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07" r:id="rId2"/>
    <p:sldId id="309" r:id="rId3"/>
    <p:sldId id="361" r:id="rId4"/>
    <p:sldId id="425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6" r:id="rId19"/>
    <p:sldId id="327" r:id="rId20"/>
    <p:sldId id="328" r:id="rId21"/>
    <p:sldId id="329" r:id="rId22"/>
    <p:sldId id="330" r:id="rId23"/>
    <p:sldId id="426" r:id="rId24"/>
    <p:sldId id="332" r:id="rId25"/>
    <p:sldId id="427" r:id="rId26"/>
    <p:sldId id="362" r:id="rId27"/>
    <p:sldId id="363" r:id="rId28"/>
    <p:sldId id="364" r:id="rId29"/>
    <p:sldId id="366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9900"/>
    <a:srgbClr val="FF7C80"/>
    <a:srgbClr val="003F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87815" autoAdjust="0"/>
  </p:normalViewPr>
  <p:slideViewPr>
    <p:cSldViewPr>
      <p:cViewPr varScale="1">
        <p:scale>
          <a:sx n="188" d="100"/>
          <a:sy n="188" d="100"/>
        </p:scale>
        <p:origin x="36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11/11/25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14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11/11/25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751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59337B-83A3-ED4F-99C4-5DEA6BC4FA7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7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30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5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454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0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1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4D75D-348C-42AC-47D5-B487BD08C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7D7A8E2-7B7D-D14B-C0A4-19056A891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2AB4E42-6675-7BEA-A0E0-A52ABDA2F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55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03861-49BA-B420-2930-EAD1BEA97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20E0200-8663-270D-E114-8127E1728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4F3C52D-1472-5647-BD2B-988D68FA2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02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A60955-FDB3-9C41-83FE-C263DAE8596F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04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009D7B-D3C0-8248-A88B-6B40BB974C0D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8559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73794-A540-442F-AAE8-AC7598678D2B}" type="slidenum">
              <a:rPr lang="en-US"/>
              <a:pPr/>
              <a:t>2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9B6688-6865-DB43-A9C6-9882B76C036F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68071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9F25DA-CCA0-194F-B2E5-062CC78471F7}" type="slidenum">
              <a:rPr 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82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1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17DE25-3DBD-9C4C-B6EE-B086DD316DA9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66563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AAC56F6-D2B1-9D4F-B2C1-165A71166825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36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5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30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098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8CD67A-02A9-1D4F-8D00-230CE0DE0BB5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86019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66584D8-80CD-604E-BC9B-59B146D45EF1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41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1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34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195F3-04F5-2849-8A2D-5FFF9265EC16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88067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30FA614-6FDE-4541-9EE2-F1C6FD864C19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42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9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32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C11609-C396-8E4C-A959-186D80B86A16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00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3F2709-8EDE-D341-B1E0-BD5A64C80F2C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9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46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mainframe industry in the 1980s was vertical and closed: it consisted of specialized hardware, operating system and applications --- all from the same company.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revolution happened when open interfaces started to appear. The industry became horizontal. Innovation exploded.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C530A0-7F90-F044-BB8A-305262CDF28B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8120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09B9F8-087F-7B40-BDFC-CBF940A1C575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AA8DA6-F55C-4410-B8BB-E59ADA15473F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8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61FD6D-6D52-1847-9DC8-FCAFEDC92567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449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6A62E1-739F-3D4C-AE03-0B67F9C9252E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1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6"/>
                </a:solidFill>
                <a:effectLst/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 lIns="0" rIns="18288">
            <a:normAutofit/>
          </a:bodyPr>
          <a:lstStyle>
            <a:lvl1pPr marL="0" marR="45719" indent="0" algn="l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33400" y="3581400"/>
            <a:ext cx="1088408" cy="1828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B9812787-C815-1FEE-D067-3B9ACAE91D11}"/>
              </a:ext>
            </a:extLst>
          </p:cNvPr>
          <p:cNvSpPr txBox="1">
            <a:spLocks/>
          </p:cNvSpPr>
          <p:nvPr userDrawn="1"/>
        </p:nvSpPr>
        <p:spPr>
          <a:xfrm>
            <a:off x="503767" y="228600"/>
            <a:ext cx="8153400" cy="43861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rPr>
              <a:t>CSC 458/2209 – Computer Networking Systems</a:t>
            </a:r>
            <a:endParaRPr lang="en-US" sz="2400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3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9928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441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Optima" panose="02000503060000020004" pitchFamily="2" charset="0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2pPr>
      <a:lvl3pPr marL="914378" indent="-246882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9" indent="-18287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n-US" dirty="0"/>
              <a:t>Handout </a:t>
            </a:r>
            <a:r>
              <a:rPr lang="en-US"/>
              <a:t># 26: </a:t>
            </a:r>
            <a:br>
              <a:rPr lang="en-US" dirty="0"/>
            </a:br>
            <a:r>
              <a:rPr lang="en-US" dirty="0"/>
              <a:t>Software-Defined Networking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>
            <a:normAutofit/>
          </a:bodyPr>
          <a:lstStyle/>
          <a:p>
            <a:r>
              <a:rPr lang="en-US" dirty="0"/>
              <a:t>Professor Yashar Ganjali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Toronto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ganjali7@cs.toronto.edu</a:t>
            </a:r>
            <a:endParaRPr lang="en-US" dirty="0"/>
          </a:p>
          <a:p>
            <a:r>
              <a:rPr lang="en-US" dirty="0">
                <a:hlinkClick r:id="rId4"/>
              </a:rPr>
              <a:t>http://www.cs.toronto.edu/~yganjali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90"/>
          <p:cNvSpPr>
            <a:spLocks noChangeArrowheads="1"/>
          </p:cNvSpPr>
          <p:nvPr/>
        </p:nvSpPr>
        <p:spPr bwMode="auto">
          <a:xfrm>
            <a:off x="5330825" y="2303463"/>
            <a:ext cx="2366963" cy="1558925"/>
          </a:xfrm>
          <a:custGeom>
            <a:avLst/>
            <a:gdLst>
              <a:gd name="T0" fmla="*/ 0 w 2451027"/>
              <a:gd name="T1" fmla="*/ 0 h 1403627"/>
              <a:gd name="T2" fmla="*/ 548710 w 2451027"/>
              <a:gd name="T3" fmla="*/ 12378 h 1403627"/>
              <a:gd name="T4" fmla="*/ 914517 w 2451027"/>
              <a:gd name="T5" fmla="*/ 507485 h 1403627"/>
              <a:gd name="T6" fmla="*/ 1269564 w 2451027"/>
              <a:gd name="T7" fmla="*/ 482730 h 1403627"/>
              <a:gd name="T8" fmla="*/ 1366395 w 2451027"/>
              <a:gd name="T9" fmla="*/ 210420 h 1403627"/>
              <a:gd name="T10" fmla="*/ 1635371 w 2451027"/>
              <a:gd name="T11" fmla="*/ 198043 h 1403627"/>
              <a:gd name="T12" fmla="*/ 1613852 w 2451027"/>
              <a:gd name="T13" fmla="*/ 742661 h 1403627"/>
              <a:gd name="T14" fmla="*/ 2033454 w 2451027"/>
              <a:gd name="T15" fmla="*/ 742661 h 1403627"/>
              <a:gd name="T16" fmla="*/ 2044213 w 2451027"/>
              <a:gd name="T17" fmla="*/ 12378 h 1403627"/>
              <a:gd name="T18" fmla="*/ 2366984 w 2451027"/>
              <a:gd name="T19" fmla="*/ 0 h 1403627"/>
              <a:gd name="T20" fmla="*/ 2356225 w 2451027"/>
              <a:gd name="T21" fmla="*/ 1027348 h 1403627"/>
              <a:gd name="T22" fmla="*/ 1796756 w 2451027"/>
              <a:gd name="T23" fmla="*/ 1027348 h 1403627"/>
              <a:gd name="T24" fmla="*/ 1785997 w 2451027"/>
              <a:gd name="T25" fmla="*/ 1559588 h 1403627"/>
              <a:gd name="T26" fmla="*/ 1291082 w 2451027"/>
              <a:gd name="T27" fmla="*/ 1386301 h 1403627"/>
              <a:gd name="T28" fmla="*/ 1248045 w 2451027"/>
              <a:gd name="T29" fmla="*/ 841682 h 1403627"/>
              <a:gd name="T30" fmla="*/ 602505 w 2451027"/>
              <a:gd name="T31" fmla="*/ 940704 h 1403627"/>
              <a:gd name="T32" fmla="*/ 494914 w 2451027"/>
              <a:gd name="T33" fmla="*/ 1225391 h 1403627"/>
              <a:gd name="T34" fmla="*/ 150626 w 2451027"/>
              <a:gd name="T35" fmla="*/ 1200635 h 1403627"/>
              <a:gd name="T36" fmla="*/ 0 w 2451027"/>
              <a:gd name="T37" fmla="*/ 594129 h 1403627"/>
              <a:gd name="T38" fmla="*/ 0 w 2451027"/>
              <a:gd name="T39" fmla="*/ 0 h 14036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51027"/>
              <a:gd name="T61" fmla="*/ 0 h 1403627"/>
              <a:gd name="T62" fmla="*/ 2451027 w 2451027"/>
              <a:gd name="T63" fmla="*/ 1403627 h 140362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51027" h="1403627">
                <a:moveTo>
                  <a:pt x="0" y="0"/>
                </a:moveTo>
                <a:lnTo>
                  <a:pt x="568193" y="11140"/>
                </a:lnTo>
                <a:lnTo>
                  <a:pt x="946988" y="456736"/>
                </a:lnTo>
                <a:lnTo>
                  <a:pt x="1314642" y="434456"/>
                </a:lnTo>
                <a:lnTo>
                  <a:pt x="1414911" y="189378"/>
                </a:lnTo>
                <a:lnTo>
                  <a:pt x="1693437" y="178238"/>
                </a:lnTo>
                <a:lnTo>
                  <a:pt x="1671154" y="668394"/>
                </a:lnTo>
                <a:lnTo>
                  <a:pt x="2105655" y="668394"/>
                </a:lnTo>
                <a:lnTo>
                  <a:pt x="2116796" y="11140"/>
                </a:lnTo>
                <a:lnTo>
                  <a:pt x="2451027" y="0"/>
                </a:lnTo>
                <a:lnTo>
                  <a:pt x="2439886" y="924612"/>
                </a:lnTo>
                <a:lnTo>
                  <a:pt x="1860552" y="924612"/>
                </a:lnTo>
                <a:lnTo>
                  <a:pt x="1849411" y="1403627"/>
                </a:lnTo>
                <a:lnTo>
                  <a:pt x="1336924" y="1247669"/>
                </a:lnTo>
                <a:lnTo>
                  <a:pt x="1292359" y="757513"/>
                </a:lnTo>
                <a:lnTo>
                  <a:pt x="623898" y="846632"/>
                </a:lnTo>
                <a:lnTo>
                  <a:pt x="512487" y="1102850"/>
                </a:lnTo>
                <a:lnTo>
                  <a:pt x="155974" y="1080570"/>
                </a:lnTo>
                <a:lnTo>
                  <a:pt x="0" y="534715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Operating System</a:t>
            </a:r>
          </a:p>
        </p:txBody>
      </p:sp>
      <p:sp>
        <p:nvSpPr>
          <p:cNvPr id="20483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is Even Worse</a:t>
            </a:r>
          </a:p>
        </p:txBody>
      </p:sp>
      <p:sp>
        <p:nvSpPr>
          <p:cNvPr id="20484" name="TextBox 48"/>
          <p:cNvSpPr txBox="1">
            <a:spLocks noChangeArrowheads="1"/>
          </p:cNvSpPr>
          <p:nvPr/>
        </p:nvSpPr>
        <p:spPr bwMode="auto">
          <a:xfrm>
            <a:off x="381000" y="59785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330905" y="1612562"/>
            <a:ext cx="591746" cy="100220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218524" y="2132472"/>
            <a:ext cx="591746" cy="59369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  <a:endParaRPr lang="en-US" sz="14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106143" y="1467368"/>
            <a:ext cx="591746" cy="150388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92" name="Freeform 91"/>
          <p:cNvSpPr>
            <a:spLocks noChangeArrowheads="1"/>
          </p:cNvSpPr>
          <p:nvPr/>
        </p:nvSpPr>
        <p:spPr bwMode="auto">
          <a:xfrm>
            <a:off x="5300663" y="3054135"/>
            <a:ext cx="2373312" cy="1109878"/>
          </a:xfrm>
          <a:custGeom>
            <a:avLst/>
            <a:gdLst>
              <a:gd name="T0" fmla="*/ 11141 w 2373039"/>
              <a:gd name="T1" fmla="*/ 0 h 1091710"/>
              <a:gd name="T2" fmla="*/ 0 w 2373039"/>
              <a:gd name="T3" fmla="*/ 1036011 h 1091710"/>
              <a:gd name="T4" fmla="*/ 2373039 w 2373039"/>
              <a:gd name="T5" fmla="*/ 1091710 h 1091710"/>
              <a:gd name="T6" fmla="*/ 2373039 w 2373039"/>
              <a:gd name="T7" fmla="*/ 311917 h 1091710"/>
              <a:gd name="T8" fmla="*/ 1548603 w 2373039"/>
              <a:gd name="T9" fmla="*/ 300778 h 1091710"/>
              <a:gd name="T10" fmla="*/ 1526321 w 2373039"/>
              <a:gd name="T11" fmla="*/ 846633 h 1091710"/>
              <a:gd name="T12" fmla="*/ 1136385 w 2373039"/>
              <a:gd name="T13" fmla="*/ 802073 h 1091710"/>
              <a:gd name="T14" fmla="*/ 935846 w 2373039"/>
              <a:gd name="T15" fmla="*/ 189379 h 1091710"/>
              <a:gd name="T16" fmla="*/ 523628 w 2373039"/>
              <a:gd name="T17" fmla="*/ 189379 h 1091710"/>
              <a:gd name="T18" fmla="*/ 300807 w 2373039"/>
              <a:gd name="T19" fmla="*/ 345337 h 1091710"/>
              <a:gd name="T20" fmla="*/ 11141 w 2373039"/>
              <a:gd name="T21" fmla="*/ 0 h 1091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73039"/>
              <a:gd name="T34" fmla="*/ 0 h 1091710"/>
              <a:gd name="T35" fmla="*/ 2373039 w 2373039"/>
              <a:gd name="T36" fmla="*/ 1091710 h 1091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73039" h="1091710">
                <a:moveTo>
                  <a:pt x="11141" y="0"/>
                </a:moveTo>
                <a:lnTo>
                  <a:pt x="0" y="1036011"/>
                </a:lnTo>
                <a:lnTo>
                  <a:pt x="2373039" y="1091710"/>
                </a:lnTo>
                <a:lnTo>
                  <a:pt x="2373039" y="311917"/>
                </a:lnTo>
                <a:lnTo>
                  <a:pt x="1548603" y="300778"/>
                </a:lnTo>
                <a:lnTo>
                  <a:pt x="1526321" y="846633"/>
                </a:lnTo>
                <a:lnTo>
                  <a:pt x="1136385" y="802073"/>
                </a:lnTo>
                <a:lnTo>
                  <a:pt x="935846" y="189379"/>
                </a:lnTo>
                <a:lnTo>
                  <a:pt x="523628" y="189379"/>
                </a:lnTo>
                <a:lnTo>
                  <a:pt x="300807" y="345337"/>
                </a:lnTo>
                <a:lnTo>
                  <a:pt x="11141" y="0"/>
                </a:lnTo>
                <a:close/>
              </a:path>
            </a:pathLst>
          </a:cu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Optima" panose="02000503060000020004" pitchFamily="2" charset="0"/>
                <a:ea typeface="ＭＳ Ｐゴシック" charset="0"/>
              </a:rPr>
              <a:t>Specialized Packet Forwarding Hardware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98844" y="3157114"/>
            <a:ext cx="2366984" cy="9525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tima" panose="02000503060000020004" pitchFamily="2" charset="0"/>
                <a:ea typeface="ＭＳ Ｐゴシック" charset="0"/>
              </a:rPr>
              <a:t>Specialized Packet </a:t>
            </a:r>
            <a:r>
              <a:rPr lang="en-US" sz="2000" b="1">
                <a:solidFill>
                  <a:schemeClr val="bg1"/>
                </a:solidFill>
                <a:latin typeface="Optima" panose="02000503060000020004" pitchFamily="2" charset="0"/>
                <a:ea typeface="ＭＳ Ｐゴシック" charset="0"/>
              </a:rPr>
              <a:t>Forwarding Hardware</a:t>
            </a:r>
            <a:endParaRPr lang="en-US" sz="2000" b="1" dirty="0">
              <a:solidFill>
                <a:schemeClr val="bg1"/>
              </a:solidFill>
              <a:latin typeface="Optima" panose="02000503060000020004" pitchFamily="2" charset="0"/>
              <a:ea typeface="ＭＳ Ｐゴシック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98843" y="2265950"/>
            <a:ext cx="2366985" cy="788185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Operating</a:t>
            </a:r>
          </a:p>
          <a:p>
            <a:pPr algn="ctr"/>
            <a:r>
              <a:rPr lang="en-US" sz="240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System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98844" y="1571992"/>
            <a:ext cx="591746" cy="59369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  <a:endParaRPr lang="en-US" sz="14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290590" y="1571992"/>
            <a:ext cx="591746" cy="59369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474082" y="1571992"/>
            <a:ext cx="591746" cy="59369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101" name="Right Arrow 100"/>
          <p:cNvSpPr>
            <a:spLocks noChangeArrowheads="1"/>
          </p:cNvSpPr>
          <p:nvPr/>
        </p:nvSpPr>
        <p:spPr bwMode="auto">
          <a:xfrm>
            <a:off x="3733800" y="2614612"/>
            <a:ext cx="914400" cy="78818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</a:endParaRPr>
          </a:p>
        </p:txBody>
      </p:sp>
      <p:sp>
        <p:nvSpPr>
          <p:cNvPr id="20512" name="TextBox 102"/>
          <p:cNvSpPr txBox="1">
            <a:spLocks noChangeArrowheads="1"/>
          </p:cNvSpPr>
          <p:nvPr/>
        </p:nvSpPr>
        <p:spPr bwMode="auto">
          <a:xfrm>
            <a:off x="1571625" y="4608513"/>
            <a:ext cx="7177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Optima" panose="02000503060000020004" pitchFamily="2" charset="0"/>
              </a:rPr>
              <a:t> Lack of competition means glacial innovation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Optima" panose="02000503060000020004" pitchFamily="2" charset="0"/>
              </a:rPr>
              <a:t> Closed architecture means blurry, closed interfaces 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90D506F-A88B-4D0E-4DCA-F001A653A9B4}"/>
              </a:ext>
            </a:extLst>
          </p:cNvPr>
          <p:cNvCxnSpPr/>
          <p:nvPr/>
        </p:nvCxnSpPr>
        <p:spPr>
          <a:xfrm>
            <a:off x="1905000" y="1903413"/>
            <a:ext cx="533400" cy="1587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68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4983163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Optima" panose="02000503060000020004" pitchFamily="2" charset="0"/>
              </a:rPr>
              <a:t>Vertically integrated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Closed, proprietary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257800" y="6858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9530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Optima" panose="02000503060000020004" pitchFamily="2" charset="0"/>
              </a:rPr>
              <a:t>Horizontal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Open interfaces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Rapid innovation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84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105400" y="16002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Control</a:t>
              </a:r>
            </a:p>
            <a:p>
              <a:pPr algn="ctr"/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Plane</a:t>
              </a:r>
            </a:p>
          </p:txBody>
        </p:sp>
        <p:sp>
          <p:nvSpPr>
            <p:cNvPr id="32803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sp>
          <p:nvSpPr>
            <p:cNvPr id="32804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grpSp>
          <p:nvGrpSpPr>
            <p:cNvPr id="32805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07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672253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Optima" panose="02000503060000020004" pitchFamily="2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334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8" y="781050"/>
            <a:ext cx="50244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838200" y="2463800"/>
            <a:ext cx="1905000" cy="9652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ptima" panose="02000503060000020004" pitchFamily="2" charset="0"/>
              </a:rPr>
              <a:t>Control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Plane</a:t>
            </a:r>
            <a:endParaRPr lang="en-US" sz="20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8200" y="3505200"/>
            <a:ext cx="1905000" cy="8382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Hardware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838200" y="1625600"/>
            <a:ext cx="1905000" cy="7366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Features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65813" y="29829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Optima" panose="02000503060000020004" pitchFamily="2" charset="0"/>
                </a:rPr>
                <a:t>Merchant</a:t>
              </a:r>
            </a:p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Optima" panose="02000503060000020004" pitchFamily="2" charset="0"/>
                </a:rPr>
                <a:t>Switching Chips</a:t>
              </a:r>
              <a:endParaRPr lang="en-US" sz="1800" dirty="0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grpSp>
          <p:nvGrpSpPr>
            <p:cNvPr id="32790" name="Group 51"/>
            <p:cNvGrpSpPr>
              <a:grpSpLocks/>
            </p:cNvGrpSpPr>
            <p:nvPr/>
          </p:nvGrpSpPr>
          <p:grpSpPr bwMode="auto">
            <a:xfrm>
              <a:off x="5866937" y="3212068"/>
              <a:ext cx="2591237" cy="369212"/>
              <a:chOff x="6019337" y="3200400"/>
              <a:chExt cx="2591237" cy="36921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337" y="3427338"/>
                <a:ext cx="259123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9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672535" cy="3692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Optima" panose="02000503060000020004" pitchFamily="2" charset="0"/>
                  </a:rPr>
                  <a:t>Open Interface</a:t>
                </a:r>
              </a:p>
            </p:txBody>
          </p:sp>
        </p:grpSp>
        <p:pic>
          <p:nvPicPr>
            <p:cNvPr id="32791" name="Picture 6" descr="48HD10Gb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29718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What we need …</a:t>
            </a:r>
          </a:p>
        </p:txBody>
      </p:sp>
    </p:spTree>
    <p:extLst>
      <p:ext uri="{BB962C8B-B14F-4D97-AF65-F5344CB8AC3E}">
        <p14:creationId xmlns:p14="http://schemas.microsoft.com/office/powerpoint/2010/main" val="364501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3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057400"/>
            <a:ext cx="12573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9" name="Picture 20"/>
          <p:cNvPicPr>
            <a:picLocks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05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16"/>
          <p:cNvSpPr>
            <a:spLocks noChangeShapeType="1"/>
          </p:cNvSpPr>
          <p:nvPr/>
        </p:nvSpPr>
        <p:spPr bwMode="auto">
          <a:xfrm flipV="1">
            <a:off x="4181475" y="29718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47109" name="Line 17"/>
          <p:cNvSpPr>
            <a:spLocks noChangeShapeType="1"/>
          </p:cNvSpPr>
          <p:nvPr/>
        </p:nvSpPr>
        <p:spPr bwMode="auto">
          <a:xfrm>
            <a:off x="4105275" y="43434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47110" name="Line 18"/>
          <p:cNvSpPr>
            <a:spLocks noChangeShapeType="1"/>
          </p:cNvSpPr>
          <p:nvPr/>
        </p:nvSpPr>
        <p:spPr bwMode="auto">
          <a:xfrm flipV="1">
            <a:off x="5476875" y="43434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47111" name="Line 19"/>
          <p:cNvSpPr>
            <a:spLocks noChangeShapeType="1"/>
          </p:cNvSpPr>
          <p:nvPr/>
        </p:nvSpPr>
        <p:spPr bwMode="auto">
          <a:xfrm>
            <a:off x="5934075" y="31242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47112" name="Line 20"/>
          <p:cNvSpPr>
            <a:spLocks noChangeShapeType="1"/>
          </p:cNvSpPr>
          <p:nvPr/>
        </p:nvSpPr>
        <p:spPr bwMode="auto">
          <a:xfrm>
            <a:off x="4486275" y="44196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3419475" y="3886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5248275" y="25146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6238875" y="3886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4562475" y="5410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cxnSp>
        <p:nvCxnSpPr>
          <p:cNvPr id="47117" name="AutoShape 23"/>
          <p:cNvCxnSpPr>
            <a:cxnSpLocks noChangeShapeType="1"/>
            <a:endCxn id="708615" idx="1"/>
          </p:cNvCxnSpPr>
          <p:nvPr/>
        </p:nvCxnSpPr>
        <p:spPr bwMode="auto">
          <a:xfrm>
            <a:off x="2343150" y="2628900"/>
            <a:ext cx="1762125" cy="1257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8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2343150" y="2628900"/>
            <a:ext cx="3895725" cy="1638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9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2343150" y="2628900"/>
            <a:ext cx="2905125" cy="2667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0" name="AutoShape 26"/>
          <p:cNvCxnSpPr>
            <a:cxnSpLocks noChangeShapeType="1"/>
            <a:endCxn id="708618" idx="2"/>
          </p:cNvCxnSpPr>
          <p:nvPr/>
        </p:nvCxnSpPr>
        <p:spPr bwMode="auto">
          <a:xfrm>
            <a:off x="2343150" y="2628900"/>
            <a:ext cx="2219325" cy="3162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121" name="Text Box 28"/>
          <p:cNvSpPr txBox="1">
            <a:spLocks noChangeArrowheads="1"/>
          </p:cNvSpPr>
          <p:nvPr/>
        </p:nvSpPr>
        <p:spPr bwMode="auto">
          <a:xfrm>
            <a:off x="7588250" y="5181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708638" name="Text Box 30"/>
          <p:cNvSpPr txBox="1">
            <a:spLocks noChangeArrowheads="1"/>
          </p:cNvSpPr>
          <p:nvPr/>
        </p:nvSpPr>
        <p:spPr bwMode="auto">
          <a:xfrm>
            <a:off x="2469117" y="1652659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Optima" panose="02000503060000020004" pitchFamily="2" charset="0"/>
              </a:rPr>
              <a:t>New function!</a:t>
            </a:r>
          </a:p>
        </p:txBody>
      </p:sp>
      <p:sp>
        <p:nvSpPr>
          <p:cNvPr id="708639" name="Freeform 31"/>
          <p:cNvSpPr>
            <a:spLocks/>
          </p:cNvSpPr>
          <p:nvPr/>
        </p:nvSpPr>
        <p:spPr bwMode="auto">
          <a:xfrm>
            <a:off x="1657350" y="1447800"/>
            <a:ext cx="685800" cy="6096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144" y="96"/>
              </a:cxn>
              <a:cxn ang="0">
                <a:pos x="0" y="288"/>
              </a:cxn>
            </a:cxnLst>
            <a:rect l="0" t="0" r="r" b="b"/>
            <a:pathLst>
              <a:path w="432" h="288">
                <a:moveTo>
                  <a:pt x="432" y="0"/>
                </a:moveTo>
                <a:cubicBezTo>
                  <a:pt x="324" y="24"/>
                  <a:pt x="216" y="48"/>
                  <a:pt x="144" y="96"/>
                </a:cubicBezTo>
                <a:cubicBezTo>
                  <a:pt x="72" y="144"/>
                  <a:pt x="36" y="216"/>
                  <a:pt x="0" y="288"/>
                </a:cubicBezTo>
              </a:path>
            </a:pathLst>
          </a:custGeom>
          <a:noFill/>
          <a:ln w="38100" cap="rnd" cmpd="sng">
            <a:solidFill>
              <a:srgbClr val="C00000"/>
            </a:solidFill>
            <a:bevel/>
            <a:headEnd type="none"/>
            <a:tailEnd type="arrow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685800 w 685800"/>
                      <a:gd name="connsiteY0" fmla="*/ 0 h 609600"/>
                      <a:gd name="connsiteX1" fmla="*/ 228600 w 685800"/>
                      <a:gd name="connsiteY1" fmla="*/ 203200 h 609600"/>
                      <a:gd name="connsiteX2" fmla="*/ 0 w 685800"/>
                      <a:gd name="connsiteY2" fmla="*/ 609600 h 609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5800" h="609600" extrusionOk="0">
                        <a:moveTo>
                          <a:pt x="685800" y="0"/>
                        </a:moveTo>
                        <a:cubicBezTo>
                          <a:pt x="507922" y="46835"/>
                          <a:pt x="332248" y="105598"/>
                          <a:pt x="228600" y="203200"/>
                        </a:cubicBezTo>
                        <a:cubicBezTo>
                          <a:pt x="145897" y="311452"/>
                          <a:pt x="39953" y="457746"/>
                          <a:pt x="0" y="60960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40" name="Text Box 32"/>
          <p:cNvSpPr txBox="1">
            <a:spLocks noChangeArrowheads="1"/>
          </p:cNvSpPr>
          <p:nvPr/>
        </p:nvSpPr>
        <p:spPr bwMode="auto">
          <a:xfrm>
            <a:off x="2469117" y="1245156"/>
            <a:ext cx="5558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Optima" panose="02000503060000020004" pitchFamily="2" charset="0"/>
              </a:rPr>
              <a:t>Operators, users, 3rd party developers, researchers, …</a:t>
            </a:r>
          </a:p>
        </p:txBody>
      </p:sp>
      <p:sp>
        <p:nvSpPr>
          <p:cNvPr id="471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1) Separate Intelligence from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Datapath</a:t>
            </a:r>
            <a:endParaRPr lang="en-US" dirty="0">
              <a:solidFill>
                <a:srgbClr val="333399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38" grpId="0"/>
      <p:bldP spid="708639" grpId="0" animBg="1"/>
      <p:bldP spid="7086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3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438400"/>
            <a:ext cx="12573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0"/>
          <p:cNvPicPr>
            <a:picLocks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286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Line 16"/>
          <p:cNvSpPr>
            <a:spLocks noChangeShapeType="1"/>
          </p:cNvSpPr>
          <p:nvPr/>
        </p:nvSpPr>
        <p:spPr bwMode="auto">
          <a:xfrm flipV="1">
            <a:off x="3590925" y="36576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50181" name="Line 17"/>
          <p:cNvSpPr>
            <a:spLocks noChangeShapeType="1"/>
          </p:cNvSpPr>
          <p:nvPr/>
        </p:nvSpPr>
        <p:spPr bwMode="auto">
          <a:xfrm>
            <a:off x="3514725" y="50292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50182" name="Line 18"/>
          <p:cNvSpPr>
            <a:spLocks noChangeShapeType="1"/>
          </p:cNvSpPr>
          <p:nvPr/>
        </p:nvSpPr>
        <p:spPr bwMode="auto">
          <a:xfrm flipV="1">
            <a:off x="4886325" y="50292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50183" name="Line 19"/>
          <p:cNvSpPr>
            <a:spLocks noChangeShapeType="1"/>
          </p:cNvSpPr>
          <p:nvPr/>
        </p:nvSpPr>
        <p:spPr bwMode="auto">
          <a:xfrm>
            <a:off x="5343525" y="38100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50184" name="Line 20"/>
          <p:cNvSpPr>
            <a:spLocks noChangeShapeType="1"/>
          </p:cNvSpPr>
          <p:nvPr/>
        </p:nvSpPr>
        <p:spPr bwMode="auto">
          <a:xfrm>
            <a:off x="3895725" y="51054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2828925" y="4572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4657725" y="32004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5648325" y="4572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3971925" y="6096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cxnSp>
        <p:nvCxnSpPr>
          <p:cNvPr id="50189" name="AutoShape 23"/>
          <p:cNvCxnSpPr>
            <a:cxnSpLocks noChangeShapeType="1"/>
            <a:endCxn id="708615" idx="1"/>
          </p:cNvCxnSpPr>
          <p:nvPr/>
        </p:nvCxnSpPr>
        <p:spPr bwMode="auto">
          <a:xfrm rot="16200000" flipH="1">
            <a:off x="2216944" y="3274219"/>
            <a:ext cx="1524000" cy="1071562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90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2366963" y="2971800"/>
            <a:ext cx="3281362" cy="19812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91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2366963" y="2971800"/>
            <a:ext cx="2290762" cy="6096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92" name="AutoShape 26"/>
          <p:cNvCxnSpPr>
            <a:cxnSpLocks noChangeShapeType="1"/>
            <a:endCxn id="708618" idx="2"/>
          </p:cNvCxnSpPr>
          <p:nvPr/>
        </p:nvCxnSpPr>
        <p:spPr bwMode="auto">
          <a:xfrm rot="16200000" flipH="1">
            <a:off x="1454944" y="3960019"/>
            <a:ext cx="3505200" cy="1528762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0193" name="Text Box 28"/>
          <p:cNvSpPr txBox="1">
            <a:spLocks noChangeArrowheads="1"/>
          </p:cNvSpPr>
          <p:nvPr/>
        </p:nvSpPr>
        <p:spPr bwMode="auto">
          <a:xfrm>
            <a:off x="6997700" y="5867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50194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2) Cache Decisions</a:t>
            </a:r>
            <a:endParaRPr lang="en-US" dirty="0">
              <a:solidFill>
                <a:srgbClr val="333399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In minimal flow-based </a:t>
            </a:r>
            <a:r>
              <a:rPr lang="en-US" dirty="0" err="1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datapath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38400" y="1676400"/>
            <a:ext cx="319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x</a:t>
            </a:r>
            <a:r>
              <a:rPr lang="en-US" sz="1800">
                <a:latin typeface="Optima" panose="02000503060000020004" pitchFamily="2" charset="0"/>
              </a:rPr>
              <a:t>, send to port 4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363788" y="2690813"/>
            <a:ext cx="2300287" cy="628650"/>
          </a:xfrm>
          <a:custGeom>
            <a:avLst/>
            <a:gdLst>
              <a:gd name="connsiteX0" fmla="*/ 0 w 2300931"/>
              <a:gd name="connsiteY0" fmla="*/ 125749 h 628742"/>
              <a:gd name="connsiteX1" fmla="*/ 905284 w 2300931"/>
              <a:gd name="connsiteY1" fmla="*/ 25150 h 628742"/>
              <a:gd name="connsiteX2" fmla="*/ 1898582 w 2300931"/>
              <a:gd name="connsiteY2" fmla="*/ 276647 h 628742"/>
              <a:gd name="connsiteX3" fmla="*/ 2300931 w 2300931"/>
              <a:gd name="connsiteY3" fmla="*/ 628742 h 62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931" h="628742">
                <a:moveTo>
                  <a:pt x="0" y="125749"/>
                </a:moveTo>
                <a:cubicBezTo>
                  <a:pt x="294427" y="62874"/>
                  <a:pt x="588854" y="0"/>
                  <a:pt x="905284" y="25150"/>
                </a:cubicBezTo>
                <a:cubicBezTo>
                  <a:pt x="1221714" y="50300"/>
                  <a:pt x="1665974" y="176048"/>
                  <a:pt x="1898582" y="276647"/>
                </a:cubicBezTo>
                <a:cubicBezTo>
                  <a:pt x="2131190" y="377246"/>
                  <a:pt x="2300931" y="628742"/>
                  <a:pt x="2300931" y="62874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53000" y="2743200"/>
            <a:ext cx="838200" cy="1143000"/>
          </a:xfrm>
          <a:custGeom>
            <a:avLst/>
            <a:gdLst>
              <a:gd name="connsiteX0" fmla="*/ 0 w 838200"/>
              <a:gd name="connsiteY0" fmla="*/ 0 h 1143000"/>
              <a:gd name="connsiteX1" fmla="*/ 435864 w 838200"/>
              <a:gd name="connsiteY1" fmla="*/ 0 h 1143000"/>
              <a:gd name="connsiteX2" fmla="*/ 838200 w 838200"/>
              <a:gd name="connsiteY2" fmla="*/ 0 h 1143000"/>
              <a:gd name="connsiteX3" fmla="*/ 838200 w 838200"/>
              <a:gd name="connsiteY3" fmla="*/ 537210 h 1143000"/>
              <a:gd name="connsiteX4" fmla="*/ 838200 w 838200"/>
              <a:gd name="connsiteY4" fmla="*/ 1143000 h 1143000"/>
              <a:gd name="connsiteX5" fmla="*/ 435864 w 838200"/>
              <a:gd name="connsiteY5" fmla="*/ 1143000 h 1143000"/>
              <a:gd name="connsiteX6" fmla="*/ 0 w 838200"/>
              <a:gd name="connsiteY6" fmla="*/ 1143000 h 1143000"/>
              <a:gd name="connsiteX7" fmla="*/ 0 w 838200"/>
              <a:gd name="connsiteY7" fmla="*/ 582930 h 1143000"/>
              <a:gd name="connsiteX8" fmla="*/ 0 w 838200"/>
              <a:gd name="connsiteY8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" h="1143000" fill="none" extrusionOk="0">
                <a:moveTo>
                  <a:pt x="0" y="0"/>
                </a:moveTo>
                <a:cubicBezTo>
                  <a:pt x="193888" y="3574"/>
                  <a:pt x="232444" y="-15339"/>
                  <a:pt x="435864" y="0"/>
                </a:cubicBezTo>
                <a:cubicBezTo>
                  <a:pt x="639284" y="15339"/>
                  <a:pt x="732546" y="9518"/>
                  <a:pt x="838200" y="0"/>
                </a:cubicBezTo>
                <a:cubicBezTo>
                  <a:pt x="823575" y="119252"/>
                  <a:pt x="863298" y="314282"/>
                  <a:pt x="838200" y="537210"/>
                </a:cubicBezTo>
                <a:cubicBezTo>
                  <a:pt x="813103" y="760138"/>
                  <a:pt x="825399" y="885230"/>
                  <a:pt x="838200" y="1143000"/>
                </a:cubicBezTo>
                <a:cubicBezTo>
                  <a:pt x="668020" y="1140829"/>
                  <a:pt x="562045" y="1154480"/>
                  <a:pt x="435864" y="1143000"/>
                </a:cubicBezTo>
                <a:cubicBezTo>
                  <a:pt x="309683" y="1131520"/>
                  <a:pt x="148676" y="1145928"/>
                  <a:pt x="0" y="1143000"/>
                </a:cubicBezTo>
                <a:cubicBezTo>
                  <a:pt x="-2800" y="908459"/>
                  <a:pt x="22331" y="786329"/>
                  <a:pt x="0" y="582930"/>
                </a:cubicBezTo>
                <a:cubicBezTo>
                  <a:pt x="-22331" y="379531"/>
                  <a:pt x="24141" y="249062"/>
                  <a:pt x="0" y="0"/>
                </a:cubicBezTo>
                <a:close/>
              </a:path>
              <a:path w="838200" h="1143000" stroke="0" extrusionOk="0">
                <a:moveTo>
                  <a:pt x="0" y="0"/>
                </a:moveTo>
                <a:cubicBezTo>
                  <a:pt x="141522" y="17420"/>
                  <a:pt x="227173" y="19925"/>
                  <a:pt x="410718" y="0"/>
                </a:cubicBezTo>
                <a:cubicBezTo>
                  <a:pt x="594263" y="-19925"/>
                  <a:pt x="734317" y="21039"/>
                  <a:pt x="838200" y="0"/>
                </a:cubicBezTo>
                <a:cubicBezTo>
                  <a:pt x="832381" y="229816"/>
                  <a:pt x="861497" y="342954"/>
                  <a:pt x="838200" y="594360"/>
                </a:cubicBezTo>
                <a:cubicBezTo>
                  <a:pt x="814903" y="845766"/>
                  <a:pt x="836336" y="904744"/>
                  <a:pt x="838200" y="1143000"/>
                </a:cubicBezTo>
                <a:cubicBezTo>
                  <a:pt x="713119" y="1145973"/>
                  <a:pt x="583298" y="1147241"/>
                  <a:pt x="435864" y="1143000"/>
                </a:cubicBezTo>
                <a:cubicBezTo>
                  <a:pt x="288430" y="1138759"/>
                  <a:pt x="89884" y="1148856"/>
                  <a:pt x="0" y="1143000"/>
                </a:cubicBezTo>
                <a:cubicBezTo>
                  <a:pt x="-13777" y="953059"/>
                  <a:pt x="1597" y="750391"/>
                  <a:pt x="0" y="594360"/>
                </a:cubicBezTo>
                <a:cubicBezTo>
                  <a:pt x="-1597" y="438329"/>
                  <a:pt x="26635" y="29680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andlee" panose="02000000000000000000" pitchFamily="2" charset="77"/>
                <a:ea typeface="ＭＳ Ｐゴシック" charset="0"/>
                <a:cs typeface="ＭＳ Ｐゴシック" charset="0"/>
              </a:rPr>
              <a:t>Flow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Handlee" panose="02000000000000000000" pitchFamily="2" charset="77"/>
                <a:ea typeface="ＭＳ Ｐゴシック" charset="0"/>
                <a:cs typeface="ＭＳ Ｐゴシック" charset="0"/>
              </a:rPr>
              <a:t>Table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38400" y="2286000"/>
            <a:ext cx="294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 </a:t>
            </a:r>
            <a:r>
              <a:rPr lang="en-US" sz="2000" b="1">
                <a:solidFill>
                  <a:srgbClr val="FF0000"/>
                </a:solidFill>
                <a:latin typeface="Optima" panose="02000503060000020004" pitchFamily="2" charset="0"/>
              </a:rPr>
              <a:t>?</a:t>
            </a:r>
            <a:r>
              <a:rPr lang="en-US" sz="1800">
                <a:latin typeface="Optima" panose="02000503060000020004" pitchFamily="2" charset="0"/>
              </a:rPr>
              <a:t>, send to me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38400" y="1981200"/>
            <a:ext cx="601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</a:t>
            </a:r>
            <a:r>
              <a:rPr lang="en-US" sz="1800">
                <a:solidFill>
                  <a:srgbClr val="FF0000"/>
                </a:solidFill>
                <a:latin typeface="Optima" panose="02000503060000020004" pitchFamily="2" charset="0"/>
              </a:rPr>
              <a:t>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y</a:t>
            </a:r>
            <a:r>
              <a:rPr lang="en-US" sz="1800">
                <a:latin typeface="Optima" panose="02000503060000020004" pitchFamily="2" charset="0"/>
              </a:rPr>
              <a:t>, overwrite header with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z</a:t>
            </a:r>
            <a:r>
              <a:rPr lang="en-US" sz="1800">
                <a:latin typeface="Optima" panose="02000503060000020004" pitchFamily="2" charset="0"/>
              </a:rPr>
              <a:t>, send to ports 5,6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35" grpId="0" animBg="1"/>
      <p:bldP spid="3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054350"/>
            <a:ext cx="2273300" cy="1284288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3407568" y="3218657"/>
            <a:ext cx="1960563" cy="160655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054350" y="5002213"/>
            <a:ext cx="2136775" cy="744537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338638"/>
            <a:ext cx="1743075" cy="1408112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5587207" y="3223418"/>
            <a:ext cx="1397000" cy="2189163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19AC66C-C006-A07D-81C7-149538A4A0D8}"/>
              </a:ext>
            </a:extLst>
          </p:cNvPr>
          <p:cNvSpPr/>
          <p:nvPr/>
        </p:nvSpPr>
        <p:spPr>
          <a:xfrm>
            <a:off x="2317681" y="5047541"/>
            <a:ext cx="1495424" cy="1334874"/>
          </a:xfrm>
          <a:prstGeom prst="roundRect">
            <a:avLst>
              <a:gd name="adj" fmla="val 4579"/>
            </a:avLst>
          </a:prstGeom>
          <a:solidFill>
            <a:schemeClr val="accent5">
              <a:lumMod val="20000"/>
              <a:lumOff val="80000"/>
            </a:schemeClr>
          </a:solidFill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latin typeface="Optima" panose="02000503060000020004" pitchFamily="2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97F422DB-19F4-D8E2-08BF-669A53640B53}"/>
              </a:ext>
            </a:extLst>
          </p:cNvPr>
          <p:cNvSpPr/>
          <p:nvPr/>
        </p:nvSpPr>
        <p:spPr>
          <a:xfrm>
            <a:off x="4448859" y="4158841"/>
            <a:ext cx="1495424" cy="1334874"/>
          </a:xfrm>
          <a:prstGeom prst="roundRect">
            <a:avLst>
              <a:gd name="adj" fmla="val 4579"/>
            </a:avLst>
          </a:prstGeom>
          <a:solidFill>
            <a:schemeClr val="accent5">
              <a:lumMod val="20000"/>
              <a:lumOff val="80000"/>
            </a:schemeClr>
          </a:solidFill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latin typeface="Optima" panose="02000503060000020004" pitchFamily="2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B1D341C5-D9A9-E864-7000-13C4C5B58B31}"/>
              </a:ext>
            </a:extLst>
          </p:cNvPr>
          <p:cNvSpPr/>
          <p:nvPr/>
        </p:nvSpPr>
        <p:spPr>
          <a:xfrm>
            <a:off x="6639607" y="2938291"/>
            <a:ext cx="1495424" cy="1334874"/>
          </a:xfrm>
          <a:prstGeom prst="roundRect">
            <a:avLst>
              <a:gd name="adj" fmla="val 4579"/>
            </a:avLst>
          </a:prstGeom>
          <a:solidFill>
            <a:schemeClr val="accent5">
              <a:lumMod val="20000"/>
              <a:lumOff val="80000"/>
            </a:schemeClr>
          </a:solidFill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latin typeface="Optima" panose="02000503060000020004" pitchFamily="2" charset="0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BFAC542-6D03-8886-770B-52E7A620C41C}"/>
              </a:ext>
            </a:extLst>
          </p:cNvPr>
          <p:cNvSpPr/>
          <p:nvPr/>
        </p:nvSpPr>
        <p:spPr>
          <a:xfrm>
            <a:off x="2895600" y="2362200"/>
            <a:ext cx="1495424" cy="1334874"/>
          </a:xfrm>
          <a:prstGeom prst="roundRect">
            <a:avLst>
              <a:gd name="adj" fmla="val 4579"/>
            </a:avLst>
          </a:prstGeom>
          <a:solidFill>
            <a:schemeClr val="accent5">
              <a:lumMod val="20000"/>
              <a:lumOff val="80000"/>
            </a:schemeClr>
          </a:solidFill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latin typeface="Optima" panose="02000503060000020004" pitchFamily="2" charset="0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7E902CD2-BFFA-A608-04A0-4F1BD408CDD4}"/>
              </a:ext>
            </a:extLst>
          </p:cNvPr>
          <p:cNvSpPr/>
          <p:nvPr/>
        </p:nvSpPr>
        <p:spPr>
          <a:xfrm>
            <a:off x="482600" y="3636276"/>
            <a:ext cx="1495424" cy="1334874"/>
          </a:xfrm>
          <a:prstGeom prst="roundRect">
            <a:avLst>
              <a:gd name="adj" fmla="val 4579"/>
            </a:avLst>
          </a:prstGeom>
          <a:solidFill>
            <a:schemeClr val="accent5">
              <a:lumMod val="20000"/>
              <a:lumOff val="80000"/>
            </a:schemeClr>
          </a:solidFill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latin typeface="Optima" panose="02000503060000020004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495800"/>
            <a:ext cx="1339620" cy="4201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88148" y="3200381"/>
            <a:ext cx="1339620" cy="4201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17510" y="3795940"/>
            <a:ext cx="1339620" cy="4201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392599" y="5892498"/>
            <a:ext cx="1339620" cy="4201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521796" y="5016490"/>
            <a:ext cx="1339620" cy="4201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5829" y="4108656"/>
            <a:ext cx="1339620" cy="353792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88147" y="2833273"/>
            <a:ext cx="1339620" cy="353792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17509" y="3428832"/>
            <a:ext cx="1339620" cy="353792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392598" y="5525390"/>
            <a:ext cx="1339620" cy="353792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521795" y="4649382"/>
            <a:ext cx="1339620" cy="353792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21267" y="1731909"/>
            <a:ext cx="6663266" cy="416311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540000" y="1139825"/>
            <a:ext cx="3317875" cy="495300"/>
            <a:chOff x="2539310" y="715997"/>
            <a:chExt cx="3319928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539310" y="719194"/>
              <a:ext cx="1278364" cy="492031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438038" cy="492031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</p:grpSp>
      <p:sp>
        <p:nvSpPr>
          <p:cNvPr id="36910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How Can We Do This?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33400" y="3733800"/>
            <a:ext cx="1433575" cy="344489"/>
            <a:chOff x="2958406" y="2709863"/>
            <a:chExt cx="1433570" cy="344488"/>
          </a:xfrm>
        </p:grpSpPr>
        <p:grpSp>
          <p:nvGrpSpPr>
            <p:cNvPr id="3694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8"/>
              <a:chOff x="558086" y="3810293"/>
              <a:chExt cx="1339620" cy="343745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4"/>
                <a:ext cx="501564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142185" y="3982165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tx2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47" name="TextBox 58"/>
            <p:cNvSpPr txBox="1">
              <a:spLocks noChangeArrowheads="1"/>
            </p:cNvSpPr>
            <p:nvPr/>
          </p:nvSpPr>
          <p:spPr bwMode="auto">
            <a:xfrm>
              <a:off x="2958406" y="2742956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36948" name="TextBox 60"/>
            <p:cNvSpPr txBox="1">
              <a:spLocks noChangeArrowheads="1"/>
            </p:cNvSpPr>
            <p:nvPr/>
          </p:nvSpPr>
          <p:spPr bwMode="auto">
            <a:xfrm>
              <a:off x="3761677" y="2754611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Feature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5092F7-F078-BAA3-9739-CF6152A2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grpSp>
        <p:nvGrpSpPr>
          <p:cNvPr id="18" name="Group 52">
            <a:extLst>
              <a:ext uri="{FF2B5EF4-FFF2-40B4-BE49-F238E27FC236}">
                <a16:creationId xmlns:a16="http://schemas.microsoft.com/office/drawing/2014/main" id="{FEBB9A61-F43D-D182-5DC1-E18CC7B8BC52}"/>
              </a:ext>
            </a:extLst>
          </p:cNvPr>
          <p:cNvGrpSpPr>
            <a:grpSpLocks/>
          </p:cNvGrpSpPr>
          <p:nvPr/>
        </p:nvGrpSpPr>
        <p:grpSpPr bwMode="auto">
          <a:xfrm>
            <a:off x="6708713" y="3039978"/>
            <a:ext cx="1433575" cy="344489"/>
            <a:chOff x="2958406" y="2709863"/>
            <a:chExt cx="1433570" cy="344488"/>
          </a:xfrm>
        </p:grpSpPr>
        <p:grpSp>
          <p:nvGrpSpPr>
            <p:cNvPr id="19" name="Group 54">
              <a:extLst>
                <a:ext uri="{FF2B5EF4-FFF2-40B4-BE49-F238E27FC236}">
                  <a16:creationId xmlns:a16="http://schemas.microsoft.com/office/drawing/2014/main" id="{AE471334-5C28-D0AD-7350-59218A521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8"/>
              <a:chOff x="558086" y="3810293"/>
              <a:chExt cx="1339620" cy="343745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9713445-E8B6-96E2-91EF-2A575F030118}"/>
                  </a:ext>
                </a:extLst>
              </p:cNvPr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559EE04-A7A5-0D0D-2429-F5679E12B200}"/>
                  </a:ext>
                </a:extLst>
              </p:cNvPr>
              <p:cNvSpPr/>
              <p:nvPr/>
            </p:nvSpPr>
            <p:spPr>
              <a:xfrm>
                <a:off x="1396142" y="3810294"/>
                <a:ext cx="501564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443F970-43FD-7D74-1653-C8BC03A80675}"/>
                  </a:ext>
                </a:extLst>
              </p:cNvPr>
              <p:cNvCxnSpPr/>
              <p:nvPr/>
            </p:nvCxnSpPr>
            <p:spPr>
              <a:xfrm>
                <a:off x="1142185" y="3982165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tx2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58">
              <a:extLst>
                <a:ext uri="{FF2B5EF4-FFF2-40B4-BE49-F238E27FC236}">
                  <a16:creationId xmlns:a16="http://schemas.microsoft.com/office/drawing/2014/main" id="{60107E61-5E45-D1AC-3974-3496632C4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406" y="2742956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24" name="TextBox 60">
              <a:extLst>
                <a:ext uri="{FF2B5EF4-FFF2-40B4-BE49-F238E27FC236}">
                  <a16:creationId xmlns:a16="http://schemas.microsoft.com/office/drawing/2014/main" id="{5F945B79-50A0-12EA-5142-FE801DF2D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677" y="2754611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Feature</a:t>
              </a:r>
            </a:p>
          </p:txBody>
        </p:sp>
      </p:grpSp>
      <p:grpSp>
        <p:nvGrpSpPr>
          <p:cNvPr id="31" name="Group 52">
            <a:extLst>
              <a:ext uri="{FF2B5EF4-FFF2-40B4-BE49-F238E27FC236}">
                <a16:creationId xmlns:a16="http://schemas.microsoft.com/office/drawing/2014/main" id="{C2E7031B-5F1E-6201-88B3-B88952CC6035}"/>
              </a:ext>
            </a:extLst>
          </p:cNvPr>
          <p:cNvGrpSpPr>
            <a:grpSpLocks/>
          </p:cNvGrpSpPr>
          <p:nvPr/>
        </p:nvGrpSpPr>
        <p:grpSpPr bwMode="auto">
          <a:xfrm>
            <a:off x="2379530" y="5134595"/>
            <a:ext cx="1433575" cy="344489"/>
            <a:chOff x="2958406" y="2709863"/>
            <a:chExt cx="1433570" cy="344488"/>
          </a:xfrm>
        </p:grpSpPr>
        <p:grpSp>
          <p:nvGrpSpPr>
            <p:cNvPr id="32" name="Group 54">
              <a:extLst>
                <a:ext uri="{FF2B5EF4-FFF2-40B4-BE49-F238E27FC236}">
                  <a16:creationId xmlns:a16="http://schemas.microsoft.com/office/drawing/2014/main" id="{6388D598-989A-C2F2-64C8-6948141E3B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8"/>
              <a:chOff x="558086" y="3810293"/>
              <a:chExt cx="1339620" cy="34374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B52C9D05-7F82-D97E-15E7-74C2782EDBD1}"/>
                  </a:ext>
                </a:extLst>
              </p:cNvPr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1E574984-C3C4-A241-0388-44E928C1E05C}"/>
                  </a:ext>
                </a:extLst>
              </p:cNvPr>
              <p:cNvSpPr/>
              <p:nvPr/>
            </p:nvSpPr>
            <p:spPr>
              <a:xfrm>
                <a:off x="1396142" y="3810294"/>
                <a:ext cx="501564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3539A0-DEBC-3E9A-957C-83EC6048B605}"/>
                  </a:ext>
                </a:extLst>
              </p:cNvPr>
              <p:cNvCxnSpPr/>
              <p:nvPr/>
            </p:nvCxnSpPr>
            <p:spPr>
              <a:xfrm>
                <a:off x="1142185" y="3982165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tx2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58">
              <a:extLst>
                <a:ext uri="{FF2B5EF4-FFF2-40B4-BE49-F238E27FC236}">
                  <a16:creationId xmlns:a16="http://schemas.microsoft.com/office/drawing/2014/main" id="{EA920025-5E9C-DBEA-A86F-C52A99D46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406" y="2742956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4A1560B-BC6B-15C4-2061-F57BF4621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677" y="2754611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Feature</a:t>
              </a:r>
            </a:p>
          </p:txBody>
        </p:sp>
      </p:grpSp>
      <p:grpSp>
        <p:nvGrpSpPr>
          <p:cNvPr id="41" name="Group 52">
            <a:extLst>
              <a:ext uri="{FF2B5EF4-FFF2-40B4-BE49-F238E27FC236}">
                <a16:creationId xmlns:a16="http://schemas.microsoft.com/office/drawing/2014/main" id="{2C7D403E-9FCE-222E-59EA-A0DBA007BDB7}"/>
              </a:ext>
            </a:extLst>
          </p:cNvPr>
          <p:cNvGrpSpPr>
            <a:grpSpLocks/>
          </p:cNvGrpSpPr>
          <p:nvPr/>
        </p:nvGrpSpPr>
        <p:grpSpPr bwMode="auto">
          <a:xfrm>
            <a:off x="2979675" y="2462989"/>
            <a:ext cx="1433575" cy="344489"/>
            <a:chOff x="2958406" y="2709863"/>
            <a:chExt cx="1433570" cy="344488"/>
          </a:xfrm>
        </p:grpSpPr>
        <p:grpSp>
          <p:nvGrpSpPr>
            <p:cNvPr id="42" name="Group 54">
              <a:extLst>
                <a:ext uri="{FF2B5EF4-FFF2-40B4-BE49-F238E27FC236}">
                  <a16:creationId xmlns:a16="http://schemas.microsoft.com/office/drawing/2014/main" id="{09737647-5B89-01ED-3D60-FEABE1635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8"/>
              <a:chOff x="558086" y="3810293"/>
              <a:chExt cx="1339620" cy="343745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10C7546D-E60F-F8AF-CBC6-47FE64A9E9B9}"/>
                  </a:ext>
                </a:extLst>
              </p:cNvPr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14DCA715-4E0F-1ECD-9CE6-3BB936D87D18}"/>
                  </a:ext>
                </a:extLst>
              </p:cNvPr>
              <p:cNvSpPr/>
              <p:nvPr/>
            </p:nvSpPr>
            <p:spPr>
              <a:xfrm>
                <a:off x="1396142" y="3810294"/>
                <a:ext cx="501564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86A91F0-2D44-1E66-3610-4B4122CF5F43}"/>
                  </a:ext>
                </a:extLst>
              </p:cNvPr>
              <p:cNvCxnSpPr/>
              <p:nvPr/>
            </p:nvCxnSpPr>
            <p:spPr>
              <a:xfrm>
                <a:off x="1142185" y="3982165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tx2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58">
              <a:extLst>
                <a:ext uri="{FF2B5EF4-FFF2-40B4-BE49-F238E27FC236}">
                  <a16:creationId xmlns:a16="http://schemas.microsoft.com/office/drawing/2014/main" id="{78FF9ABF-DF38-6E1D-86BD-A2596F8D5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406" y="2742956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45" name="TextBox 60">
              <a:extLst>
                <a:ext uri="{FF2B5EF4-FFF2-40B4-BE49-F238E27FC236}">
                  <a16:creationId xmlns:a16="http://schemas.microsoft.com/office/drawing/2014/main" id="{24F2C8DD-7A15-9CA0-3BE1-57934F41A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677" y="2754611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Feature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8DA9F0-8DC7-432B-7F27-B9E4662D2081}"/>
              </a:ext>
            </a:extLst>
          </p:cNvPr>
          <p:cNvGrpSpPr>
            <a:grpSpLocks/>
          </p:cNvGrpSpPr>
          <p:nvPr/>
        </p:nvGrpSpPr>
        <p:grpSpPr bwMode="auto">
          <a:xfrm>
            <a:off x="4506284" y="4261172"/>
            <a:ext cx="1433575" cy="344489"/>
            <a:chOff x="2958406" y="2709863"/>
            <a:chExt cx="1433570" cy="34448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81815F4-959B-E794-15C8-69537DEB80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8"/>
              <a:chOff x="558086" y="3810293"/>
              <a:chExt cx="1339620" cy="343745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CF01E4A5-7513-2CE6-9DB9-7845771094F8}"/>
                  </a:ext>
                </a:extLst>
              </p:cNvPr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4EBB9DC3-B51A-FAC2-65A9-CF3F5639059E}"/>
                  </a:ext>
                </a:extLst>
              </p:cNvPr>
              <p:cNvSpPr/>
              <p:nvPr/>
            </p:nvSpPr>
            <p:spPr>
              <a:xfrm>
                <a:off x="1396142" y="3810294"/>
                <a:ext cx="501564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EAFEB1F-78CC-5EB6-08F5-6DC589BFD7D4}"/>
                  </a:ext>
                </a:extLst>
              </p:cNvPr>
              <p:cNvCxnSpPr/>
              <p:nvPr/>
            </p:nvCxnSpPr>
            <p:spPr>
              <a:xfrm>
                <a:off x="1142185" y="3982165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tx2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E4094A-4BB6-7E17-3D82-839783F00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406" y="2742956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F86FA2-5903-253B-F5A1-43BA354F4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677" y="2754611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Feature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0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63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0052 -0.2719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36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0226 -0.55139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75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382 -0.18287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914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04536" y="1637376"/>
            <a:ext cx="1227718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tima" panose="02000503060000020004" pitchFamily="2" charset="0"/>
              </a:rPr>
              <a:t>Feature</a:t>
            </a:r>
          </a:p>
        </p:txBody>
      </p:sp>
      <p:cxnSp>
        <p:nvCxnSpPr>
          <p:cNvPr id="44" name="Straight Connector 43"/>
          <p:cNvCxnSpPr>
            <a:cxnSpLocks/>
            <a:stCxn id="34" idx="0"/>
            <a:endCxn id="36" idx="0"/>
          </p:cNvCxnSpPr>
          <p:nvPr/>
        </p:nvCxnSpPr>
        <p:spPr>
          <a:xfrm flipV="1">
            <a:off x="1296988" y="3967759"/>
            <a:ext cx="2035175" cy="1628775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075113"/>
            <a:ext cx="1322388" cy="839787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V="1">
            <a:off x="3632254" y="5422901"/>
            <a:ext cx="1870020" cy="825499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stCxn id="34" idx="0"/>
          </p:cNvCxnSpPr>
          <p:nvPr/>
        </p:nvCxnSpPr>
        <p:spPr>
          <a:xfrm>
            <a:off x="1296988" y="5596534"/>
            <a:ext cx="2132012" cy="73124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635500"/>
            <a:ext cx="1433513" cy="566738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13251" y="1634179"/>
            <a:ext cx="1211822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tima" panose="02000503060000020004" pitchFamily="2" charset="0"/>
              </a:rPr>
              <a:t>Feature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4034632"/>
            <a:ext cx="2776537" cy="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140075"/>
            <a:ext cx="989012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779838"/>
            <a:ext cx="2268537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360738"/>
            <a:ext cx="1427163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416311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649663" y="2647950"/>
            <a:ext cx="4521200" cy="987425"/>
            <a:chOff x="3650213" y="1672972"/>
            <a:chExt cx="4521413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38950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52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1. Open interface to packet forwarding</a:t>
              </a:r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0" y="1066800"/>
            <a:ext cx="5791200" cy="1133475"/>
            <a:chOff x="594" y="103780"/>
            <a:chExt cx="5791153" cy="1132821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2210376" y="1235015"/>
              <a:ext cx="3581371" cy="158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TextBox 109"/>
            <p:cNvSpPr txBox="1">
              <a:spLocks noChangeArrowheads="1"/>
            </p:cNvSpPr>
            <p:nvPr/>
          </p:nvSpPr>
          <p:spPr bwMode="auto">
            <a:xfrm>
              <a:off x="594" y="103780"/>
              <a:ext cx="4708752" cy="369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3. Consistent, up-to-date global network view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16200000" flipV="1">
              <a:off x="1606572" y="631211"/>
              <a:ext cx="826611" cy="38099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5667375" y="1011238"/>
            <a:ext cx="3798888" cy="1425575"/>
            <a:chOff x="5957958" y="-1051208"/>
            <a:chExt cx="3468744" cy="1424229"/>
          </a:xfrm>
        </p:grpSpPr>
        <p:sp>
          <p:nvSpPr>
            <p:cNvPr id="29737" name="TextBox 103"/>
            <p:cNvSpPr txBox="1">
              <a:spLocks noChangeArrowheads="1"/>
            </p:cNvSpPr>
            <p:nvPr/>
          </p:nvSpPr>
          <p:spPr bwMode="auto">
            <a:xfrm>
              <a:off x="5957958" y="-1051208"/>
              <a:ext cx="3468744" cy="92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Optima" panose="02000503060000020004" pitchFamily="2" charset="0"/>
                </a:rPr>
                <a:t>2. At least one Network OS</a:t>
              </a:r>
              <a:br>
                <a:rPr lang="en-US" dirty="0">
                  <a:latin typeface="Optima" panose="02000503060000020004" pitchFamily="2" charset="0"/>
                </a:rPr>
              </a:br>
              <a:r>
                <a:rPr lang="en-US" dirty="0">
                  <a:latin typeface="Optima" panose="02000503060000020004" pitchFamily="2" charset="0"/>
                </a:rPr>
                <a:t>probably many.</a:t>
              </a:r>
              <a:br>
                <a:rPr lang="en-US" dirty="0">
                  <a:latin typeface="Optima" panose="02000503060000020004" pitchFamily="2" charset="0"/>
                </a:rPr>
              </a:br>
              <a:r>
                <a:rPr lang="en-US" dirty="0">
                  <a:latin typeface="Optima" panose="02000503060000020004" pitchFamily="2" charset="0"/>
                </a:rPr>
                <a:t>Open- and closed-source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0800000" flipV="1">
              <a:off x="6549369" y="-129742"/>
              <a:ext cx="792898" cy="5027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35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572000" y="3124200"/>
            <a:ext cx="1844675" cy="739775"/>
            <a:chOff x="4809596" y="3324225"/>
            <a:chExt cx="1432560" cy="592669"/>
          </a:xfrm>
        </p:grpSpPr>
        <p:sp>
          <p:nvSpPr>
            <p:cNvPr id="39" name="Rectangle 38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pic>
          <p:nvPicPr>
            <p:cNvPr id="38943" name="Picture 31" descr="OpenFlow-Logo-Medium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3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innovation in network services</a:t>
            </a:r>
          </a:p>
          <a:p>
            <a:pPr lvl="1"/>
            <a:r>
              <a:rPr lang="en-US" dirty="0"/>
              <a:t>Owners, operators, 3rd party developers, researchers can improve the network</a:t>
            </a:r>
          </a:p>
          <a:p>
            <a:pPr lvl="1"/>
            <a:r>
              <a:rPr lang="en-US" dirty="0"/>
              <a:t>E.g. energy management, data center management, policy routing, access control, denial of service, mobility</a:t>
            </a:r>
          </a:p>
          <a:p>
            <a:r>
              <a:rPr lang="en-US" dirty="0"/>
              <a:t>Lower barrier to entry for competition</a:t>
            </a:r>
          </a:p>
          <a:p>
            <a:pPr lvl="1"/>
            <a:r>
              <a:rPr lang="en-US" dirty="0"/>
              <a:t>Healthier marketplace, new players </a:t>
            </a:r>
          </a:p>
          <a:p>
            <a:r>
              <a:rPr lang="en-US" dirty="0"/>
              <a:t>Lower cost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5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Routing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OSPF</a:t>
            </a:r>
          </a:p>
          <a:p>
            <a:pPr lvl="1"/>
            <a:r>
              <a:rPr lang="en-US" dirty="0"/>
              <a:t>RFC 2328: 245 pages</a:t>
            </a:r>
          </a:p>
          <a:p>
            <a:r>
              <a:rPr lang="en-US" dirty="0"/>
              <a:t>Distributed System</a:t>
            </a:r>
          </a:p>
          <a:p>
            <a:pPr lvl="1"/>
            <a:r>
              <a:rPr lang="en-US" dirty="0"/>
              <a:t>Builds consistent, up-to-date map of the network: 101 pages</a:t>
            </a:r>
          </a:p>
          <a:p>
            <a:pPr lvl="1"/>
            <a:endParaRPr lang="en-US" dirty="0"/>
          </a:p>
          <a:p>
            <a:r>
              <a:rPr lang="en-US" dirty="0" err="1"/>
              <a:t>Dijkstra’s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Operates on map: 4 pages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7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Example: Routing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419600" y="1371601"/>
            <a:ext cx="4572000" cy="5410199"/>
            <a:chOff x="4572000" y="1371600"/>
            <a:chExt cx="4572000" cy="5410199"/>
          </a:xfrm>
        </p:grpSpPr>
        <p:sp>
          <p:nvSpPr>
            <p:cNvPr id="5" name="Rounded Rectangle 4"/>
            <p:cNvSpPr/>
            <p:nvPr/>
          </p:nvSpPr>
          <p:spPr>
            <a:xfrm>
              <a:off x="4572000" y="1374797"/>
              <a:ext cx="2406649" cy="492031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Optima" panose="02000503060000020004" pitchFamily="2" charset="0"/>
                </a:rPr>
                <a:t>OSPF = Dijkstra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227888" y="1371600"/>
              <a:ext cx="1768714" cy="492031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Optima" panose="02000503060000020004" pitchFamily="2" charset="0"/>
                </a:rPr>
                <a:t>IS-IS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16200000" flipH="1">
              <a:off x="3640931" y="4342607"/>
              <a:ext cx="2776537" cy="0"/>
            </a:xfrm>
            <a:prstGeom prst="line">
              <a:avLst/>
            </a:prstGeom>
            <a:ln w="31750" cap="flat" cmpd="sng" algn="ctr">
              <a:solidFill>
                <a:srgbClr val="FF0000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983288" y="3770313"/>
              <a:ext cx="1444625" cy="3175"/>
            </a:xfrm>
            <a:prstGeom prst="line">
              <a:avLst/>
            </a:prstGeom>
            <a:ln w="31750" cap="flat" cmpd="sng" algn="ctr">
              <a:solidFill>
                <a:srgbClr val="FF0000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/>
            </p:cNvCxnSpPr>
            <p:nvPr/>
          </p:nvCxnSpPr>
          <p:spPr>
            <a:xfrm rot="5400000">
              <a:off x="7248525" y="4341813"/>
              <a:ext cx="2268537" cy="1588"/>
            </a:xfrm>
            <a:prstGeom prst="line">
              <a:avLst/>
            </a:prstGeom>
            <a:ln w="31750" cap="flat" cmpd="sng" algn="ctr">
              <a:solidFill>
                <a:srgbClr val="FF0000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4572000" y="2057400"/>
              <a:ext cx="4572000" cy="1199554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endParaRPr lang="en-US" dirty="0">
                <a:solidFill>
                  <a:srgbClr val="FFFFFF"/>
                </a:solidFill>
                <a:latin typeface="Optima" panose="02000503060000020004" pitchFamily="2" charset="0"/>
              </a:endParaRPr>
            </a:p>
            <a:p>
              <a:pPr algn="ctr"/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Network OS</a:t>
              </a:r>
            </a:p>
          </p:txBody>
        </p:sp>
        <p:grpSp>
          <p:nvGrpSpPr>
            <p:cNvPr id="57379" name="Group 31"/>
            <p:cNvGrpSpPr>
              <a:grpSpLocks/>
            </p:cNvGrpSpPr>
            <p:nvPr/>
          </p:nvGrpSpPr>
          <p:grpSpPr bwMode="auto">
            <a:xfrm>
              <a:off x="4572000" y="4525962"/>
              <a:ext cx="4418013" cy="2255837"/>
              <a:chOff x="611188" y="3635376"/>
              <a:chExt cx="5578476" cy="2963862"/>
            </a:xfrm>
          </p:grpSpPr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 flipV="1">
                <a:off x="1641242" y="4096329"/>
                <a:ext cx="1661967" cy="1501746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cxnSpLocks/>
                <a:endCxn id="37" idx="0"/>
              </p:cNvCxnSpPr>
              <p:nvPr/>
            </p:nvCxnSpPr>
            <p:spPr>
              <a:xfrm>
                <a:off x="3497643" y="4096329"/>
                <a:ext cx="2006488" cy="111932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 flipV="1">
                <a:off x="3690073" y="5397842"/>
                <a:ext cx="1796017" cy="90104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cxnSpLocks/>
              </p:cNvCxnSpPr>
              <p:nvPr/>
            </p:nvCxnSpPr>
            <p:spPr>
              <a:xfrm>
                <a:off x="1380909" y="5837937"/>
                <a:ext cx="1645681" cy="49015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utoShape 7"/>
              <p:cNvSpPr>
                <a:spLocks noChangeArrowheads="1"/>
              </p:cNvSpPr>
              <p:nvPr/>
            </p:nvSpPr>
            <p:spPr bwMode="auto">
              <a:xfrm>
                <a:off x="611188" y="5264353"/>
                <a:ext cx="1371066" cy="761302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Packet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Forwarding </a:t>
                </a:r>
              </a:p>
              <a:p>
                <a:pPr algn="ctr"/>
                <a:endParaRPr lang="en-US" sz="1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35" name="AutoShape 7"/>
              <p:cNvSpPr>
                <a:spLocks noChangeArrowheads="1"/>
              </p:cNvSpPr>
              <p:nvPr/>
            </p:nvSpPr>
            <p:spPr bwMode="auto">
              <a:xfrm>
                <a:off x="2800083" y="5837937"/>
                <a:ext cx="1371066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Optima" panose="02000503060000020004" pitchFamily="2" charset="0"/>
                  </a:rPr>
                  <a:t>Packet</a:t>
                </a:r>
              </a:p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Optima" panose="02000503060000020004" pitchFamily="2" charset="0"/>
                  </a:rPr>
                  <a:t>Forwarding </a:t>
                </a:r>
              </a:p>
              <a:p>
                <a:pPr algn="ctr"/>
                <a:endParaRPr lang="en-US" sz="140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>
                <a:off x="2645739" y="3635376"/>
                <a:ext cx="1373070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Packet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Forwarding </a:t>
                </a:r>
              </a:p>
              <a:p>
                <a:pPr algn="ctr"/>
                <a:endParaRPr lang="en-US" sz="1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37" name="AutoShape 7"/>
              <p:cNvSpPr>
                <a:spLocks noChangeArrowheads="1"/>
              </p:cNvSpPr>
              <p:nvPr/>
            </p:nvSpPr>
            <p:spPr bwMode="auto">
              <a:xfrm>
                <a:off x="4818598" y="4882660"/>
                <a:ext cx="1371066" cy="763387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Packet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Forwarding </a:t>
                </a:r>
              </a:p>
              <a:p>
                <a:pPr algn="ctr"/>
                <a:endParaRPr lang="en-US" sz="1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</p:grpSp>
        <p:sp>
          <p:nvSpPr>
            <p:cNvPr id="45" name="Rounded Rectangle 44"/>
            <p:cNvSpPr/>
            <p:nvPr/>
          </p:nvSpPr>
          <p:spPr bwMode="auto">
            <a:xfrm>
              <a:off x="5387777" y="2149332"/>
              <a:ext cx="2624381" cy="4094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dirty="0">
                  <a:solidFill>
                    <a:schemeClr val="bg1"/>
                  </a:solidFill>
                  <a:latin typeface="Optima" panose="02000503060000020004" pitchFamily="2" charset="0"/>
                </a:rPr>
                <a:t>Distributed or Centralized System;</a:t>
              </a:r>
            </a:p>
            <a:p>
              <a:pPr algn="r"/>
              <a:r>
                <a:rPr lang="en-US" sz="1200" dirty="0">
                  <a:solidFill>
                    <a:schemeClr val="bg1"/>
                  </a:solidFill>
                  <a:latin typeface="Optima" panose="02000503060000020004" pitchFamily="2" charset="0"/>
                </a:rPr>
                <a:t> Centralized View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457201" y="4800600"/>
            <a:ext cx="2862238" cy="9525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57200" y="3909436"/>
            <a:ext cx="2862239" cy="788185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458764" y="1752601"/>
            <a:ext cx="1277573" cy="2019678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OSPF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2024039" y="1752600"/>
            <a:ext cx="1252562" cy="201648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IS-IS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3581400" y="3810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8A0CED1-0EB6-BE91-F266-A66C9712BB49}"/>
              </a:ext>
            </a:extLst>
          </p:cNvPr>
          <p:cNvSpPr/>
          <p:nvPr/>
        </p:nvSpPr>
        <p:spPr bwMode="auto">
          <a:xfrm>
            <a:off x="2087734" y="2819400"/>
            <a:ext cx="1125172" cy="838200"/>
          </a:xfrm>
          <a:prstGeom prst="roundRect">
            <a:avLst>
              <a:gd name="adj" fmla="val 1426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Distributed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System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FF6465-CF47-7F59-C6D4-360C7C15387C}"/>
              </a:ext>
            </a:extLst>
          </p:cNvPr>
          <p:cNvSpPr/>
          <p:nvPr/>
        </p:nvSpPr>
        <p:spPr bwMode="auto">
          <a:xfrm>
            <a:off x="534964" y="2819400"/>
            <a:ext cx="1125172" cy="838200"/>
          </a:xfrm>
          <a:prstGeom prst="roundRect">
            <a:avLst>
              <a:gd name="adj" fmla="val 1426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Distributed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System</a:t>
            </a:r>
          </a:p>
        </p:txBody>
      </p:sp>
      <p:grpSp>
        <p:nvGrpSpPr>
          <p:cNvPr id="10" name="Group 64">
            <a:extLst>
              <a:ext uri="{FF2B5EF4-FFF2-40B4-BE49-F238E27FC236}">
                <a16:creationId xmlns:a16="http://schemas.microsoft.com/office/drawing/2014/main" id="{54B56002-4AA2-4CDB-FAF5-A08997787EDF}"/>
              </a:ext>
            </a:extLst>
          </p:cNvPr>
          <p:cNvGrpSpPr>
            <a:grpSpLocks noChangeAspect="1"/>
          </p:cNvGrpSpPr>
          <p:nvPr/>
        </p:nvGrpSpPr>
        <p:grpSpPr>
          <a:xfrm>
            <a:off x="7998600" y="2152292"/>
            <a:ext cx="612000" cy="438509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A29509-8ABD-1D58-9EDD-E8C765016848}"/>
                </a:ext>
              </a:extLst>
            </p:cNvPr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CE063D-47B1-BF94-17B1-91823318FDD1}"/>
                </a:ext>
              </a:extLst>
            </p:cNvPr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70DE6F-C204-6D33-25B7-56B5519D5D57}"/>
                </a:ext>
              </a:extLst>
            </p:cNvPr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505DB2-ED84-50E2-306C-A3643310A45F}"/>
                </a:ext>
              </a:extLst>
            </p:cNvPr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EA9232-E898-4EFF-9CCA-B08E94664AEC}"/>
                </a:ext>
              </a:extLst>
            </p:cNvPr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A28372-433F-7BCC-79ED-3F23152D3D78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1445A7-679B-E70E-61C2-A2DA034D4488}"/>
                </a:ext>
              </a:extLst>
            </p:cNvPr>
            <p:cNvCxnSpPr>
              <a:cxnSpLocks/>
              <a:stCxn id="15" idx="0"/>
              <a:endCxn id="11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20A66C-3F75-D0BA-D33C-012FBA45999B}"/>
                </a:ext>
              </a:extLst>
            </p:cNvPr>
            <p:cNvCxnSpPr>
              <a:cxnSpLocks/>
              <a:stCxn id="15" idx="7"/>
              <a:endCxn id="12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1CBCB5-8740-0F9D-D12B-B13A035F68CE}"/>
                </a:ext>
              </a:extLst>
            </p:cNvPr>
            <p:cNvCxnSpPr>
              <a:cxnSpLocks/>
              <a:stCxn id="15" idx="5"/>
              <a:endCxn id="13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86F289-0923-8D72-EE5C-AFFE77EAD4F1}"/>
                </a:ext>
              </a:extLst>
            </p:cNvPr>
            <p:cNvCxnSpPr>
              <a:cxnSpLocks/>
              <a:stCxn id="12" idx="6"/>
              <a:endCxn id="14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73D147-DAC2-3730-A93C-99FDEAC5FA1D}"/>
                </a:ext>
              </a:extLst>
            </p:cNvPr>
            <p:cNvCxnSpPr>
              <a:cxnSpLocks/>
              <a:stCxn id="13" idx="7"/>
              <a:endCxn id="14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903DA-C284-4256-24DF-9C99DAE530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E9541-543C-4CDF-B182-2EDF7539AC5A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Set 2 </a:t>
            </a:r>
          </a:p>
          <a:p>
            <a:pPr lvl="1"/>
            <a:r>
              <a:rPr lang="en-US" dirty="0"/>
              <a:t>Submit electronically as ps2.pdf.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Due: today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Programming Assignment 2: Simple Router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Due: Friday November 28 at 5pm.</a:t>
            </a:r>
          </a:p>
          <a:p>
            <a:pPr marL="393182" lvl="1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dirty="0"/>
              <a:t>This week’s tutorial: </a:t>
            </a:r>
          </a:p>
          <a:p>
            <a:pPr lvl="1">
              <a:buFontTx/>
              <a:buChar char="•"/>
            </a:pPr>
            <a:r>
              <a:rPr lang="en-US" dirty="0"/>
              <a:t>Problem Set 2 Review and Q&amp;A</a:t>
            </a:r>
          </a:p>
          <a:p>
            <a:pPr marL="393182" lvl="1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29718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Back to the story …</a:t>
            </a:r>
          </a:p>
        </p:txBody>
      </p:sp>
    </p:spTree>
    <p:extLst>
      <p:ext uri="{BB962C8B-B14F-4D97-AF65-F5344CB8AC3E}">
        <p14:creationId xmlns:p14="http://schemas.microsoft.com/office/powerpoint/2010/main" val="212504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A</a:t>
            </a:r>
          </a:p>
        </p:txBody>
      </p:sp>
      <p:cxnSp>
        <p:nvCxnSpPr>
          <p:cNvPr id="44" name="Straight Connector 43"/>
          <p:cNvCxnSpPr>
            <a:cxnSpLocks/>
            <a:stCxn id="34" idx="0"/>
          </p:cNvCxnSpPr>
          <p:nvPr/>
        </p:nvCxnSpPr>
        <p:spPr>
          <a:xfrm flipV="1">
            <a:off x="1584325" y="3583934"/>
            <a:ext cx="2033587" cy="1521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endCxn id="37" idx="0"/>
          </p:cNvCxnSpPr>
          <p:nvPr/>
        </p:nvCxnSpPr>
        <p:spPr>
          <a:xfrm>
            <a:off x="3733800" y="3583934"/>
            <a:ext cx="2057400" cy="1140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V="1">
            <a:off x="3962400" y="4876800"/>
            <a:ext cx="1862137" cy="914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1676400" y="5257800"/>
            <a:ext cx="1941512" cy="533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flipV="1">
            <a:off x="6103937" y="4038600"/>
            <a:ext cx="1667933" cy="8382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71988" y="1143000"/>
            <a:ext cx="2843212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4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C9300736-3841-5C20-389D-D7B53EF5EA1B}"/>
              </a:ext>
            </a:extLst>
          </p:cNvPr>
          <p:cNvGrpSpPr/>
          <p:nvPr/>
        </p:nvGrpSpPr>
        <p:grpSpPr>
          <a:xfrm>
            <a:off x="5489365" y="1828800"/>
            <a:ext cx="911435" cy="653060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3DC9B0-72A7-5889-DB74-D42DC7A49DA4}"/>
                </a:ext>
              </a:extLst>
            </p:cNvPr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D7FE06-E09C-3581-FFE0-B18B04517888}"/>
                </a:ext>
              </a:extLst>
            </p:cNvPr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F17D40-7F1A-F9DD-3EF2-F1DE295E1299}"/>
                </a:ext>
              </a:extLst>
            </p:cNvPr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F9447A-5436-1C2F-F084-420B7B87D523}"/>
                </a:ext>
              </a:extLst>
            </p:cNvPr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4E48A3-B803-81AA-269D-297CC7EBD1C6}"/>
                </a:ext>
              </a:extLst>
            </p:cNvPr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C40F83-448B-5761-B827-FD798A8100C0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CC37A4-DC0A-BFE1-96A3-E23DBAF48FFA}"/>
                </a:ext>
              </a:extLst>
            </p:cNvPr>
            <p:cNvCxnSpPr>
              <a:cxnSpLocks/>
              <a:stCxn id="12" idx="0"/>
              <a:endCxn id="8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7B100E-0E3A-69A2-3506-186552895B6A}"/>
                </a:ext>
              </a:extLst>
            </p:cNvPr>
            <p:cNvCxnSpPr>
              <a:cxnSpLocks/>
              <a:stCxn id="12" idx="7"/>
              <a:endCxn id="9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5C5B86-1325-4677-8DA9-90C898788694}"/>
                </a:ext>
              </a:extLst>
            </p:cNvPr>
            <p:cNvCxnSpPr>
              <a:cxnSpLocks/>
              <a:stCxn id="12" idx="5"/>
              <a:endCxn id="10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AB03F3-152B-F817-420F-C4DF44681050}"/>
                </a:ext>
              </a:extLst>
            </p:cNvPr>
            <p:cNvCxnSpPr>
              <a:cxnSpLocks/>
              <a:stCxn id="9" idx="6"/>
              <a:endCxn id="11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05BE58-18DF-9577-10AB-DCDD16583DF3}"/>
                </a:ext>
              </a:extLst>
            </p:cNvPr>
            <p:cNvCxnSpPr>
              <a:cxnSpLocks/>
              <a:stCxn id="10" idx="7"/>
              <a:endCxn id="11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848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Network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b="1" dirty="0"/>
              <a:t>Network OS</a:t>
            </a:r>
            <a:r>
              <a:rPr lang="en-US" dirty="0"/>
              <a:t>: distributed system that creates a consistent, up-to-date network view</a:t>
            </a:r>
          </a:p>
          <a:p>
            <a:pPr lvl="1"/>
            <a:r>
              <a:rPr lang="en-US" dirty="0"/>
              <a:t>Runs on servers (controllers) in the network</a:t>
            </a:r>
          </a:p>
          <a:p>
            <a:pPr lvl="1"/>
            <a:r>
              <a:rPr lang="en-US" dirty="0"/>
              <a:t>NOX, ONIX, HyperFlow, Kandoo, Floodlight, </a:t>
            </a:r>
            <a:r>
              <a:rPr lang="en-US" dirty="0" err="1"/>
              <a:t>Trema</a:t>
            </a:r>
            <a:r>
              <a:rPr lang="en-US" dirty="0"/>
              <a:t>, Beacon, Maestro, Beehive, </a:t>
            </a:r>
            <a:r>
              <a:rPr lang="en-US" dirty="0" err="1"/>
              <a:t>OpenDayLight</a:t>
            </a:r>
            <a:r>
              <a:rPr lang="en-US" dirty="0"/>
              <a:t>, … + more</a:t>
            </a:r>
          </a:p>
          <a:p>
            <a:endParaRPr lang="en-US" dirty="0"/>
          </a:p>
          <a:p>
            <a:r>
              <a:rPr lang="en-US" dirty="0"/>
              <a:t>Uses forwarding abstraction to:</a:t>
            </a:r>
          </a:p>
          <a:p>
            <a:pPr lvl="1"/>
            <a:r>
              <a:rPr lang="en-US" dirty="0"/>
              <a:t>Get state information from forwarding elements</a:t>
            </a:r>
          </a:p>
          <a:p>
            <a:pPr lvl="1"/>
            <a:r>
              <a:rPr lang="en-US" dirty="0"/>
              <a:t>Give control directives to forwarding elements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453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F3141-80A2-F9FF-7A78-7729AB1B2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537F4B-A38E-4563-A2F2-DC06488FA8F0}"/>
              </a:ext>
            </a:extLst>
          </p:cNvPr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E88C44-48CB-2051-5060-5698FEE8F2D7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584325" y="3583934"/>
            <a:ext cx="2033587" cy="1521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5130387-7014-8395-8EFE-96D8CF732AEB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3733800" y="3583934"/>
            <a:ext cx="2057400" cy="1140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7A2216B-4368-F592-0896-B780D19D7FCD}"/>
              </a:ext>
            </a:extLst>
          </p:cNvPr>
          <p:cNvCxnSpPr>
            <a:cxnSpLocks/>
          </p:cNvCxnSpPr>
          <p:nvPr/>
        </p:nvCxnSpPr>
        <p:spPr>
          <a:xfrm flipV="1">
            <a:off x="3962400" y="4876800"/>
            <a:ext cx="1862137" cy="914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8E1DA4F-9B13-E44D-393C-0A9B75C90B39}"/>
              </a:ext>
            </a:extLst>
          </p:cNvPr>
          <p:cNvCxnSpPr>
            <a:cxnSpLocks/>
          </p:cNvCxnSpPr>
          <p:nvPr/>
        </p:nvCxnSpPr>
        <p:spPr>
          <a:xfrm>
            <a:off x="1676400" y="5257800"/>
            <a:ext cx="1941512" cy="533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AF12851-520D-3BFC-6CDE-180CD3D93C0B}"/>
              </a:ext>
            </a:extLst>
          </p:cNvPr>
          <p:cNvCxnSpPr>
            <a:cxnSpLocks/>
          </p:cNvCxnSpPr>
          <p:nvPr/>
        </p:nvCxnSpPr>
        <p:spPr>
          <a:xfrm flipV="1">
            <a:off x="6103937" y="4038600"/>
            <a:ext cx="1667933" cy="8382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1723B22-193B-0D61-783A-A653262ABAB8}"/>
              </a:ext>
            </a:extLst>
          </p:cNvPr>
          <p:cNvSpPr/>
          <p:nvPr/>
        </p:nvSpPr>
        <p:spPr>
          <a:xfrm>
            <a:off x="4471988" y="1143000"/>
            <a:ext cx="2843212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831F0A0-2DB7-0187-1F44-6C9BDB0B5040}"/>
              </a:ext>
            </a:extLst>
          </p:cNvPr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83AFD64-D163-AE8B-184E-911FDB189817}"/>
              </a:ext>
            </a:extLst>
          </p:cNvPr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1A40419-CD5A-E03C-A400-7631AF0EAA3A}"/>
              </a:ext>
            </a:extLst>
          </p:cNvPr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66F7CCE-074E-53C2-31A0-0AEB107C6626}"/>
              </a:ext>
            </a:extLst>
          </p:cNvPr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81D8ADA8-087A-FD15-B740-E08E6B4859B7}"/>
              </a:ext>
            </a:extLst>
          </p:cNvPr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4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sp>
        <p:nvSpPr>
          <p:cNvPr id="42004" name="Title 31">
            <a:extLst>
              <a:ext uri="{FF2B5EF4-FFF2-40B4-BE49-F238E27FC236}">
                <a16:creationId xmlns:a16="http://schemas.microsoft.com/office/drawing/2014/main" id="{47C1269D-429C-8C1F-D2BE-5998CB23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727F8-8FE3-3902-5AA9-41FE2CDD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0E2A0-873F-0ABD-E92C-EA4D528C0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D9E66-FDE5-0B75-EA09-04CFDA0D5F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0EDDB69C-63BA-4BF7-76E5-6864E178A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5" name="AutoShape 7">
            <a:extLst>
              <a:ext uri="{FF2B5EF4-FFF2-40B4-BE49-F238E27FC236}">
                <a16:creationId xmlns:a16="http://schemas.microsoft.com/office/drawing/2014/main" id="{BEC2D506-B3B0-9C05-918E-75200E989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AutoShape 7">
            <a:extLst>
              <a:ext uri="{FF2B5EF4-FFF2-40B4-BE49-F238E27FC236}">
                <a16:creationId xmlns:a16="http://schemas.microsoft.com/office/drawing/2014/main" id="{04EA778E-BD16-7587-C07F-11D1B968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7" name="AutoShape 7">
            <a:extLst>
              <a:ext uri="{FF2B5EF4-FFF2-40B4-BE49-F238E27FC236}">
                <a16:creationId xmlns:a16="http://schemas.microsoft.com/office/drawing/2014/main" id="{68A2F969-21CB-6849-C0E3-5762A3779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8" name="AutoShape 7">
            <a:extLst>
              <a:ext uri="{FF2B5EF4-FFF2-40B4-BE49-F238E27FC236}">
                <a16:creationId xmlns:a16="http://schemas.microsoft.com/office/drawing/2014/main" id="{BDE9A01D-0E0C-3F0F-D69C-3A51AEE52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DB7A9602-6337-5F92-5BCC-578F889571F2}"/>
              </a:ext>
            </a:extLst>
          </p:cNvPr>
          <p:cNvGrpSpPr/>
          <p:nvPr/>
        </p:nvGrpSpPr>
        <p:grpSpPr>
          <a:xfrm>
            <a:off x="5413165" y="1828800"/>
            <a:ext cx="911435" cy="653060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3E346E-16AE-8A30-7F52-2C48CB954774}"/>
                </a:ext>
              </a:extLst>
            </p:cNvPr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EF4FEF-6A1A-1D51-2A30-F11479DA0029}"/>
                </a:ext>
              </a:extLst>
            </p:cNvPr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81ED8B-7EA3-AE8F-8FB8-13CDD2D358F7}"/>
                </a:ext>
              </a:extLst>
            </p:cNvPr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A416CE-D937-03E4-A2CB-21C516B70351}"/>
                </a:ext>
              </a:extLst>
            </p:cNvPr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48081D-30D5-0C6D-9310-E6694F4023F6}"/>
                </a:ext>
              </a:extLst>
            </p:cNvPr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6B49C2-3E12-9AF6-E421-4007EF0B00C2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1C8EE99-6B2A-6638-D557-47BDC0BA102A}"/>
                </a:ext>
              </a:extLst>
            </p:cNvPr>
            <p:cNvCxnSpPr>
              <a:cxnSpLocks/>
              <a:stCxn id="12" idx="0"/>
              <a:endCxn id="8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50CB8F-2450-8194-491E-9F6FC0C71EE2}"/>
                </a:ext>
              </a:extLst>
            </p:cNvPr>
            <p:cNvCxnSpPr>
              <a:cxnSpLocks/>
              <a:stCxn id="12" idx="7"/>
              <a:endCxn id="9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F16C71-F813-68AF-3DFE-2DC42E42B7D3}"/>
                </a:ext>
              </a:extLst>
            </p:cNvPr>
            <p:cNvCxnSpPr>
              <a:cxnSpLocks/>
              <a:stCxn id="12" idx="5"/>
              <a:endCxn id="10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CB88DE-E2AD-4380-084F-8C731CEAB758}"/>
                </a:ext>
              </a:extLst>
            </p:cNvPr>
            <p:cNvCxnSpPr>
              <a:cxnSpLocks/>
              <a:stCxn id="9" idx="6"/>
              <a:endCxn id="11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F5212F-8BB3-2076-3F1D-BECBC55C0CE1}"/>
                </a:ext>
              </a:extLst>
            </p:cNvPr>
            <p:cNvCxnSpPr>
              <a:cxnSpLocks/>
              <a:stCxn id="10" idx="7"/>
              <a:endCxn id="11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2442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Control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Control program operates on view of network</a:t>
            </a:r>
          </a:p>
          <a:p>
            <a:pPr lvl="1"/>
            <a:r>
              <a:rPr lang="en-US" dirty="0"/>
              <a:t>Input: global network view (graph/database)</a:t>
            </a:r>
          </a:p>
          <a:p>
            <a:pPr lvl="1"/>
            <a:r>
              <a:rPr lang="en-US" dirty="0"/>
              <a:t>Output: configuration of each network device</a:t>
            </a:r>
          </a:p>
          <a:p>
            <a:pPr lvl="1"/>
            <a:endParaRPr lang="en-US" dirty="0"/>
          </a:p>
          <a:p>
            <a:r>
              <a:rPr lang="en-US" dirty="0"/>
              <a:t>Control program is not necessarily a distributed system</a:t>
            </a:r>
          </a:p>
          <a:p>
            <a:pPr lvl="1"/>
            <a:r>
              <a:rPr lang="en-US" dirty="0"/>
              <a:t>Ideally, the abstraction hides details of distributed state</a:t>
            </a:r>
          </a:p>
          <a:p>
            <a:pPr lvl="1"/>
            <a:r>
              <a:rPr lang="en-US" dirty="0"/>
              <a:t>Lots of practical challenges though.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65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E3804-1C69-1821-AEE1-F4D8F7709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76FDA49-C940-C908-F623-FFFB25F35175}"/>
              </a:ext>
            </a:extLst>
          </p:cNvPr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3C15F29-54C2-2F7A-9174-FD57AB086F1A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584325" y="3583934"/>
            <a:ext cx="2033587" cy="1521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226246-E2A2-854F-D9CC-44EC8747DD44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3733800" y="3583934"/>
            <a:ext cx="2057400" cy="1140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88F644-FE0A-9E69-BD05-EF3A4E1389BB}"/>
              </a:ext>
            </a:extLst>
          </p:cNvPr>
          <p:cNvCxnSpPr>
            <a:cxnSpLocks/>
          </p:cNvCxnSpPr>
          <p:nvPr/>
        </p:nvCxnSpPr>
        <p:spPr>
          <a:xfrm flipV="1">
            <a:off x="3962400" y="4876800"/>
            <a:ext cx="1862137" cy="914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7203D4F-65EC-BA77-9B7D-BD85B8E861EB}"/>
              </a:ext>
            </a:extLst>
          </p:cNvPr>
          <p:cNvCxnSpPr>
            <a:cxnSpLocks/>
          </p:cNvCxnSpPr>
          <p:nvPr/>
        </p:nvCxnSpPr>
        <p:spPr>
          <a:xfrm>
            <a:off x="1676400" y="5257800"/>
            <a:ext cx="1941512" cy="533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68A4367-418F-7370-0E14-8114E6E10C7F}"/>
              </a:ext>
            </a:extLst>
          </p:cNvPr>
          <p:cNvCxnSpPr>
            <a:cxnSpLocks/>
          </p:cNvCxnSpPr>
          <p:nvPr/>
        </p:nvCxnSpPr>
        <p:spPr>
          <a:xfrm flipV="1">
            <a:off x="6103937" y="4038600"/>
            <a:ext cx="1667933" cy="8382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D91D50B-0DC9-0502-9393-787E1E0F2CEF}"/>
              </a:ext>
            </a:extLst>
          </p:cNvPr>
          <p:cNvSpPr/>
          <p:nvPr/>
        </p:nvSpPr>
        <p:spPr>
          <a:xfrm>
            <a:off x="4471988" y="1143000"/>
            <a:ext cx="2843212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557CF55-8523-D6D0-AE16-F16E2EF2323E}"/>
              </a:ext>
            </a:extLst>
          </p:cNvPr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C83C75A-8566-7AE7-B74F-97DCE6192153}"/>
              </a:ext>
            </a:extLst>
          </p:cNvPr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061720-D52C-A5AE-DF1E-5B80B4715652}"/>
              </a:ext>
            </a:extLst>
          </p:cNvPr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EEE60F1-0590-3AA4-A863-88A26104889B}"/>
              </a:ext>
            </a:extLst>
          </p:cNvPr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5855456-7C6A-7665-1201-758981B5F17C}"/>
              </a:ext>
            </a:extLst>
          </p:cNvPr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4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sp>
        <p:nvSpPr>
          <p:cNvPr id="42004" name="Title 31">
            <a:extLst>
              <a:ext uri="{FF2B5EF4-FFF2-40B4-BE49-F238E27FC236}">
                <a16:creationId xmlns:a16="http://schemas.microsoft.com/office/drawing/2014/main" id="{18B98AAC-DAE7-8E93-4DEF-C21FAAF1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DBBAE-174B-22CA-8CE1-D61362CA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B9DD-D021-C15F-D115-BA45477F6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D41E2-3FA9-3B05-6551-44FD5CCE7F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5D1A8C54-DDC2-1C7F-5293-6BAF088D4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5" name="AutoShape 7">
            <a:extLst>
              <a:ext uri="{FF2B5EF4-FFF2-40B4-BE49-F238E27FC236}">
                <a16:creationId xmlns:a16="http://schemas.microsoft.com/office/drawing/2014/main" id="{A5FF3845-9ADE-19C7-6720-A68C77D0F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AutoShape 7">
            <a:extLst>
              <a:ext uri="{FF2B5EF4-FFF2-40B4-BE49-F238E27FC236}">
                <a16:creationId xmlns:a16="http://schemas.microsoft.com/office/drawing/2014/main" id="{817C8E69-2904-D897-F601-A655E8D82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7" name="AutoShape 7">
            <a:extLst>
              <a:ext uri="{FF2B5EF4-FFF2-40B4-BE49-F238E27FC236}">
                <a16:creationId xmlns:a16="http://schemas.microsoft.com/office/drawing/2014/main" id="{75433CE5-7130-8945-5BFA-46E8750F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8" name="AutoShape 7">
            <a:extLst>
              <a:ext uri="{FF2B5EF4-FFF2-40B4-BE49-F238E27FC236}">
                <a16:creationId xmlns:a16="http://schemas.microsoft.com/office/drawing/2014/main" id="{51E59B7D-C0D8-224E-BD5A-59F9746E2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6A47D6D0-DCA6-EA05-EDB2-B520A924E790}"/>
              </a:ext>
            </a:extLst>
          </p:cNvPr>
          <p:cNvGrpSpPr/>
          <p:nvPr/>
        </p:nvGrpSpPr>
        <p:grpSpPr>
          <a:xfrm>
            <a:off x="5336965" y="1828800"/>
            <a:ext cx="911435" cy="653060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BB84A3-8CC4-10CC-4171-1C519A4822E7}"/>
                </a:ext>
              </a:extLst>
            </p:cNvPr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78DCE0-EB03-D111-FEB6-248EEBCDC2E8}"/>
                </a:ext>
              </a:extLst>
            </p:cNvPr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5674F1-5727-EA0C-B19A-CBAFC2A5686A}"/>
                </a:ext>
              </a:extLst>
            </p:cNvPr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324EB2-39F3-6737-F444-885FAA2D7779}"/>
                </a:ext>
              </a:extLst>
            </p:cNvPr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4E3E6D-F6A1-18EB-431F-8C1C9AED26CD}"/>
                </a:ext>
              </a:extLst>
            </p:cNvPr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5BE040-7081-4E38-0E75-D437ABD37134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790BE0-8563-575F-C270-3AFB19820F36}"/>
                </a:ext>
              </a:extLst>
            </p:cNvPr>
            <p:cNvCxnSpPr>
              <a:cxnSpLocks/>
              <a:stCxn id="12" idx="0"/>
              <a:endCxn id="8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BF8EC93-7C7F-D828-A1A5-7E7DAED0E025}"/>
                </a:ext>
              </a:extLst>
            </p:cNvPr>
            <p:cNvCxnSpPr>
              <a:cxnSpLocks/>
              <a:stCxn id="12" idx="7"/>
              <a:endCxn id="9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5F0F8D-4EFB-1241-D0C8-0034AC5E49D8}"/>
                </a:ext>
              </a:extLst>
            </p:cNvPr>
            <p:cNvCxnSpPr>
              <a:cxnSpLocks/>
              <a:stCxn id="12" idx="5"/>
              <a:endCxn id="10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F6EF96-8A8E-C5D9-64B9-F4B077A54622}"/>
                </a:ext>
              </a:extLst>
            </p:cNvPr>
            <p:cNvCxnSpPr>
              <a:cxnSpLocks/>
              <a:stCxn id="9" idx="6"/>
              <a:endCxn id="11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97C9B7-EA73-AFD6-BF78-BD8E39995405}"/>
                </a:ext>
              </a:extLst>
            </p:cNvPr>
            <p:cNvCxnSpPr>
              <a:cxnSpLocks/>
              <a:stCxn id="10" idx="7"/>
              <a:endCxn id="11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080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Forwarding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Purpose: Abstract away forwarding hardware</a:t>
            </a:r>
          </a:p>
          <a:p>
            <a:pPr lvl="1"/>
            <a:r>
              <a:rPr lang="en-US" dirty="0"/>
              <a:t>Flexible</a:t>
            </a:r>
          </a:p>
          <a:p>
            <a:pPr lvl="2"/>
            <a:r>
              <a:rPr lang="en-US" dirty="0"/>
              <a:t>Behavior specified by control plane</a:t>
            </a:r>
          </a:p>
          <a:p>
            <a:pPr lvl="2"/>
            <a:r>
              <a:rPr lang="en-US" dirty="0"/>
              <a:t>Built from basic set of forwarding primitives</a:t>
            </a:r>
          </a:p>
          <a:p>
            <a:pPr lvl="1"/>
            <a:r>
              <a:rPr lang="en-US" dirty="0"/>
              <a:t>Minimal</a:t>
            </a:r>
          </a:p>
          <a:p>
            <a:pPr lvl="2"/>
            <a:r>
              <a:rPr lang="en-US" dirty="0"/>
              <a:t>Streamlined for speed and low-power</a:t>
            </a:r>
          </a:p>
          <a:p>
            <a:pPr lvl="2"/>
            <a:r>
              <a:rPr lang="en-US" dirty="0"/>
              <a:t>Control program not vendor-specific</a:t>
            </a:r>
          </a:p>
          <a:p>
            <a:pPr lvl="1"/>
            <a:endParaRPr lang="en-US" dirty="0"/>
          </a:p>
          <a:p>
            <a:r>
              <a:rPr lang="en-US" dirty="0"/>
              <a:t>OpenFlow is an example of such an abstraction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7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Forwarding Substrate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/>
              <a:t>Flow-based</a:t>
            </a:r>
          </a:p>
          <a:p>
            <a:r>
              <a:rPr lang="en-US"/>
              <a:t>Small number of actions for each flow </a:t>
            </a:r>
          </a:p>
          <a:p>
            <a:pPr lvl="1"/>
            <a:r>
              <a:rPr lang="en-US"/>
              <a:t>Plumbing: Forward to port(s)</a:t>
            </a:r>
          </a:p>
          <a:p>
            <a:pPr lvl="1"/>
            <a:r>
              <a:rPr lang="en-US"/>
              <a:t>Control: Forward to controller</a:t>
            </a:r>
          </a:p>
          <a:p>
            <a:pPr lvl="1"/>
            <a:r>
              <a:rPr lang="en-US"/>
              <a:t>Routing between flow-spaces: Rewrite header</a:t>
            </a:r>
          </a:p>
          <a:p>
            <a:pPr lvl="1"/>
            <a:r>
              <a:rPr lang="en-US"/>
              <a:t>Bandwidth isolation: Min/max rate</a:t>
            </a:r>
          </a:p>
          <a:p>
            <a:r>
              <a:rPr lang="en-US"/>
              <a:t>External open API to flow-table</a:t>
            </a:r>
          </a:p>
          <a:p>
            <a:pPr lv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52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50"/>
          <p:cNvSpPr>
            <a:spLocks noChangeArrowheads="1"/>
          </p:cNvSpPr>
          <p:nvPr/>
        </p:nvSpPr>
        <p:spPr bwMode="auto">
          <a:xfrm>
            <a:off x="533400" y="2362200"/>
            <a:ext cx="3810000" cy="3419100"/>
          </a:xfrm>
          <a:custGeom>
            <a:avLst/>
            <a:gdLst>
              <a:gd name="connsiteX0" fmla="*/ 0 w 3810000"/>
              <a:gd name="connsiteY0" fmla="*/ 349124 h 3419100"/>
              <a:gd name="connsiteX1" fmla="*/ 349124 w 3810000"/>
              <a:gd name="connsiteY1" fmla="*/ 0 h 3419100"/>
              <a:gd name="connsiteX2" fmla="*/ 971474 w 3810000"/>
              <a:gd name="connsiteY2" fmla="*/ 0 h 3419100"/>
              <a:gd name="connsiteX3" fmla="*/ 1531590 w 3810000"/>
              <a:gd name="connsiteY3" fmla="*/ 0 h 3419100"/>
              <a:gd name="connsiteX4" fmla="*/ 2185058 w 3810000"/>
              <a:gd name="connsiteY4" fmla="*/ 0 h 3419100"/>
              <a:gd name="connsiteX5" fmla="*/ 2745173 w 3810000"/>
              <a:gd name="connsiteY5" fmla="*/ 0 h 3419100"/>
              <a:gd name="connsiteX6" fmla="*/ 3460876 w 3810000"/>
              <a:gd name="connsiteY6" fmla="*/ 0 h 3419100"/>
              <a:gd name="connsiteX7" fmla="*/ 3810000 w 3810000"/>
              <a:gd name="connsiteY7" fmla="*/ 349124 h 3419100"/>
              <a:gd name="connsiteX8" fmla="*/ 3810000 w 3810000"/>
              <a:gd name="connsiteY8" fmla="*/ 1056546 h 3419100"/>
              <a:gd name="connsiteX9" fmla="*/ 3810000 w 3810000"/>
              <a:gd name="connsiteY9" fmla="*/ 1655133 h 3419100"/>
              <a:gd name="connsiteX10" fmla="*/ 3810000 w 3810000"/>
              <a:gd name="connsiteY10" fmla="*/ 2280929 h 3419100"/>
              <a:gd name="connsiteX11" fmla="*/ 3810000 w 3810000"/>
              <a:gd name="connsiteY11" fmla="*/ 3069976 h 3419100"/>
              <a:gd name="connsiteX12" fmla="*/ 3460876 w 3810000"/>
              <a:gd name="connsiteY12" fmla="*/ 3419100 h 3419100"/>
              <a:gd name="connsiteX13" fmla="*/ 2900761 w 3810000"/>
              <a:gd name="connsiteY13" fmla="*/ 3419100 h 3419100"/>
              <a:gd name="connsiteX14" fmla="*/ 2309528 w 3810000"/>
              <a:gd name="connsiteY14" fmla="*/ 3419100 h 3419100"/>
              <a:gd name="connsiteX15" fmla="*/ 1687177 w 3810000"/>
              <a:gd name="connsiteY15" fmla="*/ 3419100 h 3419100"/>
              <a:gd name="connsiteX16" fmla="*/ 1127062 w 3810000"/>
              <a:gd name="connsiteY16" fmla="*/ 3419100 h 3419100"/>
              <a:gd name="connsiteX17" fmla="*/ 349124 w 3810000"/>
              <a:gd name="connsiteY17" fmla="*/ 3419100 h 3419100"/>
              <a:gd name="connsiteX18" fmla="*/ 0 w 3810000"/>
              <a:gd name="connsiteY18" fmla="*/ 3069976 h 3419100"/>
              <a:gd name="connsiteX19" fmla="*/ 0 w 3810000"/>
              <a:gd name="connsiteY19" fmla="*/ 2471389 h 3419100"/>
              <a:gd name="connsiteX20" fmla="*/ 0 w 3810000"/>
              <a:gd name="connsiteY20" fmla="*/ 1818384 h 3419100"/>
              <a:gd name="connsiteX21" fmla="*/ 0 w 3810000"/>
              <a:gd name="connsiteY21" fmla="*/ 1110963 h 3419100"/>
              <a:gd name="connsiteX22" fmla="*/ 0 w 3810000"/>
              <a:gd name="connsiteY22" fmla="*/ 349124 h 3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10000" h="3419100" fill="none" extrusionOk="0">
                <a:moveTo>
                  <a:pt x="0" y="349124"/>
                </a:moveTo>
                <a:cubicBezTo>
                  <a:pt x="-30979" y="154555"/>
                  <a:pt x="169532" y="11385"/>
                  <a:pt x="349124" y="0"/>
                </a:cubicBezTo>
                <a:cubicBezTo>
                  <a:pt x="647778" y="-11714"/>
                  <a:pt x="795702" y="-4660"/>
                  <a:pt x="971474" y="0"/>
                </a:cubicBezTo>
                <a:cubicBezTo>
                  <a:pt x="1147246" y="4660"/>
                  <a:pt x="1393069" y="-20112"/>
                  <a:pt x="1531590" y="0"/>
                </a:cubicBezTo>
                <a:cubicBezTo>
                  <a:pt x="1670111" y="20112"/>
                  <a:pt x="2035853" y="17518"/>
                  <a:pt x="2185058" y="0"/>
                </a:cubicBezTo>
                <a:cubicBezTo>
                  <a:pt x="2334263" y="-17518"/>
                  <a:pt x="2467107" y="14473"/>
                  <a:pt x="2745173" y="0"/>
                </a:cubicBezTo>
                <a:cubicBezTo>
                  <a:pt x="3023240" y="-14473"/>
                  <a:pt x="3311715" y="-10675"/>
                  <a:pt x="3460876" y="0"/>
                </a:cubicBezTo>
                <a:cubicBezTo>
                  <a:pt x="3622166" y="31912"/>
                  <a:pt x="3791204" y="196531"/>
                  <a:pt x="3810000" y="349124"/>
                </a:cubicBezTo>
                <a:cubicBezTo>
                  <a:pt x="3828697" y="673613"/>
                  <a:pt x="3788105" y="763348"/>
                  <a:pt x="3810000" y="1056546"/>
                </a:cubicBezTo>
                <a:cubicBezTo>
                  <a:pt x="3831895" y="1349744"/>
                  <a:pt x="3785475" y="1475412"/>
                  <a:pt x="3810000" y="1655133"/>
                </a:cubicBezTo>
                <a:cubicBezTo>
                  <a:pt x="3834525" y="1834854"/>
                  <a:pt x="3838034" y="2072210"/>
                  <a:pt x="3810000" y="2280929"/>
                </a:cubicBezTo>
                <a:cubicBezTo>
                  <a:pt x="3781966" y="2489648"/>
                  <a:pt x="3823748" y="2772428"/>
                  <a:pt x="3810000" y="3069976"/>
                </a:cubicBezTo>
                <a:cubicBezTo>
                  <a:pt x="3832326" y="3256883"/>
                  <a:pt x="3649985" y="3444779"/>
                  <a:pt x="3460876" y="3419100"/>
                </a:cubicBezTo>
                <a:cubicBezTo>
                  <a:pt x="3206898" y="3427077"/>
                  <a:pt x="3016767" y="3418229"/>
                  <a:pt x="2900761" y="3419100"/>
                </a:cubicBezTo>
                <a:cubicBezTo>
                  <a:pt x="2784755" y="3419971"/>
                  <a:pt x="2578267" y="3409517"/>
                  <a:pt x="2309528" y="3419100"/>
                </a:cubicBezTo>
                <a:cubicBezTo>
                  <a:pt x="2040789" y="3428683"/>
                  <a:pt x="1972772" y="3447187"/>
                  <a:pt x="1687177" y="3419100"/>
                </a:cubicBezTo>
                <a:cubicBezTo>
                  <a:pt x="1401582" y="3391013"/>
                  <a:pt x="1397554" y="3400762"/>
                  <a:pt x="1127062" y="3419100"/>
                </a:cubicBezTo>
                <a:cubicBezTo>
                  <a:pt x="856570" y="3437438"/>
                  <a:pt x="702792" y="3394161"/>
                  <a:pt x="349124" y="3419100"/>
                </a:cubicBezTo>
                <a:cubicBezTo>
                  <a:pt x="145078" y="3399040"/>
                  <a:pt x="-31247" y="3277314"/>
                  <a:pt x="0" y="3069976"/>
                </a:cubicBezTo>
                <a:cubicBezTo>
                  <a:pt x="-3660" y="2818754"/>
                  <a:pt x="-798" y="2650550"/>
                  <a:pt x="0" y="2471389"/>
                </a:cubicBezTo>
                <a:cubicBezTo>
                  <a:pt x="798" y="2292228"/>
                  <a:pt x="28117" y="2116921"/>
                  <a:pt x="0" y="1818384"/>
                </a:cubicBezTo>
                <a:cubicBezTo>
                  <a:pt x="-28117" y="1519847"/>
                  <a:pt x="-10309" y="1271883"/>
                  <a:pt x="0" y="1110963"/>
                </a:cubicBezTo>
                <a:cubicBezTo>
                  <a:pt x="10309" y="950043"/>
                  <a:pt x="17203" y="588125"/>
                  <a:pt x="0" y="349124"/>
                </a:cubicBezTo>
                <a:close/>
              </a:path>
              <a:path w="3810000" h="3419100" stroke="0" extrusionOk="0">
                <a:moveTo>
                  <a:pt x="0" y="349124"/>
                </a:moveTo>
                <a:cubicBezTo>
                  <a:pt x="-23892" y="141571"/>
                  <a:pt x="114747" y="15599"/>
                  <a:pt x="349124" y="0"/>
                </a:cubicBezTo>
                <a:cubicBezTo>
                  <a:pt x="550189" y="-16312"/>
                  <a:pt x="884367" y="-1383"/>
                  <a:pt x="1033709" y="0"/>
                </a:cubicBezTo>
                <a:cubicBezTo>
                  <a:pt x="1183051" y="1383"/>
                  <a:pt x="1410721" y="-26244"/>
                  <a:pt x="1624942" y="0"/>
                </a:cubicBezTo>
                <a:cubicBezTo>
                  <a:pt x="1839163" y="26244"/>
                  <a:pt x="2008558" y="-19979"/>
                  <a:pt x="2185058" y="0"/>
                </a:cubicBezTo>
                <a:cubicBezTo>
                  <a:pt x="2361558" y="19979"/>
                  <a:pt x="2641140" y="3143"/>
                  <a:pt x="2838526" y="0"/>
                </a:cubicBezTo>
                <a:cubicBezTo>
                  <a:pt x="3035912" y="-3143"/>
                  <a:pt x="3154812" y="-14920"/>
                  <a:pt x="3460876" y="0"/>
                </a:cubicBezTo>
                <a:cubicBezTo>
                  <a:pt x="3656550" y="-4651"/>
                  <a:pt x="3788211" y="175456"/>
                  <a:pt x="3810000" y="349124"/>
                </a:cubicBezTo>
                <a:cubicBezTo>
                  <a:pt x="3830408" y="571017"/>
                  <a:pt x="3796642" y="809637"/>
                  <a:pt x="3810000" y="1029337"/>
                </a:cubicBezTo>
                <a:cubicBezTo>
                  <a:pt x="3823358" y="1249037"/>
                  <a:pt x="3816761" y="1339011"/>
                  <a:pt x="3810000" y="1627924"/>
                </a:cubicBezTo>
                <a:cubicBezTo>
                  <a:pt x="3803239" y="1916837"/>
                  <a:pt x="3788765" y="2041304"/>
                  <a:pt x="3810000" y="2308137"/>
                </a:cubicBezTo>
                <a:cubicBezTo>
                  <a:pt x="3831235" y="2574970"/>
                  <a:pt x="3808839" y="2759052"/>
                  <a:pt x="3810000" y="3069976"/>
                </a:cubicBezTo>
                <a:cubicBezTo>
                  <a:pt x="3836410" y="3236695"/>
                  <a:pt x="3658799" y="3415807"/>
                  <a:pt x="3460876" y="3419100"/>
                </a:cubicBezTo>
                <a:cubicBezTo>
                  <a:pt x="3331998" y="3406164"/>
                  <a:pt x="3038558" y="3447357"/>
                  <a:pt x="2838526" y="3419100"/>
                </a:cubicBezTo>
                <a:cubicBezTo>
                  <a:pt x="2638494" y="3390844"/>
                  <a:pt x="2456490" y="3434336"/>
                  <a:pt x="2278410" y="3419100"/>
                </a:cubicBezTo>
                <a:cubicBezTo>
                  <a:pt x="2100330" y="3403864"/>
                  <a:pt x="1960939" y="3435125"/>
                  <a:pt x="1656060" y="3419100"/>
                </a:cubicBezTo>
                <a:cubicBezTo>
                  <a:pt x="1351181" y="3403076"/>
                  <a:pt x="1177358" y="3397639"/>
                  <a:pt x="971474" y="3419100"/>
                </a:cubicBezTo>
                <a:cubicBezTo>
                  <a:pt x="765590" y="3440561"/>
                  <a:pt x="636667" y="3398783"/>
                  <a:pt x="349124" y="3419100"/>
                </a:cubicBezTo>
                <a:cubicBezTo>
                  <a:pt x="137804" y="3452186"/>
                  <a:pt x="26986" y="3282845"/>
                  <a:pt x="0" y="3069976"/>
                </a:cubicBezTo>
                <a:cubicBezTo>
                  <a:pt x="-15585" y="2769954"/>
                  <a:pt x="26622" y="2642102"/>
                  <a:pt x="0" y="2444180"/>
                </a:cubicBezTo>
                <a:cubicBezTo>
                  <a:pt x="-26622" y="2246258"/>
                  <a:pt x="22454" y="2016096"/>
                  <a:pt x="0" y="1763967"/>
                </a:cubicBezTo>
                <a:cubicBezTo>
                  <a:pt x="-22454" y="1511838"/>
                  <a:pt x="24093" y="1271464"/>
                  <a:pt x="0" y="1138171"/>
                </a:cubicBezTo>
                <a:cubicBezTo>
                  <a:pt x="-24093" y="1004878"/>
                  <a:pt x="38660" y="555454"/>
                  <a:pt x="0" y="3491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21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tx2"/>
                </a:solidFill>
                <a:latin typeface="Optima" panose="02000503060000020004" pitchFamily="2" charset="0"/>
              </a:rPr>
              <a:t>What is a flow?</a:t>
            </a:r>
          </a:p>
          <a:p>
            <a:endParaRPr lang="en-US" sz="2400" dirty="0">
              <a:solidFill>
                <a:schemeClr val="tx2"/>
              </a:solidFill>
              <a:latin typeface="Optima" panose="02000503060000020004" pitchFamily="2" charset="0"/>
            </a:endParaRP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Application flow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All http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Jim</a:t>
            </a:r>
            <a:r>
              <a:rPr lang="en-CA" sz="2400" dirty="0">
                <a:solidFill>
                  <a:schemeClr val="tx2"/>
                </a:solidFill>
                <a:latin typeface="Optima" panose="02000503060000020004" pitchFamily="2" charset="0"/>
              </a:rPr>
              <a:t>’</a:t>
            </a: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s traffic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All packets to Canada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…</a:t>
            </a:r>
          </a:p>
        </p:txBody>
      </p:sp>
      <p:cxnSp>
        <p:nvCxnSpPr>
          <p:cNvPr id="54276" name="AutoShape 5"/>
          <p:cNvCxnSpPr>
            <a:cxnSpLocks noChangeShapeType="1"/>
            <a:stCxn id="680969" idx="0"/>
            <a:endCxn id="54280" idx="2"/>
          </p:cNvCxnSpPr>
          <p:nvPr/>
        </p:nvCxnSpPr>
        <p:spPr bwMode="auto">
          <a:xfrm rot="5400000" flipH="1" flipV="1">
            <a:off x="3968750" y="-603250"/>
            <a:ext cx="1085850" cy="3752850"/>
          </a:xfrm>
          <a:prstGeom prst="curvedConnector2">
            <a:avLst/>
          </a:prstGeom>
          <a:noFill/>
          <a:ln w="76200" cap="rnd">
            <a:solidFill>
              <a:srgbClr val="FF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80969" name="Oval 9"/>
          <p:cNvSpPr>
            <a:spLocks noChangeArrowheads="1"/>
          </p:cNvSpPr>
          <p:nvPr/>
        </p:nvSpPr>
        <p:spPr bwMode="auto">
          <a:xfrm>
            <a:off x="2514600" y="1816100"/>
            <a:ext cx="241300" cy="2413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54280" name="Oval 10"/>
          <p:cNvSpPr>
            <a:spLocks noChangeArrowheads="1"/>
          </p:cNvSpPr>
          <p:nvPr/>
        </p:nvSpPr>
        <p:spPr bwMode="auto">
          <a:xfrm>
            <a:off x="6388100" y="609600"/>
            <a:ext cx="241300" cy="2413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AutoShape 50">
            <a:extLst>
              <a:ext uri="{FF2B5EF4-FFF2-40B4-BE49-F238E27FC236}">
                <a16:creationId xmlns:a16="http://schemas.microsoft.com/office/drawing/2014/main" id="{42707B1B-7815-16DE-AB0B-CC01A562D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012" y="2372100"/>
            <a:ext cx="3810000" cy="3419100"/>
          </a:xfrm>
          <a:custGeom>
            <a:avLst/>
            <a:gdLst>
              <a:gd name="connsiteX0" fmla="*/ 0 w 3810000"/>
              <a:gd name="connsiteY0" fmla="*/ 349124 h 3419100"/>
              <a:gd name="connsiteX1" fmla="*/ 349124 w 3810000"/>
              <a:gd name="connsiteY1" fmla="*/ 0 h 3419100"/>
              <a:gd name="connsiteX2" fmla="*/ 971474 w 3810000"/>
              <a:gd name="connsiteY2" fmla="*/ 0 h 3419100"/>
              <a:gd name="connsiteX3" fmla="*/ 1531590 w 3810000"/>
              <a:gd name="connsiteY3" fmla="*/ 0 h 3419100"/>
              <a:gd name="connsiteX4" fmla="*/ 2185058 w 3810000"/>
              <a:gd name="connsiteY4" fmla="*/ 0 h 3419100"/>
              <a:gd name="connsiteX5" fmla="*/ 2745173 w 3810000"/>
              <a:gd name="connsiteY5" fmla="*/ 0 h 3419100"/>
              <a:gd name="connsiteX6" fmla="*/ 3460876 w 3810000"/>
              <a:gd name="connsiteY6" fmla="*/ 0 h 3419100"/>
              <a:gd name="connsiteX7" fmla="*/ 3810000 w 3810000"/>
              <a:gd name="connsiteY7" fmla="*/ 349124 h 3419100"/>
              <a:gd name="connsiteX8" fmla="*/ 3810000 w 3810000"/>
              <a:gd name="connsiteY8" fmla="*/ 1056546 h 3419100"/>
              <a:gd name="connsiteX9" fmla="*/ 3810000 w 3810000"/>
              <a:gd name="connsiteY9" fmla="*/ 1655133 h 3419100"/>
              <a:gd name="connsiteX10" fmla="*/ 3810000 w 3810000"/>
              <a:gd name="connsiteY10" fmla="*/ 2280929 h 3419100"/>
              <a:gd name="connsiteX11" fmla="*/ 3810000 w 3810000"/>
              <a:gd name="connsiteY11" fmla="*/ 3069976 h 3419100"/>
              <a:gd name="connsiteX12" fmla="*/ 3460876 w 3810000"/>
              <a:gd name="connsiteY12" fmla="*/ 3419100 h 3419100"/>
              <a:gd name="connsiteX13" fmla="*/ 2900761 w 3810000"/>
              <a:gd name="connsiteY13" fmla="*/ 3419100 h 3419100"/>
              <a:gd name="connsiteX14" fmla="*/ 2309528 w 3810000"/>
              <a:gd name="connsiteY14" fmla="*/ 3419100 h 3419100"/>
              <a:gd name="connsiteX15" fmla="*/ 1687177 w 3810000"/>
              <a:gd name="connsiteY15" fmla="*/ 3419100 h 3419100"/>
              <a:gd name="connsiteX16" fmla="*/ 1127062 w 3810000"/>
              <a:gd name="connsiteY16" fmla="*/ 3419100 h 3419100"/>
              <a:gd name="connsiteX17" fmla="*/ 349124 w 3810000"/>
              <a:gd name="connsiteY17" fmla="*/ 3419100 h 3419100"/>
              <a:gd name="connsiteX18" fmla="*/ 0 w 3810000"/>
              <a:gd name="connsiteY18" fmla="*/ 3069976 h 3419100"/>
              <a:gd name="connsiteX19" fmla="*/ 0 w 3810000"/>
              <a:gd name="connsiteY19" fmla="*/ 2471389 h 3419100"/>
              <a:gd name="connsiteX20" fmla="*/ 0 w 3810000"/>
              <a:gd name="connsiteY20" fmla="*/ 1818384 h 3419100"/>
              <a:gd name="connsiteX21" fmla="*/ 0 w 3810000"/>
              <a:gd name="connsiteY21" fmla="*/ 1110963 h 3419100"/>
              <a:gd name="connsiteX22" fmla="*/ 0 w 3810000"/>
              <a:gd name="connsiteY22" fmla="*/ 349124 h 3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10000" h="3419100" fill="none" extrusionOk="0">
                <a:moveTo>
                  <a:pt x="0" y="349124"/>
                </a:moveTo>
                <a:cubicBezTo>
                  <a:pt x="-30979" y="154555"/>
                  <a:pt x="169532" y="11385"/>
                  <a:pt x="349124" y="0"/>
                </a:cubicBezTo>
                <a:cubicBezTo>
                  <a:pt x="647778" y="-11714"/>
                  <a:pt x="795702" y="-4660"/>
                  <a:pt x="971474" y="0"/>
                </a:cubicBezTo>
                <a:cubicBezTo>
                  <a:pt x="1147246" y="4660"/>
                  <a:pt x="1393069" y="-20112"/>
                  <a:pt x="1531590" y="0"/>
                </a:cubicBezTo>
                <a:cubicBezTo>
                  <a:pt x="1670111" y="20112"/>
                  <a:pt x="2035853" y="17518"/>
                  <a:pt x="2185058" y="0"/>
                </a:cubicBezTo>
                <a:cubicBezTo>
                  <a:pt x="2334263" y="-17518"/>
                  <a:pt x="2467107" y="14473"/>
                  <a:pt x="2745173" y="0"/>
                </a:cubicBezTo>
                <a:cubicBezTo>
                  <a:pt x="3023240" y="-14473"/>
                  <a:pt x="3311715" y="-10675"/>
                  <a:pt x="3460876" y="0"/>
                </a:cubicBezTo>
                <a:cubicBezTo>
                  <a:pt x="3622166" y="31912"/>
                  <a:pt x="3791204" y="196531"/>
                  <a:pt x="3810000" y="349124"/>
                </a:cubicBezTo>
                <a:cubicBezTo>
                  <a:pt x="3828697" y="673613"/>
                  <a:pt x="3788105" y="763348"/>
                  <a:pt x="3810000" y="1056546"/>
                </a:cubicBezTo>
                <a:cubicBezTo>
                  <a:pt x="3831895" y="1349744"/>
                  <a:pt x="3785475" y="1475412"/>
                  <a:pt x="3810000" y="1655133"/>
                </a:cubicBezTo>
                <a:cubicBezTo>
                  <a:pt x="3834525" y="1834854"/>
                  <a:pt x="3838034" y="2072210"/>
                  <a:pt x="3810000" y="2280929"/>
                </a:cubicBezTo>
                <a:cubicBezTo>
                  <a:pt x="3781966" y="2489648"/>
                  <a:pt x="3823748" y="2772428"/>
                  <a:pt x="3810000" y="3069976"/>
                </a:cubicBezTo>
                <a:cubicBezTo>
                  <a:pt x="3832326" y="3256883"/>
                  <a:pt x="3649985" y="3444779"/>
                  <a:pt x="3460876" y="3419100"/>
                </a:cubicBezTo>
                <a:cubicBezTo>
                  <a:pt x="3206898" y="3427077"/>
                  <a:pt x="3016767" y="3418229"/>
                  <a:pt x="2900761" y="3419100"/>
                </a:cubicBezTo>
                <a:cubicBezTo>
                  <a:pt x="2784755" y="3419971"/>
                  <a:pt x="2578267" y="3409517"/>
                  <a:pt x="2309528" y="3419100"/>
                </a:cubicBezTo>
                <a:cubicBezTo>
                  <a:pt x="2040789" y="3428683"/>
                  <a:pt x="1972772" y="3447187"/>
                  <a:pt x="1687177" y="3419100"/>
                </a:cubicBezTo>
                <a:cubicBezTo>
                  <a:pt x="1401582" y="3391013"/>
                  <a:pt x="1397554" y="3400762"/>
                  <a:pt x="1127062" y="3419100"/>
                </a:cubicBezTo>
                <a:cubicBezTo>
                  <a:pt x="856570" y="3437438"/>
                  <a:pt x="702792" y="3394161"/>
                  <a:pt x="349124" y="3419100"/>
                </a:cubicBezTo>
                <a:cubicBezTo>
                  <a:pt x="145078" y="3399040"/>
                  <a:pt x="-31247" y="3277314"/>
                  <a:pt x="0" y="3069976"/>
                </a:cubicBezTo>
                <a:cubicBezTo>
                  <a:pt x="-3660" y="2818754"/>
                  <a:pt x="-798" y="2650550"/>
                  <a:pt x="0" y="2471389"/>
                </a:cubicBezTo>
                <a:cubicBezTo>
                  <a:pt x="798" y="2292228"/>
                  <a:pt x="28117" y="2116921"/>
                  <a:pt x="0" y="1818384"/>
                </a:cubicBezTo>
                <a:cubicBezTo>
                  <a:pt x="-28117" y="1519847"/>
                  <a:pt x="-10309" y="1271883"/>
                  <a:pt x="0" y="1110963"/>
                </a:cubicBezTo>
                <a:cubicBezTo>
                  <a:pt x="10309" y="950043"/>
                  <a:pt x="17203" y="588125"/>
                  <a:pt x="0" y="349124"/>
                </a:cubicBezTo>
                <a:close/>
              </a:path>
              <a:path w="3810000" h="3419100" stroke="0" extrusionOk="0">
                <a:moveTo>
                  <a:pt x="0" y="349124"/>
                </a:moveTo>
                <a:cubicBezTo>
                  <a:pt x="-23892" y="141571"/>
                  <a:pt x="114747" y="15599"/>
                  <a:pt x="349124" y="0"/>
                </a:cubicBezTo>
                <a:cubicBezTo>
                  <a:pt x="550189" y="-16312"/>
                  <a:pt x="884367" y="-1383"/>
                  <a:pt x="1033709" y="0"/>
                </a:cubicBezTo>
                <a:cubicBezTo>
                  <a:pt x="1183051" y="1383"/>
                  <a:pt x="1410721" y="-26244"/>
                  <a:pt x="1624942" y="0"/>
                </a:cubicBezTo>
                <a:cubicBezTo>
                  <a:pt x="1839163" y="26244"/>
                  <a:pt x="2008558" y="-19979"/>
                  <a:pt x="2185058" y="0"/>
                </a:cubicBezTo>
                <a:cubicBezTo>
                  <a:pt x="2361558" y="19979"/>
                  <a:pt x="2641140" y="3143"/>
                  <a:pt x="2838526" y="0"/>
                </a:cubicBezTo>
                <a:cubicBezTo>
                  <a:pt x="3035912" y="-3143"/>
                  <a:pt x="3154812" y="-14920"/>
                  <a:pt x="3460876" y="0"/>
                </a:cubicBezTo>
                <a:cubicBezTo>
                  <a:pt x="3656550" y="-4651"/>
                  <a:pt x="3788211" y="175456"/>
                  <a:pt x="3810000" y="349124"/>
                </a:cubicBezTo>
                <a:cubicBezTo>
                  <a:pt x="3830408" y="571017"/>
                  <a:pt x="3796642" y="809637"/>
                  <a:pt x="3810000" y="1029337"/>
                </a:cubicBezTo>
                <a:cubicBezTo>
                  <a:pt x="3823358" y="1249037"/>
                  <a:pt x="3816761" y="1339011"/>
                  <a:pt x="3810000" y="1627924"/>
                </a:cubicBezTo>
                <a:cubicBezTo>
                  <a:pt x="3803239" y="1916837"/>
                  <a:pt x="3788765" y="2041304"/>
                  <a:pt x="3810000" y="2308137"/>
                </a:cubicBezTo>
                <a:cubicBezTo>
                  <a:pt x="3831235" y="2574970"/>
                  <a:pt x="3808839" y="2759052"/>
                  <a:pt x="3810000" y="3069976"/>
                </a:cubicBezTo>
                <a:cubicBezTo>
                  <a:pt x="3836410" y="3236695"/>
                  <a:pt x="3658799" y="3415807"/>
                  <a:pt x="3460876" y="3419100"/>
                </a:cubicBezTo>
                <a:cubicBezTo>
                  <a:pt x="3331998" y="3406164"/>
                  <a:pt x="3038558" y="3447357"/>
                  <a:pt x="2838526" y="3419100"/>
                </a:cubicBezTo>
                <a:cubicBezTo>
                  <a:pt x="2638494" y="3390844"/>
                  <a:pt x="2456490" y="3434336"/>
                  <a:pt x="2278410" y="3419100"/>
                </a:cubicBezTo>
                <a:cubicBezTo>
                  <a:pt x="2100330" y="3403864"/>
                  <a:pt x="1960939" y="3435125"/>
                  <a:pt x="1656060" y="3419100"/>
                </a:cubicBezTo>
                <a:cubicBezTo>
                  <a:pt x="1351181" y="3403076"/>
                  <a:pt x="1177358" y="3397639"/>
                  <a:pt x="971474" y="3419100"/>
                </a:cubicBezTo>
                <a:cubicBezTo>
                  <a:pt x="765590" y="3440561"/>
                  <a:pt x="636667" y="3398783"/>
                  <a:pt x="349124" y="3419100"/>
                </a:cubicBezTo>
                <a:cubicBezTo>
                  <a:pt x="137804" y="3452186"/>
                  <a:pt x="26986" y="3282845"/>
                  <a:pt x="0" y="3069976"/>
                </a:cubicBezTo>
                <a:cubicBezTo>
                  <a:pt x="-15585" y="2769954"/>
                  <a:pt x="26622" y="2642102"/>
                  <a:pt x="0" y="2444180"/>
                </a:cubicBezTo>
                <a:cubicBezTo>
                  <a:pt x="-26622" y="2246258"/>
                  <a:pt x="22454" y="2016096"/>
                  <a:pt x="0" y="1763967"/>
                </a:cubicBezTo>
                <a:cubicBezTo>
                  <a:pt x="-22454" y="1511838"/>
                  <a:pt x="24093" y="1271464"/>
                  <a:pt x="0" y="1138171"/>
                </a:cubicBezTo>
                <a:cubicBezTo>
                  <a:pt x="-24093" y="1004878"/>
                  <a:pt x="38660" y="555454"/>
                  <a:pt x="0" y="3491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21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tx2"/>
                </a:solidFill>
                <a:latin typeface="Optima" panose="02000503060000020004" pitchFamily="2" charset="0"/>
              </a:rPr>
              <a:t>Types of Action</a:t>
            </a:r>
          </a:p>
          <a:p>
            <a:endParaRPr lang="en-US" sz="2400" dirty="0">
              <a:solidFill>
                <a:schemeClr val="tx2"/>
              </a:solidFill>
              <a:latin typeface="Optima" panose="02000503060000020004" pitchFamily="2" charset="0"/>
            </a:endParaRP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Allow/deny flow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Route &amp; re-route flow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Isolate flow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Make flow private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Remove flow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6840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Substrate: “</a:t>
            </a:r>
            <a:r>
              <a:rPr lang="en-US" dirty="0" err="1"/>
              <a:t>Flowspace</a:t>
            </a:r>
            <a:r>
              <a:rPr lang="en-US" dirty="0"/>
              <a:t>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0" y="1524000"/>
            <a:ext cx="3657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Payload</a:t>
            </a:r>
            <a:endParaRPr lang="en-US" dirty="0">
              <a:solidFill>
                <a:schemeClr val="tx2"/>
              </a:solidFill>
              <a:latin typeface="Optima" panose="02000503060000020004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1676400" cy="609600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Ethernet</a:t>
            </a:r>
          </a:p>
          <a:p>
            <a:pPr algn="ctr"/>
            <a:r>
              <a:rPr lang="en-US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DA, SA, etc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1524000"/>
            <a:ext cx="1676400" cy="609600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IP</a:t>
            </a:r>
          </a:p>
          <a:p>
            <a:pPr algn="ctr"/>
            <a:r>
              <a:rPr lang="en-US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DA, SA, etc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1524000"/>
            <a:ext cx="1676400" cy="609600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TCP</a:t>
            </a:r>
          </a:p>
          <a:p>
            <a:pPr algn="ctr"/>
            <a:r>
              <a:rPr lang="en-US" dirty="0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DP, SP, </a:t>
            </a:r>
            <a:r>
              <a:rPr lang="en-US" dirty="0" err="1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etc</a:t>
            </a:r>
            <a:endParaRPr lang="en-US" dirty="0">
              <a:solidFill>
                <a:srgbClr val="333399"/>
              </a:solidFill>
              <a:latin typeface="Optima" panose="02000503060000020004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2514600" y="0"/>
            <a:ext cx="457200" cy="5029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94467" y="2743200"/>
            <a:ext cx="53292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Optima" panose="02000503060000020004" pitchFamily="2" charset="0"/>
              </a:rPr>
              <a:t>Collection of bits to plumb flows </a:t>
            </a:r>
          </a:p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Optima" panose="02000503060000020004" pitchFamily="2" charset="0"/>
              </a:rPr>
              <a:t>(of different granularities)</a:t>
            </a:r>
          </a:p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Optima" panose="02000503060000020004" pitchFamily="2" charset="0"/>
              </a:rPr>
              <a:t>between end points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4876800"/>
            <a:ext cx="8686800" cy="609600"/>
            <a:chOff x="228600" y="4876800"/>
            <a:chExt cx="8686800" cy="609600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5257800" y="4876800"/>
              <a:ext cx="36576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rPr>
                <a:t>Payload</a:t>
              </a:r>
              <a:endParaRPr lang="en-US" dirty="0">
                <a:solidFill>
                  <a:schemeClr val="tx2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4876800"/>
              <a:ext cx="5029200" cy="609600"/>
            </a:xfrm>
            <a:prstGeom prst="rect">
              <a:avLst/>
            </a:prstGeom>
            <a:solidFill>
              <a:srgbClr val="FF99CC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>
                  <a:solidFill>
                    <a:srgbClr val="333399"/>
                  </a:solidFill>
                  <a:latin typeface="Optima" panose="02000503060000020004" pitchFamily="2" charset="0"/>
                  <a:ea typeface="ＭＳ Ｐゴシック" charset="0"/>
                </a:rPr>
                <a:t>Header</a:t>
              </a:r>
            </a:p>
            <a:p>
              <a:pPr algn="ctr"/>
              <a:r>
                <a:rPr lang="en-US" b="1" dirty="0">
                  <a:solidFill>
                    <a:srgbClr val="333399"/>
                  </a:solidFill>
                  <a:latin typeface="Optima" panose="02000503060000020004" pitchFamily="2" charset="0"/>
                  <a:ea typeface="ＭＳ Ｐゴシック" charset="0"/>
                </a:rPr>
                <a:t>User-defined </a:t>
              </a:r>
              <a:r>
                <a:rPr lang="en-US" b="1" dirty="0" err="1">
                  <a:solidFill>
                    <a:srgbClr val="333399"/>
                  </a:solidFill>
                  <a:latin typeface="Optima" panose="02000503060000020004" pitchFamily="2" charset="0"/>
                  <a:ea typeface="ＭＳ Ｐゴシック" charset="0"/>
                </a:rPr>
                <a:t>flowspace</a:t>
              </a:r>
              <a:endParaRPr lang="en-US" b="1" dirty="0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</a:endParaRPr>
            </a:p>
          </p:txBody>
        </p:sp>
      </p:grpSp>
      <p:sp>
        <p:nvSpPr>
          <p:cNvPr id="14" name="Right Brace 13"/>
          <p:cNvSpPr/>
          <p:nvPr/>
        </p:nvSpPr>
        <p:spPr>
          <a:xfrm rot="16200000" flipV="1">
            <a:off x="2514600" y="2057400"/>
            <a:ext cx="457200" cy="5029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Layering</a:t>
            </a:r>
          </a:p>
          <a:p>
            <a:pPr lvl="1"/>
            <a:r>
              <a:rPr lang="en-US" dirty="0"/>
              <a:t>Link layer</a:t>
            </a:r>
          </a:p>
          <a:p>
            <a:pPr lvl="2"/>
            <a:r>
              <a:rPr lang="en-US" dirty="0"/>
              <a:t>Media, framing, error detection/correction, switches, hubs, …</a:t>
            </a:r>
          </a:p>
          <a:p>
            <a:pPr lvl="1"/>
            <a:r>
              <a:rPr lang="en-US" dirty="0"/>
              <a:t>Network layer</a:t>
            </a:r>
          </a:p>
          <a:p>
            <a:pPr lvl="2"/>
            <a:r>
              <a:rPr lang="en-US" dirty="0"/>
              <a:t>Addressing (CIDR, subnet), routing and forwarding, DNS, BGP, …</a:t>
            </a:r>
          </a:p>
          <a:p>
            <a:pPr lvl="1"/>
            <a:r>
              <a:rPr lang="en-US" dirty="0"/>
              <a:t>Transport layer</a:t>
            </a:r>
          </a:p>
          <a:p>
            <a:pPr lvl="2"/>
            <a:r>
              <a:rPr lang="en-US" dirty="0"/>
              <a:t>TCP, UDP, flow control, congestion control, queue management, …</a:t>
            </a:r>
          </a:p>
          <a:p>
            <a:r>
              <a:rPr lang="en-US" b="1" dirty="0" err="1"/>
              <a:t>Misc</a:t>
            </a:r>
            <a:r>
              <a:rPr lang="en-US" dirty="0"/>
              <a:t>: Queueing Mechanisms, Middleboxes</a:t>
            </a:r>
          </a:p>
          <a:p>
            <a:r>
              <a:rPr lang="en-US" b="1" dirty="0"/>
              <a:t>Today</a:t>
            </a:r>
            <a:r>
              <a:rPr lang="en-US" dirty="0"/>
              <a:t>: Software-Defined Networking (SDN)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47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OpenFlow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                         </a:t>
            </a:r>
          </a:p>
          <a:p>
            <a:pPr lvl="1"/>
            <a:r>
              <a:rPr lang="en-US" dirty="0"/>
              <a:t>Started as open standard to run experimental protocols in production networks</a:t>
            </a:r>
          </a:p>
          <a:p>
            <a:pPr lvl="2"/>
            <a:r>
              <a:rPr lang="en-US" dirty="0"/>
              <a:t>API between the forwarding elements and the network OS</a:t>
            </a:r>
          </a:p>
          <a:p>
            <a:pPr lvl="1"/>
            <a:r>
              <a:rPr lang="en-US" dirty="0"/>
              <a:t>Based in Stanford, supported by various companies (Cisco, Juniper, HP, NEC, …)</a:t>
            </a:r>
          </a:p>
          <a:p>
            <a:pPr lvl="1"/>
            <a:r>
              <a:rPr lang="en-US" dirty="0"/>
              <a:t>Used by universities to deploy innovative networking technology</a:t>
            </a:r>
          </a:p>
          <a:p>
            <a:r>
              <a:rPr lang="en-US" dirty="0"/>
              <a:t>Later, many similar (sometimes proprietary) interfaces used by various companies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</a:p>
        </p:txBody>
      </p:sp>
      <p:pic>
        <p:nvPicPr>
          <p:cNvPr id="8" name="Picture 7" descr="new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118" y="1114520"/>
            <a:ext cx="1924556" cy="4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5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1"/>
          <p:cNvSpPr>
            <a:spLocks/>
          </p:cNvSpPr>
          <p:nvPr/>
        </p:nvSpPr>
        <p:spPr bwMode="auto">
          <a:xfrm>
            <a:off x="874713" y="2209800"/>
            <a:ext cx="7385050" cy="3027363"/>
          </a:xfrm>
          <a:prstGeom prst="roundRect">
            <a:avLst>
              <a:gd name="adj" fmla="val 6486"/>
            </a:avLst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021138"/>
            <a:ext cx="3275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1162050" y="2339802"/>
            <a:ext cx="3836820" cy="69249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4500" dirty="0">
                <a:solidFill>
                  <a:srgbClr val="FFFFFF"/>
                </a:solidFill>
                <a:latin typeface="Optima" panose="02000503060000020004" pitchFamily="2" charset="0"/>
                <a:cs typeface="Gill Sans" charset="0"/>
              </a:rPr>
              <a:t>Ethernet Switch</a:t>
            </a: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460875"/>
            <a:ext cx="32781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021138"/>
            <a:ext cx="32750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460875"/>
            <a:ext cx="3278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495550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495550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Traditional Switch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6509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Traditional Switch</a:t>
            </a:r>
          </a:p>
        </p:txBody>
      </p:sp>
      <p:sp>
        <p:nvSpPr>
          <p:cNvPr id="61443" name="AutoShape 2"/>
          <p:cNvSpPr>
            <a:spLocks/>
          </p:cNvSpPr>
          <p:nvPr/>
        </p:nvSpPr>
        <p:spPr bwMode="auto">
          <a:xfrm>
            <a:off x="874713" y="2362200"/>
            <a:ext cx="7385050" cy="3027362"/>
          </a:xfrm>
          <a:prstGeom prst="roundRect">
            <a:avLst>
              <a:gd name="adj" fmla="val 6486"/>
            </a:avLst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1106488" y="4076700"/>
            <a:ext cx="6884987" cy="1054100"/>
          </a:xfrm>
          <a:prstGeom prst="roundRect">
            <a:avLst>
              <a:gd name="adj" fmla="val 8472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latin typeface="Optima" panose="02000503060000020004" pitchFamily="2" charset="0"/>
                <a:cs typeface="Gill Sans" charset="0"/>
              </a:rPr>
              <a:t>Data Path (Hardware)</a:t>
            </a:r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 rot="10800000" flipH="1">
            <a:off x="1036638" y="3835400"/>
            <a:ext cx="7072312" cy="17462"/>
          </a:xfrm>
          <a:prstGeom prst="line">
            <a:avLst/>
          </a:prstGeom>
          <a:noFill/>
          <a:ln w="635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1106488" y="2611437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anose="02000503060000020004" pitchFamily="2" charset="0"/>
                <a:cs typeface="Gill Sans" charset="0"/>
              </a:rPr>
              <a:t>Control Path</a:t>
            </a:r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>
            <a:off x="1106488" y="2611437"/>
            <a:ext cx="6884987" cy="1036638"/>
          </a:xfrm>
          <a:prstGeom prst="roundRect">
            <a:avLst>
              <a:gd name="adj" fmla="val 6894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latin typeface="Optima" panose="02000503060000020004" pitchFamily="2" charset="0"/>
                <a:cs typeface="Gill Sans" charset="0"/>
              </a:rPr>
              <a:t>Control Path (Software)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027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8"/>
          <p:cNvSpPr>
            <a:spLocks noChangeShapeType="1"/>
          </p:cNvSpPr>
          <p:nvPr/>
        </p:nvSpPr>
        <p:spPr bwMode="auto">
          <a:xfrm flipH="1">
            <a:off x="5300134" y="2846388"/>
            <a:ext cx="0" cy="1454150"/>
          </a:xfrm>
          <a:prstGeom prst="line">
            <a:avLst/>
          </a:prstGeom>
          <a:noFill/>
          <a:ln w="88900">
            <a:solidFill>
              <a:srgbClr val="C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48131" name="Rectangle 9"/>
          <p:cNvSpPr>
            <a:spLocks/>
          </p:cNvSpPr>
          <p:nvPr/>
        </p:nvSpPr>
        <p:spPr bwMode="auto">
          <a:xfrm>
            <a:off x="2010834" y="3387725"/>
            <a:ext cx="3160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464" bIns="0">
            <a:spAutoFit/>
          </a:bodyPr>
          <a:lstStyle/>
          <a:p>
            <a:pPr marL="41275" algn="r"/>
            <a:r>
              <a:rPr lang="en-US" sz="2400" dirty="0">
                <a:solidFill>
                  <a:srgbClr val="1F497D"/>
                </a:solidFill>
                <a:latin typeface="Optima" panose="02000503060000020004" pitchFamily="2" charset="0"/>
                <a:cs typeface="Gill Sans" charset="0"/>
                <a:sym typeface="Gill Sans" charset="0"/>
              </a:rPr>
              <a:t>OpenFlow Protocol (SSL)</a:t>
            </a: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1794934" y="4300538"/>
            <a:ext cx="5364163" cy="1368425"/>
          </a:xfrm>
          <a:prstGeom prst="roundRect">
            <a:avLst>
              <a:gd name="adj" fmla="val 6486"/>
            </a:avLst>
          </a:prstGeom>
          <a:solidFill>
            <a:srgbClr val="003F7E"/>
          </a:solidFill>
          <a:ln w="127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Optima" panose="02000503060000020004" pitchFamily="2" charset="0"/>
              <a:ea typeface="ヒラギノ明朝 ProN W3" charset="-128"/>
              <a:cs typeface="Helvetica"/>
              <a:sym typeface="Times New Roman" charset="0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>
            <a:off x="1963209" y="5075238"/>
            <a:ext cx="5008563" cy="47625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Optima" panose="02000503060000020004" pitchFamily="2" charset="0"/>
                <a:ea typeface="Gill Sans" charset="0"/>
                <a:cs typeface="Helvetica"/>
                <a:sym typeface="Gill Sans" charset="0"/>
              </a:rPr>
              <a:t>Data Path (Hardware)</a:t>
            </a: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1963209" y="4413250"/>
            <a:ext cx="3489325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Optima" panose="02000503060000020004" pitchFamily="2" charset="0"/>
                <a:ea typeface="Gill Sans" charset="0"/>
                <a:cs typeface="Helvetica"/>
                <a:sym typeface="Gill Sans" charset="0"/>
              </a:rPr>
              <a:t>Control Path</a:t>
            </a:r>
          </a:p>
        </p:txBody>
      </p:sp>
      <p:sp>
        <p:nvSpPr>
          <p:cNvPr id="48135" name="Line 4"/>
          <p:cNvSpPr>
            <a:spLocks noChangeShapeType="1"/>
          </p:cNvSpPr>
          <p:nvPr/>
        </p:nvSpPr>
        <p:spPr bwMode="auto">
          <a:xfrm rot="10800000" flipH="1">
            <a:off x="1910822" y="4979988"/>
            <a:ext cx="5138737" cy="7937"/>
          </a:xfrm>
          <a:prstGeom prst="line">
            <a:avLst/>
          </a:prstGeom>
          <a:noFill/>
          <a:ln w="381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5604934" y="4413250"/>
            <a:ext cx="1366838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Optima" panose="02000503060000020004" pitchFamily="2" charset="0"/>
                <a:ea typeface="Gill Sans" charset="0"/>
                <a:cs typeface="Helvetica"/>
                <a:sym typeface="Gill Sans" charset="0"/>
              </a:rPr>
              <a:t>OpenFlow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794934" y="4287202"/>
            <a:ext cx="5410200" cy="1381761"/>
            <a:chOff x="3276600" y="4755203"/>
            <a:chExt cx="5410200" cy="1381761"/>
          </a:xfrm>
          <a:solidFill>
            <a:schemeClr val="accent6">
              <a:lumMod val="75000"/>
            </a:schemeClr>
          </a:solidFill>
          <a:effectLst/>
        </p:grpSpPr>
        <p:grpSp>
          <p:nvGrpSpPr>
            <p:cNvPr id="3" name="Group 56"/>
            <p:cNvGrpSpPr/>
            <p:nvPr/>
          </p:nvGrpSpPr>
          <p:grpSpPr>
            <a:xfrm>
              <a:off x="3276600" y="4755203"/>
              <a:ext cx="5410200" cy="1381761"/>
              <a:chOff x="3276600" y="4755203"/>
              <a:chExt cx="5410200" cy="1381761"/>
            </a:xfrm>
            <a:grpFill/>
          </p:grpSpPr>
          <p:sp>
            <p:nvSpPr>
              <p:cNvPr id="21" name="AutoShape 1"/>
              <p:cNvSpPr>
                <a:spLocks/>
              </p:cNvSpPr>
              <p:nvPr/>
            </p:nvSpPr>
            <p:spPr bwMode="auto">
              <a:xfrm>
                <a:off x="3276600" y="4755203"/>
                <a:ext cx="5410200" cy="1381761"/>
              </a:xfrm>
              <a:prstGeom prst="roundRect">
                <a:avLst>
                  <a:gd name="adj" fmla="val 6486"/>
                </a:avLst>
              </a:prstGeom>
              <a:grpFill/>
              <a:ln w="12700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Optima" panose="02000503060000020004" pitchFamily="2" charset="0"/>
                  <a:ea typeface="ヒラギノ明朝 ProN W3" charset="-128"/>
                  <a:cs typeface="Helvetica"/>
                  <a:sym typeface="Times New Roman" charset="0"/>
                </a:endParaRPr>
              </a:p>
            </p:txBody>
          </p:sp>
          <p:grpSp>
            <p:nvGrpSpPr>
              <p:cNvPr id="4" name="Group 53"/>
              <p:cNvGrpSpPr/>
              <p:nvPr/>
            </p:nvGrpSpPr>
            <p:grpSpPr>
              <a:xfrm>
                <a:off x="3559955" y="5405444"/>
                <a:ext cx="4965347" cy="577142"/>
                <a:chOff x="3702749" y="5194834"/>
                <a:chExt cx="4685609" cy="375437"/>
              </a:xfrm>
              <a:grpFill/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02749" y="5194834"/>
                  <a:ext cx="2264094" cy="18724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02749" y="5383030"/>
                  <a:ext cx="2265637" cy="18724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122721" y="5194834"/>
                  <a:ext cx="2264094" cy="18724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9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122721" y="5383030"/>
                  <a:ext cx="2265637" cy="18724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5" name="Group 54"/>
              <p:cNvGrpSpPr/>
              <p:nvPr/>
            </p:nvGrpSpPr>
            <p:grpSpPr>
              <a:xfrm>
                <a:off x="7935721" y="4917764"/>
                <a:ext cx="589596" cy="243840"/>
                <a:chOff x="7799710" y="4630432"/>
                <a:chExt cx="556378" cy="183420"/>
              </a:xfrm>
              <a:grpFill/>
            </p:grpSpPr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799710" y="4630432"/>
                  <a:ext cx="278575" cy="18342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077513" y="4630432"/>
                  <a:ext cx="278575" cy="18342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</p:grpSp>
        <p:sp>
          <p:nvSpPr>
            <p:cNvPr id="20" name="Rectangle 19"/>
            <p:cNvSpPr/>
            <p:nvPr/>
          </p:nvSpPr>
          <p:spPr>
            <a:xfrm>
              <a:off x="3489960" y="4836484"/>
              <a:ext cx="2837439" cy="4308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139">
                <a:defRPr/>
              </a:pPr>
              <a:r>
                <a:rPr lang="en-US" sz="2800" b="1" noProof="1">
                  <a:solidFill>
                    <a:prstClr val="white"/>
                  </a:solidFill>
                  <a:effectLst>
                    <a:outerShdw blurRad="92075" dist="25400" dir="2700000" algn="tl" rotWithShape="0">
                      <a:srgbClr val="000000">
                        <a:alpha val="76000"/>
                      </a:srgbClr>
                    </a:outerShdw>
                  </a:effectLst>
                  <a:latin typeface="Optima" panose="02000503060000020004" pitchFamily="2" charset="0"/>
                  <a:cs typeface="Helvetica"/>
                  <a:sym typeface="Times New Roman" charset="0"/>
                </a:rPr>
                <a:t>Ethernet Switch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85334" y="2043067"/>
            <a:ext cx="6663266" cy="818554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32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642534" y="1450997"/>
            <a:ext cx="2836333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48718" y="1447800"/>
            <a:ext cx="2952748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B</a:t>
            </a:r>
          </a:p>
        </p:txBody>
      </p:sp>
      <p:sp>
        <p:nvSpPr>
          <p:cNvPr id="48148" name="Title 3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OpenFlow Switch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grpSp>
        <p:nvGrpSpPr>
          <p:cNvPr id="10" name="Group 64">
            <a:extLst>
              <a:ext uri="{FF2B5EF4-FFF2-40B4-BE49-F238E27FC236}">
                <a16:creationId xmlns:a16="http://schemas.microsoft.com/office/drawing/2014/main" id="{2C70AA0C-0060-09D2-CAA8-1CC24499ED4D}"/>
              </a:ext>
            </a:extLst>
          </p:cNvPr>
          <p:cNvGrpSpPr/>
          <p:nvPr/>
        </p:nvGrpSpPr>
        <p:grpSpPr>
          <a:xfrm>
            <a:off x="5870365" y="2133600"/>
            <a:ext cx="911435" cy="653060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E76894-3B66-44DF-11B0-172FE7D4459D}"/>
                </a:ext>
              </a:extLst>
            </p:cNvPr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2662DC-9431-F2D0-6881-10BA0980A0B1}"/>
                </a:ext>
              </a:extLst>
            </p:cNvPr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DD56FE3-F70A-EE35-BF3E-E8DB8D3FA9DC}"/>
                </a:ext>
              </a:extLst>
            </p:cNvPr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A8706F-F98F-C54B-DF72-681533F15DDE}"/>
                </a:ext>
              </a:extLst>
            </p:cNvPr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002059-3809-ECD8-6367-D60B8A47B102}"/>
                </a:ext>
              </a:extLst>
            </p:cNvPr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415FFA-F941-C641-45B3-5AC1B3D570F8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D92C0FC-AF0C-0065-58AF-DCA4FEC30D73}"/>
                </a:ext>
              </a:extLst>
            </p:cNvPr>
            <p:cNvCxnSpPr>
              <a:cxnSpLocks/>
              <a:stCxn id="19" idx="0"/>
              <a:endCxn id="11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DABBC64-C19C-FAFC-07A8-AAD2018F8B86}"/>
                </a:ext>
              </a:extLst>
            </p:cNvPr>
            <p:cNvCxnSpPr>
              <a:cxnSpLocks/>
              <a:stCxn id="19" idx="7"/>
              <a:endCxn id="12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A01255-0DAB-D4E8-7126-DBC27ED2EA11}"/>
                </a:ext>
              </a:extLst>
            </p:cNvPr>
            <p:cNvCxnSpPr>
              <a:cxnSpLocks/>
              <a:stCxn id="19" idx="5"/>
              <a:endCxn id="16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28955C-806C-74B6-DBDB-3E6BDB23F423}"/>
                </a:ext>
              </a:extLst>
            </p:cNvPr>
            <p:cNvCxnSpPr>
              <a:cxnSpLocks/>
              <a:stCxn id="12" idx="6"/>
              <a:endCxn id="18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573D76-777A-7954-383D-B1480C1BD213}"/>
                </a:ext>
              </a:extLst>
            </p:cNvPr>
            <p:cNvCxnSpPr>
              <a:cxnSpLocks/>
              <a:stCxn id="16" idx="7"/>
              <a:endCxn id="18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977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endCxn id="74" idx="0"/>
          </p:cNvCxnSpPr>
          <p:nvPr/>
        </p:nvCxnSpPr>
        <p:spPr>
          <a:xfrm rot="5400000">
            <a:off x="3465512" y="3375971"/>
            <a:ext cx="2133600" cy="38100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69962" y="1298597"/>
            <a:ext cx="2894012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A</a:t>
            </a:r>
          </a:p>
        </p:txBody>
      </p:sp>
      <p:cxnSp>
        <p:nvCxnSpPr>
          <p:cNvPr id="44" name="Straight Connector 43"/>
          <p:cNvCxnSpPr>
            <a:stCxn id="34" idx="1"/>
          </p:cNvCxnSpPr>
          <p:nvPr/>
        </p:nvCxnSpPr>
        <p:spPr>
          <a:xfrm rot="5400000" flipH="1" flipV="1">
            <a:off x="890587" y="3855396"/>
            <a:ext cx="1225550" cy="914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65362" y="3776021"/>
            <a:ext cx="2590800" cy="19050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933824" y="1295400"/>
            <a:ext cx="2894011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704057" y="3695853"/>
            <a:ext cx="2776537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1543049" y="2898134"/>
            <a:ext cx="989013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7" idx="1"/>
          </p:cNvCxnSpPr>
          <p:nvPr/>
        </p:nvCxnSpPr>
        <p:spPr>
          <a:xfrm rot="5400000">
            <a:off x="3789363" y="3776021"/>
            <a:ext cx="3048000" cy="3175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570441" y="1890667"/>
            <a:ext cx="6663266" cy="818554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320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  <a:endParaRPr lang="en-US" sz="3200" dirty="0">
              <a:solidFill>
                <a:srgbClr val="FFFFFF"/>
              </a:solidFill>
              <a:latin typeface="Optima" panose="02000503060000020004" pitchFamily="2" charset="0"/>
              <a:ea typeface="ＭＳ Ｐゴシック" charset="0"/>
            </a:endParaRPr>
          </a:p>
        </p:txBody>
      </p:sp>
      <p:sp>
        <p:nvSpPr>
          <p:cNvPr id="50193" name="Title 3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OpenFlow Rules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60362" y="49253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350962" y="324262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627562" y="530002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087727" y="1966162"/>
            <a:ext cx="911435" cy="653060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33" name="Oval 32"/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47" name="Straight Connector 46"/>
            <p:cNvCxnSpPr>
              <a:cxnSpLocks/>
              <a:stCxn id="33" idx="6"/>
              <a:endCxn id="40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/>
              <a:stCxn id="43" idx="0"/>
              <a:endCxn id="33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/>
              <a:stCxn id="43" idx="7"/>
              <a:endCxn id="40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  <a:stCxn id="43" idx="5"/>
              <a:endCxn id="41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  <a:stCxn id="40" idx="6"/>
              <a:endCxn id="42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  <a:stCxn id="41" idx="7"/>
              <a:endCxn id="42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4017962" y="4461821"/>
            <a:ext cx="990600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andlee" panose="02000000000000000000" pitchFamily="2" charset="77"/>
                <a:ea typeface="ＭＳ Ｐゴシック" charset="0"/>
              </a:rPr>
              <a:t>Flow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Handlee" panose="02000000000000000000" pitchFamily="2" charset="77"/>
                <a:ea typeface="ＭＳ Ｐゴシック" charset="0"/>
              </a:rPr>
              <a:t>Table(s)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22800" y="2785421"/>
            <a:ext cx="3198812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p</a:t>
            </a:r>
            <a:r>
              <a:rPr lang="en-US" sz="1800">
                <a:latin typeface="Optima" panose="02000503060000020004" pitchFamily="2" charset="0"/>
              </a:rPr>
              <a:t>, send to port 4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621212" y="3776021"/>
            <a:ext cx="2941638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 </a:t>
            </a:r>
            <a:r>
              <a:rPr lang="en-US" sz="2000" b="1">
                <a:solidFill>
                  <a:srgbClr val="FF0000"/>
                </a:solidFill>
                <a:latin typeface="Optima" panose="02000503060000020004" pitchFamily="2" charset="0"/>
              </a:rPr>
              <a:t>?</a:t>
            </a:r>
            <a:r>
              <a:rPr lang="en-US" sz="1800">
                <a:latin typeface="Optima" panose="02000503060000020004" pitchFamily="2" charset="0"/>
              </a:rPr>
              <a:t>, send to me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621212" y="3147371"/>
            <a:ext cx="4141788" cy="70802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</a:t>
            </a:r>
            <a:r>
              <a:rPr lang="en-US" sz="1800">
                <a:solidFill>
                  <a:srgbClr val="FF0000"/>
                </a:solidFill>
                <a:latin typeface="Optima" panose="02000503060000020004" pitchFamily="2" charset="0"/>
              </a:rPr>
              <a:t>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q</a:t>
            </a:r>
            <a:r>
              <a:rPr lang="en-US" sz="1800">
                <a:latin typeface="Optima" panose="02000503060000020004" pitchFamily="2" charset="0"/>
              </a:rPr>
              <a:t>, overwrite header with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r</a:t>
            </a:r>
            <a:r>
              <a:rPr lang="en-US" sz="1800">
                <a:latin typeface="Optima" panose="02000503060000020004" pitchFamily="2" charset="0"/>
              </a:rPr>
              <a:t>, </a:t>
            </a:r>
            <a:br>
              <a:rPr lang="en-US" sz="1800">
                <a:latin typeface="Optima" panose="02000503060000020004" pitchFamily="2" charset="0"/>
              </a:rPr>
            </a:br>
            <a:r>
              <a:rPr lang="en-US" sz="1800">
                <a:latin typeface="Optima" panose="02000503060000020004" pitchFamily="2" charset="0"/>
              </a:rPr>
              <a:t>   add header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s</a:t>
            </a:r>
            <a:r>
              <a:rPr lang="en-US" sz="1800">
                <a:latin typeface="Optima" panose="02000503060000020004" pitchFamily="2" charset="0"/>
              </a:rPr>
              <a:t>, and send to ports 5,6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39" grpId="0" animBg="1"/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Plumbing Primitives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&lt;Match, Action&gt;</a:t>
            </a:r>
          </a:p>
          <a:p>
            <a:r>
              <a:rPr lang="en-US" dirty="0"/>
              <a:t>Match arbitrary bits in headers: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Match on any header, or new header</a:t>
            </a:r>
          </a:p>
          <a:p>
            <a:pPr lvl="1"/>
            <a:r>
              <a:rPr lang="en-US" dirty="0"/>
              <a:t>Allows any flow granularity</a:t>
            </a:r>
          </a:p>
          <a:p>
            <a:endParaRPr lang="en-US" dirty="0"/>
          </a:p>
          <a:p>
            <a:r>
              <a:rPr lang="en-US" dirty="0"/>
              <a:t>Action</a:t>
            </a:r>
          </a:p>
          <a:p>
            <a:pPr lvl="1"/>
            <a:r>
              <a:rPr lang="en-US" dirty="0"/>
              <a:t>Forward to </a:t>
            </a:r>
            <a:r>
              <a:rPr lang="en-US" dirty="0" err="1"/>
              <a:t>port(s</a:t>
            </a:r>
            <a:r>
              <a:rPr lang="en-US" dirty="0"/>
              <a:t>), drop, send to controller</a:t>
            </a:r>
          </a:p>
          <a:p>
            <a:pPr lvl="1"/>
            <a:r>
              <a:rPr lang="en-US" dirty="0"/>
              <a:t>Overwrite header with mask, push or pop</a:t>
            </a:r>
          </a:p>
          <a:p>
            <a:pPr lvl="1"/>
            <a:r>
              <a:rPr lang="en-US" dirty="0"/>
              <a:t>Forward at specific bit-rate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100" y="2471737"/>
            <a:ext cx="2800350" cy="576263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7450" y="2471737"/>
            <a:ext cx="4265613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  <a:ea typeface="ＭＳ Ｐゴシック" charset="0"/>
              </a:rPr>
              <a:t>Data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2555614" y="1957821"/>
            <a:ext cx="4032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Optima" panose="02000503060000020004" pitchFamily="2" charset="0"/>
              </a:rPr>
              <a:t>Match: 1000x01xx0101001x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3ACD805-F128-919B-C61C-2B093B01C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76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lIns="50800" tIns="50800" rIns="132080" bIns="50800">
            <a:normAutofit fontScale="90000"/>
          </a:bodyPr>
          <a:lstStyle/>
          <a:p>
            <a:r>
              <a:rPr lang="en-US" dirty="0"/>
              <a:t>OpenFlow Rules – Cont’d</a:t>
            </a:r>
          </a:p>
        </p:txBody>
      </p:sp>
      <p:sp>
        <p:nvSpPr>
          <p:cNvPr id="65543" name="Rectangle 4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 lIns="50800" tIns="50800" rIns="132080" bIns="50800"/>
          <a:lstStyle/>
          <a:p>
            <a:r>
              <a:rPr lang="en-US"/>
              <a:t>Exploit the flow table in switches, routers, and chipsets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1447800" y="2209800"/>
            <a:ext cx="2209800" cy="685800"/>
            <a:chOff x="0" y="0"/>
            <a:chExt cx="1392" cy="432"/>
          </a:xfrm>
        </p:grpSpPr>
        <p:sp>
          <p:nvSpPr>
            <p:cNvPr id="65583" name="AutoShape 5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4" name="Rectangle 6"/>
            <p:cNvSpPr>
              <a:spLocks/>
            </p:cNvSpPr>
            <p:nvPr/>
          </p:nvSpPr>
          <p:spPr bwMode="auto">
            <a:xfrm>
              <a:off x="16" y="0"/>
              <a:ext cx="13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 dirty="0">
                  <a:solidFill>
                    <a:srgbClr val="333399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Rule</a:t>
              </a:r>
            </a:p>
            <a:p>
              <a:pPr marL="12700" algn="ctr"/>
              <a:r>
                <a:rPr lang="en-US" sz="2000" dirty="0">
                  <a:solidFill>
                    <a:srgbClr val="333399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(exact &amp; wildcard)</a:t>
              </a:r>
            </a:p>
          </p:txBody>
        </p:sp>
      </p:grpSp>
      <p:grpSp>
        <p:nvGrpSpPr>
          <p:cNvPr id="65540" name="Group 7"/>
          <p:cNvGrpSpPr>
            <a:grpSpLocks/>
          </p:cNvGrpSpPr>
          <p:nvPr/>
        </p:nvGrpSpPr>
        <p:grpSpPr bwMode="auto">
          <a:xfrm>
            <a:off x="3733800" y="2209800"/>
            <a:ext cx="2209800" cy="685800"/>
            <a:chOff x="0" y="0"/>
            <a:chExt cx="1392" cy="432"/>
          </a:xfrm>
        </p:grpSpPr>
        <p:sp>
          <p:nvSpPr>
            <p:cNvPr id="65581" name="AutoShape 8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  <a:alpha val="6196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2" name="Rectangle 9"/>
            <p:cNvSpPr>
              <a:spLocks/>
            </p:cNvSpPr>
            <p:nvPr/>
          </p:nvSpPr>
          <p:spPr bwMode="auto">
            <a:xfrm>
              <a:off x="422" y="95"/>
              <a:ext cx="54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Action</a:t>
              </a:r>
            </a:p>
          </p:txBody>
        </p:sp>
      </p:grpSp>
      <p:grpSp>
        <p:nvGrpSpPr>
          <p:cNvPr id="65541" name="Group 10"/>
          <p:cNvGrpSpPr>
            <a:grpSpLocks/>
          </p:cNvGrpSpPr>
          <p:nvPr/>
        </p:nvGrpSpPr>
        <p:grpSpPr bwMode="auto">
          <a:xfrm>
            <a:off x="6019800" y="2209800"/>
            <a:ext cx="2209800" cy="685800"/>
            <a:chOff x="0" y="0"/>
            <a:chExt cx="1392" cy="432"/>
          </a:xfrm>
        </p:grpSpPr>
        <p:sp>
          <p:nvSpPr>
            <p:cNvPr id="65579" name="AutoShape 11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0" name="Rectangle 12"/>
            <p:cNvSpPr>
              <a:spLocks/>
            </p:cNvSpPr>
            <p:nvPr/>
          </p:nvSpPr>
          <p:spPr bwMode="auto">
            <a:xfrm>
              <a:off x="356" y="95"/>
              <a:ext cx="6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 dirty="0">
                  <a:solidFill>
                    <a:schemeClr val="bg1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Statistics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371600" y="2133600"/>
            <a:ext cx="6934200" cy="3886200"/>
            <a:chOff x="0" y="0"/>
            <a:chExt cx="4368" cy="2448"/>
          </a:xfrm>
        </p:grpSpPr>
        <p:sp>
          <p:nvSpPr>
            <p:cNvPr id="65549" name="Rectangle 14"/>
            <p:cNvSpPr>
              <a:spLocks/>
            </p:cNvSpPr>
            <p:nvPr/>
          </p:nvSpPr>
          <p:spPr bwMode="auto">
            <a:xfrm>
              <a:off x="0" y="0"/>
              <a:ext cx="4368" cy="244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3868" y="-313"/>
                    <a:pt x="7744" y="7"/>
                    <a:pt x="10000" y="0"/>
                  </a:cubicBezTo>
                  <a:cubicBezTo>
                    <a:pt x="10451" y="4945"/>
                    <a:pt x="10100" y="5440"/>
                    <a:pt x="10000" y="10000"/>
                  </a:cubicBezTo>
                  <a:cubicBezTo>
                    <a:pt x="7056" y="10499"/>
                    <a:pt x="4749" y="10060"/>
                    <a:pt x="0" y="10000"/>
                  </a:cubicBezTo>
                  <a:cubicBezTo>
                    <a:pt x="-33" y="7118"/>
                    <a:pt x="-309" y="3157"/>
                    <a:pt x="0" y="0"/>
                  </a:cubicBez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prstDash val="dash"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grpSp>
          <p:nvGrpSpPr>
            <p:cNvPr id="65550" name="Group 15"/>
            <p:cNvGrpSpPr>
              <a:grpSpLocks/>
            </p:cNvGrpSpPr>
            <p:nvPr/>
          </p:nvGrpSpPr>
          <p:grpSpPr bwMode="auto">
            <a:xfrm>
              <a:off x="48" y="527"/>
              <a:ext cx="4272" cy="1873"/>
              <a:chOff x="0" y="-1"/>
              <a:chExt cx="4272" cy="1873"/>
            </a:xfrm>
          </p:grpSpPr>
          <p:grpSp>
            <p:nvGrpSpPr>
              <p:cNvPr id="65551" name="Group 16"/>
              <p:cNvGrpSpPr>
                <a:grpSpLocks/>
              </p:cNvGrpSpPr>
              <p:nvPr/>
            </p:nvGrpSpPr>
            <p:grpSpPr bwMode="auto">
              <a:xfrm>
                <a:off x="0" y="-1"/>
                <a:ext cx="1392" cy="433"/>
                <a:chOff x="0" y="-1"/>
                <a:chExt cx="1392" cy="433"/>
              </a:xfrm>
            </p:grpSpPr>
            <p:sp>
              <p:nvSpPr>
                <p:cNvPr id="65577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>
                    <a:alpha val="61960"/>
                  </a:schemeClr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78" name="Rectangle 18"/>
                <p:cNvSpPr>
                  <a:spLocks/>
                </p:cNvSpPr>
                <p:nvPr/>
              </p:nvSpPr>
              <p:spPr bwMode="auto">
                <a:xfrm>
                  <a:off x="16" y="-1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 dirty="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2" name="Group 19"/>
              <p:cNvGrpSpPr>
                <a:grpSpLocks/>
              </p:cNvGrpSpPr>
              <p:nvPr/>
            </p:nvGrpSpPr>
            <p:grpSpPr bwMode="auto">
              <a:xfrm>
                <a:off x="1440" y="0"/>
                <a:ext cx="1392" cy="432"/>
                <a:chOff x="0" y="0"/>
                <a:chExt cx="1392" cy="432"/>
              </a:xfrm>
            </p:grpSpPr>
            <p:sp>
              <p:nvSpPr>
                <p:cNvPr id="65575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  <a:alpha val="61960"/>
                  </a:schemeClr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76" name="Rectangle 21"/>
                <p:cNvSpPr>
                  <a:spLocks/>
                </p:cNvSpPr>
                <p:nvPr/>
              </p:nvSpPr>
              <p:spPr bwMode="auto">
                <a:xfrm>
                  <a:off x="422" y="95"/>
                  <a:ext cx="54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65553" name="Group 22"/>
              <p:cNvGrpSpPr>
                <a:grpSpLocks/>
              </p:cNvGrpSpPr>
              <p:nvPr/>
            </p:nvGrpSpPr>
            <p:grpSpPr bwMode="auto">
              <a:xfrm>
                <a:off x="2880" y="0"/>
                <a:ext cx="1392" cy="432"/>
                <a:chOff x="0" y="0"/>
                <a:chExt cx="1392" cy="432"/>
              </a:xfrm>
            </p:grpSpPr>
            <p:sp>
              <p:nvSpPr>
                <p:cNvPr id="65573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7C80"/>
                </a:solidFill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74" name="Rectangle 24"/>
                <p:cNvSpPr>
                  <a:spLocks/>
                </p:cNvSpPr>
                <p:nvPr/>
              </p:nvSpPr>
              <p:spPr bwMode="auto">
                <a:xfrm>
                  <a:off x="356" y="95"/>
                  <a:ext cx="679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>
                      <a:solidFill>
                        <a:schemeClr val="bg1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65554" name="Group 25"/>
              <p:cNvGrpSpPr>
                <a:grpSpLocks/>
              </p:cNvGrpSpPr>
              <p:nvPr/>
            </p:nvGrpSpPr>
            <p:grpSpPr bwMode="auto">
              <a:xfrm>
                <a:off x="0" y="480"/>
                <a:ext cx="1392" cy="432"/>
                <a:chOff x="0" y="0"/>
                <a:chExt cx="1392" cy="432"/>
              </a:xfrm>
            </p:grpSpPr>
            <p:sp>
              <p:nvSpPr>
                <p:cNvPr id="65571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>
                    <a:alpha val="61960"/>
                  </a:schemeClr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72" name="Rectangle 27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5" name="Group 28"/>
              <p:cNvGrpSpPr>
                <a:grpSpLocks/>
              </p:cNvGrpSpPr>
              <p:nvPr/>
            </p:nvGrpSpPr>
            <p:grpSpPr bwMode="auto">
              <a:xfrm>
                <a:off x="1440" y="480"/>
                <a:ext cx="1392" cy="432"/>
                <a:chOff x="0" y="0"/>
                <a:chExt cx="1392" cy="432"/>
              </a:xfrm>
            </p:grpSpPr>
            <p:sp>
              <p:nvSpPr>
                <p:cNvPr id="65569" name="AutoShape 29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  <a:alpha val="61960"/>
                  </a:schemeClr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70" name="Rectangle 30"/>
                <p:cNvSpPr>
                  <a:spLocks/>
                </p:cNvSpPr>
                <p:nvPr/>
              </p:nvSpPr>
              <p:spPr bwMode="auto">
                <a:xfrm>
                  <a:off x="422" y="95"/>
                  <a:ext cx="54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65556" name="Group 31"/>
              <p:cNvGrpSpPr>
                <a:grpSpLocks/>
              </p:cNvGrpSpPr>
              <p:nvPr/>
            </p:nvGrpSpPr>
            <p:grpSpPr bwMode="auto">
              <a:xfrm>
                <a:off x="2880" y="480"/>
                <a:ext cx="1392" cy="432"/>
                <a:chOff x="0" y="0"/>
                <a:chExt cx="1392" cy="432"/>
              </a:xfrm>
            </p:grpSpPr>
            <p:sp>
              <p:nvSpPr>
                <p:cNvPr id="65567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7C80"/>
                </a:solidFill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68" name="Rectangle 33"/>
                <p:cNvSpPr>
                  <a:spLocks/>
                </p:cNvSpPr>
                <p:nvPr/>
              </p:nvSpPr>
              <p:spPr bwMode="auto">
                <a:xfrm>
                  <a:off x="356" y="95"/>
                  <a:ext cx="679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>
                      <a:solidFill>
                        <a:schemeClr val="bg1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65557" name="Group 34"/>
              <p:cNvGrpSpPr>
                <a:grpSpLocks/>
              </p:cNvGrpSpPr>
              <p:nvPr/>
            </p:nvGrpSpPr>
            <p:grpSpPr bwMode="auto">
              <a:xfrm>
                <a:off x="0" y="1440"/>
                <a:ext cx="1392" cy="432"/>
                <a:chOff x="0" y="0"/>
                <a:chExt cx="1392" cy="432"/>
              </a:xfrm>
            </p:grpSpPr>
            <p:sp>
              <p:nvSpPr>
                <p:cNvPr id="65565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66" name="Rectangle 36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8" name="Group 37"/>
              <p:cNvGrpSpPr>
                <a:grpSpLocks/>
              </p:cNvGrpSpPr>
              <p:nvPr/>
            </p:nvGrpSpPr>
            <p:grpSpPr bwMode="auto">
              <a:xfrm>
                <a:off x="1440" y="1440"/>
                <a:ext cx="1392" cy="432"/>
                <a:chOff x="0" y="0"/>
                <a:chExt cx="1392" cy="432"/>
              </a:xfrm>
            </p:grpSpPr>
            <p:sp>
              <p:nvSpPr>
                <p:cNvPr id="65563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  <a:alpha val="61960"/>
                  </a:schemeClr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64" name="Rectangle 39"/>
                <p:cNvSpPr>
                  <a:spLocks/>
                </p:cNvSpPr>
                <p:nvPr/>
              </p:nvSpPr>
              <p:spPr bwMode="auto">
                <a:xfrm>
                  <a:off x="153" y="96"/>
                  <a:ext cx="1085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Default Action</a:t>
                  </a:r>
                </a:p>
              </p:txBody>
            </p:sp>
          </p:grpSp>
          <p:grpSp>
            <p:nvGrpSpPr>
              <p:cNvPr id="65559" name="Group 40"/>
              <p:cNvGrpSpPr>
                <a:grpSpLocks/>
              </p:cNvGrpSpPr>
              <p:nvPr/>
            </p:nvGrpSpPr>
            <p:grpSpPr bwMode="auto">
              <a:xfrm>
                <a:off x="2880" y="1440"/>
                <a:ext cx="1392" cy="432"/>
                <a:chOff x="0" y="0"/>
                <a:chExt cx="1392" cy="432"/>
              </a:xfrm>
            </p:grpSpPr>
            <p:sp>
              <p:nvSpPr>
                <p:cNvPr id="65561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7C80"/>
                </a:solidFill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62" name="Rectangle 42"/>
                <p:cNvSpPr>
                  <a:spLocks/>
                </p:cNvSpPr>
                <p:nvPr/>
              </p:nvSpPr>
              <p:spPr bwMode="auto">
                <a:xfrm>
                  <a:off x="356" y="95"/>
                  <a:ext cx="679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>
                      <a:solidFill>
                        <a:schemeClr val="bg1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sp>
            <p:nvSpPr>
              <p:cNvPr id="65560" name="Line 43"/>
              <p:cNvSpPr>
                <a:spLocks noChangeShapeType="1"/>
              </p:cNvSpPr>
              <p:nvPr/>
            </p:nvSpPr>
            <p:spPr bwMode="auto">
              <a:xfrm>
                <a:off x="1392" y="1200"/>
                <a:ext cx="1344" cy="1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450850" y="2300288"/>
            <a:ext cx="958851" cy="3432175"/>
            <a:chOff x="0" y="0"/>
            <a:chExt cx="604" cy="2162"/>
          </a:xfrm>
        </p:grpSpPr>
        <p:sp>
          <p:nvSpPr>
            <p:cNvPr id="65545" name="Rectangle 46"/>
            <p:cNvSpPr>
              <a:spLocks/>
            </p:cNvSpPr>
            <p:nvPr/>
          </p:nvSpPr>
          <p:spPr bwMode="auto">
            <a:xfrm>
              <a:off x="0" y="0"/>
              <a:ext cx="5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latin typeface="Optima" panose="02000503060000020004" pitchFamily="2" charset="0"/>
                  <a:cs typeface="Arial" charset="0"/>
                  <a:sym typeface="Arial" charset="0"/>
                </a:rPr>
                <a:t>Flow 1.</a:t>
              </a:r>
            </a:p>
          </p:txBody>
        </p:sp>
        <p:sp>
          <p:nvSpPr>
            <p:cNvPr id="65546" name="Rectangle 47"/>
            <p:cNvSpPr>
              <a:spLocks/>
            </p:cNvSpPr>
            <p:nvPr/>
          </p:nvSpPr>
          <p:spPr bwMode="auto">
            <a:xfrm>
              <a:off x="0" y="480"/>
              <a:ext cx="5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latin typeface="Optima" panose="02000503060000020004" pitchFamily="2" charset="0"/>
                  <a:cs typeface="Arial" charset="0"/>
                  <a:sym typeface="Arial" charset="0"/>
                </a:rPr>
                <a:t>Flow 2.</a:t>
              </a:r>
            </a:p>
          </p:txBody>
        </p:sp>
        <p:sp>
          <p:nvSpPr>
            <p:cNvPr id="65547" name="Rectangle 48"/>
            <p:cNvSpPr>
              <a:spLocks/>
            </p:cNvSpPr>
            <p:nvPr/>
          </p:nvSpPr>
          <p:spPr bwMode="auto">
            <a:xfrm>
              <a:off x="0" y="960"/>
              <a:ext cx="5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latin typeface="Optima" panose="02000503060000020004" pitchFamily="2" charset="0"/>
                  <a:cs typeface="Arial" charset="0"/>
                  <a:sym typeface="Arial" charset="0"/>
                </a:rPr>
                <a:t>Flow 3.</a:t>
              </a:r>
            </a:p>
          </p:txBody>
        </p:sp>
        <p:sp>
          <p:nvSpPr>
            <p:cNvPr id="65548" name="Rectangle 49"/>
            <p:cNvSpPr>
              <a:spLocks/>
            </p:cNvSpPr>
            <p:nvPr/>
          </p:nvSpPr>
          <p:spPr bwMode="auto">
            <a:xfrm>
              <a:off x="0" y="1968"/>
              <a:ext cx="6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latin typeface="Optima" panose="02000503060000020004" pitchFamily="2" charset="0"/>
                  <a:cs typeface="Arial" charset="0"/>
                  <a:sym typeface="Arial" charset="0"/>
                </a:rPr>
                <a:t>Flow 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33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9" name="Line 34"/>
          <p:cNvSpPr>
            <a:spLocks noChangeShapeType="1"/>
          </p:cNvSpPr>
          <p:nvPr/>
        </p:nvSpPr>
        <p:spPr bwMode="auto">
          <a:xfrm rot="10800000" flipH="1">
            <a:off x="4213227" y="2301980"/>
            <a:ext cx="1587" cy="41435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Flow Table Entry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OpenFlow Protocol Version 1.0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67614" name="Rectangle 29"/>
          <p:cNvSpPr>
            <a:spLocks/>
          </p:cNvSpPr>
          <p:nvPr/>
        </p:nvSpPr>
        <p:spPr bwMode="auto">
          <a:xfrm>
            <a:off x="725488" y="6062663"/>
            <a:ext cx="2695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+ mask what fields to match</a:t>
            </a:r>
          </a:p>
        </p:txBody>
      </p:sp>
      <p:sp>
        <p:nvSpPr>
          <p:cNvPr id="67615" name="Line 30"/>
          <p:cNvSpPr>
            <a:spLocks noChangeShapeType="1"/>
          </p:cNvSpPr>
          <p:nvPr/>
        </p:nvSpPr>
        <p:spPr bwMode="auto">
          <a:xfrm>
            <a:off x="785813" y="2306151"/>
            <a:ext cx="1587" cy="30421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7616" name="Line 31"/>
          <p:cNvSpPr>
            <a:spLocks noChangeShapeType="1"/>
          </p:cNvSpPr>
          <p:nvPr/>
        </p:nvSpPr>
        <p:spPr bwMode="auto">
          <a:xfrm>
            <a:off x="2759076" y="2301982"/>
            <a:ext cx="0" cy="117811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7617" name="Rectangle 32"/>
          <p:cNvSpPr>
            <a:spLocks/>
          </p:cNvSpPr>
          <p:nvPr/>
        </p:nvSpPr>
        <p:spPr bwMode="auto">
          <a:xfrm>
            <a:off x="3830638" y="2667000"/>
            <a:ext cx="3044825" cy="468000"/>
          </a:xfrm>
          <a:custGeom>
            <a:avLst/>
            <a:gdLst>
              <a:gd name="connsiteX0" fmla="*/ 0 w 3044825"/>
              <a:gd name="connsiteY0" fmla="*/ 0 h 468000"/>
              <a:gd name="connsiteX1" fmla="*/ 578517 w 3044825"/>
              <a:gd name="connsiteY1" fmla="*/ 0 h 468000"/>
              <a:gd name="connsiteX2" fmla="*/ 1187482 w 3044825"/>
              <a:gd name="connsiteY2" fmla="*/ 0 h 468000"/>
              <a:gd name="connsiteX3" fmla="*/ 1826895 w 3044825"/>
              <a:gd name="connsiteY3" fmla="*/ 0 h 468000"/>
              <a:gd name="connsiteX4" fmla="*/ 2466308 w 3044825"/>
              <a:gd name="connsiteY4" fmla="*/ 0 h 468000"/>
              <a:gd name="connsiteX5" fmla="*/ 3044825 w 3044825"/>
              <a:gd name="connsiteY5" fmla="*/ 0 h 468000"/>
              <a:gd name="connsiteX6" fmla="*/ 3044825 w 3044825"/>
              <a:gd name="connsiteY6" fmla="*/ 468000 h 468000"/>
              <a:gd name="connsiteX7" fmla="*/ 2374964 w 3044825"/>
              <a:gd name="connsiteY7" fmla="*/ 468000 h 468000"/>
              <a:gd name="connsiteX8" fmla="*/ 1705102 w 3044825"/>
              <a:gd name="connsiteY8" fmla="*/ 468000 h 468000"/>
              <a:gd name="connsiteX9" fmla="*/ 1096137 w 3044825"/>
              <a:gd name="connsiteY9" fmla="*/ 468000 h 468000"/>
              <a:gd name="connsiteX10" fmla="*/ 0 w 3044825"/>
              <a:gd name="connsiteY10" fmla="*/ 468000 h 468000"/>
              <a:gd name="connsiteX11" fmla="*/ 0 w 3044825"/>
              <a:gd name="connsiteY11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4825" h="468000" fill="none" extrusionOk="0">
                <a:moveTo>
                  <a:pt x="0" y="0"/>
                </a:moveTo>
                <a:cubicBezTo>
                  <a:pt x="229688" y="-4227"/>
                  <a:pt x="396006" y="1547"/>
                  <a:pt x="578517" y="0"/>
                </a:cubicBezTo>
                <a:cubicBezTo>
                  <a:pt x="761028" y="-1547"/>
                  <a:pt x="979757" y="-8021"/>
                  <a:pt x="1187482" y="0"/>
                </a:cubicBezTo>
                <a:cubicBezTo>
                  <a:pt x="1395208" y="8021"/>
                  <a:pt x="1557397" y="-1159"/>
                  <a:pt x="1826895" y="0"/>
                </a:cubicBezTo>
                <a:cubicBezTo>
                  <a:pt x="2096393" y="1159"/>
                  <a:pt x="2159483" y="-26980"/>
                  <a:pt x="2466308" y="0"/>
                </a:cubicBezTo>
                <a:cubicBezTo>
                  <a:pt x="2773133" y="26980"/>
                  <a:pt x="2803268" y="7806"/>
                  <a:pt x="3044825" y="0"/>
                </a:cubicBezTo>
                <a:cubicBezTo>
                  <a:pt x="3027232" y="162943"/>
                  <a:pt x="3063442" y="293015"/>
                  <a:pt x="3044825" y="468000"/>
                </a:cubicBezTo>
                <a:cubicBezTo>
                  <a:pt x="2795948" y="456886"/>
                  <a:pt x="2629448" y="445749"/>
                  <a:pt x="2374964" y="468000"/>
                </a:cubicBezTo>
                <a:cubicBezTo>
                  <a:pt x="2120480" y="490251"/>
                  <a:pt x="1954053" y="466431"/>
                  <a:pt x="1705102" y="468000"/>
                </a:cubicBezTo>
                <a:cubicBezTo>
                  <a:pt x="1456151" y="469569"/>
                  <a:pt x="1278004" y="480003"/>
                  <a:pt x="1096137" y="468000"/>
                </a:cubicBezTo>
                <a:cubicBezTo>
                  <a:pt x="914271" y="455997"/>
                  <a:pt x="254745" y="471975"/>
                  <a:pt x="0" y="468000"/>
                </a:cubicBezTo>
                <a:cubicBezTo>
                  <a:pt x="-7311" y="363697"/>
                  <a:pt x="7839" y="216096"/>
                  <a:pt x="0" y="0"/>
                </a:cubicBezTo>
                <a:close/>
              </a:path>
              <a:path w="3044825" h="468000" stroke="0" extrusionOk="0">
                <a:moveTo>
                  <a:pt x="0" y="0"/>
                </a:moveTo>
                <a:cubicBezTo>
                  <a:pt x="169546" y="-22746"/>
                  <a:pt x="398194" y="-3085"/>
                  <a:pt x="578517" y="0"/>
                </a:cubicBezTo>
                <a:cubicBezTo>
                  <a:pt x="758840" y="3085"/>
                  <a:pt x="925226" y="16964"/>
                  <a:pt x="1096137" y="0"/>
                </a:cubicBezTo>
                <a:cubicBezTo>
                  <a:pt x="1267048" y="-16964"/>
                  <a:pt x="1439479" y="4394"/>
                  <a:pt x="1765998" y="0"/>
                </a:cubicBezTo>
                <a:cubicBezTo>
                  <a:pt x="2092517" y="-4394"/>
                  <a:pt x="2082198" y="16174"/>
                  <a:pt x="2344515" y="0"/>
                </a:cubicBezTo>
                <a:cubicBezTo>
                  <a:pt x="2606832" y="-16174"/>
                  <a:pt x="2805256" y="-1156"/>
                  <a:pt x="3044825" y="0"/>
                </a:cubicBezTo>
                <a:cubicBezTo>
                  <a:pt x="3040234" y="137707"/>
                  <a:pt x="3060264" y="342827"/>
                  <a:pt x="3044825" y="468000"/>
                </a:cubicBezTo>
                <a:cubicBezTo>
                  <a:pt x="2840357" y="489575"/>
                  <a:pt x="2730974" y="496922"/>
                  <a:pt x="2435860" y="468000"/>
                </a:cubicBezTo>
                <a:cubicBezTo>
                  <a:pt x="2140747" y="439078"/>
                  <a:pt x="1913238" y="500819"/>
                  <a:pt x="1765998" y="468000"/>
                </a:cubicBezTo>
                <a:cubicBezTo>
                  <a:pt x="1618758" y="435181"/>
                  <a:pt x="1354676" y="446266"/>
                  <a:pt x="1248378" y="468000"/>
                </a:cubicBezTo>
                <a:cubicBezTo>
                  <a:pt x="1142080" y="489734"/>
                  <a:pt x="918147" y="463338"/>
                  <a:pt x="639413" y="468000"/>
                </a:cubicBezTo>
                <a:cubicBezTo>
                  <a:pt x="360680" y="472662"/>
                  <a:pt x="220309" y="459461"/>
                  <a:pt x="0" y="468000"/>
                </a:cubicBezTo>
                <a:cubicBezTo>
                  <a:pt x="-17582" y="322559"/>
                  <a:pt x="-12855" y="194098"/>
                  <a:pt x="0" y="0"/>
                </a:cubicBezTo>
                <a:close/>
              </a:path>
            </a:pathLst>
          </a:custGeom>
          <a:solidFill>
            <a:srgbClr val="FF7C80"/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7618" name="Rectangle 33"/>
          <p:cNvSpPr>
            <a:spLocks/>
          </p:cNvSpPr>
          <p:nvPr/>
        </p:nvSpPr>
        <p:spPr bwMode="auto">
          <a:xfrm>
            <a:off x="3919319" y="2756393"/>
            <a:ext cx="2925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annotate TC" panose="03000500000000000000" pitchFamily="66" charset="-120"/>
                <a:ea typeface="Hannotate TC" panose="03000500000000000000" pitchFamily="66" charset="-120"/>
                <a:cs typeface="Gill Sans" charset="0"/>
              </a:rPr>
              <a:t>Packet + byte counters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CE1CF7-D5B7-C82D-F3B2-C879C32614D8}"/>
              </a:ext>
            </a:extLst>
          </p:cNvPr>
          <p:cNvGrpSpPr/>
          <p:nvPr/>
        </p:nvGrpSpPr>
        <p:grpSpPr>
          <a:xfrm>
            <a:off x="657319" y="1600200"/>
            <a:ext cx="4421797" cy="688487"/>
            <a:chOff x="657319" y="1687513"/>
            <a:chExt cx="4421797" cy="688487"/>
          </a:xfrm>
        </p:grpSpPr>
        <p:sp>
          <p:nvSpPr>
            <p:cNvPr id="67609" name="Rectangle 24"/>
            <p:cNvSpPr>
              <a:spLocks/>
            </p:cNvSpPr>
            <p:nvPr/>
          </p:nvSpPr>
          <p:spPr bwMode="auto">
            <a:xfrm>
              <a:off x="2232025" y="1687513"/>
              <a:ext cx="1446213" cy="687387"/>
            </a:xfrm>
            <a:prstGeom prst="rect">
              <a:avLst/>
            </a:prstGeom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196A8731-DAAB-8316-7CBE-B89C643E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19" y="1692000"/>
              <a:ext cx="1443038" cy="6840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79E12F38-6FD8-FF00-ADA5-D3CB17C4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607" y="1838432"/>
              <a:ext cx="64135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 dirty="0">
                  <a:solidFill>
                    <a:srgbClr val="333399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Rule</a:t>
              </a:r>
            </a:p>
          </p:txBody>
        </p:sp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65AA713B-B85C-D745-A04F-EAA931941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80" y="1692000"/>
              <a:ext cx="1371600" cy="6840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  <a:alpha val="6196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5189AF0C-37F8-1C2E-2DD8-4DFBA8999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330" y="1862245"/>
              <a:ext cx="86836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 dirty="0">
                  <a:solidFill>
                    <a:srgbClr val="333399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Action</a:t>
              </a:r>
            </a:p>
          </p:txBody>
        </p:sp>
        <p:sp>
          <p:nvSpPr>
            <p:cNvPr id="16" name="AutoShape 11">
              <a:extLst>
                <a:ext uri="{FF2B5EF4-FFF2-40B4-BE49-F238E27FC236}">
                  <a16:creationId xmlns:a16="http://schemas.microsoft.com/office/drawing/2014/main" id="{1AA800AD-009C-1A31-1CD7-83ABF7F22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153" y="1692000"/>
              <a:ext cx="1604963" cy="684000"/>
            </a:xfrm>
            <a:prstGeom prst="roundRect">
              <a:avLst>
                <a:gd name="adj" fmla="val 0"/>
              </a:avLst>
            </a:prstGeom>
            <a:solidFill>
              <a:srgbClr val="FF7C80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507DE5A8-EC48-0D79-7B39-BF1E8A9BB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053" y="1846265"/>
              <a:ext cx="10779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 dirty="0">
                  <a:solidFill>
                    <a:schemeClr val="bg1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Statistics</a:t>
              </a:r>
            </a:p>
          </p:txBody>
        </p:sp>
      </p:grpSp>
      <p:sp>
        <p:nvSpPr>
          <p:cNvPr id="67613" name="Rectangle 28"/>
          <p:cNvSpPr>
            <a:spLocks/>
          </p:cNvSpPr>
          <p:nvPr/>
        </p:nvSpPr>
        <p:spPr bwMode="auto">
          <a:xfrm>
            <a:off x="1884363" y="3405000"/>
            <a:ext cx="5634037" cy="1548000"/>
          </a:xfrm>
          <a:custGeom>
            <a:avLst/>
            <a:gdLst>
              <a:gd name="connsiteX0" fmla="*/ 0 w 5634037"/>
              <a:gd name="connsiteY0" fmla="*/ 0 h 1548000"/>
              <a:gd name="connsiteX1" fmla="*/ 456983 w 5634037"/>
              <a:gd name="connsiteY1" fmla="*/ 0 h 1548000"/>
              <a:gd name="connsiteX2" fmla="*/ 1195668 w 5634037"/>
              <a:gd name="connsiteY2" fmla="*/ 0 h 1548000"/>
              <a:gd name="connsiteX3" fmla="*/ 1878012 w 5634037"/>
              <a:gd name="connsiteY3" fmla="*/ 0 h 1548000"/>
              <a:gd name="connsiteX4" fmla="*/ 2334995 w 5634037"/>
              <a:gd name="connsiteY4" fmla="*/ 0 h 1548000"/>
              <a:gd name="connsiteX5" fmla="*/ 2904659 w 5634037"/>
              <a:gd name="connsiteY5" fmla="*/ 0 h 1548000"/>
              <a:gd name="connsiteX6" fmla="*/ 3643344 w 5634037"/>
              <a:gd name="connsiteY6" fmla="*/ 0 h 1548000"/>
              <a:gd name="connsiteX7" fmla="*/ 4269348 w 5634037"/>
              <a:gd name="connsiteY7" fmla="*/ 0 h 1548000"/>
              <a:gd name="connsiteX8" fmla="*/ 4951693 w 5634037"/>
              <a:gd name="connsiteY8" fmla="*/ 0 h 1548000"/>
              <a:gd name="connsiteX9" fmla="*/ 5634037 w 5634037"/>
              <a:gd name="connsiteY9" fmla="*/ 0 h 1548000"/>
              <a:gd name="connsiteX10" fmla="*/ 5634037 w 5634037"/>
              <a:gd name="connsiteY10" fmla="*/ 516000 h 1548000"/>
              <a:gd name="connsiteX11" fmla="*/ 5634037 w 5634037"/>
              <a:gd name="connsiteY11" fmla="*/ 1047480 h 1548000"/>
              <a:gd name="connsiteX12" fmla="*/ 5634037 w 5634037"/>
              <a:gd name="connsiteY12" fmla="*/ 1548000 h 1548000"/>
              <a:gd name="connsiteX13" fmla="*/ 5177054 w 5634037"/>
              <a:gd name="connsiteY13" fmla="*/ 1548000 h 1548000"/>
              <a:gd name="connsiteX14" fmla="*/ 4720071 w 5634037"/>
              <a:gd name="connsiteY14" fmla="*/ 1548000 h 1548000"/>
              <a:gd name="connsiteX15" fmla="*/ 4037727 w 5634037"/>
              <a:gd name="connsiteY15" fmla="*/ 1548000 h 1548000"/>
              <a:gd name="connsiteX16" fmla="*/ 3580744 w 5634037"/>
              <a:gd name="connsiteY16" fmla="*/ 1548000 h 1548000"/>
              <a:gd name="connsiteX17" fmla="*/ 2954739 w 5634037"/>
              <a:gd name="connsiteY17" fmla="*/ 1548000 h 1548000"/>
              <a:gd name="connsiteX18" fmla="*/ 2441416 w 5634037"/>
              <a:gd name="connsiteY18" fmla="*/ 1548000 h 1548000"/>
              <a:gd name="connsiteX19" fmla="*/ 1815412 w 5634037"/>
              <a:gd name="connsiteY19" fmla="*/ 1548000 h 1548000"/>
              <a:gd name="connsiteX20" fmla="*/ 1189408 w 5634037"/>
              <a:gd name="connsiteY20" fmla="*/ 1548000 h 1548000"/>
              <a:gd name="connsiteX21" fmla="*/ 563404 w 5634037"/>
              <a:gd name="connsiteY21" fmla="*/ 1548000 h 1548000"/>
              <a:gd name="connsiteX22" fmla="*/ 0 w 5634037"/>
              <a:gd name="connsiteY22" fmla="*/ 1548000 h 1548000"/>
              <a:gd name="connsiteX23" fmla="*/ 0 w 5634037"/>
              <a:gd name="connsiteY23" fmla="*/ 1047480 h 1548000"/>
              <a:gd name="connsiteX24" fmla="*/ 0 w 5634037"/>
              <a:gd name="connsiteY24" fmla="*/ 531480 h 1548000"/>
              <a:gd name="connsiteX25" fmla="*/ 0 w 5634037"/>
              <a:gd name="connsiteY25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34037" h="1548000" fill="none" extrusionOk="0">
                <a:moveTo>
                  <a:pt x="0" y="0"/>
                </a:moveTo>
                <a:cubicBezTo>
                  <a:pt x="178116" y="-20048"/>
                  <a:pt x="333555" y="21737"/>
                  <a:pt x="456983" y="0"/>
                </a:cubicBezTo>
                <a:cubicBezTo>
                  <a:pt x="580411" y="-21737"/>
                  <a:pt x="854882" y="-33654"/>
                  <a:pt x="1195668" y="0"/>
                </a:cubicBezTo>
                <a:cubicBezTo>
                  <a:pt x="1536454" y="33654"/>
                  <a:pt x="1706459" y="-8886"/>
                  <a:pt x="1878012" y="0"/>
                </a:cubicBezTo>
                <a:cubicBezTo>
                  <a:pt x="2049565" y="8886"/>
                  <a:pt x="2148932" y="-15783"/>
                  <a:pt x="2334995" y="0"/>
                </a:cubicBezTo>
                <a:cubicBezTo>
                  <a:pt x="2521058" y="15783"/>
                  <a:pt x="2621213" y="-4058"/>
                  <a:pt x="2904659" y="0"/>
                </a:cubicBezTo>
                <a:cubicBezTo>
                  <a:pt x="3188105" y="4058"/>
                  <a:pt x="3319873" y="34108"/>
                  <a:pt x="3643344" y="0"/>
                </a:cubicBezTo>
                <a:cubicBezTo>
                  <a:pt x="3966816" y="-34108"/>
                  <a:pt x="4049126" y="-17010"/>
                  <a:pt x="4269348" y="0"/>
                </a:cubicBezTo>
                <a:cubicBezTo>
                  <a:pt x="4489570" y="17010"/>
                  <a:pt x="4626229" y="29187"/>
                  <a:pt x="4951693" y="0"/>
                </a:cubicBezTo>
                <a:cubicBezTo>
                  <a:pt x="5277158" y="-29187"/>
                  <a:pt x="5487565" y="-24863"/>
                  <a:pt x="5634037" y="0"/>
                </a:cubicBezTo>
                <a:cubicBezTo>
                  <a:pt x="5626758" y="210887"/>
                  <a:pt x="5642381" y="301557"/>
                  <a:pt x="5634037" y="516000"/>
                </a:cubicBezTo>
                <a:cubicBezTo>
                  <a:pt x="5625693" y="730443"/>
                  <a:pt x="5634050" y="835196"/>
                  <a:pt x="5634037" y="1047480"/>
                </a:cubicBezTo>
                <a:cubicBezTo>
                  <a:pt x="5634024" y="1259764"/>
                  <a:pt x="5652684" y="1327612"/>
                  <a:pt x="5634037" y="1548000"/>
                </a:cubicBezTo>
                <a:cubicBezTo>
                  <a:pt x="5481974" y="1562260"/>
                  <a:pt x="5352840" y="1536755"/>
                  <a:pt x="5177054" y="1548000"/>
                </a:cubicBezTo>
                <a:cubicBezTo>
                  <a:pt x="5001268" y="1559245"/>
                  <a:pt x="4892552" y="1560106"/>
                  <a:pt x="4720071" y="1548000"/>
                </a:cubicBezTo>
                <a:cubicBezTo>
                  <a:pt x="4547590" y="1535894"/>
                  <a:pt x="4314232" y="1558136"/>
                  <a:pt x="4037727" y="1548000"/>
                </a:cubicBezTo>
                <a:cubicBezTo>
                  <a:pt x="3761222" y="1537864"/>
                  <a:pt x="3727482" y="1539898"/>
                  <a:pt x="3580744" y="1548000"/>
                </a:cubicBezTo>
                <a:cubicBezTo>
                  <a:pt x="3434006" y="1556102"/>
                  <a:pt x="3124604" y="1550106"/>
                  <a:pt x="2954739" y="1548000"/>
                </a:cubicBezTo>
                <a:cubicBezTo>
                  <a:pt x="2784874" y="1545894"/>
                  <a:pt x="2687452" y="1542793"/>
                  <a:pt x="2441416" y="1548000"/>
                </a:cubicBezTo>
                <a:cubicBezTo>
                  <a:pt x="2195380" y="1553207"/>
                  <a:pt x="2062285" y="1577590"/>
                  <a:pt x="1815412" y="1548000"/>
                </a:cubicBezTo>
                <a:cubicBezTo>
                  <a:pt x="1568539" y="1518410"/>
                  <a:pt x="1380249" y="1519153"/>
                  <a:pt x="1189408" y="1548000"/>
                </a:cubicBezTo>
                <a:cubicBezTo>
                  <a:pt x="998567" y="1576847"/>
                  <a:pt x="824533" y="1550194"/>
                  <a:pt x="563404" y="1548000"/>
                </a:cubicBezTo>
                <a:cubicBezTo>
                  <a:pt x="302275" y="1545806"/>
                  <a:pt x="151691" y="1543326"/>
                  <a:pt x="0" y="1548000"/>
                </a:cubicBezTo>
                <a:cubicBezTo>
                  <a:pt x="-18946" y="1433182"/>
                  <a:pt x="14385" y="1189598"/>
                  <a:pt x="0" y="1047480"/>
                </a:cubicBezTo>
                <a:cubicBezTo>
                  <a:pt x="-14385" y="905362"/>
                  <a:pt x="-10368" y="642464"/>
                  <a:pt x="0" y="531480"/>
                </a:cubicBezTo>
                <a:cubicBezTo>
                  <a:pt x="10368" y="420496"/>
                  <a:pt x="-25945" y="253279"/>
                  <a:pt x="0" y="0"/>
                </a:cubicBezTo>
                <a:close/>
              </a:path>
              <a:path w="5634037" h="1548000" stroke="0" extrusionOk="0">
                <a:moveTo>
                  <a:pt x="0" y="0"/>
                </a:moveTo>
                <a:cubicBezTo>
                  <a:pt x="120218" y="-7040"/>
                  <a:pt x="376850" y="19974"/>
                  <a:pt x="569664" y="0"/>
                </a:cubicBezTo>
                <a:cubicBezTo>
                  <a:pt x="762478" y="-19974"/>
                  <a:pt x="883721" y="-4094"/>
                  <a:pt x="1026647" y="0"/>
                </a:cubicBezTo>
                <a:cubicBezTo>
                  <a:pt x="1169573" y="4094"/>
                  <a:pt x="1475294" y="1095"/>
                  <a:pt x="1765332" y="0"/>
                </a:cubicBezTo>
                <a:cubicBezTo>
                  <a:pt x="2055370" y="-1095"/>
                  <a:pt x="2174005" y="8632"/>
                  <a:pt x="2334995" y="0"/>
                </a:cubicBezTo>
                <a:cubicBezTo>
                  <a:pt x="2495985" y="-8632"/>
                  <a:pt x="2697752" y="-2351"/>
                  <a:pt x="2904659" y="0"/>
                </a:cubicBezTo>
                <a:cubicBezTo>
                  <a:pt x="3111566" y="2351"/>
                  <a:pt x="3312980" y="35733"/>
                  <a:pt x="3643344" y="0"/>
                </a:cubicBezTo>
                <a:cubicBezTo>
                  <a:pt x="3973709" y="-35733"/>
                  <a:pt x="4038036" y="25105"/>
                  <a:pt x="4156667" y="0"/>
                </a:cubicBezTo>
                <a:cubicBezTo>
                  <a:pt x="4275298" y="-25105"/>
                  <a:pt x="4554444" y="11573"/>
                  <a:pt x="4895352" y="0"/>
                </a:cubicBezTo>
                <a:cubicBezTo>
                  <a:pt x="5236261" y="-11573"/>
                  <a:pt x="5354056" y="16846"/>
                  <a:pt x="5634037" y="0"/>
                </a:cubicBezTo>
                <a:cubicBezTo>
                  <a:pt x="5642496" y="233708"/>
                  <a:pt x="5630434" y="275765"/>
                  <a:pt x="5634037" y="516000"/>
                </a:cubicBezTo>
                <a:cubicBezTo>
                  <a:pt x="5637640" y="756235"/>
                  <a:pt x="5634706" y="870723"/>
                  <a:pt x="5634037" y="1032000"/>
                </a:cubicBezTo>
                <a:cubicBezTo>
                  <a:pt x="5633368" y="1193277"/>
                  <a:pt x="5611463" y="1428786"/>
                  <a:pt x="5634037" y="1548000"/>
                </a:cubicBezTo>
                <a:cubicBezTo>
                  <a:pt x="5425265" y="1566697"/>
                  <a:pt x="5336130" y="1531160"/>
                  <a:pt x="5177054" y="1548000"/>
                </a:cubicBezTo>
                <a:cubicBezTo>
                  <a:pt x="5017978" y="1564840"/>
                  <a:pt x="4773341" y="1520801"/>
                  <a:pt x="4438369" y="1548000"/>
                </a:cubicBezTo>
                <a:cubicBezTo>
                  <a:pt x="4103397" y="1575199"/>
                  <a:pt x="4080610" y="1526048"/>
                  <a:pt x="3925046" y="1548000"/>
                </a:cubicBezTo>
                <a:cubicBezTo>
                  <a:pt x="3769482" y="1569952"/>
                  <a:pt x="3573686" y="1521385"/>
                  <a:pt x="3299042" y="1548000"/>
                </a:cubicBezTo>
                <a:cubicBezTo>
                  <a:pt x="3024398" y="1574615"/>
                  <a:pt x="2779661" y="1531130"/>
                  <a:pt x="2560357" y="1548000"/>
                </a:cubicBezTo>
                <a:cubicBezTo>
                  <a:pt x="2341054" y="1564870"/>
                  <a:pt x="2092560" y="1552106"/>
                  <a:pt x="1934353" y="1548000"/>
                </a:cubicBezTo>
                <a:cubicBezTo>
                  <a:pt x="1776146" y="1543894"/>
                  <a:pt x="1699724" y="1564405"/>
                  <a:pt x="1477370" y="1548000"/>
                </a:cubicBezTo>
                <a:cubicBezTo>
                  <a:pt x="1255016" y="1531595"/>
                  <a:pt x="1208051" y="1536818"/>
                  <a:pt x="964046" y="1548000"/>
                </a:cubicBezTo>
                <a:cubicBezTo>
                  <a:pt x="720041" y="1559182"/>
                  <a:pt x="295837" y="1580313"/>
                  <a:pt x="0" y="1548000"/>
                </a:cubicBezTo>
                <a:cubicBezTo>
                  <a:pt x="-1933" y="1318249"/>
                  <a:pt x="-24911" y="1233035"/>
                  <a:pt x="0" y="1032000"/>
                </a:cubicBezTo>
                <a:cubicBezTo>
                  <a:pt x="24911" y="830965"/>
                  <a:pt x="13084" y="662233"/>
                  <a:pt x="0" y="516000"/>
                </a:cubicBezTo>
                <a:cubicBezTo>
                  <a:pt x="-13084" y="369767"/>
                  <a:pt x="19947" y="11915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/>
            </a:solidFill>
            <a:prstDash val="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lIns="0" tIns="0" rIns="0" bIns="0" anchor="ctr"/>
          <a:lstStyle/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Hannotate TC" panose="03000500000000000000" pitchFamily="66" charset="-120"/>
                <a:ea typeface="Hannotate TC" panose="03000500000000000000" pitchFamily="66" charset="-120"/>
                <a:cs typeface="Gill Sans" charset="0"/>
              </a:rPr>
              <a:t>Forward packet to port(s)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Hannotate TC" panose="03000500000000000000" pitchFamily="66" charset="-120"/>
                <a:ea typeface="Hannotate TC" panose="03000500000000000000" pitchFamily="66" charset="-120"/>
                <a:cs typeface="Gill Sans" charset="0"/>
              </a:rPr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Hannotate TC" panose="03000500000000000000" pitchFamily="66" charset="-120"/>
                <a:ea typeface="Hannotate TC" panose="03000500000000000000" pitchFamily="66" charset="-120"/>
                <a:cs typeface="Gill Sans" charset="0"/>
              </a:rPr>
              <a:t>Drop packet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Hannotate TC" panose="03000500000000000000" pitchFamily="66" charset="-120"/>
                <a:ea typeface="Hannotate TC" panose="03000500000000000000" pitchFamily="66" charset="-120"/>
                <a:cs typeface="Gill Sans" charset="0"/>
              </a:rPr>
              <a:t>Send to normal processing pipeline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A44B2A-4008-5A02-0AB9-152734A6E5B8}"/>
              </a:ext>
            </a:extLst>
          </p:cNvPr>
          <p:cNvGrpSpPr/>
          <p:nvPr/>
        </p:nvGrpSpPr>
        <p:grpSpPr>
          <a:xfrm>
            <a:off x="724800" y="5334000"/>
            <a:ext cx="7200000" cy="612000"/>
            <a:chOff x="724800" y="5334000"/>
            <a:chExt cx="7200000" cy="612000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67A168BB-C80B-B602-123F-D7695DF6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DDE0AD05-6C76-9DD3-6B99-6AFE92406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BE03B4A9-E932-611F-525C-73ECAB9F8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A064089C-C56F-4AA9-0229-C03DF7A7D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A6D667FE-E696-5832-C57A-C9031921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095C9668-F2CC-A21B-4054-B6DB96E9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A628D061-6D7D-0013-592E-5A1A9081C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26DB91AE-4902-12B5-1072-D805AE770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63E4B59F-28D9-3FD8-64AC-A986666F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CAD199A7-D9FD-E2B8-D26E-53CF8837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4189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Examples</a:t>
            </a:r>
            <a:endParaRPr lang="en-US" sz="39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Rectangle 2"/>
          <p:cNvSpPr>
            <a:spLocks/>
          </p:cNvSpPr>
          <p:nvPr/>
        </p:nvSpPr>
        <p:spPr bwMode="auto">
          <a:xfrm>
            <a:off x="563563" y="1231999"/>
            <a:ext cx="10758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Switching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2663D9-4B93-C362-81EC-5FFA2ECCE21E}"/>
              </a:ext>
            </a:extLst>
          </p:cNvPr>
          <p:cNvGrpSpPr/>
          <p:nvPr/>
        </p:nvGrpSpPr>
        <p:grpSpPr>
          <a:xfrm>
            <a:off x="540000" y="2412000"/>
            <a:ext cx="7920000" cy="320675"/>
            <a:chOff x="540000" y="2412000"/>
            <a:chExt cx="7920000" cy="320675"/>
          </a:xfrm>
        </p:grpSpPr>
        <p:sp>
          <p:nvSpPr>
            <p:cNvPr id="68612" name="Rectangle 3"/>
            <p:cNvSpPr>
              <a:spLocks/>
            </p:cNvSpPr>
            <p:nvPr/>
          </p:nvSpPr>
          <p:spPr bwMode="auto">
            <a:xfrm>
              <a:off x="5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14" name="Rectangle 27"/>
            <p:cNvSpPr>
              <a:spLocks/>
            </p:cNvSpPr>
            <p:nvPr/>
          </p:nvSpPr>
          <p:spPr bwMode="auto">
            <a:xfrm>
              <a:off x="12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15" name="Rectangle 28"/>
            <p:cNvSpPr>
              <a:spLocks/>
            </p:cNvSpPr>
            <p:nvPr/>
          </p:nvSpPr>
          <p:spPr bwMode="auto">
            <a:xfrm>
              <a:off x="19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00:1f:..</a:t>
              </a:r>
            </a:p>
          </p:txBody>
        </p:sp>
        <p:sp>
          <p:nvSpPr>
            <p:cNvPr id="68616" name="Rectangle 29"/>
            <p:cNvSpPr>
              <a:spLocks/>
            </p:cNvSpPr>
            <p:nvPr/>
          </p:nvSpPr>
          <p:spPr bwMode="auto">
            <a:xfrm>
              <a:off x="27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17" name="Rectangle 30"/>
            <p:cNvSpPr>
              <a:spLocks/>
            </p:cNvSpPr>
            <p:nvPr/>
          </p:nvSpPr>
          <p:spPr bwMode="auto">
            <a:xfrm>
              <a:off x="34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18" name="Rectangle 31"/>
            <p:cNvSpPr>
              <a:spLocks/>
            </p:cNvSpPr>
            <p:nvPr/>
          </p:nvSpPr>
          <p:spPr bwMode="auto">
            <a:xfrm>
              <a:off x="41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19" name="Rectangle 32"/>
            <p:cNvSpPr>
              <a:spLocks/>
            </p:cNvSpPr>
            <p:nvPr/>
          </p:nvSpPr>
          <p:spPr bwMode="auto">
            <a:xfrm>
              <a:off x="48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20" name="Rectangle 33"/>
            <p:cNvSpPr>
              <a:spLocks/>
            </p:cNvSpPr>
            <p:nvPr/>
          </p:nvSpPr>
          <p:spPr bwMode="auto">
            <a:xfrm>
              <a:off x="55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21" name="Rectangle 34"/>
            <p:cNvSpPr>
              <a:spLocks/>
            </p:cNvSpPr>
            <p:nvPr/>
          </p:nvSpPr>
          <p:spPr bwMode="auto">
            <a:xfrm>
              <a:off x="63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22" name="Rectangle 35"/>
            <p:cNvSpPr>
              <a:spLocks/>
            </p:cNvSpPr>
            <p:nvPr/>
          </p:nvSpPr>
          <p:spPr bwMode="auto">
            <a:xfrm>
              <a:off x="70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23" name="Rectangle 36"/>
            <p:cNvSpPr>
              <a:spLocks/>
            </p:cNvSpPr>
            <p:nvPr/>
          </p:nvSpPr>
          <p:spPr bwMode="auto">
            <a:xfrm>
              <a:off x="77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port6</a:t>
              </a:r>
            </a:p>
          </p:txBody>
        </p:sp>
      </p:grpSp>
      <p:sp>
        <p:nvSpPr>
          <p:cNvPr id="68624" name="Rectangle 37"/>
          <p:cNvSpPr>
            <a:spLocks/>
          </p:cNvSpPr>
          <p:nvPr/>
        </p:nvSpPr>
        <p:spPr bwMode="auto">
          <a:xfrm>
            <a:off x="565150" y="3060799"/>
            <a:ext cx="16834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Flow Switching</a:t>
            </a:r>
          </a:p>
        </p:txBody>
      </p:sp>
      <p:sp>
        <p:nvSpPr>
          <p:cNvPr id="68637" name="Rectangle 72"/>
          <p:cNvSpPr>
            <a:spLocks/>
          </p:cNvSpPr>
          <p:nvPr/>
        </p:nvSpPr>
        <p:spPr bwMode="auto">
          <a:xfrm>
            <a:off x="576262" y="4784824"/>
            <a:ext cx="8708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Firewall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FAA1C5-B37D-A858-C626-34C3BF8EA772}"/>
              </a:ext>
            </a:extLst>
          </p:cNvPr>
          <p:cNvGrpSpPr/>
          <p:nvPr/>
        </p:nvGrpSpPr>
        <p:grpSpPr>
          <a:xfrm>
            <a:off x="540000" y="1692000"/>
            <a:ext cx="8125151" cy="612000"/>
            <a:chOff x="540000" y="1692000"/>
            <a:chExt cx="8125151" cy="612000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5E0B3D9C-F28D-47A4-661C-9CA94A4F4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D501FBD-A813-6ACC-4102-762903A8F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31BF0A4F-3994-7D3D-EB1B-C3E30E5E6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0D1ABEA1-56EA-6778-2E03-D70ABE97A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0AB76FE0-451F-F150-4978-F2182C1D2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7F85B027-41F1-D0C6-EC4C-373E450EA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A2AEBE47-279C-2C02-2883-242B46593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468277C3-B3F3-293C-B6A4-80FC4C7B6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C58B2551-54AD-DBB2-BE5F-590189FC3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02668618-A5D5-5E4C-84E2-54FD4B8E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9AAB3ED4-74F0-3F16-A621-45A4D9831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1692000"/>
              <a:ext cx="925151" cy="61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Action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B169EF-35C9-EDE8-0057-254241C419D5}"/>
              </a:ext>
            </a:extLst>
          </p:cNvPr>
          <p:cNvGrpSpPr/>
          <p:nvPr/>
        </p:nvGrpSpPr>
        <p:grpSpPr>
          <a:xfrm>
            <a:off x="540000" y="3420000"/>
            <a:ext cx="8125151" cy="612000"/>
            <a:chOff x="540000" y="1692000"/>
            <a:chExt cx="8125151" cy="612000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5D627622-D4E6-C9F6-F978-6ABB8A84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35D3F5CD-BB90-FBD2-1A1D-7CE4D3669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B8E47AB2-C895-70C2-175F-61E93529E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49E76751-A0E6-355F-EBBD-4E223E706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A8CC9160-12C0-B786-0BD9-7AD15D0B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99089F8F-6092-3172-0947-87DA87B48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4CED8312-3AB4-CD1C-0540-DD4B619B7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2D7A3356-31FD-8827-32CD-042F61BE0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24ABF497-99CB-C3CD-666C-167B8EF9F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9" name="Rectangle 20">
              <a:extLst>
                <a:ext uri="{FF2B5EF4-FFF2-40B4-BE49-F238E27FC236}">
                  <a16:creationId xmlns:a16="http://schemas.microsoft.com/office/drawing/2014/main" id="{76276B6C-F4D3-4EFD-6D48-FBCF9D5EF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0" name="Rectangle 20">
              <a:extLst>
                <a:ext uri="{FF2B5EF4-FFF2-40B4-BE49-F238E27FC236}">
                  <a16:creationId xmlns:a16="http://schemas.microsoft.com/office/drawing/2014/main" id="{269C3F72-39ED-C884-23FB-AD3A8A08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1692000"/>
              <a:ext cx="925151" cy="61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Action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D1F0198-4AE0-D0C4-1FF5-3170E624A40A}"/>
              </a:ext>
            </a:extLst>
          </p:cNvPr>
          <p:cNvGrpSpPr/>
          <p:nvPr/>
        </p:nvGrpSpPr>
        <p:grpSpPr>
          <a:xfrm>
            <a:off x="540000" y="5184000"/>
            <a:ext cx="8125151" cy="612000"/>
            <a:chOff x="540000" y="1692000"/>
            <a:chExt cx="8125151" cy="612000"/>
          </a:xfrm>
        </p:grpSpPr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20630E90-3364-F825-8CAF-6B0E06BB0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B5064CF9-70EB-BBD7-63C1-0C2C84EB3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D30CD12C-F01A-95FC-24AD-CF4237B6D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F0C4A743-831A-82AE-705A-A8150AA65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64573B20-1326-98FA-213C-6EA6A6824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47" name="Rectangle 12">
              <a:extLst>
                <a:ext uri="{FF2B5EF4-FFF2-40B4-BE49-F238E27FC236}">
                  <a16:creationId xmlns:a16="http://schemas.microsoft.com/office/drawing/2014/main" id="{60842458-6B34-9265-C813-E20B3E4C6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9AAF5CA5-D2AF-078E-8C0F-51617B11C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81E0430D-F714-84C5-09D2-E210D47CD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50" name="Rectangle 18">
              <a:extLst>
                <a:ext uri="{FF2B5EF4-FFF2-40B4-BE49-F238E27FC236}">
                  <a16:creationId xmlns:a16="http://schemas.microsoft.com/office/drawing/2014/main" id="{4AFE6B3A-EFA7-772B-D065-7C940B433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A38D26E1-C173-7D13-A05F-11451762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6EE25F10-4515-E691-5932-BBDCB2A6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1692000"/>
              <a:ext cx="925151" cy="61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Action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9C6A7F6-E1E7-67DB-D397-6C9C2B86A295}"/>
              </a:ext>
            </a:extLst>
          </p:cNvPr>
          <p:cNvGrpSpPr/>
          <p:nvPr/>
        </p:nvGrpSpPr>
        <p:grpSpPr>
          <a:xfrm>
            <a:off x="533400" y="4140000"/>
            <a:ext cx="7920000" cy="320675"/>
            <a:chOff x="540000" y="2412000"/>
            <a:chExt cx="7920000" cy="320675"/>
          </a:xfrm>
        </p:grpSpPr>
        <p:sp>
          <p:nvSpPr>
            <p:cNvPr id="55" name="Rectangle 3">
              <a:extLst>
                <a:ext uri="{FF2B5EF4-FFF2-40B4-BE49-F238E27FC236}">
                  <a16:creationId xmlns:a16="http://schemas.microsoft.com/office/drawing/2014/main" id="{B961C9F2-8068-07D7-EC6B-59C44E6D5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port 3</a:t>
              </a: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576EB4BC-A99D-9080-927E-12C512B7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00:2…</a:t>
              </a:r>
            </a:p>
          </p:txBody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129CD619-AC92-4063-AA6D-476279CA1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00:1f:..</a:t>
              </a:r>
            </a:p>
          </p:txBody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2776AF11-9B09-3422-BF9B-DD04F5CE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0800</a:t>
              </a:r>
            </a:p>
          </p:txBody>
        </p:sp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id="{AC9A2AF5-8505-AF53-A43A-28CBD1943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vlan1</a:t>
              </a:r>
            </a:p>
          </p:txBody>
        </p:sp>
        <p:sp>
          <p:nvSpPr>
            <p:cNvPr id="60" name="Rectangle 31">
              <a:extLst>
                <a:ext uri="{FF2B5EF4-FFF2-40B4-BE49-F238E27FC236}">
                  <a16:creationId xmlns:a16="http://schemas.microsoft.com/office/drawing/2014/main" id="{AE18CF68-B096-6E8A-9CD5-5042E6C72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1.2.3.4</a:t>
              </a:r>
            </a:p>
          </p:txBody>
        </p:sp>
        <p:sp>
          <p:nvSpPr>
            <p:cNvPr id="61" name="Rectangle 32">
              <a:extLst>
                <a:ext uri="{FF2B5EF4-FFF2-40B4-BE49-F238E27FC236}">
                  <a16:creationId xmlns:a16="http://schemas.microsoft.com/office/drawing/2014/main" id="{D91C7A00-F753-6C03-FCCF-517D0380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5.6.7.8</a:t>
              </a:r>
            </a:p>
          </p:txBody>
        </p:sp>
        <p:sp>
          <p:nvSpPr>
            <p:cNvPr id="62" name="Rectangle 33">
              <a:extLst>
                <a:ext uri="{FF2B5EF4-FFF2-40B4-BE49-F238E27FC236}">
                  <a16:creationId xmlns:a16="http://schemas.microsoft.com/office/drawing/2014/main" id="{D5BE947F-97BE-E875-FBA3-7881FF83A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4</a:t>
              </a:r>
            </a:p>
          </p:txBody>
        </p:sp>
        <p:sp>
          <p:nvSpPr>
            <p:cNvPr id="63" name="Rectangle 34">
              <a:extLst>
                <a:ext uri="{FF2B5EF4-FFF2-40B4-BE49-F238E27FC236}">
                  <a16:creationId xmlns:a16="http://schemas.microsoft.com/office/drawing/2014/main" id="{B65A9818-E1F8-4A74-4576-5C4D8B6D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17265</a:t>
              </a:r>
            </a:p>
          </p:txBody>
        </p:sp>
        <p:sp>
          <p:nvSpPr>
            <p:cNvPr id="68608" name="Rectangle 35">
              <a:extLst>
                <a:ext uri="{FF2B5EF4-FFF2-40B4-BE49-F238E27FC236}">
                  <a16:creationId xmlns:a16="http://schemas.microsoft.com/office/drawing/2014/main" id="{CDF74DCE-E7DE-13CA-5C91-BF781762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80</a:t>
              </a:r>
            </a:p>
          </p:txBody>
        </p:sp>
        <p:sp>
          <p:nvSpPr>
            <p:cNvPr id="68609" name="Rectangle 36">
              <a:extLst>
                <a:ext uri="{FF2B5EF4-FFF2-40B4-BE49-F238E27FC236}">
                  <a16:creationId xmlns:a16="http://schemas.microsoft.com/office/drawing/2014/main" id="{1CE8D22E-09EA-38DF-1C58-0261F18EE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port6</a:t>
              </a:r>
            </a:p>
          </p:txBody>
        </p:sp>
      </p:grpSp>
      <p:grpSp>
        <p:nvGrpSpPr>
          <p:cNvPr id="68716" name="Group 68715">
            <a:extLst>
              <a:ext uri="{FF2B5EF4-FFF2-40B4-BE49-F238E27FC236}">
                <a16:creationId xmlns:a16="http://schemas.microsoft.com/office/drawing/2014/main" id="{C5C17730-8908-C915-3678-CF23DF592C35}"/>
              </a:ext>
            </a:extLst>
          </p:cNvPr>
          <p:cNvGrpSpPr/>
          <p:nvPr/>
        </p:nvGrpSpPr>
        <p:grpSpPr>
          <a:xfrm>
            <a:off x="533400" y="5904000"/>
            <a:ext cx="7920000" cy="320675"/>
            <a:chOff x="540000" y="2412000"/>
            <a:chExt cx="7920000" cy="320675"/>
          </a:xfrm>
        </p:grpSpPr>
        <p:sp>
          <p:nvSpPr>
            <p:cNvPr id="68717" name="Rectangle 3">
              <a:extLst>
                <a:ext uri="{FF2B5EF4-FFF2-40B4-BE49-F238E27FC236}">
                  <a16:creationId xmlns:a16="http://schemas.microsoft.com/office/drawing/2014/main" id="{ECD281C5-5C5B-BB57-907C-91298F6FD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18" name="Rectangle 27">
              <a:extLst>
                <a:ext uri="{FF2B5EF4-FFF2-40B4-BE49-F238E27FC236}">
                  <a16:creationId xmlns:a16="http://schemas.microsoft.com/office/drawing/2014/main" id="{BF584631-3ED2-68CC-73BD-AFD56F856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19" name="Rectangle 28">
              <a:extLst>
                <a:ext uri="{FF2B5EF4-FFF2-40B4-BE49-F238E27FC236}">
                  <a16:creationId xmlns:a16="http://schemas.microsoft.com/office/drawing/2014/main" id="{E497D5F7-DEE1-9A02-7294-8A405A7A9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0" name="Rectangle 29">
              <a:extLst>
                <a:ext uri="{FF2B5EF4-FFF2-40B4-BE49-F238E27FC236}">
                  <a16:creationId xmlns:a16="http://schemas.microsoft.com/office/drawing/2014/main" id="{3E473871-66E7-E762-C70F-D0956C66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1" name="Rectangle 30">
              <a:extLst>
                <a:ext uri="{FF2B5EF4-FFF2-40B4-BE49-F238E27FC236}">
                  <a16:creationId xmlns:a16="http://schemas.microsoft.com/office/drawing/2014/main" id="{2D817BE3-37A4-E092-F350-49073B898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2" name="Rectangle 31">
              <a:extLst>
                <a:ext uri="{FF2B5EF4-FFF2-40B4-BE49-F238E27FC236}">
                  <a16:creationId xmlns:a16="http://schemas.microsoft.com/office/drawing/2014/main" id="{0C3E0D85-28F2-939E-4902-215A30BF5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3" name="Rectangle 32">
              <a:extLst>
                <a:ext uri="{FF2B5EF4-FFF2-40B4-BE49-F238E27FC236}">
                  <a16:creationId xmlns:a16="http://schemas.microsoft.com/office/drawing/2014/main" id="{F5186DD9-342C-ADAD-FC2D-48562AC4B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4" name="Rectangle 33">
              <a:extLst>
                <a:ext uri="{FF2B5EF4-FFF2-40B4-BE49-F238E27FC236}">
                  <a16:creationId xmlns:a16="http://schemas.microsoft.com/office/drawing/2014/main" id="{237DD06A-E846-625A-DB5E-AE233170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5" name="Rectangle 34">
              <a:extLst>
                <a:ext uri="{FF2B5EF4-FFF2-40B4-BE49-F238E27FC236}">
                  <a16:creationId xmlns:a16="http://schemas.microsoft.com/office/drawing/2014/main" id="{6F952429-BCC9-2062-0673-B919B75C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6" name="Rectangle 35">
              <a:extLst>
                <a:ext uri="{FF2B5EF4-FFF2-40B4-BE49-F238E27FC236}">
                  <a16:creationId xmlns:a16="http://schemas.microsoft.com/office/drawing/2014/main" id="{C80295BF-31E3-2B83-797E-F681E7D0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80</a:t>
              </a:r>
            </a:p>
          </p:txBody>
        </p:sp>
        <p:sp>
          <p:nvSpPr>
            <p:cNvPr id="68727" name="Rectangle 36">
              <a:extLst>
                <a:ext uri="{FF2B5EF4-FFF2-40B4-BE49-F238E27FC236}">
                  <a16:creationId xmlns:a16="http://schemas.microsoft.com/office/drawing/2014/main" id="{7DAE7CD6-49D8-DE16-CEE3-6841BE009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drop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35617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Examples</a:t>
            </a:r>
            <a:endParaRPr lang="en-US" sz="39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E8BEEC-4BEF-CF27-B6B0-5073161C8B79}"/>
              </a:ext>
            </a:extLst>
          </p:cNvPr>
          <p:cNvSpPr>
            <a:spLocks/>
          </p:cNvSpPr>
          <p:nvPr/>
        </p:nvSpPr>
        <p:spPr bwMode="auto">
          <a:xfrm>
            <a:off x="563563" y="1231999"/>
            <a:ext cx="8544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Routing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944AA7-05B1-585E-C5EB-A4AC8C425EFB}"/>
              </a:ext>
            </a:extLst>
          </p:cNvPr>
          <p:cNvGrpSpPr/>
          <p:nvPr/>
        </p:nvGrpSpPr>
        <p:grpSpPr>
          <a:xfrm>
            <a:off x="540000" y="2412000"/>
            <a:ext cx="7920000" cy="320675"/>
            <a:chOff x="540000" y="2412000"/>
            <a:chExt cx="7920000" cy="320675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654C41C6-1C60-CF0A-F560-C50CD33FB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A554AAC7-7038-7561-AC12-AC1E9ED0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3A0958DF-A762-CA4B-6490-26102D002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71350D0A-19A7-EDAE-0F85-7067F0BB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D8C740C8-F36B-37B4-4A86-83C4B90D8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C4C08E7B-C8F9-4E5D-3053-814E70C4C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594E746F-B86C-D4CF-2840-97973D1C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5.6.7.8</a:t>
              </a:r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7609539B-3F91-E756-11F6-469974DE4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5" name="Rectangle 34">
              <a:extLst>
                <a:ext uri="{FF2B5EF4-FFF2-40B4-BE49-F238E27FC236}">
                  <a16:creationId xmlns:a16="http://schemas.microsoft.com/office/drawing/2014/main" id="{DDA404CF-35EC-4130-2B51-38ACCCC8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6" name="Rectangle 35">
              <a:extLst>
                <a:ext uri="{FF2B5EF4-FFF2-40B4-BE49-F238E27FC236}">
                  <a16:creationId xmlns:a16="http://schemas.microsoft.com/office/drawing/2014/main" id="{810E68F6-9524-3146-433D-3B2FD3B1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7" name="Rectangle 36">
              <a:extLst>
                <a:ext uri="{FF2B5EF4-FFF2-40B4-BE49-F238E27FC236}">
                  <a16:creationId xmlns:a16="http://schemas.microsoft.com/office/drawing/2014/main" id="{CF29F1F7-9B2F-59F0-DA86-6F26FB57A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port6</a:t>
              </a:r>
            </a:p>
          </p:txBody>
        </p:sp>
      </p:grpSp>
      <p:sp>
        <p:nvSpPr>
          <p:cNvPr id="18" name="Rectangle 37">
            <a:extLst>
              <a:ext uri="{FF2B5EF4-FFF2-40B4-BE49-F238E27FC236}">
                <a16:creationId xmlns:a16="http://schemas.microsoft.com/office/drawing/2014/main" id="{499EAAD1-99FD-A7F1-A06B-7C7D0C926A7F}"/>
              </a:ext>
            </a:extLst>
          </p:cNvPr>
          <p:cNvSpPr>
            <a:spLocks/>
          </p:cNvSpPr>
          <p:nvPr/>
        </p:nvSpPr>
        <p:spPr bwMode="auto">
          <a:xfrm>
            <a:off x="565150" y="3060799"/>
            <a:ext cx="670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VLAN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CA09A7-8D3D-296C-4A0E-B5CABAD0B33F}"/>
              </a:ext>
            </a:extLst>
          </p:cNvPr>
          <p:cNvGrpSpPr/>
          <p:nvPr/>
        </p:nvGrpSpPr>
        <p:grpSpPr>
          <a:xfrm>
            <a:off x="540000" y="1692000"/>
            <a:ext cx="8125151" cy="612000"/>
            <a:chOff x="540000" y="1692000"/>
            <a:chExt cx="8125151" cy="612000"/>
          </a:xfrm>
        </p:grpSpPr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200EE42C-2BFB-F10D-29A1-754957560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B0F2DDA7-3C72-E14A-31EA-D548DB33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799F2FE9-7D3E-6548-4700-B62CDFF2E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DC7A6788-E199-9D74-F78C-B0782797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A615371F-1E48-C6F0-9A78-B968D651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99600BB6-E482-1FBE-3941-FE02E4FDC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519CE731-FD15-4094-8C60-BDBDC7819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A1250674-02AD-AE27-5306-B64D073C4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236E8F26-55D5-D0E6-91DC-A752BF5BD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9CF5E256-1EEE-C179-74BE-8D7A467A8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DFF690AE-FEBB-B48F-B238-2EF6D82AF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1692000"/>
              <a:ext cx="925151" cy="61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Action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06E1B6-320B-695F-ACB8-4107837FACF7}"/>
              </a:ext>
            </a:extLst>
          </p:cNvPr>
          <p:cNvGrpSpPr/>
          <p:nvPr/>
        </p:nvGrpSpPr>
        <p:grpSpPr>
          <a:xfrm>
            <a:off x="540000" y="3420000"/>
            <a:ext cx="8125151" cy="612000"/>
            <a:chOff x="540000" y="1692000"/>
            <a:chExt cx="8125151" cy="612000"/>
          </a:xfrm>
        </p:grpSpPr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20AE71C1-2E41-77A3-C680-035D1F761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0EFB530B-64D5-DE48-66AE-0870864C7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C8EB8FFB-8C53-12F8-3718-381B3BFD8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9869AB3E-E6CF-1DA9-1CF5-B2D890E91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B408217F-325E-55EE-B692-B49E95085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E18BD719-0D0E-57CD-5C71-90E649FCF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B04A9B03-8D3D-169E-922B-00CF6973F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C539308B-0A05-1CBE-FCA4-DE050F00F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E652F57A-033A-0B57-CF97-DB436BC4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1" name="Rectangle 20">
              <a:extLst>
                <a:ext uri="{FF2B5EF4-FFF2-40B4-BE49-F238E27FC236}">
                  <a16:creationId xmlns:a16="http://schemas.microsoft.com/office/drawing/2014/main" id="{717AF752-A41D-6A08-FDC1-4E0C62063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D83CACE9-9FCA-A340-D7DD-FD2690432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1692000"/>
              <a:ext cx="925151" cy="61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Action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0AB17B-62BD-804F-36F0-69024A4E21DD}"/>
              </a:ext>
            </a:extLst>
          </p:cNvPr>
          <p:cNvGrpSpPr/>
          <p:nvPr/>
        </p:nvGrpSpPr>
        <p:grpSpPr>
          <a:xfrm>
            <a:off x="533400" y="4343400"/>
            <a:ext cx="7920000" cy="320675"/>
            <a:chOff x="540000" y="2412000"/>
            <a:chExt cx="7920000" cy="320675"/>
          </a:xfrm>
        </p:grpSpPr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09DA7941-3B40-0EA2-0019-59814D0C4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37B6553A-8879-8DB0-B63C-5457E3E1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C7A158A3-081A-756F-19EF-78B5C98EE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9CFE9EC9-E11A-97C3-9C9E-D7B88D33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48" name="Rectangle 30">
              <a:extLst>
                <a:ext uri="{FF2B5EF4-FFF2-40B4-BE49-F238E27FC236}">
                  <a16:creationId xmlns:a16="http://schemas.microsoft.com/office/drawing/2014/main" id="{4BEE00E5-F008-79BB-84C1-9CDA98F4C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vlan1</a:t>
              </a:r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89D154A4-407B-157D-454C-D6D439A86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AB2D6F05-A60A-F80E-3D95-C692BCB8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51" name="Rectangle 33">
              <a:extLst>
                <a:ext uri="{FF2B5EF4-FFF2-40B4-BE49-F238E27FC236}">
                  <a16:creationId xmlns:a16="http://schemas.microsoft.com/office/drawing/2014/main" id="{B22AE1CC-C54E-5758-C206-F6DF13EB7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52" name="Rectangle 34">
              <a:extLst>
                <a:ext uri="{FF2B5EF4-FFF2-40B4-BE49-F238E27FC236}">
                  <a16:creationId xmlns:a16="http://schemas.microsoft.com/office/drawing/2014/main" id="{EB6171BF-C65F-BCE6-E114-7F903BDAD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53" name="Rectangle 35">
              <a:extLst>
                <a:ext uri="{FF2B5EF4-FFF2-40B4-BE49-F238E27FC236}">
                  <a16:creationId xmlns:a16="http://schemas.microsoft.com/office/drawing/2014/main" id="{67D801FD-B487-BF10-2F31-25EA0723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54" name="Rectangle 36">
              <a:extLst>
                <a:ext uri="{FF2B5EF4-FFF2-40B4-BE49-F238E27FC236}">
                  <a16:creationId xmlns:a16="http://schemas.microsoft.com/office/drawing/2014/main" id="{40E593E9-286C-2E2A-7419-A793F04AD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port5, port6, port7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D632E5-775D-835D-3256-31940FD67FCB}"/>
              </a:ext>
            </a:extLst>
          </p:cNvPr>
          <p:cNvGrpSpPr/>
          <p:nvPr/>
        </p:nvGrpSpPr>
        <p:grpSpPr>
          <a:xfrm>
            <a:off x="125978" y="3238864"/>
            <a:ext cx="8347593" cy="3108173"/>
            <a:chOff x="125978" y="3238864"/>
            <a:chExt cx="8347593" cy="3108173"/>
          </a:xfrm>
        </p:grpSpPr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CE1AC7EE-BADE-9666-8F74-9BC59417D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71" y="5212276"/>
              <a:ext cx="7691400" cy="1134761"/>
            </a:xfrm>
            <a:custGeom>
              <a:avLst/>
              <a:gdLst>
                <a:gd name="connsiteX0" fmla="*/ 0 w 7691400"/>
                <a:gd name="connsiteY0" fmla="*/ 0 h 1134761"/>
                <a:gd name="connsiteX1" fmla="*/ 776132 w 7691400"/>
                <a:gd name="connsiteY1" fmla="*/ 0 h 1134761"/>
                <a:gd name="connsiteX2" fmla="*/ 1244608 w 7691400"/>
                <a:gd name="connsiteY2" fmla="*/ 0 h 1134761"/>
                <a:gd name="connsiteX3" fmla="*/ 1866913 w 7691400"/>
                <a:gd name="connsiteY3" fmla="*/ 0 h 1134761"/>
                <a:gd name="connsiteX4" fmla="*/ 2719959 w 7691400"/>
                <a:gd name="connsiteY4" fmla="*/ 0 h 1134761"/>
                <a:gd name="connsiteX5" fmla="*/ 3419177 w 7691400"/>
                <a:gd name="connsiteY5" fmla="*/ 0 h 1134761"/>
                <a:gd name="connsiteX6" fmla="*/ 4195309 w 7691400"/>
                <a:gd name="connsiteY6" fmla="*/ 0 h 1134761"/>
                <a:gd name="connsiteX7" fmla="*/ 4817613 w 7691400"/>
                <a:gd name="connsiteY7" fmla="*/ 0 h 1134761"/>
                <a:gd name="connsiteX8" fmla="*/ 5516831 w 7691400"/>
                <a:gd name="connsiteY8" fmla="*/ 0 h 1134761"/>
                <a:gd name="connsiteX9" fmla="*/ 6369878 w 7691400"/>
                <a:gd name="connsiteY9" fmla="*/ 0 h 1134761"/>
                <a:gd name="connsiteX10" fmla="*/ 6915268 w 7691400"/>
                <a:gd name="connsiteY10" fmla="*/ 0 h 1134761"/>
                <a:gd name="connsiteX11" fmla="*/ 7691400 w 7691400"/>
                <a:gd name="connsiteY11" fmla="*/ 0 h 1134761"/>
                <a:gd name="connsiteX12" fmla="*/ 7691400 w 7691400"/>
                <a:gd name="connsiteY12" fmla="*/ 544685 h 1134761"/>
                <a:gd name="connsiteX13" fmla="*/ 7691400 w 7691400"/>
                <a:gd name="connsiteY13" fmla="*/ 1134761 h 1134761"/>
                <a:gd name="connsiteX14" fmla="*/ 6992182 w 7691400"/>
                <a:gd name="connsiteY14" fmla="*/ 1134761 h 1134761"/>
                <a:gd name="connsiteX15" fmla="*/ 6292964 w 7691400"/>
                <a:gd name="connsiteY15" fmla="*/ 1134761 h 1134761"/>
                <a:gd name="connsiteX16" fmla="*/ 5747573 w 7691400"/>
                <a:gd name="connsiteY16" fmla="*/ 1134761 h 1134761"/>
                <a:gd name="connsiteX17" fmla="*/ 5048355 w 7691400"/>
                <a:gd name="connsiteY17" fmla="*/ 1134761 h 1134761"/>
                <a:gd name="connsiteX18" fmla="*/ 4349137 w 7691400"/>
                <a:gd name="connsiteY18" fmla="*/ 1134761 h 1134761"/>
                <a:gd name="connsiteX19" fmla="*/ 3649919 w 7691400"/>
                <a:gd name="connsiteY19" fmla="*/ 1134761 h 1134761"/>
                <a:gd name="connsiteX20" fmla="*/ 2950701 w 7691400"/>
                <a:gd name="connsiteY20" fmla="*/ 1134761 h 1134761"/>
                <a:gd name="connsiteX21" fmla="*/ 2328397 w 7691400"/>
                <a:gd name="connsiteY21" fmla="*/ 1134761 h 1134761"/>
                <a:gd name="connsiteX22" fmla="*/ 1552264 w 7691400"/>
                <a:gd name="connsiteY22" fmla="*/ 1134761 h 1134761"/>
                <a:gd name="connsiteX23" fmla="*/ 853046 w 7691400"/>
                <a:gd name="connsiteY23" fmla="*/ 1134761 h 1134761"/>
                <a:gd name="connsiteX24" fmla="*/ 0 w 7691400"/>
                <a:gd name="connsiteY24" fmla="*/ 1134761 h 1134761"/>
                <a:gd name="connsiteX25" fmla="*/ 0 w 7691400"/>
                <a:gd name="connsiteY25" fmla="*/ 544685 h 1134761"/>
                <a:gd name="connsiteX26" fmla="*/ 0 w 7691400"/>
                <a:gd name="connsiteY26" fmla="*/ 0 h 113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91400" h="1134761" fill="none" extrusionOk="0">
                  <a:moveTo>
                    <a:pt x="0" y="0"/>
                  </a:moveTo>
                  <a:cubicBezTo>
                    <a:pt x="312914" y="17279"/>
                    <a:pt x="439051" y="37383"/>
                    <a:pt x="776132" y="0"/>
                  </a:cubicBezTo>
                  <a:cubicBezTo>
                    <a:pt x="1113213" y="-37383"/>
                    <a:pt x="1135516" y="8910"/>
                    <a:pt x="1244608" y="0"/>
                  </a:cubicBezTo>
                  <a:cubicBezTo>
                    <a:pt x="1353700" y="-8910"/>
                    <a:pt x="1731474" y="-8007"/>
                    <a:pt x="1866913" y="0"/>
                  </a:cubicBezTo>
                  <a:cubicBezTo>
                    <a:pt x="2002353" y="8007"/>
                    <a:pt x="2416747" y="-41705"/>
                    <a:pt x="2719959" y="0"/>
                  </a:cubicBezTo>
                  <a:cubicBezTo>
                    <a:pt x="3023171" y="41705"/>
                    <a:pt x="3226453" y="-34945"/>
                    <a:pt x="3419177" y="0"/>
                  </a:cubicBezTo>
                  <a:cubicBezTo>
                    <a:pt x="3611901" y="34945"/>
                    <a:pt x="3922029" y="-19878"/>
                    <a:pt x="4195309" y="0"/>
                  </a:cubicBezTo>
                  <a:cubicBezTo>
                    <a:pt x="4468589" y="19878"/>
                    <a:pt x="4663209" y="18776"/>
                    <a:pt x="4817613" y="0"/>
                  </a:cubicBezTo>
                  <a:cubicBezTo>
                    <a:pt x="4972017" y="-18776"/>
                    <a:pt x="5317410" y="2984"/>
                    <a:pt x="5516831" y="0"/>
                  </a:cubicBezTo>
                  <a:cubicBezTo>
                    <a:pt x="5716252" y="-2984"/>
                    <a:pt x="6109891" y="-15453"/>
                    <a:pt x="6369878" y="0"/>
                  </a:cubicBezTo>
                  <a:cubicBezTo>
                    <a:pt x="6629865" y="15453"/>
                    <a:pt x="6728832" y="24800"/>
                    <a:pt x="6915268" y="0"/>
                  </a:cubicBezTo>
                  <a:cubicBezTo>
                    <a:pt x="7101704" y="-24800"/>
                    <a:pt x="7528278" y="28773"/>
                    <a:pt x="7691400" y="0"/>
                  </a:cubicBezTo>
                  <a:cubicBezTo>
                    <a:pt x="7672276" y="250137"/>
                    <a:pt x="7708493" y="283209"/>
                    <a:pt x="7691400" y="544685"/>
                  </a:cubicBezTo>
                  <a:cubicBezTo>
                    <a:pt x="7674307" y="806162"/>
                    <a:pt x="7716529" y="941157"/>
                    <a:pt x="7691400" y="1134761"/>
                  </a:cubicBezTo>
                  <a:cubicBezTo>
                    <a:pt x="7342064" y="1109258"/>
                    <a:pt x="7200034" y="1108824"/>
                    <a:pt x="6992182" y="1134761"/>
                  </a:cubicBezTo>
                  <a:cubicBezTo>
                    <a:pt x="6784330" y="1160698"/>
                    <a:pt x="6600046" y="1114480"/>
                    <a:pt x="6292964" y="1134761"/>
                  </a:cubicBezTo>
                  <a:cubicBezTo>
                    <a:pt x="5985882" y="1155042"/>
                    <a:pt x="5888936" y="1141100"/>
                    <a:pt x="5747573" y="1134761"/>
                  </a:cubicBezTo>
                  <a:cubicBezTo>
                    <a:pt x="5606210" y="1128422"/>
                    <a:pt x="5221300" y="1149214"/>
                    <a:pt x="5048355" y="1134761"/>
                  </a:cubicBezTo>
                  <a:cubicBezTo>
                    <a:pt x="4875410" y="1120308"/>
                    <a:pt x="4557980" y="1136981"/>
                    <a:pt x="4349137" y="1134761"/>
                  </a:cubicBezTo>
                  <a:cubicBezTo>
                    <a:pt x="4140294" y="1132541"/>
                    <a:pt x="3937022" y="1168960"/>
                    <a:pt x="3649919" y="1134761"/>
                  </a:cubicBezTo>
                  <a:cubicBezTo>
                    <a:pt x="3362816" y="1100562"/>
                    <a:pt x="3142958" y="1100022"/>
                    <a:pt x="2950701" y="1134761"/>
                  </a:cubicBezTo>
                  <a:cubicBezTo>
                    <a:pt x="2758444" y="1169500"/>
                    <a:pt x="2631171" y="1148805"/>
                    <a:pt x="2328397" y="1134761"/>
                  </a:cubicBezTo>
                  <a:cubicBezTo>
                    <a:pt x="2025623" y="1120717"/>
                    <a:pt x="1873552" y="1138414"/>
                    <a:pt x="1552264" y="1134761"/>
                  </a:cubicBezTo>
                  <a:cubicBezTo>
                    <a:pt x="1230976" y="1131108"/>
                    <a:pt x="1110385" y="1123002"/>
                    <a:pt x="853046" y="1134761"/>
                  </a:cubicBezTo>
                  <a:cubicBezTo>
                    <a:pt x="595707" y="1146520"/>
                    <a:pt x="255112" y="1144511"/>
                    <a:pt x="0" y="1134761"/>
                  </a:cubicBezTo>
                  <a:cubicBezTo>
                    <a:pt x="-23500" y="908685"/>
                    <a:pt x="-6858" y="788382"/>
                    <a:pt x="0" y="544685"/>
                  </a:cubicBezTo>
                  <a:cubicBezTo>
                    <a:pt x="6858" y="300988"/>
                    <a:pt x="8878" y="160195"/>
                    <a:pt x="0" y="0"/>
                  </a:cubicBezTo>
                  <a:close/>
                </a:path>
                <a:path w="7691400" h="1134761" stroke="0" extrusionOk="0">
                  <a:moveTo>
                    <a:pt x="0" y="0"/>
                  </a:moveTo>
                  <a:cubicBezTo>
                    <a:pt x="209133" y="-5154"/>
                    <a:pt x="409174" y="20830"/>
                    <a:pt x="622304" y="0"/>
                  </a:cubicBezTo>
                  <a:cubicBezTo>
                    <a:pt x="835434" y="-20830"/>
                    <a:pt x="975584" y="-8698"/>
                    <a:pt x="1090780" y="0"/>
                  </a:cubicBezTo>
                  <a:cubicBezTo>
                    <a:pt x="1205976" y="8698"/>
                    <a:pt x="1604490" y="-38682"/>
                    <a:pt x="1943827" y="0"/>
                  </a:cubicBezTo>
                  <a:cubicBezTo>
                    <a:pt x="2283164" y="38682"/>
                    <a:pt x="2274962" y="17299"/>
                    <a:pt x="2566131" y="0"/>
                  </a:cubicBezTo>
                  <a:cubicBezTo>
                    <a:pt x="2857300" y="-17299"/>
                    <a:pt x="3048469" y="-20167"/>
                    <a:pt x="3188435" y="0"/>
                  </a:cubicBezTo>
                  <a:cubicBezTo>
                    <a:pt x="3328401" y="20167"/>
                    <a:pt x="3685278" y="29276"/>
                    <a:pt x="4041481" y="0"/>
                  </a:cubicBezTo>
                  <a:cubicBezTo>
                    <a:pt x="4397684" y="-29276"/>
                    <a:pt x="4334903" y="-33"/>
                    <a:pt x="4586871" y="0"/>
                  </a:cubicBezTo>
                  <a:cubicBezTo>
                    <a:pt x="4838839" y="33"/>
                    <a:pt x="5132553" y="-42532"/>
                    <a:pt x="5439917" y="0"/>
                  </a:cubicBezTo>
                  <a:cubicBezTo>
                    <a:pt x="5747281" y="42532"/>
                    <a:pt x="6008372" y="-99"/>
                    <a:pt x="6292964" y="0"/>
                  </a:cubicBezTo>
                  <a:cubicBezTo>
                    <a:pt x="6577556" y="99"/>
                    <a:pt x="6812159" y="26163"/>
                    <a:pt x="6992182" y="0"/>
                  </a:cubicBezTo>
                  <a:cubicBezTo>
                    <a:pt x="7172205" y="-26163"/>
                    <a:pt x="7539559" y="15894"/>
                    <a:pt x="7691400" y="0"/>
                  </a:cubicBezTo>
                  <a:cubicBezTo>
                    <a:pt x="7688900" y="236096"/>
                    <a:pt x="7683607" y="379164"/>
                    <a:pt x="7691400" y="556033"/>
                  </a:cubicBezTo>
                  <a:cubicBezTo>
                    <a:pt x="7699193" y="732902"/>
                    <a:pt x="7678433" y="860880"/>
                    <a:pt x="7691400" y="1134761"/>
                  </a:cubicBezTo>
                  <a:cubicBezTo>
                    <a:pt x="7427044" y="1152714"/>
                    <a:pt x="7317345" y="1107245"/>
                    <a:pt x="6992182" y="1134761"/>
                  </a:cubicBezTo>
                  <a:cubicBezTo>
                    <a:pt x="6667019" y="1162277"/>
                    <a:pt x="6603002" y="1109330"/>
                    <a:pt x="6446792" y="1134761"/>
                  </a:cubicBezTo>
                  <a:cubicBezTo>
                    <a:pt x="6290582" y="1160193"/>
                    <a:pt x="5996478" y="1114358"/>
                    <a:pt x="5747573" y="1134761"/>
                  </a:cubicBezTo>
                  <a:cubicBezTo>
                    <a:pt x="5498668" y="1155164"/>
                    <a:pt x="5273980" y="1139438"/>
                    <a:pt x="4894527" y="1134761"/>
                  </a:cubicBezTo>
                  <a:cubicBezTo>
                    <a:pt x="4515074" y="1130084"/>
                    <a:pt x="4535006" y="1143215"/>
                    <a:pt x="4195309" y="1134761"/>
                  </a:cubicBezTo>
                  <a:cubicBezTo>
                    <a:pt x="3855612" y="1126307"/>
                    <a:pt x="3888597" y="1124609"/>
                    <a:pt x="3726833" y="1134761"/>
                  </a:cubicBezTo>
                  <a:cubicBezTo>
                    <a:pt x="3565069" y="1144913"/>
                    <a:pt x="3376465" y="1117938"/>
                    <a:pt x="3181443" y="1134761"/>
                  </a:cubicBezTo>
                  <a:cubicBezTo>
                    <a:pt x="2986421" y="1151585"/>
                    <a:pt x="2509518" y="1138368"/>
                    <a:pt x="2328397" y="1134761"/>
                  </a:cubicBezTo>
                  <a:cubicBezTo>
                    <a:pt x="2147276" y="1131154"/>
                    <a:pt x="1967920" y="1158400"/>
                    <a:pt x="1629178" y="1134761"/>
                  </a:cubicBezTo>
                  <a:cubicBezTo>
                    <a:pt x="1290436" y="1111122"/>
                    <a:pt x="1272960" y="1160052"/>
                    <a:pt x="1083788" y="1134761"/>
                  </a:cubicBezTo>
                  <a:cubicBezTo>
                    <a:pt x="894616" y="1109471"/>
                    <a:pt x="527594" y="1151692"/>
                    <a:pt x="0" y="1134761"/>
                  </a:cubicBezTo>
                  <a:cubicBezTo>
                    <a:pt x="-6903" y="888523"/>
                    <a:pt x="-11548" y="790309"/>
                    <a:pt x="0" y="601423"/>
                  </a:cubicBezTo>
                  <a:cubicBezTo>
                    <a:pt x="11548" y="412537"/>
                    <a:pt x="-7473" y="175374"/>
                    <a:pt x="0" y="0"/>
                  </a:cubicBezTo>
                  <a:close/>
                </a:path>
              </a:pathLst>
            </a:custGeom>
            <a:solidFill>
              <a:srgbClr val="FF7C80">
                <a:alpha val="35063"/>
              </a:srgbClr>
            </a:solidFill>
            <a:ln w="12700">
              <a:solidFill>
                <a:srgbClr val="C00000"/>
              </a:solidFill>
              <a:prstDash val="dash"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lIns="72000" tIns="72000" rIns="72000" bIns="72000" anchor="ctr">
              <a:no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annotate SC" panose="03000500000000000000" pitchFamily="66" charset="-122"/>
                  <a:ea typeface="Hannotate SC" panose="03000500000000000000" pitchFamily="66" charset="-122"/>
                </a:rPr>
                <a:t>Virtual Local Area Network (VLAN): a logical grouping of devices that creates a separate broadcast domain within a physical network, allowing multiple virtual networks to coexist on the same infrastructure.</a:t>
              </a: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9BC3FDA-AD56-E670-6361-5FF8EE7C1516}"/>
                </a:ext>
              </a:extLst>
            </p:cNvPr>
            <p:cNvSpPr/>
            <p:nvPr/>
          </p:nvSpPr>
          <p:spPr>
            <a:xfrm>
              <a:off x="125978" y="3238864"/>
              <a:ext cx="636022" cy="1982727"/>
            </a:xfrm>
            <a:custGeom>
              <a:avLst/>
              <a:gdLst>
                <a:gd name="connsiteX0" fmla="*/ 356338 w 632003"/>
                <a:gd name="connsiteY0" fmla="*/ 0 h 2178423"/>
                <a:gd name="connsiteX1" fmla="*/ 6715 w 632003"/>
                <a:gd name="connsiteY1" fmla="*/ 1304364 h 2178423"/>
                <a:gd name="connsiteX2" fmla="*/ 632003 w 632003"/>
                <a:gd name="connsiteY2" fmla="*/ 2178423 h 21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003" h="2178423">
                  <a:moveTo>
                    <a:pt x="356338" y="0"/>
                  </a:moveTo>
                  <a:cubicBezTo>
                    <a:pt x="158554" y="470647"/>
                    <a:pt x="-39229" y="941294"/>
                    <a:pt x="6715" y="1304364"/>
                  </a:cubicBezTo>
                  <a:cubicBezTo>
                    <a:pt x="52659" y="1667435"/>
                    <a:pt x="342331" y="1922929"/>
                    <a:pt x="632003" y="2178423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01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– Computers vs.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difficult is it to create/modify a computer application?</a:t>
            </a:r>
          </a:p>
          <a:p>
            <a:endParaRPr lang="en-US" dirty="0"/>
          </a:p>
          <a:p>
            <a:r>
              <a:rPr lang="en-US" dirty="0"/>
              <a:t>How difficult is it to create/modify a network feature?</a:t>
            </a:r>
          </a:p>
          <a:p>
            <a:endParaRPr lang="en-US" dirty="0"/>
          </a:p>
          <a:p>
            <a:r>
              <a:rPr lang="en-US" dirty="0"/>
              <a:t>What is the difference?</a:t>
            </a:r>
          </a:p>
          <a:p>
            <a:endParaRPr lang="en-US" dirty="0"/>
          </a:p>
          <a:p>
            <a:r>
              <a:rPr lang="en-US" dirty="0"/>
              <a:t>What are the tools available for each?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3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rIns="81277"/>
          <a:lstStyle/>
          <a:p>
            <a:r>
              <a:rPr lang="en-US"/>
              <a:t>OpenFlow Hardware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>
                <a:solidFill>
                  <a:schemeClr val="tx2"/>
                </a:solidFill>
              </a:rPr>
              <a:t>CSC 458/CSC 2209 – Computer Networks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/>
                </a:solidFill>
              </a:rPr>
              <a:pPr/>
              <a:t>40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University of Toronto – Fall 2025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065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196975"/>
            <a:ext cx="15160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187700"/>
            <a:ext cx="19129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524000"/>
            <a:ext cx="21463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097213"/>
            <a:ext cx="1857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6"/>
          <p:cNvSpPr>
            <a:spLocks/>
          </p:cNvSpPr>
          <p:nvPr/>
        </p:nvSpPr>
        <p:spPr bwMode="auto">
          <a:xfrm>
            <a:off x="3690938" y="4535488"/>
            <a:ext cx="1843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Cisco Catalyst 6k</a:t>
            </a:r>
          </a:p>
        </p:txBody>
      </p:sp>
      <p:sp>
        <p:nvSpPr>
          <p:cNvPr id="70664" name="Rectangle 7"/>
          <p:cNvSpPr>
            <a:spLocks/>
          </p:cNvSpPr>
          <p:nvPr/>
        </p:nvSpPr>
        <p:spPr bwMode="auto">
          <a:xfrm>
            <a:off x="3648075" y="2549525"/>
            <a:ext cx="2752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NEC IP8800</a:t>
            </a:r>
          </a:p>
        </p:txBody>
      </p:sp>
      <p:sp>
        <p:nvSpPr>
          <p:cNvPr id="70665" name="Rectangle 8"/>
          <p:cNvSpPr>
            <a:spLocks/>
          </p:cNvSpPr>
          <p:nvPr/>
        </p:nvSpPr>
        <p:spPr bwMode="auto">
          <a:xfrm>
            <a:off x="1133475" y="4535488"/>
            <a:ext cx="1941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HP Procurve 5400</a:t>
            </a:r>
          </a:p>
        </p:txBody>
      </p:sp>
      <p:sp>
        <p:nvSpPr>
          <p:cNvPr id="70666" name="Rectangle 9"/>
          <p:cNvSpPr>
            <a:spLocks/>
          </p:cNvSpPr>
          <p:nvPr/>
        </p:nvSpPr>
        <p:spPr bwMode="auto">
          <a:xfrm>
            <a:off x="1066800" y="2514600"/>
            <a:ext cx="2286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Juniper  MX-series</a:t>
            </a:r>
          </a:p>
        </p:txBody>
      </p:sp>
      <p:pic>
        <p:nvPicPr>
          <p:cNvPr id="7066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097213"/>
            <a:ext cx="10953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66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255713"/>
            <a:ext cx="18478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69" name="Rectangle 12"/>
          <p:cNvSpPr>
            <a:spLocks/>
          </p:cNvSpPr>
          <p:nvPr/>
        </p:nvSpPr>
        <p:spPr bwMode="auto">
          <a:xfrm>
            <a:off x="6308725" y="2624138"/>
            <a:ext cx="15478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WiMax (NEC)</a:t>
            </a:r>
          </a:p>
        </p:txBody>
      </p:sp>
      <p:sp>
        <p:nvSpPr>
          <p:cNvPr id="70670" name="Rectangle 13"/>
          <p:cNvSpPr>
            <a:spLocks/>
          </p:cNvSpPr>
          <p:nvPr/>
        </p:nvSpPr>
        <p:spPr bwMode="auto">
          <a:xfrm>
            <a:off x="6421438" y="4532313"/>
            <a:ext cx="13335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PC Engines</a:t>
            </a:r>
          </a:p>
        </p:txBody>
      </p:sp>
      <p:pic>
        <p:nvPicPr>
          <p:cNvPr id="70671" name="Picture 1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202238"/>
            <a:ext cx="20637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72" name="Rectangle 15"/>
          <p:cNvSpPr>
            <a:spLocks/>
          </p:cNvSpPr>
          <p:nvPr/>
        </p:nvSpPr>
        <p:spPr bwMode="auto">
          <a:xfrm>
            <a:off x="1133475" y="5946775"/>
            <a:ext cx="1941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Quanta LB4G</a:t>
            </a:r>
          </a:p>
        </p:txBody>
      </p:sp>
      <p:sp>
        <p:nvSpPr>
          <p:cNvPr id="70673" name="Rectangle 16"/>
          <p:cNvSpPr>
            <a:spLocks/>
          </p:cNvSpPr>
          <p:nvPr/>
        </p:nvSpPr>
        <p:spPr bwMode="auto">
          <a:xfrm>
            <a:off x="4419600" y="5767388"/>
            <a:ext cx="3905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More ...</a:t>
            </a:r>
          </a:p>
        </p:txBody>
      </p:sp>
    </p:spTree>
    <p:extLst>
      <p:ext uri="{BB962C8B-B14F-4D97-AF65-F5344CB8AC3E}">
        <p14:creationId xmlns:p14="http://schemas.microsoft.com/office/powerpoint/2010/main" val="76554870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4463"/>
            <a:ext cx="3905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/>
          </p:cNvSpPr>
          <p:nvPr/>
        </p:nvSpPr>
        <p:spPr bwMode="auto">
          <a:xfrm>
            <a:off x="381000" y="6477000"/>
            <a:ext cx="219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808080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OpenFlowSwitch.org</a:t>
            </a:r>
          </a:p>
        </p:txBody>
      </p:sp>
      <p:sp>
        <p:nvSpPr>
          <p:cNvPr id="84996" name="Rectangle 3"/>
          <p:cNvSpPr>
            <a:spLocks/>
          </p:cNvSpPr>
          <p:nvPr/>
        </p:nvSpPr>
        <p:spPr bwMode="auto">
          <a:xfrm>
            <a:off x="0" y="6172200"/>
            <a:ext cx="35052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Optima" panose="02000503060000020004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8499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912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Line 6"/>
          <p:cNvSpPr>
            <a:spLocks noChangeShapeType="1"/>
          </p:cNvSpPr>
          <p:nvPr/>
        </p:nvSpPr>
        <p:spPr bwMode="auto">
          <a:xfrm flipH="1">
            <a:off x="2514600" y="2667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5000" name="Line 7"/>
          <p:cNvSpPr>
            <a:spLocks noChangeShapeType="1"/>
          </p:cNvSpPr>
          <p:nvPr/>
        </p:nvSpPr>
        <p:spPr bwMode="auto">
          <a:xfrm>
            <a:off x="6248400" y="5410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5001" name="Rectangle 8"/>
          <p:cNvSpPr>
            <a:spLocks/>
          </p:cNvSpPr>
          <p:nvPr/>
        </p:nvSpPr>
        <p:spPr bwMode="auto">
          <a:xfrm>
            <a:off x="7239962" y="971550"/>
            <a:ext cx="1639551" cy="3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8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Controller</a:t>
            </a:r>
          </a:p>
        </p:txBody>
      </p:sp>
      <p:grpSp>
        <p:nvGrpSpPr>
          <p:cNvPr id="85002" name="Group 9"/>
          <p:cNvGrpSpPr>
            <a:grpSpLocks/>
          </p:cNvGrpSpPr>
          <p:nvPr/>
        </p:nvGrpSpPr>
        <p:grpSpPr bwMode="auto">
          <a:xfrm>
            <a:off x="4724400" y="4572000"/>
            <a:ext cx="2057400" cy="838200"/>
            <a:chOff x="0" y="0"/>
            <a:chExt cx="1296" cy="528"/>
          </a:xfrm>
        </p:grpSpPr>
        <p:sp>
          <p:nvSpPr>
            <p:cNvPr id="85065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6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7" name="Rectangle 12"/>
            <p:cNvSpPr>
              <a:spLocks/>
            </p:cNvSpPr>
            <p:nvPr/>
          </p:nvSpPr>
          <p:spPr bwMode="auto">
            <a:xfrm>
              <a:off x="0" y="2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pic>
        <p:nvPicPr>
          <p:cNvPr id="85003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1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Rectangle 14"/>
          <p:cNvSpPr>
            <a:spLocks/>
          </p:cNvSpPr>
          <p:nvPr/>
        </p:nvSpPr>
        <p:spPr bwMode="auto">
          <a:xfrm>
            <a:off x="5029283" y="4632325"/>
            <a:ext cx="13158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85005" name="Rectangle 15"/>
          <p:cNvSpPr>
            <a:spLocks/>
          </p:cNvSpPr>
          <p:nvPr/>
        </p:nvSpPr>
        <p:spPr bwMode="auto">
          <a:xfrm>
            <a:off x="7850188" y="1828800"/>
            <a:ext cx="3635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PC</a:t>
            </a:r>
          </a:p>
        </p:txBody>
      </p:sp>
      <p:sp>
        <p:nvSpPr>
          <p:cNvPr id="85006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lIns="50800" tIns="50800" rIns="132080" bIns="50800">
            <a:normAutofit fontScale="90000"/>
          </a:bodyPr>
          <a:lstStyle/>
          <a:p>
            <a:r>
              <a:rPr lang="en-US" dirty="0"/>
              <a:t>OpenFlow Usage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Dedicated OpenFlow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5007" name="Picture 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08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8" name="Group 18"/>
          <p:cNvGrpSpPr>
            <a:grpSpLocks/>
          </p:cNvGrpSpPr>
          <p:nvPr/>
        </p:nvGrpSpPr>
        <p:grpSpPr bwMode="auto">
          <a:xfrm>
            <a:off x="977900" y="4572000"/>
            <a:ext cx="2057400" cy="838200"/>
            <a:chOff x="0" y="0"/>
            <a:chExt cx="1296" cy="528"/>
          </a:xfrm>
        </p:grpSpPr>
        <p:sp>
          <p:nvSpPr>
            <p:cNvPr id="85062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3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4" name="Rectangle 21"/>
            <p:cNvSpPr>
              <a:spLocks/>
            </p:cNvSpPr>
            <p:nvPr/>
          </p:nvSpPr>
          <p:spPr bwMode="auto">
            <a:xfrm>
              <a:off x="0" y="2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5009" name="Rectangle 22"/>
          <p:cNvSpPr>
            <a:spLocks/>
          </p:cNvSpPr>
          <p:nvPr/>
        </p:nvSpPr>
        <p:spPr bwMode="auto">
          <a:xfrm>
            <a:off x="1371683" y="4632325"/>
            <a:ext cx="13158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85010" name="Picture 2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08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11" name="Group 24"/>
          <p:cNvGrpSpPr>
            <a:grpSpLocks/>
          </p:cNvGrpSpPr>
          <p:nvPr/>
        </p:nvGrpSpPr>
        <p:grpSpPr bwMode="auto">
          <a:xfrm>
            <a:off x="3124200" y="1905000"/>
            <a:ext cx="2057400" cy="838200"/>
            <a:chOff x="0" y="0"/>
            <a:chExt cx="1296" cy="528"/>
          </a:xfrm>
        </p:grpSpPr>
        <p:sp>
          <p:nvSpPr>
            <p:cNvPr id="85059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0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1" name="Rectangle 27"/>
            <p:cNvSpPr>
              <a:spLocks/>
            </p:cNvSpPr>
            <p:nvPr/>
          </p:nvSpPr>
          <p:spPr bwMode="auto">
            <a:xfrm>
              <a:off x="0" y="2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5012" name="Rectangle 28"/>
          <p:cNvSpPr>
            <a:spLocks/>
          </p:cNvSpPr>
          <p:nvPr/>
        </p:nvSpPr>
        <p:spPr bwMode="auto">
          <a:xfrm>
            <a:off x="3484645" y="1965325"/>
            <a:ext cx="13158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85013" name="Picture 2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41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4" name="Line 30"/>
          <p:cNvSpPr>
            <a:spLocks noChangeShapeType="1"/>
          </p:cNvSpPr>
          <p:nvPr/>
        </p:nvSpPr>
        <p:spPr bwMode="auto">
          <a:xfrm>
            <a:off x="4800600" y="2667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5015" name="Line 31"/>
          <p:cNvSpPr>
            <a:spLocks noChangeShapeType="1"/>
          </p:cNvSpPr>
          <p:nvPr/>
        </p:nvSpPr>
        <p:spPr bwMode="auto">
          <a:xfrm flipH="1">
            <a:off x="1066800" y="5410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971800" y="2133600"/>
            <a:ext cx="5045075" cy="2590800"/>
            <a:chOff x="0" y="0"/>
            <a:chExt cx="3178" cy="1632"/>
          </a:xfrm>
        </p:grpSpPr>
        <p:sp>
          <p:nvSpPr>
            <p:cNvPr id="85054" name="Rectangle 33"/>
            <p:cNvSpPr>
              <a:spLocks/>
            </p:cNvSpPr>
            <p:nvPr/>
          </p:nvSpPr>
          <p:spPr bwMode="auto">
            <a:xfrm>
              <a:off x="2544" y="816"/>
              <a:ext cx="63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600">
                  <a:latin typeface="Optima" panose="02000503060000020004" pitchFamily="2" charset="0"/>
                  <a:cs typeface="Arial" charset="0"/>
                  <a:sym typeface="Arial" charset="0"/>
                </a:rPr>
                <a:t>OpenFlow</a:t>
              </a:r>
            </a:p>
            <a:p>
              <a:pPr marL="39688"/>
              <a:r>
                <a:rPr lang="en-US" sz="1600">
                  <a:latin typeface="Optima" panose="02000503060000020004" pitchFamily="2" charset="0"/>
                  <a:cs typeface="Arial" charset="0"/>
                  <a:sym typeface="Arial" charset="0"/>
                </a:rPr>
                <a:t>Protocol</a:t>
              </a:r>
            </a:p>
          </p:txBody>
        </p:sp>
        <p:grpSp>
          <p:nvGrpSpPr>
            <p:cNvPr id="85055" name="Group 34"/>
            <p:cNvGrpSpPr>
              <a:grpSpLocks/>
            </p:cNvGrpSpPr>
            <p:nvPr/>
          </p:nvGrpSpPr>
          <p:grpSpPr bwMode="auto">
            <a:xfrm>
              <a:off x="0" y="0"/>
              <a:ext cx="2880" cy="1632"/>
              <a:chOff x="0" y="0"/>
              <a:chExt cx="2880" cy="1632"/>
            </a:xfrm>
          </p:grpSpPr>
          <p:sp>
            <p:nvSpPr>
              <p:cNvPr id="85056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2112" y="288"/>
                <a:ext cx="768" cy="1248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85057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1344" y="0"/>
                <a:ext cx="1488" cy="144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85058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0" y="192"/>
                <a:ext cx="2832" cy="1440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12326" name="AutoShape 38"/>
          <p:cNvSpPr>
            <a:spLocks/>
          </p:cNvSpPr>
          <p:nvPr/>
        </p:nvSpPr>
        <p:spPr bwMode="auto">
          <a:xfrm>
            <a:off x="7010400" y="5334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Optima" panose="02000503060000020004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823706" y="1371600"/>
            <a:ext cx="1560265" cy="609600"/>
            <a:chOff x="15" y="0"/>
            <a:chExt cx="816" cy="384"/>
          </a:xfrm>
        </p:grpSpPr>
        <p:sp>
          <p:nvSpPr>
            <p:cNvPr id="85052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53" name="Rectangle 41"/>
            <p:cNvSpPr>
              <a:spLocks/>
            </p:cNvSpPr>
            <p:nvPr/>
          </p:nvSpPr>
          <p:spPr bwMode="auto">
            <a:xfrm>
              <a:off x="98" y="104"/>
              <a:ext cx="6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dirty="0">
                  <a:latin typeface="Optima" panose="02000503060000020004" pitchFamily="2" charset="0"/>
                  <a:cs typeface="Arial" charset="0"/>
                  <a:sym typeface="Arial" charset="0"/>
                </a:rPr>
                <a:t>Peter’s code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2971800" y="2286000"/>
            <a:ext cx="2590800" cy="304800"/>
            <a:chOff x="0" y="0"/>
            <a:chExt cx="1632" cy="192"/>
          </a:xfrm>
        </p:grpSpPr>
        <p:grpSp>
          <p:nvGrpSpPr>
            <p:cNvPr id="85043" name="Group 4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50" name="AutoShape 4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51" name="Rectangle 45"/>
              <p:cNvSpPr>
                <a:spLocks/>
              </p:cNvSpPr>
              <p:nvPr/>
            </p:nvSpPr>
            <p:spPr bwMode="auto">
              <a:xfrm>
                <a:off x="111" y="4"/>
                <a:ext cx="30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44" name="Group 4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48" name="AutoShape 4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  <a:alpha val="61960"/>
                </a:schemeClr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9" name="Rectangle 48"/>
              <p:cNvSpPr>
                <a:spLocks/>
              </p:cNvSpPr>
              <p:nvPr/>
            </p:nvSpPr>
            <p:spPr bwMode="auto">
              <a:xfrm>
                <a:off x="60" y="4"/>
                <a:ext cx="41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45" name="Group 49"/>
            <p:cNvGrpSpPr>
              <a:grpSpLocks/>
            </p:cNvGrpSpPr>
            <p:nvPr/>
          </p:nvGrpSpPr>
          <p:grpSpPr bwMode="auto">
            <a:xfrm>
              <a:off x="1099" y="0"/>
              <a:ext cx="533" cy="192"/>
              <a:chOff x="2" y="0"/>
              <a:chExt cx="532" cy="192"/>
            </a:xfrm>
          </p:grpSpPr>
          <p:sp>
            <p:nvSpPr>
              <p:cNvPr id="85046" name="AutoShape 5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7C8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C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7" name="Rectangle 51"/>
              <p:cNvSpPr>
                <a:spLocks/>
              </p:cNvSpPr>
              <p:nvPr/>
            </p:nvSpPr>
            <p:spPr bwMode="auto">
              <a:xfrm>
                <a:off x="16" y="4"/>
                <a:ext cx="50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 dirty="0">
                    <a:solidFill>
                      <a:srgbClr val="C00000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989013" y="4800600"/>
            <a:ext cx="2592385" cy="304800"/>
            <a:chOff x="0" y="0"/>
            <a:chExt cx="1632" cy="192"/>
          </a:xfrm>
        </p:grpSpPr>
        <p:grpSp>
          <p:nvGrpSpPr>
            <p:cNvPr id="85034" name="Group 5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41" name="AutoShape 5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2" name="Rectangle 55"/>
              <p:cNvSpPr>
                <a:spLocks/>
              </p:cNvSpPr>
              <p:nvPr/>
            </p:nvSpPr>
            <p:spPr bwMode="auto">
              <a:xfrm>
                <a:off x="111" y="4"/>
                <a:ext cx="30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35" name="Group 5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9" name="AutoShape 5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  <a:alpha val="61960"/>
                </a:schemeClr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0" name="Rectangle 58"/>
              <p:cNvSpPr>
                <a:spLocks/>
              </p:cNvSpPr>
              <p:nvPr/>
            </p:nvSpPr>
            <p:spPr bwMode="auto">
              <a:xfrm>
                <a:off x="61" y="4"/>
                <a:ext cx="40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36" name="Group 59"/>
            <p:cNvGrpSpPr>
              <a:grpSpLocks/>
            </p:cNvGrpSpPr>
            <p:nvPr/>
          </p:nvGrpSpPr>
          <p:grpSpPr bwMode="auto">
            <a:xfrm>
              <a:off x="1099" y="0"/>
              <a:ext cx="533" cy="192"/>
              <a:chOff x="2" y="0"/>
              <a:chExt cx="532" cy="192"/>
            </a:xfrm>
          </p:grpSpPr>
          <p:sp>
            <p:nvSpPr>
              <p:cNvPr id="85037" name="AutoShape 6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7C8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8" name="Rectangle 61"/>
              <p:cNvSpPr>
                <a:spLocks/>
              </p:cNvSpPr>
              <p:nvPr/>
            </p:nvSpPr>
            <p:spPr bwMode="auto">
              <a:xfrm>
                <a:off x="16" y="4"/>
                <a:ext cx="50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 dirty="0">
                    <a:solidFill>
                      <a:srgbClr val="C00000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4572000" y="4800600"/>
            <a:ext cx="2590800" cy="304800"/>
            <a:chOff x="0" y="0"/>
            <a:chExt cx="1632" cy="192"/>
          </a:xfrm>
        </p:grpSpPr>
        <p:grpSp>
          <p:nvGrpSpPr>
            <p:cNvPr id="85025" name="Group 6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32" name="AutoShape 6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3" name="Rectangle 65"/>
              <p:cNvSpPr>
                <a:spLocks/>
              </p:cNvSpPr>
              <p:nvPr/>
            </p:nvSpPr>
            <p:spPr bwMode="auto">
              <a:xfrm>
                <a:off x="111" y="4"/>
                <a:ext cx="30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26" name="Group 6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0" name="AutoShape 6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  <a:alpha val="61960"/>
                </a:schemeClr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1" name="Rectangle 68"/>
              <p:cNvSpPr>
                <a:spLocks/>
              </p:cNvSpPr>
              <p:nvPr/>
            </p:nvSpPr>
            <p:spPr bwMode="auto">
              <a:xfrm>
                <a:off x="60" y="4"/>
                <a:ext cx="41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27" name="Group 69"/>
            <p:cNvGrpSpPr>
              <a:grpSpLocks/>
            </p:cNvGrpSpPr>
            <p:nvPr/>
          </p:nvGrpSpPr>
          <p:grpSpPr bwMode="auto">
            <a:xfrm>
              <a:off x="1099" y="0"/>
              <a:ext cx="533" cy="192"/>
              <a:chOff x="2" y="0"/>
              <a:chExt cx="532" cy="192"/>
            </a:xfrm>
          </p:grpSpPr>
          <p:sp>
            <p:nvSpPr>
              <p:cNvPr id="85028" name="AutoShape 7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7C8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29" name="Rectangle 71"/>
              <p:cNvSpPr>
                <a:spLocks/>
              </p:cNvSpPr>
              <p:nvPr/>
            </p:nvSpPr>
            <p:spPr bwMode="auto">
              <a:xfrm>
                <a:off x="16" y="4"/>
                <a:ext cx="50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 dirty="0">
                    <a:solidFill>
                      <a:srgbClr val="C00000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sp>
        <p:nvSpPr>
          <p:cNvPr id="85023" name="Rectangle 73"/>
          <p:cNvSpPr>
            <a:spLocks/>
          </p:cNvSpPr>
          <p:nvPr/>
        </p:nvSpPr>
        <p:spPr bwMode="auto">
          <a:xfrm>
            <a:off x="5715000" y="6049962"/>
            <a:ext cx="5711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latin typeface="Optima" panose="02000503060000020004" pitchFamily="2" charset="0"/>
                <a:cs typeface="Arial" charset="0"/>
                <a:sym typeface="Arial" charset="0"/>
              </a:rPr>
              <a:t>Peter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6F20A-88FC-8C53-EA9C-657FF6AF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6E8B9-6F4D-0EB7-6731-D4D873A6FF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98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2 L -0.33247 -0.45524 L -0.58038 -0.05668 L -0.70417 0.06222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6" grpId="0" animBg="1"/>
      <p:bldP spid="12326" grpId="1" animBg="1"/>
      <p:bldP spid="12326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lIns="50800" tIns="50800" rIns="132080" bIns="50800">
            <a:normAutofit fontScale="90000"/>
          </a:bodyPr>
          <a:lstStyle/>
          <a:p>
            <a:r>
              <a:rPr lang="en-US"/>
              <a:t>Usage examples</a:t>
            </a:r>
          </a:p>
        </p:txBody>
      </p:sp>
      <p:sp>
        <p:nvSpPr>
          <p:cNvPr id="8704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 lIns="50800" tIns="50800" rIns="132080" bIns="50800">
            <a:normAutofit lnSpcReduction="10000"/>
          </a:bodyPr>
          <a:lstStyle/>
          <a:p>
            <a:r>
              <a:rPr lang="en-US" dirty="0"/>
              <a:t>Peter’s code:</a:t>
            </a:r>
          </a:p>
          <a:p>
            <a:pPr lvl="1"/>
            <a:r>
              <a:rPr lang="en-US" dirty="0"/>
              <a:t>Static </a:t>
            </a:r>
            <a:r>
              <a:rPr lang="ja-JP" altLang="en-US" dirty="0"/>
              <a:t>“</a:t>
            </a:r>
            <a:r>
              <a:rPr lang="en-US" dirty="0"/>
              <a:t>VLANs</a:t>
            </a:r>
            <a:r>
              <a:rPr lang="ja-JP" altLang="en-US" dirty="0"/>
              <a:t>”</a:t>
            </a:r>
            <a:endParaRPr lang="en-US" dirty="0"/>
          </a:p>
          <a:p>
            <a:pPr lvl="1"/>
            <a:r>
              <a:rPr lang="en-US" dirty="0"/>
              <a:t>His own new routing protocol: unicast, multicast, multipath, load-balancing</a:t>
            </a:r>
          </a:p>
          <a:p>
            <a:pPr lvl="1"/>
            <a:r>
              <a:rPr lang="en-US" dirty="0"/>
              <a:t>Network access control</a:t>
            </a:r>
          </a:p>
          <a:p>
            <a:pPr lvl="1"/>
            <a:r>
              <a:rPr lang="en-US" dirty="0"/>
              <a:t>Home network manager</a:t>
            </a:r>
          </a:p>
          <a:p>
            <a:pPr lvl="1"/>
            <a:r>
              <a:rPr lang="en-US" dirty="0"/>
              <a:t>Mobility manager</a:t>
            </a:r>
          </a:p>
          <a:p>
            <a:pPr lvl="1"/>
            <a:r>
              <a:rPr lang="en-US" dirty="0"/>
              <a:t>Energy manager</a:t>
            </a:r>
          </a:p>
          <a:p>
            <a:pPr lvl="1"/>
            <a:r>
              <a:rPr lang="en-US" dirty="0"/>
              <a:t>Packet processor (in controller)</a:t>
            </a:r>
          </a:p>
          <a:p>
            <a:pPr lvl="1"/>
            <a:r>
              <a:rPr lang="en-US" dirty="0" err="1"/>
              <a:t>IPvPeter</a:t>
            </a:r>
            <a:endParaRPr lang="en-US" dirty="0"/>
          </a:p>
          <a:p>
            <a:pPr lvl="1"/>
            <a:r>
              <a:rPr lang="en-US" dirty="0"/>
              <a:t>Network measurement and visualization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6691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rIns="132080">
            <a:normAutofit/>
          </a:bodyPr>
          <a:lstStyle/>
          <a:p>
            <a:r>
              <a:rPr lang="en-US" dirty="0"/>
              <a:t>Research/Production VLANS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F6E657-CCDA-9486-1117-DF2D3626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grpSp>
        <p:nvGrpSpPr>
          <p:cNvPr id="89091" name="Group 4"/>
          <p:cNvGrpSpPr>
            <a:grpSpLocks/>
          </p:cNvGrpSpPr>
          <p:nvPr/>
        </p:nvGrpSpPr>
        <p:grpSpPr bwMode="auto">
          <a:xfrm>
            <a:off x="2895600" y="2667000"/>
            <a:ext cx="3352800" cy="1371600"/>
            <a:chOff x="0" y="0"/>
            <a:chExt cx="2112" cy="864"/>
          </a:xfrm>
        </p:grpSpPr>
        <p:sp>
          <p:nvSpPr>
            <p:cNvPr id="89119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20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21" name="Rectangle 7"/>
            <p:cNvSpPr>
              <a:spLocks/>
            </p:cNvSpPr>
            <p:nvPr/>
          </p:nvSpPr>
          <p:spPr bwMode="auto">
            <a:xfrm>
              <a:off x="999" y="47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95600" y="1905000"/>
            <a:ext cx="3352800" cy="1371600"/>
            <a:chOff x="0" y="0"/>
            <a:chExt cx="2112" cy="864"/>
          </a:xfrm>
        </p:grpSpPr>
        <p:sp>
          <p:nvSpPr>
            <p:cNvPr id="89116" name="AutoShape 9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297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17" name="AutoShape 10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38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18" name="Rectangle 11"/>
            <p:cNvSpPr>
              <a:spLocks/>
            </p:cNvSpPr>
            <p:nvPr/>
          </p:nvSpPr>
          <p:spPr bwMode="auto">
            <a:xfrm>
              <a:off x="999" y="47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89093" name="Line 12"/>
          <p:cNvSpPr>
            <a:spLocks noChangeShapeType="1"/>
          </p:cNvSpPr>
          <p:nvPr/>
        </p:nvSpPr>
        <p:spPr bwMode="auto">
          <a:xfrm flipH="1">
            <a:off x="2667000" y="38862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pic>
        <p:nvPicPr>
          <p:cNvPr id="89094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641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78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93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Line 17"/>
          <p:cNvSpPr>
            <a:spLocks noChangeShapeType="1"/>
          </p:cNvSpPr>
          <p:nvPr/>
        </p:nvSpPr>
        <p:spPr bwMode="auto">
          <a:xfrm flipH="1">
            <a:off x="3886200" y="40386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9099" name="Line 18"/>
          <p:cNvSpPr>
            <a:spLocks noChangeShapeType="1"/>
          </p:cNvSpPr>
          <p:nvPr/>
        </p:nvSpPr>
        <p:spPr bwMode="auto">
          <a:xfrm>
            <a:off x="5029200" y="40386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9100" name="Line 19"/>
          <p:cNvSpPr>
            <a:spLocks noChangeShapeType="1"/>
          </p:cNvSpPr>
          <p:nvPr/>
        </p:nvSpPr>
        <p:spPr bwMode="auto">
          <a:xfrm>
            <a:off x="5715000" y="38862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2548" name="AutoShape 20"/>
          <p:cNvSpPr>
            <a:spLocks/>
          </p:cNvSpPr>
          <p:nvPr/>
        </p:nvSpPr>
        <p:spPr bwMode="auto">
          <a:xfrm>
            <a:off x="2209800" y="3627438"/>
            <a:ext cx="4495800" cy="1554162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7"/>
                  <a:pt x="7688" y="390"/>
                </a:cubicBezTo>
                <a:cubicBezTo>
                  <a:pt x="9702" y="52"/>
                  <a:pt x="14644" y="-285"/>
                  <a:pt x="16475" y="390"/>
                </a:cubicBezTo>
                <a:cubicBezTo>
                  <a:pt x="18305" y="1065"/>
                  <a:pt x="17817" y="1402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FF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9102" name="Rectangle 21"/>
          <p:cNvSpPr>
            <a:spLocks/>
          </p:cNvSpPr>
          <p:nvPr/>
        </p:nvSpPr>
        <p:spPr bwMode="auto">
          <a:xfrm>
            <a:off x="3105150" y="3429000"/>
            <a:ext cx="2932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FFFFFF"/>
                </a:solidFill>
                <a:latin typeface="Optima" panose="02000503060000020004" pitchFamily="2" charset="0"/>
              </a:rPr>
              <a:t>Normal L2/L3 Processing</a:t>
            </a:r>
          </a:p>
        </p:txBody>
      </p:sp>
      <p:sp>
        <p:nvSpPr>
          <p:cNvPr id="22550" name="AutoShape 22"/>
          <p:cNvSpPr>
            <a:spLocks/>
          </p:cNvSpPr>
          <p:nvPr/>
        </p:nvSpPr>
        <p:spPr bwMode="auto">
          <a:xfrm>
            <a:off x="1979613" y="2847975"/>
            <a:ext cx="5030787" cy="2282825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8"/>
                  <a:pt x="7688" y="390"/>
                </a:cubicBezTo>
                <a:cubicBezTo>
                  <a:pt x="9702" y="53"/>
                  <a:pt x="14644" y="-285"/>
                  <a:pt x="16475" y="390"/>
                </a:cubicBezTo>
                <a:cubicBezTo>
                  <a:pt x="18305" y="1065"/>
                  <a:pt x="17817" y="1403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99CC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657600" y="2667000"/>
            <a:ext cx="1752600" cy="457200"/>
            <a:chOff x="0" y="0"/>
            <a:chExt cx="1104" cy="288"/>
          </a:xfrm>
          <a:effectLst/>
        </p:grpSpPr>
        <p:grpSp>
          <p:nvGrpSpPr>
            <p:cNvPr id="89112" name="Group 24"/>
            <p:cNvGrpSpPr>
              <a:grpSpLocks/>
            </p:cNvGrpSpPr>
            <p:nvPr/>
          </p:nvGrpSpPr>
          <p:grpSpPr bwMode="auto">
            <a:xfrm>
              <a:off x="0" y="0"/>
              <a:ext cx="1104" cy="288"/>
              <a:chOff x="0" y="0"/>
              <a:chExt cx="1104" cy="288"/>
            </a:xfrm>
          </p:grpSpPr>
          <p:sp>
            <p:nvSpPr>
              <p:cNvPr id="89114" name="Rectangle 25"/>
              <p:cNvSpPr>
                <a:spLocks/>
              </p:cNvSpPr>
              <p:nvPr/>
            </p:nvSpPr>
            <p:spPr bwMode="auto">
              <a:xfrm>
                <a:off x="0" y="0"/>
                <a:ext cx="1104" cy="28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89115" name="Rectangle 26"/>
              <p:cNvSpPr>
                <a:spLocks/>
              </p:cNvSpPr>
              <p:nvPr/>
            </p:nvSpPr>
            <p:spPr bwMode="auto">
              <a:xfrm>
                <a:off x="94" y="57"/>
                <a:ext cx="91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latin typeface="Optima" panose="02000503060000020004" pitchFamily="2" charset="0"/>
                  </a:rPr>
                  <a:t>    Flow Table</a:t>
                </a:r>
              </a:p>
            </p:txBody>
          </p:sp>
        </p:grpSp>
        <p:pic>
          <p:nvPicPr>
            <p:cNvPr id="8911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"/>
              <a:ext cx="28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6" name="Rectangle 28"/>
          <p:cNvSpPr>
            <a:spLocks/>
          </p:cNvSpPr>
          <p:nvPr/>
        </p:nvSpPr>
        <p:spPr bwMode="auto">
          <a:xfrm>
            <a:off x="889000" y="3276600"/>
            <a:ext cx="1949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Production VLANs</a:t>
            </a:r>
          </a:p>
        </p:txBody>
      </p:sp>
      <p:sp>
        <p:nvSpPr>
          <p:cNvPr id="22557" name="Rectangle 29"/>
          <p:cNvSpPr>
            <a:spLocks/>
          </p:cNvSpPr>
          <p:nvPr/>
        </p:nvSpPr>
        <p:spPr bwMode="auto">
          <a:xfrm>
            <a:off x="1028191" y="2438400"/>
            <a:ext cx="17075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Research VLANs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248400" y="1752600"/>
            <a:ext cx="2284413" cy="1219200"/>
            <a:chOff x="0" y="0"/>
            <a:chExt cx="1439" cy="768"/>
          </a:xfrm>
        </p:grpSpPr>
        <p:grpSp>
          <p:nvGrpSpPr>
            <p:cNvPr id="89108" name="Group 31"/>
            <p:cNvGrpSpPr>
              <a:grpSpLocks/>
            </p:cNvGrpSpPr>
            <p:nvPr/>
          </p:nvGrpSpPr>
          <p:grpSpPr bwMode="auto">
            <a:xfrm>
              <a:off x="672" y="192"/>
              <a:ext cx="576" cy="576"/>
              <a:chOff x="0" y="0"/>
              <a:chExt cx="576" cy="576"/>
            </a:xfrm>
          </p:grpSpPr>
          <p:pic>
            <p:nvPicPr>
              <p:cNvPr id="89111" name="Picture 32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9109" name="Line 33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89110" name="Rectangle 34"/>
            <p:cNvSpPr>
              <a:spLocks/>
            </p:cNvSpPr>
            <p:nvPr/>
          </p:nvSpPr>
          <p:spPr bwMode="auto">
            <a:xfrm>
              <a:off x="447" y="0"/>
              <a:ext cx="99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 dirty="0">
                  <a:solidFill>
                    <a:srgbClr val="FF0000"/>
                  </a:solidFill>
                  <a:latin typeface="Optima" panose="02000503060000020004" pitchFamily="2" charset="0"/>
                </a:rPr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065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  <p:bldP spid="22550" grpId="0" animBg="1"/>
      <p:bldP spid="22556" grpId="0" autoUpdateAnimBg="0"/>
      <p:bldP spid="2255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rIns="132080">
            <a:normAutofit/>
          </a:bodyPr>
          <a:lstStyle/>
          <a:p>
            <a:r>
              <a:rPr lang="en-US"/>
              <a:t>Virtualize OpenFlow Switch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072223-3F87-C08A-EA6D-2C9BEDEC1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2895600" y="3276600"/>
            <a:ext cx="3352800" cy="1371600"/>
            <a:chOff x="0" y="0"/>
            <a:chExt cx="2112" cy="864"/>
          </a:xfrm>
        </p:grpSpPr>
        <p:sp>
          <p:nvSpPr>
            <p:cNvPr id="91195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1196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1197" name="Rectangle 7"/>
            <p:cNvSpPr>
              <a:spLocks/>
            </p:cNvSpPr>
            <p:nvPr/>
          </p:nvSpPr>
          <p:spPr bwMode="auto">
            <a:xfrm>
              <a:off x="999" y="47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91140" name="Line 8"/>
          <p:cNvSpPr>
            <a:spLocks noChangeShapeType="1"/>
          </p:cNvSpPr>
          <p:nvPr/>
        </p:nvSpPr>
        <p:spPr bwMode="auto">
          <a:xfrm flipH="1">
            <a:off x="2667000" y="44958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pic>
        <p:nvPicPr>
          <p:cNvPr id="9114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737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674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89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Line 13"/>
          <p:cNvSpPr>
            <a:spLocks noChangeShapeType="1"/>
          </p:cNvSpPr>
          <p:nvPr/>
        </p:nvSpPr>
        <p:spPr bwMode="auto">
          <a:xfrm flipH="1">
            <a:off x="3886200" y="46482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1146" name="Line 14"/>
          <p:cNvSpPr>
            <a:spLocks noChangeShapeType="1"/>
          </p:cNvSpPr>
          <p:nvPr/>
        </p:nvSpPr>
        <p:spPr bwMode="auto">
          <a:xfrm>
            <a:off x="5029200" y="46482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1147" name="Line 15"/>
          <p:cNvSpPr>
            <a:spLocks noChangeShapeType="1"/>
          </p:cNvSpPr>
          <p:nvPr/>
        </p:nvSpPr>
        <p:spPr bwMode="auto">
          <a:xfrm>
            <a:off x="5715000" y="44958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1148" name="Rectangle 16"/>
          <p:cNvSpPr>
            <a:spLocks/>
          </p:cNvSpPr>
          <p:nvPr/>
        </p:nvSpPr>
        <p:spPr bwMode="auto">
          <a:xfrm>
            <a:off x="3105150" y="4038600"/>
            <a:ext cx="2932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FFFFFF"/>
                </a:solidFill>
                <a:latin typeface="Optima" panose="02000503060000020004" pitchFamily="2" charset="0"/>
              </a:rPr>
              <a:t>Normal L2/L3 Processing</a:t>
            </a:r>
          </a:p>
        </p:txBody>
      </p:sp>
      <p:grpSp>
        <p:nvGrpSpPr>
          <p:cNvPr id="91149" name="Group 17"/>
          <p:cNvGrpSpPr>
            <a:grpSpLocks/>
          </p:cNvGrpSpPr>
          <p:nvPr/>
        </p:nvGrpSpPr>
        <p:grpSpPr bwMode="auto">
          <a:xfrm>
            <a:off x="2895600" y="2667000"/>
            <a:ext cx="4953000" cy="1219200"/>
            <a:chOff x="0" y="0"/>
            <a:chExt cx="3120" cy="768"/>
          </a:xfrm>
        </p:grpSpPr>
        <p:grpSp>
          <p:nvGrpSpPr>
            <p:cNvPr id="91183" name="Group 18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92" name="AutoShape 19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93" name="AutoShape 20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94" name="Rectangle 21"/>
              <p:cNvSpPr>
                <a:spLocks/>
              </p:cNvSpPr>
              <p:nvPr/>
            </p:nvSpPr>
            <p:spPr bwMode="auto">
              <a:xfrm>
                <a:off x="999" y="32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84" name="Group 22"/>
            <p:cNvGrpSpPr>
              <a:grpSpLocks/>
            </p:cNvGrpSpPr>
            <p:nvPr/>
          </p:nvGrpSpPr>
          <p:grpSpPr bwMode="auto">
            <a:xfrm>
              <a:off x="672" y="528"/>
              <a:ext cx="864" cy="192"/>
              <a:chOff x="0" y="0"/>
              <a:chExt cx="864" cy="192"/>
            </a:xfrm>
          </p:grpSpPr>
          <p:grpSp>
            <p:nvGrpSpPr>
              <p:cNvPr id="91188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864" cy="192"/>
                <a:chOff x="0" y="0"/>
                <a:chExt cx="864" cy="192"/>
              </a:xfrm>
            </p:grpSpPr>
            <p:sp>
              <p:nvSpPr>
                <p:cNvPr id="91190" name="Rectangle 24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Optima" panose="02000503060000020004" pitchFamily="2" charset="0"/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91" name="Rectangle 25"/>
                <p:cNvSpPr>
                  <a:spLocks/>
                </p:cNvSpPr>
                <p:nvPr/>
              </p:nvSpPr>
              <p:spPr bwMode="auto">
                <a:xfrm>
                  <a:off x="72" y="18"/>
                  <a:ext cx="79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600" dirty="0">
                      <a:solidFill>
                        <a:schemeClr val="bg1"/>
                      </a:solidFill>
                      <a:latin typeface="Optima" panose="02000503060000020004" pitchFamily="2" charset="0"/>
                    </a:rPr>
                    <a:t>    Flow Table</a:t>
                  </a:r>
                </a:p>
              </p:txBody>
            </p:sp>
          </p:grpSp>
          <p:pic>
            <p:nvPicPr>
              <p:cNvPr id="91189" name="Picture 2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85" name="Group 27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87" name="Picture 28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86" name="Line 29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91150" name="Group 30"/>
          <p:cNvGrpSpPr>
            <a:grpSpLocks/>
          </p:cNvGrpSpPr>
          <p:nvPr/>
        </p:nvGrpSpPr>
        <p:grpSpPr bwMode="auto">
          <a:xfrm>
            <a:off x="2895600" y="2133600"/>
            <a:ext cx="4953000" cy="1219200"/>
            <a:chOff x="0" y="0"/>
            <a:chExt cx="3120" cy="768"/>
          </a:xfrm>
        </p:grpSpPr>
        <p:grpSp>
          <p:nvGrpSpPr>
            <p:cNvPr id="91171" name="Group 31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80" name="AutoShape 32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81" name="AutoShape 33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82" name="Rectangle 34"/>
              <p:cNvSpPr>
                <a:spLocks/>
              </p:cNvSpPr>
              <p:nvPr/>
            </p:nvSpPr>
            <p:spPr bwMode="auto">
              <a:xfrm>
                <a:off x="999" y="32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72" name="Group 35"/>
            <p:cNvGrpSpPr>
              <a:grpSpLocks/>
            </p:cNvGrpSpPr>
            <p:nvPr/>
          </p:nvGrpSpPr>
          <p:grpSpPr bwMode="auto">
            <a:xfrm>
              <a:off x="672" y="528"/>
              <a:ext cx="864" cy="192"/>
              <a:chOff x="0" y="0"/>
              <a:chExt cx="864" cy="192"/>
            </a:xfrm>
          </p:grpSpPr>
          <p:grpSp>
            <p:nvGrpSpPr>
              <p:cNvPr id="91176" name="Group 36"/>
              <p:cNvGrpSpPr>
                <a:grpSpLocks/>
              </p:cNvGrpSpPr>
              <p:nvPr/>
            </p:nvGrpSpPr>
            <p:grpSpPr bwMode="auto">
              <a:xfrm>
                <a:off x="0" y="0"/>
                <a:ext cx="864" cy="192"/>
                <a:chOff x="0" y="0"/>
                <a:chExt cx="864" cy="192"/>
              </a:xfrm>
            </p:grpSpPr>
            <p:sp>
              <p:nvSpPr>
                <p:cNvPr id="91178" name="Rectangle 37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Optima" panose="02000503060000020004" pitchFamily="2" charset="0"/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79" name="Rectangle 38"/>
                <p:cNvSpPr>
                  <a:spLocks/>
                </p:cNvSpPr>
                <p:nvPr/>
              </p:nvSpPr>
              <p:spPr bwMode="auto">
                <a:xfrm>
                  <a:off x="72" y="37"/>
                  <a:ext cx="79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600" dirty="0">
                      <a:solidFill>
                        <a:schemeClr val="bg1"/>
                      </a:solidFill>
                      <a:latin typeface="Optima" panose="02000503060000020004" pitchFamily="2" charset="0"/>
                    </a:rPr>
                    <a:t>    Flow Table</a:t>
                  </a:r>
                </a:p>
              </p:txBody>
            </p:sp>
          </p:grpSp>
          <p:pic>
            <p:nvPicPr>
              <p:cNvPr id="91177" name="Picture 3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73" name="Group 40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75" name="Picture 4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74" name="Line 42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91151" name="Group 43"/>
          <p:cNvGrpSpPr>
            <a:grpSpLocks/>
          </p:cNvGrpSpPr>
          <p:nvPr/>
        </p:nvGrpSpPr>
        <p:grpSpPr bwMode="auto">
          <a:xfrm>
            <a:off x="2895600" y="1600200"/>
            <a:ext cx="4953000" cy="1219200"/>
            <a:chOff x="0" y="0"/>
            <a:chExt cx="3120" cy="768"/>
          </a:xfrm>
        </p:grpSpPr>
        <p:grpSp>
          <p:nvGrpSpPr>
            <p:cNvPr id="91159" name="Group 44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68" name="AutoShape 45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69" name="AutoShape 46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70" name="Rectangle 47"/>
              <p:cNvSpPr>
                <a:spLocks/>
              </p:cNvSpPr>
              <p:nvPr/>
            </p:nvSpPr>
            <p:spPr bwMode="auto">
              <a:xfrm>
                <a:off x="999" y="32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60" name="Group 48"/>
            <p:cNvGrpSpPr>
              <a:grpSpLocks/>
            </p:cNvGrpSpPr>
            <p:nvPr/>
          </p:nvGrpSpPr>
          <p:grpSpPr bwMode="auto">
            <a:xfrm>
              <a:off x="672" y="528"/>
              <a:ext cx="840" cy="192"/>
              <a:chOff x="0" y="0"/>
              <a:chExt cx="840" cy="192"/>
            </a:xfrm>
          </p:grpSpPr>
          <p:grpSp>
            <p:nvGrpSpPr>
              <p:cNvPr id="91164" name="Group 49"/>
              <p:cNvGrpSpPr>
                <a:grpSpLocks/>
              </p:cNvGrpSpPr>
              <p:nvPr/>
            </p:nvGrpSpPr>
            <p:grpSpPr bwMode="auto">
              <a:xfrm>
                <a:off x="0" y="0"/>
                <a:ext cx="840" cy="192"/>
                <a:chOff x="0" y="0"/>
                <a:chExt cx="840" cy="192"/>
              </a:xfrm>
            </p:grpSpPr>
            <p:sp>
              <p:nvSpPr>
                <p:cNvPr id="91166" name="Rectangle 50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Optima" panose="02000503060000020004" pitchFamily="2" charset="0"/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67" name="Rectangle 51"/>
                <p:cNvSpPr>
                  <a:spLocks/>
                </p:cNvSpPr>
                <p:nvPr/>
              </p:nvSpPr>
              <p:spPr bwMode="auto">
                <a:xfrm>
                  <a:off x="48" y="17"/>
                  <a:ext cx="79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600" dirty="0">
                      <a:solidFill>
                        <a:schemeClr val="bg1"/>
                      </a:solidFill>
                      <a:latin typeface="Optima" panose="02000503060000020004" pitchFamily="2" charset="0"/>
                    </a:rPr>
                    <a:t>    Flow Table</a:t>
                  </a:r>
                </a:p>
              </p:txBody>
            </p:sp>
          </p:grpSp>
          <p:pic>
            <p:nvPicPr>
              <p:cNvPr id="91165" name="Picture 5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61" name="Group 53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63" name="Picture 54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62" name="Line 55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91152" name="Rectangle 56"/>
          <p:cNvSpPr>
            <a:spLocks/>
          </p:cNvSpPr>
          <p:nvPr/>
        </p:nvSpPr>
        <p:spPr bwMode="auto">
          <a:xfrm>
            <a:off x="661376" y="2209800"/>
            <a:ext cx="2109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Researcher A VLANs</a:t>
            </a:r>
          </a:p>
        </p:txBody>
      </p:sp>
      <p:sp>
        <p:nvSpPr>
          <p:cNvPr id="91153" name="Rectangle 57"/>
          <p:cNvSpPr>
            <a:spLocks/>
          </p:cNvSpPr>
          <p:nvPr/>
        </p:nvSpPr>
        <p:spPr bwMode="auto">
          <a:xfrm>
            <a:off x="658762" y="2667000"/>
            <a:ext cx="2105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Researcher B VLANs</a:t>
            </a:r>
          </a:p>
        </p:txBody>
      </p:sp>
      <p:sp>
        <p:nvSpPr>
          <p:cNvPr id="91154" name="Rectangle 58"/>
          <p:cNvSpPr>
            <a:spLocks/>
          </p:cNvSpPr>
          <p:nvPr/>
        </p:nvSpPr>
        <p:spPr bwMode="auto">
          <a:xfrm>
            <a:off x="652350" y="3214688"/>
            <a:ext cx="2117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Researcher C VLANs</a:t>
            </a:r>
          </a:p>
        </p:txBody>
      </p:sp>
      <p:sp>
        <p:nvSpPr>
          <p:cNvPr id="91155" name="Rectangle 59"/>
          <p:cNvSpPr>
            <a:spLocks/>
          </p:cNvSpPr>
          <p:nvPr/>
        </p:nvSpPr>
        <p:spPr bwMode="auto">
          <a:xfrm>
            <a:off x="736600" y="3810000"/>
            <a:ext cx="1949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Production VLANs</a:t>
            </a:r>
          </a:p>
        </p:txBody>
      </p:sp>
      <p:sp>
        <p:nvSpPr>
          <p:cNvPr id="91156" name="Rectangle 60"/>
          <p:cNvSpPr>
            <a:spLocks/>
          </p:cNvSpPr>
          <p:nvPr/>
        </p:nvSpPr>
        <p:spPr bwMode="auto">
          <a:xfrm>
            <a:off x="7746320" y="1724025"/>
            <a:ext cx="10205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  <a:latin typeface="Optima" panose="02000503060000020004" pitchFamily="2" charset="0"/>
              </a:rPr>
              <a:t>Controller A</a:t>
            </a:r>
          </a:p>
        </p:txBody>
      </p:sp>
      <p:sp>
        <p:nvSpPr>
          <p:cNvPr id="91157" name="Rectangle 61"/>
          <p:cNvSpPr>
            <a:spLocks/>
          </p:cNvSpPr>
          <p:nvPr/>
        </p:nvSpPr>
        <p:spPr bwMode="auto">
          <a:xfrm>
            <a:off x="7748596" y="2209800"/>
            <a:ext cx="10159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  <a:latin typeface="Optima" panose="02000503060000020004" pitchFamily="2" charset="0"/>
              </a:rPr>
              <a:t>Controller B</a:t>
            </a:r>
          </a:p>
        </p:txBody>
      </p:sp>
      <p:sp>
        <p:nvSpPr>
          <p:cNvPr id="91158" name="Rectangle 62"/>
          <p:cNvSpPr>
            <a:spLocks/>
          </p:cNvSpPr>
          <p:nvPr/>
        </p:nvSpPr>
        <p:spPr bwMode="auto">
          <a:xfrm>
            <a:off x="7743780" y="2743200"/>
            <a:ext cx="10272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  <a:latin typeface="Optima" panose="02000503060000020004" pitchFamily="2" charset="0"/>
              </a:rPr>
              <a:t>Controller C</a:t>
            </a:r>
          </a:p>
        </p:txBody>
      </p:sp>
    </p:spTree>
    <p:extLst>
      <p:ext uri="{BB962C8B-B14F-4D97-AF65-F5344CB8AC3E}">
        <p14:creationId xmlns:p14="http://schemas.microsoft.com/office/powerpoint/2010/main" val="35648971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020001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56" y="6024562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Line 3"/>
          <p:cNvSpPr>
            <a:spLocks noChangeShapeType="1"/>
          </p:cNvSpPr>
          <p:nvPr/>
        </p:nvSpPr>
        <p:spPr bwMode="auto">
          <a:xfrm flipH="1">
            <a:off x="1762125" y="4014787"/>
            <a:ext cx="628650" cy="11414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189" name="Line 4"/>
          <p:cNvSpPr>
            <a:spLocks noChangeShapeType="1"/>
          </p:cNvSpPr>
          <p:nvPr/>
        </p:nvSpPr>
        <p:spPr bwMode="auto">
          <a:xfrm>
            <a:off x="4130676" y="5657850"/>
            <a:ext cx="288924" cy="40011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93190" name="Group 5"/>
          <p:cNvGrpSpPr>
            <a:grpSpLocks/>
          </p:cNvGrpSpPr>
          <p:nvPr/>
        </p:nvGrpSpPr>
        <p:grpSpPr bwMode="auto">
          <a:xfrm>
            <a:off x="3163888" y="5156200"/>
            <a:ext cx="1304925" cy="501650"/>
            <a:chOff x="0" y="0"/>
            <a:chExt cx="1169" cy="449"/>
          </a:xfrm>
        </p:grpSpPr>
        <p:grpSp>
          <p:nvGrpSpPr>
            <p:cNvPr id="93239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43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44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3240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41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42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93191" name="Rectangle 12"/>
          <p:cNvSpPr>
            <a:spLocks/>
          </p:cNvSpPr>
          <p:nvPr/>
        </p:nvSpPr>
        <p:spPr bwMode="auto">
          <a:xfrm>
            <a:off x="3372047" y="5180012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grpSp>
        <p:nvGrpSpPr>
          <p:cNvPr id="93192" name="Group 14"/>
          <p:cNvGrpSpPr>
            <a:grpSpLocks/>
          </p:cNvGrpSpPr>
          <p:nvPr/>
        </p:nvGrpSpPr>
        <p:grpSpPr bwMode="auto">
          <a:xfrm>
            <a:off x="785813" y="5156200"/>
            <a:ext cx="1304925" cy="501650"/>
            <a:chOff x="0" y="0"/>
            <a:chExt cx="1169" cy="449"/>
          </a:xfrm>
        </p:grpSpPr>
        <p:grpSp>
          <p:nvGrpSpPr>
            <p:cNvPr id="93233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7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38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3234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35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36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grpSp>
        <p:nvGrpSpPr>
          <p:cNvPr id="93193" name="Group 23"/>
          <p:cNvGrpSpPr>
            <a:grpSpLocks/>
          </p:cNvGrpSpPr>
          <p:nvPr/>
        </p:nvGrpSpPr>
        <p:grpSpPr bwMode="auto">
          <a:xfrm>
            <a:off x="2149475" y="3559175"/>
            <a:ext cx="1304925" cy="501650"/>
            <a:chOff x="0" y="0"/>
            <a:chExt cx="1169" cy="449"/>
          </a:xfrm>
        </p:grpSpPr>
        <p:grpSp>
          <p:nvGrpSpPr>
            <p:cNvPr id="93227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1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32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3228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29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30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93194" name="Line 32"/>
          <p:cNvSpPr>
            <a:spLocks noChangeShapeType="1"/>
          </p:cNvSpPr>
          <p:nvPr/>
        </p:nvSpPr>
        <p:spPr bwMode="auto">
          <a:xfrm>
            <a:off x="3214688" y="4014787"/>
            <a:ext cx="628650" cy="11414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195" name="Line 33"/>
          <p:cNvSpPr>
            <a:spLocks noChangeShapeType="1"/>
          </p:cNvSpPr>
          <p:nvPr/>
        </p:nvSpPr>
        <p:spPr bwMode="auto">
          <a:xfrm flipH="1">
            <a:off x="914400" y="5657850"/>
            <a:ext cx="268288" cy="40011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5180013" y="4549775"/>
            <a:ext cx="954041" cy="46166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latin typeface="Optima" panose="02000503060000020004" pitchFamily="2" charset="0"/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latin typeface="Optima" panose="02000503060000020004" pitchFamily="2" charset="0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93197" name="Line 35"/>
          <p:cNvSpPr>
            <a:spLocks noChangeShapeType="1"/>
          </p:cNvSpPr>
          <p:nvPr/>
        </p:nvSpPr>
        <p:spPr bwMode="auto">
          <a:xfrm rot="10800000" flipH="1">
            <a:off x="4419600" y="4243309"/>
            <a:ext cx="1182688" cy="992266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198" name="Line 36"/>
          <p:cNvSpPr>
            <a:spLocks noChangeShapeType="1"/>
          </p:cNvSpPr>
          <p:nvPr/>
        </p:nvSpPr>
        <p:spPr bwMode="auto">
          <a:xfrm rot="10800000" flipH="1">
            <a:off x="3509963" y="3711575"/>
            <a:ext cx="1752600" cy="7620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199" name="Line 37"/>
          <p:cNvSpPr>
            <a:spLocks noChangeShapeType="1"/>
          </p:cNvSpPr>
          <p:nvPr/>
        </p:nvSpPr>
        <p:spPr bwMode="auto">
          <a:xfrm rot="10800000" flipH="1">
            <a:off x="2133600" y="4092575"/>
            <a:ext cx="3124200" cy="114300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93201" name="Group 43"/>
          <p:cNvGrpSpPr>
            <a:grpSpLocks/>
          </p:cNvGrpSpPr>
          <p:nvPr/>
        </p:nvGrpSpPr>
        <p:grpSpPr bwMode="auto">
          <a:xfrm>
            <a:off x="7620000" y="1749425"/>
            <a:ext cx="914400" cy="911225"/>
            <a:chOff x="0" y="0"/>
            <a:chExt cx="820" cy="816"/>
          </a:xfrm>
          <a:effectLst/>
        </p:grpSpPr>
        <p:pic>
          <p:nvPicPr>
            <p:cNvPr id="93222" name="Picture 4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20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2" name="Line 45"/>
          <p:cNvSpPr>
            <a:spLocks noChangeShapeType="1"/>
          </p:cNvSpPr>
          <p:nvPr/>
        </p:nvSpPr>
        <p:spPr bwMode="auto">
          <a:xfrm rot="10800000" flipH="1">
            <a:off x="7543800" y="2589212"/>
            <a:ext cx="458788" cy="836613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203" name="Rectangle 46"/>
          <p:cNvSpPr>
            <a:spLocks/>
          </p:cNvSpPr>
          <p:nvPr/>
        </p:nvSpPr>
        <p:spPr bwMode="auto">
          <a:xfrm>
            <a:off x="7657377" y="1151592"/>
            <a:ext cx="1029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C’s</a:t>
            </a:r>
          </a:p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Controller</a:t>
            </a:r>
          </a:p>
        </p:txBody>
      </p:sp>
      <p:sp>
        <p:nvSpPr>
          <p:cNvPr id="93204" name="Rectangle 47"/>
          <p:cNvSpPr>
            <a:spLocks/>
          </p:cNvSpPr>
          <p:nvPr/>
        </p:nvSpPr>
        <p:spPr bwMode="auto">
          <a:xfrm>
            <a:off x="5532438" y="990600"/>
            <a:ext cx="1028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B’s</a:t>
            </a:r>
          </a:p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93205" name="Group 48"/>
          <p:cNvGrpSpPr>
            <a:grpSpLocks/>
          </p:cNvGrpSpPr>
          <p:nvPr/>
        </p:nvGrpSpPr>
        <p:grpSpPr bwMode="auto">
          <a:xfrm>
            <a:off x="5491163" y="1597025"/>
            <a:ext cx="911225" cy="911225"/>
            <a:chOff x="0" y="0"/>
            <a:chExt cx="816" cy="816"/>
          </a:xfrm>
          <a:effectLst/>
        </p:grpSpPr>
        <p:pic>
          <p:nvPicPr>
            <p:cNvPr id="93221" name="Picture 4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6" name="Line 50"/>
          <p:cNvSpPr>
            <a:spLocks noChangeShapeType="1"/>
          </p:cNvSpPr>
          <p:nvPr/>
        </p:nvSpPr>
        <p:spPr bwMode="auto">
          <a:xfrm rot="10800000">
            <a:off x="5867400" y="2436812"/>
            <a:ext cx="531813" cy="99060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207" name="Rectangle 51"/>
          <p:cNvSpPr>
            <a:spLocks/>
          </p:cNvSpPr>
          <p:nvPr/>
        </p:nvSpPr>
        <p:spPr bwMode="auto">
          <a:xfrm>
            <a:off x="3540125" y="1141412"/>
            <a:ext cx="1041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A’s</a:t>
            </a:r>
          </a:p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93208" name="Group 52"/>
          <p:cNvGrpSpPr>
            <a:grpSpLocks/>
          </p:cNvGrpSpPr>
          <p:nvPr/>
        </p:nvGrpSpPr>
        <p:grpSpPr bwMode="auto">
          <a:xfrm>
            <a:off x="3616325" y="1749425"/>
            <a:ext cx="911225" cy="911225"/>
            <a:chOff x="0" y="0"/>
            <a:chExt cx="816" cy="816"/>
          </a:xfrm>
          <a:effectLst/>
        </p:grpSpPr>
        <p:pic>
          <p:nvPicPr>
            <p:cNvPr id="93220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9" name="Line 54"/>
          <p:cNvSpPr>
            <a:spLocks noChangeShapeType="1"/>
          </p:cNvSpPr>
          <p:nvPr/>
        </p:nvSpPr>
        <p:spPr bwMode="auto">
          <a:xfrm rot="10800000">
            <a:off x="4268788" y="2589211"/>
            <a:ext cx="1066800" cy="836613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2583" name="Rectangle 55"/>
          <p:cNvSpPr>
            <a:spLocks/>
          </p:cNvSpPr>
          <p:nvPr/>
        </p:nvSpPr>
        <p:spPr bwMode="auto">
          <a:xfrm>
            <a:off x="4860155" y="2658984"/>
            <a:ext cx="954041" cy="46166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 dirty="0">
                <a:latin typeface="Optima" panose="02000503060000020004" pitchFamily="2" charset="0"/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 dirty="0">
                <a:latin typeface="Optima" panose="02000503060000020004" pitchFamily="2" charset="0"/>
                <a:cs typeface="Arial" charset="0"/>
                <a:sym typeface="Arial" charset="0"/>
              </a:rPr>
              <a:t>Protocol</a:t>
            </a:r>
          </a:p>
        </p:txBody>
      </p:sp>
      <p:pic>
        <p:nvPicPr>
          <p:cNvPr id="93215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601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6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5621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17" name="Rectangle 12"/>
          <p:cNvSpPr>
            <a:spLocks/>
          </p:cNvSpPr>
          <p:nvPr/>
        </p:nvSpPr>
        <p:spPr bwMode="auto">
          <a:xfrm>
            <a:off x="2371922" y="3579812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 dirty="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 dirty="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3218" name="Rectangle 12"/>
          <p:cNvSpPr>
            <a:spLocks/>
          </p:cNvSpPr>
          <p:nvPr/>
        </p:nvSpPr>
        <p:spPr bwMode="auto">
          <a:xfrm>
            <a:off x="1009847" y="5180012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93219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621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Virtualizing OpenFlow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8" name="AutoShape 40">
            <a:extLst>
              <a:ext uri="{FF2B5EF4-FFF2-40B4-BE49-F238E27FC236}">
                <a16:creationId xmlns:a16="http://schemas.microsoft.com/office/drawing/2014/main" id="{64C62230-8D9A-E27F-2577-5B93D3ED8A8B}"/>
              </a:ext>
            </a:extLst>
          </p:cNvPr>
          <p:cNvSpPr>
            <a:spLocks/>
          </p:cNvSpPr>
          <p:nvPr/>
        </p:nvSpPr>
        <p:spPr bwMode="auto">
          <a:xfrm>
            <a:off x="5300661" y="3451719"/>
            <a:ext cx="2665185" cy="741363"/>
          </a:xfrm>
          <a:custGeom>
            <a:avLst/>
            <a:gdLst>
              <a:gd name="connsiteX0" fmla="*/ 0 w 2665185"/>
              <a:gd name="connsiteY0" fmla="*/ 86873 h 741363"/>
              <a:gd name="connsiteX1" fmla="*/ 86873 w 2665185"/>
              <a:gd name="connsiteY1" fmla="*/ 0 h 741363"/>
              <a:gd name="connsiteX2" fmla="*/ 734647 w 2665185"/>
              <a:gd name="connsiteY2" fmla="*/ 0 h 741363"/>
              <a:gd name="connsiteX3" fmla="*/ 1307678 w 2665185"/>
              <a:gd name="connsiteY3" fmla="*/ 0 h 741363"/>
              <a:gd name="connsiteX4" fmla="*/ 1980367 w 2665185"/>
              <a:gd name="connsiteY4" fmla="*/ 0 h 741363"/>
              <a:gd name="connsiteX5" fmla="*/ 2578312 w 2665185"/>
              <a:gd name="connsiteY5" fmla="*/ 0 h 741363"/>
              <a:gd name="connsiteX6" fmla="*/ 2665185 w 2665185"/>
              <a:gd name="connsiteY6" fmla="*/ 86873 h 741363"/>
              <a:gd name="connsiteX7" fmla="*/ 2665185 w 2665185"/>
              <a:gd name="connsiteY7" fmla="*/ 654490 h 741363"/>
              <a:gd name="connsiteX8" fmla="*/ 2578312 w 2665185"/>
              <a:gd name="connsiteY8" fmla="*/ 741363 h 741363"/>
              <a:gd name="connsiteX9" fmla="*/ 1905623 w 2665185"/>
              <a:gd name="connsiteY9" fmla="*/ 741363 h 741363"/>
              <a:gd name="connsiteX10" fmla="*/ 1257849 w 2665185"/>
              <a:gd name="connsiteY10" fmla="*/ 741363 h 741363"/>
              <a:gd name="connsiteX11" fmla="*/ 684818 w 2665185"/>
              <a:gd name="connsiteY11" fmla="*/ 741363 h 741363"/>
              <a:gd name="connsiteX12" fmla="*/ 86873 w 2665185"/>
              <a:gd name="connsiteY12" fmla="*/ 741363 h 741363"/>
              <a:gd name="connsiteX13" fmla="*/ 0 w 2665185"/>
              <a:gd name="connsiteY13" fmla="*/ 654490 h 741363"/>
              <a:gd name="connsiteX14" fmla="*/ 0 w 2665185"/>
              <a:gd name="connsiteY14" fmla="*/ 86873 h 7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5185" h="741363" fill="none" extrusionOk="0">
                <a:moveTo>
                  <a:pt x="0" y="86873"/>
                </a:moveTo>
                <a:cubicBezTo>
                  <a:pt x="-1498" y="35841"/>
                  <a:pt x="39305" y="-5558"/>
                  <a:pt x="86873" y="0"/>
                </a:cubicBezTo>
                <a:cubicBezTo>
                  <a:pt x="362413" y="-8173"/>
                  <a:pt x="511867" y="-16678"/>
                  <a:pt x="734647" y="0"/>
                </a:cubicBezTo>
                <a:cubicBezTo>
                  <a:pt x="957427" y="16678"/>
                  <a:pt x="1028853" y="-14081"/>
                  <a:pt x="1307678" y="0"/>
                </a:cubicBezTo>
                <a:cubicBezTo>
                  <a:pt x="1586503" y="14081"/>
                  <a:pt x="1788496" y="-24037"/>
                  <a:pt x="1980367" y="0"/>
                </a:cubicBezTo>
                <a:cubicBezTo>
                  <a:pt x="2172238" y="24037"/>
                  <a:pt x="2326363" y="-6899"/>
                  <a:pt x="2578312" y="0"/>
                </a:cubicBezTo>
                <a:cubicBezTo>
                  <a:pt x="2629285" y="5928"/>
                  <a:pt x="2655860" y="43812"/>
                  <a:pt x="2665185" y="86873"/>
                </a:cubicBezTo>
                <a:cubicBezTo>
                  <a:pt x="2644357" y="368924"/>
                  <a:pt x="2684940" y="539111"/>
                  <a:pt x="2665185" y="654490"/>
                </a:cubicBezTo>
                <a:cubicBezTo>
                  <a:pt x="2667099" y="696582"/>
                  <a:pt x="2627697" y="742883"/>
                  <a:pt x="2578312" y="741363"/>
                </a:cubicBezTo>
                <a:cubicBezTo>
                  <a:pt x="2431066" y="740244"/>
                  <a:pt x="2066648" y="754083"/>
                  <a:pt x="1905623" y="741363"/>
                </a:cubicBezTo>
                <a:cubicBezTo>
                  <a:pt x="1744598" y="728643"/>
                  <a:pt x="1390248" y="739343"/>
                  <a:pt x="1257849" y="741363"/>
                </a:cubicBezTo>
                <a:cubicBezTo>
                  <a:pt x="1125450" y="743383"/>
                  <a:pt x="872699" y="741576"/>
                  <a:pt x="684818" y="741363"/>
                </a:cubicBezTo>
                <a:cubicBezTo>
                  <a:pt x="496937" y="741150"/>
                  <a:pt x="349417" y="745060"/>
                  <a:pt x="86873" y="741363"/>
                </a:cubicBezTo>
                <a:cubicBezTo>
                  <a:pt x="37730" y="742541"/>
                  <a:pt x="-1302" y="705256"/>
                  <a:pt x="0" y="654490"/>
                </a:cubicBezTo>
                <a:cubicBezTo>
                  <a:pt x="-6655" y="532598"/>
                  <a:pt x="-16786" y="360610"/>
                  <a:pt x="0" y="86873"/>
                </a:cubicBezTo>
                <a:close/>
              </a:path>
              <a:path w="2665185" h="741363" stroke="0" extrusionOk="0">
                <a:moveTo>
                  <a:pt x="0" y="86873"/>
                </a:moveTo>
                <a:cubicBezTo>
                  <a:pt x="-1147" y="38187"/>
                  <a:pt x="32138" y="2536"/>
                  <a:pt x="86873" y="0"/>
                </a:cubicBezTo>
                <a:cubicBezTo>
                  <a:pt x="354771" y="-26160"/>
                  <a:pt x="457387" y="-16824"/>
                  <a:pt x="759562" y="0"/>
                </a:cubicBezTo>
                <a:cubicBezTo>
                  <a:pt x="1061737" y="16824"/>
                  <a:pt x="1167293" y="23256"/>
                  <a:pt x="1357507" y="0"/>
                </a:cubicBezTo>
                <a:cubicBezTo>
                  <a:pt x="1547721" y="-23256"/>
                  <a:pt x="1675397" y="-12871"/>
                  <a:pt x="1930538" y="0"/>
                </a:cubicBezTo>
                <a:cubicBezTo>
                  <a:pt x="2185679" y="12871"/>
                  <a:pt x="2349570" y="-28526"/>
                  <a:pt x="2578312" y="0"/>
                </a:cubicBezTo>
                <a:cubicBezTo>
                  <a:pt x="2631067" y="-9830"/>
                  <a:pt x="2659856" y="38078"/>
                  <a:pt x="2665185" y="86873"/>
                </a:cubicBezTo>
                <a:cubicBezTo>
                  <a:pt x="2656725" y="240385"/>
                  <a:pt x="2642041" y="526543"/>
                  <a:pt x="2665185" y="654490"/>
                </a:cubicBezTo>
                <a:cubicBezTo>
                  <a:pt x="2659624" y="711668"/>
                  <a:pt x="2624567" y="739363"/>
                  <a:pt x="2578312" y="741363"/>
                </a:cubicBezTo>
                <a:cubicBezTo>
                  <a:pt x="2305812" y="727154"/>
                  <a:pt x="2266088" y="726957"/>
                  <a:pt x="2005281" y="741363"/>
                </a:cubicBezTo>
                <a:cubicBezTo>
                  <a:pt x="1744474" y="755769"/>
                  <a:pt x="1579641" y="715720"/>
                  <a:pt x="1382421" y="741363"/>
                </a:cubicBezTo>
                <a:cubicBezTo>
                  <a:pt x="1185201" y="767006"/>
                  <a:pt x="929990" y="769387"/>
                  <a:pt x="784476" y="741363"/>
                </a:cubicBezTo>
                <a:cubicBezTo>
                  <a:pt x="638962" y="713339"/>
                  <a:pt x="435610" y="761879"/>
                  <a:pt x="86873" y="741363"/>
                </a:cubicBezTo>
                <a:cubicBezTo>
                  <a:pt x="42347" y="737077"/>
                  <a:pt x="-7062" y="699739"/>
                  <a:pt x="0" y="654490"/>
                </a:cubicBezTo>
                <a:cubicBezTo>
                  <a:pt x="-25552" y="378872"/>
                  <a:pt x="-18194" y="285199"/>
                  <a:pt x="0" y="8687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5875" cap="flat">
            <a:solidFill>
              <a:schemeClr val="tx2"/>
            </a:solidFill>
            <a:prstDash val="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7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OpenFlow </a:t>
            </a:r>
            <a:r>
              <a:rPr lang="en-US" sz="1800" dirty="0" err="1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FlowVisor</a:t>
            </a:r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 </a:t>
            </a:r>
            <a:b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</a:br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&amp; Policy Control</a:t>
            </a:r>
          </a:p>
        </p:txBody>
      </p:sp>
    </p:spTree>
    <p:extLst>
      <p:ext uri="{BB962C8B-B14F-4D97-AF65-F5344CB8AC3E}">
        <p14:creationId xmlns:p14="http://schemas.microsoft.com/office/powerpoint/2010/main" val="204717541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813425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5813425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Line 3"/>
          <p:cNvSpPr>
            <a:spLocks noChangeShapeType="1"/>
          </p:cNvSpPr>
          <p:nvPr/>
        </p:nvSpPr>
        <p:spPr bwMode="auto">
          <a:xfrm flipH="1">
            <a:off x="1762125" y="3943350"/>
            <a:ext cx="628650" cy="11414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4213" name="Line 4"/>
          <p:cNvSpPr>
            <a:spLocks noChangeShapeType="1"/>
          </p:cNvSpPr>
          <p:nvPr/>
        </p:nvSpPr>
        <p:spPr bwMode="auto">
          <a:xfrm>
            <a:off x="4130675" y="5586413"/>
            <a:ext cx="290513" cy="3206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94214" name="Group 5"/>
          <p:cNvGrpSpPr>
            <a:grpSpLocks/>
          </p:cNvGrpSpPr>
          <p:nvPr/>
        </p:nvGrpSpPr>
        <p:grpSpPr bwMode="auto">
          <a:xfrm>
            <a:off x="3163888" y="5084763"/>
            <a:ext cx="1304925" cy="501650"/>
            <a:chOff x="0" y="0"/>
            <a:chExt cx="1169" cy="449"/>
          </a:xfrm>
        </p:grpSpPr>
        <p:grpSp>
          <p:nvGrpSpPr>
            <p:cNvPr id="94261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65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66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4262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63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64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pic>
        <p:nvPicPr>
          <p:cNvPr id="9421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65725"/>
            <a:ext cx="3921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6" name="Group 14"/>
          <p:cNvGrpSpPr>
            <a:grpSpLocks/>
          </p:cNvGrpSpPr>
          <p:nvPr/>
        </p:nvGrpSpPr>
        <p:grpSpPr bwMode="auto">
          <a:xfrm>
            <a:off x="785813" y="5084763"/>
            <a:ext cx="1304925" cy="501650"/>
            <a:chOff x="0" y="0"/>
            <a:chExt cx="1169" cy="449"/>
          </a:xfrm>
        </p:grpSpPr>
        <p:grpSp>
          <p:nvGrpSpPr>
            <p:cNvPr id="94255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59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60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4256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57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58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pic>
        <p:nvPicPr>
          <p:cNvPr id="94217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165725"/>
            <a:ext cx="393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8" name="Group 23"/>
          <p:cNvGrpSpPr>
            <a:grpSpLocks/>
          </p:cNvGrpSpPr>
          <p:nvPr/>
        </p:nvGrpSpPr>
        <p:grpSpPr bwMode="auto">
          <a:xfrm>
            <a:off x="2149475" y="3489325"/>
            <a:ext cx="1304925" cy="500063"/>
            <a:chOff x="0" y="0"/>
            <a:chExt cx="1169" cy="449"/>
          </a:xfrm>
        </p:grpSpPr>
        <p:grpSp>
          <p:nvGrpSpPr>
            <p:cNvPr id="94249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53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54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4250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51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52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pic>
        <p:nvPicPr>
          <p:cNvPr id="94219" name="Picture 3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68700"/>
            <a:ext cx="3921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0" name="Line 32"/>
          <p:cNvSpPr>
            <a:spLocks noChangeShapeType="1"/>
          </p:cNvSpPr>
          <p:nvPr/>
        </p:nvSpPr>
        <p:spPr bwMode="auto">
          <a:xfrm>
            <a:off x="3214688" y="3943350"/>
            <a:ext cx="628650" cy="11414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4221" name="Line 33"/>
          <p:cNvSpPr>
            <a:spLocks noChangeShapeType="1"/>
          </p:cNvSpPr>
          <p:nvPr/>
        </p:nvSpPr>
        <p:spPr bwMode="auto">
          <a:xfrm flipH="1">
            <a:off x="844550" y="5586413"/>
            <a:ext cx="338138" cy="3206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4222" name="Rectangle 34"/>
          <p:cNvSpPr>
            <a:spLocks/>
          </p:cNvSpPr>
          <p:nvPr/>
        </p:nvSpPr>
        <p:spPr bwMode="auto">
          <a:xfrm>
            <a:off x="5180013" y="4478338"/>
            <a:ext cx="954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latin typeface="Optima" panose="02000503060000020004" pitchFamily="2" charset="0"/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latin typeface="Optima" panose="02000503060000020004" pitchFamily="2" charset="0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94223" name="Line 35"/>
          <p:cNvSpPr>
            <a:spLocks noChangeShapeType="1"/>
          </p:cNvSpPr>
          <p:nvPr/>
        </p:nvSpPr>
        <p:spPr bwMode="auto">
          <a:xfrm rot="10800000" flipH="1">
            <a:off x="4419600" y="4145977"/>
            <a:ext cx="1078386" cy="101816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4224" name="Line 36"/>
          <p:cNvSpPr>
            <a:spLocks noChangeShapeType="1"/>
          </p:cNvSpPr>
          <p:nvPr/>
        </p:nvSpPr>
        <p:spPr bwMode="auto">
          <a:xfrm rot="10800000" flipH="1">
            <a:off x="3509963" y="3640138"/>
            <a:ext cx="1752600" cy="7620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4225" name="Line 37"/>
          <p:cNvSpPr>
            <a:spLocks noChangeShapeType="1"/>
          </p:cNvSpPr>
          <p:nvPr/>
        </p:nvSpPr>
        <p:spPr bwMode="auto">
          <a:xfrm rot="10800000" flipH="1">
            <a:off x="2133600" y="4021138"/>
            <a:ext cx="3124200" cy="114300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94245" name="Group 39"/>
          <p:cNvGrpSpPr>
            <a:grpSpLocks/>
          </p:cNvGrpSpPr>
          <p:nvPr/>
        </p:nvGrpSpPr>
        <p:grpSpPr bwMode="auto">
          <a:xfrm>
            <a:off x="5259388" y="3357563"/>
            <a:ext cx="3349625" cy="739775"/>
            <a:chOff x="0" y="0"/>
            <a:chExt cx="3000" cy="664"/>
          </a:xfrm>
        </p:grpSpPr>
        <p:sp>
          <p:nvSpPr>
            <p:cNvPr id="94247" name="AutoShape 40"/>
            <p:cNvSpPr>
              <a:spLocks/>
            </p:cNvSpPr>
            <p:nvPr/>
          </p:nvSpPr>
          <p:spPr bwMode="auto">
            <a:xfrm>
              <a:off x="0" y="0"/>
              <a:ext cx="3000" cy="664"/>
            </a:xfrm>
            <a:solidFill>
              <a:schemeClr val="accent6">
                <a:lumMod val="20000"/>
                <a:lumOff val="80000"/>
              </a:schemeClr>
            </a:solidFill>
            <a:ln w="15875" cap="flat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94248" name="Rectangle 41"/>
            <p:cNvSpPr>
              <a:spLocks/>
            </p:cNvSpPr>
            <p:nvPr/>
          </p:nvSpPr>
          <p:spPr bwMode="auto">
            <a:xfrm>
              <a:off x="33" y="224"/>
              <a:ext cx="29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94227" name="Rectangle 43"/>
          <p:cNvSpPr>
            <a:spLocks/>
          </p:cNvSpPr>
          <p:nvPr/>
        </p:nvSpPr>
        <p:spPr bwMode="auto">
          <a:xfrm>
            <a:off x="3490913" y="1365250"/>
            <a:ext cx="1023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latin typeface="Optima" panose="02000503060000020004" pitchFamily="2" charset="0"/>
                <a:cs typeface="Arial" charset="0"/>
                <a:sym typeface="Arial" charset="0"/>
              </a:rPr>
              <a:t>Broadcast</a:t>
            </a:r>
          </a:p>
        </p:txBody>
      </p:sp>
      <p:sp>
        <p:nvSpPr>
          <p:cNvPr id="94228" name="Rectangle 44"/>
          <p:cNvSpPr>
            <a:spLocks/>
          </p:cNvSpPr>
          <p:nvPr/>
        </p:nvSpPr>
        <p:spPr bwMode="auto">
          <a:xfrm>
            <a:off x="5465763" y="1239838"/>
            <a:ext cx="9419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latin typeface="Optima" panose="02000503060000020004" pitchFamily="2" charset="0"/>
                <a:cs typeface="Arial" charset="0"/>
                <a:sym typeface="Arial" charset="0"/>
              </a:rPr>
              <a:t>Multicast</a:t>
            </a:r>
          </a:p>
        </p:txBody>
      </p:sp>
      <p:grpSp>
        <p:nvGrpSpPr>
          <p:cNvPr id="94229" name="Group 45"/>
          <p:cNvGrpSpPr>
            <a:grpSpLocks/>
          </p:cNvGrpSpPr>
          <p:nvPr/>
        </p:nvGrpSpPr>
        <p:grpSpPr bwMode="auto">
          <a:xfrm>
            <a:off x="3616325" y="1527175"/>
            <a:ext cx="4911725" cy="1828800"/>
            <a:chOff x="0" y="0"/>
            <a:chExt cx="4399" cy="1639"/>
          </a:xfrm>
        </p:grpSpPr>
        <p:grpSp>
          <p:nvGrpSpPr>
            <p:cNvPr id="94235" name="Group 46"/>
            <p:cNvGrpSpPr>
              <a:grpSpLocks/>
            </p:cNvGrpSpPr>
            <p:nvPr/>
          </p:nvGrpSpPr>
          <p:grpSpPr bwMode="auto">
            <a:xfrm>
              <a:off x="0" y="136"/>
              <a:ext cx="816" cy="816"/>
              <a:chOff x="0" y="0"/>
              <a:chExt cx="816" cy="816"/>
            </a:xfrm>
          </p:grpSpPr>
          <p:pic>
            <p:nvPicPr>
              <p:cNvPr id="94244" name="Picture 47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36" name="Group 48"/>
            <p:cNvGrpSpPr>
              <a:grpSpLocks/>
            </p:cNvGrpSpPr>
            <p:nvPr/>
          </p:nvGrpSpPr>
          <p:grpSpPr bwMode="auto">
            <a:xfrm>
              <a:off x="1679" y="0"/>
              <a:ext cx="816" cy="816"/>
              <a:chOff x="0" y="0"/>
              <a:chExt cx="816" cy="816"/>
            </a:xfrm>
          </p:grpSpPr>
          <p:pic>
            <p:nvPicPr>
              <p:cNvPr id="94243" name="Picture 49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37" name="Group 50"/>
            <p:cNvGrpSpPr>
              <a:grpSpLocks/>
            </p:cNvGrpSpPr>
            <p:nvPr/>
          </p:nvGrpSpPr>
          <p:grpSpPr bwMode="auto">
            <a:xfrm>
              <a:off x="3583" y="136"/>
              <a:ext cx="816" cy="816"/>
              <a:chOff x="0" y="0"/>
              <a:chExt cx="816" cy="816"/>
            </a:xfrm>
          </p:grpSpPr>
          <p:pic>
            <p:nvPicPr>
              <p:cNvPr id="94242" name="Picture 5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4238" name="Line 52"/>
            <p:cNvSpPr>
              <a:spLocks noChangeShapeType="1"/>
            </p:cNvSpPr>
            <p:nvPr/>
          </p:nvSpPr>
          <p:spPr bwMode="auto">
            <a:xfrm rot="10800000">
              <a:off x="583" y="887"/>
              <a:ext cx="922" cy="749"/>
            </a:xfrm>
            <a:prstGeom prst="line">
              <a:avLst/>
            </a:prstGeom>
            <a:noFill/>
            <a:ln w="38100" cap="rnd">
              <a:solidFill>
                <a:srgbClr val="C00000"/>
              </a:solidFill>
              <a:prstDash val="sysDot"/>
              <a:bevel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94239" name="Line 53"/>
            <p:cNvSpPr>
              <a:spLocks noChangeShapeType="1"/>
            </p:cNvSpPr>
            <p:nvPr/>
          </p:nvSpPr>
          <p:spPr bwMode="auto">
            <a:xfrm rot="10800000">
              <a:off x="2015" y="752"/>
              <a:ext cx="477" cy="887"/>
            </a:xfrm>
            <a:prstGeom prst="line">
              <a:avLst/>
            </a:prstGeom>
            <a:noFill/>
            <a:ln w="38100" cap="rnd">
              <a:solidFill>
                <a:srgbClr val="C00000"/>
              </a:solidFill>
              <a:prstDash val="sysDot"/>
              <a:bevel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94240" name="Line 54"/>
            <p:cNvSpPr>
              <a:spLocks noChangeShapeType="1"/>
            </p:cNvSpPr>
            <p:nvPr/>
          </p:nvSpPr>
          <p:spPr bwMode="auto">
            <a:xfrm rot="10800000" flipH="1">
              <a:off x="3519" y="888"/>
              <a:ext cx="409" cy="750"/>
            </a:xfrm>
            <a:prstGeom prst="line">
              <a:avLst/>
            </a:prstGeom>
            <a:noFill/>
            <a:ln w="38100" cap="rnd">
              <a:solidFill>
                <a:srgbClr val="C00000"/>
              </a:solidFill>
              <a:prstDash val="sysDot"/>
              <a:bevel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94241" name="Rectangle 55"/>
            <p:cNvSpPr>
              <a:spLocks/>
            </p:cNvSpPr>
            <p:nvPr/>
          </p:nvSpPr>
          <p:spPr bwMode="auto">
            <a:xfrm>
              <a:off x="2559" y="1119"/>
              <a:ext cx="87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7" bIns="0">
              <a:spAutoFit/>
            </a:bodyPr>
            <a:lstStyle/>
            <a:p>
              <a:pPr marL="38100"/>
              <a:r>
                <a:rPr lang="en-US" sz="1500">
                  <a:latin typeface="Optima" panose="02000503060000020004" pitchFamily="2" charset="0"/>
                  <a:cs typeface="Arial" charset="0"/>
                  <a:sym typeface="Arial" charset="0"/>
                </a:rPr>
                <a:t>OpenFlow</a:t>
              </a:r>
            </a:p>
            <a:p>
              <a:pPr marL="38100"/>
              <a:r>
                <a:rPr lang="en-US" sz="1500">
                  <a:latin typeface="Optima" panose="02000503060000020004" pitchFamily="2" charset="0"/>
                  <a:cs typeface="Arial" charset="0"/>
                  <a:sym typeface="Arial" charset="0"/>
                </a:rPr>
                <a:t>Protocol</a:t>
              </a:r>
            </a:p>
          </p:txBody>
        </p:sp>
      </p:grpSp>
      <p:sp>
        <p:nvSpPr>
          <p:cNvPr id="94230" name="Rectangle 56"/>
          <p:cNvSpPr>
            <a:spLocks/>
          </p:cNvSpPr>
          <p:nvPr/>
        </p:nvSpPr>
        <p:spPr bwMode="auto">
          <a:xfrm>
            <a:off x="7123113" y="990600"/>
            <a:ext cx="145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latin typeface="Optima" panose="02000503060000020004" pitchFamily="2" charset="0"/>
                <a:cs typeface="Arial" charset="0"/>
                <a:sym typeface="Arial" charset="0"/>
              </a:rPr>
              <a:t>http</a:t>
            </a:r>
          </a:p>
          <a:p>
            <a:pPr marL="38100"/>
            <a:r>
              <a:rPr lang="en-US" sz="1700">
                <a:latin typeface="Optima" panose="02000503060000020004" pitchFamily="2" charset="0"/>
                <a:cs typeface="Arial" charset="0"/>
                <a:sym typeface="Arial" charset="0"/>
              </a:rPr>
              <a:t>Load-balancer</a:t>
            </a:r>
          </a:p>
        </p:txBody>
      </p:sp>
      <p:sp>
        <p:nvSpPr>
          <p:cNvPr id="94232" name="Rectangle 12"/>
          <p:cNvSpPr>
            <a:spLocks/>
          </p:cNvSpPr>
          <p:nvPr/>
        </p:nvSpPr>
        <p:spPr bwMode="auto">
          <a:xfrm>
            <a:off x="1000322" y="5114925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4233" name="Rectangle 12"/>
          <p:cNvSpPr>
            <a:spLocks/>
          </p:cNvSpPr>
          <p:nvPr/>
        </p:nvSpPr>
        <p:spPr bwMode="auto">
          <a:xfrm>
            <a:off x="2381447" y="3514725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4234" name="Rectangle 12"/>
          <p:cNvSpPr>
            <a:spLocks/>
          </p:cNvSpPr>
          <p:nvPr/>
        </p:nvSpPr>
        <p:spPr bwMode="auto">
          <a:xfrm>
            <a:off x="3372047" y="5114925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OpenFlow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14" name="AutoShape 40">
            <a:extLst>
              <a:ext uri="{FF2B5EF4-FFF2-40B4-BE49-F238E27FC236}">
                <a16:creationId xmlns:a16="http://schemas.microsoft.com/office/drawing/2014/main" id="{DD903137-2F4E-CAF5-8C0E-4FBEDA297B41}"/>
              </a:ext>
            </a:extLst>
          </p:cNvPr>
          <p:cNvSpPr>
            <a:spLocks/>
          </p:cNvSpPr>
          <p:nvPr/>
        </p:nvSpPr>
        <p:spPr bwMode="auto">
          <a:xfrm>
            <a:off x="5264151" y="3358677"/>
            <a:ext cx="2665185" cy="741363"/>
          </a:xfrm>
          <a:custGeom>
            <a:avLst/>
            <a:gdLst>
              <a:gd name="connsiteX0" fmla="*/ 0 w 2665185"/>
              <a:gd name="connsiteY0" fmla="*/ 86873 h 741363"/>
              <a:gd name="connsiteX1" fmla="*/ 86873 w 2665185"/>
              <a:gd name="connsiteY1" fmla="*/ 0 h 741363"/>
              <a:gd name="connsiteX2" fmla="*/ 734647 w 2665185"/>
              <a:gd name="connsiteY2" fmla="*/ 0 h 741363"/>
              <a:gd name="connsiteX3" fmla="*/ 1307678 w 2665185"/>
              <a:gd name="connsiteY3" fmla="*/ 0 h 741363"/>
              <a:gd name="connsiteX4" fmla="*/ 1980367 w 2665185"/>
              <a:gd name="connsiteY4" fmla="*/ 0 h 741363"/>
              <a:gd name="connsiteX5" fmla="*/ 2578312 w 2665185"/>
              <a:gd name="connsiteY5" fmla="*/ 0 h 741363"/>
              <a:gd name="connsiteX6" fmla="*/ 2665185 w 2665185"/>
              <a:gd name="connsiteY6" fmla="*/ 86873 h 741363"/>
              <a:gd name="connsiteX7" fmla="*/ 2665185 w 2665185"/>
              <a:gd name="connsiteY7" fmla="*/ 654490 h 741363"/>
              <a:gd name="connsiteX8" fmla="*/ 2578312 w 2665185"/>
              <a:gd name="connsiteY8" fmla="*/ 741363 h 741363"/>
              <a:gd name="connsiteX9" fmla="*/ 1905623 w 2665185"/>
              <a:gd name="connsiteY9" fmla="*/ 741363 h 741363"/>
              <a:gd name="connsiteX10" fmla="*/ 1257849 w 2665185"/>
              <a:gd name="connsiteY10" fmla="*/ 741363 h 741363"/>
              <a:gd name="connsiteX11" fmla="*/ 684818 w 2665185"/>
              <a:gd name="connsiteY11" fmla="*/ 741363 h 741363"/>
              <a:gd name="connsiteX12" fmla="*/ 86873 w 2665185"/>
              <a:gd name="connsiteY12" fmla="*/ 741363 h 741363"/>
              <a:gd name="connsiteX13" fmla="*/ 0 w 2665185"/>
              <a:gd name="connsiteY13" fmla="*/ 654490 h 741363"/>
              <a:gd name="connsiteX14" fmla="*/ 0 w 2665185"/>
              <a:gd name="connsiteY14" fmla="*/ 86873 h 7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5185" h="741363" fill="none" extrusionOk="0">
                <a:moveTo>
                  <a:pt x="0" y="86873"/>
                </a:moveTo>
                <a:cubicBezTo>
                  <a:pt x="-1498" y="35841"/>
                  <a:pt x="39305" y="-5558"/>
                  <a:pt x="86873" y="0"/>
                </a:cubicBezTo>
                <a:cubicBezTo>
                  <a:pt x="362413" y="-8173"/>
                  <a:pt x="511867" y="-16678"/>
                  <a:pt x="734647" y="0"/>
                </a:cubicBezTo>
                <a:cubicBezTo>
                  <a:pt x="957427" y="16678"/>
                  <a:pt x="1028853" y="-14081"/>
                  <a:pt x="1307678" y="0"/>
                </a:cubicBezTo>
                <a:cubicBezTo>
                  <a:pt x="1586503" y="14081"/>
                  <a:pt x="1788496" y="-24037"/>
                  <a:pt x="1980367" y="0"/>
                </a:cubicBezTo>
                <a:cubicBezTo>
                  <a:pt x="2172238" y="24037"/>
                  <a:pt x="2326363" y="-6899"/>
                  <a:pt x="2578312" y="0"/>
                </a:cubicBezTo>
                <a:cubicBezTo>
                  <a:pt x="2629285" y="5928"/>
                  <a:pt x="2655860" y="43812"/>
                  <a:pt x="2665185" y="86873"/>
                </a:cubicBezTo>
                <a:cubicBezTo>
                  <a:pt x="2644357" y="368924"/>
                  <a:pt x="2684940" y="539111"/>
                  <a:pt x="2665185" y="654490"/>
                </a:cubicBezTo>
                <a:cubicBezTo>
                  <a:pt x="2667099" y="696582"/>
                  <a:pt x="2627697" y="742883"/>
                  <a:pt x="2578312" y="741363"/>
                </a:cubicBezTo>
                <a:cubicBezTo>
                  <a:pt x="2431066" y="740244"/>
                  <a:pt x="2066648" y="754083"/>
                  <a:pt x="1905623" y="741363"/>
                </a:cubicBezTo>
                <a:cubicBezTo>
                  <a:pt x="1744598" y="728643"/>
                  <a:pt x="1390248" y="739343"/>
                  <a:pt x="1257849" y="741363"/>
                </a:cubicBezTo>
                <a:cubicBezTo>
                  <a:pt x="1125450" y="743383"/>
                  <a:pt x="872699" y="741576"/>
                  <a:pt x="684818" y="741363"/>
                </a:cubicBezTo>
                <a:cubicBezTo>
                  <a:pt x="496937" y="741150"/>
                  <a:pt x="349417" y="745060"/>
                  <a:pt x="86873" y="741363"/>
                </a:cubicBezTo>
                <a:cubicBezTo>
                  <a:pt x="37730" y="742541"/>
                  <a:pt x="-1302" y="705256"/>
                  <a:pt x="0" y="654490"/>
                </a:cubicBezTo>
                <a:cubicBezTo>
                  <a:pt x="-6655" y="532598"/>
                  <a:pt x="-16786" y="360610"/>
                  <a:pt x="0" y="86873"/>
                </a:cubicBezTo>
                <a:close/>
              </a:path>
              <a:path w="2665185" h="741363" stroke="0" extrusionOk="0">
                <a:moveTo>
                  <a:pt x="0" y="86873"/>
                </a:moveTo>
                <a:cubicBezTo>
                  <a:pt x="-1147" y="38187"/>
                  <a:pt x="32138" y="2536"/>
                  <a:pt x="86873" y="0"/>
                </a:cubicBezTo>
                <a:cubicBezTo>
                  <a:pt x="354771" y="-26160"/>
                  <a:pt x="457387" y="-16824"/>
                  <a:pt x="759562" y="0"/>
                </a:cubicBezTo>
                <a:cubicBezTo>
                  <a:pt x="1061737" y="16824"/>
                  <a:pt x="1167293" y="23256"/>
                  <a:pt x="1357507" y="0"/>
                </a:cubicBezTo>
                <a:cubicBezTo>
                  <a:pt x="1547721" y="-23256"/>
                  <a:pt x="1675397" y="-12871"/>
                  <a:pt x="1930538" y="0"/>
                </a:cubicBezTo>
                <a:cubicBezTo>
                  <a:pt x="2185679" y="12871"/>
                  <a:pt x="2349570" y="-28526"/>
                  <a:pt x="2578312" y="0"/>
                </a:cubicBezTo>
                <a:cubicBezTo>
                  <a:pt x="2631067" y="-9830"/>
                  <a:pt x="2659856" y="38078"/>
                  <a:pt x="2665185" y="86873"/>
                </a:cubicBezTo>
                <a:cubicBezTo>
                  <a:pt x="2656725" y="240385"/>
                  <a:pt x="2642041" y="526543"/>
                  <a:pt x="2665185" y="654490"/>
                </a:cubicBezTo>
                <a:cubicBezTo>
                  <a:pt x="2659624" y="711668"/>
                  <a:pt x="2624567" y="739363"/>
                  <a:pt x="2578312" y="741363"/>
                </a:cubicBezTo>
                <a:cubicBezTo>
                  <a:pt x="2305812" y="727154"/>
                  <a:pt x="2266088" y="726957"/>
                  <a:pt x="2005281" y="741363"/>
                </a:cubicBezTo>
                <a:cubicBezTo>
                  <a:pt x="1744474" y="755769"/>
                  <a:pt x="1579641" y="715720"/>
                  <a:pt x="1382421" y="741363"/>
                </a:cubicBezTo>
                <a:cubicBezTo>
                  <a:pt x="1185201" y="767006"/>
                  <a:pt x="929990" y="769387"/>
                  <a:pt x="784476" y="741363"/>
                </a:cubicBezTo>
                <a:cubicBezTo>
                  <a:pt x="638962" y="713339"/>
                  <a:pt x="435610" y="761879"/>
                  <a:pt x="86873" y="741363"/>
                </a:cubicBezTo>
                <a:cubicBezTo>
                  <a:pt x="42347" y="737077"/>
                  <a:pt x="-7062" y="699739"/>
                  <a:pt x="0" y="654490"/>
                </a:cubicBezTo>
                <a:cubicBezTo>
                  <a:pt x="-25552" y="378872"/>
                  <a:pt x="-18194" y="285199"/>
                  <a:pt x="0" y="8687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5875" cap="flat">
            <a:solidFill>
              <a:schemeClr val="tx2"/>
            </a:solidFill>
            <a:prstDash val="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7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OpenFlow </a:t>
            </a:r>
            <a:r>
              <a:rPr lang="en-US" sz="1800" dirty="0" err="1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FlowVisor</a:t>
            </a:r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 </a:t>
            </a:r>
            <a:b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</a:br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&amp; Policy Control</a:t>
            </a:r>
          </a:p>
        </p:txBody>
      </p:sp>
    </p:spTree>
    <p:extLst>
      <p:ext uri="{BB962C8B-B14F-4D97-AF65-F5344CB8AC3E}">
        <p14:creationId xmlns:p14="http://schemas.microsoft.com/office/powerpoint/2010/main" val="15351698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in switching from traditional networks to software-</a:t>
            </a:r>
            <a:r>
              <a:rPr lang="en-US" dirty="0" err="1"/>
              <a:t>defiend</a:t>
            </a:r>
            <a:r>
              <a:rPr lang="en-US" dirty="0"/>
              <a:t> networks?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the opportunities?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5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733800"/>
            <a:ext cx="1905000" cy="8382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Optima" panose="02000503060000020004" pitchFamily="2" charset="0"/>
              </a:rPr>
              <a:t>Computer</a:t>
            </a:r>
            <a:endParaRPr lang="en-US" sz="1800" b="1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514600"/>
            <a:ext cx="1905000" cy="8382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Optima" panose="02000503060000020004" pitchFamily="2" charset="0"/>
              </a:rPr>
              <a:t>Application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352800" y="1981200"/>
            <a:ext cx="5410200" cy="2667000"/>
            <a:chOff x="3352800" y="2667000"/>
            <a:chExt cx="5410200" cy="2667000"/>
          </a:xfrm>
        </p:grpSpPr>
        <p:sp>
          <p:nvSpPr>
            <p:cNvPr id="16" name="Rounded Rectangle 15"/>
            <p:cNvSpPr/>
            <p:nvPr/>
          </p:nvSpPr>
          <p:spPr>
            <a:xfrm>
              <a:off x="5867400" y="4495800"/>
              <a:ext cx="1905000" cy="838200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chemeClr val="bg1"/>
                  </a:solidFill>
                  <a:latin typeface="Optima" panose="02000503060000020004" pitchFamily="2" charset="0"/>
                </a:rPr>
                <a:t>Computer</a:t>
              </a:r>
              <a:endParaRPr lang="en-US" sz="1800" b="1" dirty="0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953000" y="2667000"/>
              <a:ext cx="14478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rgbClr val="FFFFFF"/>
                  </a:solidFill>
                  <a:latin typeface="Optima" panose="02000503060000020004" pitchFamily="2" charset="0"/>
                </a:rPr>
                <a:t>Application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39000" y="2667000"/>
              <a:ext cx="15240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Application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867400" y="3581400"/>
              <a:ext cx="19050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553200" y="2971800"/>
              <a:ext cx="533400" cy="1588"/>
            </a:xfrm>
            <a:prstGeom prst="line">
              <a:avLst/>
            </a:prstGeom>
            <a:ln w="2540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Arrow 24"/>
            <p:cNvSpPr/>
            <p:nvPr/>
          </p:nvSpPr>
          <p:spPr>
            <a:xfrm>
              <a:off x="3352800" y="3886200"/>
              <a:ext cx="1371600" cy="838200"/>
            </a:xfrm>
            <a:prstGeom prst="rightArrow">
              <a:avLst/>
            </a:prstGeom>
            <a:solidFill>
              <a:srgbClr val="FF7C80">
                <a:alpha val="35714"/>
              </a:srgbClr>
            </a:solidFill>
            <a:ln w="38100" cap="rnd">
              <a:solidFill>
                <a:srgbClr val="C00000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43000"/>
                        <a:gd name="connsiteY0" fmla="*/ 190500 h 762000"/>
                        <a:gd name="connsiteX1" fmla="*/ 619826 w 1143000"/>
                        <a:gd name="connsiteY1" fmla="*/ 190500 h 762000"/>
                        <a:gd name="connsiteX2" fmla="*/ 619826 w 1143000"/>
                        <a:gd name="connsiteY2" fmla="*/ 0 h 762000"/>
                        <a:gd name="connsiteX3" fmla="*/ 1143000 w 1143000"/>
                        <a:gd name="connsiteY3" fmla="*/ 381000 h 762000"/>
                        <a:gd name="connsiteX4" fmla="*/ 619826 w 1143000"/>
                        <a:gd name="connsiteY4" fmla="*/ 762000 h 762000"/>
                        <a:gd name="connsiteX5" fmla="*/ 619826 w 1143000"/>
                        <a:gd name="connsiteY5" fmla="*/ 571500 h 762000"/>
                        <a:gd name="connsiteX6" fmla="*/ 0 w 1143000"/>
                        <a:gd name="connsiteY6" fmla="*/ 571500 h 762000"/>
                        <a:gd name="connsiteX7" fmla="*/ 0 w 1143000"/>
                        <a:gd name="connsiteY7" fmla="*/ 190500 h 76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43000" h="762000" extrusionOk="0">
                          <a:moveTo>
                            <a:pt x="0" y="190500"/>
                          </a:moveTo>
                          <a:cubicBezTo>
                            <a:pt x="167986" y="210812"/>
                            <a:pt x="516230" y="177024"/>
                            <a:pt x="619826" y="190500"/>
                          </a:cubicBezTo>
                          <a:cubicBezTo>
                            <a:pt x="622823" y="104340"/>
                            <a:pt x="624520" y="54712"/>
                            <a:pt x="619826" y="0"/>
                          </a:cubicBezTo>
                          <a:cubicBezTo>
                            <a:pt x="676083" y="51539"/>
                            <a:pt x="1077298" y="323892"/>
                            <a:pt x="1143000" y="381000"/>
                          </a:cubicBezTo>
                          <a:cubicBezTo>
                            <a:pt x="926755" y="500903"/>
                            <a:pt x="778671" y="654083"/>
                            <a:pt x="619826" y="762000"/>
                          </a:cubicBezTo>
                          <a:cubicBezTo>
                            <a:pt x="628948" y="720536"/>
                            <a:pt x="614832" y="607710"/>
                            <a:pt x="619826" y="571500"/>
                          </a:cubicBezTo>
                          <a:cubicBezTo>
                            <a:pt x="506379" y="569201"/>
                            <a:pt x="114012" y="585408"/>
                            <a:pt x="0" y="571500"/>
                          </a:cubicBezTo>
                          <a:cubicBezTo>
                            <a:pt x="5001" y="511629"/>
                            <a:pt x="9695" y="282541"/>
                            <a:pt x="0" y="1905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Optima" panose="02000503060000020004" pitchFamily="2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09800" y="520065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Optima" panose="02000503060000020004" pitchFamily="2" charset="0"/>
              </a:rPr>
              <a:t>OS abstracts hardware substrate</a:t>
            </a:r>
          </a:p>
          <a:p>
            <a:pPr eaLnBrk="1" hangingPunct="1"/>
            <a:r>
              <a:rPr lang="en-US">
                <a:latin typeface="Optima" panose="02000503060000020004" pitchFamily="2" charset="0"/>
                <a:sym typeface="Wingdings" charset="0"/>
              </a:rPr>
              <a:t> Innovation in applications</a:t>
            </a:r>
            <a:endParaRPr lang="en-US">
              <a:latin typeface="Optima" panose="02000503060000020004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66800" y="3200400"/>
            <a:ext cx="1905000" cy="8382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Optima" panose="02000503060000020004" pitchFamily="2" charset="0"/>
              </a:rPr>
              <a:t>x86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Optima" panose="02000503060000020004" pitchFamily="2" charset="0"/>
              </a:rPr>
              <a:t>(Computer)</a:t>
            </a:r>
            <a:endParaRPr lang="en-US" sz="1800" b="1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2286000"/>
            <a:ext cx="1905000" cy="838200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Optima" panose="02000503060000020004" pitchFamily="2" charset="0"/>
              </a:rPr>
              <a:t>Windows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Optima" panose="02000503060000020004" pitchFamily="2" charset="0"/>
              </a:rPr>
              <a:t>(OS)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62200" y="1295400"/>
            <a:ext cx="1295400" cy="6858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Application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752600" y="1598613"/>
            <a:ext cx="533400" cy="1587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81000" y="1295400"/>
            <a:ext cx="1295400" cy="6858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Application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81400" y="1295400"/>
            <a:ext cx="5181600" cy="2743200"/>
            <a:chOff x="3505200" y="2438400"/>
            <a:chExt cx="5181600" cy="2743200"/>
          </a:xfrm>
        </p:grpSpPr>
        <p:sp>
          <p:nvSpPr>
            <p:cNvPr id="14" name="Rounded Rectangle 13"/>
            <p:cNvSpPr/>
            <p:nvPr/>
          </p:nvSpPr>
          <p:spPr>
            <a:xfrm>
              <a:off x="6781800" y="3429000"/>
              <a:ext cx="7620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Linux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24800" y="3429000"/>
              <a:ext cx="7620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096000" y="4343400"/>
              <a:ext cx="1905000" cy="838200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  <a:latin typeface="Optima" panose="02000503060000020004" pitchFamily="2" charset="0"/>
                </a:rPr>
                <a:t>x86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  <a:latin typeface="Optima" panose="02000503060000020004" pitchFamily="2" charset="0"/>
                </a:rPr>
                <a:t>(Computer)</a:t>
              </a:r>
              <a:endParaRPr lang="en-US" sz="1800" b="1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81600" y="3429000"/>
              <a:ext cx="12192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rgbClr val="FFFFFF"/>
                  </a:solidFill>
                  <a:latin typeface="Optima" panose="02000503060000020004" pitchFamily="2" charset="0"/>
                </a:rPr>
                <a:t>Windows</a:t>
              </a:r>
            </a:p>
            <a:p>
              <a:pPr algn="ctr" eaLnBrk="1" hangingPunct="1"/>
              <a:r>
                <a:rPr lang="en-US" sz="1800" dirty="0">
                  <a:solidFill>
                    <a:srgbClr val="FFFFFF"/>
                  </a:solidFill>
                  <a:latin typeface="Optima" panose="02000503060000020004" pitchFamily="2" charset="0"/>
                </a:rPr>
                <a:t>(OS)</a:t>
              </a:r>
            </a:p>
          </p:txBody>
        </p:sp>
        <p:sp>
          <p:nvSpPr>
            <p:cNvPr id="38941" name="TextBox 23"/>
            <p:cNvSpPr txBox="1">
              <a:spLocks noChangeArrowheads="1"/>
            </p:cNvSpPr>
            <p:nvPr/>
          </p:nvSpPr>
          <p:spPr bwMode="auto">
            <a:xfrm>
              <a:off x="6400800" y="3669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sp>
          <p:nvSpPr>
            <p:cNvPr id="38942" name="TextBox 24"/>
            <p:cNvSpPr txBox="1">
              <a:spLocks noChangeArrowheads="1"/>
            </p:cNvSpPr>
            <p:nvPr/>
          </p:nvSpPr>
          <p:spPr bwMode="auto">
            <a:xfrm>
              <a:off x="7543800" y="3657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315200" y="2438400"/>
              <a:ext cx="12954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FFFF"/>
                  </a:solidFill>
                  <a:latin typeface="Optima" panose="02000503060000020004" pitchFamily="2" charset="0"/>
                </a:rPr>
                <a:t>Application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629400" y="2741613"/>
              <a:ext cx="533400" cy="1587"/>
            </a:xfrm>
            <a:prstGeom prst="line">
              <a:avLst/>
            </a:prstGeom>
            <a:ln w="2540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5181600" y="2438400"/>
              <a:ext cx="12954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Application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505200" y="3886200"/>
              <a:ext cx="1371600" cy="838200"/>
            </a:xfrm>
            <a:prstGeom prst="rightArrow">
              <a:avLst/>
            </a:prstGeom>
            <a:solidFill>
              <a:srgbClr val="FF7C80">
                <a:alpha val="35714"/>
              </a:srgbClr>
            </a:solidFill>
            <a:ln w="38100" cap="rnd">
              <a:solidFill>
                <a:srgbClr val="C00000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43000"/>
                        <a:gd name="connsiteY0" fmla="*/ 190500 h 762000"/>
                        <a:gd name="connsiteX1" fmla="*/ 619826 w 1143000"/>
                        <a:gd name="connsiteY1" fmla="*/ 190500 h 762000"/>
                        <a:gd name="connsiteX2" fmla="*/ 619826 w 1143000"/>
                        <a:gd name="connsiteY2" fmla="*/ 0 h 762000"/>
                        <a:gd name="connsiteX3" fmla="*/ 1143000 w 1143000"/>
                        <a:gd name="connsiteY3" fmla="*/ 381000 h 762000"/>
                        <a:gd name="connsiteX4" fmla="*/ 619826 w 1143000"/>
                        <a:gd name="connsiteY4" fmla="*/ 762000 h 762000"/>
                        <a:gd name="connsiteX5" fmla="*/ 619826 w 1143000"/>
                        <a:gd name="connsiteY5" fmla="*/ 571500 h 762000"/>
                        <a:gd name="connsiteX6" fmla="*/ 0 w 1143000"/>
                        <a:gd name="connsiteY6" fmla="*/ 571500 h 762000"/>
                        <a:gd name="connsiteX7" fmla="*/ 0 w 1143000"/>
                        <a:gd name="connsiteY7" fmla="*/ 190500 h 76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43000" h="762000" extrusionOk="0">
                          <a:moveTo>
                            <a:pt x="0" y="190500"/>
                          </a:moveTo>
                          <a:cubicBezTo>
                            <a:pt x="167986" y="210812"/>
                            <a:pt x="516230" y="177024"/>
                            <a:pt x="619826" y="190500"/>
                          </a:cubicBezTo>
                          <a:cubicBezTo>
                            <a:pt x="622823" y="104340"/>
                            <a:pt x="624520" y="54712"/>
                            <a:pt x="619826" y="0"/>
                          </a:cubicBezTo>
                          <a:cubicBezTo>
                            <a:pt x="676083" y="51539"/>
                            <a:pt x="1077298" y="323892"/>
                            <a:pt x="1143000" y="381000"/>
                          </a:cubicBezTo>
                          <a:cubicBezTo>
                            <a:pt x="926755" y="500903"/>
                            <a:pt x="778671" y="654083"/>
                            <a:pt x="619826" y="762000"/>
                          </a:cubicBezTo>
                          <a:cubicBezTo>
                            <a:pt x="628948" y="720536"/>
                            <a:pt x="614832" y="607710"/>
                            <a:pt x="619826" y="571500"/>
                          </a:cubicBezTo>
                          <a:cubicBezTo>
                            <a:pt x="506379" y="569201"/>
                            <a:pt x="114012" y="585408"/>
                            <a:pt x="0" y="571500"/>
                          </a:cubicBezTo>
                          <a:cubicBezTo>
                            <a:pt x="5001" y="511629"/>
                            <a:pt x="9695" y="282541"/>
                            <a:pt x="0" y="1905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latin typeface="Optima" panose="02000503060000020004" pitchFamily="2" charset="0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43000" y="4572000"/>
            <a:ext cx="7391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Optima" panose="02000503060000020004" pitchFamily="2" charset="0"/>
              </a:rPr>
              <a:t>Simple, common, stable, hardware substrate below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</a:rPr>
              <a:t>+ Programmability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</a:rPr>
              <a:t>+ Competition 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  <a:sym typeface="Wingdings" charset="0"/>
              </a:rPr>
              <a:t> Innovation in OS and applications</a:t>
            </a: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OS and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05000" y="2438400"/>
            <a:ext cx="762000" cy="8382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Linux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0" y="2438400"/>
            <a:ext cx="762000" cy="8382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FFFF"/>
                </a:solidFill>
                <a:latin typeface="Optima" panose="02000503060000020004" pitchFamily="2" charset="0"/>
              </a:rPr>
              <a:t>Mac</a:t>
            </a:r>
          </a:p>
          <a:p>
            <a:pPr algn="ctr" eaLnBrk="1" hangingPunct="1"/>
            <a:r>
              <a:rPr lang="en-US" sz="1600" dirty="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19200" y="3352800"/>
            <a:ext cx="1905000" cy="8382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Optima" panose="02000503060000020004" pitchFamily="2" charset="0"/>
              </a:rPr>
              <a:t>x86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Optima" panose="02000503060000020004" pitchFamily="2" charset="0"/>
              </a:rPr>
              <a:t>(Computer)</a:t>
            </a:r>
            <a:endParaRPr lang="en-US" sz="1800" b="1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" y="2438400"/>
            <a:ext cx="1219200" cy="838200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Optima" panose="02000503060000020004" pitchFamily="2" charset="0"/>
              </a:rPr>
              <a:t>Windows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Optima" panose="02000503060000020004" pitchFamily="2" charset="0"/>
              </a:rPr>
              <a:t>(OS)</a:t>
            </a:r>
          </a:p>
        </p:txBody>
      </p:sp>
      <p:sp>
        <p:nvSpPr>
          <p:cNvPr id="39950" name="TextBox 23"/>
          <p:cNvSpPr txBox="1">
            <a:spLocks noChangeArrowheads="1"/>
          </p:cNvSpPr>
          <p:nvPr/>
        </p:nvSpPr>
        <p:spPr bwMode="auto">
          <a:xfrm>
            <a:off x="1524000" y="267811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Optima" panose="02000503060000020004" pitchFamily="2" charset="0"/>
              </a:rPr>
              <a:t>or</a:t>
            </a:r>
          </a:p>
        </p:txBody>
      </p:sp>
      <p:sp>
        <p:nvSpPr>
          <p:cNvPr id="39951" name="TextBox 24"/>
          <p:cNvSpPr txBox="1">
            <a:spLocks noChangeArrowheads="1"/>
          </p:cNvSpPr>
          <p:nvPr/>
        </p:nvSpPr>
        <p:spPr bwMode="auto">
          <a:xfrm>
            <a:off x="2667000" y="266700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Optima" panose="02000503060000020004" pitchFamily="2" charset="0"/>
              </a:rPr>
              <a:t>or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38400" y="1447800"/>
            <a:ext cx="1295400" cy="6858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Application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752600" y="1751013"/>
            <a:ext cx="533400" cy="1587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04800" y="1447800"/>
            <a:ext cx="1295400" cy="6858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Application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038600" y="990600"/>
            <a:ext cx="4724400" cy="3352800"/>
            <a:chOff x="4038600" y="1447800"/>
            <a:chExt cx="4724400" cy="3352800"/>
          </a:xfrm>
        </p:grpSpPr>
        <p:sp>
          <p:nvSpPr>
            <p:cNvPr id="41" name="Rounded Rectangle 40"/>
            <p:cNvSpPr/>
            <p:nvPr/>
          </p:nvSpPr>
          <p:spPr>
            <a:xfrm>
              <a:off x="5410200" y="2209800"/>
              <a:ext cx="12192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(OS)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34000" y="2286000"/>
              <a:ext cx="12192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(OS)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4038600" y="3505200"/>
              <a:ext cx="838200" cy="838200"/>
            </a:xfrm>
            <a:prstGeom prst="rightArrow">
              <a:avLst/>
            </a:prstGeom>
            <a:solidFill>
              <a:srgbClr val="FF7C80">
                <a:alpha val="35714"/>
              </a:srgbClr>
            </a:solidFill>
            <a:ln w="38100" cap="rnd">
              <a:solidFill>
                <a:srgbClr val="C00000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43000"/>
                        <a:gd name="connsiteY0" fmla="*/ 190500 h 762000"/>
                        <a:gd name="connsiteX1" fmla="*/ 619826 w 1143000"/>
                        <a:gd name="connsiteY1" fmla="*/ 190500 h 762000"/>
                        <a:gd name="connsiteX2" fmla="*/ 619826 w 1143000"/>
                        <a:gd name="connsiteY2" fmla="*/ 0 h 762000"/>
                        <a:gd name="connsiteX3" fmla="*/ 1143000 w 1143000"/>
                        <a:gd name="connsiteY3" fmla="*/ 381000 h 762000"/>
                        <a:gd name="connsiteX4" fmla="*/ 619826 w 1143000"/>
                        <a:gd name="connsiteY4" fmla="*/ 762000 h 762000"/>
                        <a:gd name="connsiteX5" fmla="*/ 619826 w 1143000"/>
                        <a:gd name="connsiteY5" fmla="*/ 571500 h 762000"/>
                        <a:gd name="connsiteX6" fmla="*/ 0 w 1143000"/>
                        <a:gd name="connsiteY6" fmla="*/ 571500 h 762000"/>
                        <a:gd name="connsiteX7" fmla="*/ 0 w 1143000"/>
                        <a:gd name="connsiteY7" fmla="*/ 190500 h 76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43000" h="762000" extrusionOk="0">
                          <a:moveTo>
                            <a:pt x="0" y="190500"/>
                          </a:moveTo>
                          <a:cubicBezTo>
                            <a:pt x="167986" y="210812"/>
                            <a:pt x="516230" y="177024"/>
                            <a:pt x="619826" y="190500"/>
                          </a:cubicBezTo>
                          <a:cubicBezTo>
                            <a:pt x="622823" y="104340"/>
                            <a:pt x="624520" y="54712"/>
                            <a:pt x="619826" y="0"/>
                          </a:cubicBezTo>
                          <a:cubicBezTo>
                            <a:pt x="676083" y="51539"/>
                            <a:pt x="1077298" y="323892"/>
                            <a:pt x="1143000" y="381000"/>
                          </a:cubicBezTo>
                          <a:cubicBezTo>
                            <a:pt x="926755" y="500903"/>
                            <a:pt x="778671" y="654083"/>
                            <a:pt x="619826" y="762000"/>
                          </a:cubicBezTo>
                          <a:cubicBezTo>
                            <a:pt x="628948" y="720536"/>
                            <a:pt x="614832" y="607710"/>
                            <a:pt x="619826" y="571500"/>
                          </a:cubicBezTo>
                          <a:cubicBezTo>
                            <a:pt x="506379" y="569201"/>
                            <a:pt x="114012" y="585408"/>
                            <a:pt x="0" y="571500"/>
                          </a:cubicBezTo>
                          <a:cubicBezTo>
                            <a:pt x="5001" y="511629"/>
                            <a:pt x="9695" y="282541"/>
                            <a:pt x="0" y="1905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58000" y="2209800"/>
              <a:ext cx="7620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Linux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848600" y="2209800"/>
              <a:ext cx="7620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172200" y="3962400"/>
              <a:ext cx="1905000" cy="838200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chemeClr val="bg1"/>
                  </a:solidFill>
                  <a:latin typeface="Optima" panose="02000503060000020004" pitchFamily="2" charset="0"/>
                </a:rPr>
                <a:t>x86</a:t>
              </a:r>
            </a:p>
            <a:p>
              <a:pPr algn="ctr" eaLnBrk="1" hangingPunct="1"/>
              <a:r>
                <a:rPr lang="en-US" sz="2000" b="1" dirty="0">
                  <a:solidFill>
                    <a:schemeClr val="bg1"/>
                  </a:solidFill>
                  <a:latin typeface="Optima" panose="02000503060000020004" pitchFamily="2" charset="0"/>
                </a:rPr>
                <a:t>(Computer)</a:t>
              </a:r>
              <a:endParaRPr lang="en-US" sz="1800" b="1" dirty="0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257800" y="2362200"/>
              <a:ext cx="12192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(OS)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848600" y="1447800"/>
              <a:ext cx="7620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486400" y="1447800"/>
              <a:ext cx="9144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FFFF"/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781800" y="2286000"/>
              <a:ext cx="7620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Linux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705600" y="2362200"/>
              <a:ext cx="7620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Linux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772400" y="2286000"/>
              <a:ext cx="7620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696200" y="2362200"/>
              <a:ext cx="7620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257800" y="3276600"/>
              <a:ext cx="3505200" cy="6096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Optima" panose="02000503060000020004" pitchFamily="2" charset="0"/>
                </a:rPr>
                <a:t>Virtualization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781800" y="1447800"/>
              <a:ext cx="7620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600200" y="4495800"/>
            <a:ext cx="7010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Optima" panose="02000503060000020004" pitchFamily="2" charset="0"/>
              </a:rPr>
              <a:t>Simple, common, stable, hardware substrate below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</a:rPr>
              <a:t>+ Programmability </a:t>
            </a:r>
            <a:br>
              <a:rPr lang="en-US" dirty="0">
                <a:latin typeface="Optima" panose="02000503060000020004" pitchFamily="2" charset="0"/>
              </a:rPr>
            </a:br>
            <a:r>
              <a:rPr lang="en-US" dirty="0">
                <a:latin typeface="Optima" panose="02000503060000020004" pitchFamily="2" charset="0"/>
              </a:rPr>
              <a:t>+ Strong isolation model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</a:rPr>
              <a:t>+ Competition above 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  <a:sym typeface="Wingdings" charset="0"/>
              </a:rPr>
              <a:t> Innovation in infrastructure</a:t>
            </a: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Infrastructure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059363"/>
            <a:ext cx="289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Optima" panose="02000503060000020004" pitchFamily="2" charset="0"/>
              </a:rPr>
              <a:t>Vertically integrated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Closed, proprietary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Slow innovation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52400" y="3048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286000"/>
            <a:ext cx="1905000" cy="9652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Operating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System</a:t>
            </a:r>
            <a:endParaRPr lang="en-US" sz="18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327400"/>
            <a:ext cx="1905000" cy="8382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Hardware</a:t>
            </a:r>
            <a:endParaRPr lang="en-US" sz="18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0" y="7620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447800"/>
            <a:ext cx="1905000" cy="7366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Optima" panose="02000503060000020004" pitchFamily="2" charset="0"/>
              </a:rPr>
              <a:t>Applications</a:t>
            </a:r>
            <a:endParaRPr lang="en-US" sz="18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0292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Optima" panose="02000503060000020004" pitchFamily="2" charset="0"/>
              </a:rPr>
              <a:t>Horizontal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Open interfaces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Rapid innovation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514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809102" y="3059112"/>
            <a:ext cx="3725298" cy="1845410"/>
            <a:chOff x="4809102" y="3212068"/>
            <a:chExt cx="3725298" cy="1844847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Optima" panose="02000503060000020004" pitchFamily="2" charset="0"/>
                </a:rPr>
                <a:t>Microprocessor</a:t>
              </a:r>
              <a:endParaRPr lang="en-US" sz="1800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pic>
          <p:nvPicPr>
            <p:cNvPr id="30757" name="Pictur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102" y="3979447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58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69219"/>
              <a:chOff x="6019800" y="3200400"/>
              <a:chExt cx="2590800" cy="36921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800" y="3427343"/>
                <a:ext cx="2590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672253" cy="369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Optima" panose="02000503060000020004" pitchFamily="2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34000" y="16764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Mac</a:t>
              </a:r>
            </a:p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Windows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(OS)</a:t>
              </a:r>
            </a:p>
          </p:txBody>
        </p:sp>
        <p:sp>
          <p:nvSpPr>
            <p:cNvPr id="30749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sp>
          <p:nvSpPr>
            <p:cNvPr id="30750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grpSp>
          <p:nvGrpSpPr>
            <p:cNvPr id="30751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5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672253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Optima" panose="02000503060000020004" pitchFamily="2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4102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</a:endParaRPr>
          </a:p>
        </p:txBody>
      </p:sp>
      <p:sp>
        <p:nvSpPr>
          <p:cNvPr id="30739" name="TextBox 47"/>
          <p:cNvSpPr txBox="1">
            <a:spLocks noChangeArrowheads="1"/>
          </p:cNvSpPr>
          <p:nvPr/>
        </p:nvSpPr>
        <p:spPr bwMode="auto">
          <a:xfrm>
            <a:off x="-231775" y="1144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675063" y="2438400"/>
            <a:ext cx="2065337" cy="1482725"/>
            <a:chOff x="1728" y="1416"/>
            <a:chExt cx="1301" cy="672"/>
          </a:xfrm>
        </p:grpSpPr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Optima" panose="02000503060000020004" pitchFamily="2" charset="0"/>
                </a:rPr>
                <a:t>Million of lines</a:t>
              </a:r>
              <a:br>
                <a:rPr lang="en-US">
                  <a:latin typeface="Optima" panose="02000503060000020004" pitchFamily="2" charset="0"/>
                </a:rPr>
              </a:br>
              <a:r>
                <a:rPr lang="en-US">
                  <a:latin typeface="Optima" panose="02000503060000020004" pitchFamily="2" charset="0"/>
                </a:rPr>
                <a:t>of source code</a:t>
              </a: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732463" y="2855912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Optima" panose="02000503060000020004" pitchFamily="2" charset="0"/>
              </a:rPr>
              <a:t>9,000 RFCs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675063" y="4024312"/>
            <a:ext cx="2114550" cy="952500"/>
            <a:chOff x="1728" y="2232"/>
            <a:chExt cx="1332" cy="672"/>
          </a:xfrm>
        </p:grpSpPr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Optima" panose="02000503060000020004" pitchFamily="2" charset="0"/>
                </a:rPr>
                <a:t>Billions of gates</a:t>
              </a:r>
            </a:p>
          </p:txBody>
        </p:sp>
      </p:grp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732463" y="4165600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Optima" panose="02000503060000020004" pitchFamily="2" charset="0"/>
              </a:rPr>
              <a:t>Bloated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067550" y="4165600"/>
            <a:ext cx="1607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Optima" panose="02000503060000020004" pitchFamily="2" charset="0"/>
              </a:rPr>
              <a:t>Power Hungry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377950" y="5410200"/>
            <a:ext cx="6930808" cy="113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 Vertically integrated, complex, closed, proprietary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 Networking industry with “mainframe” mind-set</a:t>
            </a:r>
            <a:endParaRPr lang="en-US" dirty="0">
              <a:solidFill>
                <a:schemeClr val="accent2"/>
              </a:solidFill>
              <a:latin typeface="Optima" panose="02000503060000020004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dirty="0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5801" y="4023934"/>
            <a:ext cx="2862238" cy="9525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  <a:endParaRPr lang="en-US" sz="1800" b="1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" y="3132770"/>
            <a:ext cx="2862239" cy="788185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  <a:endParaRPr lang="en-US" sz="1600">
              <a:solidFill>
                <a:srgbClr val="FFFFFF"/>
              </a:solidFill>
              <a:latin typeface="Optima" panose="02000503060000020004" pitchFamily="2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981200" y="1066800"/>
            <a:ext cx="5257799" cy="1447800"/>
            <a:chOff x="2890576" y="1144435"/>
            <a:chExt cx="5258696" cy="1449204"/>
          </a:xfrm>
        </p:grpSpPr>
        <p:sp>
          <p:nvSpPr>
            <p:cNvPr id="31" name="TextBox 30"/>
            <p:cNvSpPr txBox="1"/>
            <p:nvPr/>
          </p:nvSpPr>
          <p:spPr>
            <a:xfrm>
              <a:off x="3349441" y="1144435"/>
              <a:ext cx="4799831" cy="646740"/>
            </a:xfrm>
            <a:custGeom>
              <a:avLst/>
              <a:gdLst>
                <a:gd name="connsiteX0" fmla="*/ 0 w 4799831"/>
                <a:gd name="connsiteY0" fmla="*/ 0 h 646740"/>
                <a:gd name="connsiteX1" fmla="*/ 637692 w 4799831"/>
                <a:gd name="connsiteY1" fmla="*/ 0 h 646740"/>
                <a:gd name="connsiteX2" fmla="*/ 1179387 w 4799831"/>
                <a:gd name="connsiteY2" fmla="*/ 0 h 646740"/>
                <a:gd name="connsiteX3" fmla="*/ 1769081 w 4799831"/>
                <a:gd name="connsiteY3" fmla="*/ 0 h 646740"/>
                <a:gd name="connsiteX4" fmla="*/ 2502769 w 4799831"/>
                <a:gd name="connsiteY4" fmla="*/ 0 h 646740"/>
                <a:gd name="connsiteX5" fmla="*/ 3140461 w 4799831"/>
                <a:gd name="connsiteY5" fmla="*/ 0 h 646740"/>
                <a:gd name="connsiteX6" fmla="*/ 3730154 w 4799831"/>
                <a:gd name="connsiteY6" fmla="*/ 0 h 646740"/>
                <a:gd name="connsiteX7" fmla="*/ 4799831 w 4799831"/>
                <a:gd name="connsiteY7" fmla="*/ 0 h 646740"/>
                <a:gd name="connsiteX8" fmla="*/ 4799831 w 4799831"/>
                <a:gd name="connsiteY8" fmla="*/ 646740 h 646740"/>
                <a:gd name="connsiteX9" fmla="*/ 4114141 w 4799831"/>
                <a:gd name="connsiteY9" fmla="*/ 646740 h 646740"/>
                <a:gd name="connsiteX10" fmla="*/ 3524447 w 4799831"/>
                <a:gd name="connsiteY10" fmla="*/ 646740 h 646740"/>
                <a:gd name="connsiteX11" fmla="*/ 2742761 w 4799831"/>
                <a:gd name="connsiteY11" fmla="*/ 646740 h 646740"/>
                <a:gd name="connsiteX12" fmla="*/ 2105069 w 4799831"/>
                <a:gd name="connsiteY12" fmla="*/ 646740 h 646740"/>
                <a:gd name="connsiteX13" fmla="*/ 1563374 w 4799831"/>
                <a:gd name="connsiteY13" fmla="*/ 646740 h 646740"/>
                <a:gd name="connsiteX14" fmla="*/ 829685 w 4799831"/>
                <a:gd name="connsiteY14" fmla="*/ 646740 h 646740"/>
                <a:gd name="connsiteX15" fmla="*/ 0 w 4799831"/>
                <a:gd name="connsiteY15" fmla="*/ 646740 h 646740"/>
                <a:gd name="connsiteX16" fmla="*/ 0 w 4799831"/>
                <a:gd name="connsiteY16" fmla="*/ 0 h 64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99831" h="646740" fill="none" extrusionOk="0">
                  <a:moveTo>
                    <a:pt x="0" y="0"/>
                  </a:moveTo>
                  <a:cubicBezTo>
                    <a:pt x="261115" y="26233"/>
                    <a:pt x="427544" y="-24937"/>
                    <a:pt x="637692" y="0"/>
                  </a:cubicBezTo>
                  <a:cubicBezTo>
                    <a:pt x="847840" y="24937"/>
                    <a:pt x="1013649" y="21341"/>
                    <a:pt x="1179387" y="0"/>
                  </a:cubicBezTo>
                  <a:cubicBezTo>
                    <a:pt x="1345125" y="-21341"/>
                    <a:pt x="1535115" y="18969"/>
                    <a:pt x="1769081" y="0"/>
                  </a:cubicBezTo>
                  <a:cubicBezTo>
                    <a:pt x="2003047" y="-18969"/>
                    <a:pt x="2185280" y="-27302"/>
                    <a:pt x="2502769" y="0"/>
                  </a:cubicBezTo>
                  <a:cubicBezTo>
                    <a:pt x="2820258" y="27302"/>
                    <a:pt x="2834146" y="6742"/>
                    <a:pt x="3140461" y="0"/>
                  </a:cubicBezTo>
                  <a:cubicBezTo>
                    <a:pt x="3446776" y="-6742"/>
                    <a:pt x="3587578" y="11879"/>
                    <a:pt x="3730154" y="0"/>
                  </a:cubicBezTo>
                  <a:cubicBezTo>
                    <a:pt x="3872730" y="-11879"/>
                    <a:pt x="4381086" y="-52306"/>
                    <a:pt x="4799831" y="0"/>
                  </a:cubicBezTo>
                  <a:cubicBezTo>
                    <a:pt x="4788056" y="307407"/>
                    <a:pt x="4778018" y="516646"/>
                    <a:pt x="4799831" y="646740"/>
                  </a:cubicBezTo>
                  <a:cubicBezTo>
                    <a:pt x="4647774" y="653667"/>
                    <a:pt x="4436121" y="628241"/>
                    <a:pt x="4114141" y="646740"/>
                  </a:cubicBezTo>
                  <a:cubicBezTo>
                    <a:pt x="3792161" y="665240"/>
                    <a:pt x="3754048" y="633231"/>
                    <a:pt x="3524447" y="646740"/>
                  </a:cubicBezTo>
                  <a:cubicBezTo>
                    <a:pt x="3294846" y="660249"/>
                    <a:pt x="3093554" y="681055"/>
                    <a:pt x="2742761" y="646740"/>
                  </a:cubicBezTo>
                  <a:cubicBezTo>
                    <a:pt x="2391968" y="612425"/>
                    <a:pt x="2259668" y="639404"/>
                    <a:pt x="2105069" y="646740"/>
                  </a:cubicBezTo>
                  <a:cubicBezTo>
                    <a:pt x="1950470" y="654076"/>
                    <a:pt x="1777389" y="667940"/>
                    <a:pt x="1563374" y="646740"/>
                  </a:cubicBezTo>
                  <a:cubicBezTo>
                    <a:pt x="1349360" y="625540"/>
                    <a:pt x="1026508" y="659266"/>
                    <a:pt x="829685" y="646740"/>
                  </a:cubicBezTo>
                  <a:cubicBezTo>
                    <a:pt x="632862" y="634214"/>
                    <a:pt x="337733" y="605999"/>
                    <a:pt x="0" y="646740"/>
                  </a:cubicBezTo>
                  <a:cubicBezTo>
                    <a:pt x="-20058" y="392406"/>
                    <a:pt x="30832" y="287001"/>
                    <a:pt x="0" y="0"/>
                  </a:cubicBezTo>
                  <a:close/>
                </a:path>
                <a:path w="4799831" h="646740" stroke="0" extrusionOk="0">
                  <a:moveTo>
                    <a:pt x="0" y="0"/>
                  </a:moveTo>
                  <a:cubicBezTo>
                    <a:pt x="161494" y="29554"/>
                    <a:pt x="385411" y="13678"/>
                    <a:pt x="637692" y="0"/>
                  </a:cubicBezTo>
                  <a:cubicBezTo>
                    <a:pt x="889973" y="-13678"/>
                    <a:pt x="984971" y="6798"/>
                    <a:pt x="1179387" y="0"/>
                  </a:cubicBezTo>
                  <a:cubicBezTo>
                    <a:pt x="1373804" y="-6798"/>
                    <a:pt x="1657789" y="-23473"/>
                    <a:pt x="1961074" y="0"/>
                  </a:cubicBezTo>
                  <a:cubicBezTo>
                    <a:pt x="2264359" y="23473"/>
                    <a:pt x="2383187" y="8472"/>
                    <a:pt x="2598766" y="0"/>
                  </a:cubicBezTo>
                  <a:cubicBezTo>
                    <a:pt x="2814345" y="-8472"/>
                    <a:pt x="3091426" y="5082"/>
                    <a:pt x="3236457" y="0"/>
                  </a:cubicBezTo>
                  <a:cubicBezTo>
                    <a:pt x="3381488" y="-5082"/>
                    <a:pt x="3696151" y="20123"/>
                    <a:pt x="4018144" y="0"/>
                  </a:cubicBezTo>
                  <a:cubicBezTo>
                    <a:pt x="4340137" y="-20123"/>
                    <a:pt x="4631239" y="-9365"/>
                    <a:pt x="4799831" y="0"/>
                  </a:cubicBezTo>
                  <a:cubicBezTo>
                    <a:pt x="4806161" y="216933"/>
                    <a:pt x="4820457" y="506989"/>
                    <a:pt x="4799831" y="646740"/>
                  </a:cubicBezTo>
                  <a:cubicBezTo>
                    <a:pt x="4585902" y="620211"/>
                    <a:pt x="4463737" y="633089"/>
                    <a:pt x="4210137" y="646740"/>
                  </a:cubicBezTo>
                  <a:cubicBezTo>
                    <a:pt x="3956537" y="660391"/>
                    <a:pt x="3860347" y="658382"/>
                    <a:pt x="3524447" y="646740"/>
                  </a:cubicBezTo>
                  <a:cubicBezTo>
                    <a:pt x="3188547" y="635099"/>
                    <a:pt x="3140568" y="655532"/>
                    <a:pt x="2838757" y="646740"/>
                  </a:cubicBezTo>
                  <a:cubicBezTo>
                    <a:pt x="2536946" y="637949"/>
                    <a:pt x="2432760" y="666983"/>
                    <a:pt x="2201065" y="646740"/>
                  </a:cubicBezTo>
                  <a:cubicBezTo>
                    <a:pt x="1969370" y="626497"/>
                    <a:pt x="1745214" y="652029"/>
                    <a:pt x="1419379" y="646740"/>
                  </a:cubicBezTo>
                  <a:cubicBezTo>
                    <a:pt x="1093544" y="641451"/>
                    <a:pt x="902113" y="678951"/>
                    <a:pt x="637692" y="646740"/>
                  </a:cubicBezTo>
                  <a:cubicBezTo>
                    <a:pt x="373271" y="614529"/>
                    <a:pt x="316580" y="624168"/>
                    <a:pt x="0" y="646740"/>
                  </a:cubicBezTo>
                  <a:cubicBezTo>
                    <a:pt x="30816" y="386417"/>
                    <a:pt x="21103" y="16741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chemeClr val="tx2"/>
                  </a:solidFill>
                  <a:latin typeface="Hannotate TC" panose="03000500000000000000" pitchFamily="66" charset="-120"/>
                  <a:ea typeface="Hannotate TC" panose="03000500000000000000" pitchFamily="66" charset="-120"/>
                </a:rPr>
                <a:t>Routing, management, mobility management, </a:t>
              </a:r>
              <a:br>
                <a:rPr lang="en-US" sz="1800" dirty="0">
                  <a:solidFill>
                    <a:schemeClr val="tx2"/>
                  </a:solidFill>
                  <a:latin typeface="Hannotate TC" panose="03000500000000000000" pitchFamily="66" charset="-120"/>
                  <a:ea typeface="Hannotate TC" panose="03000500000000000000" pitchFamily="66" charset="-120"/>
                </a:rPr>
              </a:br>
              <a:r>
                <a:rPr lang="en-US" sz="1800" dirty="0">
                  <a:solidFill>
                    <a:schemeClr val="tx2"/>
                  </a:solidFill>
                  <a:latin typeface="Hannotate TC" panose="03000500000000000000" pitchFamily="66" charset="-120"/>
                  <a:ea typeface="Hannotate TC" panose="03000500000000000000" pitchFamily="66" charset="-120"/>
                </a:rPr>
                <a:t>access control, VPNs, …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2699708" y="1945494"/>
              <a:ext cx="839013" cy="45727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 bwMode="auto">
          <a:xfrm>
            <a:off x="687364" y="2503509"/>
            <a:ext cx="1277573" cy="49210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Optima" panose="02000503060000020004" pitchFamily="2" charset="0"/>
              </a:rPr>
              <a:t>Feature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100239" y="2500312"/>
            <a:ext cx="1437149" cy="49210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Optima" panose="02000503060000020004" pitchFamily="2" charset="0"/>
              </a:rPr>
              <a:t>Feature</a:t>
            </a:r>
          </a:p>
        </p:txBody>
      </p:sp>
      <p:pic>
        <p:nvPicPr>
          <p:cNvPr id="34837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0480"/>
            <a:ext cx="196215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Lost Our Way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54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</TotalTime>
  <Words>2640</Words>
  <Application>Microsoft Macintosh PowerPoint</Application>
  <PresentationFormat>On-screen Show (4:3)</PresentationFormat>
  <Paragraphs>890</Paragraphs>
  <Slides>47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Hannotate SC</vt:lpstr>
      <vt:lpstr>Hannotate TC</vt:lpstr>
      <vt:lpstr>ＭＳ Ｐゴシック</vt:lpstr>
      <vt:lpstr>Arial</vt:lpstr>
      <vt:lpstr>Calibri</vt:lpstr>
      <vt:lpstr>Handlee</vt:lpstr>
      <vt:lpstr>Optima</vt:lpstr>
      <vt:lpstr>Wingdings</vt:lpstr>
      <vt:lpstr>Wingdings 2</vt:lpstr>
      <vt:lpstr>ヒラギノ角ゴ ProN W3</vt:lpstr>
      <vt:lpstr>Flow</vt:lpstr>
      <vt:lpstr>Handout # 26:  Software-Defined Networking </vt:lpstr>
      <vt:lpstr>Announcements</vt:lpstr>
      <vt:lpstr>The Story So Far</vt:lpstr>
      <vt:lpstr>Innovation – Computers vs. Networks</vt:lpstr>
      <vt:lpstr>Innovation in Applications</vt:lpstr>
      <vt:lpstr>Innovation in OS and Applications</vt:lpstr>
      <vt:lpstr>Innovation in Infrastructure</vt:lpstr>
      <vt:lpstr>PowerPoint Presentation</vt:lpstr>
      <vt:lpstr>We Have Lost Our Way</vt:lpstr>
      <vt:lpstr>Reality is Even Worse</vt:lpstr>
      <vt:lpstr>PowerPoint Presentation</vt:lpstr>
      <vt:lpstr>What we need …</vt:lpstr>
      <vt:lpstr>1) Separate Intelligence from Datapath</vt:lpstr>
      <vt:lpstr>2) Cache Decisions</vt:lpstr>
      <vt:lpstr>How Can We Do This?</vt:lpstr>
      <vt:lpstr>Software Defined Network (SDN)</vt:lpstr>
      <vt:lpstr>Consequences</vt:lpstr>
      <vt:lpstr>Example: Routing</vt:lpstr>
      <vt:lpstr>Example: Routing</vt:lpstr>
      <vt:lpstr>Back to the story …</vt:lpstr>
      <vt:lpstr>Software Defined Network (SDN)</vt:lpstr>
      <vt:lpstr>Network OS</vt:lpstr>
      <vt:lpstr>Software Defined Network (SDN)</vt:lpstr>
      <vt:lpstr>Control Program</vt:lpstr>
      <vt:lpstr>Software Defined Network (SDN)</vt:lpstr>
      <vt:lpstr>Forwarding Abstraction</vt:lpstr>
      <vt:lpstr>Forwarding Substrate</vt:lpstr>
      <vt:lpstr>PowerPoint Presentation</vt:lpstr>
      <vt:lpstr>Substrate: “Flowspace”</vt:lpstr>
      <vt:lpstr>OpenFlow</vt:lpstr>
      <vt:lpstr>Traditional Switch</vt:lpstr>
      <vt:lpstr>Traditional Switch</vt:lpstr>
      <vt:lpstr>OpenFlow Switch</vt:lpstr>
      <vt:lpstr>OpenFlow Rules</vt:lpstr>
      <vt:lpstr>Plumbing Primitives</vt:lpstr>
      <vt:lpstr>OpenFlow Rules – Cont’d</vt:lpstr>
      <vt:lpstr>Flow Table Entry</vt:lpstr>
      <vt:lpstr>Examples</vt:lpstr>
      <vt:lpstr>Examples</vt:lpstr>
      <vt:lpstr>OpenFlow Hardware</vt:lpstr>
      <vt:lpstr>OpenFlow Usage Example</vt:lpstr>
      <vt:lpstr>Usage examples</vt:lpstr>
      <vt:lpstr>Research/Production VLANS</vt:lpstr>
      <vt:lpstr>Virtualize OpenFlow Switch</vt:lpstr>
      <vt:lpstr>Virtualizing OpenFlow</vt:lpstr>
      <vt:lpstr>Virtualizing OpenFlow</vt:lpstr>
      <vt:lpstr>Food for Thought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414</cp:revision>
  <cp:lastPrinted>2025-11-11T13:59:50Z</cp:lastPrinted>
  <dcterms:created xsi:type="dcterms:W3CDTF">2010-09-14T14:57:17Z</dcterms:created>
  <dcterms:modified xsi:type="dcterms:W3CDTF">2025-11-11T13:59:57Z</dcterms:modified>
</cp:coreProperties>
</file>