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1"/>
  </p:notesMasterIdLst>
  <p:handoutMasterIdLst>
    <p:handoutMasterId r:id="rId52"/>
  </p:handoutMasterIdLst>
  <p:sldIdLst>
    <p:sldId id="307" r:id="rId2"/>
    <p:sldId id="494" r:id="rId3"/>
    <p:sldId id="495" r:id="rId4"/>
    <p:sldId id="312" r:id="rId5"/>
    <p:sldId id="311" r:id="rId6"/>
    <p:sldId id="358" r:id="rId7"/>
    <p:sldId id="314" r:id="rId8"/>
    <p:sldId id="315" r:id="rId9"/>
    <p:sldId id="316" r:id="rId10"/>
    <p:sldId id="317" r:id="rId11"/>
    <p:sldId id="318" r:id="rId12"/>
    <p:sldId id="319" r:id="rId13"/>
    <p:sldId id="320" r:id="rId14"/>
    <p:sldId id="321" r:id="rId15"/>
    <p:sldId id="322" r:id="rId16"/>
    <p:sldId id="323" r:id="rId17"/>
    <p:sldId id="324" r:id="rId18"/>
    <p:sldId id="325" r:id="rId19"/>
    <p:sldId id="326" r:id="rId20"/>
    <p:sldId id="327" r:id="rId21"/>
    <p:sldId id="328" r:id="rId22"/>
    <p:sldId id="329" r:id="rId23"/>
    <p:sldId id="330" r:id="rId24"/>
    <p:sldId id="331" r:id="rId25"/>
    <p:sldId id="332" r:id="rId26"/>
    <p:sldId id="333" r:id="rId27"/>
    <p:sldId id="334" r:id="rId28"/>
    <p:sldId id="335" r:id="rId29"/>
    <p:sldId id="336" r:id="rId30"/>
    <p:sldId id="337" r:id="rId31"/>
    <p:sldId id="338" r:id="rId32"/>
    <p:sldId id="339" r:id="rId33"/>
    <p:sldId id="340" r:id="rId34"/>
    <p:sldId id="363" r:id="rId35"/>
    <p:sldId id="364" r:id="rId36"/>
    <p:sldId id="343" r:id="rId37"/>
    <p:sldId id="345" r:id="rId38"/>
    <p:sldId id="346" r:id="rId39"/>
    <p:sldId id="347" r:id="rId40"/>
    <p:sldId id="348" r:id="rId41"/>
    <p:sldId id="349" r:id="rId42"/>
    <p:sldId id="350" r:id="rId43"/>
    <p:sldId id="351" r:id="rId44"/>
    <p:sldId id="352" r:id="rId45"/>
    <p:sldId id="353" r:id="rId46"/>
    <p:sldId id="354" r:id="rId47"/>
    <p:sldId id="355" r:id="rId48"/>
    <p:sldId id="356" r:id="rId49"/>
    <p:sldId id="357" r:id="rId50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99CDFF"/>
    <a:srgbClr val="FF7C80"/>
    <a:srgbClr val="FF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50" autoAdjust="0"/>
    <p:restoredTop sz="87831" autoAdjust="0"/>
  </p:normalViewPr>
  <p:slideViewPr>
    <p:cSldViewPr>
      <p:cViewPr varScale="1">
        <p:scale>
          <a:sx n="164" d="100"/>
          <a:sy n="164" d="100"/>
        </p:scale>
        <p:origin x="216" y="1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55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2" d="100"/>
          <a:sy n="42" d="100"/>
        </p:scale>
        <p:origin x="-2318" y="-86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F6E8FB5F-E7AB-4BA0-A6C1-C4CE60F54423}" type="datetimeFigureOut">
              <a:rPr lang="en-US" smtClean="0"/>
              <a:pPr/>
              <a:t>10/7/25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A8D444D-285E-4E75-BF9B-6D3E847ED87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71474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2B8EC05-3D9B-431F-86FE-1307797B1786}" type="datetimeFigureOut">
              <a:rPr lang="en-US" smtClean="0"/>
              <a:pPr/>
              <a:t>10/7/25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878AD40-17FD-4B63-B1F1-12D759FB841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47515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8AD40-17FD-4B63-B1F1-12D759FB8411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69308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8E012ED-F96D-4DDB-9ACD-2852AAB7F993}" type="slidenum">
              <a:rPr lang="en-US"/>
              <a:pPr/>
              <a:t>10</a:t>
            </a:fld>
            <a:endParaRPr lang="en-US"/>
          </a:p>
        </p:txBody>
      </p:sp>
      <p:sp>
        <p:nvSpPr>
          <p:cNvPr id="1651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1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54683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F6D666D-F62A-4E65-B505-C95B7D92A2A8}" type="slidenum">
              <a:rPr lang="en-US"/>
              <a:pPr/>
              <a:t>11</a:t>
            </a:fld>
            <a:endParaRPr lang="en-US"/>
          </a:p>
        </p:txBody>
      </p:sp>
      <p:sp>
        <p:nvSpPr>
          <p:cNvPr id="1653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3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2208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BFEE85-8401-4882-A160-EA6DCBC6CED0}" type="slidenum">
              <a:rPr lang="en-US"/>
              <a:pPr/>
              <a:t>12</a:t>
            </a:fld>
            <a:endParaRPr lang="en-US"/>
          </a:p>
        </p:txBody>
      </p:sp>
      <p:sp>
        <p:nvSpPr>
          <p:cNvPr id="1655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5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69418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92CABF8-C299-4D8A-B16F-A1D0C1F0DCD6}" type="slidenum">
              <a:rPr lang="en-US"/>
              <a:pPr/>
              <a:t>13</a:t>
            </a:fld>
            <a:endParaRPr lang="en-US"/>
          </a:p>
        </p:txBody>
      </p:sp>
      <p:sp>
        <p:nvSpPr>
          <p:cNvPr id="1657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7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0109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BD034F-E9C0-4A56-8B7D-D7F3C619C374}" type="slidenum">
              <a:rPr lang="en-US"/>
              <a:pPr/>
              <a:t>14</a:t>
            </a:fld>
            <a:endParaRPr lang="en-US"/>
          </a:p>
        </p:txBody>
      </p:sp>
      <p:sp>
        <p:nvSpPr>
          <p:cNvPr id="1659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59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695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D970CB-8D0C-46B5-8841-52F99AD6BFBB}" type="slidenum">
              <a:rPr lang="en-US"/>
              <a:pPr/>
              <a:t>15</a:t>
            </a:fld>
            <a:endParaRPr lang="en-US"/>
          </a:p>
        </p:txBody>
      </p:sp>
      <p:sp>
        <p:nvSpPr>
          <p:cNvPr id="1661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1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520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682D38D-5EC8-4DA9-95EF-63C4D0D58DF8}" type="slidenum">
              <a:rPr lang="en-US"/>
              <a:pPr/>
              <a:t>16</a:t>
            </a:fld>
            <a:endParaRPr lang="en-US"/>
          </a:p>
        </p:txBody>
      </p:sp>
      <p:sp>
        <p:nvSpPr>
          <p:cNvPr id="1664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4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048932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5CA008B-88A8-48A7-9D46-AC8662198A39}" type="slidenum">
              <a:rPr lang="en-US"/>
              <a:pPr/>
              <a:t>17</a:t>
            </a:fld>
            <a:endParaRPr lang="en-US"/>
          </a:p>
        </p:txBody>
      </p:sp>
      <p:sp>
        <p:nvSpPr>
          <p:cNvPr id="1666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6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461688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014CA3-B33C-46CD-AC0C-0E30C17D12EE}" type="slidenum">
              <a:rPr lang="en-US"/>
              <a:pPr/>
              <a:t>18</a:t>
            </a:fld>
            <a:endParaRPr lang="en-US"/>
          </a:p>
        </p:txBody>
      </p:sp>
      <p:sp>
        <p:nvSpPr>
          <p:cNvPr id="1668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68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7900" y="4560888"/>
            <a:ext cx="5359400" cy="431958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8547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9312D8-A8D6-4FF2-AB97-95CCA634ACD8}" type="slidenum">
              <a:rPr lang="en-US"/>
              <a:pPr/>
              <a:t>19</a:t>
            </a:fld>
            <a:endParaRPr lang="en-US"/>
          </a:p>
        </p:txBody>
      </p:sp>
      <p:sp>
        <p:nvSpPr>
          <p:cNvPr id="1670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0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7900" y="4560888"/>
            <a:ext cx="5359400" cy="431958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9339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A73794-A540-442F-AAE8-AC7598678D2B}" type="slidenum">
              <a:rPr lang="en-US"/>
              <a:pPr/>
              <a:t>2</a:t>
            </a:fld>
            <a:endParaRPr lang="en-US"/>
          </a:p>
        </p:txBody>
      </p:sp>
      <p:sp>
        <p:nvSpPr>
          <p:cNvPr id="1112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2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927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2A0246-C656-4E73-9329-7B3E06A89245}" type="slidenum">
              <a:rPr lang="en-US"/>
              <a:pPr/>
              <a:t>20</a:t>
            </a:fld>
            <a:endParaRPr lang="en-US"/>
          </a:p>
        </p:txBody>
      </p:sp>
      <p:sp>
        <p:nvSpPr>
          <p:cNvPr id="1672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2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15893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57E6B5-9013-470C-8501-5EB9D4A04E64}" type="slidenum">
              <a:rPr lang="en-US"/>
              <a:pPr/>
              <a:t>21</a:t>
            </a:fld>
            <a:endParaRPr lang="en-US"/>
          </a:p>
        </p:txBody>
      </p:sp>
      <p:sp>
        <p:nvSpPr>
          <p:cNvPr id="1674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4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7900" y="4560888"/>
            <a:ext cx="5359400" cy="4319587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47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2638F8-5E14-421D-9521-9FF3F8E814B4}" type="slidenum">
              <a:rPr lang="en-US"/>
              <a:pPr/>
              <a:t>22</a:t>
            </a:fld>
            <a:endParaRPr lang="en-US"/>
          </a:p>
        </p:txBody>
      </p:sp>
      <p:sp>
        <p:nvSpPr>
          <p:cNvPr id="1676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6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9211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00F775-5B05-4789-AFF9-4759A8D441AE}" type="slidenum">
              <a:rPr lang="en-US"/>
              <a:pPr/>
              <a:t>23</a:t>
            </a:fld>
            <a:endParaRPr lang="en-US"/>
          </a:p>
        </p:txBody>
      </p:sp>
      <p:sp>
        <p:nvSpPr>
          <p:cNvPr id="1678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8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49644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8B5B7A-9683-47EB-884A-398B7F82C819}" type="slidenum">
              <a:rPr lang="en-US"/>
              <a:pPr/>
              <a:t>24</a:t>
            </a:fld>
            <a:endParaRPr lang="en-US"/>
          </a:p>
        </p:txBody>
      </p:sp>
      <p:sp>
        <p:nvSpPr>
          <p:cNvPr id="1680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0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67010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C80F8B-D269-4679-BDBB-BC0210757C99}" type="slidenum">
              <a:rPr lang="en-US"/>
              <a:pPr/>
              <a:t>25</a:t>
            </a:fld>
            <a:endParaRPr lang="en-US"/>
          </a:p>
        </p:txBody>
      </p:sp>
      <p:sp>
        <p:nvSpPr>
          <p:cNvPr id="1682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2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82326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AD8789E-7C50-49C4-8204-8ED07A1FBD89}" type="slidenum">
              <a:rPr lang="en-US"/>
              <a:pPr/>
              <a:t>26</a:t>
            </a:fld>
            <a:endParaRPr lang="en-US"/>
          </a:p>
        </p:txBody>
      </p:sp>
      <p:sp>
        <p:nvSpPr>
          <p:cNvPr id="1684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4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9157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4B04B1-3A16-408B-8D49-C20BD431BEA7}" type="slidenum">
              <a:rPr lang="en-US"/>
              <a:pPr/>
              <a:t>27</a:t>
            </a:fld>
            <a:endParaRPr lang="en-US"/>
          </a:p>
        </p:txBody>
      </p:sp>
      <p:sp>
        <p:nvSpPr>
          <p:cNvPr id="1686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80828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812AC3-42C0-4E80-BAC0-3C311CD25332}" type="slidenum">
              <a:rPr lang="en-US"/>
              <a:pPr/>
              <a:t>28</a:t>
            </a:fld>
            <a:endParaRPr lang="en-US"/>
          </a:p>
        </p:txBody>
      </p:sp>
      <p:sp>
        <p:nvSpPr>
          <p:cNvPr id="1688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88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5770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42B458-9420-4953-82FD-5C97E77AFE15}" type="slidenum">
              <a:rPr lang="en-US"/>
              <a:pPr/>
              <a:t>29</a:t>
            </a:fld>
            <a:endParaRPr lang="en-US"/>
          </a:p>
        </p:txBody>
      </p:sp>
      <p:sp>
        <p:nvSpPr>
          <p:cNvPr id="1690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0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7364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AF35B9-607C-8B32-D478-4EA5961B4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B24D530-2B15-4D7C-9E65-CE047786F0C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D792E1-C3E8-8D9F-3880-88F17757713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5AE5C6-508C-2740-12B5-12B117B2B8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8AD40-17FD-4B63-B1F1-12D759FB8411}" type="slidenum">
              <a:rPr lang="en-CA" smtClean="0"/>
              <a:pPr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01231865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7D7C4C-6DEB-4177-BC94-943AB5DF5C24}" type="slidenum">
              <a:rPr lang="en-US"/>
              <a:pPr/>
              <a:t>30</a:t>
            </a:fld>
            <a:endParaRPr lang="en-US"/>
          </a:p>
        </p:txBody>
      </p:sp>
      <p:sp>
        <p:nvSpPr>
          <p:cNvPr id="1692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2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953550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4E34042-B09A-46F5-8913-09C41ACCCA17}" type="slidenum">
              <a:rPr lang="en-US"/>
              <a:pPr/>
              <a:t>31</a:t>
            </a:fld>
            <a:endParaRPr lang="en-US"/>
          </a:p>
        </p:txBody>
      </p:sp>
      <p:sp>
        <p:nvSpPr>
          <p:cNvPr id="1694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4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3534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79EDDA-448E-4AFB-A541-208BDE67308C}" type="slidenum">
              <a:rPr lang="en-US"/>
              <a:pPr/>
              <a:t>32</a:t>
            </a:fld>
            <a:endParaRPr lang="en-US"/>
          </a:p>
        </p:txBody>
      </p:sp>
      <p:sp>
        <p:nvSpPr>
          <p:cNvPr id="1696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6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478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4B5694F-70C5-4B6C-B678-97A620E35F0C}" type="slidenum">
              <a:rPr lang="en-US"/>
              <a:pPr/>
              <a:t>33</a:t>
            </a:fld>
            <a:endParaRPr lang="en-US"/>
          </a:p>
        </p:txBody>
      </p:sp>
      <p:sp>
        <p:nvSpPr>
          <p:cNvPr id="1698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98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4725" y="4560888"/>
            <a:ext cx="5365750" cy="4319587"/>
          </a:xfrm>
        </p:spPr>
        <p:txBody>
          <a:bodyPr/>
          <a:lstStyle/>
          <a:p>
            <a:r>
              <a:rPr lang="en-US"/>
              <a:t>Application may get duplicates in the case of early timeouts</a:t>
            </a:r>
          </a:p>
        </p:txBody>
      </p:sp>
    </p:spTree>
    <p:extLst>
      <p:ext uri="{BB962C8B-B14F-4D97-AF65-F5344CB8AC3E}">
        <p14:creationId xmlns:p14="http://schemas.microsoft.com/office/powerpoint/2010/main" val="443224979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E5645A8-00D3-43EA-8325-0017C7E448F4}" type="slidenum">
              <a:rPr lang="en-US"/>
              <a:pPr/>
              <a:t>34</a:t>
            </a:fld>
            <a:endParaRPr lang="en-US"/>
          </a:p>
        </p:txBody>
      </p:sp>
      <p:sp>
        <p:nvSpPr>
          <p:cNvPr id="1700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00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93425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AF181D2-5D43-4EA5-A9D2-2ED475259E8F}" type="slidenum">
              <a:rPr lang="en-US"/>
              <a:pPr/>
              <a:t>35</a:t>
            </a:fld>
            <a:endParaRPr lang="en-US"/>
          </a:p>
        </p:txBody>
      </p:sp>
      <p:sp>
        <p:nvSpPr>
          <p:cNvPr id="1702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02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06682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4FD228-5BCA-49F8-8A30-0869A3C34716}" type="slidenum">
              <a:rPr lang="en-US"/>
              <a:pPr/>
              <a:t>36</a:t>
            </a:fld>
            <a:endParaRPr lang="en-US"/>
          </a:p>
        </p:txBody>
      </p:sp>
      <p:sp>
        <p:nvSpPr>
          <p:cNvPr id="1704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04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3447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8C752A6-F4C2-4CBE-8286-FA2558F7A368}" type="slidenum">
              <a:rPr lang="en-US"/>
              <a:pPr/>
              <a:t>37</a:t>
            </a:fld>
            <a:endParaRPr lang="en-US"/>
          </a:p>
        </p:txBody>
      </p:sp>
      <p:sp>
        <p:nvSpPr>
          <p:cNvPr id="1709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09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2701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045DE17-7FEC-47BC-8B73-10ECA241BD08}" type="slidenum">
              <a:rPr lang="en-US"/>
              <a:pPr/>
              <a:t>38</a:t>
            </a:fld>
            <a:endParaRPr lang="en-US"/>
          </a:p>
        </p:txBody>
      </p:sp>
      <p:sp>
        <p:nvSpPr>
          <p:cNvPr id="1711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1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33316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3B3CC0-1448-4FBC-AD0E-53522AB786C5}" type="slidenum">
              <a:rPr lang="en-US"/>
              <a:pPr/>
              <a:t>39</a:t>
            </a:fld>
            <a:endParaRPr lang="en-US"/>
          </a:p>
        </p:txBody>
      </p:sp>
      <p:sp>
        <p:nvSpPr>
          <p:cNvPr id="1713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31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6508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0345CD-0ED6-4B8F-BFC8-0D3BB12FB00D}" type="slidenum">
              <a:rPr lang="en-US"/>
              <a:pPr/>
              <a:t>4</a:t>
            </a:fld>
            <a:endParaRPr lang="en-US"/>
          </a:p>
        </p:txBody>
      </p:sp>
      <p:sp>
        <p:nvSpPr>
          <p:cNvPr id="1641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1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7524680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7305DA-EAC2-4F67-AB2D-F6EA1229858E}" type="slidenum">
              <a:rPr lang="en-US"/>
              <a:pPr/>
              <a:t>40</a:t>
            </a:fld>
            <a:endParaRPr lang="en-US"/>
          </a:p>
        </p:txBody>
      </p:sp>
      <p:sp>
        <p:nvSpPr>
          <p:cNvPr id="1715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5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31773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F9D1B6-A3F1-45E7-B4F5-87AE40238208}" type="slidenum">
              <a:rPr lang="en-US"/>
              <a:pPr/>
              <a:t>41</a:t>
            </a:fld>
            <a:endParaRPr lang="en-US"/>
          </a:p>
        </p:txBody>
      </p:sp>
      <p:sp>
        <p:nvSpPr>
          <p:cNvPr id="1717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7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064609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46220D-A1B0-4279-B1DC-35D79B7DB07E}" type="slidenum">
              <a:rPr lang="en-US"/>
              <a:pPr/>
              <a:t>42</a:t>
            </a:fld>
            <a:endParaRPr lang="en-US"/>
          </a:p>
        </p:txBody>
      </p:sp>
      <p:sp>
        <p:nvSpPr>
          <p:cNvPr id="1719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19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39272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038A1F-FDF4-45F1-A400-3691C3CDEC59}" type="slidenum">
              <a:rPr lang="en-US"/>
              <a:pPr/>
              <a:t>43</a:t>
            </a:fld>
            <a:endParaRPr lang="en-US"/>
          </a:p>
        </p:txBody>
      </p:sp>
      <p:sp>
        <p:nvSpPr>
          <p:cNvPr id="1721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1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28478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089170-BABA-4DF8-99E4-CE3E71E340D3}" type="slidenum">
              <a:rPr lang="en-US"/>
              <a:pPr/>
              <a:t>44</a:t>
            </a:fld>
            <a:endParaRPr lang="en-US"/>
          </a:p>
        </p:txBody>
      </p:sp>
      <p:sp>
        <p:nvSpPr>
          <p:cNvPr id="172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47486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A2FEDF-A0A1-433F-A772-AC4632DC3663}" type="slidenum">
              <a:rPr lang="en-US"/>
              <a:pPr/>
              <a:t>45</a:t>
            </a:fld>
            <a:endParaRPr lang="en-US"/>
          </a:p>
        </p:txBody>
      </p:sp>
      <p:sp>
        <p:nvSpPr>
          <p:cNvPr id="1725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946965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B23409-15EB-4AD8-B76F-EF078872D9C5}" type="slidenum">
              <a:rPr lang="en-US"/>
              <a:pPr/>
              <a:t>46</a:t>
            </a:fld>
            <a:endParaRPr lang="en-US"/>
          </a:p>
        </p:txBody>
      </p:sp>
      <p:sp>
        <p:nvSpPr>
          <p:cNvPr id="1727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2331473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2A4165E-E112-4580-8A8E-0ACF3E414034}" type="slidenum">
              <a:rPr lang="en-US"/>
              <a:pPr/>
              <a:t>47</a:t>
            </a:fld>
            <a:endParaRPr lang="en-US"/>
          </a:p>
        </p:txBody>
      </p:sp>
      <p:sp>
        <p:nvSpPr>
          <p:cNvPr id="1729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2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6264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304A3F5-D3BD-4E0C-8E40-90010001F918}" type="slidenum">
              <a:rPr lang="en-US"/>
              <a:pPr/>
              <a:t>48</a:t>
            </a:fld>
            <a:endParaRPr lang="en-US"/>
          </a:p>
        </p:txBody>
      </p:sp>
      <p:sp>
        <p:nvSpPr>
          <p:cNvPr id="1731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66591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71F24B-240B-4381-A20C-EC0C97C7DD66}" type="slidenum">
              <a:rPr lang="en-US"/>
              <a:pPr/>
              <a:t>49</a:t>
            </a:fld>
            <a:endParaRPr lang="en-US"/>
          </a:p>
        </p:txBody>
      </p:sp>
      <p:sp>
        <p:nvSpPr>
          <p:cNvPr id="17336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33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260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9F4ECC-4E63-48A1-9461-71D5C1977DBD}" type="slidenum">
              <a:rPr lang="en-US"/>
              <a:pPr/>
              <a:t>5</a:t>
            </a:fld>
            <a:endParaRPr lang="en-US"/>
          </a:p>
        </p:txBody>
      </p:sp>
      <p:sp>
        <p:nvSpPr>
          <p:cNvPr id="1639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9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43576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8AD40-17FD-4B63-B1F1-12D759FB8411}" type="slidenum">
              <a:rPr lang="en-CA" smtClean="0"/>
              <a:pPr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7168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013504-51F9-4AA8-85D0-C6328DE78EE7}" type="slidenum">
              <a:rPr lang="en-US"/>
              <a:pPr/>
              <a:t>7</a:t>
            </a:fld>
            <a:endParaRPr lang="en-US"/>
          </a:p>
        </p:txBody>
      </p:sp>
      <p:sp>
        <p:nvSpPr>
          <p:cNvPr id="1645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5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8083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BE6348-8E3C-417E-A6B7-7734149E28EB}" type="slidenum">
              <a:rPr lang="en-US"/>
              <a:pPr/>
              <a:t>8</a:t>
            </a:fld>
            <a:endParaRPr lang="en-US"/>
          </a:p>
        </p:txBody>
      </p:sp>
      <p:sp>
        <p:nvSpPr>
          <p:cNvPr id="1647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7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19222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6607E1-F5CD-402E-B8CC-D74C56FB457A}" type="slidenum">
              <a:rPr lang="en-US"/>
              <a:pPr/>
              <a:t>9</a:t>
            </a:fld>
            <a:endParaRPr lang="en-US"/>
          </a:p>
        </p:txBody>
      </p:sp>
      <p:sp>
        <p:nvSpPr>
          <p:cNvPr id="1649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9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3422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793336"/>
            <a:ext cx="8153400" cy="2635663"/>
          </a:xfrm>
          <a:ln>
            <a:noFill/>
          </a:ln>
        </p:spPr>
        <p:txBody>
          <a:bodyPr vert="horz" tIns="0" rIns="18288" bIns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000" b="1">
                <a:ln>
                  <a:noFill/>
                </a:ln>
                <a:solidFill>
                  <a:schemeClr val="accent6"/>
                </a:solidFill>
                <a:effectLst/>
                <a:latin typeface="Optima" panose="02000503060000020004" pitchFamily="2" charset="0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1905000" y="3581400"/>
            <a:ext cx="6781800" cy="2743200"/>
          </a:xfrm>
        </p:spPr>
        <p:txBody>
          <a:bodyPr lIns="0" rIns="18288">
            <a:normAutofit/>
          </a:bodyPr>
          <a:lstStyle>
            <a:lvl1pPr marL="0" marR="45719" indent="0" algn="l">
              <a:buNone/>
              <a:defRPr sz="2000" b="1">
                <a:solidFill>
                  <a:schemeClr val="bg2">
                    <a:lumMod val="25000"/>
                  </a:schemeClr>
                </a:solidFill>
                <a:latin typeface="Optima" panose="02000503060000020004" pitchFamily="2" charset="0"/>
              </a:defRPr>
            </a:lvl1pPr>
            <a:lvl2pPr marL="457189" indent="0" algn="ctr">
              <a:buNone/>
            </a:lvl2pPr>
            <a:lvl3pPr marL="914378" indent="0" algn="ctr">
              <a:buNone/>
            </a:lvl3pPr>
            <a:lvl4pPr marL="1371566" indent="0" algn="ctr">
              <a:buNone/>
            </a:lvl4pPr>
            <a:lvl5pPr marL="1828754" indent="0" algn="ctr">
              <a:buNone/>
            </a:lvl5pPr>
            <a:lvl6pPr marL="2285943" indent="0" algn="ctr">
              <a:buNone/>
            </a:lvl6pPr>
            <a:lvl7pPr marL="2743132" indent="0" algn="ctr">
              <a:buNone/>
            </a:lvl7pPr>
            <a:lvl8pPr marL="3200320" indent="0" algn="ctr">
              <a:buNone/>
            </a:lvl8pPr>
            <a:lvl9pPr marL="3657509" indent="0" algn="ctr">
              <a:buNone/>
            </a:lvl9pPr>
          </a:lstStyle>
          <a:p>
            <a:r>
              <a:rPr kumimoji="0" lang="en-US" dirty="0"/>
              <a:t>Click to edit Master subtitle style</a:t>
            </a:r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533400" y="3581400"/>
            <a:ext cx="1088408" cy="1828800"/>
            <a:chOff x="435592" y="3200400"/>
            <a:chExt cx="1371600" cy="2209800"/>
          </a:xfrm>
          <a:effectLst>
            <a:reflection blurRad="6350" stA="50000" endA="300" endPos="38500" dist="50800" dir="5400000" sy="-100000" algn="bl" rotWithShape="0"/>
          </a:effectLst>
        </p:grpSpPr>
        <p:sp>
          <p:nvSpPr>
            <p:cNvPr id="21" name="Rounded Rectangle 20"/>
            <p:cNvSpPr/>
            <p:nvPr userDrawn="1"/>
          </p:nvSpPr>
          <p:spPr>
            <a:xfrm>
              <a:off x="435592" y="3200400"/>
              <a:ext cx="1371600" cy="2209800"/>
            </a:xfrm>
            <a:prstGeom prst="roundRect">
              <a:avLst/>
            </a:prstGeom>
            <a:solidFill>
              <a:schemeClr val="bg1"/>
            </a:solidFill>
            <a:ln w="34925">
              <a:noFill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800"/>
            </a:p>
          </p:txBody>
        </p:sp>
        <p:pic>
          <p:nvPicPr>
            <p:cNvPr id="10" name="Picture 17" descr="UofT-Logo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76024" y="3352800"/>
              <a:ext cx="1100376" cy="1918164"/>
            </a:xfrm>
            <a:prstGeom prst="rect">
              <a:avLst/>
            </a:prstGeom>
            <a:noFill/>
            <a:ln w="34925">
              <a:noFill/>
            </a:ln>
            <a:effectLst/>
          </p:spPr>
        </p:pic>
      </p:grpSp>
      <p:sp>
        <p:nvSpPr>
          <p:cNvPr id="2" name="Title 8">
            <a:extLst>
              <a:ext uri="{FF2B5EF4-FFF2-40B4-BE49-F238E27FC236}">
                <a16:creationId xmlns:a16="http://schemas.microsoft.com/office/drawing/2014/main" id="{B9812787-C815-1FEE-D067-3B9ACAE91D11}"/>
              </a:ext>
            </a:extLst>
          </p:cNvPr>
          <p:cNvSpPr txBox="1">
            <a:spLocks/>
          </p:cNvSpPr>
          <p:nvPr userDrawn="1"/>
        </p:nvSpPr>
        <p:spPr>
          <a:xfrm>
            <a:off x="503767" y="228600"/>
            <a:ext cx="8153400" cy="438613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1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chemeClr val="tx2"/>
                </a:solidFill>
                <a:latin typeface="Optima" panose="02000503060000020004" pitchFamily="2" charset="0"/>
                <a:ea typeface="+mj-ea"/>
                <a:cs typeface="+mj-cs"/>
              </a:rPr>
              <a:t>CSC 458/2209 – Computer Networking Systems</a:t>
            </a:r>
            <a:endParaRPr lang="en-US" sz="2400" dirty="0">
              <a:latin typeface="Optima" panose="02000503060000020004" pitchFamily="2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7"/>
            <a:ext cx="8229600" cy="944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447802"/>
            <a:ext cx="4038600" cy="2324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2"/>
            <a:ext cx="4038600" cy="2324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0722A-30FE-4606-B981-44514D85D7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buClr>
                <a:schemeClr val="tx2"/>
              </a:buClr>
              <a:defRPr sz="2600">
                <a:solidFill>
                  <a:schemeClr val="tx2"/>
                </a:solidFill>
              </a:defRPr>
            </a:lvl2pPr>
            <a:lvl3pPr>
              <a:buClr>
                <a:schemeClr val="accent3"/>
              </a:buClr>
              <a:defRPr sz="2400"/>
            </a:lvl3pPr>
            <a:lvl4pPr>
              <a:buClr>
                <a:schemeClr val="tx2"/>
              </a:buClr>
              <a:defRPr sz="2400">
                <a:solidFill>
                  <a:schemeClr val="tx2"/>
                </a:solidFill>
              </a:defRPr>
            </a:lvl4pPr>
            <a:lvl5pPr>
              <a:defRPr sz="2200"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Date Placeholder 20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buClr>
                <a:schemeClr val="tx2"/>
              </a:buClr>
              <a:defRPr sz="2600">
                <a:solidFill>
                  <a:schemeClr val="tx2"/>
                </a:solidFill>
              </a:defRPr>
            </a:lvl2pPr>
            <a:lvl3pPr>
              <a:buClr>
                <a:schemeClr val="accent3"/>
              </a:buClr>
              <a:defRPr sz="2400"/>
            </a:lvl3pPr>
            <a:lvl4pPr>
              <a:buClr>
                <a:schemeClr val="tx2"/>
              </a:buClr>
              <a:defRPr sz="2400">
                <a:solidFill>
                  <a:schemeClr val="tx2"/>
                </a:solidFill>
              </a:defRPr>
            </a:lvl4pPr>
            <a:lvl5pPr>
              <a:defRPr sz="2200"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Slide Number Placeholder 21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9332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4038600" cy="536432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038600" cy="536432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21" name="Title 1"/>
          <p:cNvSpPr>
            <a:spLocks noGrp="1"/>
          </p:cNvSpPr>
          <p:nvPr userDrawn="1"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Date Placeholder 2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4" name="Slide Number Placeholder 23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5" name="Footer Placeholder 24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9" y="9928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676400"/>
            <a:ext cx="4040188" cy="46839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676400"/>
            <a:ext cx="4041775" cy="46839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23" name="Title 1"/>
          <p:cNvSpPr>
            <a:spLocks noGrp="1"/>
          </p:cNvSpPr>
          <p:nvPr userDrawn="1"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cxnSp>
        <p:nvCxnSpPr>
          <p:cNvPr id="24" name="Straight Connector 23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Date Placeholder 24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6" name="Slide Number Placeholder 25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7" name="Footer Placeholder 26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9" name="Date Placeholder 18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16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3"/>
            <a:ext cx="2743200" cy="1162051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0" name="Date Placeholder 19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8" name="Date Placeholder 17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5" name="Slide Number Placeholder 24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6" name="Footer Placeholder 25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8229600" cy="5334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4419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Optima" panose="02000503060000020004" pitchFamily="2" charset="0"/>
              </a:defRPr>
            </a:lvl1pPr>
          </a:lstStyle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953000" y="6356352"/>
            <a:ext cx="2895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ct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Optima" panose="02000503060000020004" pitchFamily="2" charset="0"/>
              </a:defRPr>
            </a:lvl1pPr>
          </a:lstStyle>
          <a:p>
            <a:r>
              <a:rPr lang="en-US"/>
              <a:t>University of Toronto – Fall 2025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2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Optima" panose="02000503060000020004" pitchFamily="2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74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ln>
            <a:noFill/>
          </a:ln>
          <a:solidFill>
            <a:schemeClr val="tx2"/>
          </a:solidFill>
          <a:effectLst/>
          <a:latin typeface="Optima" panose="02000503060000020004" pitchFamily="2" charset="0"/>
          <a:ea typeface="+mj-ea"/>
          <a:cs typeface="+mj-cs"/>
        </a:defRPr>
      </a:lvl1pPr>
    </p:titleStyle>
    <p:bodyStyle>
      <a:lvl1pPr marL="274313" indent="-274313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800" kern="1200">
          <a:solidFill>
            <a:schemeClr val="tx1"/>
          </a:solidFill>
          <a:latin typeface="Optima" panose="02000503060000020004" pitchFamily="2" charset="0"/>
          <a:ea typeface="+mn-ea"/>
          <a:cs typeface="+mn-cs"/>
        </a:defRPr>
      </a:lvl1pPr>
      <a:lvl2pPr marL="640064" indent="-246882" algn="l" rtl="0" eaLnBrk="1" latinLnBrk="0" hangingPunct="1">
        <a:spcBef>
          <a:spcPct val="20000"/>
        </a:spcBef>
        <a:buClr>
          <a:schemeClr val="tx2"/>
        </a:buClr>
        <a:buSzPct val="85000"/>
        <a:buFont typeface="Wingdings 2"/>
        <a:buChar char=""/>
        <a:defRPr kumimoji="0" sz="2600" kern="1200">
          <a:solidFill>
            <a:schemeClr val="tx2"/>
          </a:solidFill>
          <a:latin typeface="Optima" panose="02000503060000020004" pitchFamily="2" charset="0"/>
          <a:ea typeface="+mn-ea"/>
          <a:cs typeface="+mn-cs"/>
        </a:defRPr>
      </a:lvl2pPr>
      <a:lvl3pPr marL="914378" indent="-246882" algn="l" rtl="0" eaLnBrk="1" latinLnBrk="0" hangingPunct="1">
        <a:spcBef>
          <a:spcPct val="20000"/>
        </a:spcBef>
        <a:buClr>
          <a:schemeClr val="accent3"/>
        </a:buClr>
        <a:buSzPct val="70000"/>
        <a:buFont typeface="Wingdings 2"/>
        <a:buChar char=""/>
        <a:defRPr kumimoji="0" sz="2400" kern="1200">
          <a:solidFill>
            <a:schemeClr val="tx1"/>
          </a:solidFill>
          <a:latin typeface="Optima" panose="02000503060000020004" pitchFamily="2" charset="0"/>
          <a:ea typeface="+mn-ea"/>
          <a:cs typeface="+mn-cs"/>
        </a:defRPr>
      </a:lvl3pPr>
      <a:lvl4pPr marL="1188690" indent="-210307" algn="l" rtl="0" eaLnBrk="1" latinLnBrk="0" hangingPunct="1">
        <a:spcBef>
          <a:spcPct val="20000"/>
        </a:spcBef>
        <a:buClr>
          <a:schemeClr val="tx2"/>
        </a:buClr>
        <a:buSzPct val="65000"/>
        <a:buFont typeface="Wingdings 2"/>
        <a:buChar char=""/>
        <a:defRPr kumimoji="0" sz="2200" kern="1200">
          <a:solidFill>
            <a:schemeClr val="tx2"/>
          </a:solidFill>
          <a:latin typeface="Optima" panose="02000503060000020004" pitchFamily="2" charset="0"/>
          <a:ea typeface="+mn-ea"/>
          <a:cs typeface="+mn-cs"/>
        </a:defRPr>
      </a:lvl4pPr>
      <a:lvl5pPr marL="1463003" indent="-210307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Optima" panose="02000503060000020004" pitchFamily="2" charset="0"/>
          <a:ea typeface="+mn-ea"/>
          <a:cs typeface="+mn-cs"/>
        </a:defRPr>
      </a:lvl5pPr>
      <a:lvl6pPr marL="1737317" indent="-210307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192" indent="-182876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05" indent="-182876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19" indent="-182876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yganjali@cs.toronto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cs.toronto.edu/~yganjali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33400" y="793336"/>
            <a:ext cx="8153400" cy="2635663"/>
          </a:xfrm>
        </p:spPr>
        <p:txBody>
          <a:bodyPr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r>
              <a:rPr lang="en-US" dirty="0"/>
              <a:t>Handout # 15: </a:t>
            </a:r>
            <a:br>
              <a:rPr lang="en-US" dirty="0"/>
            </a:br>
            <a:r>
              <a:rPr lang="en-US" dirty="0"/>
              <a:t>Transport Protocols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905000" y="3581400"/>
            <a:ext cx="6781800" cy="2743200"/>
          </a:xfrm>
        </p:spPr>
        <p:txBody>
          <a:bodyPr>
            <a:normAutofit/>
          </a:bodyPr>
          <a:lstStyle/>
          <a:p>
            <a:r>
              <a:rPr lang="en-US" dirty="0"/>
              <a:t>Professor Yashar Ganjali</a:t>
            </a:r>
          </a:p>
          <a:p>
            <a:r>
              <a:rPr lang="en-US" dirty="0"/>
              <a:t>Department of Computer Science</a:t>
            </a:r>
          </a:p>
          <a:p>
            <a:r>
              <a:rPr lang="en-US" dirty="0"/>
              <a:t>University of Toronto</a:t>
            </a:r>
          </a:p>
          <a:p>
            <a:endParaRPr lang="en-US" dirty="0"/>
          </a:p>
          <a:p>
            <a:r>
              <a:rPr lang="en-US" dirty="0">
                <a:hlinkClick r:id="rId3"/>
              </a:rPr>
              <a:t>ganjali7@cs.toronto.edu</a:t>
            </a:r>
            <a:endParaRPr lang="en-US" dirty="0"/>
          </a:p>
          <a:p>
            <a:r>
              <a:rPr lang="en-US" dirty="0">
                <a:hlinkClick r:id="rId4"/>
              </a:rPr>
              <a:t>http://www.cs.toronto.edu/~yganjali</a:t>
            </a:r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06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Would Anyone Use UDP?</a:t>
            </a:r>
          </a:p>
        </p:txBody>
      </p:sp>
      <p:sp>
        <p:nvSpPr>
          <p:cNvPr id="165069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Finer control over what data is sent and when</a:t>
            </a:r>
          </a:p>
          <a:p>
            <a:pPr lvl="1"/>
            <a:r>
              <a:rPr lang="en-US"/>
              <a:t>As soon as an application process writes into the socket</a:t>
            </a:r>
          </a:p>
          <a:p>
            <a:pPr lvl="1"/>
            <a:r>
              <a:rPr lang="en-US"/>
              <a:t>… UDP will package the data and send the packet</a:t>
            </a:r>
          </a:p>
          <a:p>
            <a:r>
              <a:rPr lang="en-US"/>
              <a:t>No delay for connection establishment </a:t>
            </a:r>
          </a:p>
          <a:p>
            <a:pPr lvl="1"/>
            <a:r>
              <a:rPr lang="en-US"/>
              <a:t>UDP just blasts away without any formal preliminaries</a:t>
            </a:r>
          </a:p>
          <a:p>
            <a:pPr lvl="1"/>
            <a:r>
              <a:rPr lang="en-US"/>
              <a:t>… which avoids introducing any unnecessary delays</a:t>
            </a:r>
          </a:p>
          <a:p>
            <a:r>
              <a:rPr lang="en-US"/>
              <a:t>No connection state</a:t>
            </a:r>
          </a:p>
          <a:p>
            <a:pPr lvl="1"/>
            <a:r>
              <a:rPr lang="en-US"/>
              <a:t>No allocation of buffers, parameters, sequence #s, etc.</a:t>
            </a:r>
          </a:p>
          <a:p>
            <a:pPr lvl="1"/>
            <a:r>
              <a:rPr lang="en-US"/>
              <a:t>… making it easier to handle many active clients at once</a:t>
            </a:r>
          </a:p>
          <a:p>
            <a:r>
              <a:rPr lang="en-US"/>
              <a:t>Small packet header overhead</a:t>
            </a:r>
          </a:p>
          <a:p>
            <a:pPr lvl="1"/>
            <a:r>
              <a:rPr lang="en-US"/>
              <a:t>UDP header is only eight-bytes long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96E9AB8-8769-40F3-AC3A-5EA745039BC3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2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Popular Applications That Use UDP</a:t>
            </a:r>
          </a:p>
        </p:txBody>
      </p:sp>
      <p:sp>
        <p:nvSpPr>
          <p:cNvPr id="165273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35052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Multimedia streaming</a:t>
            </a:r>
          </a:p>
          <a:p>
            <a:pPr lvl="1"/>
            <a:r>
              <a:rPr lang="en-US" dirty="0"/>
              <a:t>Retransmitting lost/corrupted packets is not worthwhile</a:t>
            </a:r>
          </a:p>
          <a:p>
            <a:pPr lvl="1"/>
            <a:r>
              <a:rPr lang="en-US" dirty="0"/>
              <a:t>By the time the packet is retransmitted, it’s too late</a:t>
            </a:r>
          </a:p>
          <a:p>
            <a:pPr lvl="1"/>
            <a:r>
              <a:rPr lang="en-US" dirty="0"/>
              <a:t>E.g., telephone calls, video conferencing, gaming</a:t>
            </a:r>
          </a:p>
          <a:p>
            <a:r>
              <a:rPr lang="en-US" dirty="0"/>
              <a:t>Simple query protocols like Domain Name System</a:t>
            </a:r>
          </a:p>
          <a:p>
            <a:pPr lvl="1"/>
            <a:r>
              <a:rPr lang="en-US" dirty="0"/>
              <a:t>Overhead of connection establishment is overkill</a:t>
            </a:r>
          </a:p>
          <a:p>
            <a:pPr lvl="1"/>
            <a:r>
              <a:rPr lang="en-US" dirty="0"/>
              <a:t>Easier to have application retransmit if needed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6E9D9C-2025-44DE-9597-B194946CAF71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pic>
        <p:nvPicPr>
          <p:cNvPr id="1652740" name="Picture 4" descr="j029202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00188" y="4802188"/>
            <a:ext cx="1636712" cy="1552575"/>
          </a:xfrm>
          <a:prstGeom prst="rect">
            <a:avLst/>
          </a:prstGeom>
          <a:noFill/>
        </p:spPr>
      </p:pic>
      <p:pic>
        <p:nvPicPr>
          <p:cNvPr id="1652741" name="Picture 5" descr="j02857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23000" y="5224463"/>
            <a:ext cx="1730375" cy="1062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52742" name="Freeform 6"/>
          <p:cNvSpPr>
            <a:spLocks/>
          </p:cNvSpPr>
          <p:nvPr/>
        </p:nvSpPr>
        <p:spPr bwMode="auto">
          <a:xfrm>
            <a:off x="3035300" y="4910138"/>
            <a:ext cx="3687763" cy="430212"/>
          </a:xfrm>
          <a:custGeom>
            <a:avLst/>
            <a:gdLst/>
            <a:ahLst/>
            <a:cxnLst>
              <a:cxn ang="0">
                <a:pos x="0" y="271"/>
              </a:cxn>
              <a:cxn ang="0">
                <a:pos x="992" y="4"/>
              </a:cxn>
              <a:cxn ang="0">
                <a:pos x="2323" y="246"/>
              </a:cxn>
            </a:cxnLst>
            <a:rect l="0" t="0" r="r" b="b"/>
            <a:pathLst>
              <a:path w="2323" h="271">
                <a:moveTo>
                  <a:pt x="0" y="271"/>
                </a:moveTo>
                <a:cubicBezTo>
                  <a:pt x="302" y="139"/>
                  <a:pt x="605" y="8"/>
                  <a:pt x="992" y="4"/>
                </a:cubicBezTo>
                <a:cubicBezTo>
                  <a:pt x="1379" y="0"/>
                  <a:pt x="1851" y="123"/>
                  <a:pt x="2323" y="246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 type="arrow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2743" name="Freeform 7"/>
          <p:cNvSpPr>
            <a:spLocks/>
          </p:cNvSpPr>
          <p:nvPr/>
        </p:nvSpPr>
        <p:spPr bwMode="auto">
          <a:xfrm>
            <a:off x="3073400" y="5992813"/>
            <a:ext cx="3725863" cy="358775"/>
          </a:xfrm>
          <a:custGeom>
            <a:avLst/>
            <a:gdLst/>
            <a:ahLst/>
            <a:cxnLst>
              <a:cxn ang="0">
                <a:pos x="2347" y="48"/>
              </a:cxn>
              <a:cxn ang="0">
                <a:pos x="1113" y="218"/>
              </a:cxn>
              <a:cxn ang="0">
                <a:pos x="0" y="0"/>
              </a:cxn>
            </a:cxnLst>
            <a:rect l="0" t="0" r="r" b="b"/>
            <a:pathLst>
              <a:path w="2347" h="226">
                <a:moveTo>
                  <a:pt x="2347" y="48"/>
                </a:moveTo>
                <a:cubicBezTo>
                  <a:pt x="1925" y="137"/>
                  <a:pt x="1504" y="226"/>
                  <a:pt x="1113" y="218"/>
                </a:cubicBezTo>
                <a:cubicBezTo>
                  <a:pt x="722" y="210"/>
                  <a:pt x="361" y="105"/>
                  <a:pt x="0" y="0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 type="arrow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652744" name="Text Box 8"/>
          <p:cNvSpPr txBox="1">
            <a:spLocks noChangeArrowheads="1"/>
          </p:cNvSpPr>
          <p:nvPr/>
        </p:nvSpPr>
        <p:spPr bwMode="auto">
          <a:xfrm>
            <a:off x="3235149" y="4572000"/>
            <a:ext cx="3286477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Handlee" panose="02000000000000000000" pitchFamily="2" charset="77"/>
              </a:rPr>
              <a:t>“Address for </a:t>
            </a:r>
            <a:r>
              <a:rPr lang="en-US" sz="2000" b="1" dirty="0" err="1">
                <a:solidFill>
                  <a:srgbClr val="FF0000"/>
                </a:solidFill>
                <a:latin typeface="Handlee" panose="02000000000000000000" pitchFamily="2" charset="77"/>
              </a:rPr>
              <a:t>www.cnn.com</a:t>
            </a:r>
            <a:r>
              <a:rPr lang="en-US" sz="2000" b="1" dirty="0">
                <a:solidFill>
                  <a:srgbClr val="FF0000"/>
                </a:solidFill>
                <a:latin typeface="Handlee" panose="02000000000000000000" pitchFamily="2" charset="77"/>
              </a:rPr>
              <a:t>?”</a:t>
            </a:r>
          </a:p>
        </p:txBody>
      </p:sp>
      <p:sp>
        <p:nvSpPr>
          <p:cNvPr id="1652745" name="Text Box 9"/>
          <p:cNvSpPr txBox="1">
            <a:spLocks noChangeArrowheads="1"/>
          </p:cNvSpPr>
          <p:nvPr/>
        </p:nvSpPr>
        <p:spPr bwMode="auto">
          <a:xfrm>
            <a:off x="4188414" y="5838825"/>
            <a:ext cx="132279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solidFill>
                  <a:srgbClr val="FF0000"/>
                </a:solidFill>
                <a:latin typeface="Handlee" panose="02000000000000000000" pitchFamily="2" charset="77"/>
              </a:rPr>
              <a:t>“12.3.4.15”</a:t>
            </a:r>
          </a:p>
        </p:txBody>
      </p:sp>
      <p:pic>
        <p:nvPicPr>
          <p:cNvPr id="1652746" name="Picture 10" descr="Click To Preview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001000" y="1295400"/>
            <a:ext cx="731837" cy="731838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4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Transmission Control Protocol (TCP)</a:t>
            </a:r>
          </a:p>
        </p:txBody>
      </p:sp>
      <p:sp>
        <p:nvSpPr>
          <p:cNvPr id="1654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/>
              <a:t>Connection oriented</a:t>
            </a:r>
          </a:p>
          <a:p>
            <a:pPr lvl="1"/>
            <a:r>
              <a:rPr lang="en-US"/>
              <a:t>Explicit set-up and tear-down of TCP session</a:t>
            </a:r>
          </a:p>
          <a:p>
            <a:r>
              <a:rPr lang="en-US"/>
              <a:t>Stream-of-bytes service</a:t>
            </a:r>
          </a:p>
          <a:p>
            <a:pPr lvl="1"/>
            <a:r>
              <a:rPr lang="en-US"/>
              <a:t>Sends and receives a stream of bytes, not messages</a:t>
            </a:r>
          </a:p>
          <a:p>
            <a:r>
              <a:rPr lang="en-US"/>
              <a:t>Reliable, in-order delivery</a:t>
            </a:r>
          </a:p>
          <a:p>
            <a:pPr lvl="1"/>
            <a:r>
              <a:rPr lang="en-US"/>
              <a:t>Checksums to detect corrupted data</a:t>
            </a:r>
          </a:p>
          <a:p>
            <a:pPr lvl="1"/>
            <a:r>
              <a:rPr lang="en-US"/>
              <a:t>Acknowledgments &amp; retransmissions for reliable delivery</a:t>
            </a:r>
          </a:p>
          <a:p>
            <a:pPr lvl="1"/>
            <a:r>
              <a:rPr lang="en-US"/>
              <a:t>Sequence numbers to detect losses and reorder data</a:t>
            </a:r>
          </a:p>
          <a:p>
            <a:r>
              <a:rPr lang="en-US"/>
              <a:t>Flow control</a:t>
            </a:r>
          </a:p>
          <a:p>
            <a:pPr lvl="1"/>
            <a:r>
              <a:rPr lang="en-US"/>
              <a:t>Prevent overflow of the receiver’s buffer space</a:t>
            </a:r>
          </a:p>
          <a:p>
            <a:r>
              <a:rPr lang="en-US"/>
              <a:t>Congestion control</a:t>
            </a:r>
          </a:p>
          <a:p>
            <a:pPr lvl="1"/>
            <a:r>
              <a:rPr lang="en-US"/>
              <a:t>Adapt to network congestion for the greater good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8E14493-1DD6-4438-A975-6E32687525A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6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 Analogy: Talking on a Cell Phone</a:t>
            </a:r>
          </a:p>
        </p:txBody>
      </p:sp>
      <p:sp>
        <p:nvSpPr>
          <p:cNvPr id="1656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Alice and Bob on their cell phones</a:t>
            </a:r>
          </a:p>
          <a:p>
            <a:pPr lvl="1"/>
            <a:r>
              <a:rPr lang="en-US" dirty="0"/>
              <a:t>Both Alice and Bob are talking</a:t>
            </a:r>
          </a:p>
          <a:p>
            <a:r>
              <a:rPr lang="en-US" dirty="0"/>
              <a:t>What if Bob couldn’t understand Alice?</a:t>
            </a:r>
          </a:p>
          <a:p>
            <a:pPr lvl="1"/>
            <a:r>
              <a:rPr lang="en-US" dirty="0"/>
              <a:t>Bob asks Alice to repeat what she said</a:t>
            </a:r>
          </a:p>
          <a:p>
            <a:r>
              <a:rPr lang="en-US" dirty="0"/>
              <a:t>What if Bob hasn’t heard Alice for a while?</a:t>
            </a:r>
          </a:p>
          <a:p>
            <a:pPr lvl="1"/>
            <a:r>
              <a:rPr lang="en-US" dirty="0"/>
              <a:t>Is Alice just being quiet?</a:t>
            </a:r>
          </a:p>
          <a:p>
            <a:pPr lvl="1"/>
            <a:r>
              <a:rPr lang="en-US" dirty="0"/>
              <a:t>Or, have Bob and Alice lost reception?</a:t>
            </a:r>
          </a:p>
          <a:p>
            <a:pPr lvl="1"/>
            <a:r>
              <a:rPr lang="en-US" dirty="0"/>
              <a:t>How long should Bob just keep on talking?</a:t>
            </a:r>
          </a:p>
          <a:p>
            <a:pPr lvl="1"/>
            <a:r>
              <a:rPr lang="en-US" dirty="0"/>
              <a:t>Maybe Alice should periodically say “uh huh”</a:t>
            </a:r>
          </a:p>
          <a:p>
            <a:pPr lvl="1"/>
            <a:r>
              <a:rPr lang="en-US" dirty="0"/>
              <a:t>… or Bob should ask “Can you hear me now?” </a:t>
            </a:r>
            <a:r>
              <a:rPr lang="en-US" dirty="0">
                <a:sym typeface="Wingdings" pitchFamily="2" charset="2"/>
              </a:rPr>
              <a:t></a:t>
            </a:r>
            <a:r>
              <a:rPr lang="en-US" dirty="0"/>
              <a:t>  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7EA195E-51E6-49AC-8FB6-39159CDB5727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pic>
        <p:nvPicPr>
          <p:cNvPr id="1656836" name="Picture 4" descr="j033226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91400" y="1011238"/>
            <a:ext cx="1600200" cy="180816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Some Take-Aways from the Example</a:t>
            </a:r>
          </a:p>
        </p:txBody>
      </p:sp>
      <p:sp>
        <p:nvSpPr>
          <p:cNvPr id="1658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Acknowledgments from receiver</a:t>
            </a:r>
          </a:p>
          <a:p>
            <a:pPr lvl="1"/>
            <a:r>
              <a:rPr lang="en-US"/>
              <a:t>Positive: “okay” or “ACK”</a:t>
            </a:r>
          </a:p>
          <a:p>
            <a:pPr lvl="1"/>
            <a:r>
              <a:rPr lang="en-US"/>
              <a:t>Negative: “please repeat that” or “NACK”</a:t>
            </a:r>
          </a:p>
          <a:p>
            <a:r>
              <a:rPr lang="en-US"/>
              <a:t>Timeout by the sender (“stop and wait”)</a:t>
            </a:r>
          </a:p>
          <a:p>
            <a:pPr lvl="1"/>
            <a:r>
              <a:rPr lang="en-US"/>
              <a:t>Don’t wait indefinitely without receiving some response</a:t>
            </a:r>
          </a:p>
          <a:p>
            <a:pPr lvl="1"/>
            <a:r>
              <a:rPr lang="en-US"/>
              <a:t>… whether a positive or a negative acknowledgment</a:t>
            </a:r>
          </a:p>
          <a:p>
            <a:r>
              <a:rPr lang="en-US"/>
              <a:t>Retransmission by the sender</a:t>
            </a:r>
          </a:p>
          <a:p>
            <a:pPr lvl="1"/>
            <a:r>
              <a:rPr lang="en-US"/>
              <a:t>After receiving a “NACK” from the receiver</a:t>
            </a:r>
          </a:p>
          <a:p>
            <a:pPr lvl="1"/>
            <a:r>
              <a:rPr lang="en-US"/>
              <a:t>After receiving no feedback from the receiver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AA4BE4-27D8-4701-95B9-E617FC0E2781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09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Challenges of Reliable Data Transfer</a:t>
            </a:r>
          </a:p>
        </p:txBody>
      </p:sp>
      <p:sp>
        <p:nvSpPr>
          <p:cNvPr id="1660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Over a perfectly reliable channel</a:t>
            </a:r>
          </a:p>
          <a:p>
            <a:pPr lvl="1"/>
            <a:r>
              <a:rPr lang="en-US"/>
              <a:t>All of the data arrives in order, just as it was sent</a:t>
            </a:r>
          </a:p>
          <a:p>
            <a:pPr lvl="1"/>
            <a:r>
              <a:rPr lang="en-US"/>
              <a:t>Simple: sender sends data, and receiver receives data</a:t>
            </a:r>
          </a:p>
          <a:p>
            <a:r>
              <a:rPr lang="en-US"/>
              <a:t>Over a channel with bit errors</a:t>
            </a:r>
          </a:p>
          <a:p>
            <a:pPr lvl="1"/>
            <a:r>
              <a:rPr lang="en-US"/>
              <a:t>All of the data arrives in order, but some bits corrupted</a:t>
            </a:r>
          </a:p>
          <a:p>
            <a:pPr lvl="1"/>
            <a:r>
              <a:rPr lang="en-US"/>
              <a:t>Receiver detects errors and says “please repeat that”</a:t>
            </a:r>
          </a:p>
          <a:p>
            <a:pPr lvl="1"/>
            <a:r>
              <a:rPr lang="en-US"/>
              <a:t>Sender retransmits the data that were corrupted</a:t>
            </a:r>
          </a:p>
          <a:p>
            <a:r>
              <a:rPr lang="en-US"/>
              <a:t>Over a lossy channel with bit errors</a:t>
            </a:r>
          </a:p>
          <a:p>
            <a:pPr lvl="1"/>
            <a:r>
              <a:rPr lang="en-US"/>
              <a:t>Some data are missing, and some bits are corrupted</a:t>
            </a:r>
          </a:p>
          <a:p>
            <a:pPr lvl="1"/>
            <a:r>
              <a:rPr lang="en-US"/>
              <a:t>Receiver detects errors but cannot always detect loss</a:t>
            </a:r>
          </a:p>
          <a:p>
            <a:pPr lvl="1"/>
            <a:r>
              <a:rPr lang="en-US"/>
              <a:t>Sender must wait for acknowledgment (“ACK” or “OK”)</a:t>
            </a:r>
          </a:p>
          <a:p>
            <a:pPr lvl="1"/>
            <a:r>
              <a:rPr lang="en-US"/>
              <a:t>… and retransmit data after some time if no ACK arrives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B33A322-AF68-41B8-AD08-4CFB543198AF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2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TCP Support for Reliable Delivery</a:t>
            </a:r>
          </a:p>
        </p:txBody>
      </p:sp>
      <p:sp>
        <p:nvSpPr>
          <p:cNvPr id="1662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Checksum</a:t>
            </a:r>
          </a:p>
          <a:p>
            <a:pPr lvl="1"/>
            <a:r>
              <a:rPr lang="en-US"/>
              <a:t>Used to detect corrupted data at the receiver</a:t>
            </a:r>
          </a:p>
          <a:p>
            <a:pPr lvl="1"/>
            <a:r>
              <a:rPr lang="en-US"/>
              <a:t>…leading the receiver to drop the packet</a:t>
            </a:r>
          </a:p>
          <a:p>
            <a:r>
              <a:rPr lang="en-US"/>
              <a:t>Sequence numbers</a:t>
            </a:r>
          </a:p>
          <a:p>
            <a:pPr lvl="1"/>
            <a:r>
              <a:rPr lang="en-US"/>
              <a:t>Used to detect missing data</a:t>
            </a:r>
          </a:p>
          <a:p>
            <a:pPr lvl="1"/>
            <a:r>
              <a:rPr lang="en-US"/>
              <a:t>... and for putting the data back in order</a:t>
            </a:r>
          </a:p>
          <a:p>
            <a:r>
              <a:rPr lang="en-US"/>
              <a:t>Retransmission</a:t>
            </a:r>
          </a:p>
          <a:p>
            <a:pPr lvl="1"/>
            <a:r>
              <a:rPr lang="en-US"/>
              <a:t>Sender retransmits lost or corrupted data</a:t>
            </a:r>
          </a:p>
          <a:p>
            <a:pPr lvl="1"/>
            <a:r>
              <a:rPr lang="en-US"/>
              <a:t>Timeout based on estimates of round-trip time</a:t>
            </a:r>
          </a:p>
          <a:p>
            <a:pPr lvl="1"/>
            <a:r>
              <a:rPr lang="en-US"/>
              <a:t>Fast retransmit algorithm for rapid retransmission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BA2C12B-574E-4EDA-9482-7D179FDAF9D1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50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TCP Segments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939D302-D063-4F53-A7DC-95AAF6578228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0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4E94CCF-BE77-4514-9448-D5D61A4AD2A3}" type="slidenum">
              <a:rPr lang="en-US"/>
              <a:pPr/>
              <a:t>18</a:t>
            </a:fld>
            <a:endParaRPr lang="en-US"/>
          </a:p>
        </p:txBody>
      </p:sp>
      <p:sp>
        <p:nvSpPr>
          <p:cNvPr id="106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66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TCP “Stream of Bytes” Service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689100" y="1817688"/>
            <a:ext cx="5029200" cy="609600"/>
            <a:chOff x="912" y="1104"/>
            <a:chExt cx="3648" cy="384"/>
          </a:xfrm>
        </p:grpSpPr>
        <p:sp>
          <p:nvSpPr>
            <p:cNvPr id="1667076" name="Line 4"/>
            <p:cNvSpPr>
              <a:spLocks noChangeShapeType="1"/>
            </p:cNvSpPr>
            <p:nvPr/>
          </p:nvSpPr>
          <p:spPr bwMode="auto">
            <a:xfrm>
              <a:off x="912" y="1104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>
                <a:latin typeface="Optima" panose="02000503060000020004" pitchFamily="2" charset="0"/>
              </a:endParaRPr>
            </a:p>
          </p:txBody>
        </p:sp>
        <p:sp>
          <p:nvSpPr>
            <p:cNvPr id="1667077" name="Line 5"/>
            <p:cNvSpPr>
              <a:spLocks noChangeShapeType="1"/>
            </p:cNvSpPr>
            <p:nvPr/>
          </p:nvSpPr>
          <p:spPr bwMode="auto">
            <a:xfrm>
              <a:off x="912" y="1488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>
                <a:latin typeface="Optima" panose="02000503060000020004" pitchFamily="2" charset="0"/>
              </a:endParaRPr>
            </a:p>
          </p:txBody>
        </p:sp>
        <p:sp>
          <p:nvSpPr>
            <p:cNvPr id="1667078" name="Line 6"/>
            <p:cNvSpPr>
              <a:spLocks noChangeShapeType="1"/>
            </p:cNvSpPr>
            <p:nvPr/>
          </p:nvSpPr>
          <p:spPr bwMode="auto">
            <a:xfrm flipH="1">
              <a:off x="4224" y="1104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>
                <a:latin typeface="Optima" panose="02000503060000020004" pitchFamily="2" charset="0"/>
              </a:endParaRPr>
            </a:p>
          </p:txBody>
        </p:sp>
        <p:sp>
          <p:nvSpPr>
            <p:cNvPr id="1667079" name="Line 7"/>
            <p:cNvSpPr>
              <a:spLocks noChangeShapeType="1"/>
            </p:cNvSpPr>
            <p:nvPr/>
          </p:nvSpPr>
          <p:spPr bwMode="auto">
            <a:xfrm flipH="1">
              <a:off x="4224" y="1488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>
                <a:latin typeface="Optima" panose="02000503060000020004" pitchFamily="2" charset="0"/>
              </a:endParaRPr>
            </a:p>
          </p:txBody>
        </p:sp>
      </p:grpSp>
      <p:sp>
        <p:nvSpPr>
          <p:cNvPr id="1667080" name="Line 8"/>
          <p:cNvSpPr>
            <a:spLocks noChangeShapeType="1"/>
          </p:cNvSpPr>
          <p:nvPr/>
        </p:nvSpPr>
        <p:spPr bwMode="auto">
          <a:xfrm>
            <a:off x="16764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081" name="Line 9"/>
          <p:cNvSpPr>
            <a:spLocks noChangeShapeType="1"/>
          </p:cNvSpPr>
          <p:nvPr/>
        </p:nvSpPr>
        <p:spPr bwMode="auto">
          <a:xfrm>
            <a:off x="18288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082" name="Line 10"/>
          <p:cNvSpPr>
            <a:spLocks noChangeShapeType="1"/>
          </p:cNvSpPr>
          <p:nvPr/>
        </p:nvSpPr>
        <p:spPr bwMode="auto">
          <a:xfrm>
            <a:off x="19812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083" name="Line 11"/>
          <p:cNvSpPr>
            <a:spLocks noChangeShapeType="1"/>
          </p:cNvSpPr>
          <p:nvPr/>
        </p:nvSpPr>
        <p:spPr bwMode="auto">
          <a:xfrm>
            <a:off x="21336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084" name="Line 12"/>
          <p:cNvSpPr>
            <a:spLocks noChangeShapeType="1"/>
          </p:cNvSpPr>
          <p:nvPr/>
        </p:nvSpPr>
        <p:spPr bwMode="auto">
          <a:xfrm>
            <a:off x="22860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085" name="Line 13"/>
          <p:cNvSpPr>
            <a:spLocks noChangeShapeType="1"/>
          </p:cNvSpPr>
          <p:nvPr/>
        </p:nvSpPr>
        <p:spPr bwMode="auto">
          <a:xfrm>
            <a:off x="24384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086" name="Line 14"/>
          <p:cNvSpPr>
            <a:spLocks noChangeShapeType="1"/>
          </p:cNvSpPr>
          <p:nvPr/>
        </p:nvSpPr>
        <p:spPr bwMode="auto">
          <a:xfrm>
            <a:off x="25908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087" name="Line 15"/>
          <p:cNvSpPr>
            <a:spLocks noChangeShapeType="1"/>
          </p:cNvSpPr>
          <p:nvPr/>
        </p:nvSpPr>
        <p:spPr bwMode="auto">
          <a:xfrm>
            <a:off x="27432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088" name="Line 16"/>
          <p:cNvSpPr>
            <a:spLocks noChangeShapeType="1"/>
          </p:cNvSpPr>
          <p:nvPr/>
        </p:nvSpPr>
        <p:spPr bwMode="auto">
          <a:xfrm>
            <a:off x="28956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089" name="Line 17"/>
          <p:cNvSpPr>
            <a:spLocks noChangeShapeType="1"/>
          </p:cNvSpPr>
          <p:nvPr/>
        </p:nvSpPr>
        <p:spPr bwMode="auto">
          <a:xfrm>
            <a:off x="30480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090" name="Line 18"/>
          <p:cNvSpPr>
            <a:spLocks noChangeShapeType="1"/>
          </p:cNvSpPr>
          <p:nvPr/>
        </p:nvSpPr>
        <p:spPr bwMode="auto">
          <a:xfrm>
            <a:off x="32004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091" name="Line 19"/>
          <p:cNvSpPr>
            <a:spLocks noChangeShapeType="1"/>
          </p:cNvSpPr>
          <p:nvPr/>
        </p:nvSpPr>
        <p:spPr bwMode="auto">
          <a:xfrm>
            <a:off x="33528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092" name="Line 20"/>
          <p:cNvSpPr>
            <a:spLocks noChangeShapeType="1"/>
          </p:cNvSpPr>
          <p:nvPr/>
        </p:nvSpPr>
        <p:spPr bwMode="auto">
          <a:xfrm>
            <a:off x="35052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093" name="Line 21"/>
          <p:cNvSpPr>
            <a:spLocks noChangeShapeType="1"/>
          </p:cNvSpPr>
          <p:nvPr/>
        </p:nvSpPr>
        <p:spPr bwMode="auto">
          <a:xfrm>
            <a:off x="36576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094" name="Line 22"/>
          <p:cNvSpPr>
            <a:spLocks noChangeShapeType="1"/>
          </p:cNvSpPr>
          <p:nvPr/>
        </p:nvSpPr>
        <p:spPr bwMode="auto">
          <a:xfrm>
            <a:off x="38100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095" name="Line 23"/>
          <p:cNvSpPr>
            <a:spLocks noChangeShapeType="1"/>
          </p:cNvSpPr>
          <p:nvPr/>
        </p:nvSpPr>
        <p:spPr bwMode="auto">
          <a:xfrm>
            <a:off x="39624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096" name="Line 24"/>
          <p:cNvSpPr>
            <a:spLocks noChangeShapeType="1"/>
          </p:cNvSpPr>
          <p:nvPr/>
        </p:nvSpPr>
        <p:spPr bwMode="auto">
          <a:xfrm>
            <a:off x="41148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097" name="Line 25"/>
          <p:cNvSpPr>
            <a:spLocks noChangeShapeType="1"/>
          </p:cNvSpPr>
          <p:nvPr/>
        </p:nvSpPr>
        <p:spPr bwMode="auto">
          <a:xfrm>
            <a:off x="42672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098" name="Line 26"/>
          <p:cNvSpPr>
            <a:spLocks noChangeShapeType="1"/>
          </p:cNvSpPr>
          <p:nvPr/>
        </p:nvSpPr>
        <p:spPr bwMode="auto">
          <a:xfrm>
            <a:off x="44196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099" name="Line 27"/>
          <p:cNvSpPr>
            <a:spLocks noChangeShapeType="1"/>
          </p:cNvSpPr>
          <p:nvPr/>
        </p:nvSpPr>
        <p:spPr bwMode="auto">
          <a:xfrm>
            <a:off x="45720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00" name="Line 28"/>
          <p:cNvSpPr>
            <a:spLocks noChangeShapeType="1"/>
          </p:cNvSpPr>
          <p:nvPr/>
        </p:nvSpPr>
        <p:spPr bwMode="auto">
          <a:xfrm>
            <a:off x="47244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01" name="Line 29"/>
          <p:cNvSpPr>
            <a:spLocks noChangeShapeType="1"/>
          </p:cNvSpPr>
          <p:nvPr/>
        </p:nvSpPr>
        <p:spPr bwMode="auto">
          <a:xfrm>
            <a:off x="48768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02" name="Line 30"/>
          <p:cNvSpPr>
            <a:spLocks noChangeShapeType="1"/>
          </p:cNvSpPr>
          <p:nvPr/>
        </p:nvSpPr>
        <p:spPr bwMode="auto">
          <a:xfrm>
            <a:off x="50292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03" name="Line 31"/>
          <p:cNvSpPr>
            <a:spLocks noChangeShapeType="1"/>
          </p:cNvSpPr>
          <p:nvPr/>
        </p:nvSpPr>
        <p:spPr bwMode="auto">
          <a:xfrm>
            <a:off x="51816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04" name="Line 32"/>
          <p:cNvSpPr>
            <a:spLocks noChangeShapeType="1"/>
          </p:cNvSpPr>
          <p:nvPr/>
        </p:nvSpPr>
        <p:spPr bwMode="auto">
          <a:xfrm>
            <a:off x="53340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05" name="Line 33"/>
          <p:cNvSpPr>
            <a:spLocks noChangeShapeType="1"/>
          </p:cNvSpPr>
          <p:nvPr/>
        </p:nvSpPr>
        <p:spPr bwMode="auto">
          <a:xfrm>
            <a:off x="54864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06" name="Line 34"/>
          <p:cNvSpPr>
            <a:spLocks noChangeShapeType="1"/>
          </p:cNvSpPr>
          <p:nvPr/>
        </p:nvSpPr>
        <p:spPr bwMode="auto">
          <a:xfrm>
            <a:off x="56388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07" name="Line 35"/>
          <p:cNvSpPr>
            <a:spLocks noChangeShapeType="1"/>
          </p:cNvSpPr>
          <p:nvPr/>
        </p:nvSpPr>
        <p:spPr bwMode="auto">
          <a:xfrm>
            <a:off x="57912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08" name="Line 36"/>
          <p:cNvSpPr>
            <a:spLocks noChangeShapeType="1"/>
          </p:cNvSpPr>
          <p:nvPr/>
        </p:nvSpPr>
        <p:spPr bwMode="auto">
          <a:xfrm>
            <a:off x="59436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09" name="Line 37"/>
          <p:cNvSpPr>
            <a:spLocks noChangeShapeType="1"/>
          </p:cNvSpPr>
          <p:nvPr/>
        </p:nvSpPr>
        <p:spPr bwMode="auto">
          <a:xfrm>
            <a:off x="60960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10" name="Line 38"/>
          <p:cNvSpPr>
            <a:spLocks noChangeShapeType="1"/>
          </p:cNvSpPr>
          <p:nvPr/>
        </p:nvSpPr>
        <p:spPr bwMode="auto">
          <a:xfrm>
            <a:off x="6248400" y="18240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11" name="Line 39"/>
          <p:cNvSpPr>
            <a:spLocks noChangeShapeType="1"/>
          </p:cNvSpPr>
          <p:nvPr/>
        </p:nvSpPr>
        <p:spPr bwMode="auto">
          <a:xfrm>
            <a:off x="6400800" y="1824038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12" name="Line 40"/>
          <p:cNvSpPr>
            <a:spLocks noChangeShapeType="1"/>
          </p:cNvSpPr>
          <p:nvPr/>
        </p:nvSpPr>
        <p:spPr bwMode="auto">
          <a:xfrm>
            <a:off x="6553200" y="1824038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13" name="Text Box 41"/>
          <p:cNvSpPr txBox="1">
            <a:spLocks noChangeArrowheads="1"/>
          </p:cNvSpPr>
          <p:nvPr/>
        </p:nvSpPr>
        <p:spPr bwMode="auto">
          <a:xfrm rot="5390887">
            <a:off x="1463767" y="1977639"/>
            <a:ext cx="6046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latin typeface="Optima" panose="02000503060000020004" pitchFamily="2" charset="0"/>
              </a:rPr>
              <a:t>Byte 0</a:t>
            </a:r>
          </a:p>
        </p:txBody>
      </p:sp>
      <p:sp>
        <p:nvSpPr>
          <p:cNvPr id="1667114" name="Text Box 42"/>
          <p:cNvSpPr txBox="1">
            <a:spLocks noChangeArrowheads="1"/>
          </p:cNvSpPr>
          <p:nvPr/>
        </p:nvSpPr>
        <p:spPr bwMode="auto">
          <a:xfrm rot="5390887">
            <a:off x="1616167" y="1977639"/>
            <a:ext cx="6046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latin typeface="Optima" panose="02000503060000020004" pitchFamily="2" charset="0"/>
              </a:rPr>
              <a:t>Byte 1</a:t>
            </a:r>
          </a:p>
        </p:txBody>
      </p:sp>
      <p:sp>
        <p:nvSpPr>
          <p:cNvPr id="1667115" name="Text Box 43"/>
          <p:cNvSpPr txBox="1">
            <a:spLocks noChangeArrowheads="1"/>
          </p:cNvSpPr>
          <p:nvPr/>
        </p:nvSpPr>
        <p:spPr bwMode="auto">
          <a:xfrm rot="5390887">
            <a:off x="1770155" y="1979226"/>
            <a:ext cx="6046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latin typeface="Optima" panose="02000503060000020004" pitchFamily="2" charset="0"/>
              </a:rPr>
              <a:t>Byte 2</a:t>
            </a:r>
          </a:p>
        </p:txBody>
      </p:sp>
      <p:sp>
        <p:nvSpPr>
          <p:cNvPr id="1667116" name="Text Box 44"/>
          <p:cNvSpPr txBox="1">
            <a:spLocks noChangeArrowheads="1"/>
          </p:cNvSpPr>
          <p:nvPr/>
        </p:nvSpPr>
        <p:spPr bwMode="auto">
          <a:xfrm rot="5390887">
            <a:off x="1922555" y="1979226"/>
            <a:ext cx="6046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latin typeface="Optima" panose="02000503060000020004" pitchFamily="2" charset="0"/>
              </a:rPr>
              <a:t>Byte 3</a:t>
            </a:r>
          </a:p>
        </p:txBody>
      </p:sp>
      <p:sp>
        <p:nvSpPr>
          <p:cNvPr id="1667117" name="Line 45"/>
          <p:cNvSpPr>
            <a:spLocks noChangeShapeType="1"/>
          </p:cNvSpPr>
          <p:nvPr/>
        </p:nvSpPr>
        <p:spPr bwMode="auto">
          <a:xfrm>
            <a:off x="2362200" y="2281238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2971800" y="5029200"/>
            <a:ext cx="5029200" cy="609600"/>
            <a:chOff x="912" y="1104"/>
            <a:chExt cx="3648" cy="384"/>
          </a:xfrm>
        </p:grpSpPr>
        <p:sp>
          <p:nvSpPr>
            <p:cNvPr id="1667119" name="Line 47"/>
            <p:cNvSpPr>
              <a:spLocks noChangeShapeType="1"/>
            </p:cNvSpPr>
            <p:nvPr/>
          </p:nvSpPr>
          <p:spPr bwMode="auto">
            <a:xfrm>
              <a:off x="912" y="1104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>
                <a:latin typeface="Optima" panose="02000503060000020004" pitchFamily="2" charset="0"/>
              </a:endParaRPr>
            </a:p>
          </p:txBody>
        </p:sp>
        <p:sp>
          <p:nvSpPr>
            <p:cNvPr id="1667120" name="Line 48"/>
            <p:cNvSpPr>
              <a:spLocks noChangeShapeType="1"/>
            </p:cNvSpPr>
            <p:nvPr/>
          </p:nvSpPr>
          <p:spPr bwMode="auto">
            <a:xfrm>
              <a:off x="912" y="1488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>
                <a:latin typeface="Optima" panose="02000503060000020004" pitchFamily="2" charset="0"/>
              </a:endParaRPr>
            </a:p>
          </p:txBody>
        </p:sp>
        <p:sp>
          <p:nvSpPr>
            <p:cNvPr id="1667121" name="Line 49"/>
            <p:cNvSpPr>
              <a:spLocks noChangeShapeType="1"/>
            </p:cNvSpPr>
            <p:nvPr/>
          </p:nvSpPr>
          <p:spPr bwMode="auto">
            <a:xfrm flipH="1">
              <a:off x="4224" y="1104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>
                <a:latin typeface="Optima" panose="02000503060000020004" pitchFamily="2" charset="0"/>
              </a:endParaRPr>
            </a:p>
          </p:txBody>
        </p:sp>
        <p:sp>
          <p:nvSpPr>
            <p:cNvPr id="1667122" name="Line 50"/>
            <p:cNvSpPr>
              <a:spLocks noChangeShapeType="1"/>
            </p:cNvSpPr>
            <p:nvPr/>
          </p:nvSpPr>
          <p:spPr bwMode="auto">
            <a:xfrm flipH="1">
              <a:off x="4224" y="1488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sz="1200">
                <a:latin typeface="Optima" panose="02000503060000020004" pitchFamily="2" charset="0"/>
              </a:endParaRPr>
            </a:p>
          </p:txBody>
        </p:sp>
      </p:grpSp>
      <p:sp>
        <p:nvSpPr>
          <p:cNvPr id="1667123" name="Line 51"/>
          <p:cNvSpPr>
            <a:spLocks noChangeShapeType="1"/>
          </p:cNvSpPr>
          <p:nvPr/>
        </p:nvSpPr>
        <p:spPr bwMode="auto">
          <a:xfrm>
            <a:off x="29718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24" name="Line 52"/>
          <p:cNvSpPr>
            <a:spLocks noChangeShapeType="1"/>
          </p:cNvSpPr>
          <p:nvPr/>
        </p:nvSpPr>
        <p:spPr bwMode="auto">
          <a:xfrm>
            <a:off x="31242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25" name="Line 53"/>
          <p:cNvSpPr>
            <a:spLocks noChangeShapeType="1"/>
          </p:cNvSpPr>
          <p:nvPr/>
        </p:nvSpPr>
        <p:spPr bwMode="auto">
          <a:xfrm>
            <a:off x="32766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26" name="Line 54"/>
          <p:cNvSpPr>
            <a:spLocks noChangeShapeType="1"/>
          </p:cNvSpPr>
          <p:nvPr/>
        </p:nvSpPr>
        <p:spPr bwMode="auto">
          <a:xfrm>
            <a:off x="34290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27" name="Line 55"/>
          <p:cNvSpPr>
            <a:spLocks noChangeShapeType="1"/>
          </p:cNvSpPr>
          <p:nvPr/>
        </p:nvSpPr>
        <p:spPr bwMode="auto">
          <a:xfrm>
            <a:off x="35814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28" name="Line 56"/>
          <p:cNvSpPr>
            <a:spLocks noChangeShapeType="1"/>
          </p:cNvSpPr>
          <p:nvPr/>
        </p:nvSpPr>
        <p:spPr bwMode="auto">
          <a:xfrm>
            <a:off x="37338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29" name="Line 57"/>
          <p:cNvSpPr>
            <a:spLocks noChangeShapeType="1"/>
          </p:cNvSpPr>
          <p:nvPr/>
        </p:nvSpPr>
        <p:spPr bwMode="auto">
          <a:xfrm>
            <a:off x="38862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30" name="Line 58"/>
          <p:cNvSpPr>
            <a:spLocks noChangeShapeType="1"/>
          </p:cNvSpPr>
          <p:nvPr/>
        </p:nvSpPr>
        <p:spPr bwMode="auto">
          <a:xfrm>
            <a:off x="40386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31" name="Line 59"/>
          <p:cNvSpPr>
            <a:spLocks noChangeShapeType="1"/>
          </p:cNvSpPr>
          <p:nvPr/>
        </p:nvSpPr>
        <p:spPr bwMode="auto">
          <a:xfrm>
            <a:off x="41910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32" name="Line 60"/>
          <p:cNvSpPr>
            <a:spLocks noChangeShapeType="1"/>
          </p:cNvSpPr>
          <p:nvPr/>
        </p:nvSpPr>
        <p:spPr bwMode="auto">
          <a:xfrm>
            <a:off x="43434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33" name="Line 61"/>
          <p:cNvSpPr>
            <a:spLocks noChangeShapeType="1"/>
          </p:cNvSpPr>
          <p:nvPr/>
        </p:nvSpPr>
        <p:spPr bwMode="auto">
          <a:xfrm>
            <a:off x="44958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34" name="Line 62"/>
          <p:cNvSpPr>
            <a:spLocks noChangeShapeType="1"/>
          </p:cNvSpPr>
          <p:nvPr/>
        </p:nvSpPr>
        <p:spPr bwMode="auto">
          <a:xfrm>
            <a:off x="46482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35" name="Line 63"/>
          <p:cNvSpPr>
            <a:spLocks noChangeShapeType="1"/>
          </p:cNvSpPr>
          <p:nvPr/>
        </p:nvSpPr>
        <p:spPr bwMode="auto">
          <a:xfrm>
            <a:off x="48006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36" name="Line 64"/>
          <p:cNvSpPr>
            <a:spLocks noChangeShapeType="1"/>
          </p:cNvSpPr>
          <p:nvPr/>
        </p:nvSpPr>
        <p:spPr bwMode="auto">
          <a:xfrm>
            <a:off x="49530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37" name="Line 65"/>
          <p:cNvSpPr>
            <a:spLocks noChangeShapeType="1"/>
          </p:cNvSpPr>
          <p:nvPr/>
        </p:nvSpPr>
        <p:spPr bwMode="auto">
          <a:xfrm>
            <a:off x="51054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38" name="Line 66"/>
          <p:cNvSpPr>
            <a:spLocks noChangeShapeType="1"/>
          </p:cNvSpPr>
          <p:nvPr/>
        </p:nvSpPr>
        <p:spPr bwMode="auto">
          <a:xfrm>
            <a:off x="52578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39" name="Line 67"/>
          <p:cNvSpPr>
            <a:spLocks noChangeShapeType="1"/>
          </p:cNvSpPr>
          <p:nvPr/>
        </p:nvSpPr>
        <p:spPr bwMode="auto">
          <a:xfrm>
            <a:off x="54102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40" name="Line 68"/>
          <p:cNvSpPr>
            <a:spLocks noChangeShapeType="1"/>
          </p:cNvSpPr>
          <p:nvPr/>
        </p:nvSpPr>
        <p:spPr bwMode="auto">
          <a:xfrm>
            <a:off x="55626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41" name="Line 69"/>
          <p:cNvSpPr>
            <a:spLocks noChangeShapeType="1"/>
          </p:cNvSpPr>
          <p:nvPr/>
        </p:nvSpPr>
        <p:spPr bwMode="auto">
          <a:xfrm>
            <a:off x="57150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42" name="Line 70"/>
          <p:cNvSpPr>
            <a:spLocks noChangeShapeType="1"/>
          </p:cNvSpPr>
          <p:nvPr/>
        </p:nvSpPr>
        <p:spPr bwMode="auto">
          <a:xfrm>
            <a:off x="58674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43" name="Line 71"/>
          <p:cNvSpPr>
            <a:spLocks noChangeShapeType="1"/>
          </p:cNvSpPr>
          <p:nvPr/>
        </p:nvSpPr>
        <p:spPr bwMode="auto">
          <a:xfrm>
            <a:off x="60198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44" name="Line 72"/>
          <p:cNvSpPr>
            <a:spLocks noChangeShapeType="1"/>
          </p:cNvSpPr>
          <p:nvPr/>
        </p:nvSpPr>
        <p:spPr bwMode="auto">
          <a:xfrm>
            <a:off x="61722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45" name="Line 73"/>
          <p:cNvSpPr>
            <a:spLocks noChangeShapeType="1"/>
          </p:cNvSpPr>
          <p:nvPr/>
        </p:nvSpPr>
        <p:spPr bwMode="auto">
          <a:xfrm>
            <a:off x="63246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46" name="Line 74"/>
          <p:cNvSpPr>
            <a:spLocks noChangeShapeType="1"/>
          </p:cNvSpPr>
          <p:nvPr/>
        </p:nvSpPr>
        <p:spPr bwMode="auto">
          <a:xfrm>
            <a:off x="64770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47" name="Line 75"/>
          <p:cNvSpPr>
            <a:spLocks noChangeShapeType="1"/>
          </p:cNvSpPr>
          <p:nvPr/>
        </p:nvSpPr>
        <p:spPr bwMode="auto">
          <a:xfrm>
            <a:off x="66294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48" name="Line 76"/>
          <p:cNvSpPr>
            <a:spLocks noChangeShapeType="1"/>
          </p:cNvSpPr>
          <p:nvPr/>
        </p:nvSpPr>
        <p:spPr bwMode="auto">
          <a:xfrm>
            <a:off x="67818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49" name="Line 77"/>
          <p:cNvSpPr>
            <a:spLocks noChangeShapeType="1"/>
          </p:cNvSpPr>
          <p:nvPr/>
        </p:nvSpPr>
        <p:spPr bwMode="auto">
          <a:xfrm>
            <a:off x="69342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50" name="Line 78"/>
          <p:cNvSpPr>
            <a:spLocks noChangeShapeType="1"/>
          </p:cNvSpPr>
          <p:nvPr/>
        </p:nvSpPr>
        <p:spPr bwMode="auto">
          <a:xfrm>
            <a:off x="70866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51" name="Line 79"/>
          <p:cNvSpPr>
            <a:spLocks noChangeShapeType="1"/>
          </p:cNvSpPr>
          <p:nvPr/>
        </p:nvSpPr>
        <p:spPr bwMode="auto">
          <a:xfrm>
            <a:off x="72390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52" name="Line 80"/>
          <p:cNvSpPr>
            <a:spLocks noChangeShapeType="1"/>
          </p:cNvSpPr>
          <p:nvPr/>
        </p:nvSpPr>
        <p:spPr bwMode="auto">
          <a:xfrm>
            <a:off x="73914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53" name="Line 81"/>
          <p:cNvSpPr>
            <a:spLocks noChangeShapeType="1"/>
          </p:cNvSpPr>
          <p:nvPr/>
        </p:nvSpPr>
        <p:spPr bwMode="auto">
          <a:xfrm>
            <a:off x="7543800" y="50292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54" name="Line 82"/>
          <p:cNvSpPr>
            <a:spLocks noChangeShapeType="1"/>
          </p:cNvSpPr>
          <p:nvPr/>
        </p:nvSpPr>
        <p:spPr bwMode="auto">
          <a:xfrm>
            <a:off x="7696200" y="5029200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55" name="Line 83"/>
          <p:cNvSpPr>
            <a:spLocks noChangeShapeType="1"/>
          </p:cNvSpPr>
          <p:nvPr/>
        </p:nvSpPr>
        <p:spPr bwMode="auto">
          <a:xfrm>
            <a:off x="7848600" y="5029200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56" name="Text Box 84"/>
          <p:cNvSpPr txBox="1">
            <a:spLocks noChangeArrowheads="1"/>
          </p:cNvSpPr>
          <p:nvPr/>
        </p:nvSpPr>
        <p:spPr bwMode="auto">
          <a:xfrm rot="5390887">
            <a:off x="2760755" y="5184388"/>
            <a:ext cx="6046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latin typeface="Optima" panose="02000503060000020004" pitchFamily="2" charset="0"/>
              </a:rPr>
              <a:t>Byte 0</a:t>
            </a:r>
          </a:p>
        </p:txBody>
      </p:sp>
      <p:sp>
        <p:nvSpPr>
          <p:cNvPr id="1667157" name="Text Box 85"/>
          <p:cNvSpPr txBox="1">
            <a:spLocks noChangeArrowheads="1"/>
          </p:cNvSpPr>
          <p:nvPr/>
        </p:nvSpPr>
        <p:spPr bwMode="auto">
          <a:xfrm rot="5390887">
            <a:off x="2913155" y="5184388"/>
            <a:ext cx="6046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latin typeface="Optima" panose="02000503060000020004" pitchFamily="2" charset="0"/>
              </a:rPr>
              <a:t>Byte 1</a:t>
            </a:r>
          </a:p>
        </p:txBody>
      </p:sp>
      <p:sp>
        <p:nvSpPr>
          <p:cNvPr id="1667158" name="Text Box 86"/>
          <p:cNvSpPr txBox="1">
            <a:spLocks noChangeArrowheads="1"/>
          </p:cNvSpPr>
          <p:nvPr/>
        </p:nvSpPr>
        <p:spPr bwMode="auto">
          <a:xfrm rot="5390887">
            <a:off x="3065555" y="5184388"/>
            <a:ext cx="6046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latin typeface="Optima" panose="02000503060000020004" pitchFamily="2" charset="0"/>
              </a:rPr>
              <a:t>Byte 2</a:t>
            </a:r>
          </a:p>
        </p:txBody>
      </p:sp>
      <p:sp>
        <p:nvSpPr>
          <p:cNvPr id="1667159" name="Text Box 87"/>
          <p:cNvSpPr txBox="1">
            <a:spLocks noChangeArrowheads="1"/>
          </p:cNvSpPr>
          <p:nvPr/>
        </p:nvSpPr>
        <p:spPr bwMode="auto">
          <a:xfrm rot="5390887">
            <a:off x="3217955" y="5184388"/>
            <a:ext cx="60465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latin typeface="Optima" panose="02000503060000020004" pitchFamily="2" charset="0"/>
              </a:rPr>
              <a:t>Byte 3</a:t>
            </a:r>
          </a:p>
        </p:txBody>
      </p:sp>
      <p:sp>
        <p:nvSpPr>
          <p:cNvPr id="1667160" name="Line 88"/>
          <p:cNvSpPr>
            <a:spLocks noChangeShapeType="1"/>
          </p:cNvSpPr>
          <p:nvPr/>
        </p:nvSpPr>
        <p:spPr bwMode="auto">
          <a:xfrm>
            <a:off x="3657600" y="5181600"/>
            <a:ext cx="457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61" name="Line 89"/>
          <p:cNvSpPr>
            <a:spLocks noChangeShapeType="1"/>
          </p:cNvSpPr>
          <p:nvPr/>
        </p:nvSpPr>
        <p:spPr bwMode="auto">
          <a:xfrm>
            <a:off x="3657600" y="5486400"/>
            <a:ext cx="457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62" name="Text Box 90"/>
          <p:cNvSpPr txBox="1">
            <a:spLocks noChangeArrowheads="1"/>
          </p:cNvSpPr>
          <p:nvPr/>
        </p:nvSpPr>
        <p:spPr bwMode="auto">
          <a:xfrm>
            <a:off x="533400" y="1295400"/>
            <a:ext cx="11160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400" b="1" dirty="0">
                <a:solidFill>
                  <a:srgbClr val="FF0000"/>
                </a:solidFill>
                <a:latin typeface="Handlee" panose="02000000000000000000" pitchFamily="2" charset="77"/>
              </a:rPr>
              <a:t>Host A</a:t>
            </a:r>
          </a:p>
        </p:txBody>
      </p:sp>
      <p:sp>
        <p:nvSpPr>
          <p:cNvPr id="1667163" name="Text Box 91"/>
          <p:cNvSpPr txBox="1">
            <a:spLocks noChangeArrowheads="1"/>
          </p:cNvSpPr>
          <p:nvPr/>
        </p:nvSpPr>
        <p:spPr bwMode="auto">
          <a:xfrm>
            <a:off x="533400" y="4500563"/>
            <a:ext cx="11160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solidFill>
                  <a:srgbClr val="FF0000"/>
                </a:solidFill>
                <a:latin typeface="Handlee" panose="02000000000000000000" pitchFamily="2" charset="77"/>
              </a:rPr>
              <a:t>Host B</a:t>
            </a:r>
          </a:p>
        </p:txBody>
      </p:sp>
      <p:sp>
        <p:nvSpPr>
          <p:cNvPr id="1667164" name="Text Box 92"/>
          <p:cNvSpPr txBox="1">
            <a:spLocks noChangeArrowheads="1"/>
          </p:cNvSpPr>
          <p:nvPr/>
        </p:nvSpPr>
        <p:spPr bwMode="auto">
          <a:xfrm rot="5390887">
            <a:off x="2488088" y="2042727"/>
            <a:ext cx="6896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latin typeface="Optima" panose="02000503060000020004" pitchFamily="2" charset="0"/>
              </a:rPr>
              <a:t>Byte 80</a:t>
            </a:r>
          </a:p>
        </p:txBody>
      </p:sp>
      <p:sp>
        <p:nvSpPr>
          <p:cNvPr id="1667165" name="Line 93"/>
          <p:cNvSpPr>
            <a:spLocks noChangeShapeType="1"/>
          </p:cNvSpPr>
          <p:nvPr/>
        </p:nvSpPr>
        <p:spPr bwMode="auto">
          <a:xfrm>
            <a:off x="2362200" y="2052638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66" name="Text Box 94"/>
          <p:cNvSpPr txBox="1">
            <a:spLocks noChangeArrowheads="1"/>
          </p:cNvSpPr>
          <p:nvPr/>
        </p:nvSpPr>
        <p:spPr bwMode="auto">
          <a:xfrm rot="5390887">
            <a:off x="3785076" y="5244713"/>
            <a:ext cx="68961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200">
                <a:latin typeface="Optima" panose="02000503060000020004" pitchFamily="2" charset="0"/>
              </a:rPr>
              <a:t>Byte 80</a:t>
            </a:r>
          </a:p>
        </p:txBody>
      </p:sp>
      <p:sp>
        <p:nvSpPr>
          <p:cNvPr id="1667167" name="Line 95"/>
          <p:cNvSpPr>
            <a:spLocks noChangeShapeType="1"/>
          </p:cNvSpPr>
          <p:nvPr/>
        </p:nvSpPr>
        <p:spPr bwMode="auto">
          <a:xfrm>
            <a:off x="1714500" y="2513013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68" name="Line 96"/>
          <p:cNvSpPr>
            <a:spLocks noChangeShapeType="1"/>
          </p:cNvSpPr>
          <p:nvPr/>
        </p:nvSpPr>
        <p:spPr bwMode="auto">
          <a:xfrm>
            <a:off x="2209800" y="2514600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69" name="Line 97"/>
          <p:cNvSpPr>
            <a:spLocks noChangeShapeType="1"/>
          </p:cNvSpPr>
          <p:nvPr/>
        </p:nvSpPr>
        <p:spPr bwMode="auto">
          <a:xfrm>
            <a:off x="2705100" y="2516188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70" name="Line 98"/>
          <p:cNvSpPr>
            <a:spLocks noChangeShapeType="1"/>
          </p:cNvSpPr>
          <p:nvPr/>
        </p:nvSpPr>
        <p:spPr bwMode="auto">
          <a:xfrm>
            <a:off x="3200400" y="2517775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71" name="Line 99"/>
          <p:cNvSpPr>
            <a:spLocks noChangeShapeType="1"/>
          </p:cNvSpPr>
          <p:nvPr/>
        </p:nvSpPr>
        <p:spPr bwMode="auto">
          <a:xfrm>
            <a:off x="3695700" y="2519363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72" name="Line 100"/>
          <p:cNvSpPr>
            <a:spLocks noChangeShapeType="1"/>
          </p:cNvSpPr>
          <p:nvPr/>
        </p:nvSpPr>
        <p:spPr bwMode="auto">
          <a:xfrm>
            <a:off x="4191000" y="2520950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73" name="Line 101"/>
          <p:cNvSpPr>
            <a:spLocks noChangeShapeType="1"/>
          </p:cNvSpPr>
          <p:nvPr/>
        </p:nvSpPr>
        <p:spPr bwMode="auto">
          <a:xfrm>
            <a:off x="4686300" y="2522538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74" name="Line 102"/>
          <p:cNvSpPr>
            <a:spLocks noChangeShapeType="1"/>
          </p:cNvSpPr>
          <p:nvPr/>
        </p:nvSpPr>
        <p:spPr bwMode="auto">
          <a:xfrm>
            <a:off x="5181600" y="2524125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  <p:sp>
        <p:nvSpPr>
          <p:cNvPr id="1667175" name="Line 103"/>
          <p:cNvSpPr>
            <a:spLocks noChangeShapeType="1"/>
          </p:cNvSpPr>
          <p:nvPr/>
        </p:nvSpPr>
        <p:spPr bwMode="auto">
          <a:xfrm>
            <a:off x="5676900" y="2525713"/>
            <a:ext cx="1295400" cy="2444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sz="1200">
              <a:latin typeface="Optima" panose="02000503060000020004" pitchFamily="2" charset="0"/>
            </a:endParaRPr>
          </a:p>
        </p:txBody>
      </p:sp>
    </p:spTree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1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F43915E-01D4-4C03-B333-F65F605D315E}" type="slidenum">
              <a:rPr lang="en-US"/>
              <a:pPr/>
              <a:t>19</a:t>
            </a:fld>
            <a:endParaRPr lang="en-US"/>
          </a:p>
        </p:txBody>
      </p:sp>
      <p:sp>
        <p:nvSpPr>
          <p:cNvPr id="116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669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…Emulated Using TCP “Segments”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447800" y="2128838"/>
            <a:ext cx="5029200" cy="609600"/>
            <a:chOff x="912" y="1104"/>
            <a:chExt cx="3648" cy="384"/>
          </a:xfrm>
        </p:grpSpPr>
        <p:sp>
          <p:nvSpPr>
            <p:cNvPr id="1669124" name="Line 4"/>
            <p:cNvSpPr>
              <a:spLocks noChangeShapeType="1"/>
            </p:cNvSpPr>
            <p:nvPr/>
          </p:nvSpPr>
          <p:spPr bwMode="auto">
            <a:xfrm>
              <a:off x="912" y="1104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69125" name="Line 5"/>
            <p:cNvSpPr>
              <a:spLocks noChangeShapeType="1"/>
            </p:cNvSpPr>
            <p:nvPr/>
          </p:nvSpPr>
          <p:spPr bwMode="auto">
            <a:xfrm>
              <a:off x="912" y="1488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69126" name="Line 6"/>
            <p:cNvSpPr>
              <a:spLocks noChangeShapeType="1"/>
            </p:cNvSpPr>
            <p:nvPr/>
          </p:nvSpPr>
          <p:spPr bwMode="auto">
            <a:xfrm flipH="1">
              <a:off x="4224" y="1104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69127" name="Line 7"/>
            <p:cNvSpPr>
              <a:spLocks noChangeShapeType="1"/>
            </p:cNvSpPr>
            <p:nvPr/>
          </p:nvSpPr>
          <p:spPr bwMode="auto">
            <a:xfrm flipH="1">
              <a:off x="4224" y="1488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</p:grpSp>
      <p:sp>
        <p:nvSpPr>
          <p:cNvPr id="1669128" name="Line 8"/>
          <p:cNvSpPr>
            <a:spLocks noChangeShapeType="1"/>
          </p:cNvSpPr>
          <p:nvPr/>
        </p:nvSpPr>
        <p:spPr bwMode="auto">
          <a:xfrm>
            <a:off x="1413504" y="2118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129" name="Line 9"/>
          <p:cNvSpPr>
            <a:spLocks noChangeShapeType="1"/>
          </p:cNvSpPr>
          <p:nvPr/>
        </p:nvSpPr>
        <p:spPr bwMode="auto">
          <a:xfrm>
            <a:off x="1565904" y="2118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130" name="Line 10"/>
          <p:cNvSpPr>
            <a:spLocks noChangeShapeType="1"/>
          </p:cNvSpPr>
          <p:nvPr/>
        </p:nvSpPr>
        <p:spPr bwMode="auto">
          <a:xfrm>
            <a:off x="1718304" y="2118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131" name="Line 11"/>
          <p:cNvSpPr>
            <a:spLocks noChangeShapeType="1"/>
          </p:cNvSpPr>
          <p:nvPr/>
        </p:nvSpPr>
        <p:spPr bwMode="auto">
          <a:xfrm>
            <a:off x="1870704" y="2118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132" name="Line 12"/>
          <p:cNvSpPr>
            <a:spLocks noChangeShapeType="1"/>
          </p:cNvSpPr>
          <p:nvPr/>
        </p:nvSpPr>
        <p:spPr bwMode="auto">
          <a:xfrm>
            <a:off x="2023104" y="2118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133" name="Line 13"/>
          <p:cNvSpPr>
            <a:spLocks noChangeShapeType="1"/>
          </p:cNvSpPr>
          <p:nvPr/>
        </p:nvSpPr>
        <p:spPr bwMode="auto">
          <a:xfrm>
            <a:off x="2175504" y="2118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134" name="Line 14"/>
          <p:cNvSpPr>
            <a:spLocks noChangeShapeType="1"/>
          </p:cNvSpPr>
          <p:nvPr/>
        </p:nvSpPr>
        <p:spPr bwMode="auto">
          <a:xfrm>
            <a:off x="2327904" y="2118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135" name="Line 15"/>
          <p:cNvSpPr>
            <a:spLocks noChangeShapeType="1"/>
          </p:cNvSpPr>
          <p:nvPr/>
        </p:nvSpPr>
        <p:spPr bwMode="auto">
          <a:xfrm>
            <a:off x="2480304" y="2118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136" name="Line 16"/>
          <p:cNvSpPr>
            <a:spLocks noChangeShapeType="1"/>
          </p:cNvSpPr>
          <p:nvPr/>
        </p:nvSpPr>
        <p:spPr bwMode="auto">
          <a:xfrm>
            <a:off x="2632704" y="2118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137" name="Line 17"/>
          <p:cNvSpPr>
            <a:spLocks noChangeShapeType="1"/>
          </p:cNvSpPr>
          <p:nvPr/>
        </p:nvSpPr>
        <p:spPr bwMode="auto">
          <a:xfrm>
            <a:off x="2785104" y="2118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138" name="Line 18"/>
          <p:cNvSpPr>
            <a:spLocks noChangeShapeType="1"/>
          </p:cNvSpPr>
          <p:nvPr/>
        </p:nvSpPr>
        <p:spPr bwMode="auto">
          <a:xfrm>
            <a:off x="2937504" y="2118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139" name="Line 19"/>
          <p:cNvSpPr>
            <a:spLocks noChangeShapeType="1"/>
          </p:cNvSpPr>
          <p:nvPr/>
        </p:nvSpPr>
        <p:spPr bwMode="auto">
          <a:xfrm>
            <a:off x="3089904" y="2118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140" name="Line 20"/>
          <p:cNvSpPr>
            <a:spLocks noChangeShapeType="1"/>
          </p:cNvSpPr>
          <p:nvPr/>
        </p:nvSpPr>
        <p:spPr bwMode="auto">
          <a:xfrm>
            <a:off x="3276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41" name="Line 21"/>
          <p:cNvSpPr>
            <a:spLocks noChangeShapeType="1"/>
          </p:cNvSpPr>
          <p:nvPr/>
        </p:nvSpPr>
        <p:spPr bwMode="auto">
          <a:xfrm>
            <a:off x="3429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42" name="Line 22"/>
          <p:cNvSpPr>
            <a:spLocks noChangeShapeType="1"/>
          </p:cNvSpPr>
          <p:nvPr/>
        </p:nvSpPr>
        <p:spPr bwMode="auto">
          <a:xfrm>
            <a:off x="3581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43" name="Line 23"/>
          <p:cNvSpPr>
            <a:spLocks noChangeShapeType="1"/>
          </p:cNvSpPr>
          <p:nvPr/>
        </p:nvSpPr>
        <p:spPr bwMode="auto">
          <a:xfrm>
            <a:off x="3733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44" name="Line 24"/>
          <p:cNvSpPr>
            <a:spLocks noChangeShapeType="1"/>
          </p:cNvSpPr>
          <p:nvPr/>
        </p:nvSpPr>
        <p:spPr bwMode="auto">
          <a:xfrm>
            <a:off x="3886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45" name="Line 25"/>
          <p:cNvSpPr>
            <a:spLocks noChangeShapeType="1"/>
          </p:cNvSpPr>
          <p:nvPr/>
        </p:nvSpPr>
        <p:spPr bwMode="auto">
          <a:xfrm>
            <a:off x="4038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46" name="Line 26"/>
          <p:cNvSpPr>
            <a:spLocks noChangeShapeType="1"/>
          </p:cNvSpPr>
          <p:nvPr/>
        </p:nvSpPr>
        <p:spPr bwMode="auto">
          <a:xfrm>
            <a:off x="4191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47" name="Line 27"/>
          <p:cNvSpPr>
            <a:spLocks noChangeShapeType="1"/>
          </p:cNvSpPr>
          <p:nvPr/>
        </p:nvSpPr>
        <p:spPr bwMode="auto">
          <a:xfrm>
            <a:off x="4343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48" name="Line 28"/>
          <p:cNvSpPr>
            <a:spLocks noChangeShapeType="1"/>
          </p:cNvSpPr>
          <p:nvPr/>
        </p:nvSpPr>
        <p:spPr bwMode="auto">
          <a:xfrm>
            <a:off x="4495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49" name="Line 29"/>
          <p:cNvSpPr>
            <a:spLocks noChangeShapeType="1"/>
          </p:cNvSpPr>
          <p:nvPr/>
        </p:nvSpPr>
        <p:spPr bwMode="auto">
          <a:xfrm>
            <a:off x="4648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50" name="Line 30"/>
          <p:cNvSpPr>
            <a:spLocks noChangeShapeType="1"/>
          </p:cNvSpPr>
          <p:nvPr/>
        </p:nvSpPr>
        <p:spPr bwMode="auto">
          <a:xfrm>
            <a:off x="4800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51" name="Line 31"/>
          <p:cNvSpPr>
            <a:spLocks noChangeShapeType="1"/>
          </p:cNvSpPr>
          <p:nvPr/>
        </p:nvSpPr>
        <p:spPr bwMode="auto">
          <a:xfrm>
            <a:off x="4953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52" name="Line 32"/>
          <p:cNvSpPr>
            <a:spLocks noChangeShapeType="1"/>
          </p:cNvSpPr>
          <p:nvPr/>
        </p:nvSpPr>
        <p:spPr bwMode="auto">
          <a:xfrm>
            <a:off x="5105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53" name="Line 33"/>
          <p:cNvSpPr>
            <a:spLocks noChangeShapeType="1"/>
          </p:cNvSpPr>
          <p:nvPr/>
        </p:nvSpPr>
        <p:spPr bwMode="auto">
          <a:xfrm>
            <a:off x="5257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54" name="Line 34"/>
          <p:cNvSpPr>
            <a:spLocks noChangeShapeType="1"/>
          </p:cNvSpPr>
          <p:nvPr/>
        </p:nvSpPr>
        <p:spPr bwMode="auto">
          <a:xfrm>
            <a:off x="54102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55" name="Line 35"/>
          <p:cNvSpPr>
            <a:spLocks noChangeShapeType="1"/>
          </p:cNvSpPr>
          <p:nvPr/>
        </p:nvSpPr>
        <p:spPr bwMode="auto">
          <a:xfrm>
            <a:off x="55626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56" name="Line 36"/>
          <p:cNvSpPr>
            <a:spLocks noChangeShapeType="1"/>
          </p:cNvSpPr>
          <p:nvPr/>
        </p:nvSpPr>
        <p:spPr bwMode="auto">
          <a:xfrm>
            <a:off x="57150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57" name="Line 37"/>
          <p:cNvSpPr>
            <a:spLocks noChangeShapeType="1"/>
          </p:cNvSpPr>
          <p:nvPr/>
        </p:nvSpPr>
        <p:spPr bwMode="auto">
          <a:xfrm>
            <a:off x="58674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58" name="Line 38"/>
          <p:cNvSpPr>
            <a:spLocks noChangeShapeType="1"/>
          </p:cNvSpPr>
          <p:nvPr/>
        </p:nvSpPr>
        <p:spPr bwMode="auto">
          <a:xfrm>
            <a:off x="6019800" y="2128838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59" name="Line 39"/>
          <p:cNvSpPr>
            <a:spLocks noChangeShapeType="1"/>
          </p:cNvSpPr>
          <p:nvPr/>
        </p:nvSpPr>
        <p:spPr bwMode="auto">
          <a:xfrm>
            <a:off x="6172200" y="2128838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60" name="Line 40"/>
          <p:cNvSpPr>
            <a:spLocks noChangeShapeType="1"/>
          </p:cNvSpPr>
          <p:nvPr/>
        </p:nvSpPr>
        <p:spPr bwMode="auto">
          <a:xfrm>
            <a:off x="6324600" y="2128838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61" name="Text Box 41"/>
          <p:cNvSpPr txBox="1">
            <a:spLocks noChangeArrowheads="1"/>
          </p:cNvSpPr>
          <p:nvPr/>
        </p:nvSpPr>
        <p:spPr bwMode="auto">
          <a:xfrm rot="5390887">
            <a:off x="1204077" y="2279958"/>
            <a:ext cx="59824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100" b="1">
                <a:latin typeface="Handlee" panose="02000000000000000000" pitchFamily="2" charset="77"/>
              </a:rPr>
              <a:t>Byte 0</a:t>
            </a:r>
          </a:p>
        </p:txBody>
      </p:sp>
      <p:sp>
        <p:nvSpPr>
          <p:cNvPr id="1669162" name="Text Box 42"/>
          <p:cNvSpPr txBox="1">
            <a:spLocks noChangeArrowheads="1"/>
          </p:cNvSpPr>
          <p:nvPr/>
        </p:nvSpPr>
        <p:spPr bwMode="auto">
          <a:xfrm rot="5390887">
            <a:off x="1377316" y="2279958"/>
            <a:ext cx="556563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100" b="1">
                <a:latin typeface="Handlee" panose="02000000000000000000" pitchFamily="2" charset="77"/>
              </a:rPr>
              <a:t>Byte 1</a:t>
            </a:r>
          </a:p>
        </p:txBody>
      </p:sp>
      <p:sp>
        <p:nvSpPr>
          <p:cNvPr id="1669163" name="Text Box 43"/>
          <p:cNvSpPr txBox="1">
            <a:spLocks noChangeArrowheads="1"/>
          </p:cNvSpPr>
          <p:nvPr/>
        </p:nvSpPr>
        <p:spPr bwMode="auto">
          <a:xfrm rot="5390887">
            <a:off x="1515275" y="2281545"/>
            <a:ext cx="588623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100" b="1">
                <a:latin typeface="Handlee" panose="02000000000000000000" pitchFamily="2" charset="77"/>
              </a:rPr>
              <a:t>Byte 2</a:t>
            </a:r>
          </a:p>
        </p:txBody>
      </p:sp>
      <p:sp>
        <p:nvSpPr>
          <p:cNvPr id="1669164" name="Text Box 44"/>
          <p:cNvSpPr txBox="1">
            <a:spLocks noChangeArrowheads="1"/>
          </p:cNvSpPr>
          <p:nvPr/>
        </p:nvSpPr>
        <p:spPr bwMode="auto">
          <a:xfrm rot="5390887">
            <a:off x="1670880" y="2281545"/>
            <a:ext cx="58221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100" b="1">
                <a:latin typeface="Handlee" panose="02000000000000000000" pitchFamily="2" charset="77"/>
              </a:rPr>
              <a:t>Byte 3</a:t>
            </a:r>
          </a:p>
        </p:txBody>
      </p:sp>
      <p:sp>
        <p:nvSpPr>
          <p:cNvPr id="1669165" name="Line 45"/>
          <p:cNvSpPr>
            <a:spLocks noChangeShapeType="1"/>
          </p:cNvSpPr>
          <p:nvPr/>
        </p:nvSpPr>
        <p:spPr bwMode="auto">
          <a:xfrm>
            <a:off x="2099304" y="2575863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grpSp>
        <p:nvGrpSpPr>
          <p:cNvPr id="3" name="Group 46"/>
          <p:cNvGrpSpPr>
            <a:grpSpLocks/>
          </p:cNvGrpSpPr>
          <p:nvPr/>
        </p:nvGrpSpPr>
        <p:grpSpPr bwMode="auto">
          <a:xfrm>
            <a:off x="2743200" y="5334000"/>
            <a:ext cx="5029200" cy="609600"/>
            <a:chOff x="912" y="1104"/>
            <a:chExt cx="3648" cy="384"/>
          </a:xfrm>
        </p:grpSpPr>
        <p:sp>
          <p:nvSpPr>
            <p:cNvPr id="1669167" name="Line 47"/>
            <p:cNvSpPr>
              <a:spLocks noChangeShapeType="1"/>
            </p:cNvSpPr>
            <p:nvPr/>
          </p:nvSpPr>
          <p:spPr bwMode="auto">
            <a:xfrm>
              <a:off x="912" y="1104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69168" name="Line 48"/>
            <p:cNvSpPr>
              <a:spLocks noChangeShapeType="1"/>
            </p:cNvSpPr>
            <p:nvPr/>
          </p:nvSpPr>
          <p:spPr bwMode="auto">
            <a:xfrm>
              <a:off x="912" y="1488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69169" name="Line 49"/>
            <p:cNvSpPr>
              <a:spLocks noChangeShapeType="1"/>
            </p:cNvSpPr>
            <p:nvPr/>
          </p:nvSpPr>
          <p:spPr bwMode="auto">
            <a:xfrm flipH="1">
              <a:off x="4224" y="1104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69170" name="Line 50"/>
            <p:cNvSpPr>
              <a:spLocks noChangeShapeType="1"/>
            </p:cNvSpPr>
            <p:nvPr/>
          </p:nvSpPr>
          <p:spPr bwMode="auto">
            <a:xfrm flipH="1">
              <a:off x="4224" y="1488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</p:grpSp>
      <p:sp>
        <p:nvSpPr>
          <p:cNvPr id="1669171" name="Line 51"/>
          <p:cNvSpPr>
            <a:spLocks noChangeShapeType="1"/>
          </p:cNvSpPr>
          <p:nvPr/>
        </p:nvSpPr>
        <p:spPr bwMode="auto">
          <a:xfrm>
            <a:off x="2743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172" name="Line 52"/>
          <p:cNvSpPr>
            <a:spLocks noChangeShapeType="1"/>
          </p:cNvSpPr>
          <p:nvPr/>
        </p:nvSpPr>
        <p:spPr bwMode="auto">
          <a:xfrm>
            <a:off x="2895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173" name="Line 53"/>
          <p:cNvSpPr>
            <a:spLocks noChangeShapeType="1"/>
          </p:cNvSpPr>
          <p:nvPr/>
        </p:nvSpPr>
        <p:spPr bwMode="auto">
          <a:xfrm>
            <a:off x="3048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174" name="Line 54"/>
          <p:cNvSpPr>
            <a:spLocks noChangeShapeType="1"/>
          </p:cNvSpPr>
          <p:nvPr/>
        </p:nvSpPr>
        <p:spPr bwMode="auto">
          <a:xfrm>
            <a:off x="3200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175" name="Line 55"/>
          <p:cNvSpPr>
            <a:spLocks noChangeShapeType="1"/>
          </p:cNvSpPr>
          <p:nvPr/>
        </p:nvSpPr>
        <p:spPr bwMode="auto">
          <a:xfrm>
            <a:off x="3352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176" name="Line 56"/>
          <p:cNvSpPr>
            <a:spLocks noChangeShapeType="1"/>
          </p:cNvSpPr>
          <p:nvPr/>
        </p:nvSpPr>
        <p:spPr bwMode="auto">
          <a:xfrm>
            <a:off x="350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177" name="Line 57"/>
          <p:cNvSpPr>
            <a:spLocks noChangeShapeType="1"/>
          </p:cNvSpPr>
          <p:nvPr/>
        </p:nvSpPr>
        <p:spPr bwMode="auto">
          <a:xfrm>
            <a:off x="3657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178" name="Line 58"/>
          <p:cNvSpPr>
            <a:spLocks noChangeShapeType="1"/>
          </p:cNvSpPr>
          <p:nvPr/>
        </p:nvSpPr>
        <p:spPr bwMode="auto">
          <a:xfrm>
            <a:off x="3810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179" name="Line 59"/>
          <p:cNvSpPr>
            <a:spLocks noChangeShapeType="1"/>
          </p:cNvSpPr>
          <p:nvPr/>
        </p:nvSpPr>
        <p:spPr bwMode="auto">
          <a:xfrm>
            <a:off x="3962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180" name="Line 60"/>
          <p:cNvSpPr>
            <a:spLocks noChangeShapeType="1"/>
          </p:cNvSpPr>
          <p:nvPr/>
        </p:nvSpPr>
        <p:spPr bwMode="auto">
          <a:xfrm>
            <a:off x="4114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181" name="Line 61"/>
          <p:cNvSpPr>
            <a:spLocks noChangeShapeType="1"/>
          </p:cNvSpPr>
          <p:nvPr/>
        </p:nvSpPr>
        <p:spPr bwMode="auto">
          <a:xfrm>
            <a:off x="4267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82" name="Line 62"/>
          <p:cNvSpPr>
            <a:spLocks noChangeShapeType="1"/>
          </p:cNvSpPr>
          <p:nvPr/>
        </p:nvSpPr>
        <p:spPr bwMode="auto">
          <a:xfrm>
            <a:off x="4419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83" name="Line 63"/>
          <p:cNvSpPr>
            <a:spLocks noChangeShapeType="1"/>
          </p:cNvSpPr>
          <p:nvPr/>
        </p:nvSpPr>
        <p:spPr bwMode="auto">
          <a:xfrm>
            <a:off x="4572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84" name="Line 64"/>
          <p:cNvSpPr>
            <a:spLocks noChangeShapeType="1"/>
          </p:cNvSpPr>
          <p:nvPr/>
        </p:nvSpPr>
        <p:spPr bwMode="auto">
          <a:xfrm>
            <a:off x="4724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85" name="Line 65"/>
          <p:cNvSpPr>
            <a:spLocks noChangeShapeType="1"/>
          </p:cNvSpPr>
          <p:nvPr/>
        </p:nvSpPr>
        <p:spPr bwMode="auto">
          <a:xfrm>
            <a:off x="4876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86" name="Line 66"/>
          <p:cNvSpPr>
            <a:spLocks noChangeShapeType="1"/>
          </p:cNvSpPr>
          <p:nvPr/>
        </p:nvSpPr>
        <p:spPr bwMode="auto">
          <a:xfrm>
            <a:off x="5029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87" name="Line 67"/>
          <p:cNvSpPr>
            <a:spLocks noChangeShapeType="1"/>
          </p:cNvSpPr>
          <p:nvPr/>
        </p:nvSpPr>
        <p:spPr bwMode="auto">
          <a:xfrm>
            <a:off x="5181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88" name="Line 68"/>
          <p:cNvSpPr>
            <a:spLocks noChangeShapeType="1"/>
          </p:cNvSpPr>
          <p:nvPr/>
        </p:nvSpPr>
        <p:spPr bwMode="auto">
          <a:xfrm>
            <a:off x="5334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89" name="Line 69"/>
          <p:cNvSpPr>
            <a:spLocks noChangeShapeType="1"/>
          </p:cNvSpPr>
          <p:nvPr/>
        </p:nvSpPr>
        <p:spPr bwMode="auto">
          <a:xfrm>
            <a:off x="5486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90" name="Line 70"/>
          <p:cNvSpPr>
            <a:spLocks noChangeShapeType="1"/>
          </p:cNvSpPr>
          <p:nvPr/>
        </p:nvSpPr>
        <p:spPr bwMode="auto">
          <a:xfrm>
            <a:off x="5638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91" name="Line 71"/>
          <p:cNvSpPr>
            <a:spLocks noChangeShapeType="1"/>
          </p:cNvSpPr>
          <p:nvPr/>
        </p:nvSpPr>
        <p:spPr bwMode="auto">
          <a:xfrm>
            <a:off x="5791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92" name="Line 72"/>
          <p:cNvSpPr>
            <a:spLocks noChangeShapeType="1"/>
          </p:cNvSpPr>
          <p:nvPr/>
        </p:nvSpPr>
        <p:spPr bwMode="auto">
          <a:xfrm>
            <a:off x="5943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93" name="Line 73"/>
          <p:cNvSpPr>
            <a:spLocks noChangeShapeType="1"/>
          </p:cNvSpPr>
          <p:nvPr/>
        </p:nvSpPr>
        <p:spPr bwMode="auto">
          <a:xfrm>
            <a:off x="6096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94" name="Line 74"/>
          <p:cNvSpPr>
            <a:spLocks noChangeShapeType="1"/>
          </p:cNvSpPr>
          <p:nvPr/>
        </p:nvSpPr>
        <p:spPr bwMode="auto">
          <a:xfrm>
            <a:off x="6248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95" name="Line 75"/>
          <p:cNvSpPr>
            <a:spLocks noChangeShapeType="1"/>
          </p:cNvSpPr>
          <p:nvPr/>
        </p:nvSpPr>
        <p:spPr bwMode="auto">
          <a:xfrm>
            <a:off x="6400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96" name="Line 76"/>
          <p:cNvSpPr>
            <a:spLocks noChangeShapeType="1"/>
          </p:cNvSpPr>
          <p:nvPr/>
        </p:nvSpPr>
        <p:spPr bwMode="auto">
          <a:xfrm>
            <a:off x="6553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97" name="Line 77"/>
          <p:cNvSpPr>
            <a:spLocks noChangeShapeType="1"/>
          </p:cNvSpPr>
          <p:nvPr/>
        </p:nvSpPr>
        <p:spPr bwMode="auto">
          <a:xfrm>
            <a:off x="67056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98" name="Line 78"/>
          <p:cNvSpPr>
            <a:spLocks noChangeShapeType="1"/>
          </p:cNvSpPr>
          <p:nvPr/>
        </p:nvSpPr>
        <p:spPr bwMode="auto">
          <a:xfrm>
            <a:off x="68580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199" name="Line 79"/>
          <p:cNvSpPr>
            <a:spLocks noChangeShapeType="1"/>
          </p:cNvSpPr>
          <p:nvPr/>
        </p:nvSpPr>
        <p:spPr bwMode="auto">
          <a:xfrm>
            <a:off x="70104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200" name="Line 80"/>
          <p:cNvSpPr>
            <a:spLocks noChangeShapeType="1"/>
          </p:cNvSpPr>
          <p:nvPr/>
        </p:nvSpPr>
        <p:spPr bwMode="auto">
          <a:xfrm>
            <a:off x="71628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201" name="Line 81"/>
          <p:cNvSpPr>
            <a:spLocks noChangeShapeType="1"/>
          </p:cNvSpPr>
          <p:nvPr/>
        </p:nvSpPr>
        <p:spPr bwMode="auto">
          <a:xfrm>
            <a:off x="7315200" y="53340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202" name="Line 82"/>
          <p:cNvSpPr>
            <a:spLocks noChangeShapeType="1"/>
          </p:cNvSpPr>
          <p:nvPr/>
        </p:nvSpPr>
        <p:spPr bwMode="auto">
          <a:xfrm>
            <a:off x="7467600" y="5334000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203" name="Line 83"/>
          <p:cNvSpPr>
            <a:spLocks noChangeShapeType="1"/>
          </p:cNvSpPr>
          <p:nvPr/>
        </p:nvSpPr>
        <p:spPr bwMode="auto">
          <a:xfrm>
            <a:off x="7620000" y="5334000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204" name="Text Box 84"/>
          <p:cNvSpPr txBox="1">
            <a:spLocks noChangeArrowheads="1"/>
          </p:cNvSpPr>
          <p:nvPr/>
        </p:nvSpPr>
        <p:spPr bwMode="auto">
          <a:xfrm rot="5390887">
            <a:off x="2535361" y="5496882"/>
            <a:ext cx="59824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100" b="1">
                <a:latin typeface="Handlee" panose="02000000000000000000" pitchFamily="2" charset="77"/>
              </a:rPr>
              <a:t>Byte 0</a:t>
            </a:r>
          </a:p>
        </p:txBody>
      </p:sp>
      <p:sp>
        <p:nvSpPr>
          <p:cNvPr id="1669205" name="Text Box 85"/>
          <p:cNvSpPr txBox="1">
            <a:spLocks noChangeArrowheads="1"/>
          </p:cNvSpPr>
          <p:nvPr/>
        </p:nvSpPr>
        <p:spPr bwMode="auto">
          <a:xfrm rot="5390887">
            <a:off x="2708600" y="5496882"/>
            <a:ext cx="556563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100" b="1">
                <a:latin typeface="Handlee" panose="02000000000000000000" pitchFamily="2" charset="77"/>
              </a:rPr>
              <a:t>Byte 1</a:t>
            </a:r>
          </a:p>
        </p:txBody>
      </p:sp>
      <p:sp>
        <p:nvSpPr>
          <p:cNvPr id="1669206" name="Text Box 86"/>
          <p:cNvSpPr txBox="1">
            <a:spLocks noChangeArrowheads="1"/>
          </p:cNvSpPr>
          <p:nvPr/>
        </p:nvSpPr>
        <p:spPr bwMode="auto">
          <a:xfrm rot="5390887">
            <a:off x="2844971" y="5496882"/>
            <a:ext cx="588623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100" b="1">
                <a:latin typeface="Handlee" panose="02000000000000000000" pitchFamily="2" charset="77"/>
              </a:rPr>
              <a:t>Byte 2</a:t>
            </a:r>
          </a:p>
        </p:txBody>
      </p:sp>
      <p:sp>
        <p:nvSpPr>
          <p:cNvPr id="1669207" name="Text Box 87"/>
          <p:cNvSpPr txBox="1">
            <a:spLocks noChangeArrowheads="1"/>
          </p:cNvSpPr>
          <p:nvPr/>
        </p:nvSpPr>
        <p:spPr bwMode="auto">
          <a:xfrm rot="5390887">
            <a:off x="3000576" y="5496882"/>
            <a:ext cx="582211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100" b="1">
                <a:latin typeface="Handlee" panose="02000000000000000000" pitchFamily="2" charset="77"/>
              </a:rPr>
              <a:t>Byte 3</a:t>
            </a:r>
          </a:p>
        </p:txBody>
      </p:sp>
      <p:sp>
        <p:nvSpPr>
          <p:cNvPr id="1669208" name="Line 88"/>
          <p:cNvSpPr>
            <a:spLocks noChangeShapeType="1"/>
          </p:cNvSpPr>
          <p:nvPr/>
        </p:nvSpPr>
        <p:spPr bwMode="auto">
          <a:xfrm>
            <a:off x="3429000" y="5486400"/>
            <a:ext cx="457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209" name="Line 89"/>
          <p:cNvSpPr>
            <a:spLocks noChangeShapeType="1"/>
          </p:cNvSpPr>
          <p:nvPr/>
        </p:nvSpPr>
        <p:spPr bwMode="auto">
          <a:xfrm>
            <a:off x="3429000" y="5791200"/>
            <a:ext cx="457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210" name="Text Box 90"/>
          <p:cNvSpPr txBox="1">
            <a:spLocks noChangeArrowheads="1"/>
          </p:cNvSpPr>
          <p:nvPr/>
        </p:nvSpPr>
        <p:spPr bwMode="auto">
          <a:xfrm>
            <a:off x="304800" y="1600200"/>
            <a:ext cx="11160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400" b="1" dirty="0">
                <a:solidFill>
                  <a:srgbClr val="FF0000"/>
                </a:solidFill>
                <a:latin typeface="Handlee" panose="02000000000000000000" pitchFamily="2" charset="77"/>
              </a:rPr>
              <a:t>Host A</a:t>
            </a:r>
          </a:p>
        </p:txBody>
      </p:sp>
      <p:sp>
        <p:nvSpPr>
          <p:cNvPr id="1669211" name="Text Box 91"/>
          <p:cNvSpPr txBox="1">
            <a:spLocks noChangeArrowheads="1"/>
          </p:cNvSpPr>
          <p:nvPr/>
        </p:nvSpPr>
        <p:spPr bwMode="auto">
          <a:xfrm>
            <a:off x="304800" y="4805363"/>
            <a:ext cx="11160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400" b="1" dirty="0">
                <a:solidFill>
                  <a:srgbClr val="FF0000"/>
                </a:solidFill>
                <a:latin typeface="Handlee" panose="02000000000000000000" pitchFamily="2" charset="77"/>
              </a:rPr>
              <a:t>Host B</a:t>
            </a:r>
          </a:p>
        </p:txBody>
      </p:sp>
      <p:sp>
        <p:nvSpPr>
          <p:cNvPr id="1669212" name="Rectangle 92"/>
          <p:cNvSpPr>
            <a:spLocks noChangeArrowheads="1"/>
          </p:cNvSpPr>
          <p:nvPr/>
        </p:nvSpPr>
        <p:spPr bwMode="auto">
          <a:xfrm>
            <a:off x="1447800" y="3200400"/>
            <a:ext cx="1219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213" name="Text Box 93"/>
          <p:cNvSpPr txBox="1">
            <a:spLocks noChangeArrowheads="1"/>
          </p:cNvSpPr>
          <p:nvPr/>
        </p:nvSpPr>
        <p:spPr bwMode="auto">
          <a:xfrm rot="5390887">
            <a:off x="2226794" y="2345046"/>
            <a:ext cx="68640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100" b="1">
                <a:latin typeface="Handlee" panose="02000000000000000000" pitchFamily="2" charset="77"/>
              </a:rPr>
              <a:t>Byte 80</a:t>
            </a:r>
          </a:p>
        </p:txBody>
      </p:sp>
      <p:sp>
        <p:nvSpPr>
          <p:cNvPr id="1669214" name="Line 94"/>
          <p:cNvSpPr>
            <a:spLocks noChangeShapeType="1"/>
          </p:cNvSpPr>
          <p:nvPr/>
        </p:nvSpPr>
        <p:spPr bwMode="auto">
          <a:xfrm>
            <a:off x="2099304" y="2347263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sz="1100" b="1">
              <a:latin typeface="Handlee" panose="02000000000000000000" pitchFamily="2" charset="77"/>
            </a:endParaRPr>
          </a:p>
        </p:txBody>
      </p:sp>
      <p:sp>
        <p:nvSpPr>
          <p:cNvPr id="1669215" name="Rectangle 95"/>
          <p:cNvSpPr>
            <a:spLocks noChangeArrowheads="1"/>
          </p:cNvSpPr>
          <p:nvPr/>
        </p:nvSpPr>
        <p:spPr bwMode="auto">
          <a:xfrm>
            <a:off x="2743200" y="4495800"/>
            <a:ext cx="1219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216" name="Line 96"/>
          <p:cNvSpPr>
            <a:spLocks noChangeShapeType="1"/>
          </p:cNvSpPr>
          <p:nvPr/>
        </p:nvSpPr>
        <p:spPr bwMode="auto">
          <a:xfrm>
            <a:off x="1447800" y="3581400"/>
            <a:ext cx="1295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217" name="Line 97"/>
          <p:cNvSpPr>
            <a:spLocks noChangeShapeType="1"/>
          </p:cNvSpPr>
          <p:nvPr/>
        </p:nvSpPr>
        <p:spPr bwMode="auto">
          <a:xfrm>
            <a:off x="2667000" y="3581400"/>
            <a:ext cx="1295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218" name="Line 98"/>
          <p:cNvSpPr>
            <a:spLocks noChangeShapeType="1"/>
          </p:cNvSpPr>
          <p:nvPr/>
        </p:nvSpPr>
        <p:spPr bwMode="auto">
          <a:xfrm>
            <a:off x="1524000" y="2743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219" name="Line 99"/>
          <p:cNvSpPr>
            <a:spLocks noChangeShapeType="1"/>
          </p:cNvSpPr>
          <p:nvPr/>
        </p:nvSpPr>
        <p:spPr bwMode="auto">
          <a:xfrm>
            <a:off x="1676400" y="2743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220" name="Line 100"/>
          <p:cNvSpPr>
            <a:spLocks noChangeShapeType="1"/>
          </p:cNvSpPr>
          <p:nvPr/>
        </p:nvSpPr>
        <p:spPr bwMode="auto">
          <a:xfrm>
            <a:off x="1828800" y="2743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221" name="Line 101"/>
          <p:cNvSpPr>
            <a:spLocks noChangeShapeType="1"/>
          </p:cNvSpPr>
          <p:nvPr/>
        </p:nvSpPr>
        <p:spPr bwMode="auto">
          <a:xfrm>
            <a:off x="1981200" y="2743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222" name="Line 102"/>
          <p:cNvSpPr>
            <a:spLocks noChangeShapeType="1"/>
          </p:cNvSpPr>
          <p:nvPr/>
        </p:nvSpPr>
        <p:spPr bwMode="auto">
          <a:xfrm>
            <a:off x="2590800" y="27432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223" name="Line 103"/>
          <p:cNvSpPr>
            <a:spLocks noChangeShapeType="1"/>
          </p:cNvSpPr>
          <p:nvPr/>
        </p:nvSpPr>
        <p:spPr bwMode="auto">
          <a:xfrm>
            <a:off x="2133600" y="2967038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224" name="Line 104"/>
          <p:cNvSpPr>
            <a:spLocks noChangeShapeType="1"/>
          </p:cNvSpPr>
          <p:nvPr/>
        </p:nvSpPr>
        <p:spPr bwMode="auto">
          <a:xfrm>
            <a:off x="2819400" y="4876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225" name="Line 105"/>
          <p:cNvSpPr>
            <a:spLocks noChangeShapeType="1"/>
          </p:cNvSpPr>
          <p:nvPr/>
        </p:nvSpPr>
        <p:spPr bwMode="auto">
          <a:xfrm>
            <a:off x="2971800" y="4876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226" name="Line 106"/>
          <p:cNvSpPr>
            <a:spLocks noChangeShapeType="1"/>
          </p:cNvSpPr>
          <p:nvPr/>
        </p:nvSpPr>
        <p:spPr bwMode="auto">
          <a:xfrm>
            <a:off x="3124200" y="4876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227" name="Line 107"/>
          <p:cNvSpPr>
            <a:spLocks noChangeShapeType="1"/>
          </p:cNvSpPr>
          <p:nvPr/>
        </p:nvSpPr>
        <p:spPr bwMode="auto">
          <a:xfrm>
            <a:off x="3276600" y="4876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228" name="Line 108"/>
          <p:cNvSpPr>
            <a:spLocks noChangeShapeType="1"/>
          </p:cNvSpPr>
          <p:nvPr/>
        </p:nvSpPr>
        <p:spPr bwMode="auto">
          <a:xfrm>
            <a:off x="3886200" y="4876800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229" name="Line 109"/>
          <p:cNvSpPr>
            <a:spLocks noChangeShapeType="1"/>
          </p:cNvSpPr>
          <p:nvPr/>
        </p:nvSpPr>
        <p:spPr bwMode="auto">
          <a:xfrm>
            <a:off x="3429000" y="5100638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69230" name="Text Box 110"/>
          <p:cNvSpPr txBox="1">
            <a:spLocks noChangeArrowheads="1"/>
          </p:cNvSpPr>
          <p:nvPr/>
        </p:nvSpPr>
        <p:spPr bwMode="auto">
          <a:xfrm>
            <a:off x="1498600" y="3203575"/>
            <a:ext cx="12105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solidFill>
                  <a:srgbClr val="000099"/>
                </a:solidFill>
                <a:latin typeface="Handlee" panose="02000000000000000000" pitchFamily="2" charset="77"/>
              </a:rPr>
              <a:t>TCP Data</a:t>
            </a:r>
          </a:p>
        </p:txBody>
      </p:sp>
      <p:sp>
        <p:nvSpPr>
          <p:cNvPr id="1669231" name="Text Box 111"/>
          <p:cNvSpPr txBox="1">
            <a:spLocks noChangeArrowheads="1"/>
          </p:cNvSpPr>
          <p:nvPr/>
        </p:nvSpPr>
        <p:spPr bwMode="auto">
          <a:xfrm>
            <a:off x="2717800" y="4513263"/>
            <a:ext cx="12105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solidFill>
                  <a:srgbClr val="000099"/>
                </a:solidFill>
                <a:latin typeface="Handlee" panose="02000000000000000000" pitchFamily="2" charset="77"/>
              </a:rPr>
              <a:t>TCP Data</a:t>
            </a:r>
          </a:p>
        </p:txBody>
      </p:sp>
      <p:sp>
        <p:nvSpPr>
          <p:cNvPr id="1669232" name="Text Box 112"/>
          <p:cNvSpPr txBox="1">
            <a:spLocks noChangeArrowheads="1"/>
          </p:cNvSpPr>
          <p:nvPr/>
        </p:nvSpPr>
        <p:spPr bwMode="auto">
          <a:xfrm rot="5390887">
            <a:off x="3558078" y="5557207"/>
            <a:ext cx="68640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100" b="1">
                <a:latin typeface="Handlee" panose="02000000000000000000" pitchFamily="2" charset="77"/>
              </a:rPr>
              <a:t>Byte 80</a:t>
            </a:r>
          </a:p>
        </p:txBody>
      </p:sp>
      <p:sp>
        <p:nvSpPr>
          <p:cNvPr id="1669233" name="AutoShape 113"/>
          <p:cNvSpPr>
            <a:spLocks noChangeArrowheads="1"/>
          </p:cNvSpPr>
          <p:nvPr/>
        </p:nvSpPr>
        <p:spPr bwMode="auto">
          <a:xfrm>
            <a:off x="3727450" y="2890838"/>
            <a:ext cx="4992688" cy="1293812"/>
          </a:xfrm>
          <a:prstGeom prst="wedgeRectCallout">
            <a:avLst>
              <a:gd name="adj1" fmla="val -72481"/>
              <a:gd name="adj2" fmla="val -9875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457200" indent="-457200" eaLnBrk="0" hangingPunct="0"/>
            <a:r>
              <a:rPr lang="en-US" sz="2400" b="1">
                <a:latin typeface="Handlee" panose="02000000000000000000" pitchFamily="2" charset="77"/>
              </a:rPr>
              <a:t>Segment sent when:</a:t>
            </a:r>
          </a:p>
          <a:p>
            <a:pPr marL="457200" indent="-457200" eaLnBrk="0" hangingPunct="0">
              <a:buFontTx/>
              <a:buAutoNum type="arabicPeriod"/>
            </a:pPr>
            <a:r>
              <a:rPr lang="en-US" sz="2000" b="1">
                <a:latin typeface="Handlee" panose="02000000000000000000" pitchFamily="2" charset="77"/>
              </a:rPr>
              <a:t>Segment full (Max Segment Size),</a:t>
            </a:r>
          </a:p>
          <a:p>
            <a:pPr marL="457200" indent="-457200" eaLnBrk="0" hangingPunct="0">
              <a:buFontTx/>
              <a:buAutoNum type="arabicPeriod"/>
            </a:pPr>
            <a:r>
              <a:rPr lang="en-US" sz="2000" b="1">
                <a:latin typeface="Handlee" panose="02000000000000000000" pitchFamily="2" charset="77"/>
              </a:rPr>
              <a:t>Not full, but times out, or</a:t>
            </a:r>
          </a:p>
          <a:p>
            <a:pPr marL="457200" indent="-457200" eaLnBrk="0" hangingPunct="0">
              <a:buFontTx/>
              <a:buAutoNum type="arabicPeriod"/>
            </a:pPr>
            <a:r>
              <a:rPr lang="en-US" sz="2000" b="1">
                <a:latin typeface="Handlee" panose="02000000000000000000" pitchFamily="2" charset="77"/>
              </a:rPr>
              <a:t>“Pushed” by application.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69233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8E9541-543C-4CDF-B182-2EDF7539AC5A}" type="slidenum">
              <a:rPr lang="en-US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11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Announcements</a:t>
            </a:r>
          </a:p>
        </p:txBody>
      </p:sp>
      <p:sp>
        <p:nvSpPr>
          <p:cNvPr id="1111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  <a:buFontTx/>
              <a:buChar char="•"/>
            </a:pPr>
            <a:r>
              <a:rPr lang="en-US" dirty="0"/>
              <a:t>Programming assignment 1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dirty="0">
                <a:solidFill>
                  <a:srgbClr val="FF0000"/>
                </a:solidFill>
              </a:rPr>
              <a:t>Due Friday October 17th at 5pm.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dirty="0"/>
              <a:t>Don’t leave to the last minute. 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endParaRPr lang="en-US" dirty="0"/>
          </a:p>
          <a:p>
            <a:r>
              <a:rPr lang="en-US" dirty="0"/>
              <a:t>Midterm exam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Tuesday, October 21</a:t>
            </a:r>
            <a:r>
              <a:rPr lang="en-US" baseline="30000" dirty="0">
                <a:solidFill>
                  <a:srgbClr val="FF0000"/>
                </a:solidFill>
              </a:rPr>
              <a:t>st</a:t>
            </a:r>
            <a:endParaRPr lang="en-US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In class: same room and time as the lecture</a:t>
            </a:r>
          </a:p>
          <a:p>
            <a:pPr lvl="1"/>
            <a:r>
              <a:rPr lang="en-US" dirty="0"/>
              <a:t>For undergraduate and graduate students</a:t>
            </a:r>
          </a:p>
          <a:p>
            <a:pPr lvl="1"/>
            <a:endParaRPr lang="en-US" dirty="0"/>
          </a:p>
          <a:p>
            <a:pPr>
              <a:buFontTx/>
              <a:buChar char="•"/>
            </a:pPr>
            <a:r>
              <a:rPr lang="en-US" dirty="0"/>
              <a:t>TA office hours</a:t>
            </a:r>
          </a:p>
          <a:p>
            <a:pPr lvl="1">
              <a:buFontTx/>
              <a:buChar char="•"/>
            </a:pPr>
            <a:r>
              <a:rPr lang="en-US" dirty="0"/>
              <a:t>Updated: please check class website for the latest version of time/location</a:t>
            </a:r>
          </a:p>
          <a:p>
            <a:pPr lvl="1">
              <a:buFontTx/>
              <a:buChar char="•"/>
            </a:pPr>
            <a:r>
              <a:rPr lang="en-US" dirty="0"/>
              <a:t>Extra help for each assignment</a:t>
            </a:r>
          </a:p>
          <a:p>
            <a:pPr>
              <a:lnSpc>
                <a:spcPct val="90000"/>
              </a:lnSpc>
              <a:buFontTx/>
              <a:buChar char="•"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15CD37-FB39-4767-AFC3-5B64420BFEA5}" type="slidenum">
              <a:rPr lang="en-US"/>
              <a:pPr/>
              <a:t>20</a:t>
            </a:fld>
            <a:endParaRPr lang="en-US"/>
          </a:p>
        </p:txBody>
      </p:sp>
      <p:sp>
        <p:nvSpPr>
          <p:cNvPr id="17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671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TCP Segment</a:t>
            </a:r>
          </a:p>
        </p:txBody>
      </p:sp>
      <p:sp>
        <p:nvSpPr>
          <p:cNvPr id="1671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1910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90000"/>
              </a:lnSpc>
            </a:pPr>
            <a:r>
              <a:rPr lang="en-US" sz="2800" dirty="0"/>
              <a:t>IP packet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No bigger than Maximum Transmission Unit (MTU)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E.g., up to 1500 bytes on an Ethernet,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IP header is typically 20 bytes</a:t>
            </a:r>
          </a:p>
          <a:p>
            <a:pPr lvl="2">
              <a:lnSpc>
                <a:spcPct val="90000"/>
              </a:lnSpc>
            </a:pP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800" dirty="0"/>
              <a:t>TCP packet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IP packet with a TCP header and data inside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TCP header is typically 20 bytes long</a:t>
            </a:r>
          </a:p>
          <a:p>
            <a:pPr lvl="1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sz="2800" dirty="0"/>
              <a:t>TCP segment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No more than Maximum Segment Size (MSS) bytes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E.g., up to 1460 consecutive bytes from the stream</a:t>
            </a:r>
          </a:p>
        </p:txBody>
      </p:sp>
      <p:sp>
        <p:nvSpPr>
          <p:cNvPr id="1671172" name="Rectangle 4"/>
          <p:cNvSpPr>
            <a:spLocks noChangeArrowheads="1"/>
          </p:cNvSpPr>
          <p:nvPr/>
        </p:nvSpPr>
        <p:spPr bwMode="auto">
          <a:xfrm>
            <a:off x="1905000" y="1174750"/>
            <a:ext cx="5029200" cy="685800"/>
          </a:xfrm>
          <a:prstGeom prst="rect">
            <a:avLst/>
          </a:prstGeom>
          <a:solidFill>
            <a:srgbClr val="99CCFF"/>
          </a:solidFill>
          <a:ln w="38100">
            <a:solidFill>
              <a:schemeClr val="bg2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1173" name="Line 5"/>
          <p:cNvSpPr>
            <a:spLocks noChangeShapeType="1"/>
          </p:cNvSpPr>
          <p:nvPr/>
        </p:nvSpPr>
        <p:spPr bwMode="auto">
          <a:xfrm>
            <a:off x="6019800" y="1174750"/>
            <a:ext cx="0" cy="68580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1174" name="Text Box 6"/>
          <p:cNvSpPr txBox="1">
            <a:spLocks noChangeArrowheads="1"/>
          </p:cNvSpPr>
          <p:nvPr/>
        </p:nvSpPr>
        <p:spPr bwMode="auto">
          <a:xfrm>
            <a:off x="6022975" y="1403350"/>
            <a:ext cx="766557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 b="1" dirty="0">
                <a:latin typeface="Handlee" panose="02000000000000000000" pitchFamily="2" charset="77"/>
              </a:rPr>
              <a:t>IP </a:t>
            </a:r>
            <a:r>
              <a:rPr lang="en-US" sz="1600" b="1" dirty="0" err="1">
                <a:latin typeface="Handlee" panose="02000000000000000000" pitchFamily="2" charset="77"/>
              </a:rPr>
              <a:t>Hdr</a:t>
            </a:r>
            <a:endParaRPr lang="en-US" sz="1600" b="1" dirty="0">
              <a:latin typeface="Handlee" panose="02000000000000000000" pitchFamily="2" charset="77"/>
            </a:endParaRPr>
          </a:p>
        </p:txBody>
      </p:sp>
      <p:sp>
        <p:nvSpPr>
          <p:cNvPr id="1671175" name="Line 7"/>
          <p:cNvSpPr>
            <a:spLocks noChangeShapeType="1"/>
          </p:cNvSpPr>
          <p:nvPr/>
        </p:nvSpPr>
        <p:spPr bwMode="auto">
          <a:xfrm>
            <a:off x="1905000" y="1327150"/>
            <a:ext cx="4114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1177" name="Text Box 9"/>
          <p:cNvSpPr txBox="1">
            <a:spLocks noChangeArrowheads="1"/>
          </p:cNvSpPr>
          <p:nvPr/>
        </p:nvSpPr>
        <p:spPr bwMode="auto">
          <a:xfrm>
            <a:off x="3564879" y="1206500"/>
            <a:ext cx="854721" cy="276999"/>
          </a:xfrm>
          <a:prstGeom prst="rect">
            <a:avLst/>
          </a:prstGeom>
          <a:solidFill>
            <a:srgbClr val="99CD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pPr algn="ctr" eaLnBrk="0" hangingPunct="0"/>
            <a:r>
              <a:rPr lang="en-US" sz="1200" b="1" dirty="0">
                <a:latin typeface="Handlee" panose="02000000000000000000" pitchFamily="2" charset="77"/>
              </a:rPr>
              <a:t>IP Data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981200" y="1403350"/>
            <a:ext cx="3962400" cy="381000"/>
            <a:chOff x="1200" y="1296"/>
            <a:chExt cx="3168" cy="336"/>
          </a:xfrm>
        </p:grpSpPr>
        <p:sp>
          <p:nvSpPr>
            <p:cNvPr id="1671179" name="Rectangle 11"/>
            <p:cNvSpPr>
              <a:spLocks noChangeArrowheads="1"/>
            </p:cNvSpPr>
            <p:nvPr/>
          </p:nvSpPr>
          <p:spPr bwMode="auto">
            <a:xfrm>
              <a:off x="1200" y="1296"/>
              <a:ext cx="3168" cy="336"/>
            </a:xfrm>
            <a:prstGeom prst="rect">
              <a:avLst/>
            </a:prstGeom>
            <a:solidFill>
              <a:srgbClr val="CCFF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71180" name="Line 12"/>
            <p:cNvSpPr>
              <a:spLocks noChangeShapeType="1"/>
            </p:cNvSpPr>
            <p:nvPr/>
          </p:nvSpPr>
          <p:spPr bwMode="auto">
            <a:xfrm>
              <a:off x="3792" y="1296"/>
              <a:ext cx="0" cy="3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</p:grpSp>
      <p:sp>
        <p:nvSpPr>
          <p:cNvPr id="1671181" name="Text Box 13"/>
          <p:cNvSpPr txBox="1">
            <a:spLocks noChangeArrowheads="1"/>
          </p:cNvSpPr>
          <p:nvPr/>
        </p:nvSpPr>
        <p:spPr bwMode="auto">
          <a:xfrm>
            <a:off x="5181600" y="1452563"/>
            <a:ext cx="79861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200" b="1">
                <a:latin typeface="Handlee" panose="02000000000000000000" pitchFamily="2" charset="77"/>
              </a:rPr>
              <a:t>TCP Hdr</a:t>
            </a:r>
          </a:p>
        </p:txBody>
      </p:sp>
      <p:sp>
        <p:nvSpPr>
          <p:cNvPr id="1671182" name="Text Box 14"/>
          <p:cNvSpPr txBox="1">
            <a:spLocks noChangeArrowheads="1"/>
          </p:cNvSpPr>
          <p:nvPr/>
        </p:nvSpPr>
        <p:spPr bwMode="auto">
          <a:xfrm>
            <a:off x="3055938" y="1452563"/>
            <a:ext cx="152477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200" b="1">
                <a:latin typeface="Handlee" panose="02000000000000000000" pitchFamily="2" charset="77"/>
              </a:rPr>
              <a:t>TCP Data (segment)</a:t>
            </a:r>
          </a:p>
        </p:txBody>
      </p:sp>
    </p:spTree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11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D10DE3B-2A34-4A84-9A55-211854C5CDC9}" type="slidenum">
              <a:rPr lang="en-US"/>
              <a:pPr/>
              <a:t>21</a:t>
            </a:fld>
            <a:endParaRPr lang="en-US"/>
          </a:p>
        </p:txBody>
      </p:sp>
      <p:sp>
        <p:nvSpPr>
          <p:cNvPr id="112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673218" name="Rectangle 2"/>
          <p:cNvSpPr>
            <a:spLocks noChangeArrowheads="1"/>
          </p:cNvSpPr>
          <p:nvPr/>
        </p:nvSpPr>
        <p:spPr bwMode="auto">
          <a:xfrm>
            <a:off x="2617788" y="2384425"/>
            <a:ext cx="1219200" cy="609600"/>
          </a:xfrm>
          <a:prstGeom prst="rect">
            <a:avLst/>
          </a:prstGeom>
          <a:solidFill>
            <a:srgbClr val="CCFFFF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Sequence Numbers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703388" y="2379663"/>
            <a:ext cx="5029200" cy="609600"/>
            <a:chOff x="912" y="1104"/>
            <a:chExt cx="3648" cy="384"/>
          </a:xfrm>
        </p:grpSpPr>
        <p:sp>
          <p:nvSpPr>
            <p:cNvPr id="1673221" name="Line 5"/>
            <p:cNvSpPr>
              <a:spLocks noChangeShapeType="1"/>
            </p:cNvSpPr>
            <p:nvPr/>
          </p:nvSpPr>
          <p:spPr bwMode="auto">
            <a:xfrm>
              <a:off x="912" y="1104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73222" name="Line 6"/>
            <p:cNvSpPr>
              <a:spLocks noChangeShapeType="1"/>
            </p:cNvSpPr>
            <p:nvPr/>
          </p:nvSpPr>
          <p:spPr bwMode="auto">
            <a:xfrm>
              <a:off x="912" y="1488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73223" name="Line 7"/>
            <p:cNvSpPr>
              <a:spLocks noChangeShapeType="1"/>
            </p:cNvSpPr>
            <p:nvPr/>
          </p:nvSpPr>
          <p:spPr bwMode="auto">
            <a:xfrm flipH="1">
              <a:off x="4224" y="1104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73224" name="Line 8"/>
            <p:cNvSpPr>
              <a:spLocks noChangeShapeType="1"/>
            </p:cNvSpPr>
            <p:nvPr/>
          </p:nvSpPr>
          <p:spPr bwMode="auto">
            <a:xfrm flipH="1">
              <a:off x="4224" y="1488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</p:grpSp>
      <p:sp>
        <p:nvSpPr>
          <p:cNvPr id="1673225" name="Line 9"/>
          <p:cNvSpPr>
            <a:spLocks noChangeShapeType="1"/>
          </p:cNvSpPr>
          <p:nvPr/>
        </p:nvSpPr>
        <p:spPr bwMode="auto">
          <a:xfrm>
            <a:off x="1703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26" name="Line 10"/>
          <p:cNvSpPr>
            <a:spLocks noChangeShapeType="1"/>
          </p:cNvSpPr>
          <p:nvPr/>
        </p:nvSpPr>
        <p:spPr bwMode="auto">
          <a:xfrm>
            <a:off x="1855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27" name="Line 11"/>
          <p:cNvSpPr>
            <a:spLocks noChangeShapeType="1"/>
          </p:cNvSpPr>
          <p:nvPr/>
        </p:nvSpPr>
        <p:spPr bwMode="auto">
          <a:xfrm>
            <a:off x="2008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28" name="Line 12"/>
          <p:cNvSpPr>
            <a:spLocks noChangeShapeType="1"/>
          </p:cNvSpPr>
          <p:nvPr/>
        </p:nvSpPr>
        <p:spPr bwMode="auto">
          <a:xfrm>
            <a:off x="2160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29" name="Line 13"/>
          <p:cNvSpPr>
            <a:spLocks noChangeShapeType="1"/>
          </p:cNvSpPr>
          <p:nvPr/>
        </p:nvSpPr>
        <p:spPr bwMode="auto">
          <a:xfrm>
            <a:off x="2312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30" name="Line 14"/>
          <p:cNvSpPr>
            <a:spLocks noChangeShapeType="1"/>
          </p:cNvSpPr>
          <p:nvPr/>
        </p:nvSpPr>
        <p:spPr bwMode="auto">
          <a:xfrm>
            <a:off x="2465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31" name="Line 15"/>
          <p:cNvSpPr>
            <a:spLocks noChangeShapeType="1"/>
          </p:cNvSpPr>
          <p:nvPr/>
        </p:nvSpPr>
        <p:spPr bwMode="auto">
          <a:xfrm>
            <a:off x="2617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32" name="Line 16"/>
          <p:cNvSpPr>
            <a:spLocks noChangeShapeType="1"/>
          </p:cNvSpPr>
          <p:nvPr/>
        </p:nvSpPr>
        <p:spPr bwMode="auto">
          <a:xfrm>
            <a:off x="2770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33" name="Line 17"/>
          <p:cNvSpPr>
            <a:spLocks noChangeShapeType="1"/>
          </p:cNvSpPr>
          <p:nvPr/>
        </p:nvSpPr>
        <p:spPr bwMode="auto">
          <a:xfrm>
            <a:off x="2922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34" name="Line 18"/>
          <p:cNvSpPr>
            <a:spLocks noChangeShapeType="1"/>
          </p:cNvSpPr>
          <p:nvPr/>
        </p:nvSpPr>
        <p:spPr bwMode="auto">
          <a:xfrm>
            <a:off x="3074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35" name="Line 19"/>
          <p:cNvSpPr>
            <a:spLocks noChangeShapeType="1"/>
          </p:cNvSpPr>
          <p:nvPr/>
        </p:nvSpPr>
        <p:spPr bwMode="auto">
          <a:xfrm>
            <a:off x="3227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36" name="Line 20"/>
          <p:cNvSpPr>
            <a:spLocks noChangeShapeType="1"/>
          </p:cNvSpPr>
          <p:nvPr/>
        </p:nvSpPr>
        <p:spPr bwMode="auto">
          <a:xfrm>
            <a:off x="3379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37" name="Line 21"/>
          <p:cNvSpPr>
            <a:spLocks noChangeShapeType="1"/>
          </p:cNvSpPr>
          <p:nvPr/>
        </p:nvSpPr>
        <p:spPr bwMode="auto">
          <a:xfrm>
            <a:off x="3532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38" name="Line 22"/>
          <p:cNvSpPr>
            <a:spLocks noChangeShapeType="1"/>
          </p:cNvSpPr>
          <p:nvPr/>
        </p:nvSpPr>
        <p:spPr bwMode="auto">
          <a:xfrm>
            <a:off x="3684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39" name="Line 23"/>
          <p:cNvSpPr>
            <a:spLocks noChangeShapeType="1"/>
          </p:cNvSpPr>
          <p:nvPr/>
        </p:nvSpPr>
        <p:spPr bwMode="auto">
          <a:xfrm>
            <a:off x="3836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40" name="Line 24"/>
          <p:cNvSpPr>
            <a:spLocks noChangeShapeType="1"/>
          </p:cNvSpPr>
          <p:nvPr/>
        </p:nvSpPr>
        <p:spPr bwMode="auto">
          <a:xfrm>
            <a:off x="3989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41" name="Line 25"/>
          <p:cNvSpPr>
            <a:spLocks noChangeShapeType="1"/>
          </p:cNvSpPr>
          <p:nvPr/>
        </p:nvSpPr>
        <p:spPr bwMode="auto">
          <a:xfrm>
            <a:off x="4141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42" name="Line 26"/>
          <p:cNvSpPr>
            <a:spLocks noChangeShapeType="1"/>
          </p:cNvSpPr>
          <p:nvPr/>
        </p:nvSpPr>
        <p:spPr bwMode="auto">
          <a:xfrm>
            <a:off x="4294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43" name="Line 27"/>
          <p:cNvSpPr>
            <a:spLocks noChangeShapeType="1"/>
          </p:cNvSpPr>
          <p:nvPr/>
        </p:nvSpPr>
        <p:spPr bwMode="auto">
          <a:xfrm>
            <a:off x="4446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44" name="Line 28"/>
          <p:cNvSpPr>
            <a:spLocks noChangeShapeType="1"/>
          </p:cNvSpPr>
          <p:nvPr/>
        </p:nvSpPr>
        <p:spPr bwMode="auto">
          <a:xfrm>
            <a:off x="4598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45" name="Line 29"/>
          <p:cNvSpPr>
            <a:spLocks noChangeShapeType="1"/>
          </p:cNvSpPr>
          <p:nvPr/>
        </p:nvSpPr>
        <p:spPr bwMode="auto">
          <a:xfrm>
            <a:off x="4751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46" name="Line 30"/>
          <p:cNvSpPr>
            <a:spLocks noChangeShapeType="1"/>
          </p:cNvSpPr>
          <p:nvPr/>
        </p:nvSpPr>
        <p:spPr bwMode="auto">
          <a:xfrm>
            <a:off x="4903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47" name="Line 31"/>
          <p:cNvSpPr>
            <a:spLocks noChangeShapeType="1"/>
          </p:cNvSpPr>
          <p:nvPr/>
        </p:nvSpPr>
        <p:spPr bwMode="auto">
          <a:xfrm>
            <a:off x="5056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48" name="Line 32"/>
          <p:cNvSpPr>
            <a:spLocks noChangeShapeType="1"/>
          </p:cNvSpPr>
          <p:nvPr/>
        </p:nvSpPr>
        <p:spPr bwMode="auto">
          <a:xfrm>
            <a:off x="5208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49" name="Line 33"/>
          <p:cNvSpPr>
            <a:spLocks noChangeShapeType="1"/>
          </p:cNvSpPr>
          <p:nvPr/>
        </p:nvSpPr>
        <p:spPr bwMode="auto">
          <a:xfrm>
            <a:off x="5360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50" name="Line 34"/>
          <p:cNvSpPr>
            <a:spLocks noChangeShapeType="1"/>
          </p:cNvSpPr>
          <p:nvPr/>
        </p:nvSpPr>
        <p:spPr bwMode="auto">
          <a:xfrm>
            <a:off x="5513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51" name="Line 35"/>
          <p:cNvSpPr>
            <a:spLocks noChangeShapeType="1"/>
          </p:cNvSpPr>
          <p:nvPr/>
        </p:nvSpPr>
        <p:spPr bwMode="auto">
          <a:xfrm>
            <a:off x="56657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52" name="Line 36"/>
          <p:cNvSpPr>
            <a:spLocks noChangeShapeType="1"/>
          </p:cNvSpPr>
          <p:nvPr/>
        </p:nvSpPr>
        <p:spPr bwMode="auto">
          <a:xfrm>
            <a:off x="58181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53" name="Line 37"/>
          <p:cNvSpPr>
            <a:spLocks noChangeShapeType="1"/>
          </p:cNvSpPr>
          <p:nvPr/>
        </p:nvSpPr>
        <p:spPr bwMode="auto">
          <a:xfrm>
            <a:off x="59705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54" name="Line 38"/>
          <p:cNvSpPr>
            <a:spLocks noChangeShapeType="1"/>
          </p:cNvSpPr>
          <p:nvPr/>
        </p:nvSpPr>
        <p:spPr bwMode="auto">
          <a:xfrm>
            <a:off x="61229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55" name="Line 39"/>
          <p:cNvSpPr>
            <a:spLocks noChangeShapeType="1"/>
          </p:cNvSpPr>
          <p:nvPr/>
        </p:nvSpPr>
        <p:spPr bwMode="auto">
          <a:xfrm>
            <a:off x="6275388" y="237966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56" name="Line 40"/>
          <p:cNvSpPr>
            <a:spLocks noChangeShapeType="1"/>
          </p:cNvSpPr>
          <p:nvPr/>
        </p:nvSpPr>
        <p:spPr bwMode="auto">
          <a:xfrm>
            <a:off x="6427788" y="2379663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57" name="Line 41"/>
          <p:cNvSpPr>
            <a:spLocks noChangeShapeType="1"/>
          </p:cNvSpPr>
          <p:nvPr/>
        </p:nvSpPr>
        <p:spPr bwMode="auto">
          <a:xfrm>
            <a:off x="6580188" y="2379663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2998788" y="5584825"/>
            <a:ext cx="5029200" cy="609600"/>
            <a:chOff x="912" y="1104"/>
            <a:chExt cx="3648" cy="384"/>
          </a:xfrm>
        </p:grpSpPr>
        <p:sp>
          <p:nvSpPr>
            <p:cNvPr id="1673259" name="Line 43"/>
            <p:cNvSpPr>
              <a:spLocks noChangeShapeType="1"/>
            </p:cNvSpPr>
            <p:nvPr/>
          </p:nvSpPr>
          <p:spPr bwMode="auto">
            <a:xfrm>
              <a:off x="912" y="1104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73260" name="Line 44"/>
            <p:cNvSpPr>
              <a:spLocks noChangeShapeType="1"/>
            </p:cNvSpPr>
            <p:nvPr/>
          </p:nvSpPr>
          <p:spPr bwMode="auto">
            <a:xfrm>
              <a:off x="912" y="1488"/>
              <a:ext cx="33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73261" name="Line 45"/>
            <p:cNvSpPr>
              <a:spLocks noChangeShapeType="1"/>
            </p:cNvSpPr>
            <p:nvPr/>
          </p:nvSpPr>
          <p:spPr bwMode="auto">
            <a:xfrm flipH="1">
              <a:off x="4224" y="1104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73262" name="Line 46"/>
            <p:cNvSpPr>
              <a:spLocks noChangeShapeType="1"/>
            </p:cNvSpPr>
            <p:nvPr/>
          </p:nvSpPr>
          <p:spPr bwMode="auto">
            <a:xfrm flipH="1">
              <a:off x="4224" y="1488"/>
              <a:ext cx="336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</p:spPr>
          <p:txBody>
            <a:bodyPr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</p:grpSp>
      <p:sp>
        <p:nvSpPr>
          <p:cNvPr id="1673263" name="Line 47"/>
          <p:cNvSpPr>
            <a:spLocks noChangeShapeType="1"/>
          </p:cNvSpPr>
          <p:nvPr/>
        </p:nvSpPr>
        <p:spPr bwMode="auto">
          <a:xfrm>
            <a:off x="2998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64" name="Line 48"/>
          <p:cNvSpPr>
            <a:spLocks noChangeShapeType="1"/>
          </p:cNvSpPr>
          <p:nvPr/>
        </p:nvSpPr>
        <p:spPr bwMode="auto">
          <a:xfrm>
            <a:off x="3151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65" name="Line 49"/>
          <p:cNvSpPr>
            <a:spLocks noChangeShapeType="1"/>
          </p:cNvSpPr>
          <p:nvPr/>
        </p:nvSpPr>
        <p:spPr bwMode="auto">
          <a:xfrm>
            <a:off x="3303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66" name="Line 50"/>
          <p:cNvSpPr>
            <a:spLocks noChangeShapeType="1"/>
          </p:cNvSpPr>
          <p:nvPr/>
        </p:nvSpPr>
        <p:spPr bwMode="auto">
          <a:xfrm>
            <a:off x="3455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67" name="Line 51"/>
          <p:cNvSpPr>
            <a:spLocks noChangeShapeType="1"/>
          </p:cNvSpPr>
          <p:nvPr/>
        </p:nvSpPr>
        <p:spPr bwMode="auto">
          <a:xfrm>
            <a:off x="3608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68" name="Line 52"/>
          <p:cNvSpPr>
            <a:spLocks noChangeShapeType="1"/>
          </p:cNvSpPr>
          <p:nvPr/>
        </p:nvSpPr>
        <p:spPr bwMode="auto">
          <a:xfrm>
            <a:off x="3760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69" name="Line 53"/>
          <p:cNvSpPr>
            <a:spLocks noChangeShapeType="1"/>
          </p:cNvSpPr>
          <p:nvPr/>
        </p:nvSpPr>
        <p:spPr bwMode="auto">
          <a:xfrm>
            <a:off x="3913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70" name="Line 54"/>
          <p:cNvSpPr>
            <a:spLocks noChangeShapeType="1"/>
          </p:cNvSpPr>
          <p:nvPr/>
        </p:nvSpPr>
        <p:spPr bwMode="auto">
          <a:xfrm>
            <a:off x="4065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71" name="Line 55"/>
          <p:cNvSpPr>
            <a:spLocks noChangeShapeType="1"/>
          </p:cNvSpPr>
          <p:nvPr/>
        </p:nvSpPr>
        <p:spPr bwMode="auto">
          <a:xfrm>
            <a:off x="4217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72" name="Line 56"/>
          <p:cNvSpPr>
            <a:spLocks noChangeShapeType="1"/>
          </p:cNvSpPr>
          <p:nvPr/>
        </p:nvSpPr>
        <p:spPr bwMode="auto">
          <a:xfrm>
            <a:off x="4370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73" name="Line 57"/>
          <p:cNvSpPr>
            <a:spLocks noChangeShapeType="1"/>
          </p:cNvSpPr>
          <p:nvPr/>
        </p:nvSpPr>
        <p:spPr bwMode="auto">
          <a:xfrm>
            <a:off x="4522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74" name="Line 58"/>
          <p:cNvSpPr>
            <a:spLocks noChangeShapeType="1"/>
          </p:cNvSpPr>
          <p:nvPr/>
        </p:nvSpPr>
        <p:spPr bwMode="auto">
          <a:xfrm>
            <a:off x="4675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75" name="Line 59"/>
          <p:cNvSpPr>
            <a:spLocks noChangeShapeType="1"/>
          </p:cNvSpPr>
          <p:nvPr/>
        </p:nvSpPr>
        <p:spPr bwMode="auto">
          <a:xfrm>
            <a:off x="4827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76" name="Line 60"/>
          <p:cNvSpPr>
            <a:spLocks noChangeShapeType="1"/>
          </p:cNvSpPr>
          <p:nvPr/>
        </p:nvSpPr>
        <p:spPr bwMode="auto">
          <a:xfrm>
            <a:off x="4979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77" name="Line 61"/>
          <p:cNvSpPr>
            <a:spLocks noChangeShapeType="1"/>
          </p:cNvSpPr>
          <p:nvPr/>
        </p:nvSpPr>
        <p:spPr bwMode="auto">
          <a:xfrm>
            <a:off x="5132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78" name="Line 62"/>
          <p:cNvSpPr>
            <a:spLocks noChangeShapeType="1"/>
          </p:cNvSpPr>
          <p:nvPr/>
        </p:nvSpPr>
        <p:spPr bwMode="auto">
          <a:xfrm>
            <a:off x="5284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79" name="Line 63"/>
          <p:cNvSpPr>
            <a:spLocks noChangeShapeType="1"/>
          </p:cNvSpPr>
          <p:nvPr/>
        </p:nvSpPr>
        <p:spPr bwMode="auto">
          <a:xfrm>
            <a:off x="5437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80" name="Line 64"/>
          <p:cNvSpPr>
            <a:spLocks noChangeShapeType="1"/>
          </p:cNvSpPr>
          <p:nvPr/>
        </p:nvSpPr>
        <p:spPr bwMode="auto">
          <a:xfrm>
            <a:off x="5589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81" name="Line 65"/>
          <p:cNvSpPr>
            <a:spLocks noChangeShapeType="1"/>
          </p:cNvSpPr>
          <p:nvPr/>
        </p:nvSpPr>
        <p:spPr bwMode="auto">
          <a:xfrm>
            <a:off x="5741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82" name="Line 66"/>
          <p:cNvSpPr>
            <a:spLocks noChangeShapeType="1"/>
          </p:cNvSpPr>
          <p:nvPr/>
        </p:nvSpPr>
        <p:spPr bwMode="auto">
          <a:xfrm>
            <a:off x="5894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83" name="Line 67"/>
          <p:cNvSpPr>
            <a:spLocks noChangeShapeType="1"/>
          </p:cNvSpPr>
          <p:nvPr/>
        </p:nvSpPr>
        <p:spPr bwMode="auto">
          <a:xfrm>
            <a:off x="6046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84" name="Line 68"/>
          <p:cNvSpPr>
            <a:spLocks noChangeShapeType="1"/>
          </p:cNvSpPr>
          <p:nvPr/>
        </p:nvSpPr>
        <p:spPr bwMode="auto">
          <a:xfrm>
            <a:off x="6199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85" name="Line 69"/>
          <p:cNvSpPr>
            <a:spLocks noChangeShapeType="1"/>
          </p:cNvSpPr>
          <p:nvPr/>
        </p:nvSpPr>
        <p:spPr bwMode="auto">
          <a:xfrm>
            <a:off x="6351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86" name="Line 70"/>
          <p:cNvSpPr>
            <a:spLocks noChangeShapeType="1"/>
          </p:cNvSpPr>
          <p:nvPr/>
        </p:nvSpPr>
        <p:spPr bwMode="auto">
          <a:xfrm>
            <a:off x="6503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87" name="Line 71"/>
          <p:cNvSpPr>
            <a:spLocks noChangeShapeType="1"/>
          </p:cNvSpPr>
          <p:nvPr/>
        </p:nvSpPr>
        <p:spPr bwMode="auto">
          <a:xfrm>
            <a:off x="6656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88" name="Line 72"/>
          <p:cNvSpPr>
            <a:spLocks noChangeShapeType="1"/>
          </p:cNvSpPr>
          <p:nvPr/>
        </p:nvSpPr>
        <p:spPr bwMode="auto">
          <a:xfrm>
            <a:off x="6808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89" name="Line 73"/>
          <p:cNvSpPr>
            <a:spLocks noChangeShapeType="1"/>
          </p:cNvSpPr>
          <p:nvPr/>
        </p:nvSpPr>
        <p:spPr bwMode="auto">
          <a:xfrm>
            <a:off x="69611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90" name="Line 74"/>
          <p:cNvSpPr>
            <a:spLocks noChangeShapeType="1"/>
          </p:cNvSpPr>
          <p:nvPr/>
        </p:nvSpPr>
        <p:spPr bwMode="auto">
          <a:xfrm>
            <a:off x="71135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91" name="Line 75"/>
          <p:cNvSpPr>
            <a:spLocks noChangeShapeType="1"/>
          </p:cNvSpPr>
          <p:nvPr/>
        </p:nvSpPr>
        <p:spPr bwMode="auto">
          <a:xfrm>
            <a:off x="72659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92" name="Line 76"/>
          <p:cNvSpPr>
            <a:spLocks noChangeShapeType="1"/>
          </p:cNvSpPr>
          <p:nvPr/>
        </p:nvSpPr>
        <p:spPr bwMode="auto">
          <a:xfrm>
            <a:off x="74183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93" name="Line 77"/>
          <p:cNvSpPr>
            <a:spLocks noChangeShapeType="1"/>
          </p:cNvSpPr>
          <p:nvPr/>
        </p:nvSpPr>
        <p:spPr bwMode="auto">
          <a:xfrm>
            <a:off x="7570788" y="5584825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94" name="Line 78"/>
          <p:cNvSpPr>
            <a:spLocks noChangeShapeType="1"/>
          </p:cNvSpPr>
          <p:nvPr/>
        </p:nvSpPr>
        <p:spPr bwMode="auto">
          <a:xfrm>
            <a:off x="7723188" y="5584825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95" name="Line 79"/>
          <p:cNvSpPr>
            <a:spLocks noChangeShapeType="1"/>
          </p:cNvSpPr>
          <p:nvPr/>
        </p:nvSpPr>
        <p:spPr bwMode="auto">
          <a:xfrm>
            <a:off x="7875588" y="5584825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96" name="Text Box 80"/>
          <p:cNvSpPr txBox="1">
            <a:spLocks noChangeArrowheads="1"/>
          </p:cNvSpPr>
          <p:nvPr/>
        </p:nvSpPr>
        <p:spPr bwMode="auto">
          <a:xfrm>
            <a:off x="560388" y="1295400"/>
            <a:ext cx="11160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latin typeface="Handlee" panose="02000000000000000000" pitchFamily="2" charset="77"/>
              </a:rPr>
              <a:t>Host A</a:t>
            </a:r>
          </a:p>
        </p:txBody>
      </p:sp>
      <p:sp>
        <p:nvSpPr>
          <p:cNvPr id="1673297" name="Text Box 81"/>
          <p:cNvSpPr txBox="1">
            <a:spLocks noChangeArrowheads="1"/>
          </p:cNvSpPr>
          <p:nvPr/>
        </p:nvSpPr>
        <p:spPr bwMode="auto">
          <a:xfrm>
            <a:off x="560388" y="5056188"/>
            <a:ext cx="111601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400" b="1">
                <a:latin typeface="Handlee" panose="02000000000000000000" pitchFamily="2" charset="77"/>
              </a:rPr>
              <a:t>Host B</a:t>
            </a:r>
          </a:p>
        </p:txBody>
      </p:sp>
      <p:sp>
        <p:nvSpPr>
          <p:cNvPr id="1673298" name="Rectangle 82"/>
          <p:cNvSpPr>
            <a:spLocks noChangeArrowheads="1"/>
          </p:cNvSpPr>
          <p:nvPr/>
        </p:nvSpPr>
        <p:spPr bwMode="auto">
          <a:xfrm>
            <a:off x="2613025" y="3451225"/>
            <a:ext cx="1219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299" name="Rectangle 83"/>
          <p:cNvSpPr>
            <a:spLocks noChangeArrowheads="1"/>
          </p:cNvSpPr>
          <p:nvPr/>
        </p:nvSpPr>
        <p:spPr bwMode="auto">
          <a:xfrm>
            <a:off x="3913188" y="4746625"/>
            <a:ext cx="12192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300" name="Line 84"/>
          <p:cNvSpPr>
            <a:spLocks noChangeShapeType="1"/>
          </p:cNvSpPr>
          <p:nvPr/>
        </p:nvSpPr>
        <p:spPr bwMode="auto">
          <a:xfrm>
            <a:off x="2617788" y="3832225"/>
            <a:ext cx="1295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301" name="Line 85"/>
          <p:cNvSpPr>
            <a:spLocks noChangeShapeType="1"/>
          </p:cNvSpPr>
          <p:nvPr/>
        </p:nvSpPr>
        <p:spPr bwMode="auto">
          <a:xfrm>
            <a:off x="3836988" y="3832225"/>
            <a:ext cx="1295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302" name="Line 86"/>
          <p:cNvSpPr>
            <a:spLocks noChangeShapeType="1"/>
          </p:cNvSpPr>
          <p:nvPr/>
        </p:nvSpPr>
        <p:spPr bwMode="auto">
          <a:xfrm>
            <a:off x="26892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303" name="Line 87"/>
          <p:cNvSpPr>
            <a:spLocks noChangeShapeType="1"/>
          </p:cNvSpPr>
          <p:nvPr/>
        </p:nvSpPr>
        <p:spPr bwMode="auto">
          <a:xfrm>
            <a:off x="28416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304" name="Line 88"/>
          <p:cNvSpPr>
            <a:spLocks noChangeShapeType="1"/>
          </p:cNvSpPr>
          <p:nvPr/>
        </p:nvSpPr>
        <p:spPr bwMode="auto">
          <a:xfrm>
            <a:off x="29940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305" name="Line 89"/>
          <p:cNvSpPr>
            <a:spLocks noChangeShapeType="1"/>
          </p:cNvSpPr>
          <p:nvPr/>
        </p:nvSpPr>
        <p:spPr bwMode="auto">
          <a:xfrm>
            <a:off x="31464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306" name="Line 90"/>
          <p:cNvSpPr>
            <a:spLocks noChangeShapeType="1"/>
          </p:cNvSpPr>
          <p:nvPr/>
        </p:nvSpPr>
        <p:spPr bwMode="auto">
          <a:xfrm>
            <a:off x="3756025" y="29940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307" name="Line 91"/>
          <p:cNvSpPr>
            <a:spLocks noChangeShapeType="1"/>
          </p:cNvSpPr>
          <p:nvPr/>
        </p:nvSpPr>
        <p:spPr bwMode="auto">
          <a:xfrm>
            <a:off x="3298825" y="3217863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308" name="Line 92"/>
          <p:cNvSpPr>
            <a:spLocks noChangeShapeType="1"/>
          </p:cNvSpPr>
          <p:nvPr/>
        </p:nvSpPr>
        <p:spPr bwMode="auto">
          <a:xfrm>
            <a:off x="39893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309" name="Line 93"/>
          <p:cNvSpPr>
            <a:spLocks noChangeShapeType="1"/>
          </p:cNvSpPr>
          <p:nvPr/>
        </p:nvSpPr>
        <p:spPr bwMode="auto">
          <a:xfrm>
            <a:off x="41417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310" name="Line 94"/>
          <p:cNvSpPr>
            <a:spLocks noChangeShapeType="1"/>
          </p:cNvSpPr>
          <p:nvPr/>
        </p:nvSpPr>
        <p:spPr bwMode="auto">
          <a:xfrm>
            <a:off x="42941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311" name="Line 95"/>
          <p:cNvSpPr>
            <a:spLocks noChangeShapeType="1"/>
          </p:cNvSpPr>
          <p:nvPr/>
        </p:nvSpPr>
        <p:spPr bwMode="auto">
          <a:xfrm>
            <a:off x="44465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312" name="Line 96"/>
          <p:cNvSpPr>
            <a:spLocks noChangeShapeType="1"/>
          </p:cNvSpPr>
          <p:nvPr/>
        </p:nvSpPr>
        <p:spPr bwMode="auto">
          <a:xfrm>
            <a:off x="5056188" y="5127625"/>
            <a:ext cx="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313" name="Line 97"/>
          <p:cNvSpPr>
            <a:spLocks noChangeShapeType="1"/>
          </p:cNvSpPr>
          <p:nvPr/>
        </p:nvSpPr>
        <p:spPr bwMode="auto">
          <a:xfrm>
            <a:off x="4598988" y="5351463"/>
            <a:ext cx="304800" cy="4762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314" name="Text Box 98"/>
          <p:cNvSpPr txBox="1">
            <a:spLocks noChangeArrowheads="1"/>
          </p:cNvSpPr>
          <p:nvPr/>
        </p:nvSpPr>
        <p:spPr bwMode="auto">
          <a:xfrm>
            <a:off x="2663825" y="3454400"/>
            <a:ext cx="12105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solidFill>
                  <a:srgbClr val="000099"/>
                </a:solidFill>
                <a:latin typeface="Handlee" panose="02000000000000000000" pitchFamily="2" charset="77"/>
              </a:rPr>
              <a:t>TCP Data</a:t>
            </a:r>
          </a:p>
        </p:txBody>
      </p:sp>
      <p:sp>
        <p:nvSpPr>
          <p:cNvPr id="1673315" name="Text Box 99"/>
          <p:cNvSpPr txBox="1">
            <a:spLocks noChangeArrowheads="1"/>
          </p:cNvSpPr>
          <p:nvPr/>
        </p:nvSpPr>
        <p:spPr bwMode="auto">
          <a:xfrm>
            <a:off x="3887788" y="4764088"/>
            <a:ext cx="12105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solidFill>
                  <a:srgbClr val="000099"/>
                </a:solidFill>
                <a:latin typeface="Handlee" panose="02000000000000000000" pitchFamily="2" charset="77"/>
              </a:rPr>
              <a:t>TCP Data</a:t>
            </a:r>
          </a:p>
        </p:txBody>
      </p:sp>
      <p:sp>
        <p:nvSpPr>
          <p:cNvPr id="1673316" name="Rectangle 100"/>
          <p:cNvSpPr>
            <a:spLocks noChangeArrowheads="1"/>
          </p:cNvSpPr>
          <p:nvPr/>
        </p:nvSpPr>
        <p:spPr bwMode="auto">
          <a:xfrm>
            <a:off x="3836988" y="3451225"/>
            <a:ext cx="5334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317" name="Text Box 101"/>
          <p:cNvSpPr txBox="1">
            <a:spLocks noChangeArrowheads="1"/>
          </p:cNvSpPr>
          <p:nvPr/>
        </p:nvSpPr>
        <p:spPr bwMode="auto">
          <a:xfrm>
            <a:off x="3913188" y="3424238"/>
            <a:ext cx="5453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200" b="1">
                <a:solidFill>
                  <a:srgbClr val="000099"/>
                </a:solidFill>
                <a:latin typeface="Handlee" panose="02000000000000000000" pitchFamily="2" charset="77"/>
              </a:rPr>
              <a:t>TCP </a:t>
            </a:r>
          </a:p>
          <a:p>
            <a:pPr eaLnBrk="0" hangingPunct="0"/>
            <a:r>
              <a:rPr lang="en-US" sz="1200" b="1">
                <a:solidFill>
                  <a:srgbClr val="000099"/>
                </a:solidFill>
                <a:latin typeface="Handlee" panose="02000000000000000000" pitchFamily="2" charset="77"/>
              </a:rPr>
              <a:t>HDR</a:t>
            </a:r>
          </a:p>
        </p:txBody>
      </p:sp>
      <p:sp>
        <p:nvSpPr>
          <p:cNvPr id="1673318" name="Rectangle 102"/>
          <p:cNvSpPr>
            <a:spLocks noChangeArrowheads="1"/>
          </p:cNvSpPr>
          <p:nvPr/>
        </p:nvSpPr>
        <p:spPr bwMode="auto">
          <a:xfrm>
            <a:off x="5132388" y="4746625"/>
            <a:ext cx="533400" cy="3810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319" name="Text Box 103"/>
          <p:cNvSpPr txBox="1">
            <a:spLocks noChangeArrowheads="1"/>
          </p:cNvSpPr>
          <p:nvPr/>
        </p:nvSpPr>
        <p:spPr bwMode="auto">
          <a:xfrm>
            <a:off x="5159375" y="4746625"/>
            <a:ext cx="54534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200" b="1">
                <a:solidFill>
                  <a:srgbClr val="000099"/>
                </a:solidFill>
                <a:latin typeface="Handlee" panose="02000000000000000000" pitchFamily="2" charset="77"/>
              </a:rPr>
              <a:t>TCP </a:t>
            </a:r>
          </a:p>
          <a:p>
            <a:pPr eaLnBrk="0" hangingPunct="0"/>
            <a:r>
              <a:rPr lang="en-US" sz="1200" b="1">
                <a:solidFill>
                  <a:srgbClr val="000099"/>
                </a:solidFill>
                <a:latin typeface="Handlee" panose="02000000000000000000" pitchFamily="2" charset="77"/>
              </a:rPr>
              <a:t>HDR</a:t>
            </a:r>
          </a:p>
        </p:txBody>
      </p:sp>
      <p:sp>
        <p:nvSpPr>
          <p:cNvPr id="1673320" name="Text Box 104"/>
          <p:cNvSpPr txBox="1">
            <a:spLocks noChangeArrowheads="1"/>
          </p:cNvSpPr>
          <p:nvPr/>
        </p:nvSpPr>
        <p:spPr bwMode="auto">
          <a:xfrm>
            <a:off x="1398588" y="1851025"/>
            <a:ext cx="298030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b="1">
                <a:solidFill>
                  <a:srgbClr val="000099"/>
                </a:solidFill>
                <a:latin typeface="Handlee" panose="02000000000000000000" pitchFamily="2" charset="77"/>
              </a:rPr>
              <a:t>ISN (initial sequence number)</a:t>
            </a:r>
          </a:p>
        </p:txBody>
      </p:sp>
      <p:sp>
        <p:nvSpPr>
          <p:cNvPr id="1673321" name="Line 105"/>
          <p:cNvSpPr>
            <a:spLocks noChangeShapeType="1"/>
          </p:cNvSpPr>
          <p:nvPr/>
        </p:nvSpPr>
        <p:spPr bwMode="auto">
          <a:xfrm>
            <a:off x="1703388" y="2155825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322" name="AutoShape 106"/>
          <p:cNvSpPr>
            <a:spLocks noChangeArrowheads="1"/>
          </p:cNvSpPr>
          <p:nvPr/>
        </p:nvSpPr>
        <p:spPr bwMode="auto">
          <a:xfrm>
            <a:off x="560388" y="3298825"/>
            <a:ext cx="1905000" cy="914400"/>
          </a:xfrm>
          <a:prstGeom prst="wedgeRectCallout">
            <a:avLst>
              <a:gd name="adj1" fmla="val 58583"/>
              <a:gd name="adj2" fmla="val -83162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/>
            <a:r>
              <a:rPr lang="en-US" b="1">
                <a:latin typeface="Handlee" panose="02000000000000000000" pitchFamily="2" charset="77"/>
              </a:rPr>
              <a:t>Sequence number = 1</a:t>
            </a:r>
            <a:r>
              <a:rPr lang="en-US" b="1" baseline="30000">
                <a:latin typeface="Handlee" panose="02000000000000000000" pitchFamily="2" charset="77"/>
              </a:rPr>
              <a:t>st</a:t>
            </a:r>
            <a:r>
              <a:rPr lang="en-US" b="1">
                <a:latin typeface="Handlee" panose="02000000000000000000" pitchFamily="2" charset="77"/>
              </a:rPr>
              <a:t> byte</a:t>
            </a:r>
          </a:p>
        </p:txBody>
      </p:sp>
      <p:sp>
        <p:nvSpPr>
          <p:cNvPr id="1673323" name="Rectangle 107"/>
          <p:cNvSpPr>
            <a:spLocks noChangeArrowheads="1"/>
          </p:cNvSpPr>
          <p:nvPr/>
        </p:nvSpPr>
        <p:spPr bwMode="auto">
          <a:xfrm>
            <a:off x="3913188" y="5584825"/>
            <a:ext cx="1219200" cy="609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3324" name="AutoShape 108"/>
          <p:cNvSpPr>
            <a:spLocks noChangeArrowheads="1"/>
          </p:cNvSpPr>
          <p:nvPr/>
        </p:nvSpPr>
        <p:spPr bwMode="auto">
          <a:xfrm>
            <a:off x="5741988" y="3756025"/>
            <a:ext cx="1905000" cy="914400"/>
          </a:xfrm>
          <a:prstGeom prst="wedgeRectCallout">
            <a:avLst>
              <a:gd name="adj1" fmla="val -76667"/>
              <a:gd name="adj2" fmla="val 150523"/>
            </a:avLst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/>
            <a:r>
              <a:rPr lang="en-US" b="1">
                <a:latin typeface="Handlee" panose="02000000000000000000" pitchFamily="2" charset="77"/>
              </a:rPr>
              <a:t>ACK sequence number = next expected byte</a:t>
            </a:r>
          </a:p>
        </p:txBody>
      </p:sp>
      <p:sp>
        <p:nvSpPr>
          <p:cNvPr id="1673325" name="Rectangle 109"/>
          <p:cNvSpPr>
            <a:spLocks noChangeArrowheads="1"/>
          </p:cNvSpPr>
          <p:nvPr/>
        </p:nvSpPr>
        <p:spPr bwMode="auto">
          <a:xfrm>
            <a:off x="5132388" y="5584825"/>
            <a:ext cx="152400" cy="6096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7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73324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0B0289-2F5E-44B0-A5FA-B233997642CE}" type="slidenum">
              <a:rPr lang="en-US"/>
              <a:pPr/>
              <a:t>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67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Initial Sequence Number (ISN)</a:t>
            </a:r>
          </a:p>
        </p:txBody>
      </p:sp>
      <p:sp>
        <p:nvSpPr>
          <p:cNvPr id="1675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Sequence number for the very first byte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E.g., Why not a de facto ISN of 0?</a:t>
            </a:r>
          </a:p>
          <a:p>
            <a:pPr>
              <a:lnSpc>
                <a:spcPct val="90000"/>
              </a:lnSpc>
            </a:pPr>
            <a:r>
              <a:rPr lang="en-US" sz="2800"/>
              <a:t>Practical issue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IP addresses and port #s uniquely identify a connection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Eventually, though, these port #s do get used again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… and there is a chance an old packet is still in flight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… and might be associated with the new connection</a:t>
            </a:r>
          </a:p>
          <a:p>
            <a:pPr>
              <a:lnSpc>
                <a:spcPct val="90000"/>
              </a:lnSpc>
            </a:pPr>
            <a:r>
              <a:rPr lang="en-US" sz="2800"/>
              <a:t>So, TCP requires changing the ISN over time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Set from a 32-bit clock that ticks every 4 microseconds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… which only wraps around once every 4.55 hours!</a:t>
            </a:r>
          </a:p>
          <a:p>
            <a:pPr>
              <a:lnSpc>
                <a:spcPct val="90000"/>
              </a:lnSpc>
            </a:pPr>
            <a:r>
              <a:rPr lang="en-US" sz="2800"/>
              <a:t>But, this means the hosts need to exchange ISNs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7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TCP Three-Way Handshake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1A7612-A108-47CB-855A-0281B7524183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2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D5ECABA-098D-4A04-A5A5-355147252000}" type="slidenum">
              <a:rPr lang="en-US"/>
              <a:pPr/>
              <a:t>24</a:t>
            </a:fld>
            <a:endParaRPr lang="en-US"/>
          </a:p>
        </p:txBody>
      </p:sp>
      <p:sp>
        <p:nvSpPr>
          <p:cNvPr id="21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679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Establishing a TCP Connection</a:t>
            </a:r>
          </a:p>
        </p:txBody>
      </p:sp>
      <p:sp>
        <p:nvSpPr>
          <p:cNvPr id="1679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733925"/>
            <a:ext cx="8229600" cy="16668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Three-way handshake to establish connection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Host A sends a </a:t>
            </a:r>
            <a:r>
              <a:rPr lang="en-US" sz="2400" b="1">
                <a:solidFill>
                  <a:srgbClr val="0000FF"/>
                </a:solidFill>
              </a:rPr>
              <a:t>SYN</a:t>
            </a:r>
            <a:r>
              <a:rPr lang="en-US" sz="2400"/>
              <a:t> (open) to the host B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Host B returns a SYN acknowledgment (</a:t>
            </a:r>
            <a:r>
              <a:rPr lang="en-US" sz="2400" b="1">
                <a:solidFill>
                  <a:srgbClr val="FF3300"/>
                </a:solidFill>
              </a:rPr>
              <a:t>SYN ACK</a:t>
            </a:r>
            <a:r>
              <a:rPr lang="en-US" sz="2400"/>
              <a:t>)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Host A sends an</a:t>
            </a:r>
            <a:r>
              <a:rPr lang="en-US" sz="2400">
                <a:solidFill>
                  <a:srgbClr val="0000FF"/>
                </a:solidFill>
              </a:rPr>
              <a:t> </a:t>
            </a:r>
            <a:r>
              <a:rPr lang="en-US" sz="2400" b="1">
                <a:solidFill>
                  <a:srgbClr val="0000FF"/>
                </a:solidFill>
              </a:rPr>
              <a:t>ACK</a:t>
            </a:r>
            <a:r>
              <a:rPr lang="en-US" sz="2400"/>
              <a:t> to acknowledge the SYN ACK</a:t>
            </a:r>
          </a:p>
        </p:txBody>
      </p:sp>
      <p:sp>
        <p:nvSpPr>
          <p:cNvPr id="1679364" name="Line 4"/>
          <p:cNvSpPr>
            <a:spLocks noChangeShapeType="1"/>
          </p:cNvSpPr>
          <p:nvPr/>
        </p:nvSpPr>
        <p:spPr bwMode="auto">
          <a:xfrm rot="5400000" flipV="1">
            <a:off x="3109119" y="1307306"/>
            <a:ext cx="287338" cy="1603375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9365" name="Line 5"/>
          <p:cNvSpPr>
            <a:spLocks noChangeShapeType="1"/>
          </p:cNvSpPr>
          <p:nvPr/>
        </p:nvSpPr>
        <p:spPr bwMode="auto">
          <a:xfrm rot="5400000">
            <a:off x="3099594" y="1845469"/>
            <a:ext cx="300038" cy="1574800"/>
          </a:xfrm>
          <a:prstGeom prst="line">
            <a:avLst/>
          </a:prstGeom>
          <a:noFill/>
          <a:ln w="19050">
            <a:solidFill>
              <a:srgbClr val="FF3300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9366" name="Line 6"/>
          <p:cNvSpPr>
            <a:spLocks noChangeShapeType="1"/>
          </p:cNvSpPr>
          <p:nvPr/>
        </p:nvSpPr>
        <p:spPr bwMode="auto">
          <a:xfrm rot="5400000" flipV="1">
            <a:off x="3011488" y="2503488"/>
            <a:ext cx="457200" cy="1600200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9367" name="Line 7"/>
          <p:cNvSpPr>
            <a:spLocks noChangeShapeType="1"/>
          </p:cNvSpPr>
          <p:nvPr/>
        </p:nvSpPr>
        <p:spPr bwMode="auto">
          <a:xfrm rot="5400000" flipV="1">
            <a:off x="3009107" y="3042443"/>
            <a:ext cx="469900" cy="1598613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9368" name="Text Box 8"/>
          <p:cNvSpPr txBox="1">
            <a:spLocks noChangeArrowheads="1"/>
          </p:cNvSpPr>
          <p:nvPr/>
        </p:nvSpPr>
        <p:spPr bwMode="auto">
          <a:xfrm rot="605430">
            <a:off x="2889602" y="1750126"/>
            <a:ext cx="7152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 dirty="0">
                <a:solidFill>
                  <a:srgbClr val="0000FF"/>
                </a:solidFill>
                <a:latin typeface="Handlee" panose="02000000000000000000" pitchFamily="2" charset="77"/>
              </a:rPr>
              <a:t>SYN</a:t>
            </a:r>
          </a:p>
        </p:txBody>
      </p:sp>
      <p:sp>
        <p:nvSpPr>
          <p:cNvPr id="1679369" name="Text Box 9"/>
          <p:cNvSpPr txBox="1">
            <a:spLocks noChangeArrowheads="1"/>
          </p:cNvSpPr>
          <p:nvPr/>
        </p:nvSpPr>
        <p:spPr bwMode="auto">
          <a:xfrm rot="10146980" flipH="1" flipV="1">
            <a:off x="2589213" y="2262188"/>
            <a:ext cx="13081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FF3300"/>
                </a:solidFill>
                <a:latin typeface="Handlee" panose="02000000000000000000" pitchFamily="2" charset="77"/>
              </a:rPr>
              <a:t>SYN ACK</a:t>
            </a:r>
          </a:p>
        </p:txBody>
      </p:sp>
      <p:sp>
        <p:nvSpPr>
          <p:cNvPr id="1679370" name="Text Box 10"/>
          <p:cNvSpPr txBox="1">
            <a:spLocks noChangeArrowheads="1"/>
          </p:cNvSpPr>
          <p:nvPr/>
        </p:nvSpPr>
        <p:spPr bwMode="auto">
          <a:xfrm rot="1044999">
            <a:off x="3014917" y="2995873"/>
            <a:ext cx="73129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 dirty="0">
                <a:solidFill>
                  <a:srgbClr val="0000FF"/>
                </a:solidFill>
                <a:latin typeface="Handlee" panose="02000000000000000000" pitchFamily="2" charset="77"/>
              </a:rPr>
              <a:t>ACK</a:t>
            </a:r>
          </a:p>
        </p:txBody>
      </p:sp>
      <p:sp>
        <p:nvSpPr>
          <p:cNvPr id="1679371" name="Text Box 11"/>
          <p:cNvSpPr txBox="1">
            <a:spLocks noChangeArrowheads="1"/>
          </p:cNvSpPr>
          <p:nvPr/>
        </p:nvSpPr>
        <p:spPr bwMode="auto">
          <a:xfrm rot="1003808">
            <a:off x="2875291" y="3524173"/>
            <a:ext cx="7200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0000FF"/>
                </a:solidFill>
                <a:latin typeface="Handlee" panose="02000000000000000000" pitchFamily="2" charset="77"/>
              </a:rPr>
              <a:t>Data</a:t>
            </a:r>
          </a:p>
        </p:txBody>
      </p:sp>
      <p:sp>
        <p:nvSpPr>
          <p:cNvPr id="1679372" name="Line 12"/>
          <p:cNvSpPr>
            <a:spLocks noChangeShapeType="1"/>
          </p:cNvSpPr>
          <p:nvPr/>
        </p:nvSpPr>
        <p:spPr bwMode="auto">
          <a:xfrm rot="16200000" flipH="1">
            <a:off x="2599531" y="3199607"/>
            <a:ext cx="2890837" cy="6350"/>
          </a:xfrm>
          <a:prstGeom prst="line">
            <a:avLst/>
          </a:prstGeom>
          <a:noFill/>
          <a:ln w="9525">
            <a:solidFill>
              <a:srgbClr val="FF33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9373" name="Line 13"/>
          <p:cNvSpPr>
            <a:spLocks noChangeShapeType="1"/>
          </p:cNvSpPr>
          <p:nvPr/>
        </p:nvSpPr>
        <p:spPr bwMode="auto">
          <a:xfrm rot="5400000">
            <a:off x="1048544" y="3159919"/>
            <a:ext cx="2797175" cy="23813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9374" name="Text Box 14"/>
          <p:cNvSpPr txBox="1">
            <a:spLocks noChangeArrowheads="1"/>
          </p:cNvSpPr>
          <p:nvPr/>
        </p:nvSpPr>
        <p:spPr bwMode="auto">
          <a:xfrm>
            <a:off x="2274888" y="1306513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0000FF"/>
                </a:solidFill>
                <a:latin typeface="Handlee" panose="02000000000000000000" pitchFamily="2" charset="77"/>
              </a:rPr>
              <a:t>A</a:t>
            </a:r>
          </a:p>
        </p:txBody>
      </p:sp>
      <p:sp>
        <p:nvSpPr>
          <p:cNvPr id="1679375" name="Text Box 15"/>
          <p:cNvSpPr txBox="1">
            <a:spLocks noChangeArrowheads="1"/>
          </p:cNvSpPr>
          <p:nvPr/>
        </p:nvSpPr>
        <p:spPr bwMode="auto">
          <a:xfrm>
            <a:off x="3833287" y="1266181"/>
            <a:ext cx="4042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400" b="1">
                <a:solidFill>
                  <a:srgbClr val="FF3300"/>
                </a:solidFill>
                <a:latin typeface="Handlee" panose="02000000000000000000" pitchFamily="2" charset="77"/>
              </a:rPr>
              <a:t>B</a:t>
            </a:r>
          </a:p>
        </p:txBody>
      </p:sp>
      <p:sp>
        <p:nvSpPr>
          <p:cNvPr id="1679376" name="Line 16"/>
          <p:cNvSpPr>
            <a:spLocks noChangeShapeType="1"/>
          </p:cNvSpPr>
          <p:nvPr/>
        </p:nvSpPr>
        <p:spPr bwMode="auto">
          <a:xfrm rot="5400000" flipV="1">
            <a:off x="3037682" y="3383756"/>
            <a:ext cx="469900" cy="1598613"/>
          </a:xfrm>
          <a:prstGeom prst="line">
            <a:avLst/>
          </a:prstGeom>
          <a:noFill/>
          <a:ln w="19050">
            <a:solidFill>
              <a:srgbClr val="0066FF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79377" name="Text Box 17"/>
          <p:cNvSpPr txBox="1">
            <a:spLocks noChangeArrowheads="1"/>
          </p:cNvSpPr>
          <p:nvPr/>
        </p:nvSpPr>
        <p:spPr bwMode="auto">
          <a:xfrm rot="1003808">
            <a:off x="2903866" y="3848117"/>
            <a:ext cx="7200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 dirty="0">
                <a:solidFill>
                  <a:srgbClr val="0000FF"/>
                </a:solidFill>
                <a:latin typeface="Handlee" panose="02000000000000000000" pitchFamily="2" charset="77"/>
              </a:rPr>
              <a:t>Data</a:t>
            </a:r>
          </a:p>
        </p:txBody>
      </p:sp>
      <p:sp>
        <p:nvSpPr>
          <p:cNvPr id="1679378" name="Text Box 18"/>
          <p:cNvSpPr txBox="1">
            <a:spLocks noChangeArrowheads="1"/>
          </p:cNvSpPr>
          <p:nvPr/>
        </p:nvSpPr>
        <p:spPr bwMode="auto">
          <a:xfrm>
            <a:off x="4767263" y="2507389"/>
            <a:ext cx="3157537" cy="830997"/>
          </a:xfrm>
          <a:custGeom>
            <a:avLst/>
            <a:gdLst>
              <a:gd name="connsiteX0" fmla="*/ 0 w 3157537"/>
              <a:gd name="connsiteY0" fmla="*/ 0 h 830997"/>
              <a:gd name="connsiteX1" fmla="*/ 694658 w 3157537"/>
              <a:gd name="connsiteY1" fmla="*/ 0 h 830997"/>
              <a:gd name="connsiteX2" fmla="*/ 1357741 w 3157537"/>
              <a:gd name="connsiteY2" fmla="*/ 0 h 830997"/>
              <a:gd name="connsiteX3" fmla="*/ 2020824 w 3157537"/>
              <a:gd name="connsiteY3" fmla="*/ 0 h 830997"/>
              <a:gd name="connsiteX4" fmla="*/ 2557605 w 3157537"/>
              <a:gd name="connsiteY4" fmla="*/ 0 h 830997"/>
              <a:gd name="connsiteX5" fmla="*/ 3157537 w 3157537"/>
              <a:gd name="connsiteY5" fmla="*/ 0 h 830997"/>
              <a:gd name="connsiteX6" fmla="*/ 3157537 w 3157537"/>
              <a:gd name="connsiteY6" fmla="*/ 423808 h 830997"/>
              <a:gd name="connsiteX7" fmla="*/ 3157537 w 3157537"/>
              <a:gd name="connsiteY7" fmla="*/ 830997 h 830997"/>
              <a:gd name="connsiteX8" fmla="*/ 2526030 w 3157537"/>
              <a:gd name="connsiteY8" fmla="*/ 830997 h 830997"/>
              <a:gd name="connsiteX9" fmla="*/ 1989248 w 3157537"/>
              <a:gd name="connsiteY9" fmla="*/ 830997 h 830997"/>
              <a:gd name="connsiteX10" fmla="*/ 1452467 w 3157537"/>
              <a:gd name="connsiteY10" fmla="*/ 830997 h 830997"/>
              <a:gd name="connsiteX11" fmla="*/ 789384 w 3157537"/>
              <a:gd name="connsiteY11" fmla="*/ 830997 h 830997"/>
              <a:gd name="connsiteX12" fmla="*/ 0 w 3157537"/>
              <a:gd name="connsiteY12" fmla="*/ 830997 h 830997"/>
              <a:gd name="connsiteX13" fmla="*/ 0 w 3157537"/>
              <a:gd name="connsiteY13" fmla="*/ 398879 h 830997"/>
              <a:gd name="connsiteX14" fmla="*/ 0 w 3157537"/>
              <a:gd name="connsiteY14" fmla="*/ 0 h 830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3157537" h="830997" fill="none" extrusionOk="0">
                <a:moveTo>
                  <a:pt x="0" y="0"/>
                </a:moveTo>
                <a:cubicBezTo>
                  <a:pt x="254739" y="6984"/>
                  <a:pt x="436036" y="-29745"/>
                  <a:pt x="694658" y="0"/>
                </a:cubicBezTo>
                <a:cubicBezTo>
                  <a:pt x="953280" y="29745"/>
                  <a:pt x="1078149" y="9556"/>
                  <a:pt x="1357741" y="0"/>
                </a:cubicBezTo>
                <a:cubicBezTo>
                  <a:pt x="1637333" y="-9556"/>
                  <a:pt x="1699513" y="12646"/>
                  <a:pt x="2020824" y="0"/>
                </a:cubicBezTo>
                <a:cubicBezTo>
                  <a:pt x="2342135" y="-12646"/>
                  <a:pt x="2362680" y="10347"/>
                  <a:pt x="2557605" y="0"/>
                </a:cubicBezTo>
                <a:cubicBezTo>
                  <a:pt x="2752530" y="-10347"/>
                  <a:pt x="2977254" y="10119"/>
                  <a:pt x="3157537" y="0"/>
                </a:cubicBezTo>
                <a:cubicBezTo>
                  <a:pt x="3171344" y="148652"/>
                  <a:pt x="3169446" y="321199"/>
                  <a:pt x="3157537" y="423808"/>
                </a:cubicBezTo>
                <a:cubicBezTo>
                  <a:pt x="3145628" y="526417"/>
                  <a:pt x="3154433" y="679734"/>
                  <a:pt x="3157537" y="830997"/>
                </a:cubicBezTo>
                <a:cubicBezTo>
                  <a:pt x="2988201" y="813176"/>
                  <a:pt x="2841454" y="801375"/>
                  <a:pt x="2526030" y="830997"/>
                </a:cubicBezTo>
                <a:cubicBezTo>
                  <a:pt x="2210606" y="860619"/>
                  <a:pt x="2206957" y="850573"/>
                  <a:pt x="1989248" y="830997"/>
                </a:cubicBezTo>
                <a:cubicBezTo>
                  <a:pt x="1771539" y="811421"/>
                  <a:pt x="1698241" y="834564"/>
                  <a:pt x="1452467" y="830997"/>
                </a:cubicBezTo>
                <a:cubicBezTo>
                  <a:pt x="1206693" y="827430"/>
                  <a:pt x="1010715" y="820399"/>
                  <a:pt x="789384" y="830997"/>
                </a:cubicBezTo>
                <a:cubicBezTo>
                  <a:pt x="568053" y="841595"/>
                  <a:pt x="296093" y="850721"/>
                  <a:pt x="0" y="830997"/>
                </a:cubicBezTo>
                <a:cubicBezTo>
                  <a:pt x="-9904" y="623176"/>
                  <a:pt x="-14997" y="577539"/>
                  <a:pt x="0" y="398879"/>
                </a:cubicBezTo>
                <a:cubicBezTo>
                  <a:pt x="14997" y="220219"/>
                  <a:pt x="-8850" y="105036"/>
                  <a:pt x="0" y="0"/>
                </a:cubicBezTo>
                <a:close/>
              </a:path>
              <a:path w="3157537" h="830997" stroke="0" extrusionOk="0">
                <a:moveTo>
                  <a:pt x="0" y="0"/>
                </a:moveTo>
                <a:cubicBezTo>
                  <a:pt x="243112" y="6810"/>
                  <a:pt x="440403" y="25784"/>
                  <a:pt x="599932" y="0"/>
                </a:cubicBezTo>
                <a:cubicBezTo>
                  <a:pt x="759461" y="-25784"/>
                  <a:pt x="994243" y="13232"/>
                  <a:pt x="1136713" y="0"/>
                </a:cubicBezTo>
                <a:cubicBezTo>
                  <a:pt x="1279183" y="-13232"/>
                  <a:pt x="1513194" y="-6890"/>
                  <a:pt x="1831371" y="0"/>
                </a:cubicBezTo>
                <a:cubicBezTo>
                  <a:pt x="2149548" y="6890"/>
                  <a:pt x="2289072" y="-18973"/>
                  <a:pt x="2431303" y="0"/>
                </a:cubicBezTo>
                <a:cubicBezTo>
                  <a:pt x="2573534" y="18973"/>
                  <a:pt x="3009626" y="7568"/>
                  <a:pt x="3157537" y="0"/>
                </a:cubicBezTo>
                <a:cubicBezTo>
                  <a:pt x="3136978" y="142492"/>
                  <a:pt x="3137151" y="219762"/>
                  <a:pt x="3157537" y="432118"/>
                </a:cubicBezTo>
                <a:cubicBezTo>
                  <a:pt x="3177923" y="644474"/>
                  <a:pt x="3156310" y="650782"/>
                  <a:pt x="3157537" y="830997"/>
                </a:cubicBezTo>
                <a:cubicBezTo>
                  <a:pt x="2900388" y="809259"/>
                  <a:pt x="2697290" y="799507"/>
                  <a:pt x="2526030" y="830997"/>
                </a:cubicBezTo>
                <a:cubicBezTo>
                  <a:pt x="2354770" y="862487"/>
                  <a:pt x="2201995" y="812729"/>
                  <a:pt x="1989248" y="830997"/>
                </a:cubicBezTo>
                <a:cubicBezTo>
                  <a:pt x="1776501" y="849265"/>
                  <a:pt x="1522292" y="860235"/>
                  <a:pt x="1357741" y="830997"/>
                </a:cubicBezTo>
                <a:cubicBezTo>
                  <a:pt x="1193190" y="801759"/>
                  <a:pt x="984006" y="841817"/>
                  <a:pt x="726234" y="830997"/>
                </a:cubicBezTo>
                <a:cubicBezTo>
                  <a:pt x="468462" y="820177"/>
                  <a:pt x="161198" y="864831"/>
                  <a:pt x="0" y="830997"/>
                </a:cubicBezTo>
                <a:cubicBezTo>
                  <a:pt x="-16967" y="672907"/>
                  <a:pt x="2682" y="491559"/>
                  <a:pt x="0" y="398879"/>
                </a:cubicBezTo>
                <a:cubicBezTo>
                  <a:pt x="-2682" y="306199"/>
                  <a:pt x="16224" y="166797"/>
                  <a:pt x="0" y="0"/>
                </a:cubicBezTo>
                <a:close/>
              </a:path>
            </a:pathLst>
          </a:custGeom>
          <a:solidFill>
            <a:srgbClr val="CCFFFF"/>
          </a:solidFill>
          <a:ln w="15875" algn="ctr">
            <a:solidFill>
              <a:schemeClr val="tx2"/>
            </a:solidFill>
            <a:prstDash val="dash"/>
            <a:miter lim="800000"/>
            <a:headEnd/>
            <a:tailE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rgbClr val="FF0000"/>
                </a:solidFill>
                <a:latin typeface="Handlee" panose="02000000000000000000" pitchFamily="2" charset="77"/>
              </a:rPr>
              <a:t>Each host tells its ISN to the other host.</a:t>
            </a:r>
          </a:p>
        </p:txBody>
      </p:sp>
    </p:spTree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141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TCP Header</a:t>
            </a:r>
          </a:p>
        </p:txBody>
      </p:sp>
      <p:sp>
        <p:nvSpPr>
          <p:cNvPr id="32" name="Content Placeholder 3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30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8CB55A-C959-4A61-A1C2-819EE5537AE3}" type="slidenum">
              <a:rPr lang="en-US"/>
              <a:pPr/>
              <a:t>25</a:t>
            </a:fld>
            <a:endParaRPr lang="en-US"/>
          </a:p>
        </p:txBody>
      </p:sp>
      <p:sp>
        <p:nvSpPr>
          <p:cNvPr id="31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681410" name="Rectangle 2"/>
          <p:cNvSpPr>
            <a:spLocks noChangeArrowheads="1"/>
          </p:cNvSpPr>
          <p:nvPr/>
        </p:nvSpPr>
        <p:spPr bwMode="auto">
          <a:xfrm>
            <a:off x="615950" y="1295400"/>
            <a:ext cx="8001000" cy="4648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1412" name="Rectangle 4"/>
          <p:cNvSpPr>
            <a:spLocks noChangeArrowheads="1"/>
          </p:cNvSpPr>
          <p:nvPr/>
        </p:nvSpPr>
        <p:spPr bwMode="auto">
          <a:xfrm>
            <a:off x="3335338" y="1616075"/>
            <a:ext cx="23622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1413" name="Text Box 5"/>
          <p:cNvSpPr txBox="1">
            <a:spLocks noChangeArrowheads="1"/>
          </p:cNvSpPr>
          <p:nvPr/>
        </p:nvSpPr>
        <p:spPr bwMode="auto">
          <a:xfrm>
            <a:off x="3716338" y="1662113"/>
            <a:ext cx="1495425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Source port</a:t>
            </a:r>
          </a:p>
        </p:txBody>
      </p:sp>
      <p:sp>
        <p:nvSpPr>
          <p:cNvPr id="1681414" name="Rectangle 6"/>
          <p:cNvSpPr>
            <a:spLocks noChangeArrowheads="1"/>
          </p:cNvSpPr>
          <p:nvPr/>
        </p:nvSpPr>
        <p:spPr bwMode="auto">
          <a:xfrm>
            <a:off x="5697538" y="1616075"/>
            <a:ext cx="25146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1415" name="Text Box 7"/>
          <p:cNvSpPr txBox="1">
            <a:spLocks noChangeArrowheads="1"/>
          </p:cNvSpPr>
          <p:nvPr/>
        </p:nvSpPr>
        <p:spPr bwMode="auto">
          <a:xfrm>
            <a:off x="5849938" y="1662113"/>
            <a:ext cx="2018501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Destination port</a:t>
            </a:r>
          </a:p>
        </p:txBody>
      </p:sp>
      <p:sp>
        <p:nvSpPr>
          <p:cNvPr id="1681416" name="Rectangle 8"/>
          <p:cNvSpPr>
            <a:spLocks noChangeArrowheads="1"/>
          </p:cNvSpPr>
          <p:nvPr/>
        </p:nvSpPr>
        <p:spPr bwMode="auto">
          <a:xfrm>
            <a:off x="3335338" y="2149475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1417" name="Text Box 9"/>
          <p:cNvSpPr txBox="1">
            <a:spLocks noChangeArrowheads="1"/>
          </p:cNvSpPr>
          <p:nvPr/>
        </p:nvSpPr>
        <p:spPr bwMode="auto">
          <a:xfrm>
            <a:off x="4630738" y="2195513"/>
            <a:ext cx="2259012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Sequence number</a:t>
            </a:r>
          </a:p>
        </p:txBody>
      </p:sp>
      <p:sp>
        <p:nvSpPr>
          <p:cNvPr id="1681418" name="Rectangle 10"/>
          <p:cNvSpPr>
            <a:spLocks noChangeArrowheads="1"/>
          </p:cNvSpPr>
          <p:nvPr/>
        </p:nvSpPr>
        <p:spPr bwMode="auto">
          <a:xfrm>
            <a:off x="3335338" y="2606675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1419" name="Text Box 11"/>
          <p:cNvSpPr txBox="1">
            <a:spLocks noChangeArrowheads="1"/>
          </p:cNvSpPr>
          <p:nvPr/>
        </p:nvSpPr>
        <p:spPr bwMode="auto">
          <a:xfrm>
            <a:off x="4630738" y="2652713"/>
            <a:ext cx="2119312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Acknowledgment</a:t>
            </a:r>
          </a:p>
        </p:txBody>
      </p:sp>
      <p:sp>
        <p:nvSpPr>
          <p:cNvPr id="1681420" name="Rectangle 12"/>
          <p:cNvSpPr>
            <a:spLocks noChangeArrowheads="1"/>
          </p:cNvSpPr>
          <p:nvPr/>
        </p:nvSpPr>
        <p:spPr bwMode="auto">
          <a:xfrm>
            <a:off x="3335338" y="3063875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1421" name="Rectangle 13"/>
          <p:cNvSpPr>
            <a:spLocks noChangeArrowheads="1"/>
          </p:cNvSpPr>
          <p:nvPr/>
        </p:nvSpPr>
        <p:spPr bwMode="auto">
          <a:xfrm>
            <a:off x="5773738" y="3063875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1422" name="Text Box 14"/>
          <p:cNvSpPr txBox="1">
            <a:spLocks noChangeArrowheads="1"/>
          </p:cNvSpPr>
          <p:nvPr/>
        </p:nvSpPr>
        <p:spPr bwMode="auto">
          <a:xfrm>
            <a:off x="5838825" y="3136900"/>
            <a:ext cx="2334806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Advertised window</a:t>
            </a:r>
          </a:p>
        </p:txBody>
      </p:sp>
      <p:sp>
        <p:nvSpPr>
          <p:cNvPr id="1681423" name="Text Box 15"/>
          <p:cNvSpPr txBox="1">
            <a:spLocks noChangeArrowheads="1"/>
          </p:cNvSpPr>
          <p:nvPr/>
        </p:nvSpPr>
        <p:spPr bwMode="auto">
          <a:xfrm>
            <a:off x="3265488" y="3140075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HdrLen</a:t>
            </a:r>
          </a:p>
        </p:txBody>
      </p:sp>
      <p:sp>
        <p:nvSpPr>
          <p:cNvPr id="1681424" name="Line 16"/>
          <p:cNvSpPr>
            <a:spLocks noChangeShapeType="1"/>
          </p:cNvSpPr>
          <p:nvPr/>
        </p:nvSpPr>
        <p:spPr bwMode="auto">
          <a:xfrm>
            <a:off x="4249738" y="306387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1425" name="Line 17"/>
          <p:cNvSpPr>
            <a:spLocks noChangeShapeType="1"/>
          </p:cNvSpPr>
          <p:nvPr/>
        </p:nvSpPr>
        <p:spPr bwMode="auto">
          <a:xfrm>
            <a:off x="4706938" y="306387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1426" name="Text Box 18"/>
          <p:cNvSpPr txBox="1">
            <a:spLocks noChangeArrowheads="1"/>
          </p:cNvSpPr>
          <p:nvPr/>
        </p:nvSpPr>
        <p:spPr bwMode="auto">
          <a:xfrm>
            <a:off x="4919663" y="3151188"/>
            <a:ext cx="739305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Flags</a:t>
            </a:r>
          </a:p>
        </p:txBody>
      </p:sp>
      <p:sp>
        <p:nvSpPr>
          <p:cNvPr id="1681427" name="Text Box 19"/>
          <p:cNvSpPr txBox="1">
            <a:spLocks noChangeArrowheads="1"/>
          </p:cNvSpPr>
          <p:nvPr/>
        </p:nvSpPr>
        <p:spPr bwMode="auto">
          <a:xfrm>
            <a:off x="4325938" y="3186113"/>
            <a:ext cx="325437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0</a:t>
            </a:r>
          </a:p>
        </p:txBody>
      </p:sp>
      <p:sp>
        <p:nvSpPr>
          <p:cNvPr id="1681428" name="Rectangle 20"/>
          <p:cNvSpPr>
            <a:spLocks noChangeArrowheads="1"/>
          </p:cNvSpPr>
          <p:nvPr/>
        </p:nvSpPr>
        <p:spPr bwMode="auto">
          <a:xfrm>
            <a:off x="3335338" y="3597275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1429" name="Rectangle 21"/>
          <p:cNvSpPr>
            <a:spLocks noChangeArrowheads="1"/>
          </p:cNvSpPr>
          <p:nvPr/>
        </p:nvSpPr>
        <p:spPr bwMode="auto">
          <a:xfrm>
            <a:off x="5773738" y="3597275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1430" name="Text Box 22"/>
          <p:cNvSpPr txBox="1">
            <a:spLocks noChangeArrowheads="1"/>
          </p:cNvSpPr>
          <p:nvPr/>
        </p:nvSpPr>
        <p:spPr bwMode="auto">
          <a:xfrm>
            <a:off x="3700463" y="3684588"/>
            <a:ext cx="138430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Checksum</a:t>
            </a:r>
          </a:p>
        </p:txBody>
      </p:sp>
      <p:sp>
        <p:nvSpPr>
          <p:cNvPr id="1681431" name="Text Box 23"/>
          <p:cNvSpPr txBox="1">
            <a:spLocks noChangeArrowheads="1"/>
          </p:cNvSpPr>
          <p:nvPr/>
        </p:nvSpPr>
        <p:spPr bwMode="auto">
          <a:xfrm>
            <a:off x="6062663" y="3684588"/>
            <a:ext cx="1848583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Urgent pointer</a:t>
            </a:r>
          </a:p>
        </p:txBody>
      </p:sp>
      <p:sp>
        <p:nvSpPr>
          <p:cNvPr id="1681432" name="Rectangle 24"/>
          <p:cNvSpPr>
            <a:spLocks noChangeArrowheads="1"/>
          </p:cNvSpPr>
          <p:nvPr/>
        </p:nvSpPr>
        <p:spPr bwMode="auto">
          <a:xfrm>
            <a:off x="3335338" y="4130675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1433" name="Text Box 25"/>
          <p:cNvSpPr txBox="1">
            <a:spLocks noChangeArrowheads="1"/>
          </p:cNvSpPr>
          <p:nvPr/>
        </p:nvSpPr>
        <p:spPr bwMode="auto">
          <a:xfrm>
            <a:off x="4783138" y="4176713"/>
            <a:ext cx="2211118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Options (variable)</a:t>
            </a:r>
          </a:p>
        </p:txBody>
      </p:sp>
      <p:sp>
        <p:nvSpPr>
          <p:cNvPr id="1681434" name="Rectangle 26"/>
          <p:cNvSpPr>
            <a:spLocks noChangeArrowheads="1"/>
          </p:cNvSpPr>
          <p:nvPr/>
        </p:nvSpPr>
        <p:spPr bwMode="auto">
          <a:xfrm>
            <a:off x="3335338" y="4587875"/>
            <a:ext cx="4876800" cy="1143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 b="1" dirty="0">
                <a:solidFill>
                  <a:schemeClr val="bg1"/>
                </a:solidFill>
                <a:latin typeface="Optima" panose="02000503060000020004" pitchFamily="2" charset="0"/>
              </a:rPr>
              <a:t>Data</a:t>
            </a:r>
          </a:p>
        </p:txBody>
      </p:sp>
      <p:sp>
        <p:nvSpPr>
          <p:cNvPr id="1681435" name="Text Box 27"/>
          <p:cNvSpPr txBox="1">
            <a:spLocks noChangeArrowheads="1"/>
          </p:cNvSpPr>
          <p:nvPr/>
        </p:nvSpPr>
        <p:spPr bwMode="auto">
          <a:xfrm>
            <a:off x="652463" y="2492375"/>
            <a:ext cx="8098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Flags:</a:t>
            </a:r>
          </a:p>
        </p:txBody>
      </p:sp>
      <p:sp>
        <p:nvSpPr>
          <p:cNvPr id="1681436" name="Text Box 28"/>
          <p:cNvSpPr txBox="1">
            <a:spLocks noChangeArrowheads="1"/>
          </p:cNvSpPr>
          <p:nvPr/>
        </p:nvSpPr>
        <p:spPr bwMode="auto">
          <a:xfrm>
            <a:off x="1506538" y="2527300"/>
            <a:ext cx="7493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SYN</a:t>
            </a:r>
          </a:p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FIN</a:t>
            </a:r>
          </a:p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RST</a:t>
            </a:r>
          </a:p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PSH</a:t>
            </a:r>
          </a:p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URG</a:t>
            </a:r>
          </a:p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ACK</a:t>
            </a:r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3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20D4058-D1D7-4048-B0DD-A07E4B4F7355}" type="slidenum">
              <a:rPr lang="en-US"/>
              <a:pPr/>
              <a:t>26</a:t>
            </a:fld>
            <a:endParaRPr lang="en-US"/>
          </a:p>
        </p:txBody>
      </p:sp>
      <p:sp>
        <p:nvSpPr>
          <p:cNvPr id="31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68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Step 1: A’s Initial SYN Packet</a:t>
            </a:r>
          </a:p>
        </p:txBody>
      </p:sp>
      <p:sp>
        <p:nvSpPr>
          <p:cNvPr id="1683459" name="Rectangle 3"/>
          <p:cNvSpPr>
            <a:spLocks noChangeArrowheads="1"/>
          </p:cNvSpPr>
          <p:nvPr/>
        </p:nvSpPr>
        <p:spPr bwMode="auto">
          <a:xfrm>
            <a:off x="615950" y="1219200"/>
            <a:ext cx="8001000" cy="4648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sz="2000" b="1">
              <a:latin typeface="Courier New" pitchFamily="49" charset="0"/>
            </a:endParaRPr>
          </a:p>
        </p:txBody>
      </p:sp>
      <p:sp>
        <p:nvSpPr>
          <p:cNvPr id="1683460" name="Rectangle 4"/>
          <p:cNvSpPr>
            <a:spLocks noChangeArrowheads="1"/>
          </p:cNvSpPr>
          <p:nvPr/>
        </p:nvSpPr>
        <p:spPr bwMode="auto">
          <a:xfrm>
            <a:off x="3335338" y="1539875"/>
            <a:ext cx="23622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3461" name="Text Box 5"/>
          <p:cNvSpPr txBox="1">
            <a:spLocks noChangeArrowheads="1"/>
          </p:cNvSpPr>
          <p:nvPr/>
        </p:nvSpPr>
        <p:spPr bwMode="auto">
          <a:xfrm>
            <a:off x="3716338" y="1585913"/>
            <a:ext cx="1019125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FF3300"/>
                </a:solidFill>
                <a:latin typeface="Optima" panose="02000503060000020004" pitchFamily="2" charset="0"/>
              </a:rPr>
              <a:t>A’s port</a:t>
            </a:r>
          </a:p>
        </p:txBody>
      </p:sp>
      <p:sp>
        <p:nvSpPr>
          <p:cNvPr id="1683462" name="Rectangle 6"/>
          <p:cNvSpPr>
            <a:spLocks noChangeArrowheads="1"/>
          </p:cNvSpPr>
          <p:nvPr/>
        </p:nvSpPr>
        <p:spPr bwMode="auto">
          <a:xfrm>
            <a:off x="5697538" y="1539875"/>
            <a:ext cx="25146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3463" name="Text Box 7"/>
          <p:cNvSpPr txBox="1">
            <a:spLocks noChangeArrowheads="1"/>
          </p:cNvSpPr>
          <p:nvPr/>
        </p:nvSpPr>
        <p:spPr bwMode="auto">
          <a:xfrm>
            <a:off x="6446838" y="1585913"/>
            <a:ext cx="1028295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FF3300"/>
                </a:solidFill>
                <a:latin typeface="Optima" panose="02000503060000020004" pitchFamily="2" charset="0"/>
              </a:rPr>
              <a:t>B’s port</a:t>
            </a:r>
          </a:p>
        </p:txBody>
      </p:sp>
      <p:sp>
        <p:nvSpPr>
          <p:cNvPr id="1683464" name="Rectangle 8"/>
          <p:cNvSpPr>
            <a:spLocks noChangeArrowheads="1"/>
          </p:cNvSpPr>
          <p:nvPr/>
        </p:nvSpPr>
        <p:spPr bwMode="auto">
          <a:xfrm>
            <a:off x="3343275" y="2073275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3465" name="Text Box 9"/>
          <p:cNvSpPr txBox="1">
            <a:spLocks noChangeArrowheads="1"/>
          </p:cNvSpPr>
          <p:nvPr/>
        </p:nvSpPr>
        <p:spPr bwMode="auto">
          <a:xfrm>
            <a:off x="4178300" y="2119313"/>
            <a:ext cx="3389313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FF3300"/>
                </a:solidFill>
                <a:latin typeface="Optima" panose="02000503060000020004" pitchFamily="2" charset="0"/>
              </a:rPr>
              <a:t>A’s Initial Sequence Number</a:t>
            </a:r>
          </a:p>
        </p:txBody>
      </p:sp>
      <p:sp>
        <p:nvSpPr>
          <p:cNvPr id="1683466" name="Rectangle 10"/>
          <p:cNvSpPr>
            <a:spLocks noChangeArrowheads="1"/>
          </p:cNvSpPr>
          <p:nvPr/>
        </p:nvSpPr>
        <p:spPr bwMode="auto">
          <a:xfrm>
            <a:off x="3335338" y="2530475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3467" name="Text Box 11"/>
          <p:cNvSpPr txBox="1">
            <a:spLocks noChangeArrowheads="1"/>
          </p:cNvSpPr>
          <p:nvPr/>
        </p:nvSpPr>
        <p:spPr bwMode="auto">
          <a:xfrm>
            <a:off x="4630738" y="2576513"/>
            <a:ext cx="2119312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Acknowledgment</a:t>
            </a:r>
          </a:p>
        </p:txBody>
      </p:sp>
      <p:sp>
        <p:nvSpPr>
          <p:cNvPr id="1683468" name="Rectangle 12"/>
          <p:cNvSpPr>
            <a:spLocks noChangeArrowheads="1"/>
          </p:cNvSpPr>
          <p:nvPr/>
        </p:nvSpPr>
        <p:spPr bwMode="auto">
          <a:xfrm>
            <a:off x="3335338" y="2987675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3469" name="Rectangle 13"/>
          <p:cNvSpPr>
            <a:spLocks noChangeArrowheads="1"/>
          </p:cNvSpPr>
          <p:nvPr/>
        </p:nvSpPr>
        <p:spPr bwMode="auto">
          <a:xfrm>
            <a:off x="5773738" y="2987675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3470" name="Text Box 14"/>
          <p:cNvSpPr txBox="1">
            <a:spLocks noChangeArrowheads="1"/>
          </p:cNvSpPr>
          <p:nvPr/>
        </p:nvSpPr>
        <p:spPr bwMode="auto">
          <a:xfrm>
            <a:off x="5838825" y="3060700"/>
            <a:ext cx="2334806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Advertised window</a:t>
            </a:r>
          </a:p>
        </p:txBody>
      </p:sp>
      <p:sp>
        <p:nvSpPr>
          <p:cNvPr id="1683471" name="Text Box 15"/>
          <p:cNvSpPr txBox="1">
            <a:spLocks noChangeArrowheads="1"/>
          </p:cNvSpPr>
          <p:nvPr/>
        </p:nvSpPr>
        <p:spPr bwMode="auto">
          <a:xfrm>
            <a:off x="3573463" y="3063875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FF3300"/>
                </a:solidFill>
                <a:latin typeface="Optima" panose="02000503060000020004" pitchFamily="2" charset="0"/>
              </a:rPr>
              <a:t>20</a:t>
            </a:r>
          </a:p>
        </p:txBody>
      </p:sp>
      <p:sp>
        <p:nvSpPr>
          <p:cNvPr id="1683472" name="Line 16"/>
          <p:cNvSpPr>
            <a:spLocks noChangeShapeType="1"/>
          </p:cNvSpPr>
          <p:nvPr/>
        </p:nvSpPr>
        <p:spPr bwMode="auto">
          <a:xfrm>
            <a:off x="4249738" y="298767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3473" name="Line 17"/>
          <p:cNvSpPr>
            <a:spLocks noChangeShapeType="1"/>
          </p:cNvSpPr>
          <p:nvPr/>
        </p:nvSpPr>
        <p:spPr bwMode="auto">
          <a:xfrm>
            <a:off x="4706938" y="298767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3474" name="Text Box 18"/>
          <p:cNvSpPr txBox="1">
            <a:spLocks noChangeArrowheads="1"/>
          </p:cNvSpPr>
          <p:nvPr/>
        </p:nvSpPr>
        <p:spPr bwMode="auto">
          <a:xfrm>
            <a:off x="4919663" y="3074988"/>
            <a:ext cx="739305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Flags</a:t>
            </a:r>
          </a:p>
        </p:txBody>
      </p:sp>
      <p:sp>
        <p:nvSpPr>
          <p:cNvPr id="1683475" name="Text Box 19"/>
          <p:cNvSpPr txBox="1">
            <a:spLocks noChangeArrowheads="1"/>
          </p:cNvSpPr>
          <p:nvPr/>
        </p:nvSpPr>
        <p:spPr bwMode="auto">
          <a:xfrm>
            <a:off x="4325938" y="3109913"/>
            <a:ext cx="325437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0</a:t>
            </a:r>
          </a:p>
        </p:txBody>
      </p:sp>
      <p:sp>
        <p:nvSpPr>
          <p:cNvPr id="1683476" name="Rectangle 20"/>
          <p:cNvSpPr>
            <a:spLocks noChangeArrowheads="1"/>
          </p:cNvSpPr>
          <p:nvPr/>
        </p:nvSpPr>
        <p:spPr bwMode="auto">
          <a:xfrm>
            <a:off x="3335338" y="3521075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3477" name="Rectangle 21"/>
          <p:cNvSpPr>
            <a:spLocks noChangeArrowheads="1"/>
          </p:cNvSpPr>
          <p:nvPr/>
        </p:nvSpPr>
        <p:spPr bwMode="auto">
          <a:xfrm>
            <a:off x="5773738" y="3521075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3478" name="Text Box 22"/>
          <p:cNvSpPr txBox="1">
            <a:spLocks noChangeArrowheads="1"/>
          </p:cNvSpPr>
          <p:nvPr/>
        </p:nvSpPr>
        <p:spPr bwMode="auto">
          <a:xfrm>
            <a:off x="3700463" y="3608388"/>
            <a:ext cx="138430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Checksum</a:t>
            </a:r>
          </a:p>
        </p:txBody>
      </p:sp>
      <p:sp>
        <p:nvSpPr>
          <p:cNvPr id="1683479" name="Text Box 23"/>
          <p:cNvSpPr txBox="1">
            <a:spLocks noChangeArrowheads="1"/>
          </p:cNvSpPr>
          <p:nvPr/>
        </p:nvSpPr>
        <p:spPr bwMode="auto">
          <a:xfrm>
            <a:off x="6062663" y="3608388"/>
            <a:ext cx="1848583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Urgent pointer</a:t>
            </a:r>
          </a:p>
        </p:txBody>
      </p:sp>
      <p:sp>
        <p:nvSpPr>
          <p:cNvPr id="1683480" name="Rectangle 24"/>
          <p:cNvSpPr>
            <a:spLocks noChangeArrowheads="1"/>
          </p:cNvSpPr>
          <p:nvPr/>
        </p:nvSpPr>
        <p:spPr bwMode="auto">
          <a:xfrm>
            <a:off x="3335338" y="4054475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3481" name="Text Box 25"/>
          <p:cNvSpPr txBox="1">
            <a:spLocks noChangeArrowheads="1"/>
          </p:cNvSpPr>
          <p:nvPr/>
        </p:nvSpPr>
        <p:spPr bwMode="auto">
          <a:xfrm>
            <a:off x="4783138" y="4100513"/>
            <a:ext cx="2211118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Options (variable)</a:t>
            </a:r>
          </a:p>
        </p:txBody>
      </p:sp>
      <p:sp>
        <p:nvSpPr>
          <p:cNvPr id="1683482" name="Text Box 26"/>
          <p:cNvSpPr txBox="1">
            <a:spLocks noChangeArrowheads="1"/>
          </p:cNvSpPr>
          <p:nvPr/>
        </p:nvSpPr>
        <p:spPr bwMode="auto">
          <a:xfrm>
            <a:off x="652463" y="2416175"/>
            <a:ext cx="8098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Flags:</a:t>
            </a:r>
          </a:p>
        </p:txBody>
      </p:sp>
      <p:sp>
        <p:nvSpPr>
          <p:cNvPr id="1683483" name="Text Box 27"/>
          <p:cNvSpPr txBox="1">
            <a:spLocks noChangeArrowheads="1"/>
          </p:cNvSpPr>
          <p:nvPr/>
        </p:nvSpPr>
        <p:spPr bwMode="auto">
          <a:xfrm>
            <a:off x="1506538" y="2451100"/>
            <a:ext cx="7493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FF3300"/>
                </a:solidFill>
                <a:latin typeface="Optima" panose="02000503060000020004" pitchFamily="2" charset="0"/>
              </a:rPr>
              <a:t>SYN</a:t>
            </a:r>
          </a:p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FIN</a:t>
            </a:r>
          </a:p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RST</a:t>
            </a:r>
          </a:p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PSH</a:t>
            </a:r>
          </a:p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URG</a:t>
            </a:r>
          </a:p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ACK</a:t>
            </a:r>
          </a:p>
        </p:txBody>
      </p:sp>
      <p:sp>
        <p:nvSpPr>
          <p:cNvPr id="1683484" name="Text Box 28"/>
          <p:cNvSpPr txBox="1">
            <a:spLocks noChangeArrowheads="1"/>
          </p:cNvSpPr>
          <p:nvPr/>
        </p:nvSpPr>
        <p:spPr bwMode="auto">
          <a:xfrm>
            <a:off x="960926" y="5060950"/>
            <a:ext cx="7088800" cy="5847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3200" b="1" dirty="0">
                <a:solidFill>
                  <a:srgbClr val="FF3300"/>
                </a:solidFill>
                <a:latin typeface="Handlee" panose="02000000000000000000" pitchFamily="2" charset="77"/>
              </a:rPr>
              <a:t>A tells B it wants to open a connection…</a:t>
            </a:r>
          </a:p>
        </p:txBody>
      </p:sp>
    </p:spTree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5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Step 2: B’s SYN-ACK Packet</a:t>
            </a:r>
          </a:p>
        </p:txBody>
      </p:sp>
      <p:sp>
        <p:nvSpPr>
          <p:cNvPr id="3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3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3DE968E-1A75-4A12-A644-74D2054901F2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33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685507" name="Rectangle 3"/>
          <p:cNvSpPr>
            <a:spLocks noChangeArrowheads="1"/>
          </p:cNvSpPr>
          <p:nvPr/>
        </p:nvSpPr>
        <p:spPr bwMode="auto">
          <a:xfrm>
            <a:off x="615950" y="1143000"/>
            <a:ext cx="8001000" cy="4648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685508" name="Rectangle 4"/>
          <p:cNvSpPr>
            <a:spLocks noChangeArrowheads="1"/>
          </p:cNvSpPr>
          <p:nvPr/>
        </p:nvSpPr>
        <p:spPr bwMode="auto">
          <a:xfrm>
            <a:off x="3335338" y="1463675"/>
            <a:ext cx="23622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5509" name="Text Box 5"/>
          <p:cNvSpPr txBox="1">
            <a:spLocks noChangeArrowheads="1"/>
          </p:cNvSpPr>
          <p:nvPr/>
        </p:nvSpPr>
        <p:spPr bwMode="auto">
          <a:xfrm>
            <a:off x="3716338" y="1509713"/>
            <a:ext cx="1028295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FF3300"/>
                </a:solidFill>
                <a:latin typeface="Optima" panose="02000503060000020004" pitchFamily="2" charset="0"/>
              </a:rPr>
              <a:t>B’s port</a:t>
            </a:r>
          </a:p>
        </p:txBody>
      </p:sp>
      <p:sp>
        <p:nvSpPr>
          <p:cNvPr id="1685510" name="Rectangle 6"/>
          <p:cNvSpPr>
            <a:spLocks noChangeArrowheads="1"/>
          </p:cNvSpPr>
          <p:nvPr/>
        </p:nvSpPr>
        <p:spPr bwMode="auto">
          <a:xfrm>
            <a:off x="5697538" y="1463675"/>
            <a:ext cx="25146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5511" name="Text Box 7"/>
          <p:cNvSpPr txBox="1">
            <a:spLocks noChangeArrowheads="1"/>
          </p:cNvSpPr>
          <p:nvPr/>
        </p:nvSpPr>
        <p:spPr bwMode="auto">
          <a:xfrm>
            <a:off x="6446838" y="1509713"/>
            <a:ext cx="1019125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FF3300"/>
                </a:solidFill>
                <a:latin typeface="Optima" panose="02000503060000020004" pitchFamily="2" charset="0"/>
              </a:rPr>
              <a:t>A’s port</a:t>
            </a:r>
          </a:p>
        </p:txBody>
      </p:sp>
      <p:sp>
        <p:nvSpPr>
          <p:cNvPr id="1685512" name="Rectangle 8"/>
          <p:cNvSpPr>
            <a:spLocks noChangeArrowheads="1"/>
          </p:cNvSpPr>
          <p:nvPr/>
        </p:nvSpPr>
        <p:spPr bwMode="auto">
          <a:xfrm>
            <a:off x="3343275" y="1997075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5513" name="Text Box 9"/>
          <p:cNvSpPr txBox="1">
            <a:spLocks noChangeArrowheads="1"/>
          </p:cNvSpPr>
          <p:nvPr/>
        </p:nvSpPr>
        <p:spPr bwMode="auto">
          <a:xfrm>
            <a:off x="4178300" y="2043113"/>
            <a:ext cx="3389313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FF3300"/>
                </a:solidFill>
                <a:latin typeface="Optima" panose="02000503060000020004" pitchFamily="2" charset="0"/>
              </a:rPr>
              <a:t>B’s Initial Sequence Number</a:t>
            </a:r>
          </a:p>
        </p:txBody>
      </p:sp>
      <p:sp>
        <p:nvSpPr>
          <p:cNvPr id="1685514" name="Rectangle 10"/>
          <p:cNvSpPr>
            <a:spLocks noChangeArrowheads="1"/>
          </p:cNvSpPr>
          <p:nvPr/>
        </p:nvSpPr>
        <p:spPr bwMode="auto">
          <a:xfrm>
            <a:off x="3335338" y="2454275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5515" name="Text Box 11"/>
          <p:cNvSpPr txBox="1">
            <a:spLocks noChangeArrowheads="1"/>
          </p:cNvSpPr>
          <p:nvPr/>
        </p:nvSpPr>
        <p:spPr bwMode="auto">
          <a:xfrm>
            <a:off x="4751388" y="2500313"/>
            <a:ext cx="1685974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FF3300"/>
                </a:solidFill>
                <a:latin typeface="Optima" panose="02000503060000020004" pitchFamily="2" charset="0"/>
              </a:rPr>
              <a:t>A’s ISN plus 1</a:t>
            </a:r>
          </a:p>
        </p:txBody>
      </p:sp>
      <p:sp>
        <p:nvSpPr>
          <p:cNvPr id="1685516" name="Rectangle 12"/>
          <p:cNvSpPr>
            <a:spLocks noChangeArrowheads="1"/>
          </p:cNvSpPr>
          <p:nvPr/>
        </p:nvSpPr>
        <p:spPr bwMode="auto">
          <a:xfrm>
            <a:off x="3335338" y="2911475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5517" name="Rectangle 13"/>
          <p:cNvSpPr>
            <a:spLocks noChangeArrowheads="1"/>
          </p:cNvSpPr>
          <p:nvPr/>
        </p:nvSpPr>
        <p:spPr bwMode="auto">
          <a:xfrm>
            <a:off x="5773738" y="2911475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5518" name="Text Box 14"/>
          <p:cNvSpPr txBox="1">
            <a:spLocks noChangeArrowheads="1"/>
          </p:cNvSpPr>
          <p:nvPr/>
        </p:nvSpPr>
        <p:spPr bwMode="auto">
          <a:xfrm>
            <a:off x="5838825" y="2984500"/>
            <a:ext cx="2334806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Advertised window</a:t>
            </a:r>
          </a:p>
        </p:txBody>
      </p:sp>
      <p:sp>
        <p:nvSpPr>
          <p:cNvPr id="1685519" name="Text Box 15"/>
          <p:cNvSpPr txBox="1">
            <a:spLocks noChangeArrowheads="1"/>
          </p:cNvSpPr>
          <p:nvPr/>
        </p:nvSpPr>
        <p:spPr bwMode="auto">
          <a:xfrm>
            <a:off x="3573463" y="2987675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FF3300"/>
                </a:solidFill>
                <a:latin typeface="Optima" panose="02000503060000020004" pitchFamily="2" charset="0"/>
              </a:rPr>
              <a:t>20</a:t>
            </a:r>
          </a:p>
        </p:txBody>
      </p:sp>
      <p:sp>
        <p:nvSpPr>
          <p:cNvPr id="1685520" name="Line 16"/>
          <p:cNvSpPr>
            <a:spLocks noChangeShapeType="1"/>
          </p:cNvSpPr>
          <p:nvPr/>
        </p:nvSpPr>
        <p:spPr bwMode="auto">
          <a:xfrm>
            <a:off x="4249738" y="291147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5521" name="Line 17"/>
          <p:cNvSpPr>
            <a:spLocks noChangeShapeType="1"/>
          </p:cNvSpPr>
          <p:nvPr/>
        </p:nvSpPr>
        <p:spPr bwMode="auto">
          <a:xfrm>
            <a:off x="4706938" y="2911475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5522" name="Text Box 18"/>
          <p:cNvSpPr txBox="1">
            <a:spLocks noChangeArrowheads="1"/>
          </p:cNvSpPr>
          <p:nvPr/>
        </p:nvSpPr>
        <p:spPr bwMode="auto">
          <a:xfrm>
            <a:off x="4919663" y="2998788"/>
            <a:ext cx="739305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Flags</a:t>
            </a:r>
          </a:p>
        </p:txBody>
      </p:sp>
      <p:sp>
        <p:nvSpPr>
          <p:cNvPr id="1685523" name="Text Box 19"/>
          <p:cNvSpPr txBox="1">
            <a:spLocks noChangeArrowheads="1"/>
          </p:cNvSpPr>
          <p:nvPr/>
        </p:nvSpPr>
        <p:spPr bwMode="auto">
          <a:xfrm>
            <a:off x="4325938" y="3033713"/>
            <a:ext cx="325437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0</a:t>
            </a:r>
          </a:p>
        </p:txBody>
      </p:sp>
      <p:sp>
        <p:nvSpPr>
          <p:cNvPr id="1685524" name="Rectangle 20"/>
          <p:cNvSpPr>
            <a:spLocks noChangeArrowheads="1"/>
          </p:cNvSpPr>
          <p:nvPr/>
        </p:nvSpPr>
        <p:spPr bwMode="auto">
          <a:xfrm>
            <a:off x="3335338" y="3444875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5525" name="Rectangle 21"/>
          <p:cNvSpPr>
            <a:spLocks noChangeArrowheads="1"/>
          </p:cNvSpPr>
          <p:nvPr/>
        </p:nvSpPr>
        <p:spPr bwMode="auto">
          <a:xfrm>
            <a:off x="5773738" y="3444875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5526" name="Text Box 22"/>
          <p:cNvSpPr txBox="1">
            <a:spLocks noChangeArrowheads="1"/>
          </p:cNvSpPr>
          <p:nvPr/>
        </p:nvSpPr>
        <p:spPr bwMode="auto">
          <a:xfrm>
            <a:off x="3700463" y="3532188"/>
            <a:ext cx="138430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Checksum</a:t>
            </a:r>
          </a:p>
        </p:txBody>
      </p:sp>
      <p:sp>
        <p:nvSpPr>
          <p:cNvPr id="1685527" name="Text Box 23"/>
          <p:cNvSpPr txBox="1">
            <a:spLocks noChangeArrowheads="1"/>
          </p:cNvSpPr>
          <p:nvPr/>
        </p:nvSpPr>
        <p:spPr bwMode="auto">
          <a:xfrm>
            <a:off x="6062663" y="3532188"/>
            <a:ext cx="1848583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Urgent pointer</a:t>
            </a:r>
          </a:p>
        </p:txBody>
      </p:sp>
      <p:sp>
        <p:nvSpPr>
          <p:cNvPr id="1685528" name="Rectangle 24"/>
          <p:cNvSpPr>
            <a:spLocks noChangeArrowheads="1"/>
          </p:cNvSpPr>
          <p:nvPr/>
        </p:nvSpPr>
        <p:spPr bwMode="auto">
          <a:xfrm>
            <a:off x="3335338" y="3978275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5529" name="Text Box 25"/>
          <p:cNvSpPr txBox="1">
            <a:spLocks noChangeArrowheads="1"/>
          </p:cNvSpPr>
          <p:nvPr/>
        </p:nvSpPr>
        <p:spPr bwMode="auto">
          <a:xfrm>
            <a:off x="4783138" y="4024313"/>
            <a:ext cx="2211118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Options (variable)</a:t>
            </a:r>
          </a:p>
        </p:txBody>
      </p:sp>
      <p:sp>
        <p:nvSpPr>
          <p:cNvPr id="1685530" name="Text Box 26"/>
          <p:cNvSpPr txBox="1">
            <a:spLocks noChangeArrowheads="1"/>
          </p:cNvSpPr>
          <p:nvPr/>
        </p:nvSpPr>
        <p:spPr bwMode="auto">
          <a:xfrm>
            <a:off x="652463" y="2339975"/>
            <a:ext cx="8098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Flags:</a:t>
            </a:r>
          </a:p>
        </p:txBody>
      </p:sp>
      <p:sp>
        <p:nvSpPr>
          <p:cNvPr id="1685531" name="Text Box 27"/>
          <p:cNvSpPr txBox="1">
            <a:spLocks noChangeArrowheads="1"/>
          </p:cNvSpPr>
          <p:nvPr/>
        </p:nvSpPr>
        <p:spPr bwMode="auto">
          <a:xfrm>
            <a:off x="1506538" y="2374900"/>
            <a:ext cx="7493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FF3300"/>
                </a:solidFill>
                <a:latin typeface="Optima" panose="02000503060000020004" pitchFamily="2" charset="0"/>
              </a:rPr>
              <a:t>SYN</a:t>
            </a:r>
          </a:p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FIN</a:t>
            </a:r>
          </a:p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RST</a:t>
            </a:r>
          </a:p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PSH</a:t>
            </a:r>
          </a:p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URG</a:t>
            </a:r>
          </a:p>
          <a:p>
            <a:pPr eaLnBrk="0" hangingPunct="0"/>
            <a:r>
              <a:rPr lang="en-US" sz="2000" b="1">
                <a:solidFill>
                  <a:srgbClr val="FF3300"/>
                </a:solidFill>
                <a:latin typeface="Optima" panose="02000503060000020004" pitchFamily="2" charset="0"/>
              </a:rPr>
              <a:t>ACK</a:t>
            </a:r>
          </a:p>
        </p:txBody>
      </p:sp>
      <p:sp>
        <p:nvSpPr>
          <p:cNvPr id="1685532" name="Text Box 28"/>
          <p:cNvSpPr txBox="1">
            <a:spLocks noChangeArrowheads="1"/>
          </p:cNvSpPr>
          <p:nvPr/>
        </p:nvSpPr>
        <p:spPr bwMode="auto">
          <a:xfrm>
            <a:off x="887079" y="4984750"/>
            <a:ext cx="7258718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400" b="1" dirty="0">
                <a:solidFill>
                  <a:srgbClr val="FF3300"/>
                </a:solidFill>
                <a:latin typeface="Handlee" panose="02000000000000000000" pitchFamily="2" charset="77"/>
              </a:rPr>
              <a:t>B tells A it accepts, and is ready to hear the next byte…</a:t>
            </a:r>
          </a:p>
        </p:txBody>
      </p:sp>
      <p:sp>
        <p:nvSpPr>
          <p:cNvPr id="1685533" name="Text Box 29"/>
          <p:cNvSpPr txBox="1">
            <a:spLocks noChangeArrowheads="1"/>
          </p:cNvSpPr>
          <p:nvPr/>
        </p:nvSpPr>
        <p:spPr bwMode="auto">
          <a:xfrm>
            <a:off x="480174" y="5941267"/>
            <a:ext cx="8183651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FF3300"/>
                </a:solidFill>
                <a:latin typeface="Handlee" panose="02000000000000000000" pitchFamily="2" charset="77"/>
              </a:rPr>
              <a:t>… upon receiving this packet, A can start sending data</a:t>
            </a:r>
          </a:p>
        </p:txBody>
      </p:sp>
    </p:spTree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3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C9985F3-6304-489A-BC68-460355458FC4}" type="slidenum">
              <a:rPr lang="en-US"/>
              <a:pPr/>
              <a:t>28</a:t>
            </a:fld>
            <a:endParaRPr lang="en-US"/>
          </a:p>
        </p:txBody>
      </p:sp>
      <p:sp>
        <p:nvSpPr>
          <p:cNvPr id="33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687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Step 3: A’s ACK of the SYN-ACK</a:t>
            </a:r>
          </a:p>
        </p:txBody>
      </p:sp>
      <p:sp>
        <p:nvSpPr>
          <p:cNvPr id="1687555" name="Rectangle 3"/>
          <p:cNvSpPr>
            <a:spLocks noChangeArrowheads="1"/>
          </p:cNvSpPr>
          <p:nvPr/>
        </p:nvSpPr>
        <p:spPr bwMode="auto">
          <a:xfrm>
            <a:off x="615950" y="1089025"/>
            <a:ext cx="8001000" cy="4648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/>
            <a:endParaRPr lang="en-US" sz="2000" b="1">
              <a:latin typeface="Courier New" pitchFamily="49" charset="0"/>
            </a:endParaRPr>
          </a:p>
        </p:txBody>
      </p:sp>
      <p:sp>
        <p:nvSpPr>
          <p:cNvPr id="1687556" name="Rectangle 4"/>
          <p:cNvSpPr>
            <a:spLocks noChangeArrowheads="1"/>
          </p:cNvSpPr>
          <p:nvPr/>
        </p:nvSpPr>
        <p:spPr bwMode="auto">
          <a:xfrm>
            <a:off x="3335338" y="1409700"/>
            <a:ext cx="23622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7557" name="Text Box 5"/>
          <p:cNvSpPr txBox="1">
            <a:spLocks noChangeArrowheads="1"/>
          </p:cNvSpPr>
          <p:nvPr/>
        </p:nvSpPr>
        <p:spPr bwMode="auto">
          <a:xfrm>
            <a:off x="3716338" y="1455738"/>
            <a:ext cx="1019125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FF3300"/>
                </a:solidFill>
                <a:latin typeface="Optima" panose="02000503060000020004" pitchFamily="2" charset="0"/>
              </a:rPr>
              <a:t>A’s port</a:t>
            </a:r>
          </a:p>
        </p:txBody>
      </p:sp>
      <p:sp>
        <p:nvSpPr>
          <p:cNvPr id="1687558" name="Rectangle 6"/>
          <p:cNvSpPr>
            <a:spLocks noChangeArrowheads="1"/>
          </p:cNvSpPr>
          <p:nvPr/>
        </p:nvSpPr>
        <p:spPr bwMode="auto">
          <a:xfrm>
            <a:off x="5697538" y="1409700"/>
            <a:ext cx="25146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7559" name="Text Box 7"/>
          <p:cNvSpPr txBox="1">
            <a:spLocks noChangeArrowheads="1"/>
          </p:cNvSpPr>
          <p:nvPr/>
        </p:nvSpPr>
        <p:spPr bwMode="auto">
          <a:xfrm>
            <a:off x="6446838" y="1455738"/>
            <a:ext cx="1028295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FF3300"/>
                </a:solidFill>
                <a:latin typeface="Optima" panose="02000503060000020004" pitchFamily="2" charset="0"/>
              </a:rPr>
              <a:t>B’s port</a:t>
            </a:r>
          </a:p>
        </p:txBody>
      </p:sp>
      <p:sp>
        <p:nvSpPr>
          <p:cNvPr id="1687560" name="Rectangle 8"/>
          <p:cNvSpPr>
            <a:spLocks noChangeArrowheads="1"/>
          </p:cNvSpPr>
          <p:nvPr/>
        </p:nvSpPr>
        <p:spPr bwMode="auto">
          <a:xfrm>
            <a:off x="3343275" y="1943100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7561" name="Rectangle 9"/>
          <p:cNvSpPr>
            <a:spLocks noChangeArrowheads="1"/>
          </p:cNvSpPr>
          <p:nvPr/>
        </p:nvSpPr>
        <p:spPr bwMode="auto">
          <a:xfrm>
            <a:off x="3335338" y="2400300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7562" name="Text Box 10"/>
          <p:cNvSpPr txBox="1">
            <a:spLocks noChangeArrowheads="1"/>
          </p:cNvSpPr>
          <p:nvPr/>
        </p:nvSpPr>
        <p:spPr bwMode="auto">
          <a:xfrm>
            <a:off x="4751388" y="2446338"/>
            <a:ext cx="1695144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FF3300"/>
                </a:solidFill>
                <a:latin typeface="Optima" panose="02000503060000020004" pitchFamily="2" charset="0"/>
              </a:rPr>
              <a:t>B’s ISN plus 1</a:t>
            </a:r>
          </a:p>
        </p:txBody>
      </p:sp>
      <p:sp>
        <p:nvSpPr>
          <p:cNvPr id="1687563" name="Rectangle 11"/>
          <p:cNvSpPr>
            <a:spLocks noChangeArrowheads="1"/>
          </p:cNvSpPr>
          <p:nvPr/>
        </p:nvSpPr>
        <p:spPr bwMode="auto">
          <a:xfrm>
            <a:off x="3335338" y="2857500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7564" name="Rectangle 12"/>
          <p:cNvSpPr>
            <a:spLocks noChangeArrowheads="1"/>
          </p:cNvSpPr>
          <p:nvPr/>
        </p:nvSpPr>
        <p:spPr bwMode="auto">
          <a:xfrm>
            <a:off x="5773738" y="2857500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7565" name="Text Box 13"/>
          <p:cNvSpPr txBox="1">
            <a:spLocks noChangeArrowheads="1"/>
          </p:cNvSpPr>
          <p:nvPr/>
        </p:nvSpPr>
        <p:spPr bwMode="auto">
          <a:xfrm>
            <a:off x="5838825" y="2930525"/>
            <a:ext cx="2334806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Advertised window</a:t>
            </a:r>
          </a:p>
        </p:txBody>
      </p:sp>
      <p:sp>
        <p:nvSpPr>
          <p:cNvPr id="1687566" name="Text Box 14"/>
          <p:cNvSpPr txBox="1">
            <a:spLocks noChangeArrowheads="1"/>
          </p:cNvSpPr>
          <p:nvPr/>
        </p:nvSpPr>
        <p:spPr bwMode="auto">
          <a:xfrm>
            <a:off x="3573463" y="2933700"/>
            <a:ext cx="1066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2000" b="1">
                <a:solidFill>
                  <a:srgbClr val="FF3300"/>
                </a:solidFill>
                <a:latin typeface="Optima" panose="02000503060000020004" pitchFamily="2" charset="0"/>
              </a:rPr>
              <a:t>20</a:t>
            </a:r>
          </a:p>
        </p:txBody>
      </p:sp>
      <p:sp>
        <p:nvSpPr>
          <p:cNvPr id="1687567" name="Line 15"/>
          <p:cNvSpPr>
            <a:spLocks noChangeShapeType="1"/>
          </p:cNvSpPr>
          <p:nvPr/>
        </p:nvSpPr>
        <p:spPr bwMode="auto">
          <a:xfrm>
            <a:off x="4249738" y="28575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7568" name="Line 16"/>
          <p:cNvSpPr>
            <a:spLocks noChangeShapeType="1"/>
          </p:cNvSpPr>
          <p:nvPr/>
        </p:nvSpPr>
        <p:spPr bwMode="auto">
          <a:xfrm>
            <a:off x="4706938" y="28575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7569" name="Text Box 17"/>
          <p:cNvSpPr txBox="1">
            <a:spLocks noChangeArrowheads="1"/>
          </p:cNvSpPr>
          <p:nvPr/>
        </p:nvSpPr>
        <p:spPr bwMode="auto">
          <a:xfrm>
            <a:off x="4919663" y="2944813"/>
            <a:ext cx="739305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Flags</a:t>
            </a:r>
          </a:p>
        </p:txBody>
      </p:sp>
      <p:sp>
        <p:nvSpPr>
          <p:cNvPr id="1687570" name="Text Box 18"/>
          <p:cNvSpPr txBox="1">
            <a:spLocks noChangeArrowheads="1"/>
          </p:cNvSpPr>
          <p:nvPr/>
        </p:nvSpPr>
        <p:spPr bwMode="auto">
          <a:xfrm>
            <a:off x="4325938" y="2979738"/>
            <a:ext cx="325437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0</a:t>
            </a:r>
          </a:p>
        </p:txBody>
      </p:sp>
      <p:sp>
        <p:nvSpPr>
          <p:cNvPr id="1687571" name="Rectangle 19"/>
          <p:cNvSpPr>
            <a:spLocks noChangeArrowheads="1"/>
          </p:cNvSpPr>
          <p:nvPr/>
        </p:nvSpPr>
        <p:spPr bwMode="auto">
          <a:xfrm>
            <a:off x="3335338" y="3390900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7572" name="Rectangle 20"/>
          <p:cNvSpPr>
            <a:spLocks noChangeArrowheads="1"/>
          </p:cNvSpPr>
          <p:nvPr/>
        </p:nvSpPr>
        <p:spPr bwMode="auto">
          <a:xfrm>
            <a:off x="5773738" y="3390900"/>
            <a:ext cx="2438400" cy="53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7573" name="Text Box 21"/>
          <p:cNvSpPr txBox="1">
            <a:spLocks noChangeArrowheads="1"/>
          </p:cNvSpPr>
          <p:nvPr/>
        </p:nvSpPr>
        <p:spPr bwMode="auto">
          <a:xfrm>
            <a:off x="3700463" y="3478213"/>
            <a:ext cx="1384300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Checksum</a:t>
            </a:r>
          </a:p>
        </p:txBody>
      </p:sp>
      <p:sp>
        <p:nvSpPr>
          <p:cNvPr id="1687574" name="Text Box 22"/>
          <p:cNvSpPr txBox="1">
            <a:spLocks noChangeArrowheads="1"/>
          </p:cNvSpPr>
          <p:nvPr/>
        </p:nvSpPr>
        <p:spPr bwMode="auto">
          <a:xfrm>
            <a:off x="6062663" y="3478213"/>
            <a:ext cx="1848583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Urgent pointer</a:t>
            </a:r>
          </a:p>
        </p:txBody>
      </p:sp>
      <p:sp>
        <p:nvSpPr>
          <p:cNvPr id="1687575" name="Rectangle 23"/>
          <p:cNvSpPr>
            <a:spLocks noChangeArrowheads="1"/>
          </p:cNvSpPr>
          <p:nvPr/>
        </p:nvSpPr>
        <p:spPr bwMode="auto">
          <a:xfrm>
            <a:off x="3335338" y="3924300"/>
            <a:ext cx="4876800" cy="4572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687576" name="Text Box 24"/>
          <p:cNvSpPr txBox="1">
            <a:spLocks noChangeArrowheads="1"/>
          </p:cNvSpPr>
          <p:nvPr/>
        </p:nvSpPr>
        <p:spPr bwMode="auto">
          <a:xfrm>
            <a:off x="4783138" y="3970338"/>
            <a:ext cx="2211118" cy="400110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Options (variable)</a:t>
            </a:r>
          </a:p>
        </p:txBody>
      </p:sp>
      <p:sp>
        <p:nvSpPr>
          <p:cNvPr id="1687577" name="Text Box 25"/>
          <p:cNvSpPr txBox="1">
            <a:spLocks noChangeArrowheads="1"/>
          </p:cNvSpPr>
          <p:nvPr/>
        </p:nvSpPr>
        <p:spPr bwMode="auto">
          <a:xfrm>
            <a:off x="652463" y="2286000"/>
            <a:ext cx="8098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Flags:</a:t>
            </a:r>
          </a:p>
        </p:txBody>
      </p:sp>
      <p:sp>
        <p:nvSpPr>
          <p:cNvPr id="1687578" name="Text Box 26"/>
          <p:cNvSpPr txBox="1">
            <a:spLocks noChangeArrowheads="1"/>
          </p:cNvSpPr>
          <p:nvPr/>
        </p:nvSpPr>
        <p:spPr bwMode="auto">
          <a:xfrm>
            <a:off x="1506538" y="2320925"/>
            <a:ext cx="7493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latin typeface="Optima" panose="02000503060000020004" pitchFamily="2" charset="0"/>
              </a:rPr>
              <a:t>SYN</a:t>
            </a:r>
          </a:p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FIN</a:t>
            </a:r>
          </a:p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RST</a:t>
            </a:r>
          </a:p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PSH</a:t>
            </a:r>
          </a:p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URG</a:t>
            </a:r>
          </a:p>
          <a:p>
            <a:pPr eaLnBrk="0" hangingPunct="0"/>
            <a:r>
              <a:rPr lang="en-US" sz="2000" b="1">
                <a:solidFill>
                  <a:srgbClr val="FF3300"/>
                </a:solidFill>
                <a:latin typeface="Optima" panose="02000503060000020004" pitchFamily="2" charset="0"/>
              </a:rPr>
              <a:t>ACK</a:t>
            </a:r>
          </a:p>
        </p:txBody>
      </p:sp>
      <p:sp>
        <p:nvSpPr>
          <p:cNvPr id="1687579" name="Text Box 27"/>
          <p:cNvSpPr txBox="1">
            <a:spLocks noChangeArrowheads="1"/>
          </p:cNvSpPr>
          <p:nvPr/>
        </p:nvSpPr>
        <p:spPr bwMode="auto">
          <a:xfrm>
            <a:off x="1829699" y="4930775"/>
            <a:ext cx="5362366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FF3300"/>
                </a:solidFill>
                <a:latin typeface="Handlee" panose="02000000000000000000" pitchFamily="2" charset="77"/>
              </a:rPr>
              <a:t>A tells B it is okay to start sending</a:t>
            </a:r>
          </a:p>
        </p:txBody>
      </p:sp>
      <p:sp>
        <p:nvSpPr>
          <p:cNvPr id="1687580" name="Text Box 28"/>
          <p:cNvSpPr txBox="1">
            <a:spLocks noChangeArrowheads="1"/>
          </p:cNvSpPr>
          <p:nvPr/>
        </p:nvSpPr>
        <p:spPr bwMode="auto">
          <a:xfrm>
            <a:off x="4630738" y="1989138"/>
            <a:ext cx="2259012" cy="396875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Sequence number</a:t>
            </a:r>
          </a:p>
        </p:txBody>
      </p:sp>
      <p:sp>
        <p:nvSpPr>
          <p:cNvPr id="1687581" name="Text Box 29"/>
          <p:cNvSpPr txBox="1">
            <a:spLocks noChangeArrowheads="1"/>
          </p:cNvSpPr>
          <p:nvPr/>
        </p:nvSpPr>
        <p:spPr bwMode="auto">
          <a:xfrm>
            <a:off x="483350" y="5851525"/>
            <a:ext cx="8183651" cy="52322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b="1">
                <a:solidFill>
                  <a:srgbClr val="FF3300"/>
                </a:solidFill>
                <a:latin typeface="Handlee" panose="02000000000000000000" pitchFamily="2" charset="77"/>
              </a:rPr>
              <a:t>… upon receiving this packet, B can start sending data</a:t>
            </a:r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950AEA-12B7-48B2-879F-8C848BB8929B}" type="slidenum">
              <a:rPr lang="en-US"/>
              <a:pPr/>
              <a:t>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68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if the SYN Packet Gets Lost?</a:t>
            </a:r>
          </a:p>
        </p:txBody>
      </p:sp>
      <p:sp>
        <p:nvSpPr>
          <p:cNvPr id="1689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800"/>
              <a:t>Suppose the SYN packet gets lost</a:t>
            </a:r>
          </a:p>
          <a:p>
            <a:pPr lvl="1"/>
            <a:r>
              <a:rPr lang="en-US" sz="2400"/>
              <a:t>Packet is lost inside the network, or</a:t>
            </a:r>
          </a:p>
          <a:p>
            <a:pPr lvl="1"/>
            <a:r>
              <a:rPr lang="en-US" sz="2400"/>
              <a:t>Server rejects the packet (e.g., listen queue is full)</a:t>
            </a:r>
          </a:p>
          <a:p>
            <a:r>
              <a:rPr lang="en-US" sz="2800"/>
              <a:t>Eventually, no SYN-ACK arrives</a:t>
            </a:r>
          </a:p>
          <a:p>
            <a:pPr lvl="1"/>
            <a:r>
              <a:rPr lang="en-US" sz="2400"/>
              <a:t>Sender sets a timer and wait for the SYN-ACK</a:t>
            </a:r>
          </a:p>
          <a:p>
            <a:pPr lvl="1"/>
            <a:r>
              <a:rPr lang="en-US" sz="2400"/>
              <a:t>… and retransmits the SYN if needed</a:t>
            </a:r>
          </a:p>
          <a:p>
            <a:r>
              <a:rPr lang="en-US" sz="2800"/>
              <a:t>How should the TCP sender set the timer?</a:t>
            </a:r>
          </a:p>
          <a:p>
            <a:pPr lvl="1"/>
            <a:r>
              <a:rPr lang="en-US" sz="2400"/>
              <a:t>Sender has no idea how far away the receiver is</a:t>
            </a:r>
          </a:p>
          <a:p>
            <a:pPr lvl="1"/>
            <a:r>
              <a:rPr lang="en-US" sz="2400"/>
              <a:t>Hard to guess a reasonable length of time to wait</a:t>
            </a:r>
          </a:p>
          <a:p>
            <a:pPr lvl="1"/>
            <a:r>
              <a:rPr lang="en-US" sz="2400"/>
              <a:t>Some TCPs use a default of 3 or 6 seconds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33E57F-4659-272E-ACBB-38D8B4608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372AFA-D5E1-5355-AF6A-FA083F38F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 – Cont’d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F5430-17CD-3E1F-EFD5-A6A6047B03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Tx/>
              <a:buChar char="•"/>
            </a:pPr>
            <a:r>
              <a:rPr lang="en-US" dirty="0"/>
              <a:t>This week’s tutorial: </a:t>
            </a:r>
          </a:p>
          <a:p>
            <a:pPr lvl="1">
              <a:buFontTx/>
              <a:buChar char="•"/>
            </a:pPr>
            <a:r>
              <a:rPr lang="en-US" dirty="0"/>
              <a:t>Programming Assignment 1 Q&amp;A</a:t>
            </a:r>
          </a:p>
          <a:p>
            <a:pPr>
              <a:buFontTx/>
              <a:buChar char="•"/>
            </a:pPr>
            <a:r>
              <a:rPr lang="en-US" dirty="0"/>
              <a:t>Next week</a:t>
            </a:r>
          </a:p>
          <a:p>
            <a:pPr lvl="1">
              <a:buFontTx/>
              <a:buChar char="•"/>
            </a:pPr>
            <a:r>
              <a:rPr lang="en-US" dirty="0"/>
              <a:t>No tutorial</a:t>
            </a:r>
          </a:p>
          <a:p>
            <a:pPr lvl="1">
              <a:buFontTx/>
              <a:buChar char="•"/>
            </a:pPr>
            <a:endParaRPr lang="en-US" dirty="0"/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dirty="0"/>
              <a:t>Reading for this week: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dirty="0"/>
              <a:t>Chapter 5 of the textbook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dirty="0"/>
              <a:t>Next week: Chapter 6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1E3B29-828A-0732-ECAE-A6E167064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E21BCCD-B8C0-8D6F-EEAF-041241F6881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75C406-CD46-CB53-8834-3BB2795DA204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2215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9A78C3-B5A7-4B63-90E4-25B757B9F595}" type="slidenum">
              <a:rPr lang="en-US"/>
              <a:pPr/>
              <a:t>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69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SYN Loss and Web Downloads</a:t>
            </a:r>
          </a:p>
        </p:txBody>
      </p:sp>
      <p:sp>
        <p:nvSpPr>
          <p:cNvPr id="1691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User clicks on a hypertext link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Browser creates a socket and does a “connect”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The “connect” triggers the OS to transmit a SYN</a:t>
            </a:r>
          </a:p>
          <a:p>
            <a:pPr>
              <a:lnSpc>
                <a:spcPct val="90000"/>
              </a:lnSpc>
            </a:pPr>
            <a:r>
              <a:rPr lang="en-US" sz="2800"/>
              <a:t>If the SYN is lost…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The 3-6 seconds of delay may be very long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The user may get impatient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… and click the hyperlink again, or click “reload”</a:t>
            </a:r>
          </a:p>
          <a:p>
            <a:pPr>
              <a:lnSpc>
                <a:spcPct val="90000"/>
              </a:lnSpc>
            </a:pPr>
            <a:r>
              <a:rPr lang="en-US" sz="2800"/>
              <a:t>User triggers an “abort” of the “connect”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Browser creates a new socket and does  a “connect”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Essentially, forces a faster send of a new SYN packet!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Sometimes very effective, and the page comes fast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TCP Retransmissions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CBB7756-33F5-4681-B8E3-04331BE5E1D7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5763" name="Rectangle 19"/>
          <p:cNvSpPr>
            <a:spLocks noGrp="1" noChangeArrowheads="1"/>
          </p:cNvSpPr>
          <p:nvPr>
            <p:ph sz="half" idx="1"/>
          </p:nvPr>
        </p:nvSpPr>
        <p:spPr>
          <a:xfrm>
            <a:off x="457200" y="990600"/>
            <a:ext cx="4419600" cy="5364325"/>
          </a:xfrm>
        </p:spPr>
        <p:txBody>
          <a:bodyPr/>
          <a:lstStyle/>
          <a:p>
            <a:r>
              <a:rPr lang="en-US"/>
              <a:t>Automatic Repeat reQuest</a:t>
            </a:r>
          </a:p>
          <a:p>
            <a:pPr lvl="1"/>
            <a:r>
              <a:rPr lang="en-US"/>
              <a:t>Receiver sends acknowledgment (ACK) when it receives packet</a:t>
            </a:r>
          </a:p>
          <a:p>
            <a:pPr lvl="1"/>
            <a:r>
              <a:rPr lang="en-US"/>
              <a:t>Sender waits for ACK and timeouts if it does not arrive within some time period</a:t>
            </a:r>
          </a:p>
          <a:p>
            <a:r>
              <a:rPr lang="en-US"/>
              <a:t>Simplest ARQ protocol</a:t>
            </a:r>
          </a:p>
          <a:p>
            <a:pPr lvl="1"/>
            <a:r>
              <a:rPr lang="en-US"/>
              <a:t>Stop and wait</a:t>
            </a:r>
          </a:p>
          <a:p>
            <a:pPr lvl="1"/>
            <a:r>
              <a:rPr lang="en-US"/>
              <a:t>Send a packet, stop and wait until ACK arrives </a:t>
            </a:r>
          </a:p>
          <a:p>
            <a:endParaRPr lang="en-US" dirty="0"/>
          </a:p>
        </p:txBody>
      </p:sp>
      <p:sp>
        <p:nvSpPr>
          <p:cNvPr id="28" name="Content Placeholder 2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957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Automatic Repeat reQuest (ARQ)</a:t>
            </a:r>
          </a:p>
        </p:txBody>
      </p:sp>
      <p:sp>
        <p:nvSpPr>
          <p:cNvPr id="2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21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B03ED0-2A7A-4BCC-A4AB-9F2069E35C8A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22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695746" name="Rectangle 2"/>
          <p:cNvSpPr>
            <a:spLocks noChangeArrowheads="1"/>
          </p:cNvSpPr>
          <p:nvPr/>
        </p:nvSpPr>
        <p:spPr bwMode="auto">
          <a:xfrm>
            <a:off x="5181600" y="1752600"/>
            <a:ext cx="3429000" cy="3810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95748" name="Text Box 4"/>
          <p:cNvSpPr txBox="1">
            <a:spLocks noChangeArrowheads="1"/>
          </p:cNvSpPr>
          <p:nvPr/>
        </p:nvSpPr>
        <p:spPr bwMode="auto">
          <a:xfrm>
            <a:off x="5272287" y="4646583"/>
            <a:ext cx="72032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000000"/>
                </a:solidFill>
                <a:latin typeface="Handlee" panose="02000000000000000000" pitchFamily="2" charset="77"/>
              </a:rPr>
              <a:t>Time</a:t>
            </a:r>
          </a:p>
        </p:txBody>
      </p:sp>
      <p:sp>
        <p:nvSpPr>
          <p:cNvPr id="1695749" name="Line 5"/>
          <p:cNvSpPr>
            <a:spLocks noChangeShapeType="1"/>
          </p:cNvSpPr>
          <p:nvPr/>
        </p:nvSpPr>
        <p:spPr bwMode="auto">
          <a:xfrm>
            <a:off x="7910513" y="2770188"/>
            <a:ext cx="3175" cy="1865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 rot="688582">
            <a:off x="6534149" y="2947806"/>
            <a:ext cx="1385888" cy="400419"/>
            <a:chOff x="1105" y="1276"/>
            <a:chExt cx="912" cy="226"/>
          </a:xfrm>
        </p:grpSpPr>
        <p:sp>
          <p:nvSpPr>
            <p:cNvPr id="1695751" name="Line 7"/>
            <p:cNvSpPr>
              <a:spLocks noChangeShapeType="1"/>
            </p:cNvSpPr>
            <p:nvPr/>
          </p:nvSpPr>
          <p:spPr bwMode="auto">
            <a:xfrm>
              <a:off x="1105" y="1487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95752" name="Text Box 8"/>
            <p:cNvSpPr txBox="1">
              <a:spLocks noChangeArrowheads="1"/>
            </p:cNvSpPr>
            <p:nvPr/>
          </p:nvSpPr>
          <p:spPr bwMode="auto">
            <a:xfrm>
              <a:off x="1193" y="1276"/>
              <a:ext cx="627" cy="22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2000" b="1">
                  <a:solidFill>
                    <a:srgbClr val="000000"/>
                  </a:solidFill>
                  <a:latin typeface="Handlee" panose="02000000000000000000" pitchFamily="2" charset="77"/>
                </a:rPr>
                <a:t>Packet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 rot="-1217168">
            <a:off x="6388100" y="3698876"/>
            <a:ext cx="1447800" cy="400050"/>
            <a:chOff x="1133" y="1732"/>
            <a:chExt cx="912" cy="252"/>
          </a:xfrm>
        </p:grpSpPr>
        <p:sp>
          <p:nvSpPr>
            <p:cNvPr id="1695754" name="Line 10"/>
            <p:cNvSpPr>
              <a:spLocks noChangeShapeType="1"/>
            </p:cNvSpPr>
            <p:nvPr/>
          </p:nvSpPr>
          <p:spPr bwMode="auto">
            <a:xfrm rot="688582">
              <a:off x="1133" y="1965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95755" name="Text Box 11"/>
            <p:cNvSpPr txBox="1">
              <a:spLocks noChangeArrowheads="1"/>
            </p:cNvSpPr>
            <p:nvPr/>
          </p:nvSpPr>
          <p:spPr bwMode="auto">
            <a:xfrm rot="688582">
              <a:off x="1322" y="1732"/>
              <a:ext cx="461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2000" b="1">
                  <a:solidFill>
                    <a:srgbClr val="000000"/>
                  </a:solidFill>
                  <a:latin typeface="Handlee" panose="02000000000000000000" pitchFamily="2" charset="77"/>
                </a:rPr>
                <a:t>ACK</a:t>
              </a:r>
            </a:p>
          </p:txBody>
        </p:sp>
      </p:grpSp>
      <p:cxnSp>
        <p:nvCxnSpPr>
          <p:cNvPr id="1695756" name="AutoShape 12"/>
          <p:cNvCxnSpPr>
            <a:cxnSpLocks noChangeShapeType="1"/>
          </p:cNvCxnSpPr>
          <p:nvPr/>
        </p:nvCxnSpPr>
        <p:spPr bwMode="auto">
          <a:xfrm rot="5400000" flipV="1">
            <a:off x="5530057" y="3701256"/>
            <a:ext cx="1890712" cy="3175"/>
          </a:xfrm>
          <a:prstGeom prst="bentConnector5">
            <a:avLst>
              <a:gd name="adj1" fmla="val 22833"/>
              <a:gd name="adj2" fmla="val -6800005"/>
              <a:gd name="adj3" fmla="val 84634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</p:cxnSp>
      <p:sp>
        <p:nvSpPr>
          <p:cNvPr id="1695757" name="Text Box 13"/>
          <p:cNvSpPr txBox="1">
            <a:spLocks noChangeArrowheads="1"/>
          </p:cNvSpPr>
          <p:nvPr/>
        </p:nvSpPr>
        <p:spPr bwMode="auto">
          <a:xfrm rot="-5400000">
            <a:off x="5472907" y="3456781"/>
            <a:ext cx="121443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000000"/>
                </a:solidFill>
                <a:latin typeface="Handlee" panose="02000000000000000000" pitchFamily="2" charset="77"/>
              </a:rPr>
              <a:t>Timeout</a:t>
            </a:r>
          </a:p>
        </p:txBody>
      </p:sp>
      <p:sp>
        <p:nvSpPr>
          <p:cNvPr id="1695758" name="Rectangle 14"/>
          <p:cNvSpPr>
            <a:spLocks noChangeArrowheads="1"/>
          </p:cNvSpPr>
          <p:nvPr/>
        </p:nvSpPr>
        <p:spPr bwMode="auto">
          <a:xfrm>
            <a:off x="423863" y="1524000"/>
            <a:ext cx="4806950" cy="464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</a:pPr>
            <a:endParaRPr lang="en-US" sz="3200">
              <a:solidFill>
                <a:schemeClr val="accent2"/>
              </a:solidFill>
              <a:latin typeface="Calibri" pitchFamily="34" charset="0"/>
            </a:endParaRPr>
          </a:p>
        </p:txBody>
      </p:sp>
      <p:sp>
        <p:nvSpPr>
          <p:cNvPr id="1695759" name="Text Box 15"/>
          <p:cNvSpPr txBox="1">
            <a:spLocks noChangeArrowheads="1"/>
          </p:cNvSpPr>
          <p:nvPr/>
        </p:nvSpPr>
        <p:spPr bwMode="auto">
          <a:xfrm>
            <a:off x="5962585" y="2284383"/>
            <a:ext cx="965329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000000"/>
                </a:solidFill>
                <a:latin typeface="Handlee" panose="02000000000000000000" pitchFamily="2" charset="77"/>
              </a:rPr>
              <a:t>Sender</a:t>
            </a:r>
          </a:p>
        </p:txBody>
      </p:sp>
      <p:sp>
        <p:nvSpPr>
          <p:cNvPr id="1695760" name="Text Box 16"/>
          <p:cNvSpPr txBox="1">
            <a:spLocks noChangeArrowheads="1"/>
          </p:cNvSpPr>
          <p:nvPr/>
        </p:nvSpPr>
        <p:spPr bwMode="auto">
          <a:xfrm>
            <a:off x="7317411" y="2284383"/>
            <a:ext cx="1151277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000000"/>
                </a:solidFill>
                <a:latin typeface="Handlee" panose="02000000000000000000" pitchFamily="2" charset="77"/>
              </a:rPr>
              <a:t>Receiver</a:t>
            </a:r>
          </a:p>
        </p:txBody>
      </p:sp>
      <p:sp>
        <p:nvSpPr>
          <p:cNvPr id="1695761" name="Line 17"/>
          <p:cNvSpPr>
            <a:spLocks noChangeShapeType="1"/>
          </p:cNvSpPr>
          <p:nvPr/>
        </p:nvSpPr>
        <p:spPr bwMode="auto">
          <a:xfrm>
            <a:off x="5638800" y="2743200"/>
            <a:ext cx="0" cy="1905000"/>
          </a:xfrm>
          <a:prstGeom prst="line">
            <a:avLst/>
          </a:prstGeom>
          <a:noFill/>
          <a:ln w="28575">
            <a:solidFill>
              <a:srgbClr val="FF3300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95762" name="Line 18"/>
          <p:cNvSpPr>
            <a:spLocks noChangeShapeType="1"/>
          </p:cNvSpPr>
          <p:nvPr/>
        </p:nvSpPr>
        <p:spPr bwMode="auto">
          <a:xfrm>
            <a:off x="6477000" y="2770188"/>
            <a:ext cx="3175" cy="1865312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9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EC77C-8A77-4020-ACAC-F22E18A57122}" type="slidenum">
              <a:rPr lang="en-US"/>
              <a:pPr/>
              <a:t>33</a:t>
            </a:fld>
            <a:endParaRPr lang="en-US"/>
          </a:p>
        </p:txBody>
      </p:sp>
      <p:sp>
        <p:nvSpPr>
          <p:cNvPr id="60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69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Reasons for Retransmission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 rot="688582">
            <a:off x="7142163" y="1670051"/>
            <a:ext cx="1447800" cy="400050"/>
            <a:chOff x="1105" y="1264"/>
            <a:chExt cx="912" cy="252"/>
          </a:xfrm>
        </p:grpSpPr>
        <p:sp>
          <p:nvSpPr>
            <p:cNvPr id="1697796" name="Line 4"/>
            <p:cNvSpPr>
              <a:spLocks noChangeShapeType="1"/>
            </p:cNvSpPr>
            <p:nvPr/>
          </p:nvSpPr>
          <p:spPr bwMode="auto">
            <a:xfrm>
              <a:off x="1105" y="1487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97797" name="Text Box 5"/>
            <p:cNvSpPr txBox="1">
              <a:spLocks noChangeArrowheads="1"/>
            </p:cNvSpPr>
            <p:nvPr/>
          </p:nvSpPr>
          <p:spPr bwMode="auto">
            <a:xfrm>
              <a:off x="1205" y="1264"/>
              <a:ext cx="600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2000" b="1">
                  <a:solidFill>
                    <a:srgbClr val="000000"/>
                  </a:solidFill>
                  <a:latin typeface="Handlee" panose="02000000000000000000" pitchFamily="2" charset="77"/>
                </a:rPr>
                <a:t>Packet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 rot="-673732">
            <a:off x="6829051" y="2407027"/>
            <a:ext cx="1752600" cy="503238"/>
            <a:chOff x="4061" y="1663"/>
            <a:chExt cx="951" cy="317"/>
          </a:xfrm>
        </p:grpSpPr>
        <p:sp>
          <p:nvSpPr>
            <p:cNvPr id="1697799" name="Line 7"/>
            <p:cNvSpPr>
              <a:spLocks noChangeShapeType="1"/>
            </p:cNvSpPr>
            <p:nvPr/>
          </p:nvSpPr>
          <p:spPr bwMode="auto">
            <a:xfrm rot="-1520557">
              <a:off x="4061" y="1979"/>
              <a:ext cx="951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97800" name="Text Box 8"/>
            <p:cNvSpPr txBox="1">
              <a:spLocks noChangeArrowheads="1"/>
            </p:cNvSpPr>
            <p:nvPr/>
          </p:nvSpPr>
          <p:spPr bwMode="auto">
            <a:xfrm rot="20079443">
              <a:off x="4444" y="1663"/>
              <a:ext cx="397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r" eaLnBrk="0" hangingPunct="0"/>
              <a:r>
                <a:rPr lang="en-US" sz="2000" b="1">
                  <a:solidFill>
                    <a:srgbClr val="000000"/>
                  </a:solidFill>
                  <a:latin typeface="Handlee" panose="02000000000000000000" pitchFamily="2" charset="77"/>
                </a:rPr>
                <a:t>ACK</a:t>
              </a:r>
            </a:p>
          </p:txBody>
        </p:sp>
      </p:grpSp>
      <p:cxnSp>
        <p:nvCxnSpPr>
          <p:cNvPr id="1697801" name="AutoShape 9"/>
          <p:cNvCxnSpPr>
            <a:cxnSpLocks noChangeShapeType="1"/>
          </p:cNvCxnSpPr>
          <p:nvPr/>
        </p:nvCxnSpPr>
        <p:spPr bwMode="auto">
          <a:xfrm rot="5400000" flipV="1">
            <a:off x="6120606" y="2378869"/>
            <a:ext cx="1890713" cy="3175"/>
          </a:xfrm>
          <a:prstGeom prst="bentConnector5">
            <a:avLst>
              <a:gd name="adj1" fmla="val 22833"/>
              <a:gd name="adj2" fmla="val -6800005"/>
              <a:gd name="adj3" fmla="val 85472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</p:cxnSp>
      <p:sp>
        <p:nvSpPr>
          <p:cNvPr id="1697802" name="Text Box 10"/>
          <p:cNvSpPr txBox="1">
            <a:spLocks noChangeArrowheads="1"/>
          </p:cNvSpPr>
          <p:nvPr/>
        </p:nvSpPr>
        <p:spPr bwMode="auto">
          <a:xfrm rot="-5400000">
            <a:off x="6074569" y="2278856"/>
            <a:ext cx="121443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000000"/>
                </a:solidFill>
                <a:latin typeface="Handlee" panose="02000000000000000000" pitchFamily="2" charset="77"/>
              </a:rPr>
              <a:t>Timeout</a:t>
            </a:r>
          </a:p>
        </p:txBody>
      </p:sp>
      <p:sp>
        <p:nvSpPr>
          <p:cNvPr id="1697803" name="Line 11"/>
          <p:cNvSpPr>
            <a:spLocks noChangeShapeType="1"/>
          </p:cNvSpPr>
          <p:nvPr/>
        </p:nvSpPr>
        <p:spPr bwMode="auto">
          <a:xfrm rot="688582">
            <a:off x="7034213" y="3263900"/>
            <a:ext cx="1517650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97804" name="Text Box 12"/>
          <p:cNvSpPr txBox="1">
            <a:spLocks noChangeArrowheads="1"/>
          </p:cNvSpPr>
          <p:nvPr/>
        </p:nvSpPr>
        <p:spPr bwMode="auto">
          <a:xfrm rot="688582">
            <a:off x="7543004" y="2924146"/>
            <a:ext cx="952505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000000"/>
                </a:solidFill>
                <a:latin typeface="Handlee" panose="02000000000000000000" pitchFamily="2" charset="77"/>
              </a:rPr>
              <a:t>Packet</a:t>
            </a:r>
          </a:p>
        </p:txBody>
      </p:sp>
      <p:grpSp>
        <p:nvGrpSpPr>
          <p:cNvPr id="4" name="Group 13"/>
          <p:cNvGrpSpPr>
            <a:grpSpLocks/>
          </p:cNvGrpSpPr>
          <p:nvPr/>
        </p:nvGrpSpPr>
        <p:grpSpPr bwMode="auto">
          <a:xfrm rot="-1217168">
            <a:off x="6988175" y="3579813"/>
            <a:ext cx="1447800" cy="400050"/>
            <a:chOff x="1133" y="1732"/>
            <a:chExt cx="912" cy="252"/>
          </a:xfrm>
        </p:grpSpPr>
        <p:sp>
          <p:nvSpPr>
            <p:cNvPr id="1697806" name="Line 14"/>
            <p:cNvSpPr>
              <a:spLocks noChangeShapeType="1"/>
            </p:cNvSpPr>
            <p:nvPr/>
          </p:nvSpPr>
          <p:spPr bwMode="auto">
            <a:xfrm rot="688582">
              <a:off x="1133" y="1965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97807" name="Text Box 15"/>
            <p:cNvSpPr txBox="1">
              <a:spLocks noChangeArrowheads="1"/>
            </p:cNvSpPr>
            <p:nvPr/>
          </p:nvSpPr>
          <p:spPr bwMode="auto">
            <a:xfrm rot="688582">
              <a:off x="1321" y="1732"/>
              <a:ext cx="461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2000" b="1">
                  <a:solidFill>
                    <a:srgbClr val="000000"/>
                  </a:solidFill>
                  <a:latin typeface="Handlee" panose="02000000000000000000" pitchFamily="2" charset="77"/>
                </a:rPr>
                <a:t>ACK</a:t>
              </a:r>
            </a:p>
          </p:txBody>
        </p:sp>
      </p:grpSp>
      <p:cxnSp>
        <p:nvCxnSpPr>
          <p:cNvPr id="1697808" name="AutoShape 16"/>
          <p:cNvCxnSpPr>
            <a:cxnSpLocks noChangeShapeType="1"/>
          </p:cNvCxnSpPr>
          <p:nvPr/>
        </p:nvCxnSpPr>
        <p:spPr bwMode="auto">
          <a:xfrm rot="5400000" flipV="1">
            <a:off x="6120607" y="3853656"/>
            <a:ext cx="1890712" cy="3175"/>
          </a:xfrm>
          <a:prstGeom prst="bentConnector5">
            <a:avLst>
              <a:gd name="adj1" fmla="val 10662"/>
              <a:gd name="adj2" fmla="val -6800005"/>
              <a:gd name="adj3" fmla="val 77329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</p:cxnSp>
      <p:sp>
        <p:nvSpPr>
          <p:cNvPr id="1697809" name="Text Box 17"/>
          <p:cNvSpPr txBox="1">
            <a:spLocks noChangeArrowheads="1"/>
          </p:cNvSpPr>
          <p:nvPr/>
        </p:nvSpPr>
        <p:spPr bwMode="auto">
          <a:xfrm rot="-5400000">
            <a:off x="6072982" y="3753644"/>
            <a:ext cx="12144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000000"/>
                </a:solidFill>
                <a:latin typeface="Handlee" panose="02000000000000000000" pitchFamily="2" charset="77"/>
              </a:rPr>
              <a:t>Timeout</a:t>
            </a:r>
          </a:p>
        </p:txBody>
      </p:sp>
      <p:grpSp>
        <p:nvGrpSpPr>
          <p:cNvPr id="5" name="Group 18"/>
          <p:cNvGrpSpPr>
            <a:grpSpLocks/>
          </p:cNvGrpSpPr>
          <p:nvPr/>
        </p:nvGrpSpPr>
        <p:grpSpPr bwMode="auto">
          <a:xfrm rot="688582">
            <a:off x="1278238" y="1665379"/>
            <a:ext cx="1077577" cy="400567"/>
            <a:chOff x="1096" y="1280"/>
            <a:chExt cx="921" cy="217"/>
          </a:xfrm>
        </p:grpSpPr>
        <p:sp>
          <p:nvSpPr>
            <p:cNvPr id="1697811" name="Line 19"/>
            <p:cNvSpPr>
              <a:spLocks noChangeShapeType="1"/>
            </p:cNvSpPr>
            <p:nvPr/>
          </p:nvSpPr>
          <p:spPr bwMode="auto">
            <a:xfrm>
              <a:off x="1105" y="1483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97812" name="Text Box 20"/>
            <p:cNvSpPr txBox="1">
              <a:spLocks noChangeArrowheads="1"/>
            </p:cNvSpPr>
            <p:nvPr/>
          </p:nvSpPr>
          <p:spPr bwMode="auto">
            <a:xfrm>
              <a:off x="1096" y="1280"/>
              <a:ext cx="814" cy="21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2000" b="1">
                  <a:solidFill>
                    <a:srgbClr val="000000"/>
                  </a:solidFill>
                  <a:latin typeface="Handlee" panose="02000000000000000000" pitchFamily="2" charset="77"/>
                </a:rPr>
                <a:t>Packet</a:t>
              </a:r>
            </a:p>
          </p:txBody>
        </p:sp>
      </p:grpSp>
      <p:cxnSp>
        <p:nvCxnSpPr>
          <p:cNvPr id="1697813" name="AutoShape 21"/>
          <p:cNvCxnSpPr>
            <a:cxnSpLocks noChangeShapeType="1"/>
          </p:cNvCxnSpPr>
          <p:nvPr/>
        </p:nvCxnSpPr>
        <p:spPr bwMode="auto">
          <a:xfrm rot="5400000" flipV="1">
            <a:off x="272256" y="2378869"/>
            <a:ext cx="1890713" cy="3175"/>
          </a:xfrm>
          <a:prstGeom prst="bentConnector5">
            <a:avLst>
              <a:gd name="adj1" fmla="val 22833"/>
              <a:gd name="adj2" fmla="val -6800005"/>
              <a:gd name="adj3" fmla="val 100671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</p:cxnSp>
      <p:sp>
        <p:nvSpPr>
          <p:cNvPr id="1697814" name="Text Box 22"/>
          <p:cNvSpPr txBox="1">
            <a:spLocks noChangeArrowheads="1"/>
          </p:cNvSpPr>
          <p:nvPr/>
        </p:nvSpPr>
        <p:spPr bwMode="auto">
          <a:xfrm rot="-5400000">
            <a:off x="227807" y="2277269"/>
            <a:ext cx="12144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000000"/>
                </a:solidFill>
                <a:latin typeface="Handlee" panose="02000000000000000000" pitchFamily="2" charset="77"/>
              </a:rPr>
              <a:t>Timeout</a:t>
            </a:r>
          </a:p>
        </p:txBody>
      </p:sp>
      <p:grpSp>
        <p:nvGrpSpPr>
          <p:cNvPr id="6" name="Group 23"/>
          <p:cNvGrpSpPr>
            <a:grpSpLocks/>
          </p:cNvGrpSpPr>
          <p:nvPr/>
        </p:nvGrpSpPr>
        <p:grpSpPr bwMode="auto">
          <a:xfrm rot="688582">
            <a:off x="1292225" y="3144838"/>
            <a:ext cx="1447800" cy="400050"/>
            <a:chOff x="1105" y="1264"/>
            <a:chExt cx="912" cy="252"/>
          </a:xfrm>
        </p:grpSpPr>
        <p:sp>
          <p:nvSpPr>
            <p:cNvPr id="1697816" name="Line 24"/>
            <p:cNvSpPr>
              <a:spLocks noChangeShapeType="1"/>
            </p:cNvSpPr>
            <p:nvPr/>
          </p:nvSpPr>
          <p:spPr bwMode="auto">
            <a:xfrm>
              <a:off x="1105" y="1487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97817" name="Text Box 25"/>
            <p:cNvSpPr txBox="1">
              <a:spLocks noChangeArrowheads="1"/>
            </p:cNvSpPr>
            <p:nvPr/>
          </p:nvSpPr>
          <p:spPr bwMode="auto">
            <a:xfrm>
              <a:off x="1205" y="1264"/>
              <a:ext cx="600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2000" b="1">
                  <a:solidFill>
                    <a:srgbClr val="000000"/>
                  </a:solidFill>
                  <a:latin typeface="Handlee" panose="02000000000000000000" pitchFamily="2" charset="77"/>
                </a:rPr>
                <a:t>Packet</a:t>
              </a:r>
            </a:p>
          </p:txBody>
        </p:sp>
      </p:grpSp>
      <p:grpSp>
        <p:nvGrpSpPr>
          <p:cNvPr id="7" name="Group 26"/>
          <p:cNvGrpSpPr>
            <a:grpSpLocks/>
          </p:cNvGrpSpPr>
          <p:nvPr/>
        </p:nvGrpSpPr>
        <p:grpSpPr bwMode="auto">
          <a:xfrm rot="-1217168">
            <a:off x="1139825" y="3908426"/>
            <a:ext cx="1447800" cy="400050"/>
            <a:chOff x="1133" y="1732"/>
            <a:chExt cx="912" cy="252"/>
          </a:xfrm>
        </p:grpSpPr>
        <p:sp>
          <p:nvSpPr>
            <p:cNvPr id="1697819" name="Line 27"/>
            <p:cNvSpPr>
              <a:spLocks noChangeShapeType="1"/>
            </p:cNvSpPr>
            <p:nvPr/>
          </p:nvSpPr>
          <p:spPr bwMode="auto">
            <a:xfrm rot="688582">
              <a:off x="1133" y="1965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97820" name="Text Box 28"/>
            <p:cNvSpPr txBox="1">
              <a:spLocks noChangeArrowheads="1"/>
            </p:cNvSpPr>
            <p:nvPr/>
          </p:nvSpPr>
          <p:spPr bwMode="auto">
            <a:xfrm rot="688582">
              <a:off x="1321" y="1732"/>
              <a:ext cx="461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2000" b="1">
                  <a:solidFill>
                    <a:srgbClr val="000000"/>
                  </a:solidFill>
                  <a:latin typeface="Handlee" panose="02000000000000000000" pitchFamily="2" charset="77"/>
                </a:rPr>
                <a:t>ACK</a:t>
              </a:r>
            </a:p>
          </p:txBody>
        </p:sp>
      </p:grpSp>
      <p:cxnSp>
        <p:nvCxnSpPr>
          <p:cNvPr id="1697821" name="AutoShape 29"/>
          <p:cNvCxnSpPr>
            <a:cxnSpLocks noChangeShapeType="1"/>
          </p:cNvCxnSpPr>
          <p:nvPr/>
        </p:nvCxnSpPr>
        <p:spPr bwMode="auto">
          <a:xfrm rot="5400000" flipV="1">
            <a:off x="270670" y="3853656"/>
            <a:ext cx="1890712" cy="3175"/>
          </a:xfrm>
          <a:prstGeom prst="bentConnector5">
            <a:avLst>
              <a:gd name="adj1" fmla="val 22833"/>
              <a:gd name="adj2" fmla="val -6800005"/>
              <a:gd name="adj3" fmla="val 97144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</p:cxnSp>
      <p:sp>
        <p:nvSpPr>
          <p:cNvPr id="1697822" name="Text Box 30"/>
          <p:cNvSpPr txBox="1">
            <a:spLocks noChangeArrowheads="1"/>
          </p:cNvSpPr>
          <p:nvPr/>
        </p:nvSpPr>
        <p:spPr bwMode="auto">
          <a:xfrm rot="-5400000">
            <a:off x="226219" y="3753644"/>
            <a:ext cx="12144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000000"/>
                </a:solidFill>
                <a:latin typeface="Handlee" panose="02000000000000000000" pitchFamily="2" charset="77"/>
              </a:rPr>
              <a:t>Timeout</a:t>
            </a:r>
          </a:p>
        </p:txBody>
      </p:sp>
      <p:sp>
        <p:nvSpPr>
          <p:cNvPr id="1697823" name="AutoShape 31"/>
          <p:cNvSpPr>
            <a:spLocks noChangeArrowheads="1"/>
          </p:cNvSpPr>
          <p:nvPr/>
        </p:nvSpPr>
        <p:spPr bwMode="auto">
          <a:xfrm flipH="1">
            <a:off x="2130425" y="1905000"/>
            <a:ext cx="381000" cy="457200"/>
          </a:xfrm>
          <a:prstGeom prst="lightningBolt">
            <a:avLst/>
          </a:prstGeom>
          <a:solidFill>
            <a:srgbClr val="FFFF00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grpSp>
        <p:nvGrpSpPr>
          <p:cNvPr id="8" name="Group 32"/>
          <p:cNvGrpSpPr>
            <a:grpSpLocks/>
          </p:cNvGrpSpPr>
          <p:nvPr/>
        </p:nvGrpSpPr>
        <p:grpSpPr bwMode="auto">
          <a:xfrm rot="688582">
            <a:off x="4252913" y="1670051"/>
            <a:ext cx="1447800" cy="400050"/>
            <a:chOff x="1105" y="1264"/>
            <a:chExt cx="912" cy="252"/>
          </a:xfrm>
        </p:grpSpPr>
        <p:sp>
          <p:nvSpPr>
            <p:cNvPr id="1697825" name="Line 33"/>
            <p:cNvSpPr>
              <a:spLocks noChangeShapeType="1"/>
            </p:cNvSpPr>
            <p:nvPr/>
          </p:nvSpPr>
          <p:spPr bwMode="auto">
            <a:xfrm>
              <a:off x="1105" y="1487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97826" name="Text Box 34"/>
            <p:cNvSpPr txBox="1">
              <a:spLocks noChangeArrowheads="1"/>
            </p:cNvSpPr>
            <p:nvPr/>
          </p:nvSpPr>
          <p:spPr bwMode="auto">
            <a:xfrm>
              <a:off x="1205" y="1264"/>
              <a:ext cx="600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2000" b="1">
                  <a:solidFill>
                    <a:srgbClr val="000000"/>
                  </a:solidFill>
                  <a:latin typeface="Handlee" panose="02000000000000000000" pitchFamily="2" charset="77"/>
                </a:rPr>
                <a:t>Packet</a:t>
              </a:r>
            </a:p>
          </p:txBody>
        </p:sp>
      </p:grpSp>
      <p:grpSp>
        <p:nvGrpSpPr>
          <p:cNvPr id="9" name="Group 35"/>
          <p:cNvGrpSpPr>
            <a:grpSpLocks/>
          </p:cNvGrpSpPr>
          <p:nvPr/>
        </p:nvGrpSpPr>
        <p:grpSpPr bwMode="auto">
          <a:xfrm rot="-1217168">
            <a:off x="4549775" y="2351088"/>
            <a:ext cx="982663" cy="400050"/>
            <a:chOff x="1133" y="1732"/>
            <a:chExt cx="912" cy="252"/>
          </a:xfrm>
        </p:grpSpPr>
        <p:sp>
          <p:nvSpPr>
            <p:cNvPr id="1697828" name="Line 36"/>
            <p:cNvSpPr>
              <a:spLocks noChangeShapeType="1"/>
            </p:cNvSpPr>
            <p:nvPr/>
          </p:nvSpPr>
          <p:spPr bwMode="auto">
            <a:xfrm rot="688582">
              <a:off x="1133" y="1965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97829" name="Text Box 37"/>
            <p:cNvSpPr txBox="1">
              <a:spLocks noChangeArrowheads="1"/>
            </p:cNvSpPr>
            <p:nvPr/>
          </p:nvSpPr>
          <p:spPr bwMode="auto">
            <a:xfrm rot="688582">
              <a:off x="1207" y="1732"/>
              <a:ext cx="679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2000" b="1">
                  <a:solidFill>
                    <a:srgbClr val="000000"/>
                  </a:solidFill>
                  <a:latin typeface="Handlee" panose="02000000000000000000" pitchFamily="2" charset="77"/>
                </a:rPr>
                <a:t>ACK</a:t>
              </a:r>
            </a:p>
          </p:txBody>
        </p:sp>
      </p:grpSp>
      <p:cxnSp>
        <p:nvCxnSpPr>
          <p:cNvPr id="1697830" name="AutoShape 38"/>
          <p:cNvCxnSpPr>
            <a:cxnSpLocks noChangeShapeType="1"/>
          </p:cNvCxnSpPr>
          <p:nvPr/>
        </p:nvCxnSpPr>
        <p:spPr bwMode="auto">
          <a:xfrm rot="5400000" flipV="1">
            <a:off x="3231356" y="2378869"/>
            <a:ext cx="1890713" cy="3175"/>
          </a:xfrm>
          <a:prstGeom prst="bentConnector5">
            <a:avLst>
              <a:gd name="adj1" fmla="val 22833"/>
              <a:gd name="adj2" fmla="val -6800005"/>
              <a:gd name="adj3" fmla="val 100671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</p:cxnSp>
      <p:sp>
        <p:nvSpPr>
          <p:cNvPr id="1697831" name="Text Box 39"/>
          <p:cNvSpPr txBox="1">
            <a:spLocks noChangeArrowheads="1"/>
          </p:cNvSpPr>
          <p:nvPr/>
        </p:nvSpPr>
        <p:spPr bwMode="auto">
          <a:xfrm rot="-5400000">
            <a:off x="3185319" y="2278856"/>
            <a:ext cx="1214438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000000"/>
                </a:solidFill>
                <a:latin typeface="Handlee" panose="02000000000000000000" pitchFamily="2" charset="77"/>
              </a:rPr>
              <a:t>Timeout</a:t>
            </a:r>
          </a:p>
        </p:txBody>
      </p:sp>
      <p:grpSp>
        <p:nvGrpSpPr>
          <p:cNvPr id="10" name="Group 40"/>
          <p:cNvGrpSpPr>
            <a:grpSpLocks/>
          </p:cNvGrpSpPr>
          <p:nvPr/>
        </p:nvGrpSpPr>
        <p:grpSpPr bwMode="auto">
          <a:xfrm rot="688582">
            <a:off x="4251325" y="3144838"/>
            <a:ext cx="1447800" cy="400050"/>
            <a:chOff x="1105" y="1264"/>
            <a:chExt cx="912" cy="252"/>
          </a:xfrm>
        </p:grpSpPr>
        <p:sp>
          <p:nvSpPr>
            <p:cNvPr id="1697833" name="Line 41"/>
            <p:cNvSpPr>
              <a:spLocks noChangeShapeType="1"/>
            </p:cNvSpPr>
            <p:nvPr/>
          </p:nvSpPr>
          <p:spPr bwMode="auto">
            <a:xfrm>
              <a:off x="1105" y="1487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97834" name="Text Box 42"/>
            <p:cNvSpPr txBox="1">
              <a:spLocks noChangeArrowheads="1"/>
            </p:cNvSpPr>
            <p:nvPr/>
          </p:nvSpPr>
          <p:spPr bwMode="auto">
            <a:xfrm>
              <a:off x="1205" y="1264"/>
              <a:ext cx="600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2000" b="1">
                  <a:solidFill>
                    <a:srgbClr val="000000"/>
                  </a:solidFill>
                  <a:latin typeface="Handlee" panose="02000000000000000000" pitchFamily="2" charset="77"/>
                </a:rPr>
                <a:t>Packet</a:t>
              </a:r>
            </a:p>
          </p:txBody>
        </p:sp>
      </p:grpSp>
      <p:grpSp>
        <p:nvGrpSpPr>
          <p:cNvPr id="11" name="Group 43"/>
          <p:cNvGrpSpPr>
            <a:grpSpLocks/>
          </p:cNvGrpSpPr>
          <p:nvPr/>
        </p:nvGrpSpPr>
        <p:grpSpPr bwMode="auto">
          <a:xfrm rot="-1217168">
            <a:off x="4098925" y="3908426"/>
            <a:ext cx="1447800" cy="400050"/>
            <a:chOff x="1133" y="1732"/>
            <a:chExt cx="912" cy="252"/>
          </a:xfrm>
        </p:grpSpPr>
        <p:sp>
          <p:nvSpPr>
            <p:cNvPr id="1697836" name="Line 44"/>
            <p:cNvSpPr>
              <a:spLocks noChangeShapeType="1"/>
            </p:cNvSpPr>
            <p:nvPr/>
          </p:nvSpPr>
          <p:spPr bwMode="auto">
            <a:xfrm rot="688582">
              <a:off x="1133" y="1965"/>
              <a:ext cx="912" cy="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wrap="none" anchor="ctr"/>
            <a:lstStyle/>
            <a:p>
              <a:endParaRPr lang="en-US" b="1">
                <a:latin typeface="Handlee" panose="02000000000000000000" pitchFamily="2" charset="77"/>
              </a:endParaRPr>
            </a:p>
          </p:txBody>
        </p:sp>
        <p:sp>
          <p:nvSpPr>
            <p:cNvPr id="1697837" name="Text Box 45"/>
            <p:cNvSpPr txBox="1">
              <a:spLocks noChangeArrowheads="1"/>
            </p:cNvSpPr>
            <p:nvPr/>
          </p:nvSpPr>
          <p:spPr bwMode="auto">
            <a:xfrm rot="688582">
              <a:off x="1321" y="1732"/>
              <a:ext cx="461" cy="25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2000" b="1">
                  <a:solidFill>
                    <a:srgbClr val="000000"/>
                  </a:solidFill>
                  <a:latin typeface="Handlee" panose="02000000000000000000" pitchFamily="2" charset="77"/>
                </a:rPr>
                <a:t>ACK</a:t>
              </a:r>
            </a:p>
          </p:txBody>
        </p:sp>
      </p:grpSp>
      <p:cxnSp>
        <p:nvCxnSpPr>
          <p:cNvPr id="1697838" name="AutoShape 46"/>
          <p:cNvCxnSpPr>
            <a:cxnSpLocks noChangeShapeType="1"/>
          </p:cNvCxnSpPr>
          <p:nvPr/>
        </p:nvCxnSpPr>
        <p:spPr bwMode="auto">
          <a:xfrm rot="5400000" flipV="1">
            <a:off x="3229770" y="3853656"/>
            <a:ext cx="1890712" cy="3175"/>
          </a:xfrm>
          <a:prstGeom prst="bentConnector5">
            <a:avLst>
              <a:gd name="adj1" fmla="val 22833"/>
              <a:gd name="adj2" fmla="val -6800005"/>
              <a:gd name="adj3" fmla="val 97144"/>
            </a:avLst>
          </a:prstGeom>
          <a:noFill/>
          <a:ln w="12700">
            <a:solidFill>
              <a:schemeClr val="tx1"/>
            </a:solidFill>
            <a:prstDash val="dash"/>
            <a:miter lim="800000"/>
            <a:headEnd/>
            <a:tailEnd/>
          </a:ln>
          <a:effectLst/>
        </p:spPr>
      </p:cxnSp>
      <p:sp>
        <p:nvSpPr>
          <p:cNvPr id="1697839" name="Text Box 47"/>
          <p:cNvSpPr txBox="1">
            <a:spLocks noChangeArrowheads="1"/>
          </p:cNvSpPr>
          <p:nvPr/>
        </p:nvSpPr>
        <p:spPr bwMode="auto">
          <a:xfrm rot="-5400000">
            <a:off x="3183732" y="3753644"/>
            <a:ext cx="1214437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000000"/>
                </a:solidFill>
                <a:latin typeface="Handlee" panose="02000000000000000000" pitchFamily="2" charset="77"/>
              </a:rPr>
              <a:t>Timeout</a:t>
            </a:r>
          </a:p>
        </p:txBody>
      </p:sp>
      <p:sp>
        <p:nvSpPr>
          <p:cNvPr id="1697840" name="Line 48"/>
          <p:cNvSpPr>
            <a:spLocks noChangeShapeType="1"/>
          </p:cNvSpPr>
          <p:nvPr/>
        </p:nvSpPr>
        <p:spPr bwMode="auto">
          <a:xfrm>
            <a:off x="4175125" y="1295400"/>
            <a:ext cx="0" cy="381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97841" name="AutoShape 49"/>
          <p:cNvSpPr>
            <a:spLocks noChangeArrowheads="1"/>
          </p:cNvSpPr>
          <p:nvPr/>
        </p:nvSpPr>
        <p:spPr bwMode="auto">
          <a:xfrm>
            <a:off x="4327525" y="2590800"/>
            <a:ext cx="381000" cy="457200"/>
          </a:xfrm>
          <a:prstGeom prst="lightningBolt">
            <a:avLst/>
          </a:prstGeom>
          <a:solidFill>
            <a:srgbClr val="FFFF99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97842" name="Text Box 50"/>
          <p:cNvSpPr txBox="1">
            <a:spLocks noChangeArrowheads="1"/>
          </p:cNvSpPr>
          <p:nvPr/>
        </p:nvSpPr>
        <p:spPr bwMode="auto">
          <a:xfrm>
            <a:off x="4135676" y="4994444"/>
            <a:ext cx="1723549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0000FF"/>
                </a:solidFill>
                <a:latin typeface="Handlee" panose="02000000000000000000" pitchFamily="2" charset="77"/>
              </a:rPr>
              <a:t>ACK lost</a:t>
            </a:r>
          </a:p>
          <a:p>
            <a:pPr algn="ctr" eaLnBrk="0" hangingPunct="0"/>
            <a:r>
              <a:rPr lang="en-US" sz="2000" b="1">
                <a:solidFill>
                  <a:srgbClr val="FF3300"/>
                </a:solidFill>
                <a:latin typeface="Handlee" panose="02000000000000000000" pitchFamily="2" charset="77"/>
              </a:rPr>
              <a:t>DUPLICATE </a:t>
            </a:r>
            <a:br>
              <a:rPr lang="en-US" sz="2000" b="1">
                <a:solidFill>
                  <a:srgbClr val="FF3300"/>
                </a:solidFill>
                <a:latin typeface="Handlee" panose="02000000000000000000" pitchFamily="2" charset="77"/>
              </a:rPr>
            </a:br>
            <a:r>
              <a:rPr lang="en-US" sz="2000" b="1">
                <a:solidFill>
                  <a:srgbClr val="FF3300"/>
                </a:solidFill>
                <a:latin typeface="Handlee" panose="02000000000000000000" pitchFamily="2" charset="77"/>
              </a:rPr>
              <a:t>PACKET</a:t>
            </a:r>
          </a:p>
        </p:txBody>
      </p:sp>
      <p:sp>
        <p:nvSpPr>
          <p:cNvPr id="1697843" name="Text Box 51"/>
          <p:cNvSpPr txBox="1">
            <a:spLocks noChangeArrowheads="1"/>
          </p:cNvSpPr>
          <p:nvPr/>
        </p:nvSpPr>
        <p:spPr bwMode="auto">
          <a:xfrm>
            <a:off x="1291547" y="5133946"/>
            <a:ext cx="1420582" cy="40011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0000FF"/>
                </a:solidFill>
                <a:latin typeface="Handlee" panose="02000000000000000000" pitchFamily="2" charset="77"/>
              </a:rPr>
              <a:t>Packet lost</a:t>
            </a:r>
          </a:p>
        </p:txBody>
      </p:sp>
      <p:sp>
        <p:nvSpPr>
          <p:cNvPr id="1697844" name="Text Box 52"/>
          <p:cNvSpPr txBox="1">
            <a:spLocks noChangeArrowheads="1"/>
          </p:cNvSpPr>
          <p:nvPr/>
        </p:nvSpPr>
        <p:spPr bwMode="auto">
          <a:xfrm>
            <a:off x="6953768" y="5024606"/>
            <a:ext cx="1665841" cy="101566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>
                <a:solidFill>
                  <a:srgbClr val="0000FF"/>
                </a:solidFill>
                <a:latin typeface="Handlee" panose="02000000000000000000" pitchFamily="2" charset="77"/>
              </a:rPr>
              <a:t>Early timeout</a:t>
            </a:r>
          </a:p>
          <a:p>
            <a:pPr algn="ctr" eaLnBrk="0" hangingPunct="0"/>
            <a:r>
              <a:rPr lang="en-US" sz="2000" b="1">
                <a:solidFill>
                  <a:srgbClr val="FF0000"/>
                </a:solidFill>
                <a:latin typeface="Handlee" panose="02000000000000000000" pitchFamily="2" charset="77"/>
              </a:rPr>
              <a:t>DUPLICATE</a:t>
            </a:r>
            <a:br>
              <a:rPr lang="en-US" sz="2000" b="1">
                <a:solidFill>
                  <a:srgbClr val="FF0000"/>
                </a:solidFill>
                <a:latin typeface="Handlee" panose="02000000000000000000" pitchFamily="2" charset="77"/>
              </a:rPr>
            </a:br>
            <a:r>
              <a:rPr lang="en-US" sz="2000" b="1">
                <a:solidFill>
                  <a:srgbClr val="FF0000"/>
                </a:solidFill>
                <a:latin typeface="Handlee" panose="02000000000000000000" pitchFamily="2" charset="77"/>
              </a:rPr>
              <a:t>PACKETS</a:t>
            </a:r>
          </a:p>
        </p:txBody>
      </p:sp>
      <p:sp>
        <p:nvSpPr>
          <p:cNvPr id="1697845" name="Line 53"/>
          <p:cNvSpPr>
            <a:spLocks noChangeShapeType="1"/>
          </p:cNvSpPr>
          <p:nvPr/>
        </p:nvSpPr>
        <p:spPr bwMode="auto">
          <a:xfrm>
            <a:off x="5662613" y="1295400"/>
            <a:ext cx="0" cy="381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97846" name="Line 54"/>
          <p:cNvSpPr>
            <a:spLocks noChangeShapeType="1"/>
          </p:cNvSpPr>
          <p:nvPr/>
        </p:nvSpPr>
        <p:spPr bwMode="auto">
          <a:xfrm>
            <a:off x="1214438" y="1295400"/>
            <a:ext cx="0" cy="381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97847" name="Line 55"/>
          <p:cNvSpPr>
            <a:spLocks noChangeShapeType="1"/>
          </p:cNvSpPr>
          <p:nvPr/>
        </p:nvSpPr>
        <p:spPr bwMode="auto">
          <a:xfrm>
            <a:off x="2701925" y="1295400"/>
            <a:ext cx="0" cy="381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97848" name="Line 56"/>
          <p:cNvSpPr>
            <a:spLocks noChangeShapeType="1"/>
          </p:cNvSpPr>
          <p:nvPr/>
        </p:nvSpPr>
        <p:spPr bwMode="auto">
          <a:xfrm>
            <a:off x="7062788" y="1295400"/>
            <a:ext cx="0" cy="381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97849" name="Line 57"/>
          <p:cNvSpPr>
            <a:spLocks noChangeShapeType="1"/>
          </p:cNvSpPr>
          <p:nvPr/>
        </p:nvSpPr>
        <p:spPr bwMode="auto">
          <a:xfrm>
            <a:off x="8550275" y="1295400"/>
            <a:ext cx="0" cy="3810000"/>
          </a:xfrm>
          <a:prstGeom prst="line">
            <a:avLst/>
          </a:prstGeom>
          <a:noFill/>
          <a:ln w="25400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7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7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7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7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7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7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7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7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7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7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7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7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7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7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7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7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7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7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7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7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7802" grpId="0"/>
      <p:bldP spid="1697803" grpId="0" animBg="1"/>
      <p:bldP spid="1697804" grpId="0"/>
      <p:bldP spid="1697809" grpId="0"/>
      <p:bldP spid="1697814" grpId="0"/>
      <p:bldP spid="1697822" grpId="0"/>
      <p:bldP spid="1697831" grpId="0"/>
      <p:bldP spid="1697839" grpId="0"/>
      <p:bldP spid="1697840" grpId="0" animBg="1"/>
      <p:bldP spid="1697841" grpId="0" animBg="1"/>
      <p:bldP spid="1697842" grpId="0"/>
      <p:bldP spid="1697844" grpId="0"/>
      <p:bldP spid="1697845" grpId="0" animBg="1"/>
      <p:bldP spid="1697848" grpId="0" animBg="1"/>
      <p:bldP spid="1697849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AED301-F589-4B9E-AFBD-6F945A7051FB}" type="slidenum">
              <a:rPr lang="en-US"/>
              <a:pPr/>
              <a:t>34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69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How Long Should Sender Wait?</a:t>
            </a:r>
          </a:p>
        </p:txBody>
      </p:sp>
      <p:sp>
        <p:nvSpPr>
          <p:cNvPr id="1699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Sender sets a timeout to wait for an ACK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Too short: wasted retransmissions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Too long: excessive delays when packet lost</a:t>
            </a:r>
          </a:p>
          <a:p>
            <a:pPr>
              <a:lnSpc>
                <a:spcPct val="90000"/>
              </a:lnSpc>
            </a:pPr>
            <a:r>
              <a:rPr lang="en-US" sz="2800"/>
              <a:t>TCP sets timeout as a function of the RTT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Expect ACK to arrive after an RTT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… plus a fudge factor to account for queuing</a:t>
            </a:r>
          </a:p>
          <a:p>
            <a:pPr>
              <a:lnSpc>
                <a:spcPct val="90000"/>
              </a:lnSpc>
            </a:pPr>
            <a:r>
              <a:rPr lang="en-US" sz="2800"/>
              <a:t>But, how does the sender know the RTT?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Can estimate the RTT by watching the ACKs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Smooth estimate: keep a running average of the RTT</a:t>
            </a:r>
          </a:p>
          <a:p>
            <a:pPr lvl="2">
              <a:lnSpc>
                <a:spcPct val="90000"/>
              </a:lnSpc>
            </a:pPr>
            <a:r>
              <a:rPr lang="en-US" sz="2000"/>
              <a:t>EstimatedRTT = a * EstimatedRTT + (1 –a ) * SampleRTT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Compute timeout: TimeOut = 2 * EstimatedRTT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F26830A-7A27-4803-8C5D-08396B8B79FB}" type="slidenum">
              <a:rPr lang="en-US"/>
              <a:pPr/>
              <a:t>35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701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RTT Estimation</a:t>
            </a:r>
          </a:p>
        </p:txBody>
      </p:sp>
      <p:pic>
        <p:nvPicPr>
          <p:cNvPr id="17018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" y="990600"/>
            <a:ext cx="7739062" cy="5297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3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 Flaw in This Approach</a:t>
            </a:r>
          </a:p>
        </p:txBody>
      </p:sp>
      <p:sp>
        <p:nvSpPr>
          <p:cNvPr id="1703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/>
              <a:t>An ACK doesn’t really acknowledge a transmission</a:t>
            </a:r>
          </a:p>
          <a:p>
            <a:pPr lvl="1"/>
            <a:r>
              <a:rPr lang="en-US"/>
              <a:t>Rather, it acknowledges receipt of the data</a:t>
            </a:r>
          </a:p>
          <a:p>
            <a:r>
              <a:rPr lang="en-US"/>
              <a:t>Consider a retransmission of a lost packet</a:t>
            </a:r>
          </a:p>
          <a:p>
            <a:pPr lvl="1"/>
            <a:r>
              <a:rPr lang="en-US"/>
              <a:t>If you assume the ACK goes with the 1st transmission</a:t>
            </a:r>
          </a:p>
          <a:p>
            <a:pPr lvl="1"/>
            <a:r>
              <a:rPr lang="en-US"/>
              <a:t>… the SampleRTT comes out way too large</a:t>
            </a:r>
          </a:p>
          <a:p>
            <a:r>
              <a:rPr lang="en-US"/>
              <a:t>Consider a duplicate packet </a:t>
            </a:r>
          </a:p>
          <a:p>
            <a:pPr lvl="1"/>
            <a:r>
              <a:rPr lang="en-US"/>
              <a:t>If you assume the ACK goes with the 2nd transmission</a:t>
            </a:r>
          </a:p>
          <a:p>
            <a:pPr lvl="1"/>
            <a:r>
              <a:rPr lang="en-US"/>
              <a:t>… the Sample RTT comes out way too small</a:t>
            </a:r>
          </a:p>
          <a:p>
            <a:r>
              <a:rPr lang="en-US"/>
              <a:t>Simple solution in the Karn/Partridge algorithm</a:t>
            </a:r>
          </a:p>
          <a:p>
            <a:pPr lvl="1"/>
            <a:r>
              <a:rPr lang="en-US"/>
              <a:t>Only collect samples for segments sent one single time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B5DF23C-C337-45D1-A358-ED1CFB399B04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8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TCP Sliding Window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16661AF-A34D-4343-AD75-6E2C45E51B1A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0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Motivation for Sliding Window</a:t>
            </a:r>
          </a:p>
        </p:txBody>
      </p:sp>
      <p:sp>
        <p:nvSpPr>
          <p:cNvPr id="17100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38100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Stop-and-wait is inefficient</a:t>
            </a:r>
          </a:p>
          <a:p>
            <a:pPr lvl="1"/>
            <a:r>
              <a:rPr lang="en-US" dirty="0"/>
              <a:t>Only one TCP segment is “in flight” at a time</a:t>
            </a:r>
          </a:p>
          <a:p>
            <a:pPr lvl="1"/>
            <a:r>
              <a:rPr lang="en-US" dirty="0"/>
              <a:t>Especially bad when delay-bandwidth product is high</a:t>
            </a:r>
          </a:p>
          <a:p>
            <a:r>
              <a:rPr lang="en-US" dirty="0"/>
              <a:t>Numerical example</a:t>
            </a:r>
          </a:p>
          <a:p>
            <a:pPr lvl="1"/>
            <a:r>
              <a:rPr lang="en-US" dirty="0"/>
              <a:t>1.5 Mbps link with a 45 </a:t>
            </a:r>
            <a:r>
              <a:rPr lang="en-US" dirty="0" err="1"/>
              <a:t>msec</a:t>
            </a:r>
            <a:r>
              <a:rPr lang="en-US" dirty="0"/>
              <a:t> round-trip time (RTT)</a:t>
            </a:r>
          </a:p>
          <a:p>
            <a:pPr lvl="2"/>
            <a:r>
              <a:rPr lang="en-US" dirty="0"/>
              <a:t>Delay-bandwidth product is 67.5 Kbits (or 8 </a:t>
            </a:r>
            <a:r>
              <a:rPr lang="en-US" dirty="0" err="1"/>
              <a:t>KBytes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But, sender can send at most one packet per RTT</a:t>
            </a:r>
          </a:p>
          <a:p>
            <a:pPr lvl="2"/>
            <a:r>
              <a:rPr lang="en-US" dirty="0"/>
              <a:t>Assuming a segment size of 1 KB (8 Kbits)</a:t>
            </a:r>
          </a:p>
          <a:p>
            <a:pPr lvl="2"/>
            <a:r>
              <a:rPr lang="en-US" dirty="0"/>
              <a:t>… leads to 8 Kbits/segment / 45 </a:t>
            </a:r>
            <a:r>
              <a:rPr lang="en-US" dirty="0" err="1"/>
              <a:t>msec</a:t>
            </a:r>
            <a:r>
              <a:rPr lang="en-US" dirty="0"/>
              <a:t>/segment </a:t>
            </a:r>
            <a:r>
              <a:rPr lang="en-US" dirty="0">
                <a:sym typeface="Wingdings" pitchFamily="2" charset="2"/>
              </a:rPr>
              <a:t> 182 Kbps</a:t>
            </a:r>
          </a:p>
          <a:p>
            <a:pPr lvl="2"/>
            <a:r>
              <a:rPr lang="en-US" dirty="0">
                <a:sym typeface="Wingdings" pitchFamily="2" charset="2"/>
              </a:rPr>
              <a:t>That’s just one-eighth of the 1.5 Mbps link capacity</a:t>
            </a:r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8B19923-188B-463F-B7AE-4701C7AA2961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pic>
        <p:nvPicPr>
          <p:cNvPr id="1710084" name="Picture 4" descr="j019538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39750" y="4648200"/>
            <a:ext cx="1476375" cy="1508125"/>
          </a:xfrm>
          <a:prstGeom prst="rect">
            <a:avLst/>
          </a:prstGeom>
          <a:noFill/>
        </p:spPr>
      </p:pic>
      <p:pic>
        <p:nvPicPr>
          <p:cNvPr id="1710085" name="Picture 5" descr="j02857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07175" y="4878388"/>
            <a:ext cx="1824038" cy="1120775"/>
          </a:xfrm>
          <a:prstGeom prst="rect">
            <a:avLst/>
          </a:prstGeom>
          <a:noFill/>
        </p:spPr>
      </p:pic>
      <p:sp>
        <p:nvSpPr>
          <p:cNvPr id="1710086" name="Rectangle 6"/>
          <p:cNvSpPr>
            <a:spLocks noChangeArrowheads="1"/>
          </p:cNvSpPr>
          <p:nvPr/>
        </p:nvSpPr>
        <p:spPr bwMode="auto">
          <a:xfrm>
            <a:off x="1922463" y="5570538"/>
            <a:ext cx="4722812" cy="268287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10087" name="Rectangle 7"/>
          <p:cNvSpPr>
            <a:spLocks noChangeArrowheads="1"/>
          </p:cNvSpPr>
          <p:nvPr/>
        </p:nvSpPr>
        <p:spPr bwMode="auto">
          <a:xfrm>
            <a:off x="3765550" y="5607050"/>
            <a:ext cx="1268413" cy="192088"/>
          </a:xfrm>
          <a:prstGeom prst="rect">
            <a:avLst/>
          </a:prstGeom>
          <a:solidFill>
            <a:srgbClr val="CC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10088" name="Rectangle 8"/>
          <p:cNvSpPr>
            <a:spLocks noChangeArrowheads="1"/>
          </p:cNvSpPr>
          <p:nvPr/>
        </p:nvSpPr>
        <p:spPr bwMode="auto">
          <a:xfrm>
            <a:off x="4725988" y="5607050"/>
            <a:ext cx="306387" cy="192088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0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0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08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0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0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0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08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21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Sliding Window</a:t>
            </a:r>
          </a:p>
        </p:txBody>
      </p:sp>
      <p:sp>
        <p:nvSpPr>
          <p:cNvPr id="17121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Allow a larger amount of data “in flight”</a:t>
            </a:r>
          </a:p>
          <a:p>
            <a:pPr lvl="1"/>
            <a:r>
              <a:rPr lang="en-US"/>
              <a:t>Allow sender to get ahead of the receiver</a:t>
            </a:r>
          </a:p>
          <a:p>
            <a:pPr lvl="1"/>
            <a:r>
              <a:rPr lang="en-US"/>
              <a:t>… though not too far ahead</a:t>
            </a:r>
          </a:p>
        </p:txBody>
      </p:sp>
      <p:sp>
        <p:nvSpPr>
          <p:cNvPr id="3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 b="1">
                <a:latin typeface="Handlee" panose="02000000000000000000" pitchFamily="2" charset="77"/>
              </a:rPr>
              <a:t>CSC 458/CSC 2209 – Computer Networks</a:t>
            </a:r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3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2F0D62-2237-4775-9869-A7FC0CC8E0C4}" type="slidenum">
              <a:rPr lang="en-US" b="1" smtClean="0">
                <a:latin typeface="Handlee" panose="02000000000000000000" pitchFamily="2" charset="77"/>
              </a:rPr>
              <a:pPr/>
              <a:t>39</a:t>
            </a:fld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3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b="1">
                <a:latin typeface="Handlee" panose="02000000000000000000" pitchFamily="2" charset="77"/>
              </a:rPr>
              <a:t>University of Toronto – Fall 2025</a:t>
            </a:r>
          </a:p>
        </p:txBody>
      </p:sp>
      <p:sp>
        <p:nvSpPr>
          <p:cNvPr id="1712161" name="Rectangle 33"/>
          <p:cNvSpPr>
            <a:spLocks noChangeArrowheads="1"/>
          </p:cNvSpPr>
          <p:nvPr/>
        </p:nvSpPr>
        <p:spPr bwMode="auto">
          <a:xfrm>
            <a:off x="0" y="6248400"/>
            <a:ext cx="9144000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12132" name="Oval 4"/>
          <p:cNvSpPr>
            <a:spLocks noChangeArrowheads="1"/>
          </p:cNvSpPr>
          <p:nvPr/>
        </p:nvSpPr>
        <p:spPr bwMode="auto">
          <a:xfrm>
            <a:off x="1116013" y="2890838"/>
            <a:ext cx="2879725" cy="768350"/>
          </a:xfrm>
          <a:prstGeom prst="ellipse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12133" name="Text Box 5"/>
          <p:cNvSpPr txBox="1">
            <a:spLocks noChangeArrowheads="1"/>
          </p:cNvSpPr>
          <p:nvPr/>
        </p:nvSpPr>
        <p:spPr bwMode="auto">
          <a:xfrm>
            <a:off x="1606520" y="3044825"/>
            <a:ext cx="1943161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Handlee" panose="02000000000000000000" pitchFamily="2" charset="77"/>
              </a:rPr>
              <a:t>Sending process</a:t>
            </a:r>
          </a:p>
        </p:txBody>
      </p:sp>
      <p:sp>
        <p:nvSpPr>
          <p:cNvPr id="1712134" name="Oval 6"/>
          <p:cNvSpPr>
            <a:spLocks noChangeArrowheads="1"/>
          </p:cNvSpPr>
          <p:nvPr/>
        </p:nvSpPr>
        <p:spPr bwMode="auto">
          <a:xfrm>
            <a:off x="5187950" y="2890838"/>
            <a:ext cx="2879725" cy="768350"/>
          </a:xfrm>
          <a:prstGeom prst="ellipse">
            <a:avLst/>
          </a:prstGeom>
          <a:solidFill>
            <a:srgbClr val="FFFF99"/>
          </a:solidFill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12135" name="Text Box 7"/>
          <p:cNvSpPr txBox="1">
            <a:spLocks noChangeArrowheads="1"/>
          </p:cNvSpPr>
          <p:nvPr/>
        </p:nvSpPr>
        <p:spPr bwMode="auto">
          <a:xfrm>
            <a:off x="5588658" y="3044825"/>
            <a:ext cx="2129109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Handlee" panose="02000000000000000000" pitchFamily="2" charset="77"/>
              </a:rPr>
              <a:t>Receiving process</a:t>
            </a:r>
          </a:p>
        </p:txBody>
      </p:sp>
      <p:sp>
        <p:nvSpPr>
          <p:cNvPr id="1712136" name="Line 8"/>
          <p:cNvSpPr>
            <a:spLocks noChangeShapeType="1"/>
          </p:cNvSpPr>
          <p:nvPr/>
        </p:nvSpPr>
        <p:spPr bwMode="auto">
          <a:xfrm>
            <a:off x="654050" y="3863975"/>
            <a:ext cx="3533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12137" name="Line 9"/>
          <p:cNvSpPr>
            <a:spLocks noChangeShapeType="1"/>
          </p:cNvSpPr>
          <p:nvPr/>
        </p:nvSpPr>
        <p:spPr bwMode="auto">
          <a:xfrm>
            <a:off x="4916488" y="3889375"/>
            <a:ext cx="35337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12138" name="Rectangle 10"/>
          <p:cNvSpPr>
            <a:spLocks noChangeArrowheads="1"/>
          </p:cNvSpPr>
          <p:nvPr/>
        </p:nvSpPr>
        <p:spPr bwMode="auto">
          <a:xfrm>
            <a:off x="808038" y="4581525"/>
            <a:ext cx="958850" cy="460375"/>
          </a:xfrm>
          <a:prstGeom prst="rect">
            <a:avLst/>
          </a:prstGeom>
          <a:solidFill>
            <a:srgbClr val="CC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12139" name="Rectangle 11"/>
          <p:cNvSpPr>
            <a:spLocks noChangeArrowheads="1"/>
          </p:cNvSpPr>
          <p:nvPr/>
        </p:nvSpPr>
        <p:spPr bwMode="auto">
          <a:xfrm>
            <a:off x="1768475" y="4581525"/>
            <a:ext cx="958850" cy="460375"/>
          </a:xfrm>
          <a:prstGeom prst="rect">
            <a:avLst/>
          </a:prstGeom>
          <a:solidFill>
            <a:srgbClr val="99CCFF"/>
          </a:solidFill>
          <a:ln w="31750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12140" name="Rectangle 12"/>
          <p:cNvSpPr>
            <a:spLocks noChangeArrowheads="1"/>
          </p:cNvSpPr>
          <p:nvPr/>
        </p:nvSpPr>
        <p:spPr bwMode="auto">
          <a:xfrm>
            <a:off x="2728913" y="4581525"/>
            <a:ext cx="958850" cy="460375"/>
          </a:xfrm>
          <a:prstGeom prst="rect">
            <a:avLst/>
          </a:prstGeom>
          <a:solidFill>
            <a:srgbClr val="CC99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12141" name="Rectangle 13"/>
          <p:cNvSpPr>
            <a:spLocks noChangeArrowheads="1"/>
          </p:cNvSpPr>
          <p:nvPr/>
        </p:nvSpPr>
        <p:spPr bwMode="auto">
          <a:xfrm>
            <a:off x="3687763" y="4583113"/>
            <a:ext cx="614362" cy="460375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12142" name="Freeform 14"/>
          <p:cNvSpPr>
            <a:spLocks/>
          </p:cNvSpPr>
          <p:nvPr/>
        </p:nvSpPr>
        <p:spPr bwMode="auto">
          <a:xfrm>
            <a:off x="2420938" y="3659188"/>
            <a:ext cx="1268412" cy="84455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387" y="121"/>
              </a:cxn>
              <a:cxn ang="0">
                <a:pos x="799" y="460"/>
              </a:cxn>
            </a:cxnLst>
            <a:rect l="0" t="0" r="r" b="b"/>
            <a:pathLst>
              <a:path w="799" h="460">
                <a:moveTo>
                  <a:pt x="0" y="0"/>
                </a:moveTo>
                <a:cubicBezTo>
                  <a:pt x="127" y="22"/>
                  <a:pt x="254" y="44"/>
                  <a:pt x="387" y="121"/>
                </a:cubicBezTo>
                <a:cubicBezTo>
                  <a:pt x="520" y="198"/>
                  <a:pt x="659" y="329"/>
                  <a:pt x="799" y="460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12143" name="Line 15"/>
          <p:cNvSpPr>
            <a:spLocks noChangeShapeType="1"/>
          </p:cNvSpPr>
          <p:nvPr/>
        </p:nvSpPr>
        <p:spPr bwMode="auto">
          <a:xfrm flipV="1">
            <a:off x="1768475" y="5157788"/>
            <a:ext cx="0" cy="5381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12144" name="Line 16"/>
          <p:cNvSpPr>
            <a:spLocks noChangeShapeType="1"/>
          </p:cNvSpPr>
          <p:nvPr/>
        </p:nvSpPr>
        <p:spPr bwMode="auto">
          <a:xfrm flipH="1" flipV="1">
            <a:off x="2728913" y="5157788"/>
            <a:ext cx="0" cy="11906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12145" name="Text Box 17"/>
          <p:cNvSpPr txBox="1">
            <a:spLocks noChangeArrowheads="1"/>
          </p:cNvSpPr>
          <p:nvPr/>
        </p:nvSpPr>
        <p:spPr bwMode="auto">
          <a:xfrm>
            <a:off x="551161" y="5657850"/>
            <a:ext cx="2039341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Handlee" panose="02000000000000000000" pitchFamily="2" charset="77"/>
              </a:rPr>
              <a:t>Last byte ACKed</a:t>
            </a:r>
          </a:p>
        </p:txBody>
      </p:sp>
      <p:sp>
        <p:nvSpPr>
          <p:cNvPr id="1712146" name="Text Box 18"/>
          <p:cNvSpPr txBox="1">
            <a:spLocks noChangeArrowheads="1"/>
          </p:cNvSpPr>
          <p:nvPr/>
        </p:nvSpPr>
        <p:spPr bwMode="auto">
          <a:xfrm>
            <a:off x="1449711" y="6335713"/>
            <a:ext cx="1705915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Handlee" panose="02000000000000000000" pitchFamily="2" charset="77"/>
              </a:rPr>
              <a:t>Last byte sent</a:t>
            </a:r>
          </a:p>
        </p:txBody>
      </p:sp>
      <p:sp>
        <p:nvSpPr>
          <p:cNvPr id="1712147" name="Text Box 19"/>
          <p:cNvSpPr txBox="1">
            <a:spLocks noChangeArrowheads="1"/>
          </p:cNvSpPr>
          <p:nvPr/>
        </p:nvSpPr>
        <p:spPr bwMode="auto">
          <a:xfrm>
            <a:off x="445591" y="3813175"/>
            <a:ext cx="726481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Handlee" panose="02000000000000000000" pitchFamily="2" charset="77"/>
              </a:rPr>
              <a:t>TCP</a:t>
            </a:r>
          </a:p>
        </p:txBody>
      </p:sp>
      <p:sp>
        <p:nvSpPr>
          <p:cNvPr id="1712148" name="Rectangle 20"/>
          <p:cNvSpPr>
            <a:spLocks noChangeArrowheads="1"/>
          </p:cNvSpPr>
          <p:nvPr/>
        </p:nvSpPr>
        <p:spPr bwMode="auto">
          <a:xfrm>
            <a:off x="5072063" y="4478338"/>
            <a:ext cx="614362" cy="460375"/>
          </a:xfrm>
          <a:prstGeom prst="rect">
            <a:avLst/>
          </a:prstGeom>
          <a:solidFill>
            <a:srgbClr val="CCFF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12149" name="Rectangle 21"/>
          <p:cNvSpPr>
            <a:spLocks noChangeArrowheads="1"/>
          </p:cNvSpPr>
          <p:nvPr/>
        </p:nvSpPr>
        <p:spPr bwMode="auto">
          <a:xfrm>
            <a:off x="5686425" y="4478338"/>
            <a:ext cx="1304925" cy="46037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12150" name="Rectangle 22"/>
          <p:cNvSpPr>
            <a:spLocks noChangeArrowheads="1"/>
          </p:cNvSpPr>
          <p:nvPr/>
        </p:nvSpPr>
        <p:spPr bwMode="auto">
          <a:xfrm>
            <a:off x="6953250" y="4478338"/>
            <a:ext cx="346075" cy="460375"/>
          </a:xfrm>
          <a:prstGeom prst="rect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12151" name="Rectangle 23"/>
          <p:cNvSpPr>
            <a:spLocks noChangeArrowheads="1"/>
          </p:cNvSpPr>
          <p:nvPr/>
        </p:nvSpPr>
        <p:spPr bwMode="auto">
          <a:xfrm>
            <a:off x="7643813" y="4479925"/>
            <a:ext cx="614362" cy="460375"/>
          </a:xfrm>
          <a:prstGeom prst="rect">
            <a:avLst/>
          </a:prstGeom>
          <a:noFill/>
          <a:ln w="9525" algn="ctr">
            <a:solidFill>
              <a:schemeClr val="tx1"/>
            </a:solidFill>
            <a:prstDash val="sysDot"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12152" name="Text Box 24"/>
          <p:cNvSpPr txBox="1">
            <a:spLocks noChangeArrowheads="1"/>
          </p:cNvSpPr>
          <p:nvPr/>
        </p:nvSpPr>
        <p:spPr bwMode="auto">
          <a:xfrm>
            <a:off x="4709616" y="3851275"/>
            <a:ext cx="726481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Handlee" panose="02000000000000000000" pitchFamily="2" charset="77"/>
              </a:rPr>
              <a:t>TCP</a:t>
            </a:r>
          </a:p>
        </p:txBody>
      </p:sp>
      <p:sp>
        <p:nvSpPr>
          <p:cNvPr id="1712153" name="Freeform 25"/>
          <p:cNvSpPr>
            <a:spLocks/>
          </p:cNvSpPr>
          <p:nvPr/>
        </p:nvSpPr>
        <p:spPr bwMode="auto">
          <a:xfrm>
            <a:off x="5646738" y="3582988"/>
            <a:ext cx="1382712" cy="882650"/>
          </a:xfrm>
          <a:custGeom>
            <a:avLst/>
            <a:gdLst/>
            <a:ahLst/>
            <a:cxnLst>
              <a:cxn ang="0">
                <a:pos x="0" y="556"/>
              </a:cxn>
              <a:cxn ang="0">
                <a:pos x="701" y="193"/>
              </a:cxn>
              <a:cxn ang="0">
                <a:pos x="871" y="0"/>
              </a:cxn>
            </a:cxnLst>
            <a:rect l="0" t="0" r="r" b="b"/>
            <a:pathLst>
              <a:path w="871" h="556">
                <a:moveTo>
                  <a:pt x="0" y="556"/>
                </a:moveTo>
                <a:cubicBezTo>
                  <a:pt x="278" y="421"/>
                  <a:pt x="556" y="286"/>
                  <a:pt x="701" y="193"/>
                </a:cubicBezTo>
                <a:cubicBezTo>
                  <a:pt x="846" y="100"/>
                  <a:pt x="858" y="50"/>
                  <a:pt x="871" y="0"/>
                </a:cubicBezTo>
              </a:path>
            </a:pathLst>
          </a:custGeom>
          <a:noFill/>
          <a:ln w="25400" cap="flat" cmpd="sng">
            <a:solidFill>
              <a:schemeClr val="tx1"/>
            </a:solidFill>
            <a:prstDash val="solid"/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12154" name="Line 26"/>
          <p:cNvSpPr>
            <a:spLocks noChangeShapeType="1"/>
          </p:cNvSpPr>
          <p:nvPr/>
        </p:nvSpPr>
        <p:spPr bwMode="auto">
          <a:xfrm flipV="1">
            <a:off x="6953250" y="4965700"/>
            <a:ext cx="0" cy="5381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12155" name="Text Box 27"/>
          <p:cNvSpPr txBox="1">
            <a:spLocks noChangeArrowheads="1"/>
          </p:cNvSpPr>
          <p:nvPr/>
        </p:nvSpPr>
        <p:spPr bwMode="auto">
          <a:xfrm>
            <a:off x="4964983" y="5502275"/>
            <a:ext cx="2249334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Handlee" panose="02000000000000000000" pitchFamily="2" charset="77"/>
              </a:rPr>
              <a:t>Next byte expected</a:t>
            </a:r>
          </a:p>
        </p:txBody>
      </p:sp>
      <p:sp>
        <p:nvSpPr>
          <p:cNvPr id="1712156" name="Text Box 28"/>
          <p:cNvSpPr txBox="1">
            <a:spLocks noChangeArrowheads="1"/>
          </p:cNvSpPr>
          <p:nvPr/>
        </p:nvSpPr>
        <p:spPr bwMode="auto">
          <a:xfrm>
            <a:off x="1316398" y="3967163"/>
            <a:ext cx="2026517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Handlee" panose="02000000000000000000" pitchFamily="2" charset="77"/>
              </a:rPr>
              <a:t>Last byte written</a:t>
            </a:r>
          </a:p>
        </p:txBody>
      </p:sp>
      <p:sp>
        <p:nvSpPr>
          <p:cNvPr id="1712157" name="Text Box 29"/>
          <p:cNvSpPr txBox="1">
            <a:spLocks noChangeArrowheads="1"/>
          </p:cNvSpPr>
          <p:nvPr/>
        </p:nvSpPr>
        <p:spPr bwMode="auto">
          <a:xfrm>
            <a:off x="6545516" y="3954463"/>
            <a:ext cx="1720343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Handlee" panose="02000000000000000000" pitchFamily="2" charset="77"/>
              </a:rPr>
              <a:t>Last byte read</a:t>
            </a:r>
          </a:p>
        </p:txBody>
      </p:sp>
      <p:sp>
        <p:nvSpPr>
          <p:cNvPr id="1712158" name="Rectangle 30"/>
          <p:cNvSpPr>
            <a:spLocks noChangeArrowheads="1"/>
          </p:cNvSpPr>
          <p:nvPr/>
        </p:nvSpPr>
        <p:spPr bwMode="auto">
          <a:xfrm>
            <a:off x="7299325" y="4465638"/>
            <a:ext cx="346075" cy="460375"/>
          </a:xfrm>
          <a:prstGeom prst="rect">
            <a:avLst/>
          </a:prstGeom>
          <a:solidFill>
            <a:srgbClr val="99CCFF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12159" name="Line 31"/>
          <p:cNvSpPr>
            <a:spLocks noChangeShapeType="1"/>
          </p:cNvSpPr>
          <p:nvPr/>
        </p:nvSpPr>
        <p:spPr bwMode="auto">
          <a:xfrm flipH="1" flipV="1">
            <a:off x="7624763" y="5003800"/>
            <a:ext cx="0" cy="11906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lg" len="med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12160" name="Text Box 32"/>
          <p:cNvSpPr txBox="1">
            <a:spLocks noChangeArrowheads="1"/>
          </p:cNvSpPr>
          <p:nvPr/>
        </p:nvSpPr>
        <p:spPr bwMode="auto">
          <a:xfrm>
            <a:off x="5887007" y="6181725"/>
            <a:ext cx="2149948" cy="40011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>
                <a:latin typeface="Handlee" panose="02000000000000000000" pitchFamily="2" charset="77"/>
              </a:rPr>
              <a:t>Last byte received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2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2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2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2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2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2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2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2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2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2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2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2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2142" grpId="0" animBg="1"/>
      <p:bldP spid="1712143" grpId="0" animBg="1"/>
      <p:bldP spid="1712144" grpId="0" animBg="1"/>
      <p:bldP spid="1712145" grpId="0"/>
      <p:bldP spid="1712146" grpId="0"/>
      <p:bldP spid="1712153" grpId="0" animBg="1"/>
      <p:bldP spid="1712154" grpId="0" animBg="1"/>
      <p:bldP spid="1712155" grpId="0"/>
      <p:bldP spid="1712156" grpId="0"/>
      <p:bldP spid="1712157" grpId="0"/>
      <p:bldP spid="1712159" grpId="0" animBg="1"/>
      <p:bldP spid="171216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0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Role of Transport Layer</a:t>
            </a:r>
          </a:p>
        </p:txBody>
      </p:sp>
      <p:sp>
        <p:nvSpPr>
          <p:cNvPr id="1640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Link layer</a:t>
            </a:r>
          </a:p>
          <a:p>
            <a:pPr lvl="1"/>
            <a:r>
              <a:rPr lang="en-US" dirty="0"/>
              <a:t>Transfer bit frames between neighboring nodes</a:t>
            </a:r>
          </a:p>
          <a:p>
            <a:pPr lvl="1"/>
            <a:r>
              <a:rPr lang="en-US" dirty="0"/>
              <a:t>E.g., Ethernet</a:t>
            </a:r>
          </a:p>
          <a:p>
            <a:r>
              <a:rPr lang="en-US" dirty="0"/>
              <a:t>Network layer</a:t>
            </a:r>
          </a:p>
          <a:p>
            <a:pPr lvl="1"/>
            <a:r>
              <a:rPr lang="en-US" dirty="0"/>
              <a:t>Logical communication between nodes</a:t>
            </a:r>
          </a:p>
          <a:p>
            <a:pPr lvl="1"/>
            <a:r>
              <a:rPr lang="en-US" dirty="0"/>
              <a:t>Hides details of the link technology</a:t>
            </a:r>
          </a:p>
          <a:p>
            <a:pPr lvl="1"/>
            <a:r>
              <a:rPr lang="en-US" dirty="0"/>
              <a:t>E.g., IP</a:t>
            </a:r>
          </a:p>
          <a:p>
            <a:r>
              <a:rPr lang="en-US" dirty="0"/>
              <a:t>Transport layer</a:t>
            </a:r>
          </a:p>
          <a:p>
            <a:pPr lvl="1"/>
            <a:r>
              <a:rPr lang="en-US" dirty="0"/>
              <a:t>Communication between processes (e.g., socket)</a:t>
            </a:r>
          </a:p>
          <a:p>
            <a:pPr lvl="1"/>
            <a:r>
              <a:rPr lang="en-US" dirty="0"/>
              <a:t>Relies on network layer and serves the application layer</a:t>
            </a:r>
          </a:p>
          <a:p>
            <a:pPr lvl="1"/>
            <a:r>
              <a:rPr lang="en-US" dirty="0"/>
              <a:t>E.g., TCP and UDP</a:t>
            </a:r>
          </a:p>
          <a:p>
            <a:r>
              <a:rPr lang="en-US" dirty="0"/>
              <a:t>Application layer</a:t>
            </a:r>
          </a:p>
          <a:p>
            <a:pPr lvl="1"/>
            <a:r>
              <a:rPr lang="en-US" dirty="0"/>
              <a:t>Communication for specific applications</a:t>
            </a:r>
          </a:p>
          <a:p>
            <a:pPr lvl="1"/>
            <a:r>
              <a:rPr lang="en-US" dirty="0"/>
              <a:t>E.g., </a:t>
            </a:r>
            <a:r>
              <a:rPr lang="en-US" dirty="0" err="1"/>
              <a:t>HyperText</a:t>
            </a:r>
            <a:r>
              <a:rPr lang="en-US" dirty="0"/>
              <a:t> Transfer Protocol (HTTP), File Transfer Protocol (FTP), Network News Transfer Protocol (NNTP)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09A51BD-F5FA-4014-A79D-DA41599275C1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640453" name="AutoShape 5"/>
          <p:cNvSpPr>
            <a:spLocks noChangeArrowheads="1"/>
          </p:cNvSpPr>
          <p:nvPr/>
        </p:nvSpPr>
        <p:spPr bwMode="auto">
          <a:xfrm>
            <a:off x="381000" y="3401978"/>
            <a:ext cx="8305800" cy="1416635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 tmFilter="0, 0; .2, .5; .8, .5; 1, 0"/>
                                        <p:tgtEl>
                                          <p:spTgt spid="164045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" dur="250" autoRev="1" fill="hold"/>
                                        <p:tgtEl>
                                          <p:spTgt spid="164045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40453" grpId="0" animBg="1"/>
      <p:bldP spid="1640453" grpId="1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41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Receiver Buffering</a:t>
            </a:r>
          </a:p>
        </p:txBody>
      </p:sp>
      <p:sp>
        <p:nvSpPr>
          <p:cNvPr id="17141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Window size</a:t>
            </a:r>
          </a:p>
          <a:p>
            <a:pPr lvl="1"/>
            <a:r>
              <a:rPr lang="en-US"/>
              <a:t>Amount that can be sent without acknowledgment</a:t>
            </a:r>
          </a:p>
          <a:p>
            <a:pPr lvl="1"/>
            <a:r>
              <a:rPr lang="en-US"/>
              <a:t>Receiver needs to be able to store this amount of data</a:t>
            </a:r>
          </a:p>
          <a:p>
            <a:r>
              <a:rPr lang="en-US"/>
              <a:t>Receiver advertises the window to the sender</a:t>
            </a:r>
          </a:p>
          <a:p>
            <a:pPr lvl="1"/>
            <a:r>
              <a:rPr lang="en-US"/>
              <a:t>Tells the sender the amount of free space left</a:t>
            </a:r>
          </a:p>
          <a:p>
            <a:pPr lvl="1"/>
            <a:r>
              <a:rPr lang="en-US"/>
              <a:t>… and the sender agrees not to exceed this amount</a:t>
            </a:r>
          </a:p>
        </p:txBody>
      </p:sp>
      <p:sp>
        <p:nvSpPr>
          <p:cNvPr id="1714180" name="Line 4"/>
          <p:cNvSpPr>
            <a:spLocks noChangeShapeType="1"/>
          </p:cNvSpPr>
          <p:nvPr/>
        </p:nvSpPr>
        <p:spPr bwMode="auto">
          <a:xfrm>
            <a:off x="2079625" y="5260043"/>
            <a:ext cx="4565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181" name="Line 5"/>
          <p:cNvSpPr>
            <a:spLocks noChangeShapeType="1"/>
          </p:cNvSpPr>
          <p:nvPr/>
        </p:nvSpPr>
        <p:spPr bwMode="auto">
          <a:xfrm>
            <a:off x="2079625" y="5869643"/>
            <a:ext cx="45656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182" name="Line 6"/>
          <p:cNvSpPr>
            <a:spLocks noChangeShapeType="1"/>
          </p:cNvSpPr>
          <p:nvPr/>
        </p:nvSpPr>
        <p:spPr bwMode="auto">
          <a:xfrm flipH="1">
            <a:off x="6645275" y="5260043"/>
            <a:ext cx="46355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183" name="Line 7"/>
          <p:cNvSpPr>
            <a:spLocks noChangeShapeType="1"/>
          </p:cNvSpPr>
          <p:nvPr/>
        </p:nvSpPr>
        <p:spPr bwMode="auto">
          <a:xfrm flipH="1">
            <a:off x="6645275" y="5869643"/>
            <a:ext cx="46355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184" name="Line 8"/>
          <p:cNvSpPr>
            <a:spLocks noChangeShapeType="1"/>
          </p:cNvSpPr>
          <p:nvPr/>
        </p:nvSpPr>
        <p:spPr bwMode="auto">
          <a:xfrm>
            <a:off x="20796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185" name="Line 9"/>
          <p:cNvSpPr>
            <a:spLocks noChangeShapeType="1"/>
          </p:cNvSpPr>
          <p:nvPr/>
        </p:nvSpPr>
        <p:spPr bwMode="auto">
          <a:xfrm>
            <a:off x="22320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186" name="Line 10"/>
          <p:cNvSpPr>
            <a:spLocks noChangeShapeType="1"/>
          </p:cNvSpPr>
          <p:nvPr/>
        </p:nvSpPr>
        <p:spPr bwMode="auto">
          <a:xfrm>
            <a:off x="23844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187" name="Line 11"/>
          <p:cNvSpPr>
            <a:spLocks noChangeShapeType="1"/>
          </p:cNvSpPr>
          <p:nvPr/>
        </p:nvSpPr>
        <p:spPr bwMode="auto">
          <a:xfrm>
            <a:off x="25368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188" name="Line 12"/>
          <p:cNvSpPr>
            <a:spLocks noChangeShapeType="1"/>
          </p:cNvSpPr>
          <p:nvPr/>
        </p:nvSpPr>
        <p:spPr bwMode="auto">
          <a:xfrm>
            <a:off x="26892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189" name="Line 13"/>
          <p:cNvSpPr>
            <a:spLocks noChangeShapeType="1"/>
          </p:cNvSpPr>
          <p:nvPr/>
        </p:nvSpPr>
        <p:spPr bwMode="auto">
          <a:xfrm>
            <a:off x="28416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190" name="Line 14"/>
          <p:cNvSpPr>
            <a:spLocks noChangeShapeType="1"/>
          </p:cNvSpPr>
          <p:nvPr/>
        </p:nvSpPr>
        <p:spPr bwMode="auto">
          <a:xfrm>
            <a:off x="29940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191" name="Line 15"/>
          <p:cNvSpPr>
            <a:spLocks noChangeShapeType="1"/>
          </p:cNvSpPr>
          <p:nvPr/>
        </p:nvSpPr>
        <p:spPr bwMode="auto">
          <a:xfrm>
            <a:off x="31464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192" name="Line 16"/>
          <p:cNvSpPr>
            <a:spLocks noChangeShapeType="1"/>
          </p:cNvSpPr>
          <p:nvPr/>
        </p:nvSpPr>
        <p:spPr bwMode="auto">
          <a:xfrm>
            <a:off x="32988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193" name="Line 17"/>
          <p:cNvSpPr>
            <a:spLocks noChangeShapeType="1"/>
          </p:cNvSpPr>
          <p:nvPr/>
        </p:nvSpPr>
        <p:spPr bwMode="auto">
          <a:xfrm>
            <a:off x="34512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194" name="Line 18"/>
          <p:cNvSpPr>
            <a:spLocks noChangeShapeType="1"/>
          </p:cNvSpPr>
          <p:nvPr/>
        </p:nvSpPr>
        <p:spPr bwMode="auto">
          <a:xfrm>
            <a:off x="36036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195" name="Line 19"/>
          <p:cNvSpPr>
            <a:spLocks noChangeShapeType="1"/>
          </p:cNvSpPr>
          <p:nvPr/>
        </p:nvSpPr>
        <p:spPr bwMode="auto">
          <a:xfrm>
            <a:off x="37560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196" name="Line 20"/>
          <p:cNvSpPr>
            <a:spLocks noChangeShapeType="1"/>
          </p:cNvSpPr>
          <p:nvPr/>
        </p:nvSpPr>
        <p:spPr bwMode="auto">
          <a:xfrm>
            <a:off x="39084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197" name="Line 21"/>
          <p:cNvSpPr>
            <a:spLocks noChangeShapeType="1"/>
          </p:cNvSpPr>
          <p:nvPr/>
        </p:nvSpPr>
        <p:spPr bwMode="auto">
          <a:xfrm>
            <a:off x="40608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198" name="Line 22"/>
          <p:cNvSpPr>
            <a:spLocks noChangeShapeType="1"/>
          </p:cNvSpPr>
          <p:nvPr/>
        </p:nvSpPr>
        <p:spPr bwMode="auto">
          <a:xfrm>
            <a:off x="42132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199" name="Line 23"/>
          <p:cNvSpPr>
            <a:spLocks noChangeShapeType="1"/>
          </p:cNvSpPr>
          <p:nvPr/>
        </p:nvSpPr>
        <p:spPr bwMode="auto">
          <a:xfrm>
            <a:off x="43656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00" name="Line 24"/>
          <p:cNvSpPr>
            <a:spLocks noChangeShapeType="1"/>
          </p:cNvSpPr>
          <p:nvPr/>
        </p:nvSpPr>
        <p:spPr bwMode="auto">
          <a:xfrm>
            <a:off x="45180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01" name="Line 25"/>
          <p:cNvSpPr>
            <a:spLocks noChangeShapeType="1"/>
          </p:cNvSpPr>
          <p:nvPr/>
        </p:nvSpPr>
        <p:spPr bwMode="auto">
          <a:xfrm>
            <a:off x="46704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02" name="Line 26"/>
          <p:cNvSpPr>
            <a:spLocks noChangeShapeType="1"/>
          </p:cNvSpPr>
          <p:nvPr/>
        </p:nvSpPr>
        <p:spPr bwMode="auto">
          <a:xfrm>
            <a:off x="48228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03" name="Line 27"/>
          <p:cNvSpPr>
            <a:spLocks noChangeShapeType="1"/>
          </p:cNvSpPr>
          <p:nvPr/>
        </p:nvSpPr>
        <p:spPr bwMode="auto">
          <a:xfrm>
            <a:off x="49752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04" name="Line 28"/>
          <p:cNvSpPr>
            <a:spLocks noChangeShapeType="1"/>
          </p:cNvSpPr>
          <p:nvPr/>
        </p:nvSpPr>
        <p:spPr bwMode="auto">
          <a:xfrm>
            <a:off x="51276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05" name="Line 29"/>
          <p:cNvSpPr>
            <a:spLocks noChangeShapeType="1"/>
          </p:cNvSpPr>
          <p:nvPr/>
        </p:nvSpPr>
        <p:spPr bwMode="auto">
          <a:xfrm>
            <a:off x="52800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06" name="Line 30"/>
          <p:cNvSpPr>
            <a:spLocks noChangeShapeType="1"/>
          </p:cNvSpPr>
          <p:nvPr/>
        </p:nvSpPr>
        <p:spPr bwMode="auto">
          <a:xfrm>
            <a:off x="54324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07" name="Line 31"/>
          <p:cNvSpPr>
            <a:spLocks noChangeShapeType="1"/>
          </p:cNvSpPr>
          <p:nvPr/>
        </p:nvSpPr>
        <p:spPr bwMode="auto">
          <a:xfrm>
            <a:off x="55848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08" name="Line 32"/>
          <p:cNvSpPr>
            <a:spLocks noChangeShapeType="1"/>
          </p:cNvSpPr>
          <p:nvPr/>
        </p:nvSpPr>
        <p:spPr bwMode="auto">
          <a:xfrm>
            <a:off x="57372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09" name="Line 33"/>
          <p:cNvSpPr>
            <a:spLocks noChangeShapeType="1"/>
          </p:cNvSpPr>
          <p:nvPr/>
        </p:nvSpPr>
        <p:spPr bwMode="auto">
          <a:xfrm>
            <a:off x="58896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10" name="Line 34"/>
          <p:cNvSpPr>
            <a:spLocks noChangeShapeType="1"/>
          </p:cNvSpPr>
          <p:nvPr/>
        </p:nvSpPr>
        <p:spPr bwMode="auto">
          <a:xfrm>
            <a:off x="60420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11" name="Line 35"/>
          <p:cNvSpPr>
            <a:spLocks noChangeShapeType="1"/>
          </p:cNvSpPr>
          <p:nvPr/>
        </p:nvSpPr>
        <p:spPr bwMode="auto">
          <a:xfrm>
            <a:off x="61944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12" name="Line 36"/>
          <p:cNvSpPr>
            <a:spLocks noChangeShapeType="1"/>
          </p:cNvSpPr>
          <p:nvPr/>
        </p:nvSpPr>
        <p:spPr bwMode="auto">
          <a:xfrm>
            <a:off x="63468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13" name="Line 37"/>
          <p:cNvSpPr>
            <a:spLocks noChangeShapeType="1"/>
          </p:cNvSpPr>
          <p:nvPr/>
        </p:nvSpPr>
        <p:spPr bwMode="auto">
          <a:xfrm>
            <a:off x="64992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14" name="Line 38"/>
          <p:cNvSpPr>
            <a:spLocks noChangeShapeType="1"/>
          </p:cNvSpPr>
          <p:nvPr/>
        </p:nvSpPr>
        <p:spPr bwMode="auto">
          <a:xfrm>
            <a:off x="6651625" y="5260043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15" name="Line 39"/>
          <p:cNvSpPr>
            <a:spLocks noChangeShapeType="1"/>
          </p:cNvSpPr>
          <p:nvPr/>
        </p:nvSpPr>
        <p:spPr bwMode="auto">
          <a:xfrm>
            <a:off x="6804025" y="5260043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16" name="Line 40"/>
          <p:cNvSpPr>
            <a:spLocks noChangeShapeType="1"/>
          </p:cNvSpPr>
          <p:nvPr/>
        </p:nvSpPr>
        <p:spPr bwMode="auto">
          <a:xfrm>
            <a:off x="6956425" y="5260043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17" name="Rectangle 41"/>
          <p:cNvSpPr>
            <a:spLocks noChangeArrowheads="1"/>
          </p:cNvSpPr>
          <p:nvPr/>
        </p:nvSpPr>
        <p:spPr bwMode="auto">
          <a:xfrm>
            <a:off x="2994025" y="4883805"/>
            <a:ext cx="2895600" cy="137160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18" name="Line 42"/>
          <p:cNvSpPr>
            <a:spLocks noChangeShapeType="1"/>
          </p:cNvSpPr>
          <p:nvPr/>
        </p:nvSpPr>
        <p:spPr bwMode="auto">
          <a:xfrm flipH="1">
            <a:off x="1616075" y="5260043"/>
            <a:ext cx="46355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19" name="Line 43"/>
          <p:cNvSpPr>
            <a:spLocks noChangeShapeType="1"/>
          </p:cNvSpPr>
          <p:nvPr/>
        </p:nvSpPr>
        <p:spPr bwMode="auto">
          <a:xfrm flipH="1">
            <a:off x="1616075" y="5869643"/>
            <a:ext cx="46355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20" name="Line 44"/>
          <p:cNvSpPr>
            <a:spLocks noChangeShapeType="1"/>
          </p:cNvSpPr>
          <p:nvPr/>
        </p:nvSpPr>
        <p:spPr bwMode="auto">
          <a:xfrm>
            <a:off x="1781175" y="5264805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21" name="Line 45"/>
          <p:cNvSpPr>
            <a:spLocks noChangeShapeType="1"/>
          </p:cNvSpPr>
          <p:nvPr/>
        </p:nvSpPr>
        <p:spPr bwMode="auto">
          <a:xfrm>
            <a:off x="1933575" y="5264805"/>
            <a:ext cx="0" cy="6096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22" name="Line 46"/>
          <p:cNvSpPr>
            <a:spLocks noChangeShapeType="1"/>
          </p:cNvSpPr>
          <p:nvPr/>
        </p:nvSpPr>
        <p:spPr bwMode="auto">
          <a:xfrm>
            <a:off x="4365625" y="4883805"/>
            <a:ext cx="0" cy="1371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23" name="Line 47"/>
          <p:cNvSpPr>
            <a:spLocks noChangeShapeType="1"/>
          </p:cNvSpPr>
          <p:nvPr/>
        </p:nvSpPr>
        <p:spPr bwMode="auto">
          <a:xfrm>
            <a:off x="2994025" y="4731405"/>
            <a:ext cx="2895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24" name="Text Box 48"/>
          <p:cNvSpPr txBox="1">
            <a:spLocks noChangeArrowheads="1"/>
          </p:cNvSpPr>
          <p:nvPr/>
        </p:nvSpPr>
        <p:spPr bwMode="auto">
          <a:xfrm>
            <a:off x="3451225" y="4350405"/>
            <a:ext cx="181972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400">
                <a:solidFill>
                  <a:srgbClr val="000099"/>
                </a:solidFill>
                <a:latin typeface="Handlee" panose="02000000000000000000" pitchFamily="2" charset="77"/>
              </a:rPr>
              <a:t>Window Size</a:t>
            </a:r>
          </a:p>
        </p:txBody>
      </p:sp>
      <p:sp>
        <p:nvSpPr>
          <p:cNvPr id="1714225" name="Line 49"/>
          <p:cNvSpPr>
            <a:spLocks noChangeShapeType="1"/>
          </p:cNvSpPr>
          <p:nvPr/>
        </p:nvSpPr>
        <p:spPr bwMode="auto">
          <a:xfrm flipH="1">
            <a:off x="1470025" y="6331605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26" name="Line 50"/>
          <p:cNvSpPr>
            <a:spLocks noChangeShapeType="1"/>
          </p:cNvSpPr>
          <p:nvPr/>
        </p:nvSpPr>
        <p:spPr bwMode="auto">
          <a:xfrm>
            <a:off x="5889625" y="6331605"/>
            <a:ext cx="1447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27" name="Line 51"/>
          <p:cNvSpPr>
            <a:spLocks noChangeShapeType="1"/>
          </p:cNvSpPr>
          <p:nvPr/>
        </p:nvSpPr>
        <p:spPr bwMode="auto">
          <a:xfrm>
            <a:off x="2994025" y="6331605"/>
            <a:ext cx="1371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28" name="Line 52"/>
          <p:cNvSpPr>
            <a:spLocks noChangeShapeType="1"/>
          </p:cNvSpPr>
          <p:nvPr/>
        </p:nvSpPr>
        <p:spPr bwMode="auto">
          <a:xfrm>
            <a:off x="4365625" y="6331605"/>
            <a:ext cx="152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29" name="Line 53"/>
          <p:cNvSpPr>
            <a:spLocks noChangeShapeType="1"/>
          </p:cNvSpPr>
          <p:nvPr/>
        </p:nvSpPr>
        <p:spPr bwMode="auto">
          <a:xfrm>
            <a:off x="2994025" y="625540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30" name="Line 54"/>
          <p:cNvSpPr>
            <a:spLocks noChangeShapeType="1"/>
          </p:cNvSpPr>
          <p:nvPr/>
        </p:nvSpPr>
        <p:spPr bwMode="auto">
          <a:xfrm>
            <a:off x="4365625" y="625540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31" name="Line 55"/>
          <p:cNvSpPr>
            <a:spLocks noChangeShapeType="1"/>
          </p:cNvSpPr>
          <p:nvPr/>
        </p:nvSpPr>
        <p:spPr bwMode="auto">
          <a:xfrm>
            <a:off x="5889625" y="6255405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Handlee" panose="02000000000000000000" pitchFamily="2" charset="77"/>
            </a:endParaRPr>
          </a:p>
        </p:txBody>
      </p:sp>
      <p:sp>
        <p:nvSpPr>
          <p:cNvPr id="1714232" name="Text Box 56"/>
          <p:cNvSpPr txBox="1">
            <a:spLocks noChangeArrowheads="1"/>
          </p:cNvSpPr>
          <p:nvPr/>
        </p:nvSpPr>
        <p:spPr bwMode="auto">
          <a:xfrm>
            <a:off x="2991001" y="6334780"/>
            <a:ext cx="124906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 b="1">
                <a:solidFill>
                  <a:srgbClr val="0000FF"/>
                </a:solidFill>
                <a:latin typeface="Handlee" panose="02000000000000000000" pitchFamily="2" charset="77"/>
              </a:rPr>
              <a:t>Outstanding</a:t>
            </a:r>
          </a:p>
          <a:p>
            <a:pPr algn="ctr" eaLnBrk="0" hangingPunct="0"/>
            <a:r>
              <a:rPr lang="en-US" sz="1400" b="1">
                <a:solidFill>
                  <a:srgbClr val="0000FF"/>
                </a:solidFill>
                <a:latin typeface="Handlee" panose="02000000000000000000" pitchFamily="2" charset="77"/>
              </a:rPr>
              <a:t>Un-ack’d data</a:t>
            </a:r>
          </a:p>
        </p:txBody>
      </p:sp>
      <p:sp>
        <p:nvSpPr>
          <p:cNvPr id="1714233" name="Text Box 57"/>
          <p:cNvSpPr txBox="1">
            <a:spLocks noChangeArrowheads="1"/>
          </p:cNvSpPr>
          <p:nvPr/>
        </p:nvSpPr>
        <p:spPr bwMode="auto">
          <a:xfrm>
            <a:off x="4609505" y="6334780"/>
            <a:ext cx="91082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 b="1">
                <a:solidFill>
                  <a:srgbClr val="0000FF"/>
                </a:solidFill>
                <a:latin typeface="Handlee" panose="02000000000000000000" pitchFamily="2" charset="77"/>
              </a:rPr>
              <a:t>Data OK </a:t>
            </a:r>
          </a:p>
          <a:p>
            <a:pPr algn="ctr" eaLnBrk="0" hangingPunct="0"/>
            <a:r>
              <a:rPr lang="en-US" sz="1400" b="1">
                <a:solidFill>
                  <a:srgbClr val="0000FF"/>
                </a:solidFill>
                <a:latin typeface="Handlee" panose="02000000000000000000" pitchFamily="2" charset="77"/>
              </a:rPr>
              <a:t>to send</a:t>
            </a:r>
          </a:p>
        </p:txBody>
      </p:sp>
      <p:sp>
        <p:nvSpPr>
          <p:cNvPr id="1714234" name="Text Box 58"/>
          <p:cNvSpPr txBox="1">
            <a:spLocks noChangeArrowheads="1"/>
          </p:cNvSpPr>
          <p:nvPr/>
        </p:nvSpPr>
        <p:spPr bwMode="auto">
          <a:xfrm>
            <a:off x="5900335" y="6334780"/>
            <a:ext cx="11993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 b="1">
                <a:latin typeface="Handlee" panose="02000000000000000000" pitchFamily="2" charset="77"/>
              </a:rPr>
              <a:t>Data not OK </a:t>
            </a:r>
          </a:p>
          <a:p>
            <a:pPr algn="ctr" eaLnBrk="0" hangingPunct="0"/>
            <a:r>
              <a:rPr lang="en-US" sz="1400" b="1">
                <a:latin typeface="Handlee" panose="02000000000000000000" pitchFamily="2" charset="77"/>
              </a:rPr>
              <a:t>to send yet</a:t>
            </a:r>
          </a:p>
        </p:txBody>
      </p:sp>
      <p:sp>
        <p:nvSpPr>
          <p:cNvPr id="1714235" name="Text Box 59"/>
          <p:cNvSpPr txBox="1">
            <a:spLocks noChangeArrowheads="1"/>
          </p:cNvSpPr>
          <p:nvPr/>
        </p:nvSpPr>
        <p:spPr bwMode="auto">
          <a:xfrm>
            <a:off x="1642900" y="6334780"/>
            <a:ext cx="114967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400" b="1">
                <a:latin typeface="Handlee" panose="02000000000000000000" pitchFamily="2" charset="77"/>
              </a:rPr>
              <a:t>Data ACK’d </a:t>
            </a:r>
          </a:p>
          <a:p>
            <a:pPr algn="ctr" eaLnBrk="0" hangingPunct="0"/>
            <a:endParaRPr lang="en-US" sz="1400" b="1">
              <a:latin typeface="Handlee" panose="02000000000000000000" pitchFamily="2" charset="77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A7272C-E40E-9BC4-0801-8D74B3895D9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40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41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41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41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30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88660F-4617-483D-BCD8-DB8A96F6796D}" type="slidenum">
              <a:rPr lang="en-US"/>
              <a:pPr/>
              <a:t>41</a:t>
            </a:fld>
            <a:endParaRPr lang="en-US"/>
          </a:p>
        </p:txBody>
      </p:sp>
      <p:sp>
        <p:nvSpPr>
          <p:cNvPr id="31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716226" name="Rectangle 2"/>
          <p:cNvSpPr>
            <a:spLocks noChangeArrowheads="1"/>
          </p:cNvSpPr>
          <p:nvPr/>
        </p:nvSpPr>
        <p:spPr bwMode="auto">
          <a:xfrm>
            <a:off x="609600" y="1143000"/>
            <a:ext cx="8001000" cy="4648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17162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TCP Header for Receiver Buffering</a:t>
            </a:r>
          </a:p>
        </p:txBody>
      </p:sp>
      <p:sp>
        <p:nvSpPr>
          <p:cNvPr id="1716228" name="Rectangle 4"/>
          <p:cNvSpPr>
            <a:spLocks noChangeArrowheads="1"/>
          </p:cNvSpPr>
          <p:nvPr/>
        </p:nvSpPr>
        <p:spPr bwMode="auto">
          <a:xfrm>
            <a:off x="3335338" y="1447800"/>
            <a:ext cx="23622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716229" name="Text Box 5"/>
          <p:cNvSpPr txBox="1">
            <a:spLocks noChangeArrowheads="1"/>
          </p:cNvSpPr>
          <p:nvPr/>
        </p:nvSpPr>
        <p:spPr bwMode="auto">
          <a:xfrm>
            <a:off x="3716338" y="1493838"/>
            <a:ext cx="1495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Source port</a:t>
            </a:r>
          </a:p>
        </p:txBody>
      </p:sp>
      <p:sp>
        <p:nvSpPr>
          <p:cNvPr id="1716230" name="Rectangle 6"/>
          <p:cNvSpPr>
            <a:spLocks noChangeArrowheads="1"/>
          </p:cNvSpPr>
          <p:nvPr/>
        </p:nvSpPr>
        <p:spPr bwMode="auto">
          <a:xfrm>
            <a:off x="5697538" y="1447800"/>
            <a:ext cx="25146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716231" name="Text Box 7"/>
          <p:cNvSpPr txBox="1">
            <a:spLocks noChangeArrowheads="1"/>
          </p:cNvSpPr>
          <p:nvPr/>
        </p:nvSpPr>
        <p:spPr bwMode="auto">
          <a:xfrm>
            <a:off x="5849938" y="1493838"/>
            <a:ext cx="201850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Destination port</a:t>
            </a:r>
          </a:p>
        </p:txBody>
      </p:sp>
      <p:sp>
        <p:nvSpPr>
          <p:cNvPr id="1716232" name="Rectangle 8"/>
          <p:cNvSpPr>
            <a:spLocks noChangeArrowheads="1"/>
          </p:cNvSpPr>
          <p:nvPr/>
        </p:nvSpPr>
        <p:spPr bwMode="auto">
          <a:xfrm>
            <a:off x="3335338" y="1981200"/>
            <a:ext cx="48768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716233" name="Text Box 9"/>
          <p:cNvSpPr txBox="1">
            <a:spLocks noChangeArrowheads="1"/>
          </p:cNvSpPr>
          <p:nvPr/>
        </p:nvSpPr>
        <p:spPr bwMode="auto">
          <a:xfrm>
            <a:off x="4630738" y="2027238"/>
            <a:ext cx="22590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Sequence number</a:t>
            </a:r>
          </a:p>
        </p:txBody>
      </p:sp>
      <p:sp>
        <p:nvSpPr>
          <p:cNvPr id="1716234" name="Rectangle 10"/>
          <p:cNvSpPr>
            <a:spLocks noChangeArrowheads="1"/>
          </p:cNvSpPr>
          <p:nvPr/>
        </p:nvSpPr>
        <p:spPr bwMode="auto">
          <a:xfrm>
            <a:off x="3335338" y="2438400"/>
            <a:ext cx="48768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716235" name="Text Box 11"/>
          <p:cNvSpPr txBox="1">
            <a:spLocks noChangeArrowheads="1"/>
          </p:cNvSpPr>
          <p:nvPr/>
        </p:nvSpPr>
        <p:spPr bwMode="auto">
          <a:xfrm>
            <a:off x="4630738" y="2484438"/>
            <a:ext cx="211931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Acknowledgment</a:t>
            </a:r>
          </a:p>
        </p:txBody>
      </p:sp>
      <p:sp>
        <p:nvSpPr>
          <p:cNvPr id="1716236" name="Rectangle 12"/>
          <p:cNvSpPr>
            <a:spLocks noChangeArrowheads="1"/>
          </p:cNvSpPr>
          <p:nvPr/>
        </p:nvSpPr>
        <p:spPr bwMode="auto">
          <a:xfrm>
            <a:off x="3335338" y="2895600"/>
            <a:ext cx="2438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716237" name="Rectangle 13"/>
          <p:cNvSpPr>
            <a:spLocks noChangeArrowheads="1"/>
          </p:cNvSpPr>
          <p:nvPr/>
        </p:nvSpPr>
        <p:spPr bwMode="auto">
          <a:xfrm>
            <a:off x="5773738" y="2895600"/>
            <a:ext cx="2438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716238" name="Text Box 14"/>
          <p:cNvSpPr txBox="1">
            <a:spLocks noChangeArrowheads="1"/>
          </p:cNvSpPr>
          <p:nvPr/>
        </p:nvSpPr>
        <p:spPr bwMode="auto">
          <a:xfrm>
            <a:off x="5762625" y="2968625"/>
            <a:ext cx="23348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FF3300"/>
                </a:solidFill>
                <a:latin typeface="Optima" panose="02000503060000020004" pitchFamily="2" charset="0"/>
              </a:rPr>
              <a:t>Advertised window</a:t>
            </a:r>
          </a:p>
        </p:txBody>
      </p:sp>
      <p:sp>
        <p:nvSpPr>
          <p:cNvPr id="1716239" name="Text Box 15"/>
          <p:cNvSpPr txBox="1">
            <a:spLocks noChangeArrowheads="1"/>
          </p:cNvSpPr>
          <p:nvPr/>
        </p:nvSpPr>
        <p:spPr bwMode="auto">
          <a:xfrm>
            <a:off x="3276600" y="2968625"/>
            <a:ext cx="101758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HdrLen</a:t>
            </a:r>
          </a:p>
        </p:txBody>
      </p:sp>
      <p:sp>
        <p:nvSpPr>
          <p:cNvPr id="1716240" name="Line 16"/>
          <p:cNvSpPr>
            <a:spLocks noChangeShapeType="1"/>
          </p:cNvSpPr>
          <p:nvPr/>
        </p:nvSpPr>
        <p:spPr bwMode="auto">
          <a:xfrm>
            <a:off x="4249738" y="2895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716241" name="Line 17"/>
          <p:cNvSpPr>
            <a:spLocks noChangeShapeType="1"/>
          </p:cNvSpPr>
          <p:nvPr/>
        </p:nvSpPr>
        <p:spPr bwMode="auto">
          <a:xfrm>
            <a:off x="4706938" y="28956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716242" name="Text Box 18"/>
          <p:cNvSpPr txBox="1">
            <a:spLocks noChangeArrowheads="1"/>
          </p:cNvSpPr>
          <p:nvPr/>
        </p:nvSpPr>
        <p:spPr bwMode="auto">
          <a:xfrm>
            <a:off x="4919663" y="2982913"/>
            <a:ext cx="73930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Flags</a:t>
            </a:r>
          </a:p>
        </p:txBody>
      </p:sp>
      <p:sp>
        <p:nvSpPr>
          <p:cNvPr id="1716243" name="Text Box 19"/>
          <p:cNvSpPr txBox="1">
            <a:spLocks noChangeArrowheads="1"/>
          </p:cNvSpPr>
          <p:nvPr/>
        </p:nvSpPr>
        <p:spPr bwMode="auto">
          <a:xfrm>
            <a:off x="4325938" y="3017838"/>
            <a:ext cx="3254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0</a:t>
            </a:r>
          </a:p>
        </p:txBody>
      </p:sp>
      <p:sp>
        <p:nvSpPr>
          <p:cNvPr id="1716244" name="Rectangle 20"/>
          <p:cNvSpPr>
            <a:spLocks noChangeArrowheads="1"/>
          </p:cNvSpPr>
          <p:nvPr/>
        </p:nvSpPr>
        <p:spPr bwMode="auto">
          <a:xfrm>
            <a:off x="3335338" y="3429000"/>
            <a:ext cx="2438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716245" name="Rectangle 21"/>
          <p:cNvSpPr>
            <a:spLocks noChangeArrowheads="1"/>
          </p:cNvSpPr>
          <p:nvPr/>
        </p:nvSpPr>
        <p:spPr bwMode="auto">
          <a:xfrm>
            <a:off x="5773738" y="3429000"/>
            <a:ext cx="2438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716246" name="Text Box 22"/>
          <p:cNvSpPr txBox="1">
            <a:spLocks noChangeArrowheads="1"/>
          </p:cNvSpPr>
          <p:nvPr/>
        </p:nvSpPr>
        <p:spPr bwMode="auto">
          <a:xfrm>
            <a:off x="3700463" y="3516313"/>
            <a:ext cx="13843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Checksum</a:t>
            </a:r>
          </a:p>
        </p:txBody>
      </p:sp>
      <p:sp>
        <p:nvSpPr>
          <p:cNvPr id="1716247" name="Text Box 23"/>
          <p:cNvSpPr txBox="1">
            <a:spLocks noChangeArrowheads="1"/>
          </p:cNvSpPr>
          <p:nvPr/>
        </p:nvSpPr>
        <p:spPr bwMode="auto">
          <a:xfrm>
            <a:off x="6062663" y="3516313"/>
            <a:ext cx="184858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Urgent pointer</a:t>
            </a:r>
          </a:p>
        </p:txBody>
      </p:sp>
      <p:sp>
        <p:nvSpPr>
          <p:cNvPr id="1716248" name="Rectangle 24"/>
          <p:cNvSpPr>
            <a:spLocks noChangeArrowheads="1"/>
          </p:cNvSpPr>
          <p:nvPr/>
        </p:nvSpPr>
        <p:spPr bwMode="auto">
          <a:xfrm>
            <a:off x="3335338" y="3962400"/>
            <a:ext cx="4876800" cy="457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Optima" panose="02000503060000020004" pitchFamily="2" charset="0"/>
            </a:endParaRPr>
          </a:p>
        </p:txBody>
      </p:sp>
      <p:sp>
        <p:nvSpPr>
          <p:cNvPr id="1716249" name="Text Box 25"/>
          <p:cNvSpPr txBox="1">
            <a:spLocks noChangeArrowheads="1"/>
          </p:cNvSpPr>
          <p:nvPr/>
        </p:nvSpPr>
        <p:spPr bwMode="auto">
          <a:xfrm>
            <a:off x="4783138" y="4008438"/>
            <a:ext cx="221111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Options (variable)</a:t>
            </a:r>
          </a:p>
        </p:txBody>
      </p:sp>
      <p:sp>
        <p:nvSpPr>
          <p:cNvPr id="1716250" name="Rectangle 26"/>
          <p:cNvSpPr>
            <a:spLocks noChangeArrowheads="1"/>
          </p:cNvSpPr>
          <p:nvPr/>
        </p:nvSpPr>
        <p:spPr bwMode="auto">
          <a:xfrm>
            <a:off x="3335338" y="4419600"/>
            <a:ext cx="4876800" cy="11430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 sz="2400" b="1">
                <a:solidFill>
                  <a:schemeClr val="bg1"/>
                </a:solidFill>
                <a:latin typeface="Optima" panose="02000503060000020004" pitchFamily="2" charset="0"/>
              </a:rPr>
              <a:t>Data</a:t>
            </a:r>
          </a:p>
        </p:txBody>
      </p:sp>
      <p:sp>
        <p:nvSpPr>
          <p:cNvPr id="1716251" name="Text Box 27"/>
          <p:cNvSpPr txBox="1">
            <a:spLocks noChangeArrowheads="1"/>
          </p:cNvSpPr>
          <p:nvPr/>
        </p:nvSpPr>
        <p:spPr bwMode="auto">
          <a:xfrm>
            <a:off x="652463" y="2324100"/>
            <a:ext cx="80983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Flags:</a:t>
            </a:r>
          </a:p>
        </p:txBody>
      </p:sp>
      <p:sp>
        <p:nvSpPr>
          <p:cNvPr id="1716252" name="Text Box 28"/>
          <p:cNvSpPr txBox="1">
            <a:spLocks noChangeArrowheads="1"/>
          </p:cNvSpPr>
          <p:nvPr/>
        </p:nvSpPr>
        <p:spPr bwMode="auto">
          <a:xfrm>
            <a:off x="1506538" y="2359025"/>
            <a:ext cx="7493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SYN</a:t>
            </a:r>
          </a:p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FIN</a:t>
            </a:r>
          </a:p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RST</a:t>
            </a:r>
          </a:p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PSH</a:t>
            </a:r>
          </a:p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URG</a:t>
            </a:r>
          </a:p>
          <a:p>
            <a:pPr eaLnBrk="0" hangingPunct="0"/>
            <a:r>
              <a:rPr lang="en-US" sz="2000" b="1">
                <a:solidFill>
                  <a:srgbClr val="000000"/>
                </a:solidFill>
                <a:latin typeface="Optima" panose="02000503060000020004" pitchFamily="2" charset="0"/>
              </a:rPr>
              <a:t>ACK</a:t>
            </a:r>
          </a:p>
        </p:txBody>
      </p:sp>
    </p:spTree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82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Fast Retransmission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6E0E154-21A9-403A-9DFF-DA1B0CACC51D}" type="slidenum">
              <a:rPr lang="en-US" smtClean="0"/>
              <a:pPr/>
              <a:t>42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Timeout is Inefficient</a:t>
            </a:r>
          </a:p>
        </p:txBody>
      </p:sp>
      <p:sp>
        <p:nvSpPr>
          <p:cNvPr id="1720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1468440"/>
          </a:xfrm>
        </p:spPr>
        <p:txBody>
          <a:bodyPr>
            <a:normAutofit fontScale="92500"/>
          </a:bodyPr>
          <a:lstStyle/>
          <a:p>
            <a:r>
              <a:rPr lang="en-US" dirty="0"/>
              <a:t>Timeout-based retransmission</a:t>
            </a:r>
          </a:p>
          <a:p>
            <a:pPr lvl="1"/>
            <a:r>
              <a:rPr lang="en-US" dirty="0"/>
              <a:t>Sender transmits a packet and waits until timer expires</a:t>
            </a:r>
          </a:p>
          <a:p>
            <a:pPr lvl="1"/>
            <a:r>
              <a:rPr lang="en-US" dirty="0"/>
              <a:t>… and then retransmits from the lost packet onward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DA7110-DB2D-455E-A6C5-0A1C794F3FDD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720326" name="Rectangle 6"/>
          <p:cNvSpPr>
            <a:spLocks noChangeArrowheads="1"/>
          </p:cNvSpPr>
          <p:nvPr/>
        </p:nvSpPr>
        <p:spPr bwMode="auto">
          <a:xfrm>
            <a:off x="0" y="6248400"/>
            <a:ext cx="9144000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20324" name="Rectangle 4"/>
          <p:cNvSpPr>
            <a:spLocks noChangeArrowheads="1"/>
          </p:cNvSpPr>
          <p:nvPr/>
        </p:nvSpPr>
        <p:spPr bwMode="auto">
          <a:xfrm>
            <a:off x="1524000" y="2547938"/>
            <a:ext cx="5867400" cy="4233862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720325" name="Picture 5" descr="gbn_exampl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2595563"/>
            <a:ext cx="4953000" cy="4075112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2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Fast Retransmission</a:t>
            </a:r>
          </a:p>
        </p:txBody>
      </p:sp>
      <p:sp>
        <p:nvSpPr>
          <p:cNvPr id="1722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/>
              <a:t>Better solution possible under sliding window</a:t>
            </a:r>
          </a:p>
          <a:p>
            <a:pPr lvl="1"/>
            <a:r>
              <a:rPr lang="en-US"/>
              <a:t>Although packet n might have been lost</a:t>
            </a:r>
          </a:p>
          <a:p>
            <a:pPr lvl="1"/>
            <a:r>
              <a:rPr lang="en-US"/>
              <a:t>… packets n+1, n+2, and so on might get through</a:t>
            </a:r>
          </a:p>
          <a:p>
            <a:r>
              <a:rPr lang="en-US"/>
              <a:t>Idea: have the receiver send ACK packets</a:t>
            </a:r>
          </a:p>
          <a:p>
            <a:pPr lvl="1"/>
            <a:r>
              <a:rPr lang="en-US"/>
              <a:t>ACK says that receiver is still awaiting nth packet</a:t>
            </a:r>
          </a:p>
          <a:p>
            <a:pPr lvl="2"/>
            <a:r>
              <a:rPr lang="en-US"/>
              <a:t>And repeated ACKs suggest later packets have arrived</a:t>
            </a:r>
          </a:p>
          <a:p>
            <a:pPr lvl="1"/>
            <a:r>
              <a:rPr lang="en-US"/>
              <a:t>Sender can view the “duplicate ACKs” as an early hint</a:t>
            </a:r>
          </a:p>
          <a:p>
            <a:pPr lvl="2"/>
            <a:r>
              <a:rPr lang="en-US"/>
              <a:t>… that the nth packet must have been lost</a:t>
            </a:r>
          </a:p>
          <a:p>
            <a:pPr lvl="2"/>
            <a:r>
              <a:rPr lang="en-US"/>
              <a:t>… and perform the retransmission early</a:t>
            </a:r>
          </a:p>
          <a:p>
            <a:r>
              <a:rPr lang="en-US"/>
              <a:t>Fast retransmission</a:t>
            </a:r>
          </a:p>
          <a:p>
            <a:pPr lvl="1"/>
            <a:r>
              <a:rPr lang="en-US"/>
              <a:t>Sender retransmits data after the triple duplicate ACK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01B59D-EC7B-49FB-965F-4DD8B9B34A98}" type="slidenum">
              <a:rPr lang="en-US" smtClean="0"/>
              <a:pPr/>
              <a:t>44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Effectiveness of Fast Retransmit</a:t>
            </a:r>
          </a:p>
        </p:txBody>
      </p:sp>
      <p:sp>
        <p:nvSpPr>
          <p:cNvPr id="1724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When does Fast Retransmit work best?</a:t>
            </a:r>
          </a:p>
          <a:p>
            <a:pPr lvl="1"/>
            <a:r>
              <a:rPr lang="en-US"/>
              <a:t>Long data transfers</a:t>
            </a:r>
          </a:p>
          <a:p>
            <a:pPr lvl="2"/>
            <a:r>
              <a:rPr lang="en-US"/>
              <a:t>High likelihood of many packets in flight</a:t>
            </a:r>
          </a:p>
          <a:p>
            <a:pPr lvl="1"/>
            <a:r>
              <a:rPr lang="en-US"/>
              <a:t>High window size</a:t>
            </a:r>
          </a:p>
          <a:p>
            <a:pPr lvl="2"/>
            <a:r>
              <a:rPr lang="en-US"/>
              <a:t>High likelihood of many packets in flight</a:t>
            </a:r>
          </a:p>
          <a:p>
            <a:pPr lvl="1"/>
            <a:r>
              <a:rPr lang="en-US"/>
              <a:t>Low burstiness in packet losses</a:t>
            </a:r>
          </a:p>
          <a:p>
            <a:pPr lvl="2"/>
            <a:r>
              <a:rPr lang="en-US"/>
              <a:t>Higher likelihood that later packets arrive successfully</a:t>
            </a:r>
          </a:p>
          <a:p>
            <a:r>
              <a:rPr lang="en-US"/>
              <a:t>Implications for Web traffic</a:t>
            </a:r>
          </a:p>
          <a:p>
            <a:pPr lvl="1"/>
            <a:r>
              <a:rPr lang="en-US"/>
              <a:t>Most Web transfers are short (e.g., 10 packets)</a:t>
            </a:r>
          </a:p>
          <a:p>
            <a:pPr lvl="2"/>
            <a:r>
              <a:rPr lang="en-US"/>
              <a:t>Short HTML files or small images</a:t>
            </a:r>
          </a:p>
          <a:p>
            <a:pPr lvl="1"/>
            <a:r>
              <a:rPr lang="en-US"/>
              <a:t>So, often there aren’t many packets in flight</a:t>
            </a:r>
          </a:p>
          <a:p>
            <a:pPr lvl="1"/>
            <a:r>
              <a:rPr lang="en-US"/>
              <a:t>… making fast retransmit less likely to “kick in”</a:t>
            </a:r>
          </a:p>
          <a:p>
            <a:pPr lvl="1"/>
            <a:r>
              <a:rPr lang="en-US"/>
              <a:t>Forcing users to like “reload” more often… </a:t>
            </a:r>
            <a:r>
              <a:rPr lang="en-US">
                <a:sym typeface="Wingdings" pitchFamily="2" charset="2"/>
              </a:rPr>
              <a:t>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27BB4C1-8149-48F2-BB21-D6E0F5363D25}" type="slidenum">
              <a:rPr lang="en-US" smtClean="0"/>
              <a:pPr/>
              <a:t>45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Tearing Down the Connection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DB55C7-7B3B-4032-82D9-752F73988798}" type="slidenum">
              <a:rPr lang="en-US" smtClean="0"/>
              <a:pPr/>
              <a:t>46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8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Tearing Down the Connection</a:t>
            </a:r>
          </a:p>
        </p:txBody>
      </p:sp>
      <p:sp>
        <p:nvSpPr>
          <p:cNvPr id="1728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657600"/>
            <a:ext cx="8229600" cy="2667000"/>
          </a:xfrm>
        </p:spPr>
        <p:txBody>
          <a:bodyPr/>
          <a:lstStyle/>
          <a:p>
            <a:r>
              <a:rPr lang="en-US" dirty="0"/>
              <a:t>Closing the connection</a:t>
            </a:r>
          </a:p>
          <a:p>
            <a:pPr lvl="1"/>
            <a:r>
              <a:rPr lang="en-US" dirty="0"/>
              <a:t>Finish (FIN) to close and receive remaining bytes</a:t>
            </a:r>
          </a:p>
          <a:p>
            <a:pPr lvl="1"/>
            <a:r>
              <a:rPr lang="en-US" dirty="0"/>
              <a:t>And other host sends a FIN ACK to acknowledge</a:t>
            </a:r>
          </a:p>
          <a:p>
            <a:pPr lvl="1"/>
            <a:r>
              <a:rPr lang="en-US" dirty="0"/>
              <a:t>Reset (RST) to close and not receive remaining bytes</a:t>
            </a:r>
          </a:p>
          <a:p>
            <a:endParaRPr lang="en-US" dirty="0"/>
          </a:p>
        </p:txBody>
      </p:sp>
      <p:sp>
        <p:nvSpPr>
          <p:cNvPr id="3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3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4207A39-71F0-48CA-BD8B-B1B10E8C209C}" type="slidenum">
              <a:rPr lang="en-US" smtClean="0"/>
              <a:pPr/>
              <a:t>47</a:t>
            </a:fld>
            <a:endParaRPr lang="en-US"/>
          </a:p>
        </p:txBody>
      </p:sp>
      <p:sp>
        <p:nvSpPr>
          <p:cNvPr id="33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728516" name="Line 4"/>
          <p:cNvSpPr>
            <a:spLocks noChangeShapeType="1"/>
          </p:cNvSpPr>
          <p:nvPr/>
        </p:nvSpPr>
        <p:spPr bwMode="auto">
          <a:xfrm flipV="1">
            <a:off x="1882775" y="1333500"/>
            <a:ext cx="287338" cy="16033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28517" name="Line 5"/>
          <p:cNvSpPr>
            <a:spLocks noChangeShapeType="1"/>
          </p:cNvSpPr>
          <p:nvPr/>
        </p:nvSpPr>
        <p:spPr bwMode="auto">
          <a:xfrm>
            <a:off x="2400300" y="1350963"/>
            <a:ext cx="300038" cy="1574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28518" name="Line 6"/>
          <p:cNvSpPr>
            <a:spLocks noChangeShapeType="1"/>
          </p:cNvSpPr>
          <p:nvPr/>
        </p:nvSpPr>
        <p:spPr bwMode="auto">
          <a:xfrm flipV="1">
            <a:off x="2992438" y="1347788"/>
            <a:ext cx="457200" cy="1600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28519" name="Line 7"/>
          <p:cNvSpPr>
            <a:spLocks noChangeShapeType="1"/>
          </p:cNvSpPr>
          <p:nvPr/>
        </p:nvSpPr>
        <p:spPr bwMode="auto">
          <a:xfrm flipV="1">
            <a:off x="3524250" y="1343025"/>
            <a:ext cx="469900" cy="15986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28520" name="Text Box 8"/>
          <p:cNvSpPr txBox="1">
            <a:spLocks noChangeArrowheads="1"/>
          </p:cNvSpPr>
          <p:nvPr/>
        </p:nvSpPr>
        <p:spPr bwMode="auto">
          <a:xfrm rot="-4794570">
            <a:off x="1380683" y="1939102"/>
            <a:ext cx="71526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>
                <a:latin typeface="Handlee" panose="02000000000000000000" pitchFamily="2" charset="77"/>
              </a:rPr>
              <a:t>SYN</a:t>
            </a:r>
          </a:p>
        </p:txBody>
      </p:sp>
      <p:sp>
        <p:nvSpPr>
          <p:cNvPr id="1728521" name="Text Box 9"/>
          <p:cNvSpPr txBox="1">
            <a:spLocks noChangeArrowheads="1"/>
          </p:cNvSpPr>
          <p:nvPr/>
        </p:nvSpPr>
        <p:spPr bwMode="auto">
          <a:xfrm rot="-16887197">
            <a:off x="2102455" y="1931958"/>
            <a:ext cx="131959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>
                <a:latin typeface="Handlee" panose="02000000000000000000" pitchFamily="2" charset="77"/>
              </a:rPr>
              <a:t>SYN ACK</a:t>
            </a:r>
          </a:p>
        </p:txBody>
      </p:sp>
      <p:sp>
        <p:nvSpPr>
          <p:cNvPr id="1728522" name="Text Box 10"/>
          <p:cNvSpPr txBox="1">
            <a:spLocks noChangeArrowheads="1"/>
          </p:cNvSpPr>
          <p:nvPr/>
        </p:nvSpPr>
        <p:spPr bwMode="auto">
          <a:xfrm rot="-4355001">
            <a:off x="2780781" y="1710502"/>
            <a:ext cx="73129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>
                <a:latin typeface="Handlee" panose="02000000000000000000" pitchFamily="2" charset="77"/>
              </a:rPr>
              <a:t>ACK</a:t>
            </a:r>
          </a:p>
        </p:txBody>
      </p:sp>
      <p:sp>
        <p:nvSpPr>
          <p:cNvPr id="1728523" name="Text Box 11"/>
          <p:cNvSpPr txBox="1">
            <a:spLocks noChangeArrowheads="1"/>
          </p:cNvSpPr>
          <p:nvPr/>
        </p:nvSpPr>
        <p:spPr bwMode="auto">
          <a:xfrm rot="-4396192">
            <a:off x="3207078" y="1952596"/>
            <a:ext cx="72006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>
                <a:latin typeface="Handlee" panose="02000000000000000000" pitchFamily="2" charset="77"/>
              </a:rPr>
              <a:t>Data</a:t>
            </a:r>
          </a:p>
        </p:txBody>
      </p:sp>
      <p:sp>
        <p:nvSpPr>
          <p:cNvPr id="1728524" name="Line 12"/>
          <p:cNvSpPr>
            <a:spLocks noChangeShapeType="1"/>
          </p:cNvSpPr>
          <p:nvPr/>
        </p:nvSpPr>
        <p:spPr bwMode="auto">
          <a:xfrm flipV="1">
            <a:off x="5475288" y="1344613"/>
            <a:ext cx="234950" cy="16033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28525" name="Line 13"/>
          <p:cNvSpPr>
            <a:spLocks noChangeShapeType="1"/>
          </p:cNvSpPr>
          <p:nvPr/>
        </p:nvSpPr>
        <p:spPr bwMode="auto">
          <a:xfrm>
            <a:off x="5988050" y="1343025"/>
            <a:ext cx="277813" cy="15732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28526" name="Text Box 14"/>
          <p:cNvSpPr txBox="1">
            <a:spLocks noChangeArrowheads="1"/>
          </p:cNvSpPr>
          <p:nvPr/>
        </p:nvSpPr>
        <p:spPr bwMode="auto">
          <a:xfrm rot="-4702247">
            <a:off x="5134799" y="1909733"/>
            <a:ext cx="61747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>
                <a:latin typeface="Handlee" panose="02000000000000000000" pitchFamily="2" charset="77"/>
              </a:rPr>
              <a:t>FIN</a:t>
            </a:r>
          </a:p>
        </p:txBody>
      </p:sp>
      <p:sp>
        <p:nvSpPr>
          <p:cNvPr id="1728527" name="Text Box 15"/>
          <p:cNvSpPr txBox="1">
            <a:spLocks noChangeArrowheads="1"/>
          </p:cNvSpPr>
          <p:nvPr/>
        </p:nvSpPr>
        <p:spPr bwMode="auto">
          <a:xfrm rot="4688575">
            <a:off x="5696234" y="1899414"/>
            <a:ext cx="122180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>
                <a:latin typeface="Handlee" panose="02000000000000000000" pitchFamily="2" charset="77"/>
              </a:rPr>
              <a:t>FIN ACK</a:t>
            </a:r>
          </a:p>
        </p:txBody>
      </p:sp>
      <p:sp>
        <p:nvSpPr>
          <p:cNvPr id="1728528" name="Line 16"/>
          <p:cNvSpPr>
            <a:spLocks noChangeShapeType="1"/>
          </p:cNvSpPr>
          <p:nvPr/>
        </p:nvSpPr>
        <p:spPr bwMode="auto">
          <a:xfrm>
            <a:off x="4117975" y="1344613"/>
            <a:ext cx="379413" cy="15843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28529" name="Line 17"/>
          <p:cNvSpPr>
            <a:spLocks noChangeShapeType="1"/>
          </p:cNvSpPr>
          <p:nvPr/>
        </p:nvSpPr>
        <p:spPr bwMode="auto">
          <a:xfrm flipV="1">
            <a:off x="1674813" y="1314450"/>
            <a:ext cx="6421437" cy="31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28530" name="Line 18"/>
          <p:cNvSpPr>
            <a:spLocks noChangeShapeType="1"/>
          </p:cNvSpPr>
          <p:nvPr/>
        </p:nvSpPr>
        <p:spPr bwMode="auto">
          <a:xfrm flipV="1">
            <a:off x="1690688" y="2927350"/>
            <a:ext cx="6445250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28531" name="Text Box 19"/>
          <p:cNvSpPr txBox="1">
            <a:spLocks noChangeArrowheads="1"/>
          </p:cNvSpPr>
          <p:nvPr/>
        </p:nvSpPr>
        <p:spPr bwMode="auto">
          <a:xfrm rot="4676639">
            <a:off x="4131743" y="1940689"/>
            <a:ext cx="73129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>
                <a:latin typeface="Handlee" panose="02000000000000000000" pitchFamily="2" charset="77"/>
              </a:rPr>
              <a:t>ACK</a:t>
            </a:r>
          </a:p>
        </p:txBody>
      </p:sp>
      <p:sp>
        <p:nvSpPr>
          <p:cNvPr id="1728532" name="Line 20"/>
          <p:cNvSpPr>
            <a:spLocks noChangeShapeType="1"/>
          </p:cNvSpPr>
          <p:nvPr/>
        </p:nvSpPr>
        <p:spPr bwMode="auto">
          <a:xfrm>
            <a:off x="2965450" y="3168650"/>
            <a:ext cx="17795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28533" name="Text Box 21"/>
          <p:cNvSpPr txBox="1">
            <a:spLocks noChangeArrowheads="1"/>
          </p:cNvSpPr>
          <p:nvPr/>
        </p:nvSpPr>
        <p:spPr bwMode="auto">
          <a:xfrm>
            <a:off x="2362200" y="2970213"/>
            <a:ext cx="590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b="1">
                <a:latin typeface="Handlee" panose="02000000000000000000" pitchFamily="2" charset="77"/>
              </a:rPr>
              <a:t>time</a:t>
            </a:r>
            <a:endParaRPr lang="en-US" sz="2400" b="1">
              <a:latin typeface="Handlee" panose="02000000000000000000" pitchFamily="2" charset="77"/>
            </a:endParaRPr>
          </a:p>
        </p:txBody>
      </p:sp>
      <p:sp>
        <p:nvSpPr>
          <p:cNvPr id="1728534" name="Text Box 22"/>
          <p:cNvSpPr txBox="1">
            <a:spLocks noChangeArrowheads="1"/>
          </p:cNvSpPr>
          <p:nvPr/>
        </p:nvSpPr>
        <p:spPr bwMode="auto">
          <a:xfrm>
            <a:off x="1185863" y="2681288"/>
            <a:ext cx="4048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400" b="1">
                <a:latin typeface="Handlee" panose="02000000000000000000" pitchFamily="2" charset="77"/>
              </a:rPr>
              <a:t>A</a:t>
            </a:r>
          </a:p>
        </p:txBody>
      </p:sp>
      <p:sp>
        <p:nvSpPr>
          <p:cNvPr id="1728535" name="Text Box 23"/>
          <p:cNvSpPr txBox="1">
            <a:spLocks noChangeArrowheads="1"/>
          </p:cNvSpPr>
          <p:nvPr/>
        </p:nvSpPr>
        <p:spPr bwMode="auto">
          <a:xfrm>
            <a:off x="1134537" y="1140768"/>
            <a:ext cx="40427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400" b="1">
                <a:latin typeface="Handlee" panose="02000000000000000000" pitchFamily="2" charset="77"/>
              </a:rPr>
              <a:t>B</a:t>
            </a:r>
          </a:p>
        </p:txBody>
      </p:sp>
      <p:sp>
        <p:nvSpPr>
          <p:cNvPr id="1728536" name="Oval 24"/>
          <p:cNvSpPr>
            <a:spLocks noChangeArrowheads="1"/>
          </p:cNvSpPr>
          <p:nvPr/>
        </p:nvSpPr>
        <p:spPr bwMode="auto">
          <a:xfrm>
            <a:off x="4657725" y="2679700"/>
            <a:ext cx="82550" cy="841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28537" name="Oval 25"/>
          <p:cNvSpPr>
            <a:spLocks noChangeArrowheads="1"/>
          </p:cNvSpPr>
          <p:nvPr/>
        </p:nvSpPr>
        <p:spPr bwMode="auto">
          <a:xfrm>
            <a:off x="4864100" y="2687638"/>
            <a:ext cx="80963" cy="84137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28538" name="Oval 26"/>
          <p:cNvSpPr>
            <a:spLocks noChangeArrowheads="1"/>
          </p:cNvSpPr>
          <p:nvPr/>
        </p:nvSpPr>
        <p:spPr bwMode="auto">
          <a:xfrm>
            <a:off x="5080000" y="2679700"/>
            <a:ext cx="80963" cy="84138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28539" name="Line 27"/>
          <p:cNvSpPr>
            <a:spLocks noChangeShapeType="1"/>
          </p:cNvSpPr>
          <p:nvPr/>
        </p:nvSpPr>
        <p:spPr bwMode="auto">
          <a:xfrm>
            <a:off x="6637338" y="1352550"/>
            <a:ext cx="277812" cy="15732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28540" name="Text Box 28"/>
          <p:cNvSpPr txBox="1">
            <a:spLocks noChangeArrowheads="1"/>
          </p:cNvSpPr>
          <p:nvPr/>
        </p:nvSpPr>
        <p:spPr bwMode="auto">
          <a:xfrm rot="4688575">
            <a:off x="6647687" y="1909733"/>
            <a:ext cx="61747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>
                <a:latin typeface="Handlee" panose="02000000000000000000" pitchFamily="2" charset="77"/>
              </a:rPr>
              <a:t>FIN</a:t>
            </a:r>
          </a:p>
        </p:txBody>
      </p:sp>
      <p:sp>
        <p:nvSpPr>
          <p:cNvPr id="1728541" name="Line 29"/>
          <p:cNvSpPr>
            <a:spLocks noChangeShapeType="1"/>
          </p:cNvSpPr>
          <p:nvPr/>
        </p:nvSpPr>
        <p:spPr bwMode="auto">
          <a:xfrm flipV="1">
            <a:off x="7440613" y="1314450"/>
            <a:ext cx="234950" cy="16033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med" len="med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728542" name="Text Box 30"/>
          <p:cNvSpPr txBox="1">
            <a:spLocks noChangeArrowheads="1"/>
          </p:cNvSpPr>
          <p:nvPr/>
        </p:nvSpPr>
        <p:spPr bwMode="auto">
          <a:xfrm rot="-4702247">
            <a:off x="7043218" y="1877189"/>
            <a:ext cx="73129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 eaLnBrk="0" hangingPunct="0"/>
            <a:r>
              <a:rPr lang="en-US" sz="2000" b="1">
                <a:latin typeface="Handlee" panose="02000000000000000000" pitchFamily="2" charset="77"/>
              </a:rPr>
              <a:t>ACK</a:t>
            </a:r>
          </a:p>
        </p:txBody>
      </p:sp>
    </p:spTree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63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r>
              <a:rPr lang="en-US"/>
              <a:t>Sending a FIN: close()</a:t>
            </a:r>
          </a:p>
          <a:p>
            <a:pPr lvl="1"/>
            <a:r>
              <a:rPr lang="en-US"/>
              <a:t>Process is done sending data via the socket</a:t>
            </a:r>
          </a:p>
          <a:p>
            <a:pPr lvl="1"/>
            <a:r>
              <a:rPr lang="en-US"/>
              <a:t>Process invokes “close()” to close the socket</a:t>
            </a:r>
          </a:p>
          <a:p>
            <a:pPr lvl="1"/>
            <a:r>
              <a:rPr lang="en-US"/>
              <a:t>Once TCP has sent all of the outstanding bytes…</a:t>
            </a:r>
          </a:p>
          <a:p>
            <a:pPr lvl="1"/>
            <a:r>
              <a:rPr lang="en-US"/>
              <a:t>… then TCP sends a FIN</a:t>
            </a:r>
          </a:p>
        </p:txBody>
      </p:sp>
      <p:sp>
        <p:nvSpPr>
          <p:cNvPr id="1730564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r>
              <a:rPr lang="en-US"/>
              <a:t>Receiving a FIN: EOF</a:t>
            </a:r>
          </a:p>
          <a:p>
            <a:pPr lvl="1"/>
            <a:r>
              <a:rPr lang="en-US"/>
              <a:t>Process is reading data from the socket</a:t>
            </a:r>
          </a:p>
          <a:p>
            <a:pPr lvl="1"/>
            <a:r>
              <a:rPr lang="en-US"/>
              <a:t>Eventually, the attempt to read returns an EOF</a:t>
            </a:r>
          </a:p>
        </p:txBody>
      </p:sp>
      <p:sp>
        <p:nvSpPr>
          <p:cNvPr id="173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Sending/Receiving the FIN Packet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FB92B89-C2DF-4372-BBA5-07E2130DD568}" type="slidenum">
              <a:rPr lang="en-US" smtClean="0"/>
              <a:pPr/>
              <a:t>48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670A22D-ECF8-40D9-B817-9D2BEE980D69}" type="slidenum">
              <a:rPr lang="en-US" smtClean="0"/>
              <a:pPr/>
              <a:t>49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732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Conclusions</a:t>
            </a:r>
          </a:p>
        </p:txBody>
      </p:sp>
      <p:sp>
        <p:nvSpPr>
          <p:cNvPr id="1732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Transport protocols</a:t>
            </a:r>
          </a:p>
          <a:p>
            <a:pPr lvl="1"/>
            <a:r>
              <a:rPr lang="en-US" dirty="0"/>
              <a:t>Multiplexing and </a:t>
            </a:r>
            <a:r>
              <a:rPr lang="en-US" dirty="0" err="1"/>
              <a:t>demultiplexing</a:t>
            </a:r>
            <a:endParaRPr lang="en-US" dirty="0"/>
          </a:p>
          <a:p>
            <a:pPr lvl="1"/>
            <a:r>
              <a:rPr lang="en-US" dirty="0"/>
              <a:t>Sequence numbers</a:t>
            </a:r>
          </a:p>
          <a:p>
            <a:pPr lvl="1"/>
            <a:r>
              <a:rPr lang="en-US" dirty="0"/>
              <a:t>Window-based flow control</a:t>
            </a:r>
          </a:p>
          <a:p>
            <a:pPr lvl="1"/>
            <a:r>
              <a:rPr lang="en-US" dirty="0"/>
              <a:t>Timer-based retransmission</a:t>
            </a:r>
          </a:p>
          <a:p>
            <a:pPr lvl="1"/>
            <a:r>
              <a:rPr lang="en-US" dirty="0"/>
              <a:t>Checksum-based error detection</a:t>
            </a:r>
          </a:p>
          <a:p>
            <a:endParaRPr lang="en-US" dirty="0"/>
          </a:p>
          <a:p>
            <a:r>
              <a:rPr lang="en-US" dirty="0"/>
              <a:t>Next lecture (after reading </a:t>
            </a:r>
            <a:r>
              <a:rPr lang="en-US"/>
              <a:t>week and midterm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Congestion control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Today’s Lecture</a:t>
            </a:r>
          </a:p>
        </p:txBody>
      </p:sp>
      <p:sp>
        <p:nvSpPr>
          <p:cNvPr id="1638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Principles underlying transport-layer services</a:t>
            </a:r>
          </a:p>
          <a:p>
            <a:pPr lvl="1"/>
            <a:r>
              <a:rPr lang="en-US"/>
              <a:t>(De)multiplexing</a:t>
            </a:r>
          </a:p>
          <a:p>
            <a:pPr lvl="1"/>
            <a:r>
              <a:rPr lang="en-US"/>
              <a:t>Detecting corruption</a:t>
            </a:r>
          </a:p>
          <a:p>
            <a:pPr lvl="1"/>
            <a:r>
              <a:rPr lang="en-US"/>
              <a:t>Reliable delivery</a:t>
            </a:r>
          </a:p>
          <a:p>
            <a:pPr lvl="1"/>
            <a:r>
              <a:rPr lang="en-US"/>
              <a:t>Flow control</a:t>
            </a:r>
          </a:p>
          <a:p>
            <a:r>
              <a:rPr lang="en-US"/>
              <a:t>Transport-layer protocols in the Internet</a:t>
            </a:r>
          </a:p>
          <a:p>
            <a:pPr lvl="1"/>
            <a:r>
              <a:rPr lang="en-US"/>
              <a:t>User Datagram Protocol (UDP)</a:t>
            </a:r>
          </a:p>
          <a:p>
            <a:pPr lvl="1"/>
            <a:r>
              <a:rPr lang="en-US"/>
              <a:t>Transmission Control Protocol (TCP)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FB841BF-5D09-4D04-9E35-CA2E1158972D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Provide logical communication between application processes running on different hosts</a:t>
            </a:r>
          </a:p>
          <a:p>
            <a:r>
              <a:rPr lang="en-US"/>
              <a:t>Run on end hosts </a:t>
            </a:r>
          </a:p>
          <a:p>
            <a:pPr lvl="1"/>
            <a:r>
              <a:rPr lang="en-US"/>
              <a:t>Sender: breaks application messages into segments, </a:t>
            </a:r>
            <a:br>
              <a:rPr lang="en-US"/>
            </a:br>
            <a:r>
              <a:rPr lang="en-US"/>
              <a:t>and passes to network layer</a:t>
            </a:r>
          </a:p>
          <a:p>
            <a:pPr lvl="1"/>
            <a:r>
              <a:rPr lang="en-US"/>
              <a:t>Receiver: reassembles segments into messages, passes to application layer</a:t>
            </a:r>
          </a:p>
          <a:p>
            <a:r>
              <a:rPr lang="en-US"/>
              <a:t>Multiple transport protocol available to applications</a:t>
            </a:r>
          </a:p>
          <a:p>
            <a:pPr lvl="1"/>
            <a:r>
              <a:rPr lang="en-US"/>
              <a:t>Internet: TCP and UDP</a:t>
            </a:r>
          </a:p>
          <a:p>
            <a:endParaRPr lang="en-US" dirty="0"/>
          </a:p>
        </p:txBody>
      </p:sp>
      <p:sp>
        <p:nvSpPr>
          <p:cNvPr id="828" name="Content Placeholder 827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Transport Protocols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  <p:pic>
        <p:nvPicPr>
          <p:cNvPr id="297007" name="Picture 4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1419225"/>
            <a:ext cx="4267880" cy="4371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22" name="Rectangle 821"/>
          <p:cNvSpPr/>
          <p:nvPr/>
        </p:nvSpPr>
        <p:spPr>
          <a:xfrm>
            <a:off x="4495800" y="4724400"/>
            <a:ext cx="304800" cy="304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4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Internet Transport Protocols</a:t>
            </a:r>
          </a:p>
        </p:txBody>
      </p:sp>
      <p:sp>
        <p:nvSpPr>
          <p:cNvPr id="164454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Datagram messaging service (UDP)</a:t>
            </a:r>
          </a:p>
          <a:p>
            <a:pPr lvl="1"/>
            <a:r>
              <a:rPr lang="en-US"/>
              <a:t>No-frills extension of “best-effort” IP</a:t>
            </a:r>
          </a:p>
          <a:p>
            <a:r>
              <a:rPr lang="en-US"/>
              <a:t>Reliable, in-order delivery (TCP)</a:t>
            </a:r>
          </a:p>
          <a:p>
            <a:pPr lvl="1"/>
            <a:r>
              <a:rPr lang="en-US"/>
              <a:t>Connection set-up</a:t>
            </a:r>
          </a:p>
          <a:p>
            <a:pPr lvl="1"/>
            <a:r>
              <a:rPr lang="en-US"/>
              <a:t>Discarding of corrupted packets</a:t>
            </a:r>
          </a:p>
          <a:p>
            <a:pPr lvl="1"/>
            <a:r>
              <a:rPr lang="en-US"/>
              <a:t>Retransmission of lost packets</a:t>
            </a:r>
          </a:p>
          <a:p>
            <a:pPr lvl="1"/>
            <a:r>
              <a:rPr lang="en-US"/>
              <a:t>Flow control</a:t>
            </a:r>
          </a:p>
          <a:p>
            <a:pPr lvl="1"/>
            <a:r>
              <a:rPr lang="en-US"/>
              <a:t>Congestion control (next lecture)</a:t>
            </a:r>
          </a:p>
          <a:p>
            <a:r>
              <a:rPr lang="en-US"/>
              <a:t>Other services not available</a:t>
            </a:r>
          </a:p>
          <a:p>
            <a:pPr lvl="1"/>
            <a:r>
              <a:rPr lang="en-US"/>
              <a:t>Delay guarantees</a:t>
            </a:r>
          </a:p>
          <a:p>
            <a:pPr lvl="1"/>
            <a:r>
              <a:rPr lang="en-US"/>
              <a:t>Bandwidth guarantees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B9EC85-E0D5-4690-8F5A-AB493B2B7353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5126E6C8-4747-D8DC-2242-938ED00F8D33}"/>
              </a:ext>
            </a:extLst>
          </p:cNvPr>
          <p:cNvGrpSpPr/>
          <p:nvPr/>
        </p:nvGrpSpPr>
        <p:grpSpPr>
          <a:xfrm>
            <a:off x="3124200" y="3657600"/>
            <a:ext cx="5715000" cy="1432695"/>
            <a:chOff x="3124200" y="3657600"/>
            <a:chExt cx="5715000" cy="1432695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CF9BB673-3CD9-BC44-30A2-7E6962D7CE81}"/>
                </a:ext>
              </a:extLst>
            </p:cNvPr>
            <p:cNvSpPr txBox="1"/>
            <p:nvPr/>
          </p:nvSpPr>
          <p:spPr>
            <a:xfrm>
              <a:off x="4005136" y="3657600"/>
              <a:ext cx="286007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  <a:latin typeface="Handlee" panose="02000000000000000000" pitchFamily="2" charset="77"/>
                </a:rPr>
                <a:t>Do not overload the receiver</a:t>
              </a:r>
            </a:p>
          </p:txBody>
        </p:sp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835CF935-1C66-3770-496E-C52F5B28821A}"/>
                </a:ext>
              </a:extLst>
            </p:cNvPr>
            <p:cNvSpPr txBox="1"/>
            <p:nvPr/>
          </p:nvSpPr>
          <p:spPr>
            <a:xfrm>
              <a:off x="6553200" y="4443964"/>
              <a:ext cx="22860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solidFill>
                    <a:srgbClr val="FF0000"/>
                  </a:solidFill>
                  <a:latin typeface="Handlee" panose="02000000000000000000" pitchFamily="2" charset="77"/>
                </a:rPr>
                <a:t>Do not overload the network</a:t>
              </a:r>
            </a:p>
          </p:txBody>
        </p:sp>
        <p:cxnSp>
          <p:nvCxnSpPr>
            <p:cNvPr id="8" name="Curved Connector 7">
              <a:extLst>
                <a:ext uri="{FF2B5EF4-FFF2-40B4-BE49-F238E27FC236}">
                  <a16:creationId xmlns:a16="http://schemas.microsoft.com/office/drawing/2014/main" id="{EA17FD99-BD26-BB75-06F3-B123A03CD42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124200" y="3810000"/>
              <a:ext cx="855963" cy="152400"/>
            </a:xfrm>
            <a:prstGeom prst="curvedConnector3">
              <a:avLst/>
            </a:prstGeom>
            <a:ln w="22225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urved Connector 11">
              <a:extLst>
                <a:ext uri="{FF2B5EF4-FFF2-40B4-BE49-F238E27FC236}">
                  <a16:creationId xmlns:a16="http://schemas.microsoft.com/office/drawing/2014/main" id="{18D20CF2-6148-8CEA-FA6E-AF6EA46C8DC8}"/>
                </a:ext>
              </a:extLst>
            </p:cNvPr>
            <p:cNvCxnSpPr>
              <a:cxnSpLocks/>
            </p:cNvCxnSpPr>
            <p:nvPr/>
          </p:nvCxnSpPr>
          <p:spPr>
            <a:xfrm>
              <a:off x="5943600" y="4311648"/>
              <a:ext cx="762000" cy="272112"/>
            </a:xfrm>
            <a:prstGeom prst="curvedConnector3">
              <a:avLst/>
            </a:prstGeom>
            <a:ln w="22225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6597" name="Rectangle 5"/>
          <p:cNvSpPr>
            <a:spLocks noGrp="1" noChangeArrowheads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/>
              <a:t>Host receives IP datagrams</a:t>
            </a:r>
          </a:p>
          <a:p>
            <a:pPr lvl="1"/>
            <a:r>
              <a:rPr lang="en-US"/>
              <a:t>Each datagram has source and destination IP address, </a:t>
            </a:r>
          </a:p>
          <a:p>
            <a:pPr lvl="1"/>
            <a:r>
              <a:rPr lang="en-US"/>
              <a:t>Each datagram carries one transport-layer segment</a:t>
            </a:r>
          </a:p>
          <a:p>
            <a:pPr lvl="1"/>
            <a:r>
              <a:rPr lang="en-US"/>
              <a:t>Each segment has source and destination port number </a:t>
            </a:r>
          </a:p>
          <a:p>
            <a:r>
              <a:rPr lang="en-US"/>
              <a:t>Host uses IP addresses and port numbers to direct the segment to appropriate socket</a:t>
            </a:r>
          </a:p>
        </p:txBody>
      </p:sp>
      <p:sp>
        <p:nvSpPr>
          <p:cNvPr id="26" name="Content Placeholder 2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465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Multiplexing and Demultiplexing</a:t>
            </a:r>
          </a:p>
        </p:txBody>
      </p:sp>
      <p:sp>
        <p:nvSpPr>
          <p:cNvPr id="1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8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12F267D-7171-498C-90D6-D552B3075A7D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9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646594" name="Rectangle 2"/>
          <p:cNvSpPr>
            <a:spLocks noChangeArrowheads="1"/>
          </p:cNvSpPr>
          <p:nvPr/>
        </p:nvSpPr>
        <p:spPr bwMode="auto">
          <a:xfrm>
            <a:off x="5343525" y="2000250"/>
            <a:ext cx="3324225" cy="3200400"/>
          </a:xfrm>
          <a:prstGeom prst="rect">
            <a:avLst/>
          </a:prstGeom>
          <a:solidFill>
            <a:schemeClr val="accent2"/>
          </a:solidFill>
          <a:ln w="190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46595" name="Rectangle 3"/>
          <p:cNvSpPr>
            <a:spLocks noChangeArrowheads="1"/>
          </p:cNvSpPr>
          <p:nvPr/>
        </p:nvSpPr>
        <p:spPr bwMode="auto">
          <a:xfrm>
            <a:off x="5267325" y="2095500"/>
            <a:ext cx="3324225" cy="3200400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46598" name="Text Box 6"/>
          <p:cNvSpPr txBox="1">
            <a:spLocks noChangeArrowheads="1"/>
          </p:cNvSpPr>
          <p:nvPr/>
        </p:nvSpPr>
        <p:spPr bwMode="auto">
          <a:xfrm>
            <a:off x="5340887" y="2117725"/>
            <a:ext cx="149752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b="1">
                <a:solidFill>
                  <a:srgbClr val="FF0000"/>
                </a:solidFill>
                <a:latin typeface="Handlee" panose="02000000000000000000" pitchFamily="2" charset="77"/>
              </a:rPr>
              <a:t>source port #</a:t>
            </a:r>
            <a:endParaRPr lang="en-US" sz="2400" b="1">
              <a:latin typeface="Handlee" panose="02000000000000000000" pitchFamily="2" charset="77"/>
            </a:endParaRPr>
          </a:p>
        </p:txBody>
      </p:sp>
      <p:sp>
        <p:nvSpPr>
          <p:cNvPr id="1646599" name="Text Box 7"/>
          <p:cNvSpPr txBox="1">
            <a:spLocks noChangeArrowheads="1"/>
          </p:cNvSpPr>
          <p:nvPr/>
        </p:nvSpPr>
        <p:spPr bwMode="auto">
          <a:xfrm>
            <a:off x="7123972" y="2117725"/>
            <a:ext cx="126669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b="1">
                <a:solidFill>
                  <a:srgbClr val="FF0000"/>
                </a:solidFill>
                <a:latin typeface="Handlee" panose="02000000000000000000" pitchFamily="2" charset="77"/>
              </a:rPr>
              <a:t>dest port #</a:t>
            </a:r>
            <a:endParaRPr lang="en-US" sz="2400" b="1">
              <a:solidFill>
                <a:srgbClr val="FF0000"/>
              </a:solidFill>
              <a:latin typeface="Handlee" panose="02000000000000000000" pitchFamily="2" charset="77"/>
            </a:endParaRPr>
          </a:p>
        </p:txBody>
      </p:sp>
      <p:sp>
        <p:nvSpPr>
          <p:cNvPr id="1646600" name="Line 8"/>
          <p:cNvSpPr>
            <a:spLocks noChangeShapeType="1"/>
          </p:cNvSpPr>
          <p:nvPr/>
        </p:nvSpPr>
        <p:spPr bwMode="auto">
          <a:xfrm flipV="1">
            <a:off x="5257800" y="2495550"/>
            <a:ext cx="33289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46601" name="Line 9"/>
          <p:cNvSpPr>
            <a:spLocks noChangeShapeType="1"/>
          </p:cNvSpPr>
          <p:nvPr/>
        </p:nvSpPr>
        <p:spPr bwMode="auto">
          <a:xfrm flipV="1">
            <a:off x="5267325" y="3486150"/>
            <a:ext cx="33242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46602" name="Line 10"/>
          <p:cNvSpPr>
            <a:spLocks noChangeShapeType="1"/>
          </p:cNvSpPr>
          <p:nvPr/>
        </p:nvSpPr>
        <p:spPr bwMode="auto">
          <a:xfrm flipV="1">
            <a:off x="6905625" y="2095500"/>
            <a:ext cx="0" cy="3952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46603" name="Text Box 11"/>
          <p:cNvSpPr txBox="1">
            <a:spLocks noChangeArrowheads="1"/>
          </p:cNvSpPr>
          <p:nvPr/>
        </p:nvSpPr>
        <p:spPr bwMode="auto">
          <a:xfrm>
            <a:off x="6456055" y="1665288"/>
            <a:ext cx="85151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b="1">
                <a:latin typeface="Handlee" panose="02000000000000000000" pitchFamily="2" charset="77"/>
              </a:rPr>
              <a:t>32 bits</a:t>
            </a:r>
            <a:endParaRPr lang="en-US" sz="2400" b="1">
              <a:latin typeface="Handlee" panose="02000000000000000000" pitchFamily="2" charset="77"/>
            </a:endParaRPr>
          </a:p>
        </p:txBody>
      </p:sp>
      <p:sp>
        <p:nvSpPr>
          <p:cNvPr id="1646604" name="Line 12"/>
          <p:cNvSpPr>
            <a:spLocks noChangeShapeType="1"/>
          </p:cNvSpPr>
          <p:nvPr/>
        </p:nvSpPr>
        <p:spPr bwMode="auto">
          <a:xfrm>
            <a:off x="7362825" y="1862138"/>
            <a:ext cx="1200150" cy="4762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46605" name="Line 13"/>
          <p:cNvSpPr>
            <a:spLocks noChangeShapeType="1"/>
          </p:cNvSpPr>
          <p:nvPr/>
        </p:nvSpPr>
        <p:spPr bwMode="auto">
          <a:xfrm rot="10800000">
            <a:off x="5253038" y="1871663"/>
            <a:ext cx="11287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46606" name="Text Box 14"/>
          <p:cNvSpPr txBox="1">
            <a:spLocks noChangeArrowheads="1"/>
          </p:cNvSpPr>
          <p:nvPr/>
        </p:nvSpPr>
        <p:spPr bwMode="auto">
          <a:xfrm>
            <a:off x="6209262" y="3951288"/>
            <a:ext cx="133081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b="1">
                <a:latin typeface="Handlee" panose="02000000000000000000" pitchFamily="2" charset="77"/>
              </a:rPr>
              <a:t>application</a:t>
            </a:r>
          </a:p>
          <a:p>
            <a:pPr algn="ctr" eaLnBrk="0" hangingPunct="0"/>
            <a:r>
              <a:rPr lang="en-US" sz="2000" b="1">
                <a:latin typeface="Handlee" panose="02000000000000000000" pitchFamily="2" charset="77"/>
              </a:rPr>
              <a:t>data </a:t>
            </a:r>
          </a:p>
          <a:p>
            <a:pPr algn="ctr" eaLnBrk="0" hangingPunct="0"/>
            <a:r>
              <a:rPr lang="en-US" sz="2000" b="1">
                <a:latin typeface="Handlee" panose="02000000000000000000" pitchFamily="2" charset="77"/>
              </a:rPr>
              <a:t>(message)</a:t>
            </a:r>
            <a:endParaRPr lang="en-US" sz="2400" b="1">
              <a:latin typeface="Handlee" panose="02000000000000000000" pitchFamily="2" charset="77"/>
            </a:endParaRPr>
          </a:p>
        </p:txBody>
      </p:sp>
      <p:sp>
        <p:nvSpPr>
          <p:cNvPr id="1646607" name="Text Box 15"/>
          <p:cNvSpPr txBox="1">
            <a:spLocks noChangeArrowheads="1"/>
          </p:cNvSpPr>
          <p:nvPr/>
        </p:nvSpPr>
        <p:spPr bwMode="auto">
          <a:xfrm>
            <a:off x="5819268" y="2860675"/>
            <a:ext cx="220605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b="1" dirty="0">
                <a:latin typeface="Handlee" panose="02000000000000000000" pitchFamily="2" charset="77"/>
              </a:rPr>
              <a:t>other header fields</a:t>
            </a:r>
            <a:endParaRPr lang="en-US" sz="2400" b="1" dirty="0">
              <a:latin typeface="Handlee" panose="02000000000000000000" pitchFamily="2" charset="77"/>
            </a:endParaRPr>
          </a:p>
        </p:txBody>
      </p:sp>
      <p:sp>
        <p:nvSpPr>
          <p:cNvPr id="1646608" name="Text Box 16"/>
          <p:cNvSpPr txBox="1">
            <a:spLocks noChangeArrowheads="1"/>
          </p:cNvSpPr>
          <p:nvPr/>
        </p:nvSpPr>
        <p:spPr bwMode="auto">
          <a:xfrm>
            <a:off x="5452790" y="5518150"/>
            <a:ext cx="31422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2000" b="1">
                <a:latin typeface="Handlee" panose="02000000000000000000" pitchFamily="2" charset="77"/>
              </a:rPr>
              <a:t>TCP/UDP segment format</a:t>
            </a:r>
            <a:endParaRPr lang="en-US" sz="2400" b="1">
              <a:latin typeface="Handlee" panose="02000000000000000000" pitchFamily="2" charset="77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Unreliable Message Delivery Service</a:t>
            </a:r>
          </a:p>
        </p:txBody>
      </p:sp>
      <p:sp>
        <p:nvSpPr>
          <p:cNvPr id="164864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Lightweight communication between processes</a:t>
            </a:r>
          </a:p>
          <a:p>
            <a:pPr lvl="1"/>
            <a:r>
              <a:rPr lang="en-US"/>
              <a:t>Avoid overhead and delays of ordered, reliable delivery</a:t>
            </a:r>
          </a:p>
          <a:p>
            <a:pPr lvl="1"/>
            <a:r>
              <a:rPr lang="en-US"/>
              <a:t>Send messages to and receive them from a socket</a:t>
            </a:r>
          </a:p>
          <a:p>
            <a:r>
              <a:rPr lang="en-US"/>
              <a:t>User Datagram Protocol (UDP)</a:t>
            </a:r>
          </a:p>
          <a:p>
            <a:pPr lvl="1"/>
            <a:r>
              <a:rPr lang="en-US"/>
              <a:t>IP plus port numbers to support (de)multiplexing</a:t>
            </a:r>
          </a:p>
          <a:p>
            <a:pPr lvl="1"/>
            <a:r>
              <a:rPr lang="en-US"/>
              <a:t>Optional error checking on the packet contents</a:t>
            </a:r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0BD91A0-5D4D-439C-9B23-79885C2BF044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17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648644" name="Rectangle 4"/>
          <p:cNvSpPr>
            <a:spLocks noChangeArrowheads="1"/>
          </p:cNvSpPr>
          <p:nvPr/>
        </p:nvSpPr>
        <p:spPr bwMode="auto">
          <a:xfrm>
            <a:off x="2892425" y="4479925"/>
            <a:ext cx="1760538" cy="533400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48645" name="Rectangle 5"/>
          <p:cNvSpPr>
            <a:spLocks noChangeArrowheads="1"/>
          </p:cNvSpPr>
          <p:nvPr/>
        </p:nvSpPr>
        <p:spPr bwMode="auto">
          <a:xfrm>
            <a:off x="4652963" y="4479925"/>
            <a:ext cx="1760537" cy="533400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48646" name="Rectangle 6"/>
          <p:cNvSpPr>
            <a:spLocks noChangeArrowheads="1"/>
          </p:cNvSpPr>
          <p:nvPr/>
        </p:nvSpPr>
        <p:spPr bwMode="auto">
          <a:xfrm>
            <a:off x="2892425" y="5013325"/>
            <a:ext cx="1760538" cy="533400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48647" name="Rectangle 7"/>
          <p:cNvSpPr>
            <a:spLocks noChangeArrowheads="1"/>
          </p:cNvSpPr>
          <p:nvPr/>
        </p:nvSpPr>
        <p:spPr bwMode="auto">
          <a:xfrm>
            <a:off x="4652963" y="5013325"/>
            <a:ext cx="1760537" cy="533400"/>
          </a:xfrm>
          <a:prstGeom prst="rect">
            <a:avLst/>
          </a:prstGeom>
          <a:solidFill>
            <a:srgbClr val="CCFFF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48648" name="Line 8"/>
          <p:cNvSpPr>
            <a:spLocks noChangeShapeType="1"/>
          </p:cNvSpPr>
          <p:nvPr/>
        </p:nvSpPr>
        <p:spPr bwMode="auto">
          <a:xfrm>
            <a:off x="2892425" y="5546725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48649" name="Line 9"/>
          <p:cNvSpPr>
            <a:spLocks noChangeShapeType="1"/>
          </p:cNvSpPr>
          <p:nvPr/>
        </p:nvSpPr>
        <p:spPr bwMode="auto">
          <a:xfrm>
            <a:off x="6415088" y="5546725"/>
            <a:ext cx="0" cy="762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b="1">
              <a:latin typeface="Handlee" panose="02000000000000000000" pitchFamily="2" charset="77"/>
            </a:endParaRPr>
          </a:p>
        </p:txBody>
      </p:sp>
      <p:sp>
        <p:nvSpPr>
          <p:cNvPr id="1648650" name="Text Box 10"/>
          <p:cNvSpPr txBox="1">
            <a:spLocks noChangeArrowheads="1"/>
          </p:cNvSpPr>
          <p:nvPr/>
        </p:nvSpPr>
        <p:spPr bwMode="auto">
          <a:xfrm>
            <a:off x="3176588" y="4572000"/>
            <a:ext cx="1295400" cy="3667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buSzPct val="150000"/>
            </a:pPr>
            <a:r>
              <a:rPr lang="en-US" b="1">
                <a:latin typeface="Handlee" panose="02000000000000000000" pitchFamily="2" charset="77"/>
              </a:rPr>
              <a:t> SRC port</a:t>
            </a:r>
          </a:p>
        </p:txBody>
      </p:sp>
      <p:sp>
        <p:nvSpPr>
          <p:cNvPr id="1648651" name="Text Box 11"/>
          <p:cNvSpPr txBox="1">
            <a:spLocks noChangeArrowheads="1"/>
          </p:cNvSpPr>
          <p:nvPr/>
        </p:nvSpPr>
        <p:spPr bwMode="auto">
          <a:xfrm>
            <a:off x="4881563" y="4572000"/>
            <a:ext cx="1295400" cy="366713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buSzPct val="150000"/>
            </a:pPr>
            <a:r>
              <a:rPr lang="en-US" b="1">
                <a:latin typeface="Handlee" panose="02000000000000000000" pitchFamily="2" charset="77"/>
              </a:rPr>
              <a:t> DST port</a:t>
            </a:r>
          </a:p>
        </p:txBody>
      </p:sp>
      <p:sp>
        <p:nvSpPr>
          <p:cNvPr id="1648652" name="Text Box 12"/>
          <p:cNvSpPr txBox="1">
            <a:spLocks noChangeArrowheads="1"/>
          </p:cNvSpPr>
          <p:nvPr/>
        </p:nvSpPr>
        <p:spPr bwMode="auto">
          <a:xfrm>
            <a:off x="3176588" y="5103813"/>
            <a:ext cx="1295400" cy="369332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buSzPct val="150000"/>
            </a:pPr>
            <a:r>
              <a:rPr lang="en-US" b="1">
                <a:latin typeface="Handlee" panose="02000000000000000000" pitchFamily="2" charset="77"/>
              </a:rPr>
              <a:t>checksum</a:t>
            </a:r>
          </a:p>
        </p:txBody>
      </p:sp>
      <p:sp>
        <p:nvSpPr>
          <p:cNvPr id="1648653" name="Text Box 13"/>
          <p:cNvSpPr txBox="1">
            <a:spLocks noChangeArrowheads="1"/>
          </p:cNvSpPr>
          <p:nvPr/>
        </p:nvSpPr>
        <p:spPr bwMode="auto">
          <a:xfrm>
            <a:off x="5129213" y="5103813"/>
            <a:ext cx="895350" cy="369332"/>
          </a:xfrm>
          <a:prstGeom prst="rect">
            <a:avLst/>
          </a:prstGeom>
          <a:solidFill>
            <a:srgbClr val="CCFFFF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buSzPct val="150000"/>
            </a:pPr>
            <a:r>
              <a:rPr lang="en-US" b="1">
                <a:latin typeface="Handlee" panose="02000000000000000000" pitchFamily="2" charset="77"/>
              </a:rPr>
              <a:t>length</a:t>
            </a:r>
          </a:p>
        </p:txBody>
      </p:sp>
      <p:sp>
        <p:nvSpPr>
          <p:cNvPr id="1648654" name="Text Box 14"/>
          <p:cNvSpPr txBox="1">
            <a:spLocks noChangeArrowheads="1"/>
          </p:cNvSpPr>
          <p:nvPr/>
        </p:nvSpPr>
        <p:spPr bwMode="auto">
          <a:xfrm>
            <a:off x="4291012" y="5775325"/>
            <a:ext cx="119538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buSzPct val="150000"/>
            </a:pPr>
            <a:r>
              <a:rPr lang="en-US" b="1" dirty="0">
                <a:latin typeface="Handlee" panose="02000000000000000000" pitchFamily="2" charset="77"/>
              </a:rPr>
              <a:t>Data</a:t>
            </a:r>
          </a:p>
        </p:txBody>
      </p:sp>
    </p:spTree>
  </p:cSld>
  <p:clrMapOvr>
    <a:masterClrMapping/>
  </p:clrMapOvr>
  <p:transition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YG-Custom">
      <a:dk1>
        <a:sysClr val="windowText" lastClr="000000"/>
      </a:dk1>
      <a:lt1>
        <a:sysClr val="window" lastClr="FFFFFF"/>
      </a:lt1>
      <a:dk2>
        <a:srgbClr val="000082"/>
      </a:dk2>
      <a:lt2>
        <a:srgbClr val="BFBFBF"/>
      </a:lt2>
      <a:accent1>
        <a:srgbClr val="C5C000"/>
      </a:accent1>
      <a:accent2>
        <a:srgbClr val="1B582B"/>
      </a:accent2>
      <a:accent3>
        <a:srgbClr val="009FEC"/>
      </a:accent3>
      <a:accent4>
        <a:srgbClr val="00BDBD"/>
      </a:accent4>
      <a:accent5>
        <a:srgbClr val="7C5BAE"/>
      </a:accent5>
      <a:accent6>
        <a:srgbClr val="0055AA"/>
      </a:accent6>
      <a:hlink>
        <a:srgbClr val="1B1BFF"/>
      </a:hlink>
      <a:folHlink>
        <a:srgbClr val="ACC0DE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1904</TotalTime>
  <Words>3492</Words>
  <Application>Microsoft Macintosh PowerPoint</Application>
  <PresentationFormat>On-screen Show (4:3)</PresentationFormat>
  <Paragraphs>755</Paragraphs>
  <Slides>49</Slides>
  <Notes>49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6" baseType="lpstr">
      <vt:lpstr>Calibri</vt:lpstr>
      <vt:lpstr>Courier New</vt:lpstr>
      <vt:lpstr>Handlee</vt:lpstr>
      <vt:lpstr>Optima</vt:lpstr>
      <vt:lpstr>Wingdings</vt:lpstr>
      <vt:lpstr>Wingdings 2</vt:lpstr>
      <vt:lpstr>Flow</vt:lpstr>
      <vt:lpstr>Handout # 15:  Transport Protocols</vt:lpstr>
      <vt:lpstr>Announcements</vt:lpstr>
      <vt:lpstr>Announcements – Cont’d</vt:lpstr>
      <vt:lpstr>Role of Transport Layer</vt:lpstr>
      <vt:lpstr>Today’s Lecture</vt:lpstr>
      <vt:lpstr>Transport Protocols</vt:lpstr>
      <vt:lpstr>Internet Transport Protocols</vt:lpstr>
      <vt:lpstr>Multiplexing and Demultiplexing</vt:lpstr>
      <vt:lpstr>Unreliable Message Delivery Service</vt:lpstr>
      <vt:lpstr>Why Would Anyone Use UDP?</vt:lpstr>
      <vt:lpstr>Popular Applications That Use UDP</vt:lpstr>
      <vt:lpstr>Transmission Control Protocol (TCP)</vt:lpstr>
      <vt:lpstr>An Analogy: Talking on a Cell Phone</vt:lpstr>
      <vt:lpstr>Some Take-Aways from the Example</vt:lpstr>
      <vt:lpstr>Challenges of Reliable Data Transfer</vt:lpstr>
      <vt:lpstr>TCP Support for Reliable Delivery</vt:lpstr>
      <vt:lpstr>TCP Segments</vt:lpstr>
      <vt:lpstr>TCP “Stream of Bytes” Service</vt:lpstr>
      <vt:lpstr>…Emulated Using TCP “Segments”</vt:lpstr>
      <vt:lpstr>TCP Segment</vt:lpstr>
      <vt:lpstr>Sequence Numbers</vt:lpstr>
      <vt:lpstr>Initial Sequence Number (ISN)</vt:lpstr>
      <vt:lpstr>TCP Three-Way Handshake</vt:lpstr>
      <vt:lpstr>Establishing a TCP Connection</vt:lpstr>
      <vt:lpstr>TCP Header</vt:lpstr>
      <vt:lpstr>Step 1: A’s Initial SYN Packet</vt:lpstr>
      <vt:lpstr>Step 2: B’s SYN-ACK Packet</vt:lpstr>
      <vt:lpstr>Step 3: A’s ACK of the SYN-ACK</vt:lpstr>
      <vt:lpstr>What if the SYN Packet Gets Lost?</vt:lpstr>
      <vt:lpstr>SYN Loss and Web Downloads</vt:lpstr>
      <vt:lpstr>TCP Retransmissions</vt:lpstr>
      <vt:lpstr>Automatic Repeat reQuest (ARQ)</vt:lpstr>
      <vt:lpstr>Reasons for Retransmission</vt:lpstr>
      <vt:lpstr>How Long Should Sender Wait?</vt:lpstr>
      <vt:lpstr>Example RTT Estimation</vt:lpstr>
      <vt:lpstr>A Flaw in This Approach</vt:lpstr>
      <vt:lpstr>TCP Sliding Window</vt:lpstr>
      <vt:lpstr>Motivation for Sliding Window</vt:lpstr>
      <vt:lpstr>Sliding Window</vt:lpstr>
      <vt:lpstr>Receiver Buffering</vt:lpstr>
      <vt:lpstr>TCP Header for Receiver Buffering</vt:lpstr>
      <vt:lpstr>Fast Retransmission</vt:lpstr>
      <vt:lpstr>Timeout is Inefficient</vt:lpstr>
      <vt:lpstr>Fast Retransmission</vt:lpstr>
      <vt:lpstr>Effectiveness of Fast Retransmit</vt:lpstr>
      <vt:lpstr>Tearing Down the Connection</vt:lpstr>
      <vt:lpstr>Tearing Down the Connection</vt:lpstr>
      <vt:lpstr>Sending/Receiving the FIN Packet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Yashar</dc:creator>
  <cp:lastModifiedBy>Yashar Ganjali</cp:lastModifiedBy>
  <cp:revision>400</cp:revision>
  <cp:lastPrinted>2024-10-08T13:47:47Z</cp:lastPrinted>
  <dcterms:created xsi:type="dcterms:W3CDTF">2010-09-14T14:57:17Z</dcterms:created>
  <dcterms:modified xsi:type="dcterms:W3CDTF">2025-10-07T14:32:59Z</dcterms:modified>
</cp:coreProperties>
</file>