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5143500" cx="9144000"/>
  <p:notesSz cx="6858000" cy="9144000"/>
  <p:embeddedFontLst>
    <p:embeddedFont>
      <p:font typeface="Noto Sans Arabic"/>
      <p:regular r:id="rId25"/>
      <p:bold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D9E10BB-AED5-4CFB-B8C9-67A9407ABB46}">
  <a:tblStyle styleId="{1D9E10BB-AED5-4CFB-B8C9-67A9407ABB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NotoSansArabic-bold.fntdata"/><Relationship Id="rId25" Type="http://schemas.openxmlformats.org/officeDocument/2006/relationships/font" Target="fonts/NotoSansArabic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7edb03f49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7edb03f49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7f0276bec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7f0276bec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7f0276bec0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7f0276bec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7edb03f490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7edb03f490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7edb03f490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7edb03f490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7edb03f490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7edb03f490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7f17a5357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7f17a5357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7f17a5357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7f17a5357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300bf85e4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300bf85e4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7edb03f49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7edb03f4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7ef5cdd19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7ef5cdd19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7ef5cdd19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7ef5cdd19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7ef5cdd192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7ef5cdd192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7edb03f49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7edb03f49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7ee44aee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7ee44aee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7ee44aeea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7ee44aeea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7edb03f490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7edb03f490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Relationship Id="rId4" Type="http://schemas.openxmlformats.org/officeDocument/2006/relationships/image" Target="../media/image10.png"/><Relationship Id="rId5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Relationship Id="rId4" Type="http://schemas.openxmlformats.org/officeDocument/2006/relationships/image" Target="../media/image4.png"/><Relationship Id="rId5" Type="http://schemas.openxmlformats.org/officeDocument/2006/relationships/image" Target="../media/image15.png"/><Relationship Id="rId6" Type="http://schemas.openxmlformats.org/officeDocument/2006/relationships/image" Target="../media/image12.png"/><Relationship Id="rId7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3.png"/><Relationship Id="rId5" Type="http://schemas.openxmlformats.org/officeDocument/2006/relationships/image" Target="../media/image7.png"/><Relationship Id="rId6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00"/>
              <a:t>CSC458 PA1</a:t>
            </a:r>
            <a:endParaRPr b="1"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900"/>
              <a:t>Simple Router</a:t>
            </a:r>
            <a:endParaRPr b="1" sz="49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7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879">
                <a:latin typeface="Noto Sans Arabic"/>
                <a:ea typeface="Noto Sans Arabic"/>
                <a:cs typeface="Noto Sans Arabic"/>
                <a:sym typeface="Noto Sans Arabic"/>
              </a:rPr>
              <a:t>Ehsan Etesami</a:t>
            </a:r>
            <a:endParaRPr sz="1879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i="1" lang="en" sz="1472">
                <a:latin typeface="Noto Sans Arabic"/>
                <a:ea typeface="Noto Sans Arabic"/>
                <a:cs typeface="Noto Sans Arabic"/>
                <a:sym typeface="Noto Sans Arabic"/>
              </a:rPr>
              <a:t>ehsan.etesami@utoronto.ca</a:t>
            </a:r>
            <a:endParaRPr i="1" sz="1472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472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372">
                <a:latin typeface="Noto Sans Arabic"/>
                <a:ea typeface="Noto Sans Arabic"/>
                <a:cs typeface="Noto Sans Arabic"/>
                <a:sym typeface="Noto Sans Arabic"/>
              </a:rPr>
              <a:t>Thanks to David, Parsa and Farid</a:t>
            </a:r>
            <a:endParaRPr sz="1372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496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496"/>
              <a:t>Fall</a:t>
            </a:r>
            <a:r>
              <a:rPr lang="en" sz="1496"/>
              <a:t> 2025</a:t>
            </a:r>
            <a:endParaRPr sz="1496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496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396">
                <a:latin typeface="Times New Roman"/>
                <a:ea typeface="Times New Roman"/>
                <a:cs typeface="Times New Roman"/>
                <a:sym typeface="Times New Roman"/>
              </a:rPr>
              <a:t>Department of Computer Science</a:t>
            </a:r>
            <a:endParaRPr sz="1396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396">
                <a:latin typeface="Times New Roman"/>
                <a:ea typeface="Times New Roman"/>
                <a:cs typeface="Times New Roman"/>
                <a:sym typeface="Times New Roman"/>
              </a:rPr>
              <a:t>University of Toronto</a:t>
            </a:r>
            <a:endParaRPr sz="1396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ICMP Messages to Generate</a:t>
            </a:r>
            <a:endParaRPr/>
          </a:p>
        </p:txBody>
      </p:sp>
      <p:sp>
        <p:nvSpPr>
          <p:cNvPr id="161" name="Google Shape;16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2" name="Google Shape;16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Echo reply</a:t>
            </a:r>
            <a:r>
              <a:rPr lang="en"/>
              <a:t> (</a:t>
            </a:r>
            <a:r>
              <a:rPr lang="en" u="sng"/>
              <a:t>type 0</a:t>
            </a:r>
            <a:r>
              <a:rPr lang="en"/>
              <a:t>): reply to ping to our interface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Destination net unreachable</a:t>
            </a:r>
            <a:r>
              <a:rPr lang="en"/>
              <a:t> (</a:t>
            </a:r>
            <a:r>
              <a:rPr lang="en" u="sng"/>
              <a:t>type 3</a:t>
            </a:r>
            <a:r>
              <a:rPr lang="en"/>
              <a:t>, </a:t>
            </a:r>
            <a:r>
              <a:rPr lang="en" u="sng"/>
              <a:t>code 0</a:t>
            </a:r>
            <a:r>
              <a:rPr lang="en"/>
              <a:t>): no route found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Destination host unreachable</a:t>
            </a:r>
            <a:r>
              <a:rPr lang="en"/>
              <a:t> (</a:t>
            </a:r>
            <a:r>
              <a:rPr lang="en" u="sng"/>
              <a:t>type 3</a:t>
            </a:r>
            <a:r>
              <a:rPr lang="en"/>
              <a:t>, </a:t>
            </a:r>
            <a:r>
              <a:rPr lang="en" u="sng"/>
              <a:t>code 1</a:t>
            </a:r>
            <a:r>
              <a:rPr lang="en"/>
              <a:t>): 5 ARP requests timed out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Port unreachable</a:t>
            </a:r>
            <a:r>
              <a:rPr lang="en"/>
              <a:t> (</a:t>
            </a:r>
            <a:r>
              <a:rPr lang="en" u="sng"/>
              <a:t>type 3</a:t>
            </a:r>
            <a:r>
              <a:rPr lang="en"/>
              <a:t>, </a:t>
            </a:r>
            <a:r>
              <a:rPr lang="en" u="sng"/>
              <a:t>code 3</a:t>
            </a:r>
            <a:r>
              <a:rPr lang="en"/>
              <a:t>): TCP/UDP to router interface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Time exceeded</a:t>
            </a:r>
            <a:r>
              <a:rPr lang="en"/>
              <a:t> (</a:t>
            </a:r>
            <a:r>
              <a:rPr lang="en" u="sng"/>
              <a:t>type 11</a:t>
            </a:r>
            <a:r>
              <a:rPr lang="en"/>
              <a:t>, </a:t>
            </a:r>
            <a:r>
              <a:rPr lang="en" u="sng"/>
              <a:t>code 0</a:t>
            </a:r>
            <a:r>
              <a:rPr lang="en"/>
              <a:t>): TTL expired / dropped during forwarding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/>
          <p:nvPr/>
        </p:nvSpPr>
        <p:spPr>
          <a:xfrm>
            <a:off x="3178575" y="1782325"/>
            <a:ext cx="4323000" cy="3165900"/>
          </a:xfrm>
          <a:prstGeom prst="roundRect">
            <a:avLst>
              <a:gd fmla="val 7767" name="adj"/>
            </a:avLst>
          </a:prstGeom>
          <a:noFill/>
          <a:ln cap="flat" cmpd="sng" w="19050">
            <a:solidFill>
              <a:srgbClr val="98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3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Router Decision Logic</a:t>
            </a:r>
            <a:endParaRPr/>
          </a:p>
        </p:txBody>
      </p:sp>
      <p:sp>
        <p:nvSpPr>
          <p:cNvPr id="169" name="Google Shape;16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0" name="Google Shape;170;p23" title="if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8800" y="946787"/>
            <a:ext cx="5486399" cy="4047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3" title="if5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28800" y="946787"/>
            <a:ext cx="5486399" cy="40498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2" name="Google Shape;172;p23"/>
          <p:cNvGrpSpPr/>
          <p:nvPr/>
        </p:nvGrpSpPr>
        <p:grpSpPr>
          <a:xfrm>
            <a:off x="4600325" y="994000"/>
            <a:ext cx="3096300" cy="728250"/>
            <a:chOff x="4600325" y="994000"/>
            <a:chExt cx="3096300" cy="728250"/>
          </a:xfrm>
        </p:grpSpPr>
        <p:sp>
          <p:nvSpPr>
            <p:cNvPr id="173" name="Google Shape;173;p23"/>
            <p:cNvSpPr txBox="1"/>
            <p:nvPr/>
          </p:nvSpPr>
          <p:spPr>
            <a:xfrm>
              <a:off x="5766425" y="994000"/>
              <a:ext cx="1930200" cy="6465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You </a:t>
              </a:r>
              <a:r>
                <a:rPr lang="en" sz="1500">
                  <a:solidFill>
                    <a:schemeClr val="dk1"/>
                  </a:solidFill>
                </a:rPr>
                <a:t>receive</a:t>
              </a:r>
              <a:r>
                <a:rPr lang="en" sz="1500">
                  <a:solidFill>
                    <a:schemeClr val="dk1"/>
                  </a:solidFill>
                </a:rPr>
                <a:t> an ARP request/reply</a:t>
              </a:r>
              <a:endParaRPr sz="1500">
                <a:solidFill>
                  <a:schemeClr val="dk1"/>
                </a:solidFill>
              </a:endParaRPr>
            </a:p>
          </p:txBody>
        </p:sp>
        <p:cxnSp>
          <p:nvCxnSpPr>
            <p:cNvPr id="174" name="Google Shape;174;p23"/>
            <p:cNvCxnSpPr>
              <a:stCxn id="173" idx="1"/>
            </p:cNvCxnSpPr>
            <p:nvPr/>
          </p:nvCxnSpPr>
          <p:spPr>
            <a:xfrm flipH="1">
              <a:off x="4600325" y="1317250"/>
              <a:ext cx="1166100" cy="405000"/>
            </a:xfrm>
            <a:prstGeom prst="straightConnector1">
              <a:avLst/>
            </a:prstGeom>
            <a:noFill/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75" name="Google Shape;175;p23"/>
          <p:cNvSpPr txBox="1"/>
          <p:nvPr/>
        </p:nvSpPr>
        <p:spPr>
          <a:xfrm>
            <a:off x="90675" y="3595475"/>
            <a:ext cx="3200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⤷ </a:t>
            </a:r>
            <a:r>
              <a:rPr lang="en">
                <a:solidFill>
                  <a:schemeClr val="dk1"/>
                </a:solidFill>
              </a:rPr>
              <a:t>Use this chart only to help you get started.</a:t>
            </a:r>
            <a:r>
              <a:rPr b="1" lang="en">
                <a:solidFill>
                  <a:schemeClr val="dk1"/>
                </a:solidFill>
              </a:rPr>
              <a:t> </a:t>
            </a:r>
            <a:r>
              <a:rPr b="1" lang="en">
                <a:solidFill>
                  <a:srgbClr val="980000"/>
                </a:solidFill>
              </a:rPr>
              <a:t>Read the instructions carefully!</a:t>
            </a:r>
            <a:endParaRPr b="1">
              <a:solidFill>
                <a:srgbClr val="98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4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Router Decision Logic</a:t>
            </a:r>
            <a:endParaRPr/>
          </a:p>
        </p:txBody>
      </p:sp>
      <p:sp>
        <p:nvSpPr>
          <p:cNvPr id="181" name="Google Shape;181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2" name="Google Shape;182;p24"/>
          <p:cNvSpPr txBox="1"/>
          <p:nvPr/>
        </p:nvSpPr>
        <p:spPr>
          <a:xfrm>
            <a:off x="1528225" y="979500"/>
            <a:ext cx="1930200" cy="369300"/>
          </a:xfrm>
          <a:prstGeom prst="rect">
            <a:avLst/>
          </a:prstGeom>
          <a:solidFill>
            <a:srgbClr val="FCE5CD"/>
          </a:solidFill>
          <a:ln cap="flat" cmpd="sng" w="9525">
            <a:solidFill>
              <a:srgbClr val="CC412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You receive an IP packet</a:t>
            </a:r>
            <a:endParaRPr sz="1200">
              <a:solidFill>
                <a:schemeClr val="dk1"/>
              </a:solidFill>
            </a:endParaRPr>
          </a:p>
        </p:txBody>
      </p:sp>
      <p:pic>
        <p:nvPicPr>
          <p:cNvPr id="183" name="Google Shape;183;p24" title="if6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74700" y="107300"/>
            <a:ext cx="5620625" cy="486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4" title="if7.png"/>
          <p:cNvPicPr preferRelativeResize="0"/>
          <p:nvPr/>
        </p:nvPicPr>
        <p:blipFill rotWithShape="1">
          <a:blip r:embed="rId5">
            <a:alphaModFix/>
          </a:blip>
          <a:srcRect b="18120" l="0" r="29913" t="0"/>
          <a:stretch/>
        </p:blipFill>
        <p:spPr>
          <a:xfrm>
            <a:off x="2474700" y="107300"/>
            <a:ext cx="3941301" cy="398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4" title="if8.png"/>
          <p:cNvPicPr preferRelativeResize="0"/>
          <p:nvPr/>
        </p:nvPicPr>
        <p:blipFill rotWithShape="1">
          <a:blip r:embed="rId6">
            <a:alphaModFix/>
          </a:blip>
          <a:srcRect b="20217" l="44264" r="0" t="0"/>
          <a:stretch/>
        </p:blipFill>
        <p:spPr>
          <a:xfrm>
            <a:off x="4960976" y="107300"/>
            <a:ext cx="3134349" cy="388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4" title="if9.png"/>
          <p:cNvPicPr preferRelativeResize="0"/>
          <p:nvPr/>
        </p:nvPicPr>
        <p:blipFill rotWithShape="1">
          <a:blip r:embed="rId7">
            <a:alphaModFix/>
          </a:blip>
          <a:srcRect b="0" l="21290" r="0" t="0"/>
          <a:stretch/>
        </p:blipFill>
        <p:spPr>
          <a:xfrm>
            <a:off x="3669200" y="107300"/>
            <a:ext cx="4426126" cy="4867601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4"/>
          <p:cNvSpPr txBox="1"/>
          <p:nvPr/>
        </p:nvSpPr>
        <p:spPr>
          <a:xfrm>
            <a:off x="194425" y="3616525"/>
            <a:ext cx="326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⤷</a:t>
            </a:r>
            <a:r>
              <a:rPr lang="en">
                <a:solidFill>
                  <a:schemeClr val="dk1"/>
                </a:solidFill>
              </a:rPr>
              <a:t> Many things missing from this chart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        </a:t>
            </a:r>
            <a:r>
              <a:rPr b="1" lang="en">
                <a:solidFill>
                  <a:srgbClr val="0000FF"/>
                </a:solidFill>
              </a:rPr>
              <a:t>Checksums, TTLs</a:t>
            </a:r>
            <a:endParaRPr b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⤷ Read the instructions carefully</a:t>
            </a:r>
            <a:endParaRPr b="1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⤷ </a:t>
            </a:r>
            <a:r>
              <a:rPr lang="en">
                <a:solidFill>
                  <a:schemeClr val="dk1"/>
                </a:solidFill>
              </a:rPr>
              <a:t>500+ lines of code, so start early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Files &amp; Code Structure (where to implement)</a:t>
            </a:r>
            <a:endParaRPr/>
          </a:p>
        </p:txBody>
      </p:sp>
      <p:sp>
        <p:nvSpPr>
          <p:cNvPr id="193" name="Google Shape;19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4" name="Google Shape;194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CE5CD"/>
                </a:highlight>
                <a:latin typeface="Consolas"/>
                <a:ea typeface="Consolas"/>
                <a:cs typeface="Consolas"/>
                <a:sym typeface="Consolas"/>
              </a:rPr>
              <a:t>sr_router.c / sr_router.h</a:t>
            </a:r>
            <a:r>
              <a:rPr lang="en"/>
              <a:t> — main packet handler: sr_handlepacket()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D9D2E9"/>
                </a:highlight>
                <a:latin typeface="Consolas"/>
                <a:ea typeface="Consolas"/>
                <a:cs typeface="Consolas"/>
                <a:sym typeface="Consolas"/>
              </a:rPr>
              <a:t>sr_arpcache.c / sr_arpcache.h</a:t>
            </a:r>
            <a:r>
              <a:rPr lang="en"/>
              <a:t> — ARP cache, request queue; implement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sr_arpcache_sweepreqs()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CE5CD"/>
                </a:highlight>
                <a:latin typeface="Consolas"/>
                <a:ea typeface="Consolas"/>
                <a:cs typeface="Consolas"/>
                <a:sym typeface="Consolas"/>
              </a:rPr>
              <a:t>sr_vns_comm.c — sr_send_packet()</a:t>
            </a:r>
            <a:r>
              <a:rPr lang="en"/>
              <a:t> used to send raw packets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D9D2E9"/>
                </a:highlight>
                <a:latin typeface="Consolas"/>
                <a:ea typeface="Consolas"/>
                <a:cs typeface="Consolas"/>
                <a:sym typeface="Consolas"/>
              </a:rPr>
              <a:t>sr_protocol.h</a:t>
            </a:r>
            <a:r>
              <a:rPr lang="en"/>
              <a:t> — packet header structs (Ethernet/IP/ICMP/ARP)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CE5CD"/>
                </a:highlight>
                <a:latin typeface="Consolas"/>
                <a:ea typeface="Consolas"/>
                <a:cs typeface="Consolas"/>
                <a:sym typeface="Consolas"/>
              </a:rPr>
              <a:t>sr_if.c / sr_rt.c</a:t>
            </a:r>
            <a:r>
              <a:rPr lang="en"/>
              <a:t> — helpers for interfaces &amp; routing table (rtable read)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D9D2E9"/>
                </a:highlight>
              </a:rPr>
              <a:t>sr_utils.c</a:t>
            </a:r>
            <a:r>
              <a:rPr lang="en"/>
              <a:t> — provided helpers &amp; printing utilities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6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Automated Tester</a:t>
            </a:r>
            <a:endParaRPr/>
          </a:p>
        </p:txBody>
      </p:sp>
      <p:sp>
        <p:nvSpPr>
          <p:cNvPr id="200" name="Google Shape;20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Public tests (50%);</a:t>
            </a:r>
            <a:r>
              <a:rPr lang="en"/>
              <a:t> </a:t>
            </a:r>
            <a:r>
              <a:rPr lang="en"/>
              <a:t>core forwarding &amp; ARP behavior:</a:t>
            </a:r>
            <a:r>
              <a:rPr lang="en"/>
              <a:t>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⇉ ARP reply, ARP expiration, ICMP echo, ICMP forward, TCP forward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Private tests (40%);</a:t>
            </a:r>
            <a:r>
              <a:rPr lang="en"/>
              <a:t> r</a:t>
            </a:r>
            <a:r>
              <a:rPr lang="en"/>
              <a:t>obustness and hidden corner cases:</a:t>
            </a:r>
            <a:r>
              <a:rPr lang="en"/>
              <a:t>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⇉ </a:t>
            </a:r>
            <a:r>
              <a:rPr lang="en"/>
              <a:t>additional hidden cases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Style/documentation (10%):</a:t>
            </a:r>
            <a:r>
              <a:rPr lang="en"/>
              <a:t> </a:t>
            </a:r>
            <a:r>
              <a:rPr lang="en"/>
              <a:t>code quality, comments, README</a:t>
            </a:r>
            <a:endParaRPr/>
          </a:p>
        </p:txBody>
      </p:sp>
      <p:sp>
        <p:nvSpPr>
          <p:cNvPr id="201" name="Google Shape;20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Deliverable &amp; Submission</a:t>
            </a:r>
            <a:endParaRPr/>
          </a:p>
        </p:txBody>
      </p:sp>
      <p:sp>
        <p:nvSpPr>
          <p:cNvPr id="207" name="Google Shape;20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8" name="Google Shape;208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Package</a:t>
            </a:r>
            <a:r>
              <a:rPr lang="en"/>
              <a:t> contents of router directory into pa1.tar.gz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Use provided </a:t>
            </a:r>
            <a:r>
              <a:rPr b="1" lang="en"/>
              <a:t>Makefile compress rule</a:t>
            </a:r>
            <a:r>
              <a:rPr lang="en"/>
              <a:t>: </a:t>
            </a:r>
            <a:r>
              <a:rPr lang="en">
                <a:highlight>
                  <a:srgbClr val="D9D9D9"/>
                </a:highlight>
                <a:latin typeface="Consolas"/>
                <a:ea typeface="Consolas"/>
                <a:cs typeface="Consolas"/>
                <a:sym typeface="Consolas"/>
              </a:rPr>
              <a:t>cd router/ ; make compress</a:t>
            </a:r>
            <a:endParaRPr>
              <a:highlight>
                <a:srgbClr val="D9D9D9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Ensure make produces </a:t>
            </a:r>
            <a:r>
              <a:rPr b="1" lang="en"/>
              <a:t>executable</a:t>
            </a:r>
            <a:r>
              <a:rPr lang="en"/>
              <a:t> file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Submit</a:t>
            </a:r>
            <a:r>
              <a:rPr lang="en"/>
              <a:t> pa1.tar.gz to Markus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If adding files, extend the tar command in Makefile compress rule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 and Tips</a:t>
            </a:r>
            <a:endParaRPr/>
          </a:p>
        </p:txBody>
      </p:sp>
      <p:sp>
        <p:nvSpPr>
          <p:cNvPr id="214" name="Google Shape;214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5" name="Google Shape;215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C</a:t>
            </a:r>
            <a:r>
              <a:rPr b="1" lang="en">
                <a:solidFill>
                  <a:srgbClr val="0000FF"/>
                </a:solidFill>
              </a:rPr>
              <a:t>hange the routing table</a:t>
            </a:r>
            <a:r>
              <a:rPr lang="en"/>
              <a:t>. What about an incorrect routing table?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Be careful when implementing </a:t>
            </a:r>
            <a:r>
              <a:rPr b="1" lang="en">
                <a:solidFill>
                  <a:srgbClr val="0000FF"/>
                </a:solidFill>
              </a:rPr>
              <a:t>Longest Prefix Match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Don’t get mixed up with </a:t>
            </a:r>
            <a:r>
              <a:rPr b="1" lang="en">
                <a:solidFill>
                  <a:srgbClr val="0000FF"/>
                </a:solidFill>
              </a:rPr>
              <a:t>endianness</a:t>
            </a:r>
            <a:r>
              <a:rPr lang="en"/>
              <a:t>: </a:t>
            </a:r>
            <a:r>
              <a:rPr i="1" lang="en"/>
              <a:t>Linux is </a:t>
            </a:r>
            <a:r>
              <a:rPr i="1" lang="en" u="sng"/>
              <a:t>little endian</a:t>
            </a:r>
            <a:r>
              <a:rPr i="1" lang="en"/>
              <a:t>. Network is </a:t>
            </a:r>
            <a:r>
              <a:rPr i="1" lang="en" u="sng"/>
              <a:t>big endian</a:t>
            </a:r>
            <a:r>
              <a:rPr i="1" lang="en"/>
              <a:t>. Try to put the calls to hton(), ntoh() in a single place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Write good quality code</a:t>
            </a:r>
            <a:r>
              <a:rPr lang="en"/>
              <a:t>: </a:t>
            </a:r>
            <a:r>
              <a:rPr i="1" lang="en"/>
              <a:t>do not hardcode constants, avoid code duplication 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Coding Guidelines: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⇉ </a:t>
            </a:r>
            <a:r>
              <a:rPr lang="en"/>
              <a:t>https://web.stanford.edu/class/cs244a/CS244aCodingGuidelines.html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Tools and Best Practices</a:t>
            </a:r>
            <a:endParaRPr/>
          </a:p>
        </p:txBody>
      </p:sp>
      <p:sp>
        <p:nvSpPr>
          <p:cNvPr id="221" name="Google Shape;22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Mininet console</a:t>
            </a:r>
            <a:r>
              <a:rPr lang="en"/>
              <a:t>, which supports: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⇉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tcpdump, ping, traceroute 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Debug functions</a:t>
            </a:r>
            <a:r>
              <a:rPr lang="en"/>
              <a:t> in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sr_utils.c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⇉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print_hdrs()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⇉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print_addr_ip_int()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GDB/Valgrind</a:t>
            </a:r>
            <a:endParaRPr b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On Intel/AMD computers: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a VM image in VirtualBox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On ARM MacBooks and Macs</a:t>
            </a:r>
            <a:r>
              <a:rPr lang="en"/>
              <a:t>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Install the UTM virtual machine software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the provided ARM64 GNU/Linux virtual machine image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0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PA1: </a:t>
            </a:r>
            <a:r>
              <a:rPr lang="en"/>
              <a:t>Environment Setup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 </a:t>
            </a:r>
            <a:r>
              <a:rPr lang="en"/>
              <a:t>Objective</a:t>
            </a:r>
            <a:endParaRPr/>
          </a:p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311700" y="2489732"/>
            <a:ext cx="7675200" cy="21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You are responsible for writing the logic to handle incoming Ethernet frames (ICMP, ARP, IP….):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 Forward it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 Generate ICMP messages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 Drop it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 And more ...</a:t>
            </a:r>
            <a:endParaRPr sz="1300"/>
          </a:p>
        </p:txBody>
      </p:sp>
      <p:sp>
        <p:nvSpPr>
          <p:cNvPr id="63" name="Google Shape;63;p14"/>
          <p:cNvSpPr txBox="1"/>
          <p:nvPr/>
        </p:nvSpPr>
        <p:spPr>
          <a:xfrm>
            <a:off x="311700" y="1098288"/>
            <a:ext cx="7152600" cy="12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You are going to write a “simplified” router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Given a static network topology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Given a static routing table</a:t>
            </a:r>
            <a:endParaRPr sz="1300"/>
          </a:p>
        </p:txBody>
      </p:sp>
      <p:pic>
        <p:nvPicPr>
          <p:cNvPr id="64" name="Google Shape;64;p14" title="csc458-Copy of Page-5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37550" y="2547234"/>
            <a:ext cx="4919075" cy="223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Setup Overview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hardware router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Network topology emulated with Mininet</a:t>
            </a:r>
            <a:r>
              <a:rPr baseline="30000" lang="en"/>
              <a:t>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Your router connects 2 servers to a client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Your router will handle real traffic </a:t>
            </a:r>
            <a:endParaRPr/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11700" y="456887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https://mininet.org/</a:t>
            </a:r>
            <a:endParaRPr/>
          </a:p>
        </p:txBody>
      </p:sp>
      <p:pic>
        <p:nvPicPr>
          <p:cNvPr id="73" name="Google Shape;73;p15" title="csc458-Copy of Page-6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02075" y="2246709"/>
            <a:ext cx="4919075" cy="22315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4" name="Google Shape;74;p15"/>
          <p:cNvGrpSpPr/>
          <p:nvPr/>
        </p:nvGrpSpPr>
        <p:grpSpPr>
          <a:xfrm>
            <a:off x="4102075" y="1763725"/>
            <a:ext cx="5041925" cy="2899488"/>
            <a:chOff x="4102075" y="1763725"/>
            <a:chExt cx="5041925" cy="2899488"/>
          </a:xfrm>
        </p:grpSpPr>
        <p:sp>
          <p:nvSpPr>
            <p:cNvPr id="75" name="Google Shape;75;p15"/>
            <p:cNvSpPr/>
            <p:nvPr/>
          </p:nvSpPr>
          <p:spPr>
            <a:xfrm>
              <a:off x="6219400" y="2850338"/>
              <a:ext cx="1144200" cy="1167300"/>
            </a:xfrm>
            <a:prstGeom prst="ellipse">
              <a:avLst/>
            </a:prstGeom>
            <a:noFill/>
            <a:ln cap="flat" cmpd="sng" w="9525">
              <a:solidFill>
                <a:srgbClr val="98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4102075" y="2778838"/>
              <a:ext cx="1144200" cy="1167300"/>
            </a:xfrm>
            <a:prstGeom prst="ellipse">
              <a:avLst/>
            </a:prstGeom>
            <a:noFill/>
            <a:ln cap="flat" cmpd="sng" w="9525">
              <a:solidFill>
                <a:srgbClr val="98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7876950" y="2277013"/>
              <a:ext cx="1144200" cy="1167300"/>
            </a:xfrm>
            <a:prstGeom prst="ellipse">
              <a:avLst/>
            </a:prstGeom>
            <a:noFill/>
            <a:ln cap="flat" cmpd="sng" w="9525">
              <a:solidFill>
                <a:srgbClr val="98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7999800" y="3495913"/>
              <a:ext cx="1144200" cy="1167300"/>
            </a:xfrm>
            <a:prstGeom prst="ellipse">
              <a:avLst/>
            </a:prstGeom>
            <a:noFill/>
            <a:ln cap="flat" cmpd="sng" w="9525">
              <a:solidFill>
                <a:srgbClr val="98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5"/>
            <p:cNvSpPr txBox="1"/>
            <p:nvPr/>
          </p:nvSpPr>
          <p:spPr>
            <a:xfrm>
              <a:off x="5397800" y="1763725"/>
              <a:ext cx="29937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980000"/>
                  </a:solidFill>
                </a:rPr>
                <a:t>Mininet creates the virtual network, hosts, links, etc.</a:t>
              </a:r>
              <a:endParaRPr sz="1300">
                <a:solidFill>
                  <a:srgbClr val="980000"/>
                </a:solidFill>
              </a:endParaRPr>
            </a:p>
          </p:txBody>
        </p:sp>
        <p:cxnSp>
          <p:nvCxnSpPr>
            <p:cNvPr id="80" name="Google Shape;80;p15"/>
            <p:cNvCxnSpPr>
              <a:stCxn id="79" idx="2"/>
              <a:endCxn id="76" idx="7"/>
            </p:cNvCxnSpPr>
            <p:nvPr/>
          </p:nvCxnSpPr>
          <p:spPr>
            <a:xfrm flipH="1">
              <a:off x="5078750" y="2348725"/>
              <a:ext cx="1815900" cy="601200"/>
            </a:xfrm>
            <a:prstGeom prst="straightConnector1">
              <a:avLst/>
            </a:prstGeom>
            <a:noFill/>
            <a:ln cap="flat" cmpd="sng" w="9525">
              <a:solidFill>
                <a:srgbClr val="98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1" name="Google Shape;81;p15"/>
            <p:cNvCxnSpPr>
              <a:stCxn id="79" idx="2"/>
              <a:endCxn id="77" idx="1"/>
            </p:cNvCxnSpPr>
            <p:nvPr/>
          </p:nvCxnSpPr>
          <p:spPr>
            <a:xfrm>
              <a:off x="6894650" y="2348725"/>
              <a:ext cx="1149900" cy="99300"/>
            </a:xfrm>
            <a:prstGeom prst="straightConnector1">
              <a:avLst/>
            </a:prstGeom>
            <a:noFill/>
            <a:ln cap="flat" cmpd="sng" w="9525">
              <a:solidFill>
                <a:srgbClr val="98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2" name="Google Shape;82;p15"/>
            <p:cNvCxnSpPr>
              <a:stCxn id="79" idx="2"/>
              <a:endCxn id="78" idx="1"/>
            </p:cNvCxnSpPr>
            <p:nvPr/>
          </p:nvCxnSpPr>
          <p:spPr>
            <a:xfrm>
              <a:off x="6894650" y="2348725"/>
              <a:ext cx="1272600" cy="1318200"/>
            </a:xfrm>
            <a:prstGeom prst="straightConnector1">
              <a:avLst/>
            </a:prstGeom>
            <a:noFill/>
            <a:ln cap="flat" cmpd="sng" w="9525">
              <a:solidFill>
                <a:srgbClr val="98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3" name="Google Shape;83;p15"/>
            <p:cNvCxnSpPr>
              <a:stCxn id="79" idx="2"/>
              <a:endCxn id="75" idx="0"/>
            </p:cNvCxnSpPr>
            <p:nvPr/>
          </p:nvCxnSpPr>
          <p:spPr>
            <a:xfrm flipH="1">
              <a:off x="6791450" y="2348725"/>
              <a:ext cx="103200" cy="501600"/>
            </a:xfrm>
            <a:prstGeom prst="straightConnector1">
              <a:avLst/>
            </a:prstGeom>
            <a:noFill/>
            <a:ln cap="flat" cmpd="sng" w="9525">
              <a:solidFill>
                <a:srgbClr val="98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Emulated Topology</a:t>
            </a:r>
            <a:endParaRPr/>
          </a:p>
        </p:txBody>
      </p:sp>
      <p:sp>
        <p:nvSpPr>
          <p:cNvPr id="89" name="Google Shape;8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0" name="Google Shape;90;p16" title="page2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0200" y="1062403"/>
            <a:ext cx="5943601" cy="33185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 title="page21.png"/>
          <p:cNvPicPr preferRelativeResize="0"/>
          <p:nvPr/>
        </p:nvPicPr>
        <p:blipFill rotWithShape="1">
          <a:blip r:embed="rId4">
            <a:alphaModFix/>
          </a:blip>
          <a:srcRect b="0" l="0" r="68066" t="0"/>
          <a:stretch/>
        </p:blipFill>
        <p:spPr>
          <a:xfrm>
            <a:off x="1600200" y="1062391"/>
            <a:ext cx="1889250" cy="331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6" title="page22.png"/>
          <p:cNvPicPr preferRelativeResize="0"/>
          <p:nvPr/>
        </p:nvPicPr>
        <p:blipFill rotWithShape="1">
          <a:blip r:embed="rId5">
            <a:alphaModFix/>
          </a:blip>
          <a:srcRect b="60595" l="33250" r="39657" t="0"/>
          <a:stretch/>
        </p:blipFill>
        <p:spPr>
          <a:xfrm>
            <a:off x="3581025" y="1071566"/>
            <a:ext cx="1602775" cy="1304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6" title="page24.png"/>
          <p:cNvPicPr preferRelativeResize="0"/>
          <p:nvPr/>
        </p:nvPicPr>
        <p:blipFill rotWithShape="1">
          <a:blip r:embed="rId6">
            <a:alphaModFix/>
          </a:blip>
          <a:srcRect b="0" l="30555" r="0" t="0"/>
          <a:stretch/>
        </p:blipFill>
        <p:spPr>
          <a:xfrm>
            <a:off x="3397858" y="1061649"/>
            <a:ext cx="4133087" cy="333402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/>
          <p:cNvSpPr txBox="1"/>
          <p:nvPr/>
        </p:nvSpPr>
        <p:spPr>
          <a:xfrm>
            <a:off x="221625" y="3998450"/>
            <a:ext cx="4646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Routing Decision: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Check routing table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Figure out on which interface to forward the packet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Make necessary changes to packet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95" name="Google Shape;95;p16"/>
          <p:cNvSpPr/>
          <p:nvPr/>
        </p:nvSpPr>
        <p:spPr>
          <a:xfrm>
            <a:off x="6715442" y="2352142"/>
            <a:ext cx="693600" cy="295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Arp</a:t>
            </a:r>
            <a:endParaRPr sz="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Cache</a:t>
            </a:r>
            <a:endParaRPr sz="9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Your Routing Logic Must Do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672"/>
              <a:t>Receive and parse raw Ethernet frames</a:t>
            </a:r>
            <a:endParaRPr sz="1672"/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1672"/>
              <a:t>Route </a:t>
            </a:r>
            <a:r>
              <a:rPr b="1" lang="en" sz="1672"/>
              <a:t>Ethernet frames</a:t>
            </a:r>
            <a:r>
              <a:rPr lang="en" sz="1672"/>
              <a:t> between client and servers</a:t>
            </a:r>
            <a:endParaRPr sz="1672"/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1672"/>
              <a:t>Perform </a:t>
            </a:r>
            <a:r>
              <a:rPr b="1" lang="en" sz="1672"/>
              <a:t>IPv4 forwarding</a:t>
            </a:r>
            <a:r>
              <a:rPr lang="en" sz="1672"/>
              <a:t> (</a:t>
            </a:r>
            <a:r>
              <a:rPr b="1" lang="en" sz="1672">
                <a:solidFill>
                  <a:srgbClr val="980000"/>
                </a:solidFill>
              </a:rPr>
              <a:t>TTL decrement</a:t>
            </a:r>
            <a:r>
              <a:rPr lang="en" sz="1672"/>
              <a:t>, </a:t>
            </a:r>
            <a:r>
              <a:rPr b="1" lang="en" sz="1672">
                <a:solidFill>
                  <a:srgbClr val="0000FF"/>
                </a:solidFill>
              </a:rPr>
              <a:t>checksum update</a:t>
            </a:r>
            <a:r>
              <a:rPr lang="en" sz="1672"/>
              <a:t>, </a:t>
            </a:r>
            <a:r>
              <a:rPr b="1" lang="en" sz="1672">
                <a:solidFill>
                  <a:srgbClr val="9900FF"/>
                </a:solidFill>
              </a:rPr>
              <a:t>Longest Prefix Match</a:t>
            </a:r>
            <a:r>
              <a:rPr lang="en" sz="1672"/>
              <a:t>)</a:t>
            </a:r>
            <a:endParaRPr sz="1672"/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1672"/>
              <a:t>Handle </a:t>
            </a:r>
            <a:r>
              <a:rPr b="1" lang="en" sz="1672"/>
              <a:t>ARP requests/replies</a:t>
            </a:r>
            <a:r>
              <a:rPr lang="en" sz="1672"/>
              <a:t>, </a:t>
            </a:r>
            <a:r>
              <a:rPr b="1" lang="en" sz="1672"/>
              <a:t>maintain ARP cache</a:t>
            </a:r>
            <a:r>
              <a:rPr lang="en" sz="1672"/>
              <a:t> (15s timeout, retries once/sec up to 5 times)</a:t>
            </a:r>
            <a:endParaRPr sz="1672"/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1672"/>
              <a:t>Queue packets </a:t>
            </a:r>
            <a:r>
              <a:rPr b="1" lang="en" sz="1672"/>
              <a:t>while resolving ARP</a:t>
            </a:r>
            <a:endParaRPr b="1" sz="1672"/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1672"/>
              <a:t>Handle </a:t>
            </a:r>
            <a:r>
              <a:rPr b="1" lang="en" sz="1672"/>
              <a:t>TCP/UDP packets</a:t>
            </a:r>
            <a:r>
              <a:rPr lang="en" sz="1672"/>
              <a:t> sent to </a:t>
            </a:r>
            <a:r>
              <a:rPr b="1" lang="en" sz="1672">
                <a:solidFill>
                  <a:srgbClr val="0000FF"/>
                </a:solidFill>
              </a:rPr>
              <a:t>router interfaces</a:t>
            </a:r>
            <a:endParaRPr b="1" sz="1672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 sz="1672"/>
              <a:t>Generate </a:t>
            </a:r>
            <a:r>
              <a:rPr b="1" lang="en" sz="1672"/>
              <a:t>ICMP messages</a:t>
            </a:r>
            <a:r>
              <a:rPr lang="en" sz="1672"/>
              <a:t>:</a:t>
            </a:r>
            <a:endParaRPr sz="1672"/>
          </a:p>
          <a:p>
            <a:pPr indent="-334803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673"/>
              <a:buChar char="●"/>
            </a:pPr>
            <a:r>
              <a:rPr lang="en" sz="1672"/>
              <a:t>Echo replies</a:t>
            </a:r>
            <a:endParaRPr sz="1672"/>
          </a:p>
          <a:p>
            <a:pPr indent="-33480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73"/>
              <a:buChar char="●"/>
            </a:pPr>
            <a:r>
              <a:rPr lang="en" sz="1672"/>
              <a:t>Destination unreachable </a:t>
            </a:r>
            <a:endParaRPr sz="1672"/>
          </a:p>
          <a:p>
            <a:pPr indent="-33480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73"/>
              <a:buChar char="●"/>
            </a:pPr>
            <a:r>
              <a:rPr lang="en" sz="1672"/>
              <a:t>TTL exceeded </a:t>
            </a:r>
            <a:endParaRPr sz="1672"/>
          </a:p>
        </p:txBody>
      </p:sp>
      <p:sp>
        <p:nvSpPr>
          <p:cNvPr id="102" name="Google Shape;10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7"/>
          <p:cNvSpPr txBox="1"/>
          <p:nvPr/>
        </p:nvSpPr>
        <p:spPr>
          <a:xfrm>
            <a:off x="1583508" y="4667575"/>
            <a:ext cx="65769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i="1" lang="en" sz="1300">
                <a:solidFill>
                  <a:schemeClr val="dk1"/>
                </a:solidFill>
              </a:rPr>
              <a:t>↪ </a:t>
            </a:r>
            <a:r>
              <a:rPr b="1" i="1" lang="en" sz="1300">
                <a:solidFill>
                  <a:schemeClr val="dk1"/>
                </a:solidFill>
              </a:rPr>
              <a:t>See handout for full requirements</a:t>
            </a:r>
            <a:endParaRPr sz="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Expected User Behavior</a:t>
            </a:r>
            <a:endParaRPr/>
          </a:p>
        </p:txBody>
      </p:sp>
      <p:sp>
        <p:nvSpPr>
          <p:cNvPr id="109" name="Google Shape;10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Ping</a:t>
            </a:r>
            <a:r>
              <a:rPr lang="en"/>
              <a:t> any </a:t>
            </a:r>
            <a:r>
              <a:rPr b="1" lang="en"/>
              <a:t>router interface</a:t>
            </a:r>
            <a:r>
              <a:rPr lang="en"/>
              <a:t> from client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Tracepath/traceroute</a:t>
            </a:r>
            <a:r>
              <a:rPr lang="en"/>
              <a:t> to and through the router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Ping</a:t>
            </a:r>
            <a:r>
              <a:rPr lang="en"/>
              <a:t> servers (and </a:t>
            </a:r>
            <a:r>
              <a:rPr b="1" lang="en"/>
              <a:t>traceroute</a:t>
            </a:r>
            <a:r>
              <a:rPr lang="en"/>
              <a:t> to them)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HTTP download (</a:t>
            </a:r>
            <a:r>
              <a:rPr b="1" lang="en"/>
              <a:t>wget/curl)</a:t>
            </a:r>
            <a:r>
              <a:rPr lang="en"/>
              <a:t> from app servers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Correct </a:t>
            </a:r>
            <a:r>
              <a:rPr b="1" lang="en"/>
              <a:t>ICMP responses</a:t>
            </a:r>
            <a:r>
              <a:rPr lang="en"/>
              <a:t> when appropriate (ping to router, port unreachable, etc.)</a:t>
            </a:r>
            <a:endParaRPr/>
          </a:p>
        </p:txBody>
      </p:sp>
      <p:sp>
        <p:nvSpPr>
          <p:cNvPr id="110" name="Google Shape;11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IP &amp; Mac Addresses</a:t>
            </a:r>
            <a:endParaRPr/>
          </a:p>
        </p:txBody>
      </p:sp>
      <p:pic>
        <p:nvPicPr>
          <p:cNvPr id="116" name="Google Shape;11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245613"/>
            <a:ext cx="1401626" cy="140162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9"/>
          <p:cNvSpPr txBox="1"/>
          <p:nvPr/>
        </p:nvSpPr>
        <p:spPr>
          <a:xfrm>
            <a:off x="1658350" y="2461625"/>
            <a:ext cx="36276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highlight>
                  <a:srgbClr val="CFE2F3"/>
                </a:highlight>
              </a:rPr>
              <a:t>IP Address</a:t>
            </a:r>
            <a:r>
              <a:rPr lang="en" sz="1700">
                <a:solidFill>
                  <a:schemeClr val="dk1"/>
                </a:solidFill>
                <a:highlight>
                  <a:srgbClr val="CFE2F3"/>
                </a:highlight>
              </a:rPr>
              <a:t>:       10.0.0.1</a:t>
            </a:r>
            <a:endParaRPr sz="1700">
              <a:solidFill>
                <a:schemeClr val="dk1"/>
              </a:solidFill>
              <a:highlight>
                <a:srgbClr val="CFE2F3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highlight>
                <a:srgbClr val="CFE2F3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highlight>
                  <a:srgbClr val="FFF2CC"/>
                </a:highlight>
              </a:rPr>
              <a:t>MAC Address</a:t>
            </a:r>
            <a:r>
              <a:rPr lang="en" sz="1700">
                <a:solidFill>
                  <a:schemeClr val="dk1"/>
                </a:solidFill>
                <a:highlight>
                  <a:srgbClr val="FFF2CC"/>
                </a:highlight>
              </a:rPr>
              <a:t>:  00:1B:44:11:3A:B7</a:t>
            </a:r>
            <a:endParaRPr sz="1700">
              <a:solidFill>
                <a:schemeClr val="dk1"/>
              </a:solidFill>
              <a:highlight>
                <a:srgbClr val="FFF2CC"/>
              </a:highlight>
            </a:endParaRPr>
          </a:p>
        </p:txBody>
      </p:sp>
      <p:grpSp>
        <p:nvGrpSpPr>
          <p:cNvPr id="118" name="Google Shape;118;p19"/>
          <p:cNvGrpSpPr/>
          <p:nvPr/>
        </p:nvGrpSpPr>
        <p:grpSpPr>
          <a:xfrm>
            <a:off x="2228425" y="3431225"/>
            <a:ext cx="3200100" cy="1083600"/>
            <a:chOff x="2228425" y="2500625"/>
            <a:chExt cx="3200100" cy="1083600"/>
          </a:xfrm>
        </p:grpSpPr>
        <p:sp>
          <p:nvSpPr>
            <p:cNvPr id="119" name="Google Shape;119;p19"/>
            <p:cNvSpPr txBox="1"/>
            <p:nvPr/>
          </p:nvSpPr>
          <p:spPr>
            <a:xfrm>
              <a:off x="2228425" y="2876225"/>
              <a:ext cx="3200100" cy="7080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</a:rPr>
                <a:t>unique to every network card or interface </a:t>
              </a:r>
              <a:endParaRPr sz="1700">
                <a:solidFill>
                  <a:schemeClr val="dk1"/>
                </a:solidFill>
              </a:endParaRPr>
            </a:p>
          </p:txBody>
        </p:sp>
        <p:cxnSp>
          <p:nvCxnSpPr>
            <p:cNvPr id="120" name="Google Shape;120;p19"/>
            <p:cNvCxnSpPr>
              <a:endCxn id="119" idx="0"/>
            </p:cNvCxnSpPr>
            <p:nvPr/>
          </p:nvCxnSpPr>
          <p:spPr>
            <a:xfrm>
              <a:off x="3459175" y="2500625"/>
              <a:ext cx="369300" cy="375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</p:grpSp>
      <p:grpSp>
        <p:nvGrpSpPr>
          <p:cNvPr id="121" name="Google Shape;121;p19"/>
          <p:cNvGrpSpPr/>
          <p:nvPr/>
        </p:nvGrpSpPr>
        <p:grpSpPr>
          <a:xfrm>
            <a:off x="2692475" y="1301063"/>
            <a:ext cx="2438700" cy="1160700"/>
            <a:chOff x="2692475" y="808738"/>
            <a:chExt cx="2438700" cy="1160700"/>
          </a:xfrm>
        </p:grpSpPr>
        <p:sp>
          <p:nvSpPr>
            <p:cNvPr id="122" name="Google Shape;122;p19"/>
            <p:cNvSpPr txBox="1"/>
            <p:nvPr/>
          </p:nvSpPr>
          <p:spPr>
            <a:xfrm>
              <a:off x="2692475" y="808738"/>
              <a:ext cx="2438700" cy="708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</a:rPr>
                <a:t>IP address can be changed</a:t>
              </a:r>
              <a:endParaRPr sz="1700">
                <a:solidFill>
                  <a:schemeClr val="dk1"/>
                </a:solidFill>
              </a:endParaRPr>
            </a:p>
          </p:txBody>
        </p:sp>
        <p:cxnSp>
          <p:nvCxnSpPr>
            <p:cNvPr id="123" name="Google Shape;123;p19"/>
            <p:cNvCxnSpPr>
              <a:stCxn id="122" idx="2"/>
              <a:endCxn id="117" idx="0"/>
            </p:cNvCxnSpPr>
            <p:nvPr/>
          </p:nvCxnSpPr>
          <p:spPr>
            <a:xfrm flipH="1">
              <a:off x="3472025" y="1516738"/>
              <a:ext cx="439800" cy="452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24" name="Google Shape;124;p19"/>
          <p:cNvSpPr txBox="1"/>
          <p:nvPr/>
        </p:nvSpPr>
        <p:spPr>
          <a:xfrm>
            <a:off x="5819025" y="1502875"/>
            <a:ext cx="3200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When data is sent over a network, it uses the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highlight>
                  <a:srgbClr val="CFE2F3"/>
                </a:highlight>
              </a:rPr>
              <a:t>IP address</a:t>
            </a:r>
            <a:r>
              <a:rPr lang="en" sz="1800">
                <a:solidFill>
                  <a:schemeClr val="dk1"/>
                </a:solidFill>
              </a:rPr>
              <a:t> to find the correct destination.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25" name="Google Shape;12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6" name="Google Shape;126;p19"/>
          <p:cNvSpPr txBox="1"/>
          <p:nvPr/>
        </p:nvSpPr>
        <p:spPr>
          <a:xfrm>
            <a:off x="5819025" y="2876225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Within the local network, it needs the </a:t>
            </a:r>
            <a:r>
              <a:rPr lang="en" sz="1800">
                <a:solidFill>
                  <a:schemeClr val="dk1"/>
                </a:solidFill>
                <a:highlight>
                  <a:srgbClr val="FFF2CC"/>
                </a:highlight>
              </a:rPr>
              <a:t>MAC address</a:t>
            </a:r>
            <a:r>
              <a:rPr lang="en" sz="1800">
                <a:solidFill>
                  <a:schemeClr val="dk1"/>
                </a:solidFill>
              </a:rPr>
              <a:t> to actually deliver the data to the right device.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/>
          <p:nvPr/>
        </p:nvSpPr>
        <p:spPr>
          <a:xfrm>
            <a:off x="3029000" y="1935797"/>
            <a:ext cx="18657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Data</a:t>
            </a:r>
            <a:endParaRPr/>
          </a:p>
        </p:txBody>
      </p:sp>
      <p:sp>
        <p:nvSpPr>
          <p:cNvPr id="132" name="Google Shape;132;p20"/>
          <p:cNvSpPr/>
          <p:nvPr/>
        </p:nvSpPr>
        <p:spPr>
          <a:xfrm>
            <a:off x="4894700" y="1929785"/>
            <a:ext cx="10272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Header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Dest IP: 10.0.0.1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133" name="Google Shape;133;p20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ARP</a:t>
            </a:r>
            <a:endParaRPr/>
          </a:p>
        </p:txBody>
      </p:sp>
      <p:graphicFrame>
        <p:nvGraphicFramePr>
          <p:cNvPr id="134" name="Google Shape;134;p20"/>
          <p:cNvGraphicFramePr/>
          <p:nvPr/>
        </p:nvGraphicFramePr>
        <p:xfrm>
          <a:off x="3392688" y="423886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{1D9E10BB-AED5-4CFB-B8C9-67A9407ABB46}</a:tableStyleId>
              </a:tblPr>
              <a:tblGrid>
                <a:gridCol w="903775"/>
                <a:gridCol w="1380525"/>
                <a:gridCol w="740125"/>
              </a:tblGrid>
              <a:tr h="21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IP Address</a:t>
                      </a:r>
                      <a:endParaRPr b="1" sz="9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MAC Address</a:t>
                      </a:r>
                      <a:endParaRPr b="1" sz="9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TTL</a:t>
                      </a:r>
                      <a:endParaRPr b="1" sz="9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3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10.0.0.1</a:t>
                      </a:r>
                      <a:endParaRPr b="1" sz="9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00:1B:44:11:3A:DD</a:t>
                      </a:r>
                      <a:endParaRPr b="1" sz="9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15</a:t>
                      </a:r>
                      <a:r>
                        <a:rPr b="1" lang="en" sz="9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000</a:t>
                      </a:r>
                      <a:endParaRPr b="1" sz="9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35" name="Google Shape;135;p20"/>
          <p:cNvSpPr txBox="1"/>
          <p:nvPr/>
        </p:nvSpPr>
        <p:spPr>
          <a:xfrm>
            <a:off x="1947900" y="4328025"/>
            <a:ext cx="178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ARP Table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136" name="Google Shape;136;p20"/>
          <p:cNvSpPr txBox="1"/>
          <p:nvPr/>
        </p:nvSpPr>
        <p:spPr>
          <a:xfrm>
            <a:off x="1256100" y="1936585"/>
            <a:ext cx="1290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Packet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(IP layer)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37" name="Google Shape;137;p20"/>
          <p:cNvSpPr txBox="1"/>
          <p:nvPr/>
        </p:nvSpPr>
        <p:spPr>
          <a:xfrm>
            <a:off x="1169100" y="3053038"/>
            <a:ext cx="146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Frame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(Link Layer)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380400" y="756225"/>
            <a:ext cx="2785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ARP: Address Resolution Protocol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139" name="Google Shape;13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0" name="Google Shape;140;p20"/>
          <p:cNvSpPr/>
          <p:nvPr/>
        </p:nvSpPr>
        <p:spPr>
          <a:xfrm>
            <a:off x="3024550" y="1901109"/>
            <a:ext cx="2938200" cy="762000"/>
          </a:xfrm>
          <a:prstGeom prst="roundRect">
            <a:avLst>
              <a:gd fmla="val 6612" name="adj"/>
            </a:avLst>
          </a:prstGeom>
          <a:noFill/>
          <a:ln cap="flat" cmpd="sng" w="28575">
            <a:solidFill>
              <a:srgbClr val="98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1" name="Google Shape;141;p20"/>
          <p:cNvCxnSpPr/>
          <p:nvPr/>
        </p:nvCxnSpPr>
        <p:spPr>
          <a:xfrm>
            <a:off x="4479200" y="2661360"/>
            <a:ext cx="6600" cy="4317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2" name="Google Shape;142;p20"/>
          <p:cNvSpPr txBox="1"/>
          <p:nvPr/>
        </p:nvSpPr>
        <p:spPr>
          <a:xfrm>
            <a:off x="2831650" y="1224013"/>
            <a:ext cx="33240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A p</a:t>
            </a:r>
            <a:r>
              <a:rPr lang="en" sz="1600">
                <a:solidFill>
                  <a:schemeClr val="dk1"/>
                </a:solidFill>
              </a:rPr>
              <a:t>acket is encapsulated as the frame’s payload</a:t>
            </a:r>
            <a:endParaRPr sz="1600">
              <a:solidFill>
                <a:schemeClr val="dk1"/>
              </a:solidFill>
            </a:endParaRPr>
          </a:p>
        </p:txBody>
      </p:sp>
      <p:grpSp>
        <p:nvGrpSpPr>
          <p:cNvPr id="143" name="Google Shape;143;p20"/>
          <p:cNvGrpSpPr/>
          <p:nvPr/>
        </p:nvGrpSpPr>
        <p:grpSpPr>
          <a:xfrm>
            <a:off x="2633100" y="2851087"/>
            <a:ext cx="5341800" cy="1079400"/>
            <a:chOff x="3679475" y="2504699"/>
            <a:chExt cx="5341800" cy="1079400"/>
          </a:xfrm>
        </p:grpSpPr>
        <p:sp>
          <p:nvSpPr>
            <p:cNvPr id="144" name="Google Shape;144;p20"/>
            <p:cNvSpPr/>
            <p:nvPr/>
          </p:nvSpPr>
          <p:spPr>
            <a:xfrm>
              <a:off x="4075375" y="2713388"/>
              <a:ext cx="2892600" cy="7254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Ethernet Data</a:t>
              </a:r>
              <a:endParaRPr/>
            </a:p>
          </p:txBody>
        </p:sp>
        <p:sp>
          <p:nvSpPr>
            <p:cNvPr id="145" name="Google Shape;145;p20"/>
            <p:cNvSpPr/>
            <p:nvPr/>
          </p:nvSpPr>
          <p:spPr>
            <a:xfrm>
              <a:off x="3679475" y="2504699"/>
              <a:ext cx="5341800" cy="1079400"/>
            </a:xfrm>
            <a:prstGeom prst="roundRect">
              <a:avLst>
                <a:gd fmla="val 6612" name="adj"/>
              </a:avLst>
            </a:prstGeom>
            <a:noFill/>
            <a:ln cap="flat" cmpd="sng" w="28575">
              <a:solidFill>
                <a:srgbClr val="0000FF"/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20"/>
            <p:cNvSpPr/>
            <p:nvPr/>
          </p:nvSpPr>
          <p:spPr>
            <a:xfrm>
              <a:off x="6967925" y="2713388"/>
              <a:ext cx="1865700" cy="7254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Ethernet Header</a:t>
              </a:r>
              <a:endParaRPr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rgbClr val="FFFF00"/>
                  </a:highlight>
                </a:rPr>
                <a:t>Dest MAC address:</a:t>
              </a:r>
              <a:endParaRPr b="1">
                <a:highlight>
                  <a:srgbClr val="FFFF00"/>
                </a:highlight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rgbClr val="FFFF00"/>
                  </a:highlight>
                </a:rPr>
                <a:t>00:1B:44:11:3A:DD</a:t>
              </a:r>
              <a:endParaRPr b="1">
                <a:highlight>
                  <a:srgbClr val="FFFF00"/>
                </a:highlight>
              </a:endParaRPr>
            </a:p>
          </p:txBody>
        </p:sp>
        <p:sp>
          <p:nvSpPr>
            <p:cNvPr id="147" name="Google Shape;147;p20"/>
            <p:cNvSpPr/>
            <p:nvPr/>
          </p:nvSpPr>
          <p:spPr>
            <a:xfrm>
              <a:off x="3842325" y="2713388"/>
              <a:ext cx="237000" cy="7254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20"/>
            <p:cNvSpPr/>
            <p:nvPr/>
          </p:nvSpPr>
          <p:spPr>
            <a:xfrm>
              <a:off x="4054525" y="2700711"/>
              <a:ext cx="2938200" cy="762000"/>
            </a:xfrm>
            <a:prstGeom prst="roundRect">
              <a:avLst>
                <a:gd fmla="val 6612" name="adj"/>
              </a:avLst>
            </a:prstGeom>
            <a:noFill/>
            <a:ln cap="flat" cmpd="sng" w="28575">
              <a:solidFill>
                <a:srgbClr val="98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/>
          <p:nvPr>
            <p:ph type="title"/>
          </p:nvPr>
        </p:nvSpPr>
        <p:spPr>
          <a:xfrm>
            <a:off x="311700" y="27948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Protocols to Know</a:t>
            </a:r>
            <a:endParaRPr/>
          </a:p>
        </p:txBody>
      </p:sp>
      <p:sp>
        <p:nvSpPr>
          <p:cNvPr id="154" name="Google Shape;15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Ethernet</a:t>
            </a:r>
            <a:r>
              <a:rPr lang="en"/>
              <a:t>: src/dst MACs; forwarding by changing dst MAC to next-hop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IPv4</a:t>
            </a:r>
            <a:r>
              <a:rPr lang="en"/>
              <a:t>: header lengths, TTL, checksum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ICMP</a:t>
            </a:r>
            <a:r>
              <a:rPr lang="en"/>
              <a:t>: echo request/reply + error types and codes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ARP</a:t>
            </a:r>
            <a:r>
              <a:rPr lang="en"/>
              <a:t>: request broadcast, reply unicast; mapping IP ↔ MAC; caching &amp; timeouts</a:t>
            </a:r>
            <a:endParaRPr/>
          </a:p>
        </p:txBody>
      </p:sp>
      <p:sp>
        <p:nvSpPr>
          <p:cNvPr id="155" name="Google Shape;15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