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07" r:id="rId2"/>
    <p:sldId id="309" r:id="rId3"/>
    <p:sldId id="1372" r:id="rId4"/>
    <p:sldId id="341" r:id="rId5"/>
    <p:sldId id="349" r:id="rId6"/>
    <p:sldId id="342" r:id="rId7"/>
    <p:sldId id="343" r:id="rId8"/>
    <p:sldId id="344" r:id="rId9"/>
    <p:sldId id="345" r:id="rId10"/>
    <p:sldId id="347" r:id="rId11"/>
    <p:sldId id="348" r:id="rId12"/>
    <p:sldId id="316" r:id="rId13"/>
    <p:sldId id="317" r:id="rId14"/>
    <p:sldId id="318" r:id="rId15"/>
    <p:sldId id="321" r:id="rId16"/>
    <p:sldId id="339" r:id="rId17"/>
    <p:sldId id="323" r:id="rId18"/>
    <p:sldId id="340" r:id="rId19"/>
    <p:sldId id="325" r:id="rId20"/>
    <p:sldId id="326" r:id="rId21"/>
    <p:sldId id="327" r:id="rId22"/>
    <p:sldId id="1349" r:id="rId23"/>
    <p:sldId id="1351" r:id="rId24"/>
    <p:sldId id="328" r:id="rId25"/>
    <p:sldId id="1350" r:id="rId26"/>
    <p:sldId id="1337" r:id="rId27"/>
    <p:sldId id="1336" r:id="rId28"/>
    <p:sldId id="1352" r:id="rId29"/>
    <p:sldId id="1354" r:id="rId30"/>
    <p:sldId id="1338" r:id="rId31"/>
    <p:sldId id="1366" r:id="rId32"/>
    <p:sldId id="1353" r:id="rId33"/>
    <p:sldId id="1339" r:id="rId34"/>
    <p:sldId id="1356" r:id="rId35"/>
    <p:sldId id="1357" r:id="rId36"/>
    <p:sldId id="1358" r:id="rId37"/>
    <p:sldId id="1359" r:id="rId38"/>
    <p:sldId id="1360" r:id="rId39"/>
    <p:sldId id="1361" r:id="rId40"/>
    <p:sldId id="333" r:id="rId41"/>
    <p:sldId id="1365" r:id="rId42"/>
    <p:sldId id="377" r:id="rId43"/>
    <p:sldId id="378" r:id="rId44"/>
    <p:sldId id="379" r:id="rId45"/>
    <p:sldId id="380" r:id="rId46"/>
    <p:sldId id="383" r:id="rId47"/>
    <p:sldId id="1368" r:id="rId48"/>
    <p:sldId id="1369" r:id="rId49"/>
    <p:sldId id="387" r:id="rId50"/>
    <p:sldId id="1370" r:id="rId51"/>
    <p:sldId id="1371" r:id="rId52"/>
    <p:sldId id="397" r:id="rId53"/>
    <p:sldId id="398" r:id="rId54"/>
    <p:sldId id="402" r:id="rId55"/>
    <p:sldId id="403" r:id="rId56"/>
    <p:sldId id="336" r:id="rId5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4019" autoAdjust="0"/>
  </p:normalViewPr>
  <p:slideViewPr>
    <p:cSldViewPr>
      <p:cViewPr varScale="1">
        <p:scale>
          <a:sx n="178" d="100"/>
          <a:sy n="178" d="100"/>
        </p:scale>
        <p:origin x="32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9/16/25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4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9/16/25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75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B0855-F448-4D45-88AA-75F1D3FAC8B4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1A58F-CC07-47F5-BA16-7579677FA0E3}" type="slidenum">
              <a:rPr lang="en-US"/>
              <a:pPr/>
              <a:t>13</a:t>
            </a:fld>
            <a:endParaRPr lang="en-US"/>
          </a:p>
        </p:txBody>
      </p:sp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F252B-C477-4D98-AC73-E3C9C2465A0A}" type="slidenum">
              <a:rPr lang="en-US"/>
              <a:pPr/>
              <a:t>14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E7CB9-648E-4881-B73C-D58884E5EF0A}" type="slidenum">
              <a:rPr lang="en-US"/>
              <a:pPr/>
              <a:t>15</a:t>
            </a:fld>
            <a:endParaRPr lang="en-US"/>
          </a:p>
        </p:txBody>
      </p:sp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2BAA9-E91A-4890-AD70-29EE637EEEA4}" type="slidenum">
              <a:rPr lang="en-US"/>
              <a:pPr/>
              <a:t>17</a:t>
            </a:fld>
            <a:endParaRPr lang="en-US"/>
          </a:p>
        </p:txBody>
      </p:sp>
      <p:sp>
        <p:nvSpPr>
          <p:cNvPr id="159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97BA7-607B-4188-B737-859574DA05BF}" type="slidenum">
              <a:rPr lang="en-US"/>
              <a:pPr/>
              <a:t>19</a:t>
            </a:fld>
            <a:endParaRPr lang="en-US"/>
          </a:p>
        </p:txBody>
      </p:sp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794-A540-442F-AAE8-AC7598678D2B}" type="slidenum">
              <a:rPr lang="en-US"/>
              <a:pPr/>
              <a:t>2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8EEC7-B679-4A2D-8690-5A518C0776FC}" type="slidenum">
              <a:rPr lang="en-US"/>
              <a:pPr/>
              <a:t>20</a:t>
            </a:fld>
            <a:endParaRPr lang="en-US"/>
          </a:p>
        </p:txBody>
      </p:sp>
      <p:sp>
        <p:nvSpPr>
          <p:cNvPr id="159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022FA-CA6A-44F2-9256-E386C8BD0D14}" type="slidenum">
              <a:rPr lang="en-US"/>
              <a:pPr/>
              <a:t>21</a:t>
            </a:fld>
            <a:endParaRPr lang="en-US"/>
          </a:p>
        </p:txBody>
      </p:sp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67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003F0-5DBF-4E86-B814-FD6BD2D7FF4D}" type="slidenum">
              <a:rPr lang="en-US"/>
              <a:pPr/>
              <a:t>24</a:t>
            </a:fld>
            <a:endParaRPr lang="en-US"/>
          </a:p>
        </p:txBody>
      </p:sp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3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5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0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3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919A8-14D1-5294-3911-899CF1C20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5162F1-B7C2-816E-C6DE-5F1EA8571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794-A540-442F-AAE8-AC7598678D2B}" type="slidenum">
              <a:rPr lang="en-US"/>
              <a:pPr/>
              <a:t>3</a:t>
            </a:fld>
            <a:endParaRPr lang="en-US"/>
          </a:p>
        </p:txBody>
      </p:sp>
      <p:sp>
        <p:nvSpPr>
          <p:cNvPr id="1112066" name="Rectangle 2">
            <a:extLst>
              <a:ext uri="{FF2B5EF4-FFF2-40B4-BE49-F238E27FC236}">
                <a16:creationId xmlns:a16="http://schemas.microsoft.com/office/drawing/2014/main" id="{85622D18-D005-07C0-21A2-EFAA36243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>
            <a:extLst>
              <a:ext uri="{FF2B5EF4-FFF2-40B4-BE49-F238E27FC236}">
                <a16:creationId xmlns:a16="http://schemas.microsoft.com/office/drawing/2014/main" id="{332D1820-DA47-AD91-9D04-7E7F9B94B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4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0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F805E-AC65-C65C-03F6-AA7610EB5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9629CF-3352-1494-8D25-F09CDCD6F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2D329-99BB-4B51-BA99-DC20354E5AF4}" type="slidenum">
              <a:rPr lang="en-US"/>
              <a:pPr/>
              <a:t>31</a:t>
            </a:fld>
            <a:endParaRPr lang="en-US"/>
          </a:p>
        </p:txBody>
      </p:sp>
      <p:sp>
        <p:nvSpPr>
          <p:cNvPr id="1605634" name="Rectangle 2">
            <a:extLst>
              <a:ext uri="{FF2B5EF4-FFF2-40B4-BE49-F238E27FC236}">
                <a16:creationId xmlns:a16="http://schemas.microsoft.com/office/drawing/2014/main" id="{97FBA4CC-3F7E-8DC7-B932-4D07E4129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5635" name="Rectangle 3">
            <a:extLst>
              <a:ext uri="{FF2B5EF4-FFF2-40B4-BE49-F238E27FC236}">
                <a16:creationId xmlns:a16="http://schemas.microsoft.com/office/drawing/2014/main" id="{EAE4885B-20AB-8370-0E8D-DC222D8F0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9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3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9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0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13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253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2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329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2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29BCE-124A-4F5F-861B-61407DADF0A3}" type="slidenum">
              <a:rPr lang="en-US"/>
              <a:pPr/>
              <a:t>40</a:t>
            </a:fld>
            <a:endParaRPr lang="en-US"/>
          </a:p>
        </p:txBody>
      </p:sp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2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73B5A-80DA-43DC-8A25-83D280434D65}" type="slidenum">
              <a:rPr lang="en-US"/>
              <a:pPr/>
              <a:t>42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C06DF-D2AC-4DFE-9B3A-F3AF556CFDA5}" type="slidenum">
              <a:rPr lang="en-US"/>
              <a:pPr/>
              <a:t>43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2680C-A3E2-4D83-9A9F-C627C24D5C96}" type="slidenum">
              <a:rPr lang="en-US"/>
              <a:pPr/>
              <a:t>44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F83E5-88A0-45DF-A34F-F81D2FD42C29}" type="slidenum">
              <a:rPr lang="en-US"/>
              <a:pPr/>
              <a:t>45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B72F-8499-4913-942A-C86FDE6039A9}" type="slidenum">
              <a:rPr lang="en-US"/>
              <a:pPr/>
              <a:t>46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59FD5-BB72-4016-A2ED-3A147D7D9362}" type="slidenum">
              <a:rPr lang="en-US"/>
              <a:pPr/>
              <a:t>49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909B7-EFBE-48A9-8EEA-6113FBE7DF48}" type="slidenum">
              <a:rPr lang="en-US"/>
              <a:pPr/>
              <a:t>52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5A67C-E98E-42B9-915C-431AD9D707FA}" type="slidenum">
              <a:rPr lang="en-US"/>
              <a:pPr/>
              <a:t>53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E77AA-A6E0-4EC8-9EA1-468A2B9DD7C5}" type="slidenum">
              <a:rPr lang="en-US"/>
              <a:pPr/>
              <a:t>5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2DA33-606E-4984-B0B4-345E402F1087}" type="slidenum">
              <a:rPr lang="en-US"/>
              <a:pPr/>
              <a:t>54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2DA33-606E-4984-B0B4-345E402F1087}" type="slidenum">
              <a:rPr lang="en-US"/>
              <a:pPr/>
              <a:t>55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EFE75-0B47-49B1-AFDC-BC93E18A6491}" type="slidenum">
              <a:rPr lang="en-US"/>
              <a:pPr/>
              <a:t>56</a:t>
            </a:fld>
            <a:endParaRPr lang="en-US"/>
          </a:p>
        </p:txBody>
      </p:sp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6"/>
                </a:solidFill>
                <a:effectLst/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 lIns="0" rIns="18288">
            <a:normAutofit/>
          </a:bodyPr>
          <a:lstStyle>
            <a:lvl1pPr marL="0" marR="45719" indent="0" algn="l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3400" y="3581400"/>
            <a:ext cx="1088408" cy="1828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B9812787-C815-1FEE-D067-3B9ACAE91D11}"/>
              </a:ext>
            </a:extLst>
          </p:cNvPr>
          <p:cNvSpPr txBox="1">
            <a:spLocks/>
          </p:cNvSpPr>
          <p:nvPr userDrawn="1"/>
        </p:nvSpPr>
        <p:spPr>
          <a:xfrm>
            <a:off x="503767" y="228600"/>
            <a:ext cx="8153400" cy="43861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rPr>
              <a:t>CSC 458/2209 – Computer Networking Systems</a:t>
            </a:r>
            <a:endParaRPr lang="en-US" sz="2400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41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berkeley.edu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dirty="0"/>
              <a:t>Handout # 5: </a:t>
            </a:r>
            <a:br>
              <a:rPr lang="en-US" dirty="0"/>
            </a:br>
            <a:r>
              <a:rPr lang="en-US" dirty="0"/>
              <a:t>Interconnecting LANs;</a:t>
            </a:r>
            <a:br>
              <a:rPr lang="en-US" dirty="0"/>
            </a:br>
            <a:r>
              <a:rPr lang="en-US" dirty="0"/>
              <a:t>Internet Protocol (IP)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>
            <a:normAutofit/>
          </a:bodyPr>
          <a:lstStyle/>
          <a:p>
            <a:r>
              <a:rPr lang="en-US" dirty="0"/>
              <a:t>Professor Yashar Ganjali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Toronto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ganjali7@cs.toronto.edu</a:t>
            </a:r>
            <a:endParaRPr lang="en-US" dirty="0"/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Ethernet Frame Structure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Addresses:</a:t>
            </a:r>
            <a:r>
              <a:rPr lang="en-US" sz="2400" dirty="0"/>
              <a:t> source and destination MAC addresses </a:t>
            </a:r>
          </a:p>
          <a:p>
            <a:pPr lvl="1"/>
            <a:r>
              <a:rPr lang="en-US" sz="2200" dirty="0"/>
              <a:t>Use </a:t>
            </a:r>
            <a:r>
              <a:rPr lang="en-US" sz="2200" dirty="0" err="1"/>
              <a:t>ifconfig</a:t>
            </a:r>
            <a:r>
              <a:rPr lang="en-US" sz="2200" dirty="0"/>
              <a:t> to get your machine’s MAC address:</a:t>
            </a:r>
          </a:p>
          <a:p>
            <a:pPr lvl="2"/>
            <a:r>
              <a:rPr lang="en-US" sz="2000" dirty="0"/>
              <a:t>E.g., 36:45:74:cd:4b:00</a:t>
            </a:r>
          </a:p>
          <a:p>
            <a:pPr lvl="1"/>
            <a:r>
              <a:rPr lang="en-US" sz="2000" dirty="0"/>
              <a:t>Adaptor passes frame to network-level protocol</a:t>
            </a:r>
          </a:p>
          <a:p>
            <a:pPr lvl="2"/>
            <a:r>
              <a:rPr lang="en-US" sz="1800" dirty="0"/>
              <a:t>If destination address matches the adaptor</a:t>
            </a:r>
          </a:p>
          <a:p>
            <a:pPr lvl="2"/>
            <a:r>
              <a:rPr lang="en-US" sz="1800" dirty="0"/>
              <a:t>Or the destination address is the broadcast address</a:t>
            </a:r>
          </a:p>
          <a:p>
            <a:pPr lvl="1"/>
            <a:r>
              <a:rPr lang="en-US" sz="2000" dirty="0"/>
              <a:t>Otherwise, adapter discards frame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Type:</a:t>
            </a:r>
            <a:r>
              <a:rPr lang="en-US" sz="2400" dirty="0"/>
              <a:t> indicates the higher layer protocol </a:t>
            </a:r>
          </a:p>
          <a:p>
            <a:pPr lvl="1"/>
            <a:r>
              <a:rPr lang="en-US" sz="2000" dirty="0"/>
              <a:t>Usually IP </a:t>
            </a:r>
          </a:p>
          <a:p>
            <a:pPr lvl="1"/>
            <a:r>
              <a:rPr lang="en-US" sz="2000" dirty="0"/>
              <a:t>But also, Novell IPX, AppleTalk, … in early days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CRC:</a:t>
            </a:r>
            <a:r>
              <a:rPr lang="en-US" sz="2400" dirty="0"/>
              <a:t> cyclic redundancy check</a:t>
            </a:r>
          </a:p>
          <a:p>
            <a:pPr lvl="1"/>
            <a:r>
              <a:rPr lang="en-US" sz="2000" dirty="0"/>
              <a:t>Checked at receiver</a:t>
            </a:r>
          </a:p>
          <a:p>
            <a:pPr lvl="1"/>
            <a:r>
              <a:rPr lang="en-US" sz="2000" dirty="0"/>
              <a:t>If error is detected, the frame is simply dropped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7A7FE4-E0A9-4A60-BFBF-0644EFF6040C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BABA87-D006-DF2C-AA56-FA79B8DBE925}"/>
              </a:ext>
            </a:extLst>
          </p:cNvPr>
          <p:cNvGrpSpPr/>
          <p:nvPr/>
        </p:nvGrpSpPr>
        <p:grpSpPr>
          <a:xfrm>
            <a:off x="468350" y="5448482"/>
            <a:ext cx="8149685" cy="720001"/>
            <a:chOff x="468350" y="5448482"/>
            <a:chExt cx="8149685" cy="720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533807-906C-A533-EA35-55A13C8B4043}"/>
                </a:ext>
              </a:extLst>
            </p:cNvPr>
            <p:cNvSpPr/>
            <p:nvPr/>
          </p:nvSpPr>
          <p:spPr>
            <a:xfrm>
              <a:off x="468350" y="5448482"/>
              <a:ext cx="1284249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Preamble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17E86D-F391-E964-C0E5-CE762E928D73}"/>
                </a:ext>
              </a:extLst>
            </p:cNvPr>
            <p:cNvSpPr/>
            <p:nvPr/>
          </p:nvSpPr>
          <p:spPr>
            <a:xfrm>
              <a:off x="1754455" y="5448482"/>
              <a:ext cx="1284249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Dest</a:t>
              </a:r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.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Address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AD825E-757D-987E-DD1C-531AF841787E}"/>
                </a:ext>
              </a:extLst>
            </p:cNvPr>
            <p:cNvSpPr/>
            <p:nvPr/>
          </p:nvSpPr>
          <p:spPr>
            <a:xfrm>
              <a:off x="3038704" y="5448482"/>
              <a:ext cx="1284249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Source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Address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CCB038-DD94-39CF-E13D-C5D256052B43}"/>
                </a:ext>
              </a:extLst>
            </p:cNvPr>
            <p:cNvSpPr/>
            <p:nvPr/>
          </p:nvSpPr>
          <p:spPr>
            <a:xfrm rot="16200000">
              <a:off x="4113497" y="5656083"/>
              <a:ext cx="720000" cy="3048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Optima" panose="02000503060000020004" pitchFamily="2" charset="0"/>
                </a:rPr>
                <a:t>Type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1A0381-F38C-4759-3F6C-3930C897EAB8}"/>
                </a:ext>
              </a:extLst>
            </p:cNvPr>
            <p:cNvSpPr/>
            <p:nvPr/>
          </p:nvSpPr>
          <p:spPr>
            <a:xfrm>
              <a:off x="4625895" y="5448482"/>
              <a:ext cx="3077739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E3DFD0-A099-CDC6-FB76-D2D0866649F5}"/>
                </a:ext>
              </a:extLst>
            </p:cNvPr>
            <p:cNvSpPr/>
            <p:nvPr/>
          </p:nvSpPr>
          <p:spPr>
            <a:xfrm>
              <a:off x="7703635" y="5448482"/>
              <a:ext cx="914400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CRC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Unreliable, Connectionless Service</a:t>
            </a:r>
          </a:p>
        </p:txBody>
      </p:sp>
      <p:sp>
        <p:nvSpPr>
          <p:cNvPr id="12656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Connectionless</a:t>
            </a:r>
          </a:p>
          <a:p>
            <a:pPr lvl="1"/>
            <a:r>
              <a:rPr lang="en-US" dirty="0"/>
              <a:t>No handshaking between sending and receiving adapter. </a:t>
            </a:r>
          </a:p>
          <a:p>
            <a:pPr lvl="1"/>
            <a:endParaRPr lang="en-US" dirty="0"/>
          </a:p>
          <a:p>
            <a:r>
              <a:rPr lang="en-US" dirty="0"/>
              <a:t>Unreliable</a:t>
            </a:r>
          </a:p>
          <a:p>
            <a:pPr lvl="1"/>
            <a:r>
              <a:rPr lang="en-US" dirty="0"/>
              <a:t>Receiving adapter doesn’t send </a:t>
            </a:r>
            <a:r>
              <a:rPr lang="en-US" dirty="0" err="1"/>
              <a:t>ACKs</a:t>
            </a:r>
            <a:r>
              <a:rPr lang="en-US" dirty="0"/>
              <a:t> or </a:t>
            </a:r>
            <a:r>
              <a:rPr lang="en-US" dirty="0" err="1"/>
              <a:t>NACKs</a:t>
            </a:r>
            <a:endParaRPr lang="en-US" dirty="0"/>
          </a:p>
          <a:p>
            <a:pPr lvl="1"/>
            <a:r>
              <a:rPr lang="en-US" dirty="0"/>
              <a:t>Packets passed to network layer can have gaps</a:t>
            </a:r>
          </a:p>
          <a:p>
            <a:pPr lvl="1"/>
            <a:r>
              <a:rPr lang="en-US" dirty="0"/>
              <a:t>Gaps will be filled if application is using TCP</a:t>
            </a:r>
          </a:p>
          <a:p>
            <a:pPr lvl="1"/>
            <a:r>
              <a:rPr lang="en-US" dirty="0"/>
              <a:t>Otherwise, the application will see the gaps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35B0F7-2854-4766-9BBE-09DF83286DCA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86A420-5F8F-81D3-B852-AF97BB4FB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4442"/>
            <a:ext cx="4040188" cy="4680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Bridge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47482" y="1552581"/>
            <a:ext cx="4040188" cy="25069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Connects two or more LANs at the link layer</a:t>
            </a:r>
          </a:p>
          <a:p>
            <a:pPr lvl="1"/>
            <a:r>
              <a:rPr lang="en-US" dirty="0"/>
              <a:t>Extracts destination address from the frame</a:t>
            </a:r>
          </a:p>
          <a:p>
            <a:pPr lvl="1"/>
            <a:r>
              <a:rPr lang="en-US" dirty="0"/>
              <a:t>Looks up the destination in a table</a:t>
            </a:r>
          </a:p>
          <a:p>
            <a:pPr lvl="1"/>
            <a:r>
              <a:rPr lang="en-US" dirty="0"/>
              <a:t>Forwards the frame to the appropriate LAN segment</a:t>
            </a:r>
          </a:p>
          <a:p>
            <a:r>
              <a:rPr lang="en-US" dirty="0"/>
              <a:t>Each segment is its own collision domain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64F0A-0FD2-04BD-4682-40798692A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7092" y="1552581"/>
            <a:ext cx="4270371" cy="27146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Connects individual computers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Essentially the same as a bridge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… though typically used to connect hosts and switches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… not LANs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Like bridges, support concurrent communication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A can talk to C, while B talks to D</a:t>
            </a:r>
          </a:p>
        </p:txBody>
      </p:sp>
      <p:sp>
        <p:nvSpPr>
          <p:cNvPr id="157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Switches vs. Bridges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0103D1-40F5-2E0E-4F86-079B6BC7195A}"/>
              </a:ext>
            </a:extLst>
          </p:cNvPr>
          <p:cNvGrpSpPr/>
          <p:nvPr/>
        </p:nvGrpSpPr>
        <p:grpSpPr>
          <a:xfrm>
            <a:off x="5562600" y="4073525"/>
            <a:ext cx="3344863" cy="2708275"/>
            <a:chOff x="5318125" y="3981448"/>
            <a:chExt cx="3344863" cy="2708275"/>
          </a:xfrm>
        </p:grpSpPr>
        <p:sp>
          <p:nvSpPr>
            <p:cNvPr id="1575940" name="Rectangle 4"/>
            <p:cNvSpPr>
              <a:spLocks noChangeArrowheads="1"/>
            </p:cNvSpPr>
            <p:nvPr/>
          </p:nvSpPr>
          <p:spPr bwMode="auto">
            <a:xfrm>
              <a:off x="6742113" y="5262561"/>
              <a:ext cx="355600" cy="88900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graphicFrame>
          <p:nvGraphicFramePr>
            <p:cNvPr id="15759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7187752"/>
                </p:ext>
              </p:extLst>
            </p:nvPr>
          </p:nvGraphicFramePr>
          <p:xfrm>
            <a:off x="6735763" y="3981448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157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5763" y="3981448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59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724215"/>
                </p:ext>
              </p:extLst>
            </p:nvPr>
          </p:nvGraphicFramePr>
          <p:xfrm>
            <a:off x="6765925" y="62420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15759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5925" y="62420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59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1808831"/>
                </p:ext>
              </p:extLst>
            </p:nvPr>
          </p:nvGraphicFramePr>
          <p:xfrm>
            <a:off x="8150225" y="50101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157594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0225" y="50101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594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0994658"/>
                </p:ext>
              </p:extLst>
            </p:nvPr>
          </p:nvGraphicFramePr>
          <p:xfrm>
            <a:off x="5318125" y="5021261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157594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125" y="5021261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75945" name="Rectangle 9"/>
            <p:cNvSpPr>
              <a:spLocks noChangeArrowheads="1"/>
            </p:cNvSpPr>
            <p:nvPr/>
          </p:nvSpPr>
          <p:spPr bwMode="auto">
            <a:xfrm>
              <a:off x="5800725" y="5164136"/>
              <a:ext cx="153988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46" name="Rectangle 10"/>
            <p:cNvSpPr>
              <a:spLocks noChangeArrowheads="1"/>
            </p:cNvSpPr>
            <p:nvPr/>
          </p:nvSpPr>
          <p:spPr bwMode="auto">
            <a:xfrm>
              <a:off x="8056563" y="5164136"/>
              <a:ext cx="153987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47" name="Rectangle 11"/>
            <p:cNvSpPr>
              <a:spLocks noChangeArrowheads="1"/>
            </p:cNvSpPr>
            <p:nvPr/>
          </p:nvSpPr>
          <p:spPr bwMode="auto">
            <a:xfrm>
              <a:off x="6977063" y="4421186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48" name="Rectangle 12"/>
            <p:cNvSpPr>
              <a:spLocks noChangeArrowheads="1"/>
            </p:cNvSpPr>
            <p:nvPr/>
          </p:nvSpPr>
          <p:spPr bwMode="auto">
            <a:xfrm>
              <a:off x="6985000" y="6048373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49" name="Line 13"/>
            <p:cNvSpPr>
              <a:spLocks noChangeShapeType="1"/>
            </p:cNvSpPr>
            <p:nvPr/>
          </p:nvSpPr>
          <p:spPr bwMode="auto">
            <a:xfrm>
              <a:off x="5954713" y="5219698"/>
              <a:ext cx="842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0" name="Line 14"/>
            <p:cNvSpPr>
              <a:spLocks noChangeShapeType="1"/>
            </p:cNvSpPr>
            <p:nvPr/>
          </p:nvSpPr>
          <p:spPr bwMode="auto">
            <a:xfrm>
              <a:off x="7023100" y="4632323"/>
              <a:ext cx="0" cy="487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1" name="Line 15"/>
            <p:cNvSpPr>
              <a:spLocks noChangeShapeType="1"/>
            </p:cNvSpPr>
            <p:nvPr/>
          </p:nvSpPr>
          <p:spPr bwMode="auto">
            <a:xfrm flipH="1">
              <a:off x="7186613" y="5219698"/>
              <a:ext cx="852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2" name="Line 16"/>
            <p:cNvSpPr>
              <a:spLocks noChangeShapeType="1"/>
            </p:cNvSpPr>
            <p:nvPr/>
          </p:nvSpPr>
          <p:spPr bwMode="auto">
            <a:xfrm flipV="1">
              <a:off x="7023100" y="5340348"/>
              <a:ext cx="11113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3" name="Text Box 17"/>
            <p:cNvSpPr txBox="1">
              <a:spLocks noChangeArrowheads="1"/>
            </p:cNvSpPr>
            <p:nvPr/>
          </p:nvSpPr>
          <p:spPr bwMode="auto">
            <a:xfrm>
              <a:off x="6094413" y="5570536"/>
              <a:ext cx="7184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switch</a:t>
              </a:r>
            </a:p>
          </p:txBody>
        </p:sp>
        <p:sp>
          <p:nvSpPr>
            <p:cNvPr id="1575954" name="Line 18"/>
            <p:cNvSpPr>
              <a:spLocks noChangeShapeType="1"/>
            </p:cNvSpPr>
            <p:nvPr/>
          </p:nvSpPr>
          <p:spPr bwMode="auto">
            <a:xfrm flipV="1">
              <a:off x="6408738" y="5364161"/>
              <a:ext cx="35560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5" name="Text Box 19"/>
            <p:cNvSpPr txBox="1">
              <a:spLocks noChangeArrowheads="1"/>
            </p:cNvSpPr>
            <p:nvPr/>
          </p:nvSpPr>
          <p:spPr bwMode="auto">
            <a:xfrm>
              <a:off x="5459745" y="4706727"/>
              <a:ext cx="33054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A</a:t>
              </a:r>
            </a:p>
          </p:txBody>
        </p:sp>
        <p:sp>
          <p:nvSpPr>
            <p:cNvPr id="1575956" name="Text Box 20"/>
            <p:cNvSpPr txBox="1">
              <a:spLocks noChangeArrowheads="1"/>
            </p:cNvSpPr>
            <p:nvPr/>
          </p:nvSpPr>
          <p:spPr bwMode="auto">
            <a:xfrm>
              <a:off x="7333279" y="4000034"/>
              <a:ext cx="33214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B</a:t>
              </a:r>
            </a:p>
          </p:txBody>
        </p:sp>
        <p:sp>
          <p:nvSpPr>
            <p:cNvPr id="1575957" name="Text Box 21"/>
            <p:cNvSpPr txBox="1">
              <a:spLocks noChangeArrowheads="1"/>
            </p:cNvSpPr>
            <p:nvPr/>
          </p:nvSpPr>
          <p:spPr bwMode="auto">
            <a:xfrm>
              <a:off x="8179935" y="4706885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C</a:t>
              </a:r>
            </a:p>
          </p:txBody>
        </p:sp>
        <p:sp>
          <p:nvSpPr>
            <p:cNvPr id="1575958" name="Text Box 22"/>
            <p:cNvSpPr txBox="1">
              <a:spLocks noChangeArrowheads="1"/>
            </p:cNvSpPr>
            <p:nvPr/>
          </p:nvSpPr>
          <p:spPr bwMode="auto">
            <a:xfrm>
              <a:off x="7315200" y="6189661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D</a:t>
              </a:r>
            </a:p>
          </p:txBody>
        </p:sp>
      </p:grp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A3954C-B2FF-BCA3-B4BE-5AE11B970E88}"/>
              </a:ext>
            </a:extLst>
          </p:cNvPr>
          <p:cNvSpPr txBox="1">
            <a:spLocks/>
          </p:cNvSpPr>
          <p:nvPr/>
        </p:nvSpPr>
        <p:spPr>
          <a:xfrm>
            <a:off x="4647773" y="994442"/>
            <a:ext cx="4040188" cy="468000"/>
          </a:xfrm>
          <a:prstGeom prst="rect">
            <a:avLst/>
          </a:prstGeom>
          <a:solidFill>
            <a:schemeClr val="tx2"/>
          </a:solidFill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Optima" panose="02000503060000020004" pitchFamily="2" charset="0"/>
                <a:ea typeface="+mn-ea"/>
                <a:cs typeface="+mn-cs"/>
              </a:defRPr>
            </a:lvl1pPr>
            <a:lvl2pPr marL="640064" indent="-246882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/>
              <a:buNone/>
              <a:defRPr kumimoji="0" sz="2000" b="1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2pPr>
            <a:lvl3pPr marL="914378" indent="-24688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3pPr>
            <a:lvl4pPr marL="1188690" indent="-210307" algn="l" rtl="0" eaLnBrk="1" latinLnBrk="0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4pPr>
            <a:lvl5pPr marL="1463003" indent="-21030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5pPr>
            <a:lvl6pPr marL="1737317" indent="-21030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92" indent="-18287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05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19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Switch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6CA988-D40C-22F4-C4CC-F8E46D0C730D}"/>
              </a:ext>
            </a:extLst>
          </p:cNvPr>
          <p:cNvGrpSpPr/>
          <p:nvPr/>
        </p:nvGrpSpPr>
        <p:grpSpPr>
          <a:xfrm>
            <a:off x="272333" y="4486899"/>
            <a:ext cx="4756867" cy="1913901"/>
            <a:chOff x="388220" y="4386115"/>
            <a:chExt cx="4756867" cy="1913901"/>
          </a:xfrm>
        </p:grpSpPr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3FCB5FE1-77EE-EE12-0E73-546FA32C5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4859887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4823D321-9597-8EBF-D898-1F4617280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19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430BC4E5-0D1F-FB73-675B-23AE9488C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482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23E29540-1775-29C5-1450-4A03BE751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944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AE2978E1-A868-4B75-E5E4-68F0B963C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407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65173543-85A6-F4D3-DCAC-D3EDCEFF0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870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6" name="Line 15">
              <a:extLst>
                <a:ext uri="{FF2B5EF4-FFF2-40B4-BE49-F238E27FC236}">
                  <a16:creationId xmlns:a16="http://schemas.microsoft.com/office/drawing/2014/main" id="{7A07AB5D-1EB2-8E48-5A65-5306771DD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5811260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8" name="Line 17">
              <a:extLst>
                <a:ext uri="{FF2B5EF4-FFF2-40B4-BE49-F238E27FC236}">
                  <a16:creationId xmlns:a16="http://schemas.microsoft.com/office/drawing/2014/main" id="{0E0BC296-282A-2AE7-AE33-1C6B30EFD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19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0" name="Line 19">
              <a:extLst>
                <a:ext uri="{FF2B5EF4-FFF2-40B4-BE49-F238E27FC236}">
                  <a16:creationId xmlns:a16="http://schemas.microsoft.com/office/drawing/2014/main" id="{EFAC8C27-9481-1A99-DBE0-7B6A5897C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482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2" name="Line 21">
              <a:extLst>
                <a:ext uri="{FF2B5EF4-FFF2-40B4-BE49-F238E27FC236}">
                  <a16:creationId xmlns:a16="http://schemas.microsoft.com/office/drawing/2014/main" id="{3C8E2C26-816A-99E5-64E4-CDDD6C76C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944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D6D6B3AB-2FAD-85C9-69CE-78294793F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407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A51C8349-FD46-7A5E-A991-55E1DF7D1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870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8" name="Line 27">
              <a:extLst>
                <a:ext uri="{FF2B5EF4-FFF2-40B4-BE49-F238E27FC236}">
                  <a16:creationId xmlns:a16="http://schemas.microsoft.com/office/drawing/2014/main" id="{49A7E3EF-853C-63DC-18EF-3C4E68294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9648" y="4660268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0" name="Line 29">
              <a:extLst>
                <a:ext uri="{FF2B5EF4-FFF2-40B4-BE49-F238E27FC236}">
                  <a16:creationId xmlns:a16="http://schemas.microsoft.com/office/drawing/2014/main" id="{02846995-FBBD-0B24-CD9F-3024E094D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9648" y="5815507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1" name="Line 30">
              <a:extLst>
                <a:ext uri="{FF2B5EF4-FFF2-40B4-BE49-F238E27FC236}">
                  <a16:creationId xmlns:a16="http://schemas.microsoft.com/office/drawing/2014/main" id="{419EA662-2C48-7625-97A8-DF6C6E070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20" y="5811260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2" name="Line 31">
              <a:extLst>
                <a:ext uri="{FF2B5EF4-FFF2-40B4-BE49-F238E27FC236}">
                  <a16:creationId xmlns:a16="http://schemas.microsoft.com/office/drawing/2014/main" id="{F51BB592-588E-9D4F-A673-CEDF3E4A6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20" y="4859887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3BC4647C-C884-F662-E507-E6241871F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788" y="4859887"/>
              <a:ext cx="0" cy="95137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4" name="Line 33">
              <a:extLst>
                <a:ext uri="{FF2B5EF4-FFF2-40B4-BE49-F238E27FC236}">
                  <a16:creationId xmlns:a16="http://schemas.microsoft.com/office/drawing/2014/main" id="{2434575E-46F3-E0B4-42F1-B8A1933D9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4859887"/>
              <a:ext cx="0" cy="95137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85C95331-F697-4D83-97B4-410FA5835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063" y="5063753"/>
              <a:ext cx="1291134" cy="543642"/>
            </a:xfrm>
            <a:prstGeom prst="rect">
              <a:avLst/>
            </a:prstGeom>
            <a:solidFill>
              <a:schemeClr val="tx2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Handlee" panose="02000000000000000000" pitchFamily="2" charset="77"/>
                </a:rPr>
                <a:t>Bridge</a:t>
              </a: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EDB95F33-8CE9-7EF1-394F-DBA46F1BC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17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02E74B24-5407-9FBD-3767-25E476F31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079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95A35816-875B-FCFF-C08B-212D5560B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542" y="4387531"/>
              <a:ext cx="538610" cy="297133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0268F84F-84F8-9121-7937-5FA790755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005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C9D5015D-AAED-F1E1-11E3-F2CB05EF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468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8DFC705C-F724-80C8-B2EC-25DD7724E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246" y="4386115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564F81FF-97ED-4FBF-A4F0-DF820FBFB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17" y="6002883"/>
              <a:ext cx="538610" cy="297133"/>
            </a:xfrm>
            <a:prstGeom prst="rect">
              <a:avLst/>
            </a:prstGeom>
            <a:solidFill>
              <a:srgbClr val="008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B360F2EE-C2E9-47E8-A166-7B9E02A9F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079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14F567E3-15E5-8E2A-EB20-2CF5CBBFB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542" y="6002883"/>
              <a:ext cx="538610" cy="297133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45FEB5E0-3C86-8FE7-02E5-25CEEF98D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005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AE109C9C-5FEA-8F54-3C2A-52C385B5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468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ACE47FAD-8474-CC85-6F16-34338B371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246" y="6001468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A3259-0741-A7EE-0C4F-4F549140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56149-F2A2-8856-63CE-62E8BEF26D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1E2EF-7971-33DA-BE56-2BA86A553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Switches: Dedicated Access and Full Duplex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Dedicated access</a:t>
            </a:r>
          </a:p>
          <a:p>
            <a:pPr lvl="1"/>
            <a:r>
              <a:rPr lang="en-US" sz="2400" dirty="0"/>
              <a:t>Host has direct connection to the switch</a:t>
            </a:r>
          </a:p>
          <a:p>
            <a:pPr lvl="1"/>
            <a:r>
              <a:rPr lang="en-US" sz="2400" dirty="0"/>
              <a:t>… rather than a shared LAN connection</a:t>
            </a:r>
          </a:p>
          <a:p>
            <a:endParaRPr lang="en-US" sz="2800" dirty="0"/>
          </a:p>
          <a:p>
            <a:r>
              <a:rPr lang="en-US" sz="2800" dirty="0"/>
              <a:t>Full duplex</a:t>
            </a:r>
          </a:p>
          <a:p>
            <a:pPr lvl="1"/>
            <a:r>
              <a:rPr lang="en-US" sz="2400" dirty="0"/>
              <a:t>Each  connection can send in both directions</a:t>
            </a:r>
          </a:p>
          <a:p>
            <a:pPr lvl="1"/>
            <a:r>
              <a:rPr lang="en-US" sz="2400" dirty="0"/>
              <a:t>Host sending to switch, and host receiving from switch</a:t>
            </a:r>
          </a:p>
          <a:p>
            <a:endParaRPr lang="en-US" sz="2800" dirty="0"/>
          </a:p>
          <a:p>
            <a:r>
              <a:rPr lang="en-US" sz="2800" dirty="0"/>
              <a:t>Completely avoids collisions</a:t>
            </a:r>
          </a:p>
          <a:p>
            <a:pPr lvl="1"/>
            <a:r>
              <a:rPr lang="en-US" sz="2400" dirty="0"/>
              <a:t>Each connection is a bidirectional point-to-point link</a:t>
            </a:r>
          </a:p>
          <a:p>
            <a:pPr lvl="1"/>
            <a:r>
              <a:rPr lang="en-US" sz="2400" dirty="0"/>
              <a:t>No need for carrier sense, collision detection, and so 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9ECE9-B540-497A-85B2-18D9042FAA28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Bridges: Traffic Isolation</a:t>
            </a:r>
          </a:p>
        </p:txBody>
      </p:sp>
      <p:sp>
        <p:nvSpPr>
          <p:cNvPr id="15800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Bridges break the network into separate collision domains (called LAN segments)</a:t>
            </a:r>
          </a:p>
          <a:p>
            <a:pPr>
              <a:lnSpc>
                <a:spcPct val="90000"/>
              </a:lnSpc>
            </a:pPr>
            <a:r>
              <a:rPr lang="en-US" dirty="0"/>
              <a:t>Filter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Frame only forwarded to the necessary segments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Segments become separate collision domains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07906-61B8-4217-9007-0D8B4CD4BC6D}" type="slidenum">
              <a:rPr lang="en-US"/>
              <a:pPr/>
              <a:t>14</a:t>
            </a:fld>
            <a:endParaRPr lang="en-US"/>
          </a:p>
        </p:txBody>
      </p:sp>
      <p:sp>
        <p:nvSpPr>
          <p:cNvPr id="4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B0D18C-BF2C-2E02-0527-F791373FB0FA}"/>
              </a:ext>
            </a:extLst>
          </p:cNvPr>
          <p:cNvGrpSpPr>
            <a:grpSpLocks noChangeAspect="1"/>
          </p:cNvGrpSpPr>
          <p:nvPr/>
        </p:nvGrpSpPr>
        <p:grpSpPr>
          <a:xfrm>
            <a:off x="1676400" y="3657600"/>
            <a:ext cx="6027051" cy="2424953"/>
            <a:chOff x="388220" y="4386115"/>
            <a:chExt cx="4756867" cy="1913901"/>
          </a:xfrm>
        </p:grpSpPr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F72A9D8B-C572-FE43-53EB-DC73484B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4859887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7406365B-01BC-65E0-0812-7DD1EC0A0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19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9DF3AD24-8EC8-E6E6-1307-4CF56C4E8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482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6C413290-E8DC-1A48-28A9-695FB7F8D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944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AA87168F-E373-E215-D704-C4B442F71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407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04B96D40-F1AC-A649-DA51-4B865150A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870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F198B7F9-F4B9-CD39-194F-3923972DF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5811260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AEE0881B-955A-0A3D-C9FA-FCF7CE85D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19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B413BD8A-1751-2A38-DEB2-D82EA040B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482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893683E9-7619-6111-2A6B-C40D93103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944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CB541262-813F-CF96-EF3F-B13526033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407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007F0A0C-50F6-03DD-8FD8-42C58C097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870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7" name="Line 27">
              <a:extLst>
                <a:ext uri="{FF2B5EF4-FFF2-40B4-BE49-F238E27FC236}">
                  <a16:creationId xmlns:a16="http://schemas.microsoft.com/office/drawing/2014/main" id="{6BA400D8-ADF1-E44C-1791-F55F84958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9648" y="4660268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38B7EAFB-72FB-45D5-14B6-8B9E9ED6F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9648" y="5815507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F3E53F4E-5E7A-1698-7D71-A85B95EB6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20" y="5811260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0" name="Line 31">
              <a:extLst>
                <a:ext uri="{FF2B5EF4-FFF2-40B4-BE49-F238E27FC236}">
                  <a16:creationId xmlns:a16="http://schemas.microsoft.com/office/drawing/2014/main" id="{4C0E9807-F45A-08B6-9E08-83987FD48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20" y="4859887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75F00D23-27CD-B575-3435-44C75BC81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788" y="4859887"/>
              <a:ext cx="0" cy="95137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A72F4E52-0094-067B-2035-234763391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4859887"/>
              <a:ext cx="0" cy="95137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A6DE9761-188C-F696-8C56-DEA1CE8B1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063" y="5063753"/>
              <a:ext cx="1291134" cy="543642"/>
            </a:xfrm>
            <a:prstGeom prst="rect">
              <a:avLst/>
            </a:prstGeom>
            <a:solidFill>
              <a:schemeClr val="tx2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Handlee" panose="02000000000000000000" pitchFamily="2" charset="77"/>
                </a:rPr>
                <a:t>Bridge</a:t>
              </a:r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441A14D9-43AB-ABF6-A850-9305B9C53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17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F6A7F305-74F8-5D6F-4769-E358DD5C4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079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AC2D4CF1-E532-688F-E1B5-C1830B7FB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542" y="4387531"/>
              <a:ext cx="538610" cy="297133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9DB50595-E71A-1CDA-209F-24F71DF81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005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40C28B6B-3EDC-F81E-9A3A-FCC2C134A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468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2E0C4D82-5572-74B4-8C71-7E12D9CC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246" y="4386115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4EC0F493-923D-F5AC-7032-6EBAABCF9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17" y="6002883"/>
              <a:ext cx="538610" cy="297133"/>
            </a:xfrm>
            <a:prstGeom prst="rect">
              <a:avLst/>
            </a:prstGeom>
            <a:solidFill>
              <a:srgbClr val="008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873432D5-A40B-B0C5-1893-BEBF7B3D8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079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35B9AD96-8B58-DEE7-64C8-5C6AE0929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542" y="6002883"/>
              <a:ext cx="538610" cy="297133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2619904C-842D-2735-DDB7-0498E91CA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005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BB36AEF9-40F7-E2CD-30CF-8BC11F7CF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468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B522BD11-6B59-04CF-8459-61B6E832B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246" y="6001468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AE4616F-98CC-F61E-B09F-06249F091AFF}"/>
              </a:ext>
            </a:extLst>
          </p:cNvPr>
          <p:cNvSpPr/>
          <p:nvPr/>
        </p:nvSpPr>
        <p:spPr>
          <a:xfrm>
            <a:off x="1371600" y="3407990"/>
            <a:ext cx="3184667" cy="1010975"/>
          </a:xfrm>
          <a:custGeom>
            <a:avLst/>
            <a:gdLst>
              <a:gd name="connsiteX0" fmla="*/ 0 w 3184667"/>
              <a:gd name="connsiteY0" fmla="*/ 168499 h 1010975"/>
              <a:gd name="connsiteX1" fmla="*/ 168499 w 3184667"/>
              <a:gd name="connsiteY1" fmla="*/ 0 h 1010975"/>
              <a:gd name="connsiteX2" fmla="*/ 794986 w 3184667"/>
              <a:gd name="connsiteY2" fmla="*/ 0 h 1010975"/>
              <a:gd name="connsiteX3" fmla="*/ 1336043 w 3184667"/>
              <a:gd name="connsiteY3" fmla="*/ 0 h 1010975"/>
              <a:gd name="connsiteX4" fmla="*/ 1848624 w 3184667"/>
              <a:gd name="connsiteY4" fmla="*/ 0 h 1010975"/>
              <a:gd name="connsiteX5" fmla="*/ 2446634 w 3184667"/>
              <a:gd name="connsiteY5" fmla="*/ 0 h 1010975"/>
              <a:gd name="connsiteX6" fmla="*/ 3016168 w 3184667"/>
              <a:gd name="connsiteY6" fmla="*/ 0 h 1010975"/>
              <a:gd name="connsiteX7" fmla="*/ 3184667 w 3184667"/>
              <a:gd name="connsiteY7" fmla="*/ 168499 h 1010975"/>
              <a:gd name="connsiteX8" fmla="*/ 3184667 w 3184667"/>
              <a:gd name="connsiteY8" fmla="*/ 842476 h 1010975"/>
              <a:gd name="connsiteX9" fmla="*/ 3016168 w 3184667"/>
              <a:gd name="connsiteY9" fmla="*/ 1010975 h 1010975"/>
              <a:gd name="connsiteX10" fmla="*/ 2446634 w 3184667"/>
              <a:gd name="connsiteY10" fmla="*/ 1010975 h 1010975"/>
              <a:gd name="connsiteX11" fmla="*/ 1905577 w 3184667"/>
              <a:gd name="connsiteY11" fmla="*/ 1010975 h 1010975"/>
              <a:gd name="connsiteX12" fmla="*/ 1279090 w 3184667"/>
              <a:gd name="connsiteY12" fmla="*/ 1010975 h 1010975"/>
              <a:gd name="connsiteX13" fmla="*/ 652603 w 3184667"/>
              <a:gd name="connsiteY13" fmla="*/ 1010975 h 1010975"/>
              <a:gd name="connsiteX14" fmla="*/ 168499 w 3184667"/>
              <a:gd name="connsiteY14" fmla="*/ 1010975 h 1010975"/>
              <a:gd name="connsiteX15" fmla="*/ 0 w 3184667"/>
              <a:gd name="connsiteY15" fmla="*/ 842476 h 1010975"/>
              <a:gd name="connsiteX16" fmla="*/ 0 w 3184667"/>
              <a:gd name="connsiteY16" fmla="*/ 168499 h 101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4667" h="1010975" extrusionOk="0">
                <a:moveTo>
                  <a:pt x="0" y="168499"/>
                </a:moveTo>
                <a:cubicBezTo>
                  <a:pt x="-11570" y="68303"/>
                  <a:pt x="57857" y="6599"/>
                  <a:pt x="168499" y="0"/>
                </a:cubicBezTo>
                <a:cubicBezTo>
                  <a:pt x="351472" y="-15162"/>
                  <a:pt x="508731" y="15095"/>
                  <a:pt x="794986" y="0"/>
                </a:cubicBezTo>
                <a:cubicBezTo>
                  <a:pt x="1081241" y="-15095"/>
                  <a:pt x="1142874" y="6036"/>
                  <a:pt x="1336043" y="0"/>
                </a:cubicBezTo>
                <a:cubicBezTo>
                  <a:pt x="1529212" y="-6036"/>
                  <a:pt x="1671651" y="-22200"/>
                  <a:pt x="1848624" y="0"/>
                </a:cubicBezTo>
                <a:cubicBezTo>
                  <a:pt x="2025597" y="22200"/>
                  <a:pt x="2208734" y="19630"/>
                  <a:pt x="2446634" y="0"/>
                </a:cubicBezTo>
                <a:cubicBezTo>
                  <a:pt x="2684534" y="-19630"/>
                  <a:pt x="2750791" y="15763"/>
                  <a:pt x="3016168" y="0"/>
                </a:cubicBezTo>
                <a:cubicBezTo>
                  <a:pt x="3121369" y="-19760"/>
                  <a:pt x="3173107" y="85599"/>
                  <a:pt x="3184667" y="168499"/>
                </a:cubicBezTo>
                <a:cubicBezTo>
                  <a:pt x="3208527" y="359901"/>
                  <a:pt x="3193544" y="691519"/>
                  <a:pt x="3184667" y="842476"/>
                </a:cubicBezTo>
                <a:cubicBezTo>
                  <a:pt x="3194500" y="937899"/>
                  <a:pt x="3100583" y="1009577"/>
                  <a:pt x="3016168" y="1010975"/>
                </a:cubicBezTo>
                <a:cubicBezTo>
                  <a:pt x="2758685" y="1011971"/>
                  <a:pt x="2721546" y="1016378"/>
                  <a:pt x="2446634" y="1010975"/>
                </a:cubicBezTo>
                <a:cubicBezTo>
                  <a:pt x="2171722" y="1005572"/>
                  <a:pt x="2026816" y="1006818"/>
                  <a:pt x="1905577" y="1010975"/>
                </a:cubicBezTo>
                <a:cubicBezTo>
                  <a:pt x="1784338" y="1015132"/>
                  <a:pt x="1486652" y="986453"/>
                  <a:pt x="1279090" y="1010975"/>
                </a:cubicBezTo>
                <a:cubicBezTo>
                  <a:pt x="1071528" y="1035497"/>
                  <a:pt x="878570" y="1009248"/>
                  <a:pt x="652603" y="1010975"/>
                </a:cubicBezTo>
                <a:cubicBezTo>
                  <a:pt x="426636" y="1012702"/>
                  <a:pt x="361804" y="1033103"/>
                  <a:pt x="168499" y="1010975"/>
                </a:cubicBezTo>
                <a:cubicBezTo>
                  <a:pt x="73116" y="1008785"/>
                  <a:pt x="-6314" y="926096"/>
                  <a:pt x="0" y="842476"/>
                </a:cubicBezTo>
                <a:cubicBezTo>
                  <a:pt x="-32089" y="618965"/>
                  <a:pt x="-26073" y="494438"/>
                  <a:pt x="0" y="1684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5AEEA0-58DF-73D5-A7E4-D52CA8D61DDB}"/>
              </a:ext>
            </a:extLst>
          </p:cNvPr>
          <p:cNvSpPr txBox="1"/>
          <p:nvPr/>
        </p:nvSpPr>
        <p:spPr>
          <a:xfrm>
            <a:off x="280147" y="3553449"/>
            <a:ext cx="10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Collision Domain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B806AE5-0AF7-42F0-DB88-433D446433D1}"/>
              </a:ext>
            </a:extLst>
          </p:cNvPr>
          <p:cNvSpPr/>
          <p:nvPr/>
        </p:nvSpPr>
        <p:spPr>
          <a:xfrm>
            <a:off x="1468923" y="5257800"/>
            <a:ext cx="3184667" cy="1010975"/>
          </a:xfrm>
          <a:custGeom>
            <a:avLst/>
            <a:gdLst>
              <a:gd name="connsiteX0" fmla="*/ 0 w 3184667"/>
              <a:gd name="connsiteY0" fmla="*/ 168499 h 1010975"/>
              <a:gd name="connsiteX1" fmla="*/ 168499 w 3184667"/>
              <a:gd name="connsiteY1" fmla="*/ 0 h 1010975"/>
              <a:gd name="connsiteX2" fmla="*/ 794986 w 3184667"/>
              <a:gd name="connsiteY2" fmla="*/ 0 h 1010975"/>
              <a:gd name="connsiteX3" fmla="*/ 1336043 w 3184667"/>
              <a:gd name="connsiteY3" fmla="*/ 0 h 1010975"/>
              <a:gd name="connsiteX4" fmla="*/ 1848624 w 3184667"/>
              <a:gd name="connsiteY4" fmla="*/ 0 h 1010975"/>
              <a:gd name="connsiteX5" fmla="*/ 2446634 w 3184667"/>
              <a:gd name="connsiteY5" fmla="*/ 0 h 1010975"/>
              <a:gd name="connsiteX6" fmla="*/ 3016168 w 3184667"/>
              <a:gd name="connsiteY6" fmla="*/ 0 h 1010975"/>
              <a:gd name="connsiteX7" fmla="*/ 3184667 w 3184667"/>
              <a:gd name="connsiteY7" fmla="*/ 168499 h 1010975"/>
              <a:gd name="connsiteX8" fmla="*/ 3184667 w 3184667"/>
              <a:gd name="connsiteY8" fmla="*/ 842476 h 1010975"/>
              <a:gd name="connsiteX9" fmla="*/ 3016168 w 3184667"/>
              <a:gd name="connsiteY9" fmla="*/ 1010975 h 1010975"/>
              <a:gd name="connsiteX10" fmla="*/ 2446634 w 3184667"/>
              <a:gd name="connsiteY10" fmla="*/ 1010975 h 1010975"/>
              <a:gd name="connsiteX11" fmla="*/ 1905577 w 3184667"/>
              <a:gd name="connsiteY11" fmla="*/ 1010975 h 1010975"/>
              <a:gd name="connsiteX12" fmla="*/ 1279090 w 3184667"/>
              <a:gd name="connsiteY12" fmla="*/ 1010975 h 1010975"/>
              <a:gd name="connsiteX13" fmla="*/ 652603 w 3184667"/>
              <a:gd name="connsiteY13" fmla="*/ 1010975 h 1010975"/>
              <a:gd name="connsiteX14" fmla="*/ 168499 w 3184667"/>
              <a:gd name="connsiteY14" fmla="*/ 1010975 h 1010975"/>
              <a:gd name="connsiteX15" fmla="*/ 0 w 3184667"/>
              <a:gd name="connsiteY15" fmla="*/ 842476 h 1010975"/>
              <a:gd name="connsiteX16" fmla="*/ 0 w 3184667"/>
              <a:gd name="connsiteY16" fmla="*/ 168499 h 101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4667" h="1010975" extrusionOk="0">
                <a:moveTo>
                  <a:pt x="0" y="168499"/>
                </a:moveTo>
                <a:cubicBezTo>
                  <a:pt x="-11570" y="68303"/>
                  <a:pt x="57857" y="6599"/>
                  <a:pt x="168499" y="0"/>
                </a:cubicBezTo>
                <a:cubicBezTo>
                  <a:pt x="351472" y="-15162"/>
                  <a:pt x="508731" y="15095"/>
                  <a:pt x="794986" y="0"/>
                </a:cubicBezTo>
                <a:cubicBezTo>
                  <a:pt x="1081241" y="-15095"/>
                  <a:pt x="1142874" y="6036"/>
                  <a:pt x="1336043" y="0"/>
                </a:cubicBezTo>
                <a:cubicBezTo>
                  <a:pt x="1529212" y="-6036"/>
                  <a:pt x="1671651" y="-22200"/>
                  <a:pt x="1848624" y="0"/>
                </a:cubicBezTo>
                <a:cubicBezTo>
                  <a:pt x="2025597" y="22200"/>
                  <a:pt x="2208734" y="19630"/>
                  <a:pt x="2446634" y="0"/>
                </a:cubicBezTo>
                <a:cubicBezTo>
                  <a:pt x="2684534" y="-19630"/>
                  <a:pt x="2750791" y="15763"/>
                  <a:pt x="3016168" y="0"/>
                </a:cubicBezTo>
                <a:cubicBezTo>
                  <a:pt x="3121369" y="-19760"/>
                  <a:pt x="3173107" y="85599"/>
                  <a:pt x="3184667" y="168499"/>
                </a:cubicBezTo>
                <a:cubicBezTo>
                  <a:pt x="3208527" y="359901"/>
                  <a:pt x="3193544" y="691519"/>
                  <a:pt x="3184667" y="842476"/>
                </a:cubicBezTo>
                <a:cubicBezTo>
                  <a:pt x="3194500" y="937899"/>
                  <a:pt x="3100583" y="1009577"/>
                  <a:pt x="3016168" y="1010975"/>
                </a:cubicBezTo>
                <a:cubicBezTo>
                  <a:pt x="2758685" y="1011971"/>
                  <a:pt x="2721546" y="1016378"/>
                  <a:pt x="2446634" y="1010975"/>
                </a:cubicBezTo>
                <a:cubicBezTo>
                  <a:pt x="2171722" y="1005572"/>
                  <a:pt x="2026816" y="1006818"/>
                  <a:pt x="1905577" y="1010975"/>
                </a:cubicBezTo>
                <a:cubicBezTo>
                  <a:pt x="1784338" y="1015132"/>
                  <a:pt x="1486652" y="986453"/>
                  <a:pt x="1279090" y="1010975"/>
                </a:cubicBezTo>
                <a:cubicBezTo>
                  <a:pt x="1071528" y="1035497"/>
                  <a:pt x="878570" y="1009248"/>
                  <a:pt x="652603" y="1010975"/>
                </a:cubicBezTo>
                <a:cubicBezTo>
                  <a:pt x="426636" y="1012702"/>
                  <a:pt x="361804" y="1033103"/>
                  <a:pt x="168499" y="1010975"/>
                </a:cubicBezTo>
                <a:cubicBezTo>
                  <a:pt x="73116" y="1008785"/>
                  <a:pt x="-6314" y="926096"/>
                  <a:pt x="0" y="842476"/>
                </a:cubicBezTo>
                <a:cubicBezTo>
                  <a:pt x="-32089" y="618965"/>
                  <a:pt x="-26073" y="494438"/>
                  <a:pt x="0" y="1684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013D7F-83A8-FC73-CF43-CCD4A84E5841}"/>
              </a:ext>
            </a:extLst>
          </p:cNvPr>
          <p:cNvSpPr txBox="1"/>
          <p:nvPr/>
        </p:nvSpPr>
        <p:spPr>
          <a:xfrm>
            <a:off x="304800" y="5403259"/>
            <a:ext cx="10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Collision Domain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483F341-9110-21DC-3544-DAF52BE9549F}"/>
              </a:ext>
            </a:extLst>
          </p:cNvPr>
          <p:cNvSpPr/>
          <p:nvPr/>
        </p:nvSpPr>
        <p:spPr>
          <a:xfrm>
            <a:off x="4740133" y="3396570"/>
            <a:ext cx="3184667" cy="1010975"/>
          </a:xfrm>
          <a:custGeom>
            <a:avLst/>
            <a:gdLst>
              <a:gd name="connsiteX0" fmla="*/ 0 w 3184667"/>
              <a:gd name="connsiteY0" fmla="*/ 168499 h 1010975"/>
              <a:gd name="connsiteX1" fmla="*/ 168499 w 3184667"/>
              <a:gd name="connsiteY1" fmla="*/ 0 h 1010975"/>
              <a:gd name="connsiteX2" fmla="*/ 794986 w 3184667"/>
              <a:gd name="connsiteY2" fmla="*/ 0 h 1010975"/>
              <a:gd name="connsiteX3" fmla="*/ 1336043 w 3184667"/>
              <a:gd name="connsiteY3" fmla="*/ 0 h 1010975"/>
              <a:gd name="connsiteX4" fmla="*/ 1848624 w 3184667"/>
              <a:gd name="connsiteY4" fmla="*/ 0 h 1010975"/>
              <a:gd name="connsiteX5" fmla="*/ 2446634 w 3184667"/>
              <a:gd name="connsiteY5" fmla="*/ 0 h 1010975"/>
              <a:gd name="connsiteX6" fmla="*/ 3016168 w 3184667"/>
              <a:gd name="connsiteY6" fmla="*/ 0 h 1010975"/>
              <a:gd name="connsiteX7" fmla="*/ 3184667 w 3184667"/>
              <a:gd name="connsiteY7" fmla="*/ 168499 h 1010975"/>
              <a:gd name="connsiteX8" fmla="*/ 3184667 w 3184667"/>
              <a:gd name="connsiteY8" fmla="*/ 842476 h 1010975"/>
              <a:gd name="connsiteX9" fmla="*/ 3016168 w 3184667"/>
              <a:gd name="connsiteY9" fmla="*/ 1010975 h 1010975"/>
              <a:gd name="connsiteX10" fmla="*/ 2446634 w 3184667"/>
              <a:gd name="connsiteY10" fmla="*/ 1010975 h 1010975"/>
              <a:gd name="connsiteX11" fmla="*/ 1905577 w 3184667"/>
              <a:gd name="connsiteY11" fmla="*/ 1010975 h 1010975"/>
              <a:gd name="connsiteX12" fmla="*/ 1279090 w 3184667"/>
              <a:gd name="connsiteY12" fmla="*/ 1010975 h 1010975"/>
              <a:gd name="connsiteX13" fmla="*/ 652603 w 3184667"/>
              <a:gd name="connsiteY13" fmla="*/ 1010975 h 1010975"/>
              <a:gd name="connsiteX14" fmla="*/ 168499 w 3184667"/>
              <a:gd name="connsiteY14" fmla="*/ 1010975 h 1010975"/>
              <a:gd name="connsiteX15" fmla="*/ 0 w 3184667"/>
              <a:gd name="connsiteY15" fmla="*/ 842476 h 1010975"/>
              <a:gd name="connsiteX16" fmla="*/ 0 w 3184667"/>
              <a:gd name="connsiteY16" fmla="*/ 168499 h 101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4667" h="1010975" extrusionOk="0">
                <a:moveTo>
                  <a:pt x="0" y="168499"/>
                </a:moveTo>
                <a:cubicBezTo>
                  <a:pt x="-11570" y="68303"/>
                  <a:pt x="57857" y="6599"/>
                  <a:pt x="168499" y="0"/>
                </a:cubicBezTo>
                <a:cubicBezTo>
                  <a:pt x="351472" y="-15162"/>
                  <a:pt x="508731" y="15095"/>
                  <a:pt x="794986" y="0"/>
                </a:cubicBezTo>
                <a:cubicBezTo>
                  <a:pt x="1081241" y="-15095"/>
                  <a:pt x="1142874" y="6036"/>
                  <a:pt x="1336043" y="0"/>
                </a:cubicBezTo>
                <a:cubicBezTo>
                  <a:pt x="1529212" y="-6036"/>
                  <a:pt x="1671651" y="-22200"/>
                  <a:pt x="1848624" y="0"/>
                </a:cubicBezTo>
                <a:cubicBezTo>
                  <a:pt x="2025597" y="22200"/>
                  <a:pt x="2208734" y="19630"/>
                  <a:pt x="2446634" y="0"/>
                </a:cubicBezTo>
                <a:cubicBezTo>
                  <a:pt x="2684534" y="-19630"/>
                  <a:pt x="2750791" y="15763"/>
                  <a:pt x="3016168" y="0"/>
                </a:cubicBezTo>
                <a:cubicBezTo>
                  <a:pt x="3121369" y="-19760"/>
                  <a:pt x="3173107" y="85599"/>
                  <a:pt x="3184667" y="168499"/>
                </a:cubicBezTo>
                <a:cubicBezTo>
                  <a:pt x="3208527" y="359901"/>
                  <a:pt x="3193544" y="691519"/>
                  <a:pt x="3184667" y="842476"/>
                </a:cubicBezTo>
                <a:cubicBezTo>
                  <a:pt x="3194500" y="937899"/>
                  <a:pt x="3100583" y="1009577"/>
                  <a:pt x="3016168" y="1010975"/>
                </a:cubicBezTo>
                <a:cubicBezTo>
                  <a:pt x="2758685" y="1011971"/>
                  <a:pt x="2721546" y="1016378"/>
                  <a:pt x="2446634" y="1010975"/>
                </a:cubicBezTo>
                <a:cubicBezTo>
                  <a:pt x="2171722" y="1005572"/>
                  <a:pt x="2026816" y="1006818"/>
                  <a:pt x="1905577" y="1010975"/>
                </a:cubicBezTo>
                <a:cubicBezTo>
                  <a:pt x="1784338" y="1015132"/>
                  <a:pt x="1486652" y="986453"/>
                  <a:pt x="1279090" y="1010975"/>
                </a:cubicBezTo>
                <a:cubicBezTo>
                  <a:pt x="1071528" y="1035497"/>
                  <a:pt x="878570" y="1009248"/>
                  <a:pt x="652603" y="1010975"/>
                </a:cubicBezTo>
                <a:cubicBezTo>
                  <a:pt x="426636" y="1012702"/>
                  <a:pt x="361804" y="1033103"/>
                  <a:pt x="168499" y="1010975"/>
                </a:cubicBezTo>
                <a:cubicBezTo>
                  <a:pt x="73116" y="1008785"/>
                  <a:pt x="-6314" y="926096"/>
                  <a:pt x="0" y="842476"/>
                </a:cubicBezTo>
                <a:cubicBezTo>
                  <a:pt x="-32089" y="618965"/>
                  <a:pt x="-26073" y="494438"/>
                  <a:pt x="0" y="1684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92D4A1-6557-D57B-D9BB-AAFB3C31720D}"/>
              </a:ext>
            </a:extLst>
          </p:cNvPr>
          <p:cNvSpPr txBox="1"/>
          <p:nvPr/>
        </p:nvSpPr>
        <p:spPr>
          <a:xfrm>
            <a:off x="8054697" y="3553448"/>
            <a:ext cx="10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Collision Domain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499C9CC-E8F2-8689-EB25-CD49C33C3094}"/>
              </a:ext>
            </a:extLst>
          </p:cNvPr>
          <p:cNvSpPr/>
          <p:nvPr/>
        </p:nvSpPr>
        <p:spPr>
          <a:xfrm>
            <a:off x="4734478" y="5257800"/>
            <a:ext cx="3184667" cy="1010975"/>
          </a:xfrm>
          <a:custGeom>
            <a:avLst/>
            <a:gdLst>
              <a:gd name="connsiteX0" fmla="*/ 0 w 3184667"/>
              <a:gd name="connsiteY0" fmla="*/ 168499 h 1010975"/>
              <a:gd name="connsiteX1" fmla="*/ 168499 w 3184667"/>
              <a:gd name="connsiteY1" fmla="*/ 0 h 1010975"/>
              <a:gd name="connsiteX2" fmla="*/ 794986 w 3184667"/>
              <a:gd name="connsiteY2" fmla="*/ 0 h 1010975"/>
              <a:gd name="connsiteX3" fmla="*/ 1336043 w 3184667"/>
              <a:gd name="connsiteY3" fmla="*/ 0 h 1010975"/>
              <a:gd name="connsiteX4" fmla="*/ 1848624 w 3184667"/>
              <a:gd name="connsiteY4" fmla="*/ 0 h 1010975"/>
              <a:gd name="connsiteX5" fmla="*/ 2446634 w 3184667"/>
              <a:gd name="connsiteY5" fmla="*/ 0 h 1010975"/>
              <a:gd name="connsiteX6" fmla="*/ 3016168 w 3184667"/>
              <a:gd name="connsiteY6" fmla="*/ 0 h 1010975"/>
              <a:gd name="connsiteX7" fmla="*/ 3184667 w 3184667"/>
              <a:gd name="connsiteY7" fmla="*/ 168499 h 1010975"/>
              <a:gd name="connsiteX8" fmla="*/ 3184667 w 3184667"/>
              <a:gd name="connsiteY8" fmla="*/ 842476 h 1010975"/>
              <a:gd name="connsiteX9" fmla="*/ 3016168 w 3184667"/>
              <a:gd name="connsiteY9" fmla="*/ 1010975 h 1010975"/>
              <a:gd name="connsiteX10" fmla="*/ 2446634 w 3184667"/>
              <a:gd name="connsiteY10" fmla="*/ 1010975 h 1010975"/>
              <a:gd name="connsiteX11" fmla="*/ 1905577 w 3184667"/>
              <a:gd name="connsiteY11" fmla="*/ 1010975 h 1010975"/>
              <a:gd name="connsiteX12" fmla="*/ 1279090 w 3184667"/>
              <a:gd name="connsiteY12" fmla="*/ 1010975 h 1010975"/>
              <a:gd name="connsiteX13" fmla="*/ 652603 w 3184667"/>
              <a:gd name="connsiteY13" fmla="*/ 1010975 h 1010975"/>
              <a:gd name="connsiteX14" fmla="*/ 168499 w 3184667"/>
              <a:gd name="connsiteY14" fmla="*/ 1010975 h 1010975"/>
              <a:gd name="connsiteX15" fmla="*/ 0 w 3184667"/>
              <a:gd name="connsiteY15" fmla="*/ 842476 h 1010975"/>
              <a:gd name="connsiteX16" fmla="*/ 0 w 3184667"/>
              <a:gd name="connsiteY16" fmla="*/ 168499 h 101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4667" h="1010975" extrusionOk="0">
                <a:moveTo>
                  <a:pt x="0" y="168499"/>
                </a:moveTo>
                <a:cubicBezTo>
                  <a:pt x="-11570" y="68303"/>
                  <a:pt x="57857" y="6599"/>
                  <a:pt x="168499" y="0"/>
                </a:cubicBezTo>
                <a:cubicBezTo>
                  <a:pt x="351472" y="-15162"/>
                  <a:pt x="508731" y="15095"/>
                  <a:pt x="794986" y="0"/>
                </a:cubicBezTo>
                <a:cubicBezTo>
                  <a:pt x="1081241" y="-15095"/>
                  <a:pt x="1142874" y="6036"/>
                  <a:pt x="1336043" y="0"/>
                </a:cubicBezTo>
                <a:cubicBezTo>
                  <a:pt x="1529212" y="-6036"/>
                  <a:pt x="1671651" y="-22200"/>
                  <a:pt x="1848624" y="0"/>
                </a:cubicBezTo>
                <a:cubicBezTo>
                  <a:pt x="2025597" y="22200"/>
                  <a:pt x="2208734" y="19630"/>
                  <a:pt x="2446634" y="0"/>
                </a:cubicBezTo>
                <a:cubicBezTo>
                  <a:pt x="2684534" y="-19630"/>
                  <a:pt x="2750791" y="15763"/>
                  <a:pt x="3016168" y="0"/>
                </a:cubicBezTo>
                <a:cubicBezTo>
                  <a:pt x="3121369" y="-19760"/>
                  <a:pt x="3173107" y="85599"/>
                  <a:pt x="3184667" y="168499"/>
                </a:cubicBezTo>
                <a:cubicBezTo>
                  <a:pt x="3208527" y="359901"/>
                  <a:pt x="3193544" y="691519"/>
                  <a:pt x="3184667" y="842476"/>
                </a:cubicBezTo>
                <a:cubicBezTo>
                  <a:pt x="3194500" y="937899"/>
                  <a:pt x="3100583" y="1009577"/>
                  <a:pt x="3016168" y="1010975"/>
                </a:cubicBezTo>
                <a:cubicBezTo>
                  <a:pt x="2758685" y="1011971"/>
                  <a:pt x="2721546" y="1016378"/>
                  <a:pt x="2446634" y="1010975"/>
                </a:cubicBezTo>
                <a:cubicBezTo>
                  <a:pt x="2171722" y="1005572"/>
                  <a:pt x="2026816" y="1006818"/>
                  <a:pt x="1905577" y="1010975"/>
                </a:cubicBezTo>
                <a:cubicBezTo>
                  <a:pt x="1784338" y="1015132"/>
                  <a:pt x="1486652" y="986453"/>
                  <a:pt x="1279090" y="1010975"/>
                </a:cubicBezTo>
                <a:cubicBezTo>
                  <a:pt x="1071528" y="1035497"/>
                  <a:pt x="878570" y="1009248"/>
                  <a:pt x="652603" y="1010975"/>
                </a:cubicBezTo>
                <a:cubicBezTo>
                  <a:pt x="426636" y="1012702"/>
                  <a:pt x="361804" y="1033103"/>
                  <a:pt x="168499" y="1010975"/>
                </a:cubicBezTo>
                <a:cubicBezTo>
                  <a:pt x="73116" y="1008785"/>
                  <a:pt x="-6314" y="926096"/>
                  <a:pt x="0" y="842476"/>
                </a:cubicBezTo>
                <a:cubicBezTo>
                  <a:pt x="-32089" y="618965"/>
                  <a:pt x="-26073" y="494438"/>
                  <a:pt x="0" y="1684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3E3D49-2E94-0242-FBEA-E31552ABDBE1}"/>
              </a:ext>
            </a:extLst>
          </p:cNvPr>
          <p:cNvSpPr txBox="1"/>
          <p:nvPr/>
        </p:nvSpPr>
        <p:spPr>
          <a:xfrm>
            <a:off x="8049042" y="5414678"/>
            <a:ext cx="10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Collision Domain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Cut-Through Switching</a:t>
            </a:r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Buffering a frame takes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Suppose L is the length of the frame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R is the transmission rate of the links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Then, receiving the frame takes L/R time units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Buffering delay can be a high fraction of total delay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Propagation delay is small over short distances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Making buffering delay a large fraction of total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Analogy: large group walking through NYC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8830C-C339-4AF1-856D-821EF618431F}" type="slidenum">
              <a:rPr lang="en-US"/>
              <a:pPr/>
              <a:t>15</a:t>
            </a:fld>
            <a:endParaRPr lang="en-US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586180" name="Rectangle 4"/>
          <p:cNvSpPr>
            <a:spLocks noChangeArrowheads="1"/>
          </p:cNvSpPr>
          <p:nvPr/>
        </p:nvSpPr>
        <p:spPr bwMode="auto">
          <a:xfrm>
            <a:off x="3633788" y="5321300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graphicFrame>
        <p:nvGraphicFramePr>
          <p:cNvPr id="1586181" name="Object 5"/>
          <p:cNvGraphicFramePr>
            <a:graphicFrameLocks noChangeAspect="1"/>
          </p:cNvGraphicFramePr>
          <p:nvPr/>
        </p:nvGraphicFramePr>
        <p:xfrm>
          <a:off x="6321425" y="5068888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1586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25" y="5068888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182" name="Object 6"/>
          <p:cNvGraphicFramePr>
            <a:graphicFrameLocks noChangeAspect="1"/>
          </p:cNvGraphicFramePr>
          <p:nvPr/>
        </p:nvGraphicFramePr>
        <p:xfrm>
          <a:off x="2209800" y="5080000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1586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80000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6183" name="Rectangle 7"/>
          <p:cNvSpPr>
            <a:spLocks noChangeArrowheads="1"/>
          </p:cNvSpPr>
          <p:nvPr/>
        </p:nvSpPr>
        <p:spPr bwMode="auto">
          <a:xfrm>
            <a:off x="2692400" y="5222875"/>
            <a:ext cx="153988" cy="13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4" name="Rectangle 8"/>
          <p:cNvSpPr>
            <a:spLocks noChangeArrowheads="1"/>
          </p:cNvSpPr>
          <p:nvPr/>
        </p:nvSpPr>
        <p:spPr bwMode="auto">
          <a:xfrm>
            <a:off x="6227763" y="5222875"/>
            <a:ext cx="153987" cy="13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5" name="Line 9"/>
          <p:cNvSpPr>
            <a:spLocks noChangeShapeType="1"/>
          </p:cNvSpPr>
          <p:nvPr/>
        </p:nvSpPr>
        <p:spPr bwMode="auto">
          <a:xfrm>
            <a:off x="2846388" y="5278438"/>
            <a:ext cx="84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6" name="Line 10"/>
          <p:cNvSpPr>
            <a:spLocks noChangeShapeType="1"/>
          </p:cNvSpPr>
          <p:nvPr/>
        </p:nvSpPr>
        <p:spPr bwMode="auto">
          <a:xfrm flipH="1">
            <a:off x="4078288" y="5278438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7" name="Line 11"/>
          <p:cNvSpPr>
            <a:spLocks noChangeShapeType="1"/>
          </p:cNvSpPr>
          <p:nvPr/>
        </p:nvSpPr>
        <p:spPr bwMode="auto">
          <a:xfrm flipH="1" flipV="1">
            <a:off x="3986213" y="5387975"/>
            <a:ext cx="566737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8" name="Text Box 12"/>
          <p:cNvSpPr txBox="1">
            <a:spLocks noChangeArrowheads="1"/>
          </p:cNvSpPr>
          <p:nvPr/>
        </p:nvSpPr>
        <p:spPr bwMode="auto">
          <a:xfrm>
            <a:off x="1754688" y="5029200"/>
            <a:ext cx="35618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586189" name="Text Box 13"/>
          <p:cNvSpPr txBox="1">
            <a:spLocks noChangeArrowheads="1"/>
          </p:cNvSpPr>
          <p:nvPr/>
        </p:nvSpPr>
        <p:spPr bwMode="auto">
          <a:xfrm>
            <a:off x="6946900" y="5057775"/>
            <a:ext cx="3683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Optima" panose="02000503060000020004" pitchFamily="2" charset="0"/>
              </a:rPr>
              <a:t>B</a:t>
            </a:r>
          </a:p>
        </p:txBody>
      </p:sp>
      <p:sp>
        <p:nvSpPr>
          <p:cNvPr id="1586190" name="Rectangle 14"/>
          <p:cNvSpPr>
            <a:spLocks noChangeArrowheads="1"/>
          </p:cNvSpPr>
          <p:nvPr/>
        </p:nvSpPr>
        <p:spPr bwMode="auto">
          <a:xfrm>
            <a:off x="4918075" y="5321300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91" name="Line 15"/>
          <p:cNvSpPr>
            <a:spLocks noChangeShapeType="1"/>
          </p:cNvSpPr>
          <p:nvPr/>
        </p:nvSpPr>
        <p:spPr bwMode="auto">
          <a:xfrm flipH="1">
            <a:off x="5362575" y="5278438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92" name="Text Box 16"/>
          <p:cNvSpPr txBox="1">
            <a:spLocks noChangeArrowheads="1"/>
          </p:cNvSpPr>
          <p:nvPr/>
        </p:nvSpPr>
        <p:spPr bwMode="auto">
          <a:xfrm>
            <a:off x="4122738" y="5629275"/>
            <a:ext cx="933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switches</a:t>
            </a:r>
          </a:p>
        </p:txBody>
      </p:sp>
      <p:sp>
        <p:nvSpPr>
          <p:cNvPr id="1586193" name="Line 17"/>
          <p:cNvSpPr>
            <a:spLocks noChangeShapeType="1"/>
          </p:cNvSpPr>
          <p:nvPr/>
        </p:nvSpPr>
        <p:spPr bwMode="auto">
          <a:xfrm flipV="1">
            <a:off x="4552950" y="5422900"/>
            <a:ext cx="38735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94" name="Rectangle 18"/>
          <p:cNvSpPr>
            <a:spLocks noChangeArrowheads="1"/>
          </p:cNvSpPr>
          <p:nvPr/>
        </p:nvSpPr>
        <p:spPr bwMode="auto">
          <a:xfrm>
            <a:off x="2978150" y="5041900"/>
            <a:ext cx="652463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95" name="Rectangle 19"/>
          <p:cNvSpPr>
            <a:spLocks noChangeArrowheads="1"/>
          </p:cNvSpPr>
          <p:nvPr/>
        </p:nvSpPr>
        <p:spPr bwMode="auto">
          <a:xfrm>
            <a:off x="3476625" y="5041900"/>
            <a:ext cx="153988" cy="153988"/>
          </a:xfrm>
          <a:prstGeom prst="rect">
            <a:avLst/>
          </a:prstGeom>
          <a:solidFill>
            <a:srgbClr val="0000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Cut-Through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transmitting as soon as possible</a:t>
            </a:r>
          </a:p>
          <a:p>
            <a:pPr lvl="1"/>
            <a:r>
              <a:rPr lang="en-US" dirty="0"/>
              <a:t>Inspect the frame header and do the look-up</a:t>
            </a:r>
          </a:p>
          <a:p>
            <a:pPr lvl="1"/>
            <a:r>
              <a:rPr lang="en-US" dirty="0"/>
              <a:t>If outgoing link is idle, start forwarding the frame</a:t>
            </a:r>
          </a:p>
          <a:p>
            <a:r>
              <a:rPr lang="en-US" dirty="0"/>
              <a:t>Overlapping transmissions</a:t>
            </a:r>
          </a:p>
          <a:p>
            <a:pPr lvl="1"/>
            <a:r>
              <a:rPr lang="en-US" dirty="0"/>
              <a:t>Transmit the head of the packet via the outgoing link</a:t>
            </a:r>
          </a:p>
          <a:p>
            <a:pPr lvl="1"/>
            <a:r>
              <a:rPr lang="en-US" dirty="0"/>
              <a:t>… while still receiving the tail via the incoming link</a:t>
            </a:r>
          </a:p>
          <a:p>
            <a:pPr lvl="1"/>
            <a:r>
              <a:rPr lang="en-US" dirty="0"/>
              <a:t>Analogy: different folks crossing different intersections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33788" y="5754271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36456"/>
              </p:ext>
            </p:extLst>
          </p:nvPr>
        </p:nvGraphicFramePr>
        <p:xfrm>
          <a:off x="6321425" y="5501859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25" y="5501859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41387"/>
              </p:ext>
            </p:extLst>
          </p:nvPr>
        </p:nvGraphicFramePr>
        <p:xfrm>
          <a:off x="2209800" y="5512971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12971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08275" y="5655846"/>
            <a:ext cx="153988" cy="13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227763" y="5655846"/>
            <a:ext cx="153987" cy="13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863850" y="5711409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4078288" y="5711409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3986213" y="5820946"/>
            <a:ext cx="566737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54688" y="5462171"/>
            <a:ext cx="35618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946900" y="5490746"/>
            <a:ext cx="3683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Optima" panose="02000503060000020004" pitchFamily="2" charset="0"/>
              </a:rPr>
              <a:t>B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918075" y="5754271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362575" y="5711409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122738" y="6062246"/>
            <a:ext cx="933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switches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4552950" y="5855871"/>
            <a:ext cx="38735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206875" y="5474871"/>
            <a:ext cx="460375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513263" y="5474871"/>
            <a:ext cx="153987" cy="153988"/>
          </a:xfrm>
          <a:prstGeom prst="rect">
            <a:avLst/>
          </a:prstGeom>
          <a:solidFill>
            <a:srgbClr val="0000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322638" y="5474871"/>
            <a:ext cx="346075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Self Learning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Switches forward frames selectively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Forward frames only on segments that need them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Switch table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Maps destination MAC address to outgoing interface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Goal: construct the switch table automatically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99256-3923-468C-919A-A2960D2A3A6B}" type="slidenum">
              <a:rPr lang="en-US"/>
              <a:pPr/>
              <a:t>17</a:t>
            </a:fld>
            <a:endParaRPr lang="en-US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F25ECB-0BBF-74D1-6356-C739696C0AB4}"/>
              </a:ext>
            </a:extLst>
          </p:cNvPr>
          <p:cNvGrpSpPr/>
          <p:nvPr/>
        </p:nvGrpSpPr>
        <p:grpSpPr>
          <a:xfrm>
            <a:off x="2598737" y="3505200"/>
            <a:ext cx="3344863" cy="2708275"/>
            <a:chOff x="5318125" y="3981448"/>
            <a:chExt cx="3344863" cy="2708275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584F11A-329F-2AAE-CA0D-6581C5BE1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3" y="5262561"/>
              <a:ext cx="355600" cy="88900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graphicFrame>
          <p:nvGraphicFramePr>
            <p:cNvPr id="4" name="Object 5">
              <a:extLst>
                <a:ext uri="{FF2B5EF4-FFF2-40B4-BE49-F238E27FC236}">
                  <a16:creationId xmlns:a16="http://schemas.microsoft.com/office/drawing/2014/main" id="{FF10F328-FCB2-258C-3573-9FBFBA409C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6414434"/>
                </p:ext>
              </p:extLst>
            </p:nvPr>
          </p:nvGraphicFramePr>
          <p:xfrm>
            <a:off x="6735763" y="3981448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157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5763" y="3981448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6">
              <a:extLst>
                <a:ext uri="{FF2B5EF4-FFF2-40B4-BE49-F238E27FC236}">
                  <a16:creationId xmlns:a16="http://schemas.microsoft.com/office/drawing/2014/main" id="{E8D70F04-95A5-1874-DB6B-A84BF85C96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0515713"/>
                </p:ext>
              </p:extLst>
            </p:nvPr>
          </p:nvGraphicFramePr>
          <p:xfrm>
            <a:off x="6765925" y="62420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15759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5925" y="62420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7">
              <a:extLst>
                <a:ext uri="{FF2B5EF4-FFF2-40B4-BE49-F238E27FC236}">
                  <a16:creationId xmlns:a16="http://schemas.microsoft.com/office/drawing/2014/main" id="{14BCD5BE-68BE-6A61-2955-593D0C92F1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8132884"/>
                </p:ext>
              </p:extLst>
            </p:nvPr>
          </p:nvGraphicFramePr>
          <p:xfrm>
            <a:off x="8150225" y="50101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157594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0225" y="50101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E45C9D62-1656-1F13-5CF9-051D9EE5BF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2453452"/>
                </p:ext>
              </p:extLst>
            </p:nvPr>
          </p:nvGraphicFramePr>
          <p:xfrm>
            <a:off x="5318125" y="5021261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157594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125" y="5021261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D6DF9963-A096-138A-5B25-F75D32E21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5" y="5164136"/>
              <a:ext cx="153988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2B8D8FEA-67CA-337A-2FC8-415D5E78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563" y="5164136"/>
              <a:ext cx="153987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ED565CD-1D22-D288-A7C0-DA1309316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063" y="4421186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5743FF13-3779-72C0-2884-9A3887B26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6048373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0F8855EC-E0A5-CDFB-15C3-7380CC04B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4713" y="5219698"/>
              <a:ext cx="842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CADB022C-06DD-205E-9FE8-12B9BC19A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3100" y="4632323"/>
              <a:ext cx="0" cy="487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D61C9EA2-A855-BABF-1868-1956B05AF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6613" y="5219698"/>
              <a:ext cx="852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84B0715D-FB41-8FD6-A779-D96E4C25F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3100" y="5340348"/>
              <a:ext cx="11113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5F8539E4-241E-E406-9F06-86151D64D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4413" y="5570536"/>
              <a:ext cx="7184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switch</a:t>
              </a: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78D2B800-7402-223A-A3AE-922BBA0F1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8738" y="5364161"/>
              <a:ext cx="35560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B7A5FA7B-CA29-2FB6-1BE1-1A14CE9A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9745" y="4706727"/>
              <a:ext cx="33054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A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E006EE88-D6B3-BAEB-D308-4628C276E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3279" y="4000034"/>
              <a:ext cx="33214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B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1972FF51-96E5-817B-96CE-2BEDC275A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935" y="4706885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C</a:t>
              </a: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A68814FF-D181-1541-866A-14D0E374B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189661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D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Learning: Building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34000"/>
          </a:xfrm>
        </p:spPr>
        <p:txBody>
          <a:bodyPr/>
          <a:lstStyle/>
          <a:p>
            <a:r>
              <a:rPr lang="en-US" dirty="0"/>
              <a:t>When a frame arrives</a:t>
            </a:r>
          </a:p>
          <a:p>
            <a:pPr lvl="1"/>
            <a:r>
              <a:rPr lang="en-US" dirty="0"/>
              <a:t>Inspect the source MAC address</a:t>
            </a:r>
          </a:p>
          <a:p>
            <a:pPr lvl="1"/>
            <a:r>
              <a:rPr lang="en-US" dirty="0"/>
              <a:t>Associate the address with the incoming interface</a:t>
            </a:r>
          </a:p>
          <a:p>
            <a:pPr lvl="1"/>
            <a:r>
              <a:rPr lang="en-US" dirty="0"/>
              <a:t>Store the mapping in the switch table</a:t>
            </a:r>
          </a:p>
          <a:p>
            <a:pPr lvl="1"/>
            <a:r>
              <a:rPr lang="en-US" dirty="0"/>
              <a:t>Use a time-to-live field to eventually forget the mapping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384379" y="4494212"/>
            <a:ext cx="460375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690767" y="4494212"/>
            <a:ext cx="153987" cy="153988"/>
          </a:xfrm>
          <a:prstGeom prst="rect">
            <a:avLst/>
          </a:prstGeom>
          <a:solidFill>
            <a:srgbClr val="0000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47515" y="3952875"/>
            <a:ext cx="1907158" cy="646331"/>
          </a:xfrm>
          <a:noFill/>
          <a:ln w="19050" algn="ctr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3300"/>
                </a:solidFill>
                <a:latin typeface="Handlee" panose="02000000000000000000" pitchFamily="2" charset="77"/>
              </a:defRPr>
            </a:lvl1pPr>
          </a:lstStyle>
          <a:p>
            <a:r>
              <a:rPr lang="en-US" dirty="0"/>
              <a:t>Switch learns how to reach A.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246267" y="4407693"/>
            <a:ext cx="6921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9E83AE-50F2-3893-A2FE-8746B2841598}"/>
              </a:ext>
            </a:extLst>
          </p:cNvPr>
          <p:cNvGrpSpPr/>
          <p:nvPr/>
        </p:nvGrpSpPr>
        <p:grpSpPr>
          <a:xfrm>
            <a:off x="2598737" y="3505200"/>
            <a:ext cx="3344863" cy="2708275"/>
            <a:chOff x="5318125" y="3981448"/>
            <a:chExt cx="3344863" cy="2708275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C3D02483-6D6A-6806-15FB-A8F6ED94A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3" y="5262561"/>
              <a:ext cx="355600" cy="88900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graphicFrame>
          <p:nvGraphicFramePr>
            <p:cNvPr id="30" name="Object 5">
              <a:extLst>
                <a:ext uri="{FF2B5EF4-FFF2-40B4-BE49-F238E27FC236}">
                  <a16:creationId xmlns:a16="http://schemas.microsoft.com/office/drawing/2014/main" id="{286DAE1D-E0C5-D694-5D3D-4F26FF19BF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501167"/>
                </p:ext>
              </p:extLst>
            </p:nvPr>
          </p:nvGraphicFramePr>
          <p:xfrm>
            <a:off x="6735763" y="3981448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4" name="Object 5">
                          <a:extLst>
                            <a:ext uri="{FF2B5EF4-FFF2-40B4-BE49-F238E27FC236}">
                              <a16:creationId xmlns:a16="http://schemas.microsoft.com/office/drawing/2014/main" id="{FF10F328-FCB2-258C-3573-9FBFBA409C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5763" y="3981448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6">
              <a:extLst>
                <a:ext uri="{FF2B5EF4-FFF2-40B4-BE49-F238E27FC236}">
                  <a16:creationId xmlns:a16="http://schemas.microsoft.com/office/drawing/2014/main" id="{705583D2-5CB6-98D7-E6D9-AACB9F52B7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7256222"/>
                </p:ext>
              </p:extLst>
            </p:nvPr>
          </p:nvGraphicFramePr>
          <p:xfrm>
            <a:off x="6765925" y="62420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5" name="Object 6">
                          <a:extLst>
                            <a:ext uri="{FF2B5EF4-FFF2-40B4-BE49-F238E27FC236}">
                              <a16:creationId xmlns:a16="http://schemas.microsoft.com/office/drawing/2014/main" id="{E8D70F04-95A5-1874-DB6B-A84BF85C96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5925" y="62420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7">
              <a:extLst>
                <a:ext uri="{FF2B5EF4-FFF2-40B4-BE49-F238E27FC236}">
                  <a16:creationId xmlns:a16="http://schemas.microsoft.com/office/drawing/2014/main" id="{A4460B5B-9464-A9BC-CE95-F674A70103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568074"/>
                </p:ext>
              </p:extLst>
            </p:nvPr>
          </p:nvGraphicFramePr>
          <p:xfrm>
            <a:off x="8150225" y="50101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6" name="Object 7">
                          <a:extLst>
                            <a:ext uri="{FF2B5EF4-FFF2-40B4-BE49-F238E27FC236}">
                              <a16:creationId xmlns:a16="http://schemas.microsoft.com/office/drawing/2014/main" id="{14BCD5BE-68BE-6A61-2955-593D0C92F1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0225" y="50101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8">
              <a:extLst>
                <a:ext uri="{FF2B5EF4-FFF2-40B4-BE49-F238E27FC236}">
                  <a16:creationId xmlns:a16="http://schemas.microsoft.com/office/drawing/2014/main" id="{D5DCAB17-5E17-6D62-FEF7-F64650206F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0821970"/>
                </p:ext>
              </p:extLst>
            </p:nvPr>
          </p:nvGraphicFramePr>
          <p:xfrm>
            <a:off x="5318125" y="5021261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7" name="Object 8">
                          <a:extLst>
                            <a:ext uri="{FF2B5EF4-FFF2-40B4-BE49-F238E27FC236}">
                              <a16:creationId xmlns:a16="http://schemas.microsoft.com/office/drawing/2014/main" id="{E45C9D62-1656-1F13-5CF9-051D9EE5BF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125" y="5021261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97DBAED4-9835-543C-2D0C-1EBBC477E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5" y="5164136"/>
              <a:ext cx="153988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23443543-E703-1404-64F1-C0A921D12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563" y="5164136"/>
              <a:ext cx="153987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F19703F3-8651-0AB1-8309-33E07707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063" y="4421186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CFC79119-FA3B-B231-A71A-6E007382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6048373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D31E95E7-1215-3318-D366-B5643067B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4713" y="5219698"/>
              <a:ext cx="842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4E0C5758-DE27-C02A-D215-CAFAAC20C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3100" y="4632323"/>
              <a:ext cx="0" cy="487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5E4FFEBF-9A3A-8A96-4115-688B9C482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6613" y="5219698"/>
              <a:ext cx="852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61E581CB-0B65-04A0-4B5A-425C591AD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3100" y="5340348"/>
              <a:ext cx="11113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44" name="Text Box 19">
              <a:extLst>
                <a:ext uri="{FF2B5EF4-FFF2-40B4-BE49-F238E27FC236}">
                  <a16:creationId xmlns:a16="http://schemas.microsoft.com/office/drawing/2014/main" id="{90E94CFE-78F9-F0FD-B335-7EE0B3A1F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9745" y="4706727"/>
              <a:ext cx="33054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A</a:t>
              </a:r>
            </a:p>
          </p:txBody>
        </p:sp>
        <p:sp>
          <p:nvSpPr>
            <p:cNvPr id="45" name="Text Box 20">
              <a:extLst>
                <a:ext uri="{FF2B5EF4-FFF2-40B4-BE49-F238E27FC236}">
                  <a16:creationId xmlns:a16="http://schemas.microsoft.com/office/drawing/2014/main" id="{5D6A05D1-D98C-9E64-D370-872317AFD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3279" y="4000034"/>
              <a:ext cx="33214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B</a:t>
              </a:r>
            </a:p>
          </p:txBody>
        </p:sp>
        <p:sp>
          <p:nvSpPr>
            <p:cNvPr id="46" name="Text Box 21">
              <a:extLst>
                <a:ext uri="{FF2B5EF4-FFF2-40B4-BE49-F238E27FC236}">
                  <a16:creationId xmlns:a16="http://schemas.microsoft.com/office/drawing/2014/main" id="{930D2FC3-81F9-A590-3B3B-031508AA1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935" y="4706885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C</a:t>
              </a:r>
            </a:p>
          </p:txBody>
        </p:sp>
        <p:sp>
          <p:nvSpPr>
            <p:cNvPr id="47" name="Text Box 22">
              <a:extLst>
                <a:ext uri="{FF2B5EF4-FFF2-40B4-BE49-F238E27FC236}">
                  <a16:creationId xmlns:a16="http://schemas.microsoft.com/office/drawing/2014/main" id="{EE85E9C8-A4A1-C0D0-376E-8075A9685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189661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 Learning: Handling Misses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When frame arrives with unfamiliar destination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Forward the frame out of all the interfaces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… except for the one where the frame arrived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Hopefully, this case won’t happen very often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03032-48B3-4F3A-A8D6-911814072130}" type="slidenum">
              <a:rPr lang="en-US"/>
              <a:pPr/>
              <a:t>19</a:t>
            </a:fld>
            <a:endParaRPr lang="en-US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594389" name="Text Box 21"/>
          <p:cNvSpPr txBox="1">
            <a:spLocks noChangeArrowheads="1"/>
          </p:cNvSpPr>
          <p:nvPr/>
        </p:nvSpPr>
        <p:spPr bwMode="auto">
          <a:xfrm>
            <a:off x="1109662" y="3547478"/>
            <a:ext cx="1489075" cy="646331"/>
          </a:xfrm>
          <a:custGeom>
            <a:avLst/>
            <a:gdLst>
              <a:gd name="connsiteX0" fmla="*/ 0 w 1489075"/>
              <a:gd name="connsiteY0" fmla="*/ 0 h 646331"/>
              <a:gd name="connsiteX1" fmla="*/ 481468 w 1489075"/>
              <a:gd name="connsiteY1" fmla="*/ 0 h 646331"/>
              <a:gd name="connsiteX2" fmla="*/ 933154 w 1489075"/>
              <a:gd name="connsiteY2" fmla="*/ 0 h 646331"/>
              <a:gd name="connsiteX3" fmla="*/ 1489075 w 1489075"/>
              <a:gd name="connsiteY3" fmla="*/ 0 h 646331"/>
              <a:gd name="connsiteX4" fmla="*/ 1489075 w 1489075"/>
              <a:gd name="connsiteY4" fmla="*/ 646331 h 646331"/>
              <a:gd name="connsiteX5" fmla="*/ 1022498 w 1489075"/>
              <a:gd name="connsiteY5" fmla="*/ 646331 h 646331"/>
              <a:gd name="connsiteX6" fmla="*/ 496358 w 1489075"/>
              <a:gd name="connsiteY6" fmla="*/ 646331 h 646331"/>
              <a:gd name="connsiteX7" fmla="*/ 0 w 1489075"/>
              <a:gd name="connsiteY7" fmla="*/ 646331 h 646331"/>
              <a:gd name="connsiteX8" fmla="*/ 0 w 1489075"/>
              <a:gd name="connsiteY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075" h="646331" extrusionOk="0">
                <a:moveTo>
                  <a:pt x="0" y="0"/>
                </a:moveTo>
                <a:cubicBezTo>
                  <a:pt x="160125" y="16152"/>
                  <a:pt x="265300" y="-1818"/>
                  <a:pt x="481468" y="0"/>
                </a:cubicBezTo>
                <a:cubicBezTo>
                  <a:pt x="697636" y="1818"/>
                  <a:pt x="764731" y="-14922"/>
                  <a:pt x="933154" y="0"/>
                </a:cubicBezTo>
                <a:cubicBezTo>
                  <a:pt x="1101577" y="14922"/>
                  <a:pt x="1244455" y="-21330"/>
                  <a:pt x="1489075" y="0"/>
                </a:cubicBezTo>
                <a:cubicBezTo>
                  <a:pt x="1496040" y="174446"/>
                  <a:pt x="1476118" y="454538"/>
                  <a:pt x="1489075" y="646331"/>
                </a:cubicBezTo>
                <a:cubicBezTo>
                  <a:pt x="1332392" y="659964"/>
                  <a:pt x="1118923" y="633419"/>
                  <a:pt x="1022498" y="646331"/>
                </a:cubicBezTo>
                <a:cubicBezTo>
                  <a:pt x="926073" y="659243"/>
                  <a:pt x="741449" y="652533"/>
                  <a:pt x="496358" y="646331"/>
                </a:cubicBezTo>
                <a:cubicBezTo>
                  <a:pt x="251267" y="640129"/>
                  <a:pt x="197048" y="668351"/>
                  <a:pt x="0" y="646331"/>
                </a:cubicBezTo>
                <a:cubicBezTo>
                  <a:pt x="-31026" y="499526"/>
                  <a:pt x="22584" y="204044"/>
                  <a:pt x="0" y="0"/>
                </a:cubicBezTo>
                <a:close/>
              </a:path>
            </a:pathLst>
          </a:custGeom>
          <a:noFill/>
          <a:ln w="19050" algn="ctr">
            <a:solidFill>
              <a:srgbClr val="FF3300"/>
            </a:solidFill>
            <a:prstDash val="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Handlee" panose="02000000000000000000" pitchFamily="2" charset="77"/>
              </a:rPr>
              <a:t>When in doubt, shout!</a:t>
            </a:r>
          </a:p>
        </p:txBody>
      </p:sp>
      <p:sp>
        <p:nvSpPr>
          <p:cNvPr id="1594390" name="Rectangle 22"/>
          <p:cNvSpPr>
            <a:spLocks noChangeArrowheads="1"/>
          </p:cNvSpPr>
          <p:nvPr/>
        </p:nvSpPr>
        <p:spPr bwMode="auto">
          <a:xfrm>
            <a:off x="3465228" y="4506337"/>
            <a:ext cx="460375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94391" name="Rectangle 23"/>
          <p:cNvSpPr>
            <a:spLocks noChangeArrowheads="1"/>
          </p:cNvSpPr>
          <p:nvPr/>
        </p:nvSpPr>
        <p:spPr bwMode="auto">
          <a:xfrm>
            <a:off x="3771616" y="4495800"/>
            <a:ext cx="153987" cy="153988"/>
          </a:xfrm>
          <a:prstGeom prst="rect">
            <a:avLst/>
          </a:prstGeom>
          <a:solidFill>
            <a:srgbClr val="0000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94392" name="Freeform 24"/>
          <p:cNvSpPr>
            <a:spLocks/>
          </p:cNvSpPr>
          <p:nvPr/>
        </p:nvSpPr>
        <p:spPr bwMode="auto">
          <a:xfrm>
            <a:off x="4001803" y="4160262"/>
            <a:ext cx="179388" cy="363538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97" y="193"/>
              </a:cxn>
              <a:cxn ang="0">
                <a:pos x="97" y="0"/>
              </a:cxn>
            </a:cxnLst>
            <a:rect l="0" t="0" r="r" b="b"/>
            <a:pathLst>
              <a:path w="113" h="229">
                <a:moveTo>
                  <a:pt x="0" y="218"/>
                </a:moveTo>
                <a:cubicBezTo>
                  <a:pt x="40" y="223"/>
                  <a:pt x="81" y="229"/>
                  <a:pt x="97" y="193"/>
                </a:cubicBezTo>
                <a:cubicBezTo>
                  <a:pt x="113" y="157"/>
                  <a:pt x="105" y="78"/>
                  <a:pt x="97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94393" name="Freeform 25"/>
          <p:cNvSpPr>
            <a:spLocks/>
          </p:cNvSpPr>
          <p:nvPr/>
        </p:nvSpPr>
        <p:spPr bwMode="auto">
          <a:xfrm>
            <a:off x="3693828" y="4850825"/>
            <a:ext cx="498475" cy="538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6" y="121"/>
              </a:cxn>
              <a:cxn ang="0">
                <a:pos x="290" y="339"/>
              </a:cxn>
            </a:cxnLst>
            <a:rect l="0" t="0" r="r" b="b"/>
            <a:pathLst>
              <a:path w="314" h="339">
                <a:moveTo>
                  <a:pt x="0" y="0"/>
                </a:moveTo>
                <a:cubicBezTo>
                  <a:pt x="109" y="32"/>
                  <a:pt x="218" y="65"/>
                  <a:pt x="266" y="121"/>
                </a:cubicBezTo>
                <a:cubicBezTo>
                  <a:pt x="314" y="177"/>
                  <a:pt x="302" y="258"/>
                  <a:pt x="290" y="33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94394" name="Line 26"/>
          <p:cNvSpPr>
            <a:spLocks noChangeShapeType="1"/>
          </p:cNvSpPr>
          <p:nvPr/>
        </p:nvSpPr>
        <p:spPr bwMode="auto">
          <a:xfrm>
            <a:off x="4001803" y="4582537"/>
            <a:ext cx="12287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7025A1-E5C0-2268-6BCB-A71BFF2C4B78}"/>
              </a:ext>
            </a:extLst>
          </p:cNvPr>
          <p:cNvGrpSpPr/>
          <p:nvPr/>
        </p:nvGrpSpPr>
        <p:grpSpPr>
          <a:xfrm>
            <a:off x="2598737" y="3505200"/>
            <a:ext cx="3344863" cy="2708275"/>
            <a:chOff x="5318125" y="3981448"/>
            <a:chExt cx="3344863" cy="2708275"/>
          </a:xfrm>
        </p:grpSpPr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5F17F828-EAAB-D658-86DF-9D6F2E940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3" y="5262561"/>
              <a:ext cx="355600" cy="88900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C98F979C-2EB4-D308-71C3-1297CFEFFB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501167"/>
                </p:ext>
              </p:extLst>
            </p:nvPr>
          </p:nvGraphicFramePr>
          <p:xfrm>
            <a:off x="6735763" y="3981448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4" name="Object 5">
                          <a:extLst>
                            <a:ext uri="{FF2B5EF4-FFF2-40B4-BE49-F238E27FC236}">
                              <a16:creationId xmlns:a16="http://schemas.microsoft.com/office/drawing/2014/main" id="{FF10F328-FCB2-258C-3573-9FBFBA409C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5763" y="3981448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>
              <a:extLst>
                <a:ext uri="{FF2B5EF4-FFF2-40B4-BE49-F238E27FC236}">
                  <a16:creationId xmlns:a16="http://schemas.microsoft.com/office/drawing/2014/main" id="{D65422B6-1687-B1A2-B2CF-944B1638CE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7256222"/>
                </p:ext>
              </p:extLst>
            </p:nvPr>
          </p:nvGraphicFramePr>
          <p:xfrm>
            <a:off x="6765925" y="62420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5" name="Object 6">
                          <a:extLst>
                            <a:ext uri="{FF2B5EF4-FFF2-40B4-BE49-F238E27FC236}">
                              <a16:creationId xmlns:a16="http://schemas.microsoft.com/office/drawing/2014/main" id="{E8D70F04-95A5-1874-DB6B-A84BF85C96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5925" y="62420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7">
              <a:extLst>
                <a:ext uri="{FF2B5EF4-FFF2-40B4-BE49-F238E27FC236}">
                  <a16:creationId xmlns:a16="http://schemas.microsoft.com/office/drawing/2014/main" id="{CABE54C8-7C3A-4C8C-9844-495786AFB4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568074"/>
                </p:ext>
              </p:extLst>
            </p:nvPr>
          </p:nvGraphicFramePr>
          <p:xfrm>
            <a:off x="8150225" y="50101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6" name="Object 7">
                          <a:extLst>
                            <a:ext uri="{FF2B5EF4-FFF2-40B4-BE49-F238E27FC236}">
                              <a16:creationId xmlns:a16="http://schemas.microsoft.com/office/drawing/2014/main" id="{14BCD5BE-68BE-6A61-2955-593D0C92F1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0225" y="50101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8">
              <a:extLst>
                <a:ext uri="{FF2B5EF4-FFF2-40B4-BE49-F238E27FC236}">
                  <a16:creationId xmlns:a16="http://schemas.microsoft.com/office/drawing/2014/main" id="{8FF5D61F-A145-BA98-1CDE-8BD4BBC161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0821970"/>
                </p:ext>
              </p:extLst>
            </p:nvPr>
          </p:nvGraphicFramePr>
          <p:xfrm>
            <a:off x="5318125" y="5021261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7" name="Object 8">
                          <a:extLst>
                            <a:ext uri="{FF2B5EF4-FFF2-40B4-BE49-F238E27FC236}">
                              <a16:creationId xmlns:a16="http://schemas.microsoft.com/office/drawing/2014/main" id="{E45C9D62-1656-1F13-5CF9-051D9EE5BF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125" y="5021261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928002A6-B04E-4F81-FFEE-14D098281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5" y="5164136"/>
              <a:ext cx="153988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57F956BD-E15A-702A-F01E-7D2D3FBE9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563" y="5164136"/>
              <a:ext cx="153987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DA3089E4-4263-AE38-4891-883FFA565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063" y="4421186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E4B8665B-54B0-3B29-A20C-096E07F0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6048373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A18F7EDF-1767-79D2-1B07-D51340511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4713" y="5219698"/>
              <a:ext cx="842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A990D23D-5B9F-0284-F9BF-6B8BF46D4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3100" y="4632323"/>
              <a:ext cx="0" cy="487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B20CC25A-0A00-E8F3-940B-D349A991D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6613" y="5219698"/>
              <a:ext cx="852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3B93498E-FDAE-AE5D-50FE-CDEFCCDF4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3100" y="5340348"/>
              <a:ext cx="11113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id="{B39471ED-B4A6-9D3B-E297-467118678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9745" y="4706727"/>
              <a:ext cx="33054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A</a:t>
              </a:r>
            </a:p>
          </p:txBody>
        </p:sp>
        <p:sp>
          <p:nvSpPr>
            <p:cNvPr id="42" name="Text Box 20">
              <a:extLst>
                <a:ext uri="{FF2B5EF4-FFF2-40B4-BE49-F238E27FC236}">
                  <a16:creationId xmlns:a16="http://schemas.microsoft.com/office/drawing/2014/main" id="{07F27AF2-B3F7-A600-86CB-643637D76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3279" y="4000034"/>
              <a:ext cx="33214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B</a:t>
              </a:r>
            </a:p>
          </p:txBody>
        </p:sp>
        <p:sp>
          <p:nvSpPr>
            <p:cNvPr id="43" name="Text Box 21">
              <a:extLst>
                <a:ext uri="{FF2B5EF4-FFF2-40B4-BE49-F238E27FC236}">
                  <a16:creationId xmlns:a16="http://schemas.microsoft.com/office/drawing/2014/main" id="{F88D5E28-FACB-547C-5449-C3F3A1EE8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935" y="4706885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C</a:t>
              </a:r>
            </a:p>
          </p:txBody>
        </p:sp>
        <p:sp>
          <p:nvSpPr>
            <p:cNvPr id="44" name="Text Box 22">
              <a:extLst>
                <a:ext uri="{FF2B5EF4-FFF2-40B4-BE49-F238E27FC236}">
                  <a16:creationId xmlns:a16="http://schemas.microsoft.com/office/drawing/2014/main" id="{78729367-117E-F8EC-ACA5-F7EA1EEDF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189661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D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E9541-543C-4CDF-B182-2EDF7539AC5A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Programming Assignment 1 out today (Sep. 16</a:t>
            </a:r>
            <a:r>
              <a:rPr lang="en-US" baseline="30000" dirty="0"/>
              <a:t>th</a:t>
            </a:r>
            <a:r>
              <a:rPr lang="en-US" dirty="0"/>
              <a:t>).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Simple IP router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dirty="0"/>
              <a:t>Process incoming packets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dirty="0"/>
              <a:t>Handle ARP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Logistics: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PA1 Handout: available on class website.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dirty="0"/>
              <a:t>Also, Mininet Virtual Machine setup guide.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Due Friday Oct. 17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at 5pm. </a:t>
            </a:r>
          </a:p>
          <a:p>
            <a:pPr lvl="1"/>
            <a:r>
              <a:rPr lang="en-US" dirty="0"/>
              <a:t>Submit electronically on </a:t>
            </a:r>
            <a:r>
              <a:rPr lang="en-US" dirty="0" err="1"/>
              <a:t>MarkUS</a:t>
            </a:r>
            <a:r>
              <a:rPr lang="en-US" dirty="0"/>
              <a:t>.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NOTE. Information about submission in PA1 handout.</a:t>
            </a:r>
          </a:p>
          <a:p>
            <a:pPr lvl="1"/>
            <a:r>
              <a:rPr lang="en-US" dirty="0"/>
              <a:t>To be submitted </a:t>
            </a:r>
            <a:r>
              <a:rPr lang="en-US" i="1" dirty="0">
                <a:solidFill>
                  <a:srgbClr val="FF0000"/>
                </a:solidFill>
              </a:rPr>
              <a:t>individually.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 Filtering/Forwarding</a:t>
            </a:r>
          </a:p>
        </p:txBody>
      </p:sp>
      <p:sp>
        <p:nvSpPr>
          <p:cNvPr id="159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u="sng" dirty="0">
                <a:solidFill>
                  <a:schemeClr val="tx1"/>
                </a:solidFill>
              </a:rPr>
              <a:t>When switch receives a frame:</a:t>
            </a:r>
            <a:br>
              <a:rPr lang="en-US" b="1" u="sng" dirty="0">
                <a:solidFill>
                  <a:schemeClr val="tx1"/>
                </a:solidFill>
              </a:rPr>
            </a:br>
            <a:endParaRPr lang="en-US" b="1" u="sng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index switch table using MAC </a:t>
            </a:r>
            <a:r>
              <a:rPr lang="en-US" sz="2800" dirty="0" err="1"/>
              <a:t>dest</a:t>
            </a:r>
            <a:r>
              <a:rPr lang="en-US" sz="2800" dirty="0"/>
              <a:t> address</a:t>
            </a:r>
            <a:endParaRPr lang="en-US" sz="2800" b="1" dirty="0"/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tx1"/>
                </a:solidFill>
              </a:rPr>
              <a:t>if </a:t>
            </a:r>
            <a:r>
              <a:rPr lang="en-US" sz="2800" dirty="0"/>
              <a:t>entry found for destination</a:t>
            </a:r>
            <a:br>
              <a:rPr lang="en-US" sz="2800" dirty="0"/>
            </a:br>
            <a:r>
              <a:rPr lang="en-US" sz="2800" b="1" dirty="0">
                <a:solidFill>
                  <a:schemeClr val="tx1"/>
                </a:solidFill>
              </a:rPr>
              <a:t>then {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/>
              <a:t>     </a:t>
            </a:r>
            <a:r>
              <a:rPr lang="en-US" sz="2800" b="1" dirty="0">
                <a:solidFill>
                  <a:schemeClr val="tx1"/>
                </a:solidFill>
              </a:rPr>
              <a:t>if</a:t>
            </a:r>
            <a:r>
              <a:rPr lang="en-US" sz="2800" b="1" dirty="0"/>
              <a:t> </a:t>
            </a:r>
            <a:r>
              <a:rPr lang="en-US" sz="2800" dirty="0" err="1"/>
              <a:t>dest</a:t>
            </a:r>
            <a:r>
              <a:rPr lang="en-US" sz="2800" dirty="0"/>
              <a:t> on segment from which frame arrived</a:t>
            </a:r>
            <a:br>
              <a:rPr lang="en-US" sz="2800" dirty="0"/>
            </a:br>
            <a:r>
              <a:rPr lang="en-US" sz="2800" dirty="0"/>
              <a:t>       </a:t>
            </a:r>
            <a:r>
              <a:rPr lang="en-US" sz="2800" b="1" dirty="0">
                <a:solidFill>
                  <a:schemeClr val="tx1"/>
                </a:solidFill>
              </a:rPr>
              <a:t>then</a:t>
            </a:r>
            <a:r>
              <a:rPr lang="en-US" sz="2800" dirty="0"/>
              <a:t> drop the frame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          </a:t>
            </a:r>
            <a:r>
              <a:rPr lang="en-US" sz="2800" b="1" dirty="0">
                <a:solidFill>
                  <a:schemeClr val="tx1"/>
                </a:solidFill>
              </a:rPr>
              <a:t>else</a:t>
            </a:r>
            <a:r>
              <a:rPr lang="en-US" sz="2800" dirty="0"/>
              <a:t> forward the frame on interface indicated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    </a:t>
            </a:r>
            <a:r>
              <a:rPr lang="en-US" sz="2800" b="1" dirty="0"/>
              <a:t>  </a:t>
            </a:r>
            <a:r>
              <a:rPr lang="en-US" sz="2800" b="1" dirty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   </a:t>
            </a:r>
            <a:r>
              <a:rPr lang="en-US" sz="2800" b="1" dirty="0">
                <a:solidFill>
                  <a:schemeClr val="tx1"/>
                </a:solidFill>
              </a:rPr>
              <a:t>else</a:t>
            </a:r>
            <a:r>
              <a:rPr lang="en-US" sz="2800" dirty="0"/>
              <a:t> flood</a:t>
            </a:r>
            <a:endParaRPr lang="en-US" dirty="0"/>
          </a:p>
          <a:p>
            <a:pPr lvl="3">
              <a:lnSpc>
                <a:spcPct val="80000"/>
              </a:lnSpc>
              <a:buNone/>
            </a:pPr>
            <a:r>
              <a:rPr lang="en-US" dirty="0"/>
              <a:t> 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91D91-F687-40D9-90DA-4A9DE7113367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596420" name="Text Box 4"/>
          <p:cNvSpPr txBox="1">
            <a:spLocks noChangeArrowheads="1"/>
          </p:cNvSpPr>
          <p:nvPr/>
        </p:nvSpPr>
        <p:spPr bwMode="auto">
          <a:xfrm>
            <a:off x="3505200" y="4860925"/>
            <a:ext cx="3417922" cy="70788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FF0000"/>
                </a:solidFill>
                <a:latin typeface="Handlee" panose="02000000000000000000" pitchFamily="2" charset="77"/>
              </a:rPr>
              <a:t>forward on all but the interface </a:t>
            </a:r>
          </a:p>
          <a:p>
            <a:pPr algn="ctr" eaLnBrk="0" hangingPunct="0"/>
            <a:r>
              <a:rPr lang="en-US" sz="2000" dirty="0">
                <a:solidFill>
                  <a:srgbClr val="FF0000"/>
                </a:solidFill>
                <a:latin typeface="Handlee" panose="02000000000000000000" pitchFamily="2" charset="77"/>
              </a:rPr>
              <a:t>on which the frame arrived</a:t>
            </a:r>
            <a:endParaRPr lang="en-US" dirty="0">
              <a:solidFill>
                <a:srgbClr val="FF0000"/>
              </a:solidFill>
              <a:latin typeface="Handlee" panose="02000000000000000000" pitchFamily="2" charset="77"/>
            </a:endParaRPr>
          </a:p>
        </p:txBody>
      </p:sp>
      <p:sp>
        <p:nvSpPr>
          <p:cNvPr id="1596421" name="Line 5"/>
          <p:cNvSpPr>
            <a:spLocks noChangeShapeType="1"/>
          </p:cNvSpPr>
          <p:nvPr/>
        </p:nvSpPr>
        <p:spPr bwMode="auto">
          <a:xfrm flipH="1" flipV="1">
            <a:off x="2438400" y="4860925"/>
            <a:ext cx="990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Flooding Can Lead to Loops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Switches sometimes need to broadcast frames</a:t>
            </a:r>
          </a:p>
          <a:p>
            <a:pPr lvl="1"/>
            <a:r>
              <a:rPr lang="en-US" dirty="0"/>
              <a:t>Upon receiving a frame with an unfamiliar destination</a:t>
            </a:r>
          </a:p>
          <a:p>
            <a:pPr lvl="1"/>
            <a:r>
              <a:rPr lang="en-US" dirty="0"/>
              <a:t>Upon receiving a frame sent to the broadcast address</a:t>
            </a:r>
          </a:p>
          <a:p>
            <a:r>
              <a:rPr lang="en-US" dirty="0"/>
              <a:t>Broadcasting is implemented by flooding</a:t>
            </a:r>
          </a:p>
          <a:p>
            <a:pPr lvl="1"/>
            <a:r>
              <a:rPr lang="en-US" dirty="0"/>
              <a:t>Transmitting frame out every interface</a:t>
            </a:r>
          </a:p>
          <a:p>
            <a:pPr lvl="1"/>
            <a:r>
              <a:rPr lang="en-US" dirty="0"/>
              <a:t>… except the one where the frame arrived</a:t>
            </a:r>
          </a:p>
          <a:p>
            <a:r>
              <a:rPr lang="en-US" dirty="0"/>
              <a:t>Flooding can lead to forwarding loops</a:t>
            </a:r>
          </a:p>
          <a:p>
            <a:pPr lvl="1"/>
            <a:r>
              <a:rPr lang="en-US" dirty="0"/>
              <a:t>E.g., if the network contains a cycle of switches</a:t>
            </a:r>
          </a:p>
          <a:p>
            <a:pPr lvl="1"/>
            <a:r>
              <a:rPr lang="en-US" dirty="0"/>
              <a:t>Either accidentally, or by design for higher reliability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79268307-4CD3-4E34-9777-1863AA1A6D44}" type="slidenum">
              <a:rPr lang="en-US"/>
              <a:pPr/>
              <a:t>21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Flooding Can Lead to Loops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4572296" cy="5334000"/>
          </a:xfrm>
        </p:spPr>
        <p:txBody>
          <a:bodyPr>
            <a:normAutofit/>
          </a:bodyPr>
          <a:lstStyle/>
          <a:p>
            <a:r>
              <a:rPr lang="en-US" sz="2400" dirty="0"/>
              <a:t>Example: A wants to broadcast a message </a:t>
            </a:r>
          </a:p>
          <a:p>
            <a:pPr lvl="1"/>
            <a:r>
              <a:rPr lang="en-US" sz="2000" dirty="0"/>
              <a:t>A sends packet to 1</a:t>
            </a:r>
          </a:p>
          <a:p>
            <a:pPr lvl="1"/>
            <a:r>
              <a:rPr lang="en-US" sz="2000" dirty="0"/>
              <a:t>1 Floods to 2 and 4</a:t>
            </a:r>
          </a:p>
          <a:p>
            <a:pPr lvl="1"/>
            <a:r>
              <a:rPr lang="en-US" sz="2000" dirty="0"/>
              <a:t>2 Floods to B and 3</a:t>
            </a:r>
          </a:p>
          <a:p>
            <a:pPr lvl="1"/>
            <a:r>
              <a:rPr lang="en-US" sz="2000" dirty="0"/>
              <a:t>4 Floods to D and 3</a:t>
            </a:r>
          </a:p>
          <a:p>
            <a:pPr lvl="1"/>
            <a:r>
              <a:rPr lang="en-US" sz="2000" dirty="0"/>
              <a:t>3 Floods packet from 2 to C and 4</a:t>
            </a:r>
          </a:p>
          <a:p>
            <a:pPr lvl="1"/>
            <a:r>
              <a:rPr lang="en-US" sz="2000" dirty="0"/>
              <a:t>3 Floods packet from 4 to C and 2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4 Floods packet from 3 to D and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2 Floods packet from 3 to B and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 Floods packet from 2 to A and 4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 Floods packet from 4 to B and 2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…</a:t>
            </a:r>
          </a:p>
          <a:p>
            <a:pPr lvl="1"/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DEC414-D25F-E519-7347-D1D7C554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423" y="2168127"/>
            <a:ext cx="4188288" cy="3546873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ABD1D0-99D4-9428-F662-BCBA15E0ED77}"/>
              </a:ext>
            </a:extLst>
          </p:cNvPr>
          <p:cNvSpPr/>
          <p:nvPr/>
        </p:nvSpPr>
        <p:spPr>
          <a:xfrm>
            <a:off x="5342822" y="1305629"/>
            <a:ext cx="1885276" cy="685800"/>
          </a:xfrm>
          <a:prstGeom prst="wedgeRoundRectCallout">
            <a:avLst>
              <a:gd name="adj1" fmla="val 33522"/>
              <a:gd name="adj2" fmla="val 8032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  <a:latin typeface="Handlee" panose="02000000000000000000" pitchFamily="2" charset="77"/>
              </a:rPr>
              <a:t>I want to Broadcast a message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159381-3B84-9DBB-A0A2-06D6E09BC25E}"/>
              </a:ext>
            </a:extLst>
          </p:cNvPr>
          <p:cNvCxnSpPr>
            <a:cxnSpLocks/>
          </p:cNvCxnSpPr>
          <p:nvPr/>
        </p:nvCxnSpPr>
        <p:spPr>
          <a:xfrm>
            <a:off x="7089311" y="2568177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6A2067-706C-9D5A-8415-53D9387C799F}"/>
              </a:ext>
            </a:extLst>
          </p:cNvPr>
          <p:cNvCxnSpPr>
            <a:cxnSpLocks/>
          </p:cNvCxnSpPr>
          <p:nvPr/>
        </p:nvCxnSpPr>
        <p:spPr>
          <a:xfrm flipH="1">
            <a:off x="6632111" y="3196827"/>
            <a:ext cx="28575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C7A33A-49C8-4DBF-861D-98B84A861855}"/>
              </a:ext>
            </a:extLst>
          </p:cNvPr>
          <p:cNvCxnSpPr>
            <a:cxnSpLocks/>
          </p:cNvCxnSpPr>
          <p:nvPr/>
        </p:nvCxnSpPr>
        <p:spPr>
          <a:xfrm>
            <a:off x="7432211" y="3196827"/>
            <a:ext cx="28575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D50BA1-B085-8701-7CEA-09A2FBA7DEB1}"/>
              </a:ext>
            </a:extLst>
          </p:cNvPr>
          <p:cNvCxnSpPr>
            <a:cxnSpLocks/>
          </p:cNvCxnSpPr>
          <p:nvPr/>
        </p:nvCxnSpPr>
        <p:spPr>
          <a:xfrm flipH="1" flipV="1">
            <a:off x="7575086" y="3473369"/>
            <a:ext cx="227393" cy="184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E631FE-1FD8-01CB-7E3A-8E2A81BEC6C9}"/>
              </a:ext>
            </a:extLst>
          </p:cNvPr>
          <p:cNvCxnSpPr>
            <a:cxnSpLocks/>
          </p:cNvCxnSpPr>
          <p:nvPr/>
        </p:nvCxnSpPr>
        <p:spPr>
          <a:xfrm flipH="1">
            <a:off x="5717711" y="3768327"/>
            <a:ext cx="2857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E806CD-4A6D-73FF-BAEF-462E2893B88A}"/>
              </a:ext>
            </a:extLst>
          </p:cNvPr>
          <p:cNvCxnSpPr>
            <a:cxnSpLocks/>
          </p:cNvCxnSpPr>
          <p:nvPr/>
        </p:nvCxnSpPr>
        <p:spPr>
          <a:xfrm>
            <a:off x="6574961" y="4054077"/>
            <a:ext cx="200025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E0A7C7-C256-8E26-F6F2-25F2229B49D8}"/>
              </a:ext>
            </a:extLst>
          </p:cNvPr>
          <p:cNvCxnSpPr>
            <a:cxnSpLocks/>
          </p:cNvCxnSpPr>
          <p:nvPr/>
        </p:nvCxnSpPr>
        <p:spPr>
          <a:xfrm flipH="1">
            <a:off x="7575087" y="4077018"/>
            <a:ext cx="278936" cy="2628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7A708C-EDA6-982B-B18B-07E66BB77EAE}"/>
              </a:ext>
            </a:extLst>
          </p:cNvPr>
          <p:cNvCxnSpPr>
            <a:cxnSpLocks/>
          </p:cNvCxnSpPr>
          <p:nvPr/>
        </p:nvCxnSpPr>
        <p:spPr>
          <a:xfrm>
            <a:off x="8339798" y="3768327"/>
            <a:ext cx="1782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4D579A-B504-4385-8925-3E9C2F8B85A5}"/>
              </a:ext>
            </a:extLst>
          </p:cNvPr>
          <p:cNvCxnSpPr>
            <a:cxnSpLocks/>
          </p:cNvCxnSpPr>
          <p:nvPr/>
        </p:nvCxnSpPr>
        <p:spPr>
          <a:xfrm>
            <a:off x="7109434" y="5082777"/>
            <a:ext cx="0" cy="194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BB225C-30BF-9C94-9936-61E4E5F01F86}"/>
              </a:ext>
            </a:extLst>
          </p:cNvPr>
          <p:cNvCxnSpPr>
            <a:cxnSpLocks/>
          </p:cNvCxnSpPr>
          <p:nvPr/>
        </p:nvCxnSpPr>
        <p:spPr>
          <a:xfrm flipV="1">
            <a:off x="7432211" y="4482702"/>
            <a:ext cx="169035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37BE6D-019C-6866-6377-AA995E4529D7}"/>
              </a:ext>
            </a:extLst>
          </p:cNvPr>
          <p:cNvCxnSpPr>
            <a:cxnSpLocks/>
          </p:cNvCxnSpPr>
          <p:nvPr/>
        </p:nvCxnSpPr>
        <p:spPr>
          <a:xfrm flipH="1" flipV="1">
            <a:off x="6767742" y="4466177"/>
            <a:ext cx="171450" cy="2000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D88130-2D22-73F1-2FBA-C63BD585B4BB}"/>
              </a:ext>
            </a:extLst>
          </p:cNvPr>
          <p:cNvCxnSpPr>
            <a:cxnSpLocks/>
          </p:cNvCxnSpPr>
          <p:nvPr/>
        </p:nvCxnSpPr>
        <p:spPr>
          <a:xfrm>
            <a:off x="7252309" y="5102095"/>
            <a:ext cx="0" cy="1747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65EFD2-BFBF-6675-BD39-0103C5DDFA51}"/>
              </a:ext>
            </a:extLst>
          </p:cNvPr>
          <p:cNvCxnSpPr>
            <a:cxnSpLocks/>
          </p:cNvCxnSpPr>
          <p:nvPr/>
        </p:nvCxnSpPr>
        <p:spPr>
          <a:xfrm flipV="1">
            <a:off x="7119025" y="2554896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1067FF6-B14E-5855-986E-96B438241B8C}"/>
              </a:ext>
            </a:extLst>
          </p:cNvPr>
          <p:cNvCxnSpPr>
            <a:cxnSpLocks/>
          </p:cNvCxnSpPr>
          <p:nvPr/>
        </p:nvCxnSpPr>
        <p:spPr>
          <a:xfrm flipV="1">
            <a:off x="6574961" y="3425427"/>
            <a:ext cx="278506" cy="2324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547BE6-D2F1-1C32-156F-AA730F1707A6}"/>
              </a:ext>
            </a:extLst>
          </p:cNvPr>
          <p:cNvCxnSpPr>
            <a:cxnSpLocks/>
          </p:cNvCxnSpPr>
          <p:nvPr/>
        </p:nvCxnSpPr>
        <p:spPr>
          <a:xfrm flipV="1">
            <a:off x="7252309" y="2568177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9B4C2F30-274D-0DC8-6309-839804A50B36}"/>
              </a:ext>
            </a:extLst>
          </p:cNvPr>
          <p:cNvSpPr/>
          <p:nvPr/>
        </p:nvSpPr>
        <p:spPr>
          <a:xfrm>
            <a:off x="7086600" y="1365331"/>
            <a:ext cx="1787989" cy="615869"/>
          </a:xfrm>
          <a:prstGeom prst="wedgeRoundRectCallout">
            <a:avLst>
              <a:gd name="adj1" fmla="val -39947"/>
              <a:gd name="adj2" fmla="val 8121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  <a:latin typeface="Handlee" panose="02000000000000000000" pitchFamily="2" charset="77"/>
              </a:rPr>
              <a:t>OMG</a:t>
            </a:r>
          </a:p>
          <a:p>
            <a:pPr algn="ctr"/>
            <a:r>
              <a:rPr lang="en-CA" sz="1600" dirty="0">
                <a:solidFill>
                  <a:srgbClr val="FF0000"/>
                </a:solidFill>
                <a:latin typeface="Handlee" panose="02000000000000000000" pitchFamily="2" charset="77"/>
              </a:rPr>
              <a:t>what have I done??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EB5F-1C1E-44A9-B45C-90BB1F89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B4B96-7AF1-D8A8-6326-D7CEDA7031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7E048-F0C2-B64D-DBE8-5D4086C0D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Dealing with Loops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5656623" cy="28955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Enters Radia Perlman</a:t>
            </a:r>
          </a:p>
          <a:p>
            <a:r>
              <a:rPr lang="en-US" sz="2800" kern="0" dirty="0">
                <a:solidFill>
                  <a:schemeClr val="tx1"/>
                </a:solidFill>
              </a:rPr>
              <a:t>“we have designed an algorithm that allows the extended network to consist of an arbitrary topology. The algorithm computes a subset of the topology that connects all LANs yet is loop-free (a spanning tree).”</a:t>
            </a:r>
            <a:endParaRPr lang="en-US" sz="3600" kern="0" dirty="0"/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DEC414-D25F-E519-7347-D1D7C554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12" y="2472927"/>
            <a:ext cx="4188288" cy="354687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159381-3B84-9DBB-A0A2-06D6E09BC25E}"/>
              </a:ext>
            </a:extLst>
          </p:cNvPr>
          <p:cNvCxnSpPr>
            <a:cxnSpLocks/>
          </p:cNvCxnSpPr>
          <p:nvPr/>
        </p:nvCxnSpPr>
        <p:spPr>
          <a:xfrm>
            <a:off x="7010400" y="2872977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6A2067-706C-9D5A-8415-53D9387C799F}"/>
              </a:ext>
            </a:extLst>
          </p:cNvPr>
          <p:cNvCxnSpPr>
            <a:cxnSpLocks/>
          </p:cNvCxnSpPr>
          <p:nvPr/>
        </p:nvCxnSpPr>
        <p:spPr>
          <a:xfrm flipH="1">
            <a:off x="6553200" y="3501627"/>
            <a:ext cx="28575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C7A33A-49C8-4DBF-861D-98B84A861855}"/>
              </a:ext>
            </a:extLst>
          </p:cNvPr>
          <p:cNvCxnSpPr>
            <a:cxnSpLocks/>
          </p:cNvCxnSpPr>
          <p:nvPr/>
        </p:nvCxnSpPr>
        <p:spPr>
          <a:xfrm>
            <a:off x="7353300" y="3501627"/>
            <a:ext cx="28575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D50BA1-B085-8701-7CEA-09A2FBA7DEB1}"/>
              </a:ext>
            </a:extLst>
          </p:cNvPr>
          <p:cNvCxnSpPr>
            <a:cxnSpLocks/>
          </p:cNvCxnSpPr>
          <p:nvPr/>
        </p:nvCxnSpPr>
        <p:spPr>
          <a:xfrm flipH="1" flipV="1">
            <a:off x="7496175" y="3778169"/>
            <a:ext cx="227393" cy="184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E631FE-1FD8-01CB-7E3A-8E2A81BEC6C9}"/>
              </a:ext>
            </a:extLst>
          </p:cNvPr>
          <p:cNvCxnSpPr>
            <a:cxnSpLocks/>
          </p:cNvCxnSpPr>
          <p:nvPr/>
        </p:nvCxnSpPr>
        <p:spPr>
          <a:xfrm flipH="1">
            <a:off x="5638800" y="4073127"/>
            <a:ext cx="2857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E806CD-4A6D-73FF-BAEF-462E2893B88A}"/>
              </a:ext>
            </a:extLst>
          </p:cNvPr>
          <p:cNvCxnSpPr>
            <a:cxnSpLocks/>
          </p:cNvCxnSpPr>
          <p:nvPr/>
        </p:nvCxnSpPr>
        <p:spPr>
          <a:xfrm>
            <a:off x="6496050" y="4358877"/>
            <a:ext cx="200025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E0A7C7-C256-8E26-F6F2-25F2229B49D8}"/>
              </a:ext>
            </a:extLst>
          </p:cNvPr>
          <p:cNvCxnSpPr>
            <a:cxnSpLocks/>
          </p:cNvCxnSpPr>
          <p:nvPr/>
        </p:nvCxnSpPr>
        <p:spPr>
          <a:xfrm flipH="1">
            <a:off x="7496176" y="4381818"/>
            <a:ext cx="278936" cy="2628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7A708C-EDA6-982B-B18B-07E66BB77EAE}"/>
              </a:ext>
            </a:extLst>
          </p:cNvPr>
          <p:cNvCxnSpPr>
            <a:cxnSpLocks/>
          </p:cNvCxnSpPr>
          <p:nvPr/>
        </p:nvCxnSpPr>
        <p:spPr>
          <a:xfrm>
            <a:off x="8260887" y="4073127"/>
            <a:ext cx="1782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4D579A-B504-4385-8925-3E9C2F8B85A5}"/>
              </a:ext>
            </a:extLst>
          </p:cNvPr>
          <p:cNvCxnSpPr>
            <a:cxnSpLocks/>
          </p:cNvCxnSpPr>
          <p:nvPr/>
        </p:nvCxnSpPr>
        <p:spPr>
          <a:xfrm>
            <a:off x="7030523" y="5387577"/>
            <a:ext cx="0" cy="194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BB225C-30BF-9C94-9936-61E4E5F01F86}"/>
              </a:ext>
            </a:extLst>
          </p:cNvPr>
          <p:cNvCxnSpPr>
            <a:cxnSpLocks/>
          </p:cNvCxnSpPr>
          <p:nvPr/>
        </p:nvCxnSpPr>
        <p:spPr>
          <a:xfrm flipV="1">
            <a:off x="7353300" y="4787502"/>
            <a:ext cx="169035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37BE6D-019C-6866-6377-AA995E4529D7}"/>
              </a:ext>
            </a:extLst>
          </p:cNvPr>
          <p:cNvCxnSpPr>
            <a:cxnSpLocks/>
          </p:cNvCxnSpPr>
          <p:nvPr/>
        </p:nvCxnSpPr>
        <p:spPr>
          <a:xfrm flipH="1" flipV="1">
            <a:off x="6688831" y="4770977"/>
            <a:ext cx="171450" cy="2000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D88130-2D22-73F1-2FBA-C63BD585B4BB}"/>
              </a:ext>
            </a:extLst>
          </p:cNvPr>
          <p:cNvCxnSpPr>
            <a:cxnSpLocks/>
          </p:cNvCxnSpPr>
          <p:nvPr/>
        </p:nvCxnSpPr>
        <p:spPr>
          <a:xfrm>
            <a:off x="7173398" y="5406895"/>
            <a:ext cx="0" cy="1747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1067FF6-B14E-5855-986E-96B438241B8C}"/>
              </a:ext>
            </a:extLst>
          </p:cNvPr>
          <p:cNvCxnSpPr>
            <a:cxnSpLocks/>
          </p:cNvCxnSpPr>
          <p:nvPr/>
        </p:nvCxnSpPr>
        <p:spPr>
          <a:xfrm flipV="1">
            <a:off x="6496050" y="3730227"/>
            <a:ext cx="278506" cy="2324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547BE6-D2F1-1C32-156F-AA730F1707A6}"/>
              </a:ext>
            </a:extLst>
          </p:cNvPr>
          <p:cNvCxnSpPr>
            <a:cxnSpLocks/>
          </p:cNvCxnSpPr>
          <p:nvPr/>
        </p:nvCxnSpPr>
        <p:spPr>
          <a:xfrm flipV="1">
            <a:off x="7173398" y="2872977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30F28AC-FCE0-8C47-7333-1BA3EA8B01CA}"/>
              </a:ext>
            </a:extLst>
          </p:cNvPr>
          <p:cNvCxnSpPr>
            <a:cxnSpLocks/>
          </p:cNvCxnSpPr>
          <p:nvPr/>
        </p:nvCxnSpPr>
        <p:spPr>
          <a:xfrm>
            <a:off x="8260887" y="4244577"/>
            <a:ext cx="1782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69838B-41F8-DD5F-6D09-64657DF59CA4}"/>
              </a:ext>
            </a:extLst>
          </p:cNvPr>
          <p:cNvCxnSpPr>
            <a:cxnSpLocks/>
          </p:cNvCxnSpPr>
          <p:nvPr/>
        </p:nvCxnSpPr>
        <p:spPr>
          <a:xfrm flipH="1">
            <a:off x="5638800" y="4187427"/>
            <a:ext cx="2857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5E57703-B946-B513-FB7E-BA9135DBF9CA}"/>
              </a:ext>
            </a:extLst>
          </p:cNvPr>
          <p:cNvSpPr txBox="1"/>
          <p:nvPr/>
        </p:nvSpPr>
        <p:spPr>
          <a:xfrm>
            <a:off x="76200" y="6047601"/>
            <a:ext cx="884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andlee" panose="02000000000000000000" pitchFamily="2" charset="77"/>
              </a:rPr>
              <a:t>Perlman, Radia. "An Algorithm for Distributed Computation of a Spanning Tree in an Extended LAN“, </a:t>
            </a:r>
            <a:r>
              <a:rPr lang="en-US" sz="1200" i="1" dirty="0">
                <a:latin typeface="Handlee" panose="02000000000000000000" pitchFamily="2" charset="77"/>
              </a:rPr>
              <a:t>ACM SIGCOMM 1985</a:t>
            </a:r>
            <a:endParaRPr lang="en-US" sz="1200" dirty="0">
              <a:latin typeface="Handlee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E21B1-95E2-2A1D-E996-247F6A866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57" y="4014206"/>
            <a:ext cx="2574943" cy="192939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2C78FC-B1E4-824F-04EB-B447557D7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52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Loops</a:t>
            </a:r>
          </a:p>
        </p:txBody>
      </p:sp>
      <p:sp>
        <p:nvSpPr>
          <p:cNvPr id="1600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4688169" cy="55914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Ensure the topology has no loops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Avoid using some of the links when flooding to avoid forming a loop</a:t>
            </a:r>
          </a:p>
          <a:p>
            <a:pPr>
              <a:lnSpc>
                <a:spcPct val="90000"/>
              </a:lnSpc>
            </a:pPr>
            <a:r>
              <a:rPr lang="en-US" dirty="0"/>
              <a:t>Build spanning tree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sub-graph that covers all vertices but contains no cycles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Links not in the spanning tree are not used in forwarding frames</a:t>
            </a:r>
          </a:p>
          <a:p>
            <a:pPr>
              <a:lnSpc>
                <a:spcPct val="90000"/>
              </a:lnSpc>
            </a:pPr>
            <a:r>
              <a:rPr lang="en-US" dirty="0"/>
              <a:t>Only one path to destinations on spanning trees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don't have to worry about loops!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D6CAD-1180-0BFD-E320-64F1C806B5BD}"/>
              </a:ext>
            </a:extLst>
          </p:cNvPr>
          <p:cNvSpPr txBox="1"/>
          <p:nvPr/>
        </p:nvSpPr>
        <p:spPr>
          <a:xfrm>
            <a:off x="5410200" y="990600"/>
            <a:ext cx="19812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Graph Has Cycles!</a:t>
            </a:r>
          </a:p>
        </p:txBody>
      </p:sp>
      <p:sp>
        <p:nvSpPr>
          <p:cNvPr id="25" name="Line 30">
            <a:extLst>
              <a:ext uri="{FF2B5EF4-FFF2-40B4-BE49-F238E27FC236}">
                <a16:creationId xmlns:a16="http://schemas.microsoft.com/office/drawing/2014/main" id="{F19B5BD0-1198-5DF9-01A7-FB422F0FA008}"/>
              </a:ext>
            </a:extLst>
          </p:cNvPr>
          <p:cNvSpPr/>
          <p:nvPr/>
        </p:nvSpPr>
        <p:spPr>
          <a:xfrm flipH="1">
            <a:off x="6794348" y="1252786"/>
            <a:ext cx="751131" cy="769899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6" name="Line 31">
            <a:extLst>
              <a:ext uri="{FF2B5EF4-FFF2-40B4-BE49-F238E27FC236}">
                <a16:creationId xmlns:a16="http://schemas.microsoft.com/office/drawing/2014/main" id="{30430C7F-35FC-F126-82C0-4A8781CA4872}"/>
              </a:ext>
            </a:extLst>
          </p:cNvPr>
          <p:cNvSpPr/>
          <p:nvPr/>
        </p:nvSpPr>
        <p:spPr>
          <a:xfrm>
            <a:off x="7639100" y="1206788"/>
            <a:ext cx="751130" cy="778905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7" name="Line 32">
            <a:extLst>
              <a:ext uri="{FF2B5EF4-FFF2-40B4-BE49-F238E27FC236}">
                <a16:creationId xmlns:a16="http://schemas.microsoft.com/office/drawing/2014/main" id="{742C32CB-51BD-025C-F3D5-0564A565CCFE}"/>
              </a:ext>
            </a:extLst>
          </p:cNvPr>
          <p:cNvSpPr/>
          <p:nvPr/>
        </p:nvSpPr>
        <p:spPr>
          <a:xfrm>
            <a:off x="6933849" y="2156834"/>
            <a:ext cx="478980" cy="413811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8" name="Line 33">
            <a:extLst>
              <a:ext uri="{FF2B5EF4-FFF2-40B4-BE49-F238E27FC236}">
                <a16:creationId xmlns:a16="http://schemas.microsoft.com/office/drawing/2014/main" id="{AFA63767-D15F-3F17-2D61-CEF1438CB9D1}"/>
              </a:ext>
            </a:extLst>
          </p:cNvPr>
          <p:cNvSpPr/>
          <p:nvPr/>
        </p:nvSpPr>
        <p:spPr>
          <a:xfrm>
            <a:off x="7600749" y="2690996"/>
            <a:ext cx="887790" cy="572215"/>
          </a:xfrm>
          <a:prstGeom prst="line">
            <a:avLst/>
          </a:prstGeom>
          <a:ln w="38160" cap="rnd">
            <a:solidFill>
              <a:srgbClr val="80008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9" name="Line 34">
            <a:extLst>
              <a:ext uri="{FF2B5EF4-FFF2-40B4-BE49-F238E27FC236}">
                <a16:creationId xmlns:a16="http://schemas.microsoft.com/office/drawing/2014/main" id="{11410906-6185-4D6A-1217-8D9FC0E37356}"/>
              </a:ext>
            </a:extLst>
          </p:cNvPr>
          <p:cNvSpPr/>
          <p:nvPr/>
        </p:nvSpPr>
        <p:spPr>
          <a:xfrm>
            <a:off x="8430729" y="2234595"/>
            <a:ext cx="115920" cy="844560"/>
          </a:xfrm>
          <a:prstGeom prst="line">
            <a:avLst/>
          </a:prstGeom>
          <a:ln w="38160" cap="rnd">
            <a:solidFill>
              <a:srgbClr val="80008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30" name="Line 35">
            <a:extLst>
              <a:ext uri="{FF2B5EF4-FFF2-40B4-BE49-F238E27FC236}">
                <a16:creationId xmlns:a16="http://schemas.microsoft.com/office/drawing/2014/main" id="{357DBCAE-B172-BB96-65FF-E8C0918606F8}"/>
              </a:ext>
            </a:extLst>
          </p:cNvPr>
          <p:cNvSpPr/>
          <p:nvPr/>
        </p:nvSpPr>
        <p:spPr>
          <a:xfrm>
            <a:off x="7618899" y="1252786"/>
            <a:ext cx="887250" cy="1989545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31" name="Line 36">
            <a:extLst>
              <a:ext uri="{FF2B5EF4-FFF2-40B4-BE49-F238E27FC236}">
                <a16:creationId xmlns:a16="http://schemas.microsoft.com/office/drawing/2014/main" id="{EA5CA4FF-292A-231E-C31A-A8C5249F4AF9}"/>
              </a:ext>
            </a:extLst>
          </p:cNvPr>
          <p:cNvSpPr/>
          <p:nvPr/>
        </p:nvSpPr>
        <p:spPr>
          <a:xfrm flipV="1">
            <a:off x="6663849" y="2651516"/>
            <a:ext cx="771120" cy="312079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32" name="Line 37">
            <a:extLst>
              <a:ext uri="{FF2B5EF4-FFF2-40B4-BE49-F238E27FC236}">
                <a16:creationId xmlns:a16="http://schemas.microsoft.com/office/drawing/2014/main" id="{07A002A2-E0BE-12F7-2B17-F523E7211E5B}"/>
              </a:ext>
            </a:extLst>
          </p:cNvPr>
          <p:cNvSpPr/>
          <p:nvPr/>
        </p:nvSpPr>
        <p:spPr>
          <a:xfrm flipV="1">
            <a:off x="7401581" y="2690996"/>
            <a:ext cx="104308" cy="655999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33" name="Line 38">
            <a:extLst>
              <a:ext uri="{FF2B5EF4-FFF2-40B4-BE49-F238E27FC236}">
                <a16:creationId xmlns:a16="http://schemas.microsoft.com/office/drawing/2014/main" id="{F121DCF9-A867-4B44-C7E2-1C71EDCEFFD1}"/>
              </a:ext>
            </a:extLst>
          </p:cNvPr>
          <p:cNvSpPr/>
          <p:nvPr/>
        </p:nvSpPr>
        <p:spPr>
          <a:xfrm flipH="1" flipV="1">
            <a:off x="6624249" y="3155475"/>
            <a:ext cx="501840" cy="270000"/>
          </a:xfrm>
          <a:prstGeom prst="line">
            <a:avLst/>
          </a:prstGeom>
          <a:ln w="38160" cap="rnd">
            <a:solidFill>
              <a:srgbClr val="80008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18" name="CustomShape 23">
            <a:extLst>
              <a:ext uri="{FF2B5EF4-FFF2-40B4-BE49-F238E27FC236}">
                <a16:creationId xmlns:a16="http://schemas.microsoft.com/office/drawing/2014/main" id="{D8CC30B3-5D9D-F1C2-118B-6C276A50DF00}"/>
              </a:ext>
            </a:extLst>
          </p:cNvPr>
          <p:cNvSpPr/>
          <p:nvPr/>
        </p:nvSpPr>
        <p:spPr>
          <a:xfrm>
            <a:off x="7394289" y="100627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19" name="CustomShape 24">
            <a:extLst>
              <a:ext uri="{FF2B5EF4-FFF2-40B4-BE49-F238E27FC236}">
                <a16:creationId xmlns:a16="http://schemas.microsoft.com/office/drawing/2014/main" id="{C9ED4E98-FE3E-9ADF-AA9E-7D52E7CF70BF}"/>
              </a:ext>
            </a:extLst>
          </p:cNvPr>
          <p:cNvSpPr/>
          <p:nvPr/>
        </p:nvSpPr>
        <p:spPr>
          <a:xfrm>
            <a:off x="6587889" y="185083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0" name="CustomShape 25">
            <a:extLst>
              <a:ext uri="{FF2B5EF4-FFF2-40B4-BE49-F238E27FC236}">
                <a16:creationId xmlns:a16="http://schemas.microsoft.com/office/drawing/2014/main" id="{603A2860-50A9-839C-FEBB-0A1B00CA9F47}"/>
              </a:ext>
            </a:extLst>
          </p:cNvPr>
          <p:cNvSpPr/>
          <p:nvPr/>
        </p:nvSpPr>
        <p:spPr>
          <a:xfrm>
            <a:off x="8200689" y="185083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1" name="CustomShape 26">
            <a:extLst>
              <a:ext uri="{FF2B5EF4-FFF2-40B4-BE49-F238E27FC236}">
                <a16:creationId xmlns:a16="http://schemas.microsoft.com/office/drawing/2014/main" id="{9959DC24-611B-B546-AED5-1A5CC8CDC340}"/>
              </a:ext>
            </a:extLst>
          </p:cNvPr>
          <p:cNvSpPr/>
          <p:nvPr/>
        </p:nvSpPr>
        <p:spPr>
          <a:xfrm>
            <a:off x="7318329" y="242719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2" name="CustomShape 27">
            <a:extLst>
              <a:ext uri="{FF2B5EF4-FFF2-40B4-BE49-F238E27FC236}">
                <a16:creationId xmlns:a16="http://schemas.microsoft.com/office/drawing/2014/main" id="{9072D049-EB73-2084-6A2B-CA288B9CCB64}"/>
              </a:ext>
            </a:extLst>
          </p:cNvPr>
          <p:cNvSpPr/>
          <p:nvPr/>
        </p:nvSpPr>
        <p:spPr>
          <a:xfrm>
            <a:off x="8316609" y="307951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3" name="CustomShape 28">
            <a:extLst>
              <a:ext uri="{FF2B5EF4-FFF2-40B4-BE49-F238E27FC236}">
                <a16:creationId xmlns:a16="http://schemas.microsoft.com/office/drawing/2014/main" id="{A793C096-725D-D53C-74D3-CA8CA7B3AB59}"/>
              </a:ext>
            </a:extLst>
          </p:cNvPr>
          <p:cNvSpPr/>
          <p:nvPr/>
        </p:nvSpPr>
        <p:spPr>
          <a:xfrm>
            <a:off x="6280089" y="284947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4" name="CustomShape 29">
            <a:extLst>
              <a:ext uri="{FF2B5EF4-FFF2-40B4-BE49-F238E27FC236}">
                <a16:creationId xmlns:a16="http://schemas.microsoft.com/office/drawing/2014/main" id="{5390050E-70A2-D190-7BD4-E6D66232968F}"/>
              </a:ext>
            </a:extLst>
          </p:cNvPr>
          <p:cNvSpPr/>
          <p:nvPr/>
        </p:nvSpPr>
        <p:spPr>
          <a:xfrm>
            <a:off x="7126089" y="325237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grpSp>
        <p:nvGrpSpPr>
          <p:cNvPr id="1600570" name="Group 1600569">
            <a:extLst>
              <a:ext uri="{FF2B5EF4-FFF2-40B4-BE49-F238E27FC236}">
                <a16:creationId xmlns:a16="http://schemas.microsoft.com/office/drawing/2014/main" id="{6548DAC8-A4BD-ADB3-C3B0-6370F5104507}"/>
              </a:ext>
            </a:extLst>
          </p:cNvPr>
          <p:cNvGrpSpPr/>
          <p:nvPr/>
        </p:nvGrpSpPr>
        <p:grpSpPr>
          <a:xfrm>
            <a:off x="4950854" y="2084280"/>
            <a:ext cx="3421015" cy="1158051"/>
            <a:chOff x="4950854" y="2084280"/>
            <a:chExt cx="3421015" cy="1158051"/>
          </a:xfrm>
        </p:grpSpPr>
        <p:cxnSp>
          <p:nvCxnSpPr>
            <p:cNvPr id="35" name="Connector: Curved 7201">
              <a:extLst>
                <a:ext uri="{FF2B5EF4-FFF2-40B4-BE49-F238E27FC236}">
                  <a16:creationId xmlns:a16="http://schemas.microsoft.com/office/drawing/2014/main" id="{7AC82254-08B5-18B3-420A-A206B4637B98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6460235" y="2376668"/>
              <a:ext cx="601142" cy="865663"/>
            </a:xfrm>
            <a:prstGeom prst="curvedConnector2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7203">
              <a:extLst>
                <a:ext uri="{FF2B5EF4-FFF2-40B4-BE49-F238E27FC236}">
                  <a16:creationId xmlns:a16="http://schemas.microsoft.com/office/drawing/2014/main" id="{4F976068-C257-5B70-2E84-A3574F2B17F3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6460235" y="2376668"/>
              <a:ext cx="1545004" cy="643960"/>
            </a:xfrm>
            <a:prstGeom prst="curved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68BB6A-7682-1276-6140-370941DEB3D3}"/>
                </a:ext>
              </a:extLst>
            </p:cNvPr>
            <p:cNvSpPr txBox="1"/>
            <p:nvPr/>
          </p:nvSpPr>
          <p:spPr>
            <a:xfrm>
              <a:off x="4950854" y="2084280"/>
              <a:ext cx="15093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Don’t forward on these links</a:t>
              </a:r>
            </a:p>
          </p:txBody>
        </p:sp>
        <p:cxnSp>
          <p:nvCxnSpPr>
            <p:cNvPr id="1600513" name="Straight Arrow Connector 1600512">
              <a:extLst>
                <a:ext uri="{FF2B5EF4-FFF2-40B4-BE49-F238E27FC236}">
                  <a16:creationId xmlns:a16="http://schemas.microsoft.com/office/drawing/2014/main" id="{B6B6D985-4151-E564-538E-5EB44080A360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6460235" y="2376668"/>
              <a:ext cx="1911634" cy="924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0569" name="Group 1600568">
            <a:extLst>
              <a:ext uri="{FF2B5EF4-FFF2-40B4-BE49-F238E27FC236}">
                <a16:creationId xmlns:a16="http://schemas.microsoft.com/office/drawing/2014/main" id="{89F48939-F213-F726-44D3-BE459E56D849}"/>
              </a:ext>
            </a:extLst>
          </p:cNvPr>
          <p:cNvGrpSpPr/>
          <p:nvPr/>
        </p:nvGrpSpPr>
        <p:grpSpPr>
          <a:xfrm>
            <a:off x="5554739" y="3543039"/>
            <a:ext cx="3202381" cy="3162561"/>
            <a:chOff x="5554739" y="3543039"/>
            <a:chExt cx="3202381" cy="3162561"/>
          </a:xfrm>
        </p:grpSpPr>
        <p:sp>
          <p:nvSpPr>
            <p:cNvPr id="1600550" name="Line 30">
              <a:extLst>
                <a:ext uri="{FF2B5EF4-FFF2-40B4-BE49-F238E27FC236}">
                  <a16:creationId xmlns:a16="http://schemas.microsoft.com/office/drawing/2014/main" id="{8FCAD57B-2534-E98F-5874-4196A4449868}"/>
                </a:ext>
              </a:extLst>
            </p:cNvPr>
            <p:cNvSpPr/>
            <p:nvPr/>
          </p:nvSpPr>
          <p:spPr>
            <a:xfrm flipH="1">
              <a:off x="6838859" y="4310011"/>
              <a:ext cx="751131" cy="769899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1" name="Line 31">
              <a:extLst>
                <a:ext uri="{FF2B5EF4-FFF2-40B4-BE49-F238E27FC236}">
                  <a16:creationId xmlns:a16="http://schemas.microsoft.com/office/drawing/2014/main" id="{F7F809AC-7B2D-DDFF-F774-24E3B8214BA7}"/>
                </a:ext>
              </a:extLst>
            </p:cNvPr>
            <p:cNvSpPr/>
            <p:nvPr/>
          </p:nvSpPr>
          <p:spPr>
            <a:xfrm>
              <a:off x="7683611" y="4264013"/>
              <a:ext cx="751130" cy="778905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2" name="Line 32">
              <a:extLst>
                <a:ext uri="{FF2B5EF4-FFF2-40B4-BE49-F238E27FC236}">
                  <a16:creationId xmlns:a16="http://schemas.microsoft.com/office/drawing/2014/main" id="{C78B0F7B-7487-6503-7F1A-34B981EA5B8A}"/>
                </a:ext>
              </a:extLst>
            </p:cNvPr>
            <p:cNvSpPr/>
            <p:nvPr/>
          </p:nvSpPr>
          <p:spPr>
            <a:xfrm>
              <a:off x="6978360" y="5214059"/>
              <a:ext cx="478980" cy="413811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5" name="Line 35">
              <a:extLst>
                <a:ext uri="{FF2B5EF4-FFF2-40B4-BE49-F238E27FC236}">
                  <a16:creationId xmlns:a16="http://schemas.microsoft.com/office/drawing/2014/main" id="{258B144E-0F1E-DC1F-9E0B-868FD4B74F56}"/>
                </a:ext>
              </a:extLst>
            </p:cNvPr>
            <p:cNvSpPr/>
            <p:nvPr/>
          </p:nvSpPr>
          <p:spPr>
            <a:xfrm>
              <a:off x="7663410" y="4310011"/>
              <a:ext cx="887250" cy="1989545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6" name="Line 36">
              <a:extLst>
                <a:ext uri="{FF2B5EF4-FFF2-40B4-BE49-F238E27FC236}">
                  <a16:creationId xmlns:a16="http://schemas.microsoft.com/office/drawing/2014/main" id="{7481C7CC-0C44-8CCE-7049-75CE4E9D4891}"/>
                </a:ext>
              </a:extLst>
            </p:cNvPr>
            <p:cNvSpPr/>
            <p:nvPr/>
          </p:nvSpPr>
          <p:spPr>
            <a:xfrm flipV="1">
              <a:off x="6708360" y="5708741"/>
              <a:ext cx="771120" cy="312079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7" name="Line 37">
              <a:extLst>
                <a:ext uri="{FF2B5EF4-FFF2-40B4-BE49-F238E27FC236}">
                  <a16:creationId xmlns:a16="http://schemas.microsoft.com/office/drawing/2014/main" id="{FE57ED94-18D4-E06E-FBCB-ABE63C1CAC18}"/>
                </a:ext>
              </a:extLst>
            </p:cNvPr>
            <p:cNvSpPr/>
            <p:nvPr/>
          </p:nvSpPr>
          <p:spPr>
            <a:xfrm flipV="1">
              <a:off x="7446092" y="5748221"/>
              <a:ext cx="104308" cy="655999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9" name="CustomShape 23">
              <a:extLst>
                <a:ext uri="{FF2B5EF4-FFF2-40B4-BE49-F238E27FC236}">
                  <a16:creationId xmlns:a16="http://schemas.microsoft.com/office/drawing/2014/main" id="{B6AADA93-4EB9-A1BC-B9D6-3BB5B00CA45F}"/>
                </a:ext>
              </a:extLst>
            </p:cNvPr>
            <p:cNvSpPr/>
            <p:nvPr/>
          </p:nvSpPr>
          <p:spPr>
            <a:xfrm>
              <a:off x="7438800" y="406350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0" name="CustomShape 24">
              <a:extLst>
                <a:ext uri="{FF2B5EF4-FFF2-40B4-BE49-F238E27FC236}">
                  <a16:creationId xmlns:a16="http://schemas.microsoft.com/office/drawing/2014/main" id="{651C2C02-DC27-610C-71E6-C78DFAC91ED7}"/>
                </a:ext>
              </a:extLst>
            </p:cNvPr>
            <p:cNvSpPr/>
            <p:nvPr/>
          </p:nvSpPr>
          <p:spPr>
            <a:xfrm>
              <a:off x="6632400" y="490806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1" name="CustomShape 25">
              <a:extLst>
                <a:ext uri="{FF2B5EF4-FFF2-40B4-BE49-F238E27FC236}">
                  <a16:creationId xmlns:a16="http://schemas.microsoft.com/office/drawing/2014/main" id="{6293B584-4471-D32A-A9D4-6A4D9CEB39B0}"/>
                </a:ext>
              </a:extLst>
            </p:cNvPr>
            <p:cNvSpPr/>
            <p:nvPr/>
          </p:nvSpPr>
          <p:spPr>
            <a:xfrm>
              <a:off x="8245200" y="490806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2" name="CustomShape 26">
              <a:extLst>
                <a:ext uri="{FF2B5EF4-FFF2-40B4-BE49-F238E27FC236}">
                  <a16:creationId xmlns:a16="http://schemas.microsoft.com/office/drawing/2014/main" id="{7B64D14F-40B7-8D7B-1F61-540B7450A19C}"/>
                </a:ext>
              </a:extLst>
            </p:cNvPr>
            <p:cNvSpPr/>
            <p:nvPr/>
          </p:nvSpPr>
          <p:spPr>
            <a:xfrm>
              <a:off x="7362840" y="548442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3" name="CustomShape 27">
              <a:extLst>
                <a:ext uri="{FF2B5EF4-FFF2-40B4-BE49-F238E27FC236}">
                  <a16:creationId xmlns:a16="http://schemas.microsoft.com/office/drawing/2014/main" id="{B6A5DB52-2D00-2DDF-4073-1ED41E64A1CC}"/>
                </a:ext>
              </a:extLst>
            </p:cNvPr>
            <p:cNvSpPr/>
            <p:nvPr/>
          </p:nvSpPr>
          <p:spPr>
            <a:xfrm>
              <a:off x="8361120" y="613674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4" name="CustomShape 28">
              <a:extLst>
                <a:ext uri="{FF2B5EF4-FFF2-40B4-BE49-F238E27FC236}">
                  <a16:creationId xmlns:a16="http://schemas.microsoft.com/office/drawing/2014/main" id="{EC8E9A8F-2D4F-9FAA-B717-0147D9C63B94}"/>
                </a:ext>
              </a:extLst>
            </p:cNvPr>
            <p:cNvSpPr/>
            <p:nvPr/>
          </p:nvSpPr>
          <p:spPr>
            <a:xfrm>
              <a:off x="6324600" y="590670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5" name="CustomShape 29">
              <a:extLst>
                <a:ext uri="{FF2B5EF4-FFF2-40B4-BE49-F238E27FC236}">
                  <a16:creationId xmlns:a16="http://schemas.microsoft.com/office/drawing/2014/main" id="{24804337-CBB7-E023-EAB7-4991F045C176}"/>
                </a:ext>
              </a:extLst>
            </p:cNvPr>
            <p:cNvSpPr/>
            <p:nvPr/>
          </p:nvSpPr>
          <p:spPr>
            <a:xfrm>
              <a:off x="7170600" y="630960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7" name="CustomShape 22">
              <a:extLst>
                <a:ext uri="{FF2B5EF4-FFF2-40B4-BE49-F238E27FC236}">
                  <a16:creationId xmlns:a16="http://schemas.microsoft.com/office/drawing/2014/main" id="{2BF44F8D-E8DD-64E6-8AE3-60CEAD5C48B4}"/>
                </a:ext>
              </a:extLst>
            </p:cNvPr>
            <p:cNvSpPr/>
            <p:nvPr/>
          </p:nvSpPr>
          <p:spPr>
            <a:xfrm rot="5400000">
              <a:off x="7703838" y="3588682"/>
              <a:ext cx="587005" cy="495720"/>
            </a:xfrm>
            <a:prstGeom prst="rightArrow">
              <a:avLst>
                <a:gd name="adj1" fmla="val 50000"/>
                <a:gd name="adj2" fmla="val 63535"/>
              </a:avLst>
            </a:prstGeom>
            <a:solidFill>
              <a:srgbClr val="FF7C80"/>
            </a:solidFill>
            <a:ln w="19050" cap="rnd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8" name="TextBox 1600567">
              <a:extLst>
                <a:ext uri="{FF2B5EF4-FFF2-40B4-BE49-F238E27FC236}">
                  <a16:creationId xmlns:a16="http://schemas.microsoft.com/office/drawing/2014/main" id="{A707CE96-1557-8D1C-CD31-141A2AD4879B}"/>
                </a:ext>
              </a:extLst>
            </p:cNvPr>
            <p:cNvSpPr txBox="1"/>
            <p:nvPr/>
          </p:nvSpPr>
          <p:spPr>
            <a:xfrm>
              <a:off x="5554739" y="4101958"/>
              <a:ext cx="12841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Graph Has </a:t>
              </a:r>
              <a:b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</a:br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No Cycles!</a:t>
              </a:r>
            </a:p>
          </p:txBody>
        </p:sp>
      </p:grpSp>
      <p:sp>
        <p:nvSpPr>
          <p:cNvPr id="1600571" name="Date Placeholder 1600570">
            <a:extLst>
              <a:ext uri="{FF2B5EF4-FFF2-40B4-BE49-F238E27FC236}">
                <a16:creationId xmlns:a16="http://schemas.microsoft.com/office/drawing/2014/main" id="{E378C4EC-6504-A993-070D-A7236E24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87469-45F7-1CA2-9BEF-341C09E22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0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Multiple Spanning Trees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Spanning Tree: A subgraph that includes all vertices but contains no cycles</a:t>
            </a:r>
          </a:p>
          <a:p>
            <a:r>
              <a:rPr lang="en-US" dirty="0"/>
              <a:t>We can have multiple spanning trees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88A027C-B128-60EE-33C4-981DE5AD529E}"/>
              </a:ext>
            </a:extLst>
          </p:cNvPr>
          <p:cNvGrpSpPr/>
          <p:nvPr/>
        </p:nvGrpSpPr>
        <p:grpSpPr>
          <a:xfrm>
            <a:off x="3586373" y="2707323"/>
            <a:ext cx="1887053" cy="1447800"/>
            <a:chOff x="1219200" y="1828800"/>
            <a:chExt cx="4724400" cy="35052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52C4EF1-45FD-F736-A215-AC2EEB5E8F61}"/>
                </a:ext>
              </a:extLst>
            </p:cNvPr>
            <p:cNvSpPr/>
            <p:nvPr/>
          </p:nvSpPr>
          <p:spPr bwMode="auto">
            <a:xfrm>
              <a:off x="18288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386316B-463C-4815-2B83-53DCA589249C}"/>
                </a:ext>
              </a:extLst>
            </p:cNvPr>
            <p:cNvSpPr/>
            <p:nvPr/>
          </p:nvSpPr>
          <p:spPr bwMode="auto">
            <a:xfrm>
              <a:off x="1219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1DBB4FD-E54F-CAB1-8CC3-223A4D4E79F9}"/>
                </a:ext>
              </a:extLst>
            </p:cNvPr>
            <p:cNvSpPr/>
            <p:nvPr/>
          </p:nvSpPr>
          <p:spPr bwMode="auto">
            <a:xfrm>
              <a:off x="3962400" y="2057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7BDF6D-211A-606B-C89E-F8C5B755374A}"/>
                </a:ext>
              </a:extLst>
            </p:cNvPr>
            <p:cNvSpPr/>
            <p:nvPr/>
          </p:nvSpPr>
          <p:spPr bwMode="auto">
            <a:xfrm>
              <a:off x="3962400" y="4343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09CCB24-49A8-2389-0BD1-65D84C789AD1}"/>
                </a:ext>
              </a:extLst>
            </p:cNvPr>
            <p:cNvSpPr/>
            <p:nvPr/>
          </p:nvSpPr>
          <p:spPr bwMode="auto">
            <a:xfrm>
              <a:off x="26670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B01C73A-9C38-0078-C756-E3FAA67C3E51}"/>
                </a:ext>
              </a:extLst>
            </p:cNvPr>
            <p:cNvSpPr/>
            <p:nvPr/>
          </p:nvSpPr>
          <p:spPr bwMode="auto">
            <a:xfrm>
              <a:off x="24384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8AF61B5-1711-F5F8-0227-83E368EDF3F0}"/>
                </a:ext>
              </a:extLst>
            </p:cNvPr>
            <p:cNvSpPr/>
            <p:nvPr/>
          </p:nvSpPr>
          <p:spPr bwMode="auto">
            <a:xfrm>
              <a:off x="5791200" y="2895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7169" name="Oval 7168">
              <a:extLst>
                <a:ext uri="{FF2B5EF4-FFF2-40B4-BE49-F238E27FC236}">
                  <a16:creationId xmlns:a16="http://schemas.microsoft.com/office/drawing/2014/main" id="{36E82C62-5899-9543-E62C-B1249EBDF766}"/>
                </a:ext>
              </a:extLst>
            </p:cNvPr>
            <p:cNvSpPr/>
            <p:nvPr/>
          </p:nvSpPr>
          <p:spPr bwMode="auto">
            <a:xfrm>
              <a:off x="28956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7173" name="Oval 7172">
              <a:extLst>
                <a:ext uri="{FF2B5EF4-FFF2-40B4-BE49-F238E27FC236}">
                  <a16:creationId xmlns:a16="http://schemas.microsoft.com/office/drawing/2014/main" id="{310466DD-316F-8B4A-D465-E464474012CA}"/>
                </a:ext>
              </a:extLst>
            </p:cNvPr>
            <p:cNvSpPr/>
            <p:nvPr/>
          </p:nvSpPr>
          <p:spPr bwMode="auto">
            <a:xfrm>
              <a:off x="16764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7174" name="Oval 7173">
              <a:extLst>
                <a:ext uri="{FF2B5EF4-FFF2-40B4-BE49-F238E27FC236}">
                  <a16:creationId xmlns:a16="http://schemas.microsoft.com/office/drawing/2014/main" id="{ECC01BD6-80A8-2031-F81B-DF729BED2F70}"/>
                </a:ext>
              </a:extLst>
            </p:cNvPr>
            <p:cNvSpPr/>
            <p:nvPr/>
          </p:nvSpPr>
          <p:spPr bwMode="auto">
            <a:xfrm>
              <a:off x="38100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7175" name="Oval 7174">
              <a:extLst>
                <a:ext uri="{FF2B5EF4-FFF2-40B4-BE49-F238E27FC236}">
                  <a16:creationId xmlns:a16="http://schemas.microsoft.com/office/drawing/2014/main" id="{C9E84FD5-ACF2-0E21-79ED-A904526B120B}"/>
                </a:ext>
              </a:extLst>
            </p:cNvPr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cxnSp>
          <p:nvCxnSpPr>
            <p:cNvPr id="7176" name="Straight Connector 7175">
              <a:extLst>
                <a:ext uri="{FF2B5EF4-FFF2-40B4-BE49-F238E27FC236}">
                  <a16:creationId xmlns:a16="http://schemas.microsoft.com/office/drawing/2014/main" id="{EC7F8FA3-942C-E5ED-77EF-D603E87E28B3}"/>
                </a:ext>
              </a:extLst>
            </p:cNvPr>
            <p:cNvCxnSpPr>
              <a:stCxn id="57" idx="5"/>
              <a:endCxn id="62" idx="0"/>
            </p:cNvCxnSpPr>
            <p:nvPr/>
          </p:nvCxnSpPr>
          <p:spPr bwMode="auto">
            <a:xfrm>
              <a:off x="1958882" y="1958882"/>
              <a:ext cx="5557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7" name="Straight Connector 7176">
              <a:extLst>
                <a:ext uri="{FF2B5EF4-FFF2-40B4-BE49-F238E27FC236}">
                  <a16:creationId xmlns:a16="http://schemas.microsoft.com/office/drawing/2014/main" id="{5B03BC27-481D-75AC-0A45-78CA49507B5C}"/>
                </a:ext>
              </a:extLst>
            </p:cNvPr>
            <p:cNvCxnSpPr>
              <a:stCxn id="57" idx="3"/>
              <a:endCxn id="58" idx="0"/>
            </p:cNvCxnSpPr>
            <p:nvPr/>
          </p:nvCxnSpPr>
          <p:spPr bwMode="auto">
            <a:xfrm flipH="1">
              <a:off x="1295400" y="1958882"/>
              <a:ext cx="555718" cy="1012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8" name="Straight Connector 7177">
              <a:extLst>
                <a:ext uri="{FF2B5EF4-FFF2-40B4-BE49-F238E27FC236}">
                  <a16:creationId xmlns:a16="http://schemas.microsoft.com/office/drawing/2014/main" id="{B90F389E-88B5-02D1-4F19-7BC82DCC6B42}"/>
                </a:ext>
              </a:extLst>
            </p:cNvPr>
            <p:cNvCxnSpPr>
              <a:stCxn id="58" idx="5"/>
              <a:endCxn id="7173" idx="1"/>
            </p:cNvCxnSpPr>
            <p:nvPr/>
          </p:nvCxnSpPr>
          <p:spPr bwMode="auto">
            <a:xfrm>
              <a:off x="1349282" y="3101882"/>
              <a:ext cx="349436" cy="15686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9" name="Straight Connector 7178">
              <a:extLst>
                <a:ext uri="{FF2B5EF4-FFF2-40B4-BE49-F238E27FC236}">
                  <a16:creationId xmlns:a16="http://schemas.microsoft.com/office/drawing/2014/main" id="{37982CD4-551A-E42B-7025-83EB5F8EEC65}"/>
                </a:ext>
              </a:extLst>
            </p:cNvPr>
            <p:cNvCxnSpPr>
              <a:endCxn id="7169" idx="1"/>
            </p:cNvCxnSpPr>
            <p:nvPr/>
          </p:nvCxnSpPr>
          <p:spPr bwMode="auto">
            <a:xfrm>
              <a:off x="2590800" y="3200400"/>
              <a:ext cx="327118" cy="5557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0" name="Straight Connector 7179">
              <a:extLst>
                <a:ext uri="{FF2B5EF4-FFF2-40B4-BE49-F238E27FC236}">
                  <a16:creationId xmlns:a16="http://schemas.microsoft.com/office/drawing/2014/main" id="{EFD4A5D0-A203-6203-75BD-DFBE3EDA1F20}"/>
                </a:ext>
              </a:extLst>
            </p:cNvPr>
            <p:cNvCxnSpPr>
              <a:stCxn id="7174" idx="5"/>
            </p:cNvCxnSpPr>
            <p:nvPr/>
          </p:nvCxnSpPr>
          <p:spPr bwMode="auto">
            <a:xfrm>
              <a:off x="3940082" y="3406682"/>
              <a:ext cx="1362354" cy="1057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1" name="Straight Connector 7180">
              <a:extLst>
                <a:ext uri="{FF2B5EF4-FFF2-40B4-BE49-F238E27FC236}">
                  <a16:creationId xmlns:a16="http://schemas.microsoft.com/office/drawing/2014/main" id="{C8629C80-71FE-1C8C-58BD-EE271C94D01D}"/>
                </a:ext>
              </a:extLst>
            </p:cNvPr>
            <p:cNvCxnSpPr>
              <a:endCxn id="7174" idx="7"/>
            </p:cNvCxnSpPr>
            <p:nvPr/>
          </p:nvCxnSpPr>
          <p:spPr bwMode="auto">
            <a:xfrm flipH="1">
              <a:off x="3940082" y="2133600"/>
              <a:ext cx="985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2" name="Straight Connector 7181">
              <a:extLst>
                <a:ext uri="{FF2B5EF4-FFF2-40B4-BE49-F238E27FC236}">
                  <a16:creationId xmlns:a16="http://schemas.microsoft.com/office/drawing/2014/main" id="{917519C9-1473-2F74-F3EB-2DE0D9DEDB3E}"/>
                </a:ext>
              </a:extLst>
            </p:cNvPr>
            <p:cNvCxnSpPr>
              <a:endCxn id="63" idx="4"/>
            </p:cNvCxnSpPr>
            <p:nvPr/>
          </p:nvCxnSpPr>
          <p:spPr bwMode="auto">
            <a:xfrm>
              <a:off x="4038600" y="2057400"/>
              <a:ext cx="1828800" cy="990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4" name="Straight Connector 7183">
              <a:extLst>
                <a:ext uri="{FF2B5EF4-FFF2-40B4-BE49-F238E27FC236}">
                  <a16:creationId xmlns:a16="http://schemas.microsoft.com/office/drawing/2014/main" id="{6DA6B63B-C154-0BE4-1111-2E4D1BE685D7}"/>
                </a:ext>
              </a:extLst>
            </p:cNvPr>
            <p:cNvCxnSpPr>
              <a:endCxn id="7175" idx="0"/>
            </p:cNvCxnSpPr>
            <p:nvPr/>
          </p:nvCxnSpPr>
          <p:spPr bwMode="auto">
            <a:xfrm flipH="1">
              <a:off x="5334000" y="3048000"/>
              <a:ext cx="5334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5" name="Straight Connector 7184">
              <a:extLst>
                <a:ext uri="{FF2B5EF4-FFF2-40B4-BE49-F238E27FC236}">
                  <a16:creationId xmlns:a16="http://schemas.microsoft.com/office/drawing/2014/main" id="{B8F4BE8A-893B-1552-55AF-11464F532459}"/>
                </a:ext>
              </a:extLst>
            </p:cNvPr>
            <p:cNvCxnSpPr>
              <a:endCxn id="61" idx="2"/>
            </p:cNvCxnSpPr>
            <p:nvPr/>
          </p:nvCxnSpPr>
          <p:spPr bwMode="auto">
            <a:xfrm>
              <a:off x="1752600" y="4648200"/>
              <a:ext cx="914400" cy="609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6" name="Straight Connector 7185">
              <a:extLst>
                <a:ext uri="{FF2B5EF4-FFF2-40B4-BE49-F238E27FC236}">
                  <a16:creationId xmlns:a16="http://schemas.microsoft.com/office/drawing/2014/main" id="{C90D0E44-3A69-7901-CE4D-FF42434CE238}"/>
                </a:ext>
              </a:extLst>
            </p:cNvPr>
            <p:cNvCxnSpPr>
              <a:endCxn id="60" idx="3"/>
            </p:cNvCxnSpPr>
            <p:nvPr/>
          </p:nvCxnSpPr>
          <p:spPr bwMode="auto">
            <a:xfrm>
              <a:off x="2971800" y="3733800"/>
              <a:ext cx="1012918" cy="7396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7" name="Straight Connector 7186">
              <a:extLst>
                <a:ext uri="{FF2B5EF4-FFF2-40B4-BE49-F238E27FC236}">
                  <a16:creationId xmlns:a16="http://schemas.microsoft.com/office/drawing/2014/main" id="{D3975164-8B16-A3F4-FEFE-02398AA7D16A}"/>
                </a:ext>
              </a:extLst>
            </p:cNvPr>
            <p:cNvCxnSpPr>
              <a:endCxn id="60" idx="5"/>
            </p:cNvCxnSpPr>
            <p:nvPr/>
          </p:nvCxnSpPr>
          <p:spPr bwMode="auto">
            <a:xfrm flipH="1">
              <a:off x="4092482" y="4419600"/>
              <a:ext cx="1241518" cy="538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8" name="Straight Connector 7187">
              <a:extLst>
                <a:ext uri="{FF2B5EF4-FFF2-40B4-BE49-F238E27FC236}">
                  <a16:creationId xmlns:a16="http://schemas.microsoft.com/office/drawing/2014/main" id="{EB649040-9E82-0FEC-9B64-480D53066C5F}"/>
                </a:ext>
              </a:extLst>
            </p:cNvPr>
            <p:cNvCxnSpPr>
              <a:endCxn id="60" idx="1"/>
            </p:cNvCxnSpPr>
            <p:nvPr/>
          </p:nvCxnSpPr>
          <p:spPr bwMode="auto">
            <a:xfrm>
              <a:off x="3886200" y="3276600"/>
              <a:ext cx="985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9" name="Straight Connector 7188">
              <a:extLst>
                <a:ext uri="{FF2B5EF4-FFF2-40B4-BE49-F238E27FC236}">
                  <a16:creationId xmlns:a16="http://schemas.microsoft.com/office/drawing/2014/main" id="{61F86EE1-895D-2A62-0155-0A404DC795BE}"/>
                </a:ext>
              </a:extLst>
            </p:cNvPr>
            <p:cNvCxnSpPr>
              <a:endCxn id="61" idx="0"/>
            </p:cNvCxnSpPr>
            <p:nvPr/>
          </p:nvCxnSpPr>
          <p:spPr bwMode="auto">
            <a:xfrm flipH="1">
              <a:off x="2743200" y="3810000"/>
              <a:ext cx="2286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0" name="Straight Connector 7189">
              <a:extLst>
                <a:ext uri="{FF2B5EF4-FFF2-40B4-BE49-F238E27FC236}">
                  <a16:creationId xmlns:a16="http://schemas.microsoft.com/office/drawing/2014/main" id="{0B449AAE-4E57-C9DC-6C21-4F017B23A823}"/>
                </a:ext>
              </a:extLst>
            </p:cNvPr>
            <p:cNvCxnSpPr>
              <a:stCxn id="62" idx="6"/>
              <a:endCxn id="7174" idx="1"/>
            </p:cNvCxnSpPr>
            <p:nvPr/>
          </p:nvCxnSpPr>
          <p:spPr bwMode="auto">
            <a:xfrm>
              <a:off x="2590800" y="3200400"/>
              <a:ext cx="1241518" cy="985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1" name="Straight Connector 7190">
              <a:extLst>
                <a:ext uri="{FF2B5EF4-FFF2-40B4-BE49-F238E27FC236}">
                  <a16:creationId xmlns:a16="http://schemas.microsoft.com/office/drawing/2014/main" id="{4B8714AF-52E7-DA95-3E02-2BC1A8E345C1}"/>
                </a:ext>
              </a:extLst>
            </p:cNvPr>
            <p:cNvCxnSpPr>
              <a:stCxn id="58" idx="6"/>
              <a:endCxn id="62" idx="2"/>
            </p:cNvCxnSpPr>
            <p:nvPr/>
          </p:nvCxnSpPr>
          <p:spPr bwMode="auto">
            <a:xfrm>
              <a:off x="1371600" y="3048000"/>
              <a:ext cx="10668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2" name="Straight Connector 7191">
              <a:extLst>
                <a:ext uri="{FF2B5EF4-FFF2-40B4-BE49-F238E27FC236}">
                  <a16:creationId xmlns:a16="http://schemas.microsoft.com/office/drawing/2014/main" id="{A618913B-456F-F19F-E3DF-169167048FDA}"/>
                </a:ext>
              </a:extLst>
            </p:cNvPr>
            <p:cNvCxnSpPr>
              <a:stCxn id="7173" idx="0"/>
              <a:endCxn id="7169" idx="3"/>
            </p:cNvCxnSpPr>
            <p:nvPr/>
          </p:nvCxnSpPr>
          <p:spPr bwMode="auto">
            <a:xfrm flipV="1">
              <a:off x="1752600" y="3863882"/>
              <a:ext cx="1165318" cy="784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3" name="Straight Connector 7192">
              <a:extLst>
                <a:ext uri="{FF2B5EF4-FFF2-40B4-BE49-F238E27FC236}">
                  <a16:creationId xmlns:a16="http://schemas.microsoft.com/office/drawing/2014/main" id="{973902DC-CF34-6D05-3BA1-9A82CBC424B0}"/>
                </a:ext>
              </a:extLst>
            </p:cNvPr>
            <p:cNvCxnSpPr>
              <a:stCxn id="61" idx="7"/>
              <a:endCxn id="60" idx="3"/>
            </p:cNvCxnSpPr>
            <p:nvPr/>
          </p:nvCxnSpPr>
          <p:spPr bwMode="auto">
            <a:xfrm flipV="1">
              <a:off x="2797082" y="4473482"/>
              <a:ext cx="1187636" cy="7304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4" name="Straight Connector 7193">
              <a:extLst>
                <a:ext uri="{FF2B5EF4-FFF2-40B4-BE49-F238E27FC236}">
                  <a16:creationId xmlns:a16="http://schemas.microsoft.com/office/drawing/2014/main" id="{F35CF704-8549-7F88-AD61-5BE9095AACB4}"/>
                </a:ext>
              </a:extLst>
            </p:cNvPr>
            <p:cNvCxnSpPr>
              <a:stCxn id="7173" idx="0"/>
              <a:endCxn id="62" idx="3"/>
            </p:cNvCxnSpPr>
            <p:nvPr/>
          </p:nvCxnSpPr>
          <p:spPr bwMode="auto">
            <a:xfrm flipV="1">
              <a:off x="1752600" y="3254282"/>
              <a:ext cx="708118" cy="1393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5" name="Straight Connector 7194">
              <a:extLst>
                <a:ext uri="{FF2B5EF4-FFF2-40B4-BE49-F238E27FC236}">
                  <a16:creationId xmlns:a16="http://schemas.microsoft.com/office/drawing/2014/main" id="{81A1E025-8311-1AE0-DE81-8DC5F956739E}"/>
                </a:ext>
              </a:extLst>
            </p:cNvPr>
            <p:cNvCxnSpPr>
              <a:stCxn id="7169" idx="0"/>
              <a:endCxn id="7174" idx="2"/>
            </p:cNvCxnSpPr>
            <p:nvPr/>
          </p:nvCxnSpPr>
          <p:spPr bwMode="auto">
            <a:xfrm flipV="1">
              <a:off x="2971800" y="3352800"/>
              <a:ext cx="83820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6" name="Straight Connector 7195">
              <a:extLst>
                <a:ext uri="{FF2B5EF4-FFF2-40B4-BE49-F238E27FC236}">
                  <a16:creationId xmlns:a16="http://schemas.microsoft.com/office/drawing/2014/main" id="{FC528A0B-7EAD-62EE-B413-12DFCFFA732A}"/>
                </a:ext>
              </a:extLst>
            </p:cNvPr>
            <p:cNvCxnSpPr>
              <a:stCxn id="7174" idx="7"/>
              <a:endCxn id="63" idx="5"/>
            </p:cNvCxnSpPr>
            <p:nvPr/>
          </p:nvCxnSpPr>
          <p:spPr bwMode="auto">
            <a:xfrm flipV="1">
              <a:off x="3940082" y="3025682"/>
              <a:ext cx="1981200" cy="2732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7" name="Straight Connector 7196">
              <a:extLst>
                <a:ext uri="{FF2B5EF4-FFF2-40B4-BE49-F238E27FC236}">
                  <a16:creationId xmlns:a16="http://schemas.microsoft.com/office/drawing/2014/main" id="{240EE79F-0683-A799-7178-E5882D183E7F}"/>
                </a:ext>
              </a:extLst>
            </p:cNvPr>
            <p:cNvCxnSpPr>
              <a:stCxn id="57" idx="7"/>
              <a:endCxn id="59" idx="2"/>
            </p:cNvCxnSpPr>
            <p:nvPr/>
          </p:nvCxnSpPr>
          <p:spPr bwMode="auto">
            <a:xfrm>
              <a:off x="1958882" y="1851118"/>
              <a:ext cx="2003518" cy="2824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8" name="Straight Connector 7197">
              <a:extLst>
                <a:ext uri="{FF2B5EF4-FFF2-40B4-BE49-F238E27FC236}">
                  <a16:creationId xmlns:a16="http://schemas.microsoft.com/office/drawing/2014/main" id="{EF0B63F2-2709-F4E7-22B2-0D2741F5C334}"/>
                </a:ext>
              </a:extLst>
            </p:cNvPr>
            <p:cNvCxnSpPr>
              <a:stCxn id="62" idx="7"/>
              <a:endCxn id="59" idx="0"/>
            </p:cNvCxnSpPr>
            <p:nvPr/>
          </p:nvCxnSpPr>
          <p:spPr bwMode="auto">
            <a:xfrm flipV="1">
              <a:off x="2568482" y="2057400"/>
              <a:ext cx="14701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220" name="Picture 7219">
            <a:extLst>
              <a:ext uri="{FF2B5EF4-FFF2-40B4-BE49-F238E27FC236}">
                <a16:creationId xmlns:a16="http://schemas.microsoft.com/office/drawing/2014/main" id="{830FD423-16D4-F945-A5A7-B8C1E812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50277"/>
            <a:ext cx="2074695" cy="1541489"/>
          </a:xfrm>
          <a:prstGeom prst="rect">
            <a:avLst/>
          </a:prstGeom>
        </p:spPr>
      </p:pic>
      <p:pic>
        <p:nvPicPr>
          <p:cNvPr id="7242" name="Picture 7241">
            <a:extLst>
              <a:ext uri="{FF2B5EF4-FFF2-40B4-BE49-F238E27FC236}">
                <a16:creationId xmlns:a16="http://schemas.microsoft.com/office/drawing/2014/main" id="{1C73D421-3159-227C-00A6-EA69C5FF5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26" y="4874761"/>
            <a:ext cx="2127365" cy="1580621"/>
          </a:xfrm>
          <a:prstGeom prst="rect">
            <a:avLst/>
          </a:prstGeom>
        </p:spPr>
      </p:pic>
      <p:pic>
        <p:nvPicPr>
          <p:cNvPr id="7264" name="Picture 7263">
            <a:extLst>
              <a:ext uri="{FF2B5EF4-FFF2-40B4-BE49-F238E27FC236}">
                <a16:creationId xmlns:a16="http://schemas.microsoft.com/office/drawing/2014/main" id="{B9864FEF-6C03-F304-6024-6288E13EE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724400"/>
            <a:ext cx="2204525" cy="1637951"/>
          </a:xfrm>
          <a:prstGeom prst="rect">
            <a:avLst/>
          </a:prstGeom>
        </p:spPr>
      </p:pic>
      <p:sp>
        <p:nvSpPr>
          <p:cNvPr id="7265" name="Arrow: Down 7264">
            <a:extLst>
              <a:ext uri="{FF2B5EF4-FFF2-40B4-BE49-F238E27FC236}">
                <a16:creationId xmlns:a16="http://schemas.microsoft.com/office/drawing/2014/main" id="{E4D4FBC8-FD7E-D393-53C8-97A369FA96BF}"/>
              </a:ext>
            </a:extLst>
          </p:cNvPr>
          <p:cNvSpPr/>
          <p:nvPr/>
        </p:nvSpPr>
        <p:spPr>
          <a:xfrm rot="2732548">
            <a:off x="2738030" y="3317182"/>
            <a:ext cx="216000" cy="1541488"/>
          </a:xfrm>
          <a:prstGeom prst="downArrow">
            <a:avLst/>
          </a:prstGeom>
          <a:solidFill>
            <a:srgbClr val="FF7C80"/>
          </a:solidFill>
          <a:ln cap="rnd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266" name="Arrow: Down 7265">
            <a:extLst>
              <a:ext uri="{FF2B5EF4-FFF2-40B4-BE49-F238E27FC236}">
                <a16:creationId xmlns:a16="http://schemas.microsoft.com/office/drawing/2014/main" id="{774859CC-94C5-B41F-1394-08335C1C3C0F}"/>
              </a:ext>
            </a:extLst>
          </p:cNvPr>
          <p:cNvSpPr/>
          <p:nvPr/>
        </p:nvSpPr>
        <p:spPr>
          <a:xfrm rot="21271849" flipH="1">
            <a:off x="4969122" y="3940167"/>
            <a:ext cx="216000" cy="1629459"/>
          </a:xfrm>
          <a:prstGeom prst="downArrow">
            <a:avLst/>
          </a:prstGeom>
          <a:solidFill>
            <a:srgbClr val="FF7C80"/>
          </a:solidFill>
          <a:ln cap="rnd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267" name="Arrow: Down 7266">
            <a:extLst>
              <a:ext uri="{FF2B5EF4-FFF2-40B4-BE49-F238E27FC236}">
                <a16:creationId xmlns:a16="http://schemas.microsoft.com/office/drawing/2014/main" id="{DA029FE4-03C0-3514-85E0-5F8A255E686D}"/>
              </a:ext>
            </a:extLst>
          </p:cNvPr>
          <p:cNvSpPr/>
          <p:nvPr/>
        </p:nvSpPr>
        <p:spPr>
          <a:xfrm rot="18582233" flipH="1">
            <a:off x="6105950" y="3334725"/>
            <a:ext cx="216000" cy="1856819"/>
          </a:xfrm>
          <a:prstGeom prst="downArrow">
            <a:avLst/>
          </a:prstGeom>
          <a:solidFill>
            <a:srgbClr val="FF7C80"/>
          </a:solidFill>
          <a:ln cap="rnd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268" name="TextBox 7267">
            <a:extLst>
              <a:ext uri="{FF2B5EF4-FFF2-40B4-BE49-F238E27FC236}">
                <a16:creationId xmlns:a16="http://schemas.microsoft.com/office/drawing/2014/main" id="{AA15C668-24C6-242B-EBBA-93054DBE47FA}"/>
              </a:ext>
            </a:extLst>
          </p:cNvPr>
          <p:cNvSpPr txBox="1"/>
          <p:nvPr/>
        </p:nvSpPr>
        <p:spPr>
          <a:xfrm rot="18973024">
            <a:off x="2129395" y="3764831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  <a:latin typeface="Handlee" panose="02000000000000000000" pitchFamily="2" charset="77"/>
              </a:rPr>
              <a:t>A spanning Tree</a:t>
            </a:r>
          </a:p>
        </p:txBody>
      </p:sp>
      <p:sp>
        <p:nvSpPr>
          <p:cNvPr id="7269" name="TextBox 7268">
            <a:extLst>
              <a:ext uri="{FF2B5EF4-FFF2-40B4-BE49-F238E27FC236}">
                <a16:creationId xmlns:a16="http://schemas.microsoft.com/office/drawing/2014/main" id="{39E61DA9-8946-A20F-6101-FF9B25A6634B}"/>
              </a:ext>
            </a:extLst>
          </p:cNvPr>
          <p:cNvSpPr txBox="1"/>
          <p:nvPr/>
        </p:nvSpPr>
        <p:spPr>
          <a:xfrm rot="5003857">
            <a:off x="4441514" y="4538322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  <a:latin typeface="Handlee" panose="02000000000000000000" pitchFamily="2" charset="77"/>
              </a:rPr>
              <a:t>Another spanning Tree</a:t>
            </a:r>
          </a:p>
        </p:txBody>
      </p:sp>
      <p:sp>
        <p:nvSpPr>
          <p:cNvPr id="7270" name="TextBox 7269">
            <a:extLst>
              <a:ext uri="{FF2B5EF4-FFF2-40B4-BE49-F238E27FC236}">
                <a16:creationId xmlns:a16="http://schemas.microsoft.com/office/drawing/2014/main" id="{4A4A7B15-68A2-B1FE-46D8-637BA4702704}"/>
              </a:ext>
            </a:extLst>
          </p:cNvPr>
          <p:cNvSpPr txBox="1"/>
          <p:nvPr/>
        </p:nvSpPr>
        <p:spPr>
          <a:xfrm rot="2362751">
            <a:off x="5357469" y="3898197"/>
            <a:ext cx="1826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  <a:latin typeface="Handlee" panose="02000000000000000000" pitchFamily="2" charset="77"/>
              </a:rPr>
              <a:t>Yet another spanning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7092F-BC7A-DBA2-18D4-9E96918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A625B-017F-B321-9B0B-901AA55303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19337-4DEC-01F0-8921-370EC4EB7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48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Spanning Tree Protocol (STP)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Protocol by which switches/bridges construct a spanning tree</a:t>
            </a:r>
          </a:p>
          <a:p>
            <a:r>
              <a:rPr lang="en-US" dirty="0"/>
              <a:t>Nice properties</a:t>
            </a:r>
          </a:p>
          <a:p>
            <a:pPr lvl="1"/>
            <a:r>
              <a:rPr lang="en-US" dirty="0"/>
              <a:t>Zero configuration (by operators or users)</a:t>
            </a:r>
          </a:p>
          <a:p>
            <a:pPr lvl="1"/>
            <a:r>
              <a:rPr lang="en-US" dirty="0"/>
              <a:t>Self healing</a:t>
            </a:r>
          </a:p>
          <a:p>
            <a:r>
              <a:rPr lang="en-US" dirty="0"/>
              <a:t>STP should consider some constraints for backwards compatibility</a:t>
            </a:r>
          </a:p>
          <a:p>
            <a:pPr lvl="1"/>
            <a:r>
              <a:rPr lang="en-US" dirty="0"/>
              <a:t>No changes to end-hosts</a:t>
            </a:r>
          </a:p>
          <a:p>
            <a:pPr lvl="1"/>
            <a:r>
              <a:rPr lang="en-US" dirty="0"/>
              <a:t>Maintain plug-n-play aspect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935F-B468-F06C-2C9C-47FBF192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869B7-2D28-A226-C68E-7F49214999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584B0-3C89-5750-2239-74C2383806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5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Constructing a Spanning Tree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6914670" cy="5334000"/>
          </a:xfrm>
        </p:spPr>
        <p:txBody>
          <a:bodyPr>
            <a:normAutofit/>
          </a:bodyPr>
          <a:lstStyle/>
          <a:p>
            <a:r>
              <a:rPr lang="en-US" dirty="0"/>
              <a:t>Need a distributed algorithm</a:t>
            </a:r>
          </a:p>
          <a:p>
            <a:pPr lvl="1"/>
            <a:r>
              <a:rPr lang="en-US" dirty="0"/>
              <a:t>Switches cooperate to build the spanning tree, and adapt automatically when failures occur</a:t>
            </a:r>
          </a:p>
          <a:p>
            <a:pPr lvl="1"/>
            <a:endParaRPr lang="en-US" dirty="0"/>
          </a:p>
          <a:p>
            <a:r>
              <a:rPr lang="en-US" dirty="0"/>
              <a:t>Key ingredients of the algorithm</a:t>
            </a:r>
          </a:p>
          <a:p>
            <a:pPr lvl="1"/>
            <a:r>
              <a:rPr lang="en-US" dirty="0"/>
              <a:t>Switches need to elect a “root”</a:t>
            </a:r>
          </a:p>
          <a:p>
            <a:pPr lvl="1"/>
            <a:r>
              <a:rPr lang="en-US" dirty="0"/>
              <a:t>Each switch must identify the interfaces that are on the shortest path from the root</a:t>
            </a:r>
          </a:p>
          <a:p>
            <a:pPr lvl="1"/>
            <a:r>
              <a:rPr lang="en-US" dirty="0"/>
              <a:t>And exclude interfaces that are not on the shortest path from the tree  </a:t>
            </a:r>
          </a:p>
          <a:p>
            <a:pPr lvl="1"/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F32EBE2-89A5-7C54-2A19-3A0582A4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33694E1-7342-4B15-FE9C-07DE3F2F5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7F321ED-594A-6698-16F6-6D93819D38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7EE33B-DF57-BF43-97D2-C37F8B7E1C20}"/>
              </a:ext>
            </a:extLst>
          </p:cNvPr>
          <p:cNvGrpSpPr>
            <a:grpSpLocks noChangeAspect="1"/>
          </p:cNvGrpSpPr>
          <p:nvPr/>
        </p:nvGrpSpPr>
        <p:grpSpPr>
          <a:xfrm>
            <a:off x="6781800" y="1219200"/>
            <a:ext cx="2208084" cy="2880000"/>
            <a:chOff x="7107930" y="1981200"/>
            <a:chExt cx="1842210" cy="2402790"/>
          </a:xfrm>
        </p:grpSpPr>
        <p:sp>
          <p:nvSpPr>
            <p:cNvPr id="2" name="CustomShape 6">
              <a:extLst>
                <a:ext uri="{FF2B5EF4-FFF2-40B4-BE49-F238E27FC236}">
                  <a16:creationId xmlns:a16="http://schemas.microsoft.com/office/drawing/2014/main" id="{DD817797-124D-4520-FF34-EF6099CFD6B0}"/>
                </a:ext>
              </a:extLst>
            </p:cNvPr>
            <p:cNvSpPr/>
            <p:nvPr/>
          </p:nvSpPr>
          <p:spPr>
            <a:xfrm>
              <a:off x="7943850" y="240030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3" name="CustomShape 7">
              <a:extLst>
                <a:ext uri="{FF2B5EF4-FFF2-40B4-BE49-F238E27FC236}">
                  <a16:creationId xmlns:a16="http://schemas.microsoft.com/office/drawing/2014/main" id="{7DDA6C98-757C-D70A-141F-91CD0CF078E1}"/>
                </a:ext>
              </a:extLst>
            </p:cNvPr>
            <p:cNvSpPr/>
            <p:nvPr/>
          </p:nvSpPr>
          <p:spPr>
            <a:xfrm>
              <a:off x="7339050" y="303372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4" name="CustomShape 8">
              <a:extLst>
                <a:ext uri="{FF2B5EF4-FFF2-40B4-BE49-F238E27FC236}">
                  <a16:creationId xmlns:a16="http://schemas.microsoft.com/office/drawing/2014/main" id="{755F84CC-483A-88FE-596F-FD9457F61652}"/>
                </a:ext>
              </a:extLst>
            </p:cNvPr>
            <p:cNvSpPr/>
            <p:nvPr/>
          </p:nvSpPr>
          <p:spPr>
            <a:xfrm>
              <a:off x="8548650" y="303372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5" name="CustomShape 9">
              <a:extLst>
                <a:ext uri="{FF2B5EF4-FFF2-40B4-BE49-F238E27FC236}">
                  <a16:creationId xmlns:a16="http://schemas.microsoft.com/office/drawing/2014/main" id="{40FA6016-B2EB-A7B3-F148-9040859D567C}"/>
                </a:ext>
              </a:extLst>
            </p:cNvPr>
            <p:cNvSpPr/>
            <p:nvPr/>
          </p:nvSpPr>
          <p:spPr>
            <a:xfrm>
              <a:off x="7886610" y="346572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6" name="CustomShape 10">
              <a:extLst>
                <a:ext uri="{FF2B5EF4-FFF2-40B4-BE49-F238E27FC236}">
                  <a16:creationId xmlns:a16="http://schemas.microsoft.com/office/drawing/2014/main" id="{FDAA5020-1A3B-312A-E863-5FDB9DFA881D}"/>
                </a:ext>
              </a:extLst>
            </p:cNvPr>
            <p:cNvSpPr/>
            <p:nvPr/>
          </p:nvSpPr>
          <p:spPr>
            <a:xfrm>
              <a:off x="8635590" y="395523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7" name="CustomShape 11">
              <a:extLst>
                <a:ext uri="{FF2B5EF4-FFF2-40B4-BE49-F238E27FC236}">
                  <a16:creationId xmlns:a16="http://schemas.microsoft.com/office/drawing/2014/main" id="{246012F2-24B8-C54C-A14E-D7249B8C00EB}"/>
                </a:ext>
              </a:extLst>
            </p:cNvPr>
            <p:cNvSpPr/>
            <p:nvPr/>
          </p:nvSpPr>
          <p:spPr>
            <a:xfrm>
              <a:off x="7107930" y="3782430"/>
              <a:ext cx="314550" cy="28485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8" name="CustomShape 12">
              <a:extLst>
                <a:ext uri="{FF2B5EF4-FFF2-40B4-BE49-F238E27FC236}">
                  <a16:creationId xmlns:a16="http://schemas.microsoft.com/office/drawing/2014/main" id="{E85ACFA4-EF3E-37DA-D294-F07242B40BAC}"/>
                </a:ext>
              </a:extLst>
            </p:cNvPr>
            <p:cNvSpPr/>
            <p:nvPr/>
          </p:nvSpPr>
          <p:spPr>
            <a:xfrm>
              <a:off x="7712730" y="4099140"/>
              <a:ext cx="314550" cy="28485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BC2AA646-3493-B797-C375-E3CC8714D6DA}"/>
                </a:ext>
              </a:extLst>
            </p:cNvPr>
            <p:cNvSpPr/>
            <p:nvPr/>
          </p:nvSpPr>
          <p:spPr>
            <a:xfrm flipH="1">
              <a:off x="7598520" y="2658420"/>
              <a:ext cx="402300" cy="40365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BB48D10E-BEF7-DD8B-53A5-CC963939225A}"/>
                </a:ext>
              </a:extLst>
            </p:cNvPr>
            <p:cNvSpPr/>
            <p:nvPr/>
          </p:nvSpPr>
          <p:spPr>
            <a:xfrm>
              <a:off x="8231940" y="2629800"/>
              <a:ext cx="373680" cy="48951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760C4DF9-A41B-22BD-5874-0D1A6323BAB2}"/>
                </a:ext>
              </a:extLst>
            </p:cNvPr>
            <p:cNvSpPr/>
            <p:nvPr/>
          </p:nvSpPr>
          <p:spPr>
            <a:xfrm>
              <a:off x="7598520" y="3263220"/>
              <a:ext cx="316710" cy="25947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7D45D6EA-CCC9-07DD-3720-F402C079EDC1}"/>
                </a:ext>
              </a:extLst>
            </p:cNvPr>
            <p:cNvSpPr/>
            <p:nvPr/>
          </p:nvSpPr>
          <p:spPr>
            <a:xfrm>
              <a:off x="8145000" y="3695490"/>
              <a:ext cx="518940" cy="316710"/>
            </a:xfrm>
            <a:prstGeom prst="line">
              <a:avLst/>
            </a:prstGeom>
            <a:ln w="38160" cap="rnd">
              <a:solidFill>
                <a:srgbClr val="800080"/>
              </a:solidFill>
              <a:custDash>
                <a:ds d="100000" sp="1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0A508941-6ED7-D990-6221-F1D1FADC124C}"/>
                </a:ext>
              </a:extLst>
            </p:cNvPr>
            <p:cNvSpPr/>
            <p:nvPr/>
          </p:nvSpPr>
          <p:spPr>
            <a:xfrm>
              <a:off x="8721180" y="3321540"/>
              <a:ext cx="86940" cy="633420"/>
            </a:xfrm>
            <a:prstGeom prst="line">
              <a:avLst/>
            </a:prstGeom>
            <a:ln w="38160" cap="rnd">
              <a:solidFill>
                <a:srgbClr val="800080"/>
              </a:solidFill>
              <a:custDash>
                <a:ds d="100000" sp="1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ECAB1D9A-D493-F19E-641F-AE0C7FF7255D}"/>
                </a:ext>
              </a:extLst>
            </p:cNvPr>
            <p:cNvSpPr/>
            <p:nvPr/>
          </p:nvSpPr>
          <p:spPr>
            <a:xfrm>
              <a:off x="8116380" y="2687040"/>
              <a:ext cx="633420" cy="129654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BC01256D-BF81-F78D-2D8F-D8D1A6523FAA}"/>
                </a:ext>
              </a:extLst>
            </p:cNvPr>
            <p:cNvSpPr/>
            <p:nvPr/>
          </p:nvSpPr>
          <p:spPr>
            <a:xfrm flipV="1">
              <a:off x="7396020" y="3695490"/>
              <a:ext cx="519210" cy="17253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34B7FEAD-E86E-06ED-A725-C820B2BDD453}"/>
                </a:ext>
              </a:extLst>
            </p:cNvPr>
            <p:cNvSpPr/>
            <p:nvPr/>
          </p:nvSpPr>
          <p:spPr>
            <a:xfrm flipV="1">
              <a:off x="7886610" y="3724110"/>
              <a:ext cx="142830" cy="37503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9531CDD9-DBD1-8911-159B-AF2FC0F8AC06}"/>
                </a:ext>
              </a:extLst>
            </p:cNvPr>
            <p:cNvSpPr/>
            <p:nvPr/>
          </p:nvSpPr>
          <p:spPr>
            <a:xfrm flipH="1" flipV="1">
              <a:off x="7366320" y="4012200"/>
              <a:ext cx="376110" cy="202230"/>
            </a:xfrm>
            <a:prstGeom prst="line">
              <a:avLst/>
            </a:prstGeom>
            <a:ln w="38160" cap="rnd">
              <a:solidFill>
                <a:srgbClr val="800080"/>
              </a:solidFill>
              <a:custDash>
                <a:ds d="100000" sp="1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8" name="CustomShape 22">
              <a:extLst>
                <a:ext uri="{FF2B5EF4-FFF2-40B4-BE49-F238E27FC236}">
                  <a16:creationId xmlns:a16="http://schemas.microsoft.com/office/drawing/2014/main" id="{99463BC8-4811-1D83-844A-9233A0E9398A}"/>
                </a:ext>
              </a:extLst>
            </p:cNvPr>
            <p:cNvSpPr/>
            <p:nvPr/>
          </p:nvSpPr>
          <p:spPr>
            <a:xfrm>
              <a:off x="7834650" y="1981200"/>
              <a:ext cx="471150" cy="294570"/>
            </a:xfrm>
            <a:prstGeom prst="rect">
              <a:avLst/>
            </a:prstGeom>
            <a:noFill/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pPr algn="ctr">
                <a:lnSpc>
                  <a:spcPct val="100000"/>
                </a:lnSpc>
              </a:pPr>
              <a:r>
                <a:rPr lang="en-CA" sz="2000" b="1" spc="-1" dirty="0">
                  <a:solidFill>
                    <a:schemeClr val="tx2"/>
                  </a:solidFill>
                  <a:latin typeface="Handlee" panose="02000000000000000000" pitchFamily="2" charset="77"/>
                  <a:ea typeface="DejaVu Sans"/>
                </a:rPr>
                <a:t>root</a:t>
              </a:r>
              <a:endParaRPr lang="en-CA" sz="2000" spc="-1" dirty="0">
                <a:solidFill>
                  <a:schemeClr val="tx2"/>
                </a:solidFill>
                <a:latin typeface="Handlee" panose="02000000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34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Algorithm has Two Aspects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Pick a root:</a:t>
            </a:r>
          </a:p>
          <a:p>
            <a:pPr lvl="1"/>
            <a:r>
              <a:rPr lang="en-US" dirty="0"/>
              <a:t>Destination to which the shortest paths go</a:t>
            </a:r>
          </a:p>
          <a:p>
            <a:pPr lvl="1"/>
            <a:r>
              <a:rPr lang="en-US" dirty="0"/>
              <a:t>Pick the one with the smallest identifier (MAC name/address)</a:t>
            </a:r>
          </a:p>
          <a:p>
            <a:r>
              <a:rPr lang="en-US" dirty="0"/>
              <a:t>Compute the shortest paths to the root</a:t>
            </a:r>
          </a:p>
          <a:p>
            <a:pPr lvl="1"/>
            <a:r>
              <a:rPr lang="en-US" dirty="0"/>
              <a:t>No shortest path can have a cycle</a:t>
            </a:r>
          </a:p>
          <a:p>
            <a:pPr lvl="1"/>
            <a:r>
              <a:rPr lang="en-US" dirty="0"/>
              <a:t>Only keep the links on the shortest path</a:t>
            </a:r>
          </a:p>
          <a:p>
            <a:pPr lvl="1"/>
            <a:r>
              <a:rPr lang="en-US" dirty="0"/>
              <a:t>Break ties in some way</a:t>
            </a:r>
          </a:p>
          <a:p>
            <a:pPr lvl="2"/>
            <a:r>
              <a:rPr lang="en-US" dirty="0"/>
              <a:t>So that we only keep one shortest path from each node</a:t>
            </a:r>
          </a:p>
          <a:p>
            <a:r>
              <a:rPr lang="en-US" dirty="0"/>
              <a:t>STP does both with a single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CD3F0-08D8-9EB0-C58F-FE3893B0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94D09-EE5E-06FB-C804-24B570CDC0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99EE-920F-FCC1-CF37-3A6B64FC7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41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Perlman Describes Her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4114800" cy="1752600"/>
          </a:xfrm>
        </p:spPr>
        <p:txBody>
          <a:bodyPr>
            <a:normAutofit/>
          </a:bodyPr>
          <a:lstStyle/>
          <a:p>
            <a:r>
              <a:rPr lang="en-US" sz="2000" dirty="0" err="1"/>
              <a:t>Algorhyme</a:t>
            </a:r>
            <a:r>
              <a:rPr lang="en-US" sz="2000" dirty="0"/>
              <a:t>, by Radia Perlman: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5B6EA2-478D-6035-5E91-7B31477588A2}"/>
              </a:ext>
            </a:extLst>
          </p:cNvPr>
          <p:cNvSpPr txBox="1">
            <a:spLocks/>
          </p:cNvSpPr>
          <p:nvPr/>
        </p:nvSpPr>
        <p:spPr bwMode="auto">
          <a:xfrm>
            <a:off x="4953000" y="1120776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3" tIns="34289" rIns="68573" bIns="34289" numCol="1" anchor="t" anchorCtr="0" compatLnSpc="1">
            <a:prstTxWarp prst="textNoShape">
              <a:avLst/>
            </a:prstTxWarp>
            <a:noAutofit/>
          </a:bodyPr>
          <a:lstStyle>
            <a:lvl1pPr marL="342858" indent="-34285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57" indent="-285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0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4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28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43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57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71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I think that I shall never see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A graph more lovely than a tree.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A tree whose crucial property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Is loop-free connectivity.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A tree that must be sure to span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So packet can reach every LAN.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First the root must be selected.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By ID it is elected.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Least cost paths from root are traced.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In the tree, these paths are placed.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A mesh is made by folks like me,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Then bridges find a spanning tree.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C2A30-AFF3-75EE-7148-7BD0743F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7AF4D-F554-370B-053A-6375F0F0B2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5C473-C741-1BCF-2B0D-40EA734BA8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5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A8BDC-C96E-7C0C-E5A7-CADF39E30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92BBE-3A2D-D006-88B2-C6AD9B2D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522FE-1136-C46D-77BA-CE01F850B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E9541-543C-4CDF-B182-2EDF7539AC5A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127C0-1967-18C8-B8B3-22CA798705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111042" name="Rectangle 2">
            <a:extLst>
              <a:ext uri="{FF2B5EF4-FFF2-40B4-BE49-F238E27FC236}">
                <a16:creationId xmlns:a16="http://schemas.microsoft.com/office/drawing/2014/main" id="{C6D376B3-E9A6-AD6D-1D6F-33DAD31A2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1111043" name="Rectangle 3">
            <a:extLst>
              <a:ext uri="{FF2B5EF4-FFF2-40B4-BE49-F238E27FC236}">
                <a16:creationId xmlns:a16="http://schemas.microsoft.com/office/drawing/2014/main" id="{9C6B9B6E-D54B-9B94-E1DA-F6FDE2530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TA office hours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Will be posted on class website later this week.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Please check the time/location.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Take advantage of these for assignments.</a:t>
            </a:r>
          </a:p>
          <a:p>
            <a:endParaRPr lang="en-US" dirty="0"/>
          </a:p>
          <a:p>
            <a:r>
              <a:rPr lang="en-US" dirty="0"/>
              <a:t>Remember …</a:t>
            </a:r>
          </a:p>
          <a:p>
            <a:pPr lvl="1"/>
            <a:r>
              <a:rPr lang="en-US" dirty="0"/>
              <a:t>The late submission policy.</a:t>
            </a:r>
          </a:p>
          <a:p>
            <a:pPr lvl="2"/>
            <a:r>
              <a:rPr lang="en-US" dirty="0"/>
              <a:t>Changed to “two” late submissions allowed. </a:t>
            </a:r>
          </a:p>
          <a:p>
            <a:pPr lvl="3"/>
            <a:r>
              <a:rPr lang="en-US" dirty="0"/>
              <a:t>One for each assignment.</a:t>
            </a:r>
          </a:p>
          <a:p>
            <a:pPr lvl="1"/>
            <a:r>
              <a:rPr lang="en-US" dirty="0"/>
              <a:t>Academic integrity guidelines.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Start early! Start early! Start early!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dirty="0"/>
          </a:p>
          <a:p>
            <a:pPr lvl="1"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175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Constructing a Spanning Tree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Messages </a:t>
            </a:r>
            <a:r>
              <a:rPr lang="en-US" dirty="0">
                <a:solidFill>
                  <a:srgbClr val="FF0000"/>
                </a:solidFill>
              </a:rPr>
              <a:t>(Y, d, X)</a:t>
            </a:r>
          </a:p>
          <a:p>
            <a:pPr lvl="1"/>
            <a:r>
              <a:rPr lang="en-US" dirty="0"/>
              <a:t>Proposing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 as the root</a:t>
            </a:r>
          </a:p>
          <a:p>
            <a:pPr lvl="1"/>
            <a:r>
              <a:rPr lang="en-US" dirty="0"/>
              <a:t>From node </a:t>
            </a:r>
            <a:r>
              <a:rPr lang="en-US" dirty="0">
                <a:solidFill>
                  <a:srgbClr val="FF0000"/>
                </a:solidFill>
              </a:rPr>
              <a:t>X</a:t>
            </a:r>
          </a:p>
          <a:p>
            <a:pPr lvl="1"/>
            <a:r>
              <a:rPr lang="en-US" dirty="0"/>
              <a:t>And advertising a distance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between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Switches elect the node with smallest identifier as root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 in messages</a:t>
            </a:r>
          </a:p>
          <a:p>
            <a:pPr lvl="1"/>
            <a:endParaRPr lang="en-US" dirty="0"/>
          </a:p>
          <a:p>
            <a:r>
              <a:rPr lang="en-US" dirty="0"/>
              <a:t>Each switch determines if a link is on its shortest path to the root</a:t>
            </a:r>
          </a:p>
          <a:p>
            <a:pPr lvl="1"/>
            <a:r>
              <a:rPr lang="en-US" dirty="0"/>
              <a:t>If not, excludes it from the tree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38726-49CC-FB99-6CBE-EDF49EBC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D26AC-5F0E-D3B8-7D62-44E785118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CC190-5F37-B186-EF91-3869435D43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75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26ED8E2-D4E3-2212-31F4-CD7B4532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>
            <a:extLst>
              <a:ext uri="{FF2B5EF4-FFF2-40B4-BE49-F238E27FC236}">
                <a16:creationId xmlns:a16="http://schemas.microsoft.com/office/drawing/2014/main" id="{52A89E93-0B0A-F04A-110A-C78B9F8DA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Spanning Tree Algorithm</a:t>
            </a:r>
          </a:p>
        </p:txBody>
      </p:sp>
      <p:sp>
        <p:nvSpPr>
          <p:cNvPr id="1604611" name="Rectangle 3">
            <a:extLst>
              <a:ext uri="{FF2B5EF4-FFF2-40B4-BE49-F238E27FC236}">
                <a16:creationId xmlns:a16="http://schemas.microsoft.com/office/drawing/2014/main" id="{25EB69FE-470F-2B94-DE64-66164BE77E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Initially, each switch proposes itself as the root</a:t>
            </a:r>
          </a:p>
          <a:p>
            <a:pPr lvl="1"/>
            <a:r>
              <a:rPr lang="en-US" dirty="0"/>
              <a:t>Example: switch X announces (X, 0, X)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Switches update their </a:t>
            </a:r>
            <a:r>
              <a:rPr lang="en-US" dirty="0">
                <a:solidFill>
                  <a:srgbClr val="FF0000"/>
                </a:solidFill>
              </a:rPr>
              <a:t>view of the root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their </a:t>
            </a:r>
            <a:r>
              <a:rPr lang="en-US" dirty="0">
                <a:solidFill>
                  <a:srgbClr val="FF0000"/>
                </a:solidFill>
              </a:rPr>
              <a:t>distance to the root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 each switch Z, whenever a message (Y, d, X) is received from X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Y’s id &lt; current root: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set root = Y;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set shortest-distance-to-root = d + 1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Y’s id = current root and shortest-distance-to-root &gt; d + 1: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set shortest-distance-to-root = d + 1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root changed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shortest-distance-to-root changed: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 all neighbors message (Y, shortest-distance-to-root, Z)</a:t>
            </a:r>
          </a:p>
          <a:p>
            <a:pPr lvl="1"/>
            <a:endParaRPr lang="en-US" dirty="0"/>
          </a:p>
          <a:p>
            <a:r>
              <a:rPr lang="en-US" dirty="0"/>
              <a:t>Repeat until no more change</a:t>
            </a:r>
          </a:p>
          <a:p>
            <a:pPr lvl="1"/>
            <a:r>
              <a:rPr lang="en-US" dirty="0"/>
              <a:t>Identify interfaces not on a shortest path to the root</a:t>
            </a:r>
          </a:p>
          <a:p>
            <a:pPr lvl="1"/>
            <a:r>
              <a:rPr lang="en-US" dirty="0"/>
              <a:t>… and exclude them from the spanning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03C3-2ACA-E618-6DB4-DB917E1B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AF614-AB2E-C34E-6B37-9C1CA5380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FFCD-BAF5-4A37-9A78-B4BC913957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EC828-BAC2-378F-E22B-5A6B0FB607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  <p:extLst>
      <p:ext uri="{BB962C8B-B14F-4D97-AF65-F5344CB8AC3E}">
        <p14:creationId xmlns:p14="http://schemas.microsoft.com/office/powerpoint/2010/main" val="1129097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Breaking 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When there are multiple shortest paths to the root:</a:t>
            </a:r>
          </a:p>
          <a:p>
            <a:pPr lvl="1"/>
            <a:r>
              <a:rPr lang="en-US" dirty="0"/>
              <a:t>Choose the path via neighbor switch with the smallest identifier</a:t>
            </a:r>
          </a:p>
          <a:p>
            <a:r>
              <a:rPr lang="en-US" dirty="0"/>
              <a:t>One could use any tie-breaking system</a:t>
            </a:r>
          </a:p>
          <a:p>
            <a:pPr lvl="1"/>
            <a:r>
              <a:rPr lang="en-US" dirty="0"/>
              <a:t>This is just an easy one to remember and implement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FF2B0-D1B5-91EF-5D81-8D31D6DA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89123-29F1-DB97-EF33-63039E2394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DDC41-9BD9-D9DC-49AC-21B96D41B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26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STP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Let’s run STP on this example</a:t>
            </a:r>
          </a:p>
          <a:p>
            <a:pPr lvl="1"/>
            <a:r>
              <a:rPr lang="en-US" dirty="0"/>
              <a:t>We assume all links have “distance” 1</a:t>
            </a:r>
          </a:p>
          <a:p>
            <a:pPr lvl="1"/>
            <a:r>
              <a:rPr lang="en-US" dirty="0"/>
              <a:t>Easy to generalize</a:t>
            </a:r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B4628-0B48-51C1-7B1E-99DCFB8A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7BEF-5D88-DC63-11C5-3079FA31E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638F2-913D-BB54-8F62-7A03A3F41D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268B74-4356-E59A-30A0-B11B7B8C2965}"/>
              </a:ext>
            </a:extLst>
          </p:cNvPr>
          <p:cNvGrpSpPr>
            <a:grpSpLocks noChangeAspect="1"/>
          </p:cNvGrpSpPr>
          <p:nvPr/>
        </p:nvGrpSpPr>
        <p:grpSpPr>
          <a:xfrm>
            <a:off x="4302058" y="2285999"/>
            <a:ext cx="4205042" cy="3348213"/>
            <a:chOff x="4302058" y="2285999"/>
            <a:chExt cx="4205042" cy="3348213"/>
          </a:xfrm>
        </p:grpSpPr>
        <p:cxnSp>
          <p:nvCxnSpPr>
            <p:cNvPr id="7226" name="Straight Connector 7225">
              <a:extLst>
                <a:ext uri="{FF2B5EF4-FFF2-40B4-BE49-F238E27FC236}">
                  <a16:creationId xmlns:a16="http://schemas.microsoft.com/office/drawing/2014/main" id="{027E1E68-9025-4C31-960B-BBCA0416EC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6" name="Straight Connector 7235">
              <a:extLst>
                <a:ext uri="{FF2B5EF4-FFF2-40B4-BE49-F238E27FC236}">
                  <a16:creationId xmlns:a16="http://schemas.microsoft.com/office/drawing/2014/main" id="{5B7B4DA4-E799-A2EA-221E-B21D59301B5C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8" name="Straight Connector 7237">
              <a:extLst>
                <a:ext uri="{FF2B5EF4-FFF2-40B4-BE49-F238E27FC236}">
                  <a16:creationId xmlns:a16="http://schemas.microsoft.com/office/drawing/2014/main" id="{C76F0FC5-692C-8FBE-1D95-D122CC7EA01E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0" name="Straight Connector 7239">
              <a:extLst>
                <a:ext uri="{FF2B5EF4-FFF2-40B4-BE49-F238E27FC236}">
                  <a16:creationId xmlns:a16="http://schemas.microsoft.com/office/drawing/2014/main" id="{9B7C635E-F73F-0BDA-935C-64DCEB145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2" name="Straight Connector 7241">
              <a:extLst>
                <a:ext uri="{FF2B5EF4-FFF2-40B4-BE49-F238E27FC236}">
                  <a16:creationId xmlns:a16="http://schemas.microsoft.com/office/drawing/2014/main" id="{E87833AD-4DC4-4DC3-C36C-F9C16CFD10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4" name="Straight Connector 7243">
              <a:extLst>
                <a:ext uri="{FF2B5EF4-FFF2-40B4-BE49-F238E27FC236}">
                  <a16:creationId xmlns:a16="http://schemas.microsoft.com/office/drawing/2014/main" id="{8CCE85B4-E7E7-A6A8-1E89-355C370FAD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6" name="Straight Connector 7245">
              <a:extLst>
                <a:ext uri="{FF2B5EF4-FFF2-40B4-BE49-F238E27FC236}">
                  <a16:creationId xmlns:a16="http://schemas.microsoft.com/office/drawing/2014/main" id="{7C1CE036-6845-A739-3C8B-75D5FE4F2F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8" name="Straight Connector 7247">
              <a:extLst>
                <a:ext uri="{FF2B5EF4-FFF2-40B4-BE49-F238E27FC236}">
                  <a16:creationId xmlns:a16="http://schemas.microsoft.com/office/drawing/2014/main" id="{7E1ACC6A-9063-2F3B-32F1-C0E776CC21E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0" name="Straight Connector 7249">
              <a:extLst>
                <a:ext uri="{FF2B5EF4-FFF2-40B4-BE49-F238E27FC236}">
                  <a16:creationId xmlns:a16="http://schemas.microsoft.com/office/drawing/2014/main" id="{E9EAFBB1-AF0C-4583-AA94-68FC4A3F9D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stomShape 7">
              <a:extLst>
                <a:ext uri="{FF2B5EF4-FFF2-40B4-BE49-F238E27FC236}">
                  <a16:creationId xmlns:a16="http://schemas.microsoft.com/office/drawing/2014/main" id="{EFCFA5B8-281F-BDB7-1F87-9DB31A0E0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7224" name="CustomShape 7">
              <a:extLst>
                <a:ext uri="{FF2B5EF4-FFF2-40B4-BE49-F238E27FC236}">
                  <a16:creationId xmlns:a16="http://schemas.microsoft.com/office/drawing/2014/main" id="{DA947BCB-1DBF-5113-AFEB-606D02A65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7229" name="CustomShape 7">
              <a:extLst>
                <a:ext uri="{FF2B5EF4-FFF2-40B4-BE49-F238E27FC236}">
                  <a16:creationId xmlns:a16="http://schemas.microsoft.com/office/drawing/2014/main" id="{1C7798F2-9600-2C45-2C51-4AE618EDF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7231" name="CustomShape 7">
              <a:extLst>
                <a:ext uri="{FF2B5EF4-FFF2-40B4-BE49-F238E27FC236}">
                  <a16:creationId xmlns:a16="http://schemas.microsoft.com/office/drawing/2014/main" id="{05190FEA-5135-3274-D3B4-D5D9B5EDD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7232" name="CustomShape 7">
              <a:extLst>
                <a:ext uri="{FF2B5EF4-FFF2-40B4-BE49-F238E27FC236}">
                  <a16:creationId xmlns:a16="http://schemas.microsoft.com/office/drawing/2014/main" id="{8C72A949-531E-A79D-CF23-1FAFF76E5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7233" name="CustomShape 7">
              <a:extLst>
                <a:ext uri="{FF2B5EF4-FFF2-40B4-BE49-F238E27FC236}">
                  <a16:creationId xmlns:a16="http://schemas.microsoft.com/office/drawing/2014/main" id="{5323DE97-0902-2161-71EB-D23E1B6E2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7234" name="CustomShape 7">
              <a:extLst>
                <a:ext uri="{FF2B5EF4-FFF2-40B4-BE49-F238E27FC236}">
                  <a16:creationId xmlns:a16="http://schemas.microsoft.com/office/drawing/2014/main" id="{A84B0A95-A722-01EA-036F-B06449DD6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40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5361F7-AED1-3CDC-9DCA-7C0167E7B329}"/>
              </a:ext>
            </a:extLst>
          </p:cNvPr>
          <p:cNvGrpSpPr>
            <a:grpSpLocks noChangeAspect="1"/>
          </p:cNvGrpSpPr>
          <p:nvPr/>
        </p:nvGrpSpPr>
        <p:grpSpPr>
          <a:xfrm>
            <a:off x="454050" y="1447800"/>
            <a:ext cx="3539832" cy="4721611"/>
            <a:chOff x="491093" y="1990441"/>
            <a:chExt cx="2709307" cy="361381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730980C-0A31-0311-A128-06EF74C1F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89" r="24921"/>
            <a:stretch/>
          </p:blipFill>
          <p:spPr>
            <a:xfrm>
              <a:off x="1282900" y="2008364"/>
              <a:ext cx="1917500" cy="3595891"/>
            </a:xfrm>
            <a:prstGeom prst="rect">
              <a:avLst/>
            </a:prstGeom>
          </p:spPr>
        </p:pic>
        <p:pic>
          <p:nvPicPr>
            <p:cNvPr id="7172" name="Picture 7171">
              <a:extLst>
                <a:ext uri="{FF2B5EF4-FFF2-40B4-BE49-F238E27FC236}">
                  <a16:creationId xmlns:a16="http://schemas.microsoft.com/office/drawing/2014/main" id="{2DCFAB42-DD14-6C44-95E1-594C26B83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093" y="2008365"/>
              <a:ext cx="791807" cy="3595890"/>
            </a:xfrm>
            <a:prstGeom prst="rect">
              <a:avLst/>
            </a:prstGeom>
          </p:spPr>
        </p:pic>
        <p:sp>
          <p:nvSpPr>
            <p:cNvPr id="7173" name="TextBox 7172">
              <a:extLst>
                <a:ext uri="{FF2B5EF4-FFF2-40B4-BE49-F238E27FC236}">
                  <a16:creationId xmlns:a16="http://schemas.microsoft.com/office/drawing/2014/main" id="{E9411039-7043-5ABD-8354-C02F47383170}"/>
                </a:ext>
              </a:extLst>
            </p:cNvPr>
            <p:cNvSpPr txBox="1"/>
            <p:nvPr/>
          </p:nvSpPr>
          <p:spPr>
            <a:xfrm>
              <a:off x="556524" y="1990441"/>
              <a:ext cx="648050" cy="4475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Current</a:t>
              </a:r>
            </a:p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view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68B1F-D21E-6ADE-DBD1-FFD8D6B6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D6C8C-6CB3-B783-E12E-88586A8FFC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B25FE-2D54-79F6-42AE-DA9724750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5FEF3-9B18-97CB-00F0-C73F34F9DEEB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C1B086-6BFE-B821-F7FB-6CF981DD5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FCC2AA-0D25-6D2A-D5E0-92F4F9E89689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79CE94-AA60-6DA1-389B-69665E8CE650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FF5DE35-3361-2807-063D-61A257F7F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F2C4FD-88C7-02BD-1894-4805B75274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2EAF72-230D-48CD-A516-0A8491D0A1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3789E4-0D4C-BF59-4D0A-68DFE03DE3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A758DC-3B3C-234F-A69E-4974F23B234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143055-BF2A-0F8C-5383-8F0AE79A2A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stomShape 7">
              <a:extLst>
                <a:ext uri="{FF2B5EF4-FFF2-40B4-BE49-F238E27FC236}">
                  <a16:creationId xmlns:a16="http://schemas.microsoft.com/office/drawing/2014/main" id="{78F46B61-1FA6-7A7D-BAFD-934EC651F3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18" name="CustomShape 7">
              <a:extLst>
                <a:ext uri="{FF2B5EF4-FFF2-40B4-BE49-F238E27FC236}">
                  <a16:creationId xmlns:a16="http://schemas.microsoft.com/office/drawing/2014/main" id="{1D9EB2CE-C45D-6BA7-BD40-98AEB3DFD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19" name="CustomShape 7">
              <a:extLst>
                <a:ext uri="{FF2B5EF4-FFF2-40B4-BE49-F238E27FC236}">
                  <a16:creationId xmlns:a16="http://schemas.microsoft.com/office/drawing/2014/main" id="{2156DA32-C2A0-E3A4-02BB-30BA27B2ED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627C4130-ADB7-4325-D436-52421D5A1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21" name="CustomShape 7">
              <a:extLst>
                <a:ext uri="{FF2B5EF4-FFF2-40B4-BE49-F238E27FC236}">
                  <a16:creationId xmlns:a16="http://schemas.microsoft.com/office/drawing/2014/main" id="{96786983-282F-BDF4-B25E-8CFEE4804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22" name="CustomShape 7">
              <a:extLst>
                <a:ext uri="{FF2B5EF4-FFF2-40B4-BE49-F238E27FC236}">
                  <a16:creationId xmlns:a16="http://schemas.microsoft.com/office/drawing/2014/main" id="{D187F9F1-5329-5C95-7B97-0AD9A2247C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23" name="CustomShape 7">
              <a:extLst>
                <a:ext uri="{FF2B5EF4-FFF2-40B4-BE49-F238E27FC236}">
                  <a16:creationId xmlns:a16="http://schemas.microsoft.com/office/drawing/2014/main" id="{4FA258D6-98FC-0CA0-9764-8CF3049FC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233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6F1EFB-95D4-6FF8-E8B6-3F448EF95744}"/>
              </a:ext>
            </a:extLst>
          </p:cNvPr>
          <p:cNvGrpSpPr>
            <a:grpSpLocks noChangeAspect="1"/>
          </p:cNvGrpSpPr>
          <p:nvPr/>
        </p:nvGrpSpPr>
        <p:grpSpPr>
          <a:xfrm>
            <a:off x="516076" y="1404710"/>
            <a:ext cx="3522524" cy="4615090"/>
            <a:chOff x="465493" y="2000251"/>
            <a:chExt cx="2707195" cy="3546874"/>
          </a:xfrm>
        </p:grpSpPr>
        <p:pic>
          <p:nvPicPr>
            <p:cNvPr id="7172" name="Picture 7171">
              <a:extLst>
                <a:ext uri="{FF2B5EF4-FFF2-40B4-BE49-F238E27FC236}">
                  <a16:creationId xmlns:a16="http://schemas.microsoft.com/office/drawing/2014/main" id="{2DCFAB42-DD14-6C44-95E1-594C26B83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93" y="2000251"/>
              <a:ext cx="791807" cy="354687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2B6AFA-5E4E-AF05-9E97-236D3BA3B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7300" y="2000251"/>
              <a:ext cx="1206012" cy="354687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87673E-7C87-3179-F560-4F70EA06D572}"/>
                </a:ext>
              </a:extLst>
            </p:cNvPr>
            <p:cNvSpPr txBox="1"/>
            <p:nvPr/>
          </p:nvSpPr>
          <p:spPr>
            <a:xfrm>
              <a:off x="529588" y="2003340"/>
              <a:ext cx="650727" cy="449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Current</a:t>
              </a:r>
            </a:p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view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F4150F-5A57-A77B-BBFE-5C2479EF4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3312" y="2000251"/>
              <a:ext cx="709376" cy="3546874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94496-3BE3-3A5A-BFF5-0B3D60D2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69AEA-E7D1-CFE9-B105-F5FC19B3C8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C22D-A2D0-C150-F667-752DBD809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C99D04-6B7E-B01F-09AB-04278DCBDFDA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EDE01-1933-4393-611B-9EF9F21D7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77890F-413A-0579-73B3-023FC2C81E5F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293FFF-16FE-6B1E-16F2-3F4DA22F5281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108F25-CE92-7407-92EE-B507598A6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F6DFE7-C883-0EF7-12DA-00B28DEACC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86725E-025C-4ABF-AC39-A4EC912145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FFEACA-5588-3A4E-6A7C-F446893B12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1DA274-45A1-C0BF-0A86-F8FBA9BE99A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2BB03-B35F-322C-DE36-0D72606FD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stomShape 7">
              <a:extLst>
                <a:ext uri="{FF2B5EF4-FFF2-40B4-BE49-F238E27FC236}">
                  <a16:creationId xmlns:a16="http://schemas.microsoft.com/office/drawing/2014/main" id="{3CBB53B3-368C-1FA7-2C22-BA420BE2AE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C6A920BC-727D-4122-18AB-BE0E95315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21" name="CustomShape 7">
              <a:extLst>
                <a:ext uri="{FF2B5EF4-FFF2-40B4-BE49-F238E27FC236}">
                  <a16:creationId xmlns:a16="http://schemas.microsoft.com/office/drawing/2014/main" id="{547CCA65-9F4E-2749-D669-FE724D277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22" name="CustomShape 7">
              <a:extLst>
                <a:ext uri="{FF2B5EF4-FFF2-40B4-BE49-F238E27FC236}">
                  <a16:creationId xmlns:a16="http://schemas.microsoft.com/office/drawing/2014/main" id="{605B751E-2689-0B75-6BD8-DC21175FB9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23" name="CustomShape 7">
              <a:extLst>
                <a:ext uri="{FF2B5EF4-FFF2-40B4-BE49-F238E27FC236}">
                  <a16:creationId xmlns:a16="http://schemas.microsoft.com/office/drawing/2014/main" id="{6BB776FA-BED9-DE99-829C-A46038320D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24" name="CustomShape 7">
              <a:extLst>
                <a:ext uri="{FF2B5EF4-FFF2-40B4-BE49-F238E27FC236}">
                  <a16:creationId xmlns:a16="http://schemas.microsoft.com/office/drawing/2014/main" id="{E2E025A0-6577-B3E8-3491-16856B982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25" name="CustomShape 7">
              <a:extLst>
                <a:ext uri="{FF2B5EF4-FFF2-40B4-BE49-F238E27FC236}">
                  <a16:creationId xmlns:a16="http://schemas.microsoft.com/office/drawing/2014/main" id="{D239A101-132A-6265-18ED-E62937A8C4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085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D193D-F7A0-193F-02C7-64EB6FED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27D2B-7232-C0E5-5B41-7CC96733BD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915F9-2055-038A-1CBF-2BE7792DC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5A58E7-6D46-7464-606E-12664E36B037}"/>
              </a:ext>
            </a:extLst>
          </p:cNvPr>
          <p:cNvGrpSpPr>
            <a:grpSpLocks noChangeAspect="1"/>
          </p:cNvGrpSpPr>
          <p:nvPr/>
        </p:nvGrpSpPr>
        <p:grpSpPr>
          <a:xfrm>
            <a:off x="537724" y="1600200"/>
            <a:ext cx="3431126" cy="4516495"/>
            <a:chOff x="534482" y="1812710"/>
            <a:chExt cx="2860444" cy="37652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3746EC-3904-F7BB-49EF-836D9603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0106"/>
            <a:stretch/>
          </p:blipFill>
          <p:spPr>
            <a:xfrm>
              <a:off x="534482" y="1823215"/>
              <a:ext cx="2860444" cy="37547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8C67B2-26F3-15A9-A4EC-DB1827C771DF}"/>
                </a:ext>
              </a:extLst>
            </p:cNvPr>
            <p:cNvSpPr txBox="1"/>
            <p:nvPr/>
          </p:nvSpPr>
          <p:spPr>
            <a:xfrm>
              <a:off x="573534" y="1812710"/>
              <a:ext cx="8467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Current</a:t>
              </a:r>
            </a:p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view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7C91D6-5F1A-B491-00E5-F4B4C346A734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26CC8EB-DFAA-F148-14EC-499FBE323D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CCDBF8-A3F4-B927-EF3F-2666A2D0ECD1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62A529-682A-92AC-93F6-10DB6C2BEA11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57243-7F4B-BF8D-0AFA-65CE44207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FA4245-EF90-D7DD-D9EF-004906CF6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263559-7428-A9B9-5591-49F5800D91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ADCAD3-CB95-826F-929C-DC212C134D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FCF366C-971B-1B36-F0F4-FF033F566A8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DC61A0-FC77-F884-A8D9-42D423683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F71381AE-3747-BD7D-2711-E03AA8BA8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21" name="CustomShape 7">
              <a:extLst>
                <a:ext uri="{FF2B5EF4-FFF2-40B4-BE49-F238E27FC236}">
                  <a16:creationId xmlns:a16="http://schemas.microsoft.com/office/drawing/2014/main" id="{6CBFADA5-2C40-9CD5-95E1-4D9C541F4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22" name="CustomShape 7">
              <a:extLst>
                <a:ext uri="{FF2B5EF4-FFF2-40B4-BE49-F238E27FC236}">
                  <a16:creationId xmlns:a16="http://schemas.microsoft.com/office/drawing/2014/main" id="{3B537E8F-A8D5-B6BF-3B46-355943F90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23" name="CustomShape 7">
              <a:extLst>
                <a:ext uri="{FF2B5EF4-FFF2-40B4-BE49-F238E27FC236}">
                  <a16:creationId xmlns:a16="http://schemas.microsoft.com/office/drawing/2014/main" id="{B99243F9-82C8-0B04-9A7E-45FB293DA8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24" name="CustomShape 7">
              <a:extLst>
                <a:ext uri="{FF2B5EF4-FFF2-40B4-BE49-F238E27FC236}">
                  <a16:creationId xmlns:a16="http://schemas.microsoft.com/office/drawing/2014/main" id="{8B3B0086-C1CD-2241-8126-FF86BF20F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25" name="CustomShape 7">
              <a:extLst>
                <a:ext uri="{FF2B5EF4-FFF2-40B4-BE49-F238E27FC236}">
                  <a16:creationId xmlns:a16="http://schemas.microsoft.com/office/drawing/2014/main" id="{25E3FB2B-F094-DD68-ECF4-C2A55E14BA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26" name="CustomShape 7">
              <a:extLst>
                <a:ext uri="{FF2B5EF4-FFF2-40B4-BE49-F238E27FC236}">
                  <a16:creationId xmlns:a16="http://schemas.microsoft.com/office/drawing/2014/main" id="{A4CB80B0-2D4A-C117-B10F-5ECE34D55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20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495A0-9947-6F40-DB2C-46DC5279F8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585"/>
          <a:stretch/>
        </p:blipFill>
        <p:spPr>
          <a:xfrm>
            <a:off x="556901" y="1371600"/>
            <a:ext cx="3289662" cy="459420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F7A2F-AC92-0BCC-158C-A97884D6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F2AF7-F07D-89F9-F59A-5555F8496D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D16AB-A930-8341-28BE-56FB55CEB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61C47-AF59-840C-BDE0-5006C507F553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EF0494-4F4F-6BA2-8512-D5923898B3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2C9F30-F04C-B5D8-D989-0F513579E77C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16C3C9-8273-3648-AC30-F54E1EA562ED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94A4A9-DF80-79F2-F3FE-52A606482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F5C6DC-9238-FA7C-3591-DCD0D86D9C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A17AE2-F173-4C71-EA95-021588DE95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ED28CB-70DB-2233-211E-F8C42D384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9F58E9-D4FA-E53B-8063-0473DF26E40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6D09FF-0D76-1515-0475-5CF6725CAB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stomShape 7">
              <a:extLst>
                <a:ext uri="{FF2B5EF4-FFF2-40B4-BE49-F238E27FC236}">
                  <a16:creationId xmlns:a16="http://schemas.microsoft.com/office/drawing/2014/main" id="{63344468-688B-F379-DA11-21E505199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17" name="CustomShape 7">
              <a:extLst>
                <a:ext uri="{FF2B5EF4-FFF2-40B4-BE49-F238E27FC236}">
                  <a16:creationId xmlns:a16="http://schemas.microsoft.com/office/drawing/2014/main" id="{B91E41B2-14E1-3C0F-58C2-869CB20C3A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18" name="CustomShape 7">
              <a:extLst>
                <a:ext uri="{FF2B5EF4-FFF2-40B4-BE49-F238E27FC236}">
                  <a16:creationId xmlns:a16="http://schemas.microsoft.com/office/drawing/2014/main" id="{48878113-228E-02DE-960A-0081011B6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19" name="CustomShape 7">
              <a:extLst>
                <a:ext uri="{FF2B5EF4-FFF2-40B4-BE49-F238E27FC236}">
                  <a16:creationId xmlns:a16="http://schemas.microsoft.com/office/drawing/2014/main" id="{3C548172-5CE3-1B5A-2D3A-50BF52A7D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06931310-3235-5782-A6D8-7D228A2E78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21" name="CustomShape 7">
              <a:extLst>
                <a:ext uri="{FF2B5EF4-FFF2-40B4-BE49-F238E27FC236}">
                  <a16:creationId xmlns:a16="http://schemas.microsoft.com/office/drawing/2014/main" id="{8646EAF0-39D4-D72A-8C04-77D61B13CB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22" name="CustomShape 7">
              <a:extLst>
                <a:ext uri="{FF2B5EF4-FFF2-40B4-BE49-F238E27FC236}">
                  <a16:creationId xmlns:a16="http://schemas.microsoft.com/office/drawing/2014/main" id="{D747EA5D-E646-96EA-9E30-20F7ABAA63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13F3667-28C4-FA24-D5EB-76A92D142F76}"/>
              </a:ext>
            </a:extLst>
          </p:cNvPr>
          <p:cNvSpPr txBox="1"/>
          <p:nvPr/>
        </p:nvSpPr>
        <p:spPr>
          <a:xfrm>
            <a:off x="584567" y="1371600"/>
            <a:ext cx="1015632" cy="701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Optima" panose="02000503060000020004" pitchFamily="2" charset="0"/>
              </a:rPr>
              <a:t>Current</a:t>
            </a:r>
          </a:p>
          <a:p>
            <a:pPr algn="ctr"/>
            <a:r>
              <a:rPr lang="en-CA" sz="1600" dirty="0">
                <a:solidFill>
                  <a:schemeClr val="bg1"/>
                </a:solidFill>
                <a:latin typeface="Optima" panose="02000503060000020004" pitchFamily="2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2912657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0EB7C-0942-67B8-82D8-C33E1380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211"/>
          <a:stretch/>
        </p:blipFill>
        <p:spPr>
          <a:xfrm>
            <a:off x="487051" y="1447800"/>
            <a:ext cx="3563645" cy="45889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8B043-C5EB-B377-0B16-E5001788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DD8AC-8D59-311B-C6B4-F775C26CE1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AA86A-3202-D7FD-A295-61CD1F07B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B6087-39E4-019C-FF9E-EB62A9D4BD1E}"/>
              </a:ext>
            </a:extLst>
          </p:cNvPr>
          <p:cNvSpPr txBox="1"/>
          <p:nvPr/>
        </p:nvSpPr>
        <p:spPr>
          <a:xfrm>
            <a:off x="533400" y="1447800"/>
            <a:ext cx="1015632" cy="701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Optima" panose="02000503060000020004" pitchFamily="2" charset="0"/>
              </a:rPr>
              <a:t>Current</a:t>
            </a:r>
          </a:p>
          <a:p>
            <a:pPr algn="ctr"/>
            <a:r>
              <a:rPr lang="en-CA" sz="1600" dirty="0">
                <a:solidFill>
                  <a:schemeClr val="bg1"/>
                </a:solidFill>
                <a:latin typeface="Optima" panose="02000503060000020004" pitchFamily="2" charset="0"/>
              </a:rPr>
              <a:t>view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66340F-FF13-728A-4FA4-32ED70749C23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AE2F8D-10D7-6DD7-E2E1-A3AA8FFB9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EAE4147-EBDD-97AD-0F31-13B3BD3B1EB8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FE582D-0BC9-39DB-ED3A-872D279FA345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2D109C-A364-074E-CE59-ECBFA155C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AACBC2-EF31-CDD5-9373-90FE53F364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739D452-4C2D-3163-B402-10FA768C52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611131-EAE8-C6AC-A019-7F4E68DAD2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9D39FA-5C6A-3BF9-F5B0-4686C192EEC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96E1EC3-9018-2CC0-2C7B-5471846657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stomShape 7">
              <a:extLst>
                <a:ext uri="{FF2B5EF4-FFF2-40B4-BE49-F238E27FC236}">
                  <a16:creationId xmlns:a16="http://schemas.microsoft.com/office/drawing/2014/main" id="{1570D912-53C3-1D84-3088-BC9101796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35" name="CustomShape 7">
              <a:extLst>
                <a:ext uri="{FF2B5EF4-FFF2-40B4-BE49-F238E27FC236}">
                  <a16:creationId xmlns:a16="http://schemas.microsoft.com/office/drawing/2014/main" id="{D9A5277D-2BAE-42C8-3CFB-F6DE95F96A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36" name="CustomShape 7">
              <a:extLst>
                <a:ext uri="{FF2B5EF4-FFF2-40B4-BE49-F238E27FC236}">
                  <a16:creationId xmlns:a16="http://schemas.microsoft.com/office/drawing/2014/main" id="{BFCD80F2-9324-34DD-52A2-C986DF58D3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37" name="CustomShape 7">
              <a:extLst>
                <a:ext uri="{FF2B5EF4-FFF2-40B4-BE49-F238E27FC236}">
                  <a16:creationId xmlns:a16="http://schemas.microsoft.com/office/drawing/2014/main" id="{492E1BBB-D8C5-9615-24DA-CCE41DD67F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38" name="CustomShape 7">
              <a:extLst>
                <a:ext uri="{FF2B5EF4-FFF2-40B4-BE49-F238E27FC236}">
                  <a16:creationId xmlns:a16="http://schemas.microsoft.com/office/drawing/2014/main" id="{18F1AE6D-A43F-D5CD-7D3D-ADCE67F382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39" name="CustomShape 7">
              <a:extLst>
                <a:ext uri="{FF2B5EF4-FFF2-40B4-BE49-F238E27FC236}">
                  <a16:creationId xmlns:a16="http://schemas.microsoft.com/office/drawing/2014/main" id="{A4C67F47-CEBB-88A0-BFE0-7FEDD906B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40" name="CustomShape 7">
              <a:extLst>
                <a:ext uri="{FF2B5EF4-FFF2-40B4-BE49-F238E27FC236}">
                  <a16:creationId xmlns:a16="http://schemas.microsoft.com/office/drawing/2014/main" id="{C237434C-1881-4B4F-5A42-21C0A6D46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606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Round 5: We have our Spanning Tree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813A9-9615-83D6-337D-C0A4AD57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D3378-B3AA-64A1-5768-D00ED830C8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2A9-1BCA-D28A-B97F-625E28BBF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A07B6E-CC91-2D78-420B-85B469593290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58E19A-A649-423E-58E1-9484406D8C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3E6B32-A5C4-9904-5C8C-EBD4BFEB0873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A954D8-20C7-AF32-77E5-CFD48CF94F82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64165C-B692-F44E-0302-1AEE8BF63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B3267B-AE15-2571-D68E-ABA620F6E2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9199BC6-DABD-BB4F-6295-2D2598C968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2850D0-FBAB-6575-F076-562F04CCB3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EF3B58F-F9F4-24E3-7164-053A441EC2B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7DD8CFC-F043-8CF9-67C1-11B6ED59BB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stomShape 7">
              <a:extLst>
                <a:ext uri="{FF2B5EF4-FFF2-40B4-BE49-F238E27FC236}">
                  <a16:creationId xmlns:a16="http://schemas.microsoft.com/office/drawing/2014/main" id="{16E21CF7-849B-78A7-6C8C-5B62668C9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33" name="CustomShape 7">
              <a:extLst>
                <a:ext uri="{FF2B5EF4-FFF2-40B4-BE49-F238E27FC236}">
                  <a16:creationId xmlns:a16="http://schemas.microsoft.com/office/drawing/2014/main" id="{3490742A-2D1A-A0A8-6FD8-91D926207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34" name="CustomShape 7">
              <a:extLst>
                <a:ext uri="{FF2B5EF4-FFF2-40B4-BE49-F238E27FC236}">
                  <a16:creationId xmlns:a16="http://schemas.microsoft.com/office/drawing/2014/main" id="{87E7AE0D-5486-CCE1-F49D-C1EE7B41AD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35" name="CustomShape 7">
              <a:extLst>
                <a:ext uri="{FF2B5EF4-FFF2-40B4-BE49-F238E27FC236}">
                  <a16:creationId xmlns:a16="http://schemas.microsoft.com/office/drawing/2014/main" id="{815E8D7F-3D50-B159-DF56-04D6613ED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36" name="CustomShape 7">
              <a:extLst>
                <a:ext uri="{FF2B5EF4-FFF2-40B4-BE49-F238E27FC236}">
                  <a16:creationId xmlns:a16="http://schemas.microsoft.com/office/drawing/2014/main" id="{A9536324-138A-4F28-6648-EA259A4142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37" name="CustomShape 7">
              <a:extLst>
                <a:ext uri="{FF2B5EF4-FFF2-40B4-BE49-F238E27FC236}">
                  <a16:creationId xmlns:a16="http://schemas.microsoft.com/office/drawing/2014/main" id="{9E6CDC5D-3989-A961-437F-5A24E8891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38" name="CustomShape 7">
              <a:extLst>
                <a:ext uri="{FF2B5EF4-FFF2-40B4-BE49-F238E27FC236}">
                  <a16:creationId xmlns:a16="http://schemas.microsoft.com/office/drawing/2014/main" id="{659AE645-34EF-31EA-011B-E131ECD816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80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Reading for this week: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Chapter 3 of the textbook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Next week: Also, Chapter 3 (catch up if you are behind)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Note: only sections covered in class are required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dirty="0"/>
              <a:t>But helpful to go through the rest.</a:t>
            </a:r>
          </a:p>
          <a:p>
            <a:pPr lvl="2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Problem Set 1: next week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Due on Tue. the week after.</a:t>
            </a:r>
          </a:p>
          <a:p>
            <a:pPr lvl="1"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This week’s tutorial: Programming Assignment 1 (PA1) overview.</a:t>
            </a:r>
          </a:p>
          <a:p>
            <a:pPr lvl="1">
              <a:buFontTx/>
              <a:buChar char="•"/>
            </a:pPr>
            <a:r>
              <a:rPr lang="en-US" dirty="0"/>
              <a:t>Next week: Problem Set 1 </a:t>
            </a:r>
            <a:r>
              <a:rPr lang="en-US"/>
              <a:t>sample problems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Spanning Tree Algorithm</a:t>
            </a:r>
          </a:p>
        </p:txBody>
      </p:sp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must react to failures</a:t>
            </a:r>
          </a:p>
          <a:p>
            <a:pPr lvl="1"/>
            <a:r>
              <a:rPr lang="en-US" b="1" dirty="0"/>
              <a:t>Failure of the root node</a:t>
            </a:r>
            <a:r>
              <a:rPr lang="en-US" dirty="0"/>
              <a:t>: need to elect a new root, with the next lowest identifier</a:t>
            </a:r>
          </a:p>
          <a:p>
            <a:pPr lvl="1"/>
            <a:r>
              <a:rPr lang="en-US" b="1" dirty="0"/>
              <a:t>Failure of other switches and links</a:t>
            </a:r>
            <a:r>
              <a:rPr lang="en-US" dirty="0"/>
              <a:t>: Need to recompute the spanning tree</a:t>
            </a:r>
          </a:p>
          <a:p>
            <a:r>
              <a:rPr lang="en-US" dirty="0"/>
              <a:t>Root switch continues sending messages</a:t>
            </a:r>
          </a:p>
          <a:p>
            <a:pPr lvl="1"/>
            <a:r>
              <a:rPr lang="en-US" dirty="0"/>
              <a:t>Periodically reannouncing itself as the root</a:t>
            </a:r>
          </a:p>
          <a:p>
            <a:pPr lvl="1"/>
            <a:r>
              <a:rPr lang="en-US" dirty="0"/>
              <a:t>Other switches continue forwarding messages</a:t>
            </a:r>
          </a:p>
          <a:p>
            <a:r>
              <a:rPr lang="en-US" dirty="0"/>
              <a:t>Detecting failures through timeout (</a:t>
            </a:r>
            <a:r>
              <a:rPr lang="en-US" dirty="0">
                <a:solidFill>
                  <a:srgbClr val="FF0000"/>
                </a:solidFill>
              </a:rPr>
              <a:t>soft state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Switch waits to hear from others</a:t>
            </a:r>
          </a:p>
          <a:p>
            <a:pPr lvl="1"/>
            <a:r>
              <a:rPr lang="en-US" dirty="0"/>
              <a:t>Eventually times out and claims to be the root</a:t>
            </a:r>
          </a:p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54069-878E-41D7-B57C-4EE2721ACA1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C07FAE5-53E2-4FB4-863F-2729E9B35083}"/>
              </a:ext>
            </a:extLst>
          </p:cNvPr>
          <p:cNvSpPr/>
          <p:nvPr/>
        </p:nvSpPr>
        <p:spPr>
          <a:xfrm>
            <a:off x="1600200" y="6310314"/>
            <a:ext cx="5486400" cy="457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andlee" panose="02000000000000000000" pitchFamily="2" charset="77"/>
              </a:rPr>
              <a:t>See textbook for details and other examples.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Strengths:</a:t>
            </a:r>
          </a:p>
          <a:p>
            <a:pPr lvl="1"/>
            <a:r>
              <a:rPr lang="en-US" dirty="0"/>
              <a:t>Plug-n-Play: zero-configuration 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Cheap</a:t>
            </a:r>
          </a:p>
          <a:p>
            <a:pPr lvl="1"/>
            <a:endParaRPr lang="en-US" dirty="0"/>
          </a:p>
          <a:p>
            <a:r>
              <a:rPr lang="en-US" dirty="0"/>
              <a:t>Weaknesses:</a:t>
            </a:r>
          </a:p>
          <a:p>
            <a:pPr lvl="1"/>
            <a:r>
              <a:rPr lang="en-US" dirty="0"/>
              <a:t>Wasted bandwidth</a:t>
            </a:r>
          </a:p>
          <a:p>
            <a:pPr lvl="1"/>
            <a:r>
              <a:rPr lang="en-US" dirty="0"/>
              <a:t>Delay in reestablishing spanning tree</a:t>
            </a:r>
          </a:p>
          <a:p>
            <a:pPr lvl="1"/>
            <a:r>
              <a:rPr lang="en-US" dirty="0"/>
              <a:t>Slow to react to host movement (need timeout)</a:t>
            </a:r>
          </a:p>
          <a:p>
            <a:pPr lvl="1"/>
            <a:r>
              <a:rPr lang="en-US" dirty="0"/>
              <a:t>Poor predictability: depending on location of root and traffic pattern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5766A-FF65-6076-8392-54B60550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648E8-C8A7-DD84-982E-3D0D74481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39C9F-F456-2FBD-D45D-61EB4AF4A7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27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B2573-6E02-4DC5-A3DD-5ECC7126702D}" type="slidenum">
              <a:rPr lang="en-US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 – The Internet Protocol (IP)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IP: The Internet Protocol</a:t>
            </a:r>
          </a:p>
          <a:p>
            <a:pPr lvl="1"/>
            <a:r>
              <a:rPr lang="en-US" dirty="0"/>
              <a:t>Service characteristics</a:t>
            </a:r>
          </a:p>
          <a:p>
            <a:pPr lvl="1"/>
            <a:r>
              <a:rPr lang="en-US" dirty="0"/>
              <a:t>The IP Datagram format</a:t>
            </a:r>
          </a:p>
          <a:p>
            <a:pPr lvl="1"/>
            <a:r>
              <a:rPr lang="en-US" dirty="0"/>
              <a:t>IP addresses</a:t>
            </a:r>
          </a:p>
          <a:p>
            <a:pPr lvl="1"/>
            <a:r>
              <a:rPr lang="en-US" dirty="0"/>
              <a:t>Classless Inter-Domain Routing (CIDR)</a:t>
            </a:r>
          </a:p>
          <a:p>
            <a:pPr lvl="1"/>
            <a:r>
              <a:rPr lang="en-US" dirty="0"/>
              <a:t>An aside: Turning names into addresses (DNS)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Internet Protocol (IP)</a:t>
            </a: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BF2E8-AC57-412F-A96B-710A575DFCE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659458" name="Rectangle 2"/>
          <p:cNvSpPr>
            <a:spLocks noChangeArrowheads="1"/>
          </p:cNvSpPr>
          <p:nvPr/>
        </p:nvSpPr>
        <p:spPr bwMode="auto">
          <a:xfrm>
            <a:off x="817563" y="3632200"/>
            <a:ext cx="2001837" cy="520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817563" y="2590800"/>
            <a:ext cx="20018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817563" y="3111500"/>
            <a:ext cx="20018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817563" y="3632200"/>
            <a:ext cx="20018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659463" name="Text Box 7"/>
          <p:cNvSpPr txBox="1">
            <a:spLocks noChangeArrowheads="1"/>
          </p:cNvSpPr>
          <p:nvPr/>
        </p:nvSpPr>
        <p:spPr bwMode="auto">
          <a:xfrm>
            <a:off x="817563" y="4152900"/>
            <a:ext cx="20018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Link</a:t>
            </a:r>
          </a:p>
        </p:txBody>
      </p:sp>
      <p:sp>
        <p:nvSpPr>
          <p:cNvPr id="659464" name="Text Box 8"/>
          <p:cNvSpPr txBox="1">
            <a:spLocks noChangeArrowheads="1"/>
          </p:cNvSpPr>
          <p:nvPr/>
        </p:nvSpPr>
        <p:spPr bwMode="auto">
          <a:xfrm>
            <a:off x="2819400" y="3111500"/>
            <a:ext cx="1524000" cy="520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000">
                <a:latin typeface="Optima" panose="02000503060000020004" pitchFamily="2" charset="0"/>
              </a:rPr>
              <a:t>TCP / UDP</a:t>
            </a:r>
          </a:p>
        </p:txBody>
      </p:sp>
      <p:sp>
        <p:nvSpPr>
          <p:cNvPr id="659465" name="Text Box 9"/>
          <p:cNvSpPr txBox="1">
            <a:spLocks noChangeArrowheads="1"/>
          </p:cNvSpPr>
          <p:nvPr/>
        </p:nvSpPr>
        <p:spPr bwMode="auto">
          <a:xfrm>
            <a:off x="2819400" y="3632200"/>
            <a:ext cx="1219200" cy="520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IP</a:t>
            </a:r>
          </a:p>
        </p:txBody>
      </p:sp>
      <p:sp>
        <p:nvSpPr>
          <p:cNvPr id="659466" name="Line 10"/>
          <p:cNvSpPr>
            <a:spLocks noChangeShapeType="1"/>
          </p:cNvSpPr>
          <p:nvPr/>
        </p:nvSpPr>
        <p:spPr bwMode="auto">
          <a:xfrm>
            <a:off x="2971800" y="3648075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67" name="Text Box 11"/>
          <p:cNvSpPr txBox="1">
            <a:spLocks noChangeArrowheads="1"/>
          </p:cNvSpPr>
          <p:nvPr/>
        </p:nvSpPr>
        <p:spPr bwMode="auto">
          <a:xfrm>
            <a:off x="4572000" y="3127375"/>
            <a:ext cx="9906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Data</a:t>
            </a:r>
          </a:p>
        </p:txBody>
      </p:sp>
      <p:sp>
        <p:nvSpPr>
          <p:cNvPr id="659468" name="Text Box 12"/>
          <p:cNvSpPr txBox="1">
            <a:spLocks noChangeArrowheads="1"/>
          </p:cNvSpPr>
          <p:nvPr/>
        </p:nvSpPr>
        <p:spPr bwMode="auto">
          <a:xfrm>
            <a:off x="5562600" y="3127375"/>
            <a:ext cx="5334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Hdr</a:t>
            </a:r>
          </a:p>
        </p:txBody>
      </p:sp>
      <p:sp>
        <p:nvSpPr>
          <p:cNvPr id="659469" name="Text Box 13"/>
          <p:cNvSpPr txBox="1">
            <a:spLocks noChangeArrowheads="1"/>
          </p:cNvSpPr>
          <p:nvPr/>
        </p:nvSpPr>
        <p:spPr bwMode="auto">
          <a:xfrm>
            <a:off x="4572000" y="3784600"/>
            <a:ext cx="15240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Data</a:t>
            </a:r>
          </a:p>
        </p:txBody>
      </p:sp>
      <p:sp>
        <p:nvSpPr>
          <p:cNvPr id="659470" name="Text Box 14"/>
          <p:cNvSpPr txBox="1">
            <a:spLocks noChangeArrowheads="1"/>
          </p:cNvSpPr>
          <p:nvPr/>
        </p:nvSpPr>
        <p:spPr bwMode="auto">
          <a:xfrm>
            <a:off x="6096000" y="3784600"/>
            <a:ext cx="5334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Hdr</a:t>
            </a:r>
          </a:p>
        </p:txBody>
      </p:sp>
      <p:sp>
        <p:nvSpPr>
          <p:cNvPr id="659471" name="Line 15"/>
          <p:cNvSpPr>
            <a:spLocks noChangeShapeType="1"/>
          </p:cNvSpPr>
          <p:nvPr/>
        </p:nvSpPr>
        <p:spPr bwMode="auto">
          <a:xfrm>
            <a:off x="5334000" y="3495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72" name="Line 16"/>
          <p:cNvSpPr>
            <a:spLocks noChangeShapeType="1"/>
          </p:cNvSpPr>
          <p:nvPr/>
        </p:nvSpPr>
        <p:spPr bwMode="auto">
          <a:xfrm>
            <a:off x="4572000" y="29622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73" name="Line 17"/>
          <p:cNvSpPr>
            <a:spLocks noChangeShapeType="1"/>
          </p:cNvSpPr>
          <p:nvPr/>
        </p:nvSpPr>
        <p:spPr bwMode="auto">
          <a:xfrm>
            <a:off x="6096000" y="29622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74" name="Text Box 18"/>
          <p:cNvSpPr txBox="1">
            <a:spLocks noChangeArrowheads="1"/>
          </p:cNvSpPr>
          <p:nvPr/>
        </p:nvSpPr>
        <p:spPr bwMode="auto">
          <a:xfrm>
            <a:off x="6781800" y="3127375"/>
            <a:ext cx="2133600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000">
                <a:latin typeface="Optima" panose="02000503060000020004" pitchFamily="2" charset="0"/>
              </a:rPr>
              <a:t>TCP Segment</a:t>
            </a:r>
          </a:p>
        </p:txBody>
      </p:sp>
      <p:sp>
        <p:nvSpPr>
          <p:cNvPr id="659475" name="Text Box 19"/>
          <p:cNvSpPr txBox="1">
            <a:spLocks noChangeArrowheads="1"/>
          </p:cNvSpPr>
          <p:nvPr/>
        </p:nvSpPr>
        <p:spPr bwMode="auto">
          <a:xfrm>
            <a:off x="6781800" y="3784600"/>
            <a:ext cx="1524000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000">
                <a:latin typeface="Optima" panose="02000503060000020004" pitchFamily="2" charset="0"/>
              </a:rPr>
              <a:t>IP Datagram</a:t>
            </a:r>
          </a:p>
        </p:txBody>
      </p:sp>
      <p:sp>
        <p:nvSpPr>
          <p:cNvPr id="659476" name="Text Box 20"/>
          <p:cNvSpPr txBox="1">
            <a:spLocks noChangeArrowheads="1"/>
          </p:cNvSpPr>
          <p:nvPr/>
        </p:nvSpPr>
        <p:spPr bwMode="auto">
          <a:xfrm>
            <a:off x="838200" y="2120900"/>
            <a:ext cx="2362200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Protocol Stack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Internet Protocol (IP)</a:t>
            </a:r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736E5-2D50-4680-822D-4E77F864411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543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SzPct val="150000"/>
            </a:pPr>
            <a:r>
              <a:rPr lang="en-US" sz="2400" u="sng">
                <a:latin typeface="Calibri" pitchFamily="34" charset="0"/>
              </a:rPr>
              <a:t>Characteristics of IP</a:t>
            </a:r>
            <a:endParaRPr lang="en-US" sz="2400">
              <a:latin typeface="Calibri" pitchFamily="34" charset="0"/>
            </a:endParaRPr>
          </a:p>
          <a:p>
            <a:pPr marL="114300" lvl="1" eaLnBrk="0" hangingPunct="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2000">
                <a:latin typeface="Calibri" pitchFamily="34" charset="0"/>
                <a:sym typeface="Symbol" pitchFamily="18" charset="2"/>
              </a:rPr>
              <a:t>  CONNECTIONLESS:  	mis-sequencing</a:t>
            </a:r>
          </a:p>
          <a:p>
            <a:pPr marL="114300" lvl="1" eaLnBrk="0" hangingPunct="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2000">
                <a:latin typeface="Calibri" pitchFamily="34" charset="0"/>
                <a:sym typeface="Symbol" pitchFamily="18" charset="2"/>
              </a:rPr>
              <a:t>  UNRELIABLE:  		may drop packets…</a:t>
            </a:r>
          </a:p>
          <a:p>
            <a:pPr marL="114300" lvl="1" eaLnBrk="0" hangingPunct="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2000">
                <a:latin typeface="Calibri" pitchFamily="34" charset="0"/>
                <a:sym typeface="Symbol" pitchFamily="18" charset="2"/>
              </a:rPr>
              <a:t>  BEST EFFORT:		… but only if necessary</a:t>
            </a:r>
          </a:p>
          <a:p>
            <a:pPr marL="114300" lvl="1" eaLnBrk="0" hangingPunct="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2000">
                <a:latin typeface="Calibri" pitchFamily="34" charset="0"/>
                <a:sym typeface="Symbol" pitchFamily="18" charset="2"/>
              </a:rPr>
              <a:t>  DATAGRAM:		individually routed</a:t>
            </a:r>
          </a:p>
        </p:txBody>
      </p:sp>
      <p:sp>
        <p:nvSpPr>
          <p:cNvPr id="661508" name="AutoShape 4"/>
          <p:cNvSpPr>
            <a:spLocks noChangeArrowheads="1"/>
          </p:cNvSpPr>
          <p:nvPr/>
        </p:nvSpPr>
        <p:spPr bwMode="auto">
          <a:xfrm>
            <a:off x="3206750" y="4141788"/>
            <a:ext cx="1546225" cy="849312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82725" y="3883025"/>
            <a:ext cx="381000" cy="384175"/>
            <a:chOff x="1296" y="1102"/>
            <a:chExt cx="240" cy="242"/>
          </a:xfrm>
        </p:grpSpPr>
        <p:sp>
          <p:nvSpPr>
            <p:cNvPr id="661510" name="Oval 6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661511" name="Text Box 7"/>
            <p:cNvSpPr txBox="1">
              <a:spLocks noChangeArrowheads="1"/>
            </p:cNvSpPr>
            <p:nvPr/>
          </p:nvSpPr>
          <p:spPr bwMode="auto">
            <a:xfrm>
              <a:off x="1314" y="1102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Optima" panose="02000503060000020004" pitchFamily="2" charset="0"/>
                </a:rPr>
                <a:t>A</a:t>
              </a:r>
            </a:p>
          </p:txBody>
        </p:sp>
      </p:grpSp>
      <p:sp>
        <p:nvSpPr>
          <p:cNvPr id="661512" name="Oval 8"/>
          <p:cNvSpPr>
            <a:spLocks noChangeArrowheads="1"/>
          </p:cNvSpPr>
          <p:nvPr/>
        </p:nvSpPr>
        <p:spPr bwMode="auto">
          <a:xfrm>
            <a:off x="2927350" y="435451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13" name="Text Box 9"/>
          <p:cNvSpPr txBox="1">
            <a:spLocks noChangeArrowheads="1"/>
          </p:cNvSpPr>
          <p:nvPr/>
        </p:nvSpPr>
        <p:spPr bwMode="auto">
          <a:xfrm>
            <a:off x="2933700" y="4375150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661514" name="Oval 10"/>
          <p:cNvSpPr>
            <a:spLocks noChangeArrowheads="1"/>
          </p:cNvSpPr>
          <p:nvPr/>
        </p:nvSpPr>
        <p:spPr bwMode="auto">
          <a:xfrm>
            <a:off x="3790950" y="400685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15" name="Text Box 11"/>
          <p:cNvSpPr txBox="1">
            <a:spLocks noChangeArrowheads="1"/>
          </p:cNvSpPr>
          <p:nvPr/>
        </p:nvSpPr>
        <p:spPr bwMode="auto">
          <a:xfrm>
            <a:off x="3790950" y="4027488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661516" name="Oval 12"/>
          <p:cNvSpPr>
            <a:spLocks noChangeArrowheads="1"/>
          </p:cNvSpPr>
          <p:nvPr/>
        </p:nvSpPr>
        <p:spPr bwMode="auto">
          <a:xfrm>
            <a:off x="3790950" y="475138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17" name="Text Box 13"/>
          <p:cNvSpPr txBox="1">
            <a:spLocks noChangeArrowheads="1"/>
          </p:cNvSpPr>
          <p:nvPr/>
        </p:nvSpPr>
        <p:spPr bwMode="auto">
          <a:xfrm>
            <a:off x="3790950" y="477202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R4</a:t>
            </a:r>
          </a:p>
        </p:txBody>
      </p:sp>
      <p:sp>
        <p:nvSpPr>
          <p:cNvPr id="661518" name="Oval 14"/>
          <p:cNvSpPr>
            <a:spLocks noChangeArrowheads="1"/>
          </p:cNvSpPr>
          <p:nvPr/>
        </p:nvSpPr>
        <p:spPr bwMode="auto">
          <a:xfrm>
            <a:off x="4654550" y="437038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19" name="Text Box 15"/>
          <p:cNvSpPr txBox="1">
            <a:spLocks noChangeArrowheads="1"/>
          </p:cNvSpPr>
          <p:nvPr/>
        </p:nvSpPr>
        <p:spPr bwMode="auto">
          <a:xfrm>
            <a:off x="4654550" y="439102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R3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118225" y="3900488"/>
            <a:ext cx="381000" cy="384175"/>
            <a:chOff x="1296" y="1102"/>
            <a:chExt cx="240" cy="242"/>
          </a:xfrm>
        </p:grpSpPr>
        <p:sp>
          <p:nvSpPr>
            <p:cNvPr id="661521" name="Oval 17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661522" name="Text Box 18"/>
            <p:cNvSpPr txBox="1">
              <a:spLocks noChangeArrowheads="1"/>
            </p:cNvSpPr>
            <p:nvPr/>
          </p:nvSpPr>
          <p:spPr bwMode="auto">
            <a:xfrm>
              <a:off x="1314" y="110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Optima" panose="02000503060000020004" pitchFamily="2" charset="0"/>
                </a:rPr>
                <a:t>B</a:t>
              </a:r>
            </a:p>
          </p:txBody>
        </p:sp>
      </p:grpSp>
      <p:sp>
        <p:nvSpPr>
          <p:cNvPr id="661523" name="Line 19"/>
          <p:cNvSpPr>
            <a:spLocks noChangeShapeType="1"/>
          </p:cNvSpPr>
          <p:nvPr/>
        </p:nvSpPr>
        <p:spPr bwMode="auto">
          <a:xfrm>
            <a:off x="1844675" y="4141788"/>
            <a:ext cx="10747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5043488" y="4141788"/>
            <a:ext cx="1074737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5" name="Line 21"/>
          <p:cNvSpPr>
            <a:spLocks noChangeShapeType="1"/>
          </p:cNvSpPr>
          <p:nvPr/>
        </p:nvSpPr>
        <p:spPr bwMode="auto">
          <a:xfrm>
            <a:off x="2063750" y="4141788"/>
            <a:ext cx="677863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6" name="Line 22"/>
          <p:cNvSpPr>
            <a:spLocks noChangeShapeType="1"/>
          </p:cNvSpPr>
          <p:nvPr/>
        </p:nvSpPr>
        <p:spPr bwMode="auto">
          <a:xfrm flipV="1">
            <a:off x="3375025" y="4232275"/>
            <a:ext cx="320675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7" name="Line 23"/>
          <p:cNvSpPr>
            <a:spLocks noChangeShapeType="1"/>
          </p:cNvSpPr>
          <p:nvPr/>
        </p:nvSpPr>
        <p:spPr bwMode="auto">
          <a:xfrm>
            <a:off x="4267200" y="4229100"/>
            <a:ext cx="331788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8" name="Line 24"/>
          <p:cNvSpPr>
            <a:spLocks noChangeShapeType="1"/>
          </p:cNvSpPr>
          <p:nvPr/>
        </p:nvSpPr>
        <p:spPr bwMode="auto">
          <a:xfrm flipV="1">
            <a:off x="5187950" y="4143375"/>
            <a:ext cx="73660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9" name="Text Box 25"/>
          <p:cNvSpPr txBox="1">
            <a:spLocks noChangeArrowheads="1"/>
          </p:cNvSpPr>
          <p:nvPr/>
        </p:nvSpPr>
        <p:spPr bwMode="auto">
          <a:xfrm>
            <a:off x="838200" y="3702050"/>
            <a:ext cx="969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Source</a:t>
            </a:r>
          </a:p>
        </p:txBody>
      </p:sp>
      <p:sp>
        <p:nvSpPr>
          <p:cNvPr id="661530" name="Text Box 26"/>
          <p:cNvSpPr txBox="1">
            <a:spLocks noChangeArrowheads="1"/>
          </p:cNvSpPr>
          <p:nvPr/>
        </p:nvSpPr>
        <p:spPr bwMode="auto">
          <a:xfrm>
            <a:off x="6400800" y="377825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Destination</a:t>
            </a:r>
          </a:p>
        </p:txBody>
      </p:sp>
      <p:sp>
        <p:nvSpPr>
          <p:cNvPr id="661531" name="Line 27"/>
          <p:cNvSpPr>
            <a:spLocks noChangeShapeType="1"/>
          </p:cNvSpPr>
          <p:nvPr/>
        </p:nvSpPr>
        <p:spPr bwMode="auto">
          <a:xfrm>
            <a:off x="1949450" y="4265613"/>
            <a:ext cx="677863" cy="263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2" name="Line 28"/>
          <p:cNvSpPr>
            <a:spLocks noChangeShapeType="1"/>
          </p:cNvSpPr>
          <p:nvPr/>
        </p:nvSpPr>
        <p:spPr bwMode="auto">
          <a:xfrm>
            <a:off x="3384550" y="4757738"/>
            <a:ext cx="263525" cy="138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3" name="Line 29"/>
          <p:cNvSpPr>
            <a:spLocks noChangeShapeType="1"/>
          </p:cNvSpPr>
          <p:nvPr/>
        </p:nvSpPr>
        <p:spPr bwMode="auto">
          <a:xfrm flipV="1">
            <a:off x="4270375" y="4756150"/>
            <a:ext cx="320675" cy="163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4" name="Line 30"/>
          <p:cNvSpPr>
            <a:spLocks noChangeShapeType="1"/>
          </p:cNvSpPr>
          <p:nvPr/>
        </p:nvSpPr>
        <p:spPr bwMode="auto">
          <a:xfrm flipV="1">
            <a:off x="5235575" y="4295775"/>
            <a:ext cx="736600" cy="269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5" name="Freeform 31"/>
          <p:cNvSpPr>
            <a:spLocks/>
          </p:cNvSpPr>
          <p:nvPr/>
        </p:nvSpPr>
        <p:spPr bwMode="auto">
          <a:xfrm>
            <a:off x="2667000" y="3778250"/>
            <a:ext cx="2514600" cy="1487488"/>
          </a:xfrm>
          <a:custGeom>
            <a:avLst/>
            <a:gdLst/>
            <a:ahLst/>
            <a:cxnLst>
              <a:cxn ang="0">
                <a:pos x="342" y="787"/>
              </a:cxn>
              <a:cxn ang="0">
                <a:pos x="396" y="889"/>
              </a:cxn>
              <a:cxn ang="0">
                <a:pos x="486" y="895"/>
              </a:cxn>
              <a:cxn ang="0">
                <a:pos x="648" y="937"/>
              </a:cxn>
              <a:cxn ang="0">
                <a:pos x="1056" y="931"/>
              </a:cxn>
              <a:cxn ang="0">
                <a:pos x="1128" y="901"/>
              </a:cxn>
              <a:cxn ang="0">
                <a:pos x="1278" y="871"/>
              </a:cxn>
              <a:cxn ang="0">
                <a:pos x="1494" y="757"/>
              </a:cxn>
              <a:cxn ang="0">
                <a:pos x="1542" y="691"/>
              </a:cxn>
              <a:cxn ang="0">
                <a:pos x="1584" y="547"/>
              </a:cxn>
              <a:cxn ang="0">
                <a:pos x="1548" y="373"/>
              </a:cxn>
              <a:cxn ang="0">
                <a:pos x="1548" y="235"/>
              </a:cxn>
              <a:cxn ang="0">
                <a:pos x="1530" y="229"/>
              </a:cxn>
              <a:cxn ang="0">
                <a:pos x="1482" y="205"/>
              </a:cxn>
              <a:cxn ang="0">
                <a:pos x="1374" y="163"/>
              </a:cxn>
              <a:cxn ang="0">
                <a:pos x="1296" y="97"/>
              </a:cxn>
              <a:cxn ang="0">
                <a:pos x="1152" y="1"/>
              </a:cxn>
              <a:cxn ang="0">
                <a:pos x="1074" y="25"/>
              </a:cxn>
              <a:cxn ang="0">
                <a:pos x="876" y="1"/>
              </a:cxn>
              <a:cxn ang="0">
                <a:pos x="702" y="7"/>
              </a:cxn>
              <a:cxn ang="0">
                <a:pos x="666" y="31"/>
              </a:cxn>
              <a:cxn ang="0">
                <a:pos x="522" y="49"/>
              </a:cxn>
              <a:cxn ang="0">
                <a:pos x="348" y="61"/>
              </a:cxn>
              <a:cxn ang="0">
                <a:pos x="306" y="67"/>
              </a:cxn>
              <a:cxn ang="0">
                <a:pos x="264" y="127"/>
              </a:cxn>
              <a:cxn ang="0">
                <a:pos x="228" y="145"/>
              </a:cxn>
              <a:cxn ang="0">
                <a:pos x="162" y="163"/>
              </a:cxn>
              <a:cxn ang="0">
                <a:pos x="114" y="187"/>
              </a:cxn>
              <a:cxn ang="0">
                <a:pos x="90" y="481"/>
              </a:cxn>
              <a:cxn ang="0">
                <a:pos x="78" y="553"/>
              </a:cxn>
              <a:cxn ang="0">
                <a:pos x="12" y="601"/>
              </a:cxn>
              <a:cxn ang="0">
                <a:pos x="0" y="649"/>
              </a:cxn>
              <a:cxn ang="0">
                <a:pos x="210" y="763"/>
              </a:cxn>
              <a:cxn ang="0">
                <a:pos x="288" y="799"/>
              </a:cxn>
              <a:cxn ang="0">
                <a:pos x="324" y="811"/>
              </a:cxn>
              <a:cxn ang="0">
                <a:pos x="342" y="787"/>
              </a:cxn>
            </a:cxnLst>
            <a:rect l="0" t="0" r="r" b="b"/>
            <a:pathLst>
              <a:path w="1584" h="937">
                <a:moveTo>
                  <a:pt x="342" y="787"/>
                </a:moveTo>
                <a:cubicBezTo>
                  <a:pt x="349" y="815"/>
                  <a:pt x="357" y="885"/>
                  <a:pt x="396" y="889"/>
                </a:cubicBezTo>
                <a:cubicBezTo>
                  <a:pt x="426" y="892"/>
                  <a:pt x="456" y="893"/>
                  <a:pt x="486" y="895"/>
                </a:cubicBezTo>
                <a:cubicBezTo>
                  <a:pt x="529" y="924"/>
                  <a:pt x="598" y="931"/>
                  <a:pt x="648" y="937"/>
                </a:cubicBezTo>
                <a:cubicBezTo>
                  <a:pt x="784" y="935"/>
                  <a:pt x="920" y="935"/>
                  <a:pt x="1056" y="931"/>
                </a:cubicBezTo>
                <a:cubicBezTo>
                  <a:pt x="1082" y="930"/>
                  <a:pt x="1128" y="901"/>
                  <a:pt x="1128" y="901"/>
                </a:cubicBezTo>
                <a:cubicBezTo>
                  <a:pt x="1183" y="908"/>
                  <a:pt x="1241" y="920"/>
                  <a:pt x="1278" y="871"/>
                </a:cubicBezTo>
                <a:cubicBezTo>
                  <a:pt x="1306" y="786"/>
                  <a:pt x="1426" y="791"/>
                  <a:pt x="1494" y="757"/>
                </a:cubicBezTo>
                <a:cubicBezTo>
                  <a:pt x="1509" y="734"/>
                  <a:pt x="1527" y="714"/>
                  <a:pt x="1542" y="691"/>
                </a:cubicBezTo>
                <a:cubicBezTo>
                  <a:pt x="1554" y="642"/>
                  <a:pt x="1568" y="595"/>
                  <a:pt x="1584" y="547"/>
                </a:cubicBezTo>
                <a:cubicBezTo>
                  <a:pt x="1577" y="442"/>
                  <a:pt x="1574" y="450"/>
                  <a:pt x="1548" y="373"/>
                </a:cubicBezTo>
                <a:cubicBezTo>
                  <a:pt x="1551" y="327"/>
                  <a:pt x="1574" y="273"/>
                  <a:pt x="1548" y="235"/>
                </a:cubicBezTo>
                <a:cubicBezTo>
                  <a:pt x="1544" y="230"/>
                  <a:pt x="1536" y="232"/>
                  <a:pt x="1530" y="229"/>
                </a:cubicBezTo>
                <a:cubicBezTo>
                  <a:pt x="1514" y="222"/>
                  <a:pt x="1498" y="213"/>
                  <a:pt x="1482" y="205"/>
                </a:cubicBezTo>
                <a:cubicBezTo>
                  <a:pt x="1448" y="188"/>
                  <a:pt x="1408" y="180"/>
                  <a:pt x="1374" y="163"/>
                </a:cubicBezTo>
                <a:cubicBezTo>
                  <a:pt x="1342" y="147"/>
                  <a:pt x="1325" y="116"/>
                  <a:pt x="1296" y="97"/>
                </a:cubicBezTo>
                <a:cubicBezTo>
                  <a:pt x="1248" y="65"/>
                  <a:pt x="1205" y="27"/>
                  <a:pt x="1152" y="1"/>
                </a:cubicBezTo>
                <a:cubicBezTo>
                  <a:pt x="1120" y="6"/>
                  <a:pt x="1104" y="18"/>
                  <a:pt x="1074" y="25"/>
                </a:cubicBezTo>
                <a:cubicBezTo>
                  <a:pt x="1006" y="20"/>
                  <a:pt x="944" y="9"/>
                  <a:pt x="876" y="1"/>
                </a:cubicBezTo>
                <a:cubicBezTo>
                  <a:pt x="818" y="3"/>
                  <a:pt x="760" y="0"/>
                  <a:pt x="702" y="7"/>
                </a:cubicBezTo>
                <a:cubicBezTo>
                  <a:pt x="688" y="9"/>
                  <a:pt x="680" y="27"/>
                  <a:pt x="666" y="31"/>
                </a:cubicBezTo>
                <a:cubicBezTo>
                  <a:pt x="612" y="46"/>
                  <a:pt x="591" y="45"/>
                  <a:pt x="522" y="49"/>
                </a:cubicBezTo>
                <a:cubicBezTo>
                  <a:pt x="464" y="53"/>
                  <a:pt x="348" y="61"/>
                  <a:pt x="348" y="61"/>
                </a:cubicBezTo>
                <a:cubicBezTo>
                  <a:pt x="334" y="63"/>
                  <a:pt x="319" y="62"/>
                  <a:pt x="306" y="67"/>
                </a:cubicBezTo>
                <a:cubicBezTo>
                  <a:pt x="281" y="77"/>
                  <a:pt x="283" y="112"/>
                  <a:pt x="264" y="127"/>
                </a:cubicBezTo>
                <a:cubicBezTo>
                  <a:pt x="254" y="135"/>
                  <a:pt x="240" y="140"/>
                  <a:pt x="228" y="145"/>
                </a:cubicBezTo>
                <a:cubicBezTo>
                  <a:pt x="208" y="154"/>
                  <a:pt x="183" y="154"/>
                  <a:pt x="162" y="163"/>
                </a:cubicBezTo>
                <a:cubicBezTo>
                  <a:pt x="145" y="170"/>
                  <a:pt x="114" y="187"/>
                  <a:pt x="114" y="187"/>
                </a:cubicBezTo>
                <a:cubicBezTo>
                  <a:pt x="42" y="284"/>
                  <a:pt x="101" y="195"/>
                  <a:pt x="90" y="481"/>
                </a:cubicBezTo>
                <a:cubicBezTo>
                  <a:pt x="89" y="505"/>
                  <a:pt x="94" y="534"/>
                  <a:pt x="78" y="553"/>
                </a:cubicBezTo>
                <a:cubicBezTo>
                  <a:pt x="60" y="574"/>
                  <a:pt x="32" y="581"/>
                  <a:pt x="12" y="601"/>
                </a:cubicBezTo>
                <a:cubicBezTo>
                  <a:pt x="7" y="615"/>
                  <a:pt x="0" y="635"/>
                  <a:pt x="0" y="649"/>
                </a:cubicBezTo>
                <a:cubicBezTo>
                  <a:pt x="0" y="767"/>
                  <a:pt x="130" y="741"/>
                  <a:pt x="210" y="763"/>
                </a:cubicBezTo>
                <a:cubicBezTo>
                  <a:pt x="241" y="772"/>
                  <a:pt x="259" y="786"/>
                  <a:pt x="288" y="799"/>
                </a:cubicBezTo>
                <a:cubicBezTo>
                  <a:pt x="300" y="804"/>
                  <a:pt x="316" y="821"/>
                  <a:pt x="324" y="811"/>
                </a:cubicBezTo>
                <a:cubicBezTo>
                  <a:pt x="330" y="803"/>
                  <a:pt x="336" y="795"/>
                  <a:pt x="342" y="78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6" name="Text Box 32"/>
          <p:cNvSpPr txBox="1">
            <a:spLocks noChangeArrowheads="1"/>
          </p:cNvSpPr>
          <p:nvPr/>
        </p:nvSpPr>
        <p:spPr bwMode="auto">
          <a:xfrm>
            <a:off x="1236663" y="4370388"/>
            <a:ext cx="566737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D</a:t>
            </a:r>
          </a:p>
        </p:txBody>
      </p:sp>
      <p:sp>
        <p:nvSpPr>
          <p:cNvPr id="661537" name="Text Box 33"/>
          <p:cNvSpPr txBox="1">
            <a:spLocks noChangeArrowheads="1"/>
          </p:cNvSpPr>
          <p:nvPr/>
        </p:nvSpPr>
        <p:spPr bwMode="auto">
          <a:xfrm>
            <a:off x="1808163" y="4370388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H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181600" y="3748088"/>
            <a:ext cx="876300" cy="228600"/>
            <a:chOff x="3276" y="2671"/>
            <a:chExt cx="552" cy="144"/>
          </a:xfrm>
        </p:grpSpPr>
        <p:sp>
          <p:nvSpPr>
            <p:cNvPr id="661539" name="Text Box 35"/>
            <p:cNvSpPr txBox="1">
              <a:spLocks noChangeArrowheads="1"/>
            </p:cNvSpPr>
            <p:nvPr/>
          </p:nvSpPr>
          <p:spPr bwMode="auto">
            <a:xfrm>
              <a:off x="3276" y="2671"/>
              <a:ext cx="357" cy="1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>
                  <a:latin typeface="Optima" panose="02000503060000020004" pitchFamily="2" charset="0"/>
                </a:rPr>
                <a:t>D</a:t>
              </a:r>
            </a:p>
          </p:txBody>
        </p:sp>
        <p:sp>
          <p:nvSpPr>
            <p:cNvPr id="661540" name="Text Box 36"/>
            <p:cNvSpPr txBox="1">
              <a:spLocks noChangeArrowheads="1"/>
            </p:cNvSpPr>
            <p:nvPr/>
          </p:nvSpPr>
          <p:spPr bwMode="auto">
            <a:xfrm>
              <a:off x="3636" y="2671"/>
              <a:ext cx="192" cy="1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>
                  <a:latin typeface="Optima" panose="02000503060000020004" pitchFamily="2" charset="0"/>
                </a:rPr>
                <a:t>H</a:t>
              </a:r>
            </a:p>
          </p:txBody>
        </p:sp>
      </p:grpSp>
      <p:sp>
        <p:nvSpPr>
          <p:cNvPr id="661542" name="AutoShape 38"/>
          <p:cNvSpPr>
            <a:spLocks/>
          </p:cNvSpPr>
          <p:nvPr/>
        </p:nvSpPr>
        <p:spPr bwMode="auto">
          <a:xfrm>
            <a:off x="7086600" y="4718050"/>
            <a:ext cx="101600" cy="920750"/>
          </a:xfrm>
          <a:prstGeom prst="rightBrace">
            <a:avLst>
              <a:gd name="adj1" fmla="val 755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43" name="Text Box 39"/>
          <p:cNvSpPr txBox="1">
            <a:spLocks noChangeArrowheads="1"/>
          </p:cNvSpPr>
          <p:nvPr/>
        </p:nvSpPr>
        <p:spPr bwMode="auto">
          <a:xfrm>
            <a:off x="7159625" y="4953000"/>
            <a:ext cx="175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150000"/>
            </a:pPr>
            <a:r>
              <a:rPr lang="en-US" sz="2400">
                <a:latin typeface="Optima" panose="02000503060000020004" pitchFamily="2" charset="0"/>
              </a:rPr>
              <a:t>Transparent</a:t>
            </a:r>
          </a:p>
        </p:txBody>
      </p:sp>
      <p:sp>
        <p:nvSpPr>
          <p:cNvPr id="661544" name="Line 40"/>
          <p:cNvSpPr>
            <a:spLocks noChangeShapeType="1"/>
          </p:cNvSpPr>
          <p:nvPr/>
        </p:nvSpPr>
        <p:spPr bwMode="auto">
          <a:xfrm flipH="1" flipV="1">
            <a:off x="4752975" y="4991100"/>
            <a:ext cx="447675" cy="376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46" name="Text Box 42"/>
          <p:cNvSpPr txBox="1">
            <a:spLocks noChangeArrowheads="1"/>
          </p:cNvSpPr>
          <p:nvPr/>
        </p:nvSpPr>
        <p:spPr bwMode="auto">
          <a:xfrm>
            <a:off x="5349875" y="4630738"/>
            <a:ext cx="1744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Optima" panose="02000503060000020004" pitchFamily="2" charset="0"/>
              </a:rPr>
              <a:t> Architecture</a:t>
            </a:r>
          </a:p>
          <a:p>
            <a:pPr>
              <a:buFontTx/>
              <a:buChar char="•"/>
            </a:pPr>
            <a:r>
              <a:rPr lang="en-US" sz="2000">
                <a:latin typeface="Optima" panose="02000503060000020004" pitchFamily="2" charset="0"/>
              </a:rPr>
              <a:t> Links </a:t>
            </a:r>
          </a:p>
          <a:p>
            <a:pPr>
              <a:buFontTx/>
              <a:buChar char="•"/>
            </a:pPr>
            <a:r>
              <a:rPr lang="en-US" sz="2000">
                <a:latin typeface="Optima" panose="02000503060000020004" pitchFamily="2" charset="0"/>
              </a:rPr>
              <a:t> Topology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8793D-63A4-4F48-AC97-61364EE78462}" type="slidenum">
              <a:rPr lang="en-US"/>
              <a:pPr/>
              <a:t>45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IP Datagram</a:t>
            </a:r>
          </a:p>
        </p:txBody>
      </p:sp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4108450" y="2425700"/>
            <a:ext cx="6032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200">
                <a:latin typeface="Optima" panose="02000503060000020004" pitchFamily="2" charset="0"/>
              </a:rPr>
              <a:t>Flags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282700" y="1905000"/>
            <a:ext cx="706438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vers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1282700" y="2946400"/>
            <a:ext cx="141287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TTL</a:t>
            </a:r>
          </a:p>
        </p:txBody>
      </p:sp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2695575" y="1905000"/>
            <a:ext cx="141287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TOS</a:t>
            </a:r>
          </a:p>
        </p:txBody>
      </p:sp>
      <p:sp>
        <p:nvSpPr>
          <p:cNvPr id="663559" name="Text Box 7"/>
          <p:cNvSpPr txBox="1">
            <a:spLocks noChangeArrowheads="1"/>
          </p:cNvSpPr>
          <p:nvPr/>
        </p:nvSpPr>
        <p:spPr bwMode="auto">
          <a:xfrm>
            <a:off x="4108450" y="2946400"/>
            <a:ext cx="28257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checksum</a:t>
            </a:r>
          </a:p>
        </p:txBody>
      </p:sp>
      <p:sp>
        <p:nvSpPr>
          <p:cNvPr id="663560" name="Text Box 8"/>
          <p:cNvSpPr txBox="1">
            <a:spLocks noChangeArrowheads="1"/>
          </p:cNvSpPr>
          <p:nvPr/>
        </p:nvSpPr>
        <p:spPr bwMode="auto">
          <a:xfrm>
            <a:off x="1989138" y="1905000"/>
            <a:ext cx="7064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HLen</a:t>
            </a:r>
          </a:p>
        </p:txBody>
      </p:sp>
      <p:sp>
        <p:nvSpPr>
          <p:cNvPr id="663561" name="Text Box 9"/>
          <p:cNvSpPr txBox="1">
            <a:spLocks noChangeArrowheads="1"/>
          </p:cNvSpPr>
          <p:nvPr/>
        </p:nvSpPr>
        <p:spPr bwMode="auto">
          <a:xfrm>
            <a:off x="4108450" y="1905000"/>
            <a:ext cx="28257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Total Length</a:t>
            </a:r>
          </a:p>
        </p:txBody>
      </p:sp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1282700" y="2425700"/>
            <a:ext cx="28257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ID</a:t>
            </a:r>
          </a:p>
        </p:txBody>
      </p:sp>
      <p:sp>
        <p:nvSpPr>
          <p:cNvPr id="663563" name="Text Box 11"/>
          <p:cNvSpPr txBox="1">
            <a:spLocks noChangeArrowheads="1"/>
          </p:cNvSpPr>
          <p:nvPr/>
        </p:nvSpPr>
        <p:spPr bwMode="auto">
          <a:xfrm>
            <a:off x="4711700" y="2425700"/>
            <a:ext cx="22225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FRAG Offset</a:t>
            </a:r>
          </a:p>
        </p:txBody>
      </p:sp>
      <p:sp>
        <p:nvSpPr>
          <p:cNvPr id="663564" name="Text Box 12"/>
          <p:cNvSpPr txBox="1">
            <a:spLocks noChangeArrowheads="1"/>
          </p:cNvSpPr>
          <p:nvPr/>
        </p:nvSpPr>
        <p:spPr bwMode="auto">
          <a:xfrm>
            <a:off x="2695575" y="2946400"/>
            <a:ext cx="141287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Protocol</a:t>
            </a:r>
          </a:p>
        </p:txBody>
      </p:sp>
      <p:sp>
        <p:nvSpPr>
          <p:cNvPr id="663565" name="Text Box 13"/>
          <p:cNvSpPr txBox="1">
            <a:spLocks noChangeArrowheads="1"/>
          </p:cNvSpPr>
          <p:nvPr/>
        </p:nvSpPr>
        <p:spPr bwMode="auto">
          <a:xfrm>
            <a:off x="1282700" y="3467100"/>
            <a:ext cx="56515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SRC IP Address</a:t>
            </a:r>
          </a:p>
        </p:txBody>
      </p:sp>
      <p:sp>
        <p:nvSpPr>
          <p:cNvPr id="663566" name="Text Box 14"/>
          <p:cNvSpPr txBox="1">
            <a:spLocks noChangeArrowheads="1"/>
          </p:cNvSpPr>
          <p:nvPr/>
        </p:nvSpPr>
        <p:spPr bwMode="auto">
          <a:xfrm>
            <a:off x="1282700" y="3987800"/>
            <a:ext cx="56515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DST IP Address</a:t>
            </a:r>
          </a:p>
        </p:txBody>
      </p:sp>
      <p:sp>
        <p:nvSpPr>
          <p:cNvPr id="663567" name="Text Box 15"/>
          <p:cNvSpPr txBox="1">
            <a:spLocks noChangeArrowheads="1"/>
          </p:cNvSpPr>
          <p:nvPr/>
        </p:nvSpPr>
        <p:spPr bwMode="auto">
          <a:xfrm>
            <a:off x="1282700" y="4508500"/>
            <a:ext cx="4945063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(OPTIONS)</a:t>
            </a:r>
          </a:p>
        </p:txBody>
      </p:sp>
      <p:sp>
        <p:nvSpPr>
          <p:cNvPr id="663568" name="Text Box 16"/>
          <p:cNvSpPr txBox="1">
            <a:spLocks noChangeArrowheads="1"/>
          </p:cNvSpPr>
          <p:nvPr/>
        </p:nvSpPr>
        <p:spPr bwMode="auto">
          <a:xfrm>
            <a:off x="6227763" y="4508500"/>
            <a:ext cx="7064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(PAD)</a:t>
            </a:r>
          </a:p>
        </p:txBody>
      </p:sp>
      <p:sp>
        <p:nvSpPr>
          <p:cNvPr id="663569" name="Line 17"/>
          <p:cNvSpPr>
            <a:spLocks noChangeShapeType="1"/>
          </p:cNvSpPr>
          <p:nvPr/>
        </p:nvSpPr>
        <p:spPr bwMode="auto">
          <a:xfrm>
            <a:off x="6934200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0" name="Line 18"/>
          <p:cNvSpPr>
            <a:spLocks noChangeShapeType="1"/>
          </p:cNvSpPr>
          <p:nvPr/>
        </p:nvSpPr>
        <p:spPr bwMode="auto">
          <a:xfrm>
            <a:off x="1285875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1" name="Line 19"/>
          <p:cNvSpPr>
            <a:spLocks noChangeShapeType="1"/>
          </p:cNvSpPr>
          <p:nvPr/>
        </p:nvSpPr>
        <p:spPr bwMode="auto">
          <a:xfrm flipV="1">
            <a:off x="7223125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2" name="Text Box 20"/>
          <p:cNvSpPr txBox="1">
            <a:spLocks noChangeArrowheads="1"/>
          </p:cNvSpPr>
          <p:nvPr/>
        </p:nvSpPr>
        <p:spPr bwMode="auto">
          <a:xfrm>
            <a:off x="7239000" y="3657600"/>
            <a:ext cx="1377950" cy="520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&lt;=64 KBytes</a:t>
            </a:r>
          </a:p>
        </p:txBody>
      </p:sp>
      <p:sp>
        <p:nvSpPr>
          <p:cNvPr id="663573" name="Line 21"/>
          <p:cNvSpPr>
            <a:spLocks noChangeShapeType="1"/>
          </p:cNvSpPr>
          <p:nvPr/>
        </p:nvSpPr>
        <p:spPr bwMode="auto">
          <a:xfrm>
            <a:off x="7077075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4" name="Line 22"/>
          <p:cNvSpPr>
            <a:spLocks noChangeShapeType="1"/>
          </p:cNvSpPr>
          <p:nvPr/>
        </p:nvSpPr>
        <p:spPr bwMode="auto">
          <a:xfrm>
            <a:off x="7077075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5" name="Text Box 23"/>
          <p:cNvSpPr txBox="1">
            <a:spLocks noChangeArrowheads="1"/>
          </p:cNvSpPr>
          <p:nvPr/>
        </p:nvSpPr>
        <p:spPr bwMode="auto">
          <a:xfrm>
            <a:off x="7391400" y="1905000"/>
            <a:ext cx="16002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Offset within original packet</a:t>
            </a:r>
          </a:p>
        </p:txBody>
      </p:sp>
      <p:sp>
        <p:nvSpPr>
          <p:cNvPr id="663576" name="Line 24"/>
          <p:cNvSpPr>
            <a:spLocks noChangeShapeType="1"/>
          </p:cNvSpPr>
          <p:nvPr/>
        </p:nvSpPr>
        <p:spPr bwMode="auto">
          <a:xfrm flipH="1">
            <a:off x="6477004" y="2286000"/>
            <a:ext cx="914396" cy="307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7" name="Text Box 25"/>
          <p:cNvSpPr txBox="1">
            <a:spLocks noChangeArrowheads="1"/>
          </p:cNvSpPr>
          <p:nvPr/>
        </p:nvSpPr>
        <p:spPr bwMode="auto">
          <a:xfrm>
            <a:off x="152400" y="2667000"/>
            <a:ext cx="13033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Hop count</a:t>
            </a:r>
          </a:p>
        </p:txBody>
      </p:sp>
      <p:sp>
        <p:nvSpPr>
          <p:cNvPr id="663578" name="Line 26"/>
          <p:cNvSpPr>
            <a:spLocks noChangeShapeType="1"/>
          </p:cNvSpPr>
          <p:nvPr/>
        </p:nvSpPr>
        <p:spPr bwMode="auto">
          <a:xfrm>
            <a:off x="1066800" y="2946400"/>
            <a:ext cx="388938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9" name="Text Box 27"/>
          <p:cNvSpPr txBox="1">
            <a:spLocks noChangeArrowheads="1"/>
          </p:cNvSpPr>
          <p:nvPr/>
        </p:nvSpPr>
        <p:spPr bwMode="auto">
          <a:xfrm>
            <a:off x="2447925" y="153987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8</a:t>
            </a:r>
          </a:p>
        </p:txBody>
      </p:sp>
      <p:sp>
        <p:nvSpPr>
          <p:cNvPr id="663580" name="Text Box 28"/>
          <p:cNvSpPr txBox="1">
            <a:spLocks noChangeArrowheads="1"/>
          </p:cNvSpPr>
          <p:nvPr/>
        </p:nvSpPr>
        <p:spPr bwMode="auto">
          <a:xfrm>
            <a:off x="3752850" y="15398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16</a:t>
            </a:r>
          </a:p>
        </p:txBody>
      </p:sp>
      <p:sp>
        <p:nvSpPr>
          <p:cNvPr id="663581" name="Text Box 29"/>
          <p:cNvSpPr txBox="1">
            <a:spLocks noChangeArrowheads="1"/>
          </p:cNvSpPr>
          <p:nvPr/>
        </p:nvSpPr>
        <p:spPr bwMode="auto">
          <a:xfrm>
            <a:off x="6594475" y="15398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32</a:t>
            </a:r>
          </a:p>
        </p:txBody>
      </p:sp>
      <p:sp>
        <p:nvSpPr>
          <p:cNvPr id="663582" name="Text Box 30"/>
          <p:cNvSpPr txBox="1">
            <a:spLocks noChangeArrowheads="1"/>
          </p:cNvSpPr>
          <p:nvPr/>
        </p:nvSpPr>
        <p:spPr bwMode="auto">
          <a:xfrm>
            <a:off x="554038" y="1543050"/>
            <a:ext cx="9012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bits       0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Addresses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IP (Version 4) addresses are 32 bits long</a:t>
            </a:r>
          </a:p>
          <a:p>
            <a:pPr lvl="1"/>
            <a:r>
              <a:rPr lang="en-US" dirty="0"/>
              <a:t>Usually represented in a dotted decimal notation</a:t>
            </a:r>
          </a:p>
          <a:p>
            <a:pPr lvl="2"/>
            <a:r>
              <a:rPr lang="en-US" dirty="0"/>
              <a:t>1.2.3.4 (each 8 bits are represented as a decimal number)</a:t>
            </a:r>
          </a:p>
          <a:p>
            <a:endParaRPr lang="en-US" dirty="0"/>
          </a:p>
          <a:p>
            <a:r>
              <a:rPr lang="en-US" dirty="0"/>
              <a:t>Every interface has a unique IP address:</a:t>
            </a:r>
          </a:p>
          <a:p>
            <a:pPr lvl="1"/>
            <a:r>
              <a:rPr lang="en-US" dirty="0"/>
              <a:t>A computer might have two or more IP addresses</a:t>
            </a:r>
          </a:p>
          <a:p>
            <a:pPr lvl="1"/>
            <a:r>
              <a:rPr lang="en-US" dirty="0"/>
              <a:t>A router has many IP addresses</a:t>
            </a:r>
          </a:p>
          <a:p>
            <a:endParaRPr lang="en-US" dirty="0"/>
          </a:p>
          <a:p>
            <a:r>
              <a:rPr lang="en-US" dirty="0"/>
              <a:t>IP addresses are assigned statically or dynamically (e.g., DHCP)</a:t>
            </a:r>
          </a:p>
          <a:p>
            <a:endParaRPr lang="en-US" dirty="0"/>
          </a:p>
          <a:p>
            <a:r>
              <a:rPr lang="en-US" dirty="0"/>
              <a:t>IP (Version 6) addresses are 128 bits long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DDA92-5721-4109-BA22-135A37933E4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B03F-487C-145C-4820-1A130258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Hosts on the Same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2E26-87BE-C653-A267-1C277CCC6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we want to send a packet from 1.2.3.4 (A) to 1.2.10.2 (B). </a:t>
            </a:r>
          </a:p>
          <a:p>
            <a:endParaRPr lang="en-US" dirty="0"/>
          </a:p>
          <a:p>
            <a:r>
              <a:rPr lang="en-US" dirty="0"/>
              <a:t>Two possibilities:</a:t>
            </a:r>
          </a:p>
          <a:p>
            <a:pPr lvl="1"/>
            <a:r>
              <a:rPr lang="en-US" dirty="0"/>
              <a:t>If A and B are on the same network:</a:t>
            </a:r>
          </a:p>
          <a:p>
            <a:pPr lvl="2"/>
            <a:r>
              <a:rPr lang="en-US" dirty="0"/>
              <a:t>No need to route, A can directly send the packet over link layer to B</a:t>
            </a:r>
          </a:p>
          <a:p>
            <a:pPr lvl="1"/>
            <a:r>
              <a:rPr lang="en-US" dirty="0"/>
              <a:t>If A and B are NOT on the same network:</a:t>
            </a:r>
          </a:p>
          <a:p>
            <a:pPr lvl="2"/>
            <a:r>
              <a:rPr lang="en-US" dirty="0"/>
              <a:t>A must send the packet to a router that can forward it towards B.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73C1-2A2F-248E-73DE-DFD9E6C5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B84C4-2015-2627-0AAC-3D06F069F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150C4-64C1-4EFF-72E3-13284B2E63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142D32-7502-E6B9-9F0E-E17D7BAB6025}"/>
              </a:ext>
            </a:extLst>
          </p:cNvPr>
          <p:cNvSpPr/>
          <p:nvPr/>
        </p:nvSpPr>
        <p:spPr>
          <a:xfrm>
            <a:off x="609600" y="5257800"/>
            <a:ext cx="8153400" cy="109855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andlee" panose="02000000000000000000" pitchFamily="2" charset="77"/>
              </a:rPr>
              <a:t>Question. </a:t>
            </a:r>
          </a:p>
          <a:p>
            <a:pPr algn="ctr"/>
            <a:r>
              <a:rPr lang="en-US" sz="2800" dirty="0">
                <a:latin typeface="Handlee" panose="02000000000000000000" pitchFamily="2" charset="77"/>
              </a:rPr>
              <a:t>How can we tell if A and B are on the same network?</a:t>
            </a:r>
          </a:p>
        </p:txBody>
      </p:sp>
    </p:spTree>
    <p:extLst>
      <p:ext uri="{BB962C8B-B14F-4D97-AF65-F5344CB8AC3E}">
        <p14:creationId xmlns:p14="http://schemas.microsoft.com/office/powerpoint/2010/main" val="17780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298B3-59DA-C5D5-BCE0-E632A6EF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1F53-3600-4A65-D39B-9A1548C3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Hosts on the Same Network?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919BF-7823-AAC4-0230-3E78B9F1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4019551" cy="3810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Each IP address is divided into two parts:</a:t>
            </a:r>
          </a:p>
          <a:p>
            <a:pPr lvl="1"/>
            <a:r>
              <a:rPr lang="en-US" dirty="0"/>
              <a:t>Network ID </a:t>
            </a:r>
          </a:p>
          <a:p>
            <a:pPr lvl="1"/>
            <a:r>
              <a:rPr lang="en-US" dirty="0"/>
              <a:t>Host ID</a:t>
            </a:r>
          </a:p>
          <a:p>
            <a:pPr lvl="1"/>
            <a:endParaRPr lang="en-US" dirty="0"/>
          </a:p>
          <a:p>
            <a:r>
              <a:rPr lang="en-US" dirty="0"/>
              <a:t>E.g., in 1.2.3.4, we can have</a:t>
            </a:r>
          </a:p>
          <a:p>
            <a:pPr lvl="1"/>
            <a:r>
              <a:rPr lang="en-US" dirty="0"/>
              <a:t>Net-ID: 1, Host-ID: 2.3.4</a:t>
            </a:r>
          </a:p>
          <a:p>
            <a:pPr lvl="1"/>
            <a:r>
              <a:rPr lang="en-US" dirty="0"/>
              <a:t>Net-ID: 1.2, Host-ID: 3.4 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37719-8202-E817-ED47-7259E8E5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A4F64-6556-863D-1A2A-0CED44435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E4CBA-DFE8-915F-04A1-41105337E1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E0850F-1B9E-A4A3-86E0-79CE71833436}"/>
              </a:ext>
            </a:extLst>
          </p:cNvPr>
          <p:cNvGrpSpPr/>
          <p:nvPr/>
        </p:nvGrpSpPr>
        <p:grpSpPr>
          <a:xfrm>
            <a:off x="4648200" y="1666875"/>
            <a:ext cx="4152900" cy="314325"/>
            <a:chOff x="4610100" y="2555875"/>
            <a:chExt cx="4152900" cy="314325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51C684DF-DEE6-C251-A492-4EA112051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100" y="2555875"/>
              <a:ext cx="103505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  <a:latin typeface="Handlee" panose="02000000000000000000" pitchFamily="2" charset="77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908AD25C-D27E-3105-6BAC-C1C10DD3D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100" y="2565400"/>
              <a:ext cx="92392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Net ID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7505A621-E2D1-4FFE-2091-BA0D58308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8325" y="2555875"/>
              <a:ext cx="3114675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  <a:latin typeface="Handlee" panose="02000000000000000000" pitchFamily="2" charset="77"/>
              </a:endParaRP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E0BBECCA-E228-31F7-A224-37A01316E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5125" y="2565400"/>
              <a:ext cx="92392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Host-ID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482654E-780D-1A53-7257-CC71D691B877}"/>
              </a:ext>
            </a:extLst>
          </p:cNvPr>
          <p:cNvGrpSpPr/>
          <p:nvPr/>
        </p:nvGrpSpPr>
        <p:grpSpPr>
          <a:xfrm>
            <a:off x="4686299" y="2755753"/>
            <a:ext cx="4152900" cy="622447"/>
            <a:chOff x="4724400" y="2908153"/>
            <a:chExt cx="4152900" cy="62244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F72493-54F2-74D7-A5A7-16C6B24D7939}"/>
                </a:ext>
              </a:extLst>
            </p:cNvPr>
            <p:cNvGrpSpPr/>
            <p:nvPr/>
          </p:nvGrpSpPr>
          <p:grpSpPr>
            <a:xfrm>
              <a:off x="4724400" y="3190875"/>
              <a:ext cx="4152900" cy="339725"/>
              <a:chOff x="4610100" y="2555875"/>
              <a:chExt cx="4152900" cy="339725"/>
            </a:xfrm>
          </p:grpSpPr>
          <p:sp>
            <p:nvSpPr>
              <p:cNvPr id="42" name="Text Box 8">
                <a:extLst>
                  <a:ext uri="{FF2B5EF4-FFF2-40B4-BE49-F238E27FC236}">
                    <a16:creationId xmlns:a16="http://schemas.microsoft.com/office/drawing/2014/main" id="{0AF3A992-EB81-556E-B1AD-DD7A6D3808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100" y="2555875"/>
                <a:ext cx="1035050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endParaRPr lang="en-US" sz="1600">
                  <a:solidFill>
                    <a:srgbClr val="FF0000"/>
                  </a:solidFill>
                  <a:latin typeface="Handlee" panose="02000000000000000000" pitchFamily="2" charset="77"/>
                </a:endParaRPr>
              </a:p>
            </p:txBody>
          </p:sp>
          <p:sp>
            <p:nvSpPr>
              <p:cNvPr id="43" name="Text Box 10">
                <a:extLst>
                  <a:ext uri="{FF2B5EF4-FFF2-40B4-BE49-F238E27FC236}">
                    <a16:creationId xmlns:a16="http://schemas.microsoft.com/office/drawing/2014/main" id="{EA23C494-5772-B2AB-9823-CCE8F3BF1E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100" y="25654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4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Net ID: 1</a:t>
                </a:r>
              </a:p>
            </p:txBody>
          </p:sp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6FD4E727-81DF-FF90-4D4F-241D7AB90D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8325" y="2555875"/>
                <a:ext cx="3114675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endParaRPr lang="en-US" sz="1600">
                  <a:solidFill>
                    <a:srgbClr val="FF0000"/>
                  </a:solidFill>
                  <a:latin typeface="Handlee" panose="02000000000000000000" pitchFamily="2" charset="77"/>
                </a:endParaRPr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47322AB4-C9FD-834C-D64C-ACFC78CB76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3674" y="2590800"/>
                <a:ext cx="1323975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4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Host-ID: 2.3.4 </a:t>
                </a:r>
              </a:p>
            </p:txBody>
          </p:sp>
        </p:grpSp>
        <p:sp>
          <p:nvSpPr>
            <p:cNvPr id="47" name="Text Box 10">
              <a:extLst>
                <a:ext uri="{FF2B5EF4-FFF2-40B4-BE49-F238E27FC236}">
                  <a16:creationId xmlns:a16="http://schemas.microsoft.com/office/drawing/2014/main" id="{F1BF0011-C7C5-3459-7BDD-37924FCF6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023" y="2921000"/>
              <a:ext cx="1031876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24 bits</a:t>
              </a: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731A7A2A-9D00-22D7-27EB-15D6880CB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908153"/>
              <a:ext cx="747967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8 bits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0080144-6CFC-6EE2-BBB4-C0B7CC2AE1F3}"/>
              </a:ext>
            </a:extLst>
          </p:cNvPr>
          <p:cNvGrpSpPr/>
          <p:nvPr/>
        </p:nvGrpSpPr>
        <p:grpSpPr>
          <a:xfrm>
            <a:off x="4686299" y="3724877"/>
            <a:ext cx="4152901" cy="618523"/>
            <a:chOff x="4699267" y="3661178"/>
            <a:chExt cx="4152901" cy="618523"/>
          </a:xfrm>
        </p:grpSpPr>
        <p:sp>
          <p:nvSpPr>
            <p:cNvPr id="50" name="Text Box 8">
              <a:extLst>
                <a:ext uri="{FF2B5EF4-FFF2-40B4-BE49-F238E27FC236}">
                  <a16:creationId xmlns:a16="http://schemas.microsoft.com/office/drawing/2014/main" id="{7EBA10DB-3D35-277D-0C13-931D090D9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267" y="3939976"/>
              <a:ext cx="2073277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  <a:latin typeface="Handlee" panose="02000000000000000000" pitchFamily="2" charset="77"/>
              </a:endParaRPr>
            </a:p>
          </p:txBody>
        </p:sp>
        <p:sp>
          <p:nvSpPr>
            <p:cNvPr id="51" name="Text Box 10">
              <a:extLst>
                <a:ext uri="{FF2B5EF4-FFF2-40B4-BE49-F238E27FC236}">
                  <a16:creationId xmlns:a16="http://schemas.microsoft.com/office/drawing/2014/main" id="{D9942259-DCC1-3EE8-3D64-0219EDA9E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7662" y="3963002"/>
              <a:ext cx="115648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Net ID: 1.2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D59DF6E1-07BA-7755-471C-60A3B928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8891" y="3939976"/>
              <a:ext cx="2073277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  <a:latin typeface="Handlee" panose="02000000000000000000" pitchFamily="2" charset="77"/>
              </a:endParaRP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73301AE9-46B5-A38D-DFF9-43CED1F51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4225" y="3974901"/>
              <a:ext cx="132397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Host-ID: 3.4 </a:t>
              </a:r>
            </a:p>
          </p:txBody>
        </p:sp>
        <p:sp>
          <p:nvSpPr>
            <p:cNvPr id="55" name="Text Box 10">
              <a:extLst>
                <a:ext uri="{FF2B5EF4-FFF2-40B4-BE49-F238E27FC236}">
                  <a16:creationId xmlns:a16="http://schemas.microsoft.com/office/drawing/2014/main" id="{03F6EDC9-DEC8-5760-E642-33E1D5ACF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212" y="3661178"/>
              <a:ext cx="1031876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16 bits</a:t>
              </a:r>
            </a:p>
          </p:txBody>
        </p:sp>
        <p:sp>
          <p:nvSpPr>
            <p:cNvPr id="56" name="Text Box 10">
              <a:extLst>
                <a:ext uri="{FF2B5EF4-FFF2-40B4-BE49-F238E27FC236}">
                  <a16:creationId xmlns:a16="http://schemas.microsoft.com/office/drawing/2014/main" id="{21A8C765-E4A1-4286-4AE4-C5D053A9C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0528" y="3670101"/>
              <a:ext cx="67149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16 bits</a:t>
              </a:r>
            </a:p>
          </p:txBody>
        </p: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F49EF0F-BCDF-2586-8173-BEA103DFC89E}"/>
              </a:ext>
            </a:extLst>
          </p:cNvPr>
          <p:cNvSpPr/>
          <p:nvPr/>
        </p:nvSpPr>
        <p:spPr>
          <a:xfrm>
            <a:off x="381000" y="5029200"/>
            <a:ext cx="8534400" cy="102235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andlee" panose="02000000000000000000" pitchFamily="2" charset="77"/>
              </a:rPr>
              <a:t>Question. </a:t>
            </a:r>
          </a:p>
          <a:p>
            <a:pPr algn="ctr"/>
            <a:r>
              <a:rPr lang="en-US" sz="2400" dirty="0">
                <a:latin typeface="Handlee" panose="02000000000000000000" pitchFamily="2" charset="77"/>
              </a:rPr>
              <a:t>How can we tell the boundary between Net-ID and Host-ID?</a:t>
            </a:r>
          </a:p>
        </p:txBody>
      </p:sp>
    </p:spTree>
    <p:extLst>
      <p:ext uri="{BB962C8B-B14F-4D97-AF65-F5344CB8AC3E}">
        <p14:creationId xmlns:p14="http://schemas.microsoft.com/office/powerpoint/2010/main" val="28555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E5F03-B125-43C7-9619-D4BEC20F75C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0099"/>
              </a:buClr>
              <a:buSzPct val="75000"/>
            </a:pPr>
            <a:r>
              <a:rPr lang="en-US" sz="2800" dirty="0"/>
              <a:t>We In early days of the Internet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We had predefined classes (Class-based Addressing)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E.g., Class A had 8 bits of network ID, 24 bits of host ID</a:t>
            </a:r>
          </a:p>
          <a:p>
            <a:pPr lvl="2">
              <a:buClr>
                <a:srgbClr val="000099"/>
              </a:buClr>
              <a:buSzPct val="75000"/>
            </a:pPr>
            <a:r>
              <a:rPr lang="en-US" dirty="0"/>
              <a:t>How to identify?</a:t>
            </a:r>
          </a:p>
          <a:p>
            <a:pPr lvl="3">
              <a:buClr>
                <a:srgbClr val="000099"/>
              </a:buClr>
              <a:buSzPct val="75000"/>
            </a:pPr>
            <a:r>
              <a:rPr lang="en-US" dirty="0"/>
              <a:t>Class A addresses always started with 0.</a:t>
            </a:r>
          </a:p>
          <a:p>
            <a:pPr lvl="2">
              <a:buClr>
                <a:srgbClr val="000099"/>
              </a:buClr>
              <a:buSzPct val="75000"/>
            </a:pPr>
            <a:endParaRPr lang="en-US" dirty="0"/>
          </a:p>
          <a:p>
            <a:pPr>
              <a:buClr>
                <a:srgbClr val="000099"/>
              </a:buClr>
              <a:buSzPct val="75000"/>
            </a:pPr>
            <a:r>
              <a:rPr lang="en-US" dirty="0"/>
              <a:t>Very rigid and inflexible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We had 128 Class A network (each with 2</a:t>
            </a:r>
            <a:r>
              <a:rPr lang="en-US" baseline="30000" dirty="0"/>
              <a:t>24</a:t>
            </a:r>
            <a:r>
              <a:rPr lang="en-US" dirty="0"/>
              <a:t> hosts)</a:t>
            </a:r>
          </a:p>
          <a:p>
            <a:pPr lvl="1">
              <a:buClr>
                <a:srgbClr val="000099"/>
              </a:buClr>
              <a:buSzPct val="75000"/>
            </a:pPr>
            <a:endParaRPr lang="en-US" dirty="0"/>
          </a:p>
          <a:p>
            <a:pPr>
              <a:buClr>
                <a:srgbClr val="000099"/>
              </a:buClr>
              <a:buSzPct val="75000"/>
            </a:pPr>
            <a:r>
              <a:rPr lang="en-US" sz="3000" u="sng" dirty="0">
                <a:solidFill>
                  <a:srgbClr val="000099"/>
                </a:solidFill>
              </a:rPr>
              <a:t>Classless Inter-Domain Routing</a:t>
            </a:r>
            <a:r>
              <a:rPr lang="en-US" sz="3000" dirty="0"/>
              <a:t> (CIDR) was introduced to provide more flexibility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sz="2800" dirty="0"/>
              <a:t>No rigid classes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sz="2800" dirty="0"/>
              <a:t>Identify Net-ID and Host-ID using a </a:t>
            </a:r>
            <a:r>
              <a:rPr lang="en-US" sz="2800" dirty="0">
                <a:solidFill>
                  <a:srgbClr val="FF0000"/>
                </a:solidFill>
              </a:rPr>
              <a:t>network mask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762550" y="4409975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FFDF9-94C1-44B7-9AC7-0FF3F14A2BB9}" type="slidenum">
              <a:rPr lang="en-US"/>
              <a:pPr/>
              <a:t>5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So far …</a:t>
            </a:r>
          </a:p>
          <a:p>
            <a:pPr lvl="1"/>
            <a:r>
              <a:rPr lang="en-US" dirty="0"/>
              <a:t>Layers, and protocols</a:t>
            </a:r>
          </a:p>
          <a:p>
            <a:pPr lvl="1"/>
            <a:r>
              <a:rPr lang="en-US" dirty="0"/>
              <a:t>Link layer</a:t>
            </a:r>
          </a:p>
          <a:p>
            <a:pPr lvl="2"/>
            <a:r>
              <a:rPr lang="en-US" dirty="0"/>
              <a:t>Media type, encoding</a:t>
            </a:r>
          </a:p>
          <a:p>
            <a:pPr lvl="2"/>
            <a:r>
              <a:rPr lang="en-US" dirty="0"/>
              <a:t>Framing, link model</a:t>
            </a:r>
          </a:p>
          <a:p>
            <a:pPr lvl="2"/>
            <a:r>
              <a:rPr lang="en-US" dirty="0"/>
              <a:t>Error detection, correction</a:t>
            </a:r>
          </a:p>
          <a:p>
            <a:pPr lvl="2"/>
            <a:endParaRPr lang="en-US" dirty="0"/>
          </a:p>
          <a:p>
            <a:pPr>
              <a:buFontTx/>
              <a:buChar char="•"/>
            </a:pPr>
            <a:r>
              <a:rPr lang="en-US" dirty="0"/>
              <a:t>This time</a:t>
            </a:r>
          </a:p>
          <a:p>
            <a:pPr lvl="1"/>
            <a:r>
              <a:rPr lang="en-US" dirty="0"/>
              <a:t>Interconnecting LANs</a:t>
            </a:r>
          </a:p>
          <a:p>
            <a:pPr lvl="2"/>
            <a:r>
              <a:rPr lang="en-US" dirty="0"/>
              <a:t>Switches and bridges</a:t>
            </a:r>
          </a:p>
          <a:p>
            <a:pPr lvl="1"/>
            <a:r>
              <a:rPr lang="en-US" dirty="0"/>
              <a:t>The Internet Protocol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6754813" y="4791075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5" name="Rectangle 5"/>
          <p:cNvSpPr>
            <a:spLocks noChangeArrowheads="1"/>
          </p:cNvSpPr>
          <p:nvPr/>
        </p:nvSpPr>
        <p:spPr bwMode="auto">
          <a:xfrm>
            <a:off x="6754813" y="4410075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6" name="Rectangle 6"/>
          <p:cNvSpPr>
            <a:spLocks noChangeArrowheads="1"/>
          </p:cNvSpPr>
          <p:nvPr/>
        </p:nvSpPr>
        <p:spPr bwMode="auto">
          <a:xfrm>
            <a:off x="6754813" y="40386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7" name="Rectangle 7"/>
          <p:cNvSpPr>
            <a:spLocks noChangeArrowheads="1"/>
          </p:cNvSpPr>
          <p:nvPr/>
        </p:nvSpPr>
        <p:spPr bwMode="auto">
          <a:xfrm>
            <a:off x="6754813" y="3648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8" name="Rectangle 8"/>
          <p:cNvSpPr>
            <a:spLocks noChangeArrowheads="1"/>
          </p:cNvSpPr>
          <p:nvPr/>
        </p:nvSpPr>
        <p:spPr bwMode="auto">
          <a:xfrm>
            <a:off x="6754813" y="3267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9" name="Rectangle 9"/>
          <p:cNvSpPr>
            <a:spLocks noChangeArrowheads="1"/>
          </p:cNvSpPr>
          <p:nvPr/>
        </p:nvSpPr>
        <p:spPr bwMode="auto">
          <a:xfrm>
            <a:off x="6754813" y="2886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30" name="Rectangle 10"/>
          <p:cNvSpPr>
            <a:spLocks noChangeArrowheads="1"/>
          </p:cNvSpPr>
          <p:nvPr/>
        </p:nvSpPr>
        <p:spPr bwMode="auto">
          <a:xfrm>
            <a:off x="6754813" y="2505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31" name="Text Box 11"/>
          <p:cNvSpPr txBox="1">
            <a:spLocks noChangeArrowheads="1"/>
          </p:cNvSpPr>
          <p:nvPr/>
        </p:nvSpPr>
        <p:spPr bwMode="auto">
          <a:xfrm>
            <a:off x="6943015" y="4784725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824332" name="Text Box 12"/>
          <p:cNvSpPr txBox="1">
            <a:spLocks noChangeArrowheads="1"/>
          </p:cNvSpPr>
          <p:nvPr/>
        </p:nvSpPr>
        <p:spPr bwMode="auto">
          <a:xfrm>
            <a:off x="6849413" y="4419600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Data Link</a:t>
            </a:r>
          </a:p>
        </p:txBody>
      </p:sp>
      <p:sp>
        <p:nvSpPr>
          <p:cNvPr id="824333" name="Text Box 13"/>
          <p:cNvSpPr txBox="1">
            <a:spLocks noChangeArrowheads="1"/>
          </p:cNvSpPr>
          <p:nvPr/>
        </p:nvSpPr>
        <p:spPr bwMode="auto">
          <a:xfrm>
            <a:off x="6895952" y="4038600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824334" name="Text Box 14"/>
          <p:cNvSpPr txBox="1">
            <a:spLocks noChangeArrowheads="1"/>
          </p:cNvSpPr>
          <p:nvPr/>
        </p:nvSpPr>
        <p:spPr bwMode="auto">
          <a:xfrm>
            <a:off x="6858000" y="36576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824335" name="Text Box 15"/>
          <p:cNvSpPr txBox="1">
            <a:spLocks noChangeArrowheads="1"/>
          </p:cNvSpPr>
          <p:nvPr/>
        </p:nvSpPr>
        <p:spPr bwMode="auto">
          <a:xfrm>
            <a:off x="6945102" y="3276600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824336" name="Text Box 16"/>
          <p:cNvSpPr txBox="1">
            <a:spLocks noChangeArrowheads="1"/>
          </p:cNvSpPr>
          <p:nvPr/>
        </p:nvSpPr>
        <p:spPr bwMode="auto">
          <a:xfrm>
            <a:off x="6705951" y="2863850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824337" name="Text Box 17"/>
          <p:cNvSpPr txBox="1">
            <a:spLocks noChangeArrowheads="1"/>
          </p:cNvSpPr>
          <p:nvPr/>
        </p:nvSpPr>
        <p:spPr bwMode="auto">
          <a:xfrm>
            <a:off x="6803924" y="2498725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Application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763F-450A-0AAD-652A-9AD1DC29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Mask (</a:t>
            </a:r>
            <a:r>
              <a:rPr lang="en-US" dirty="0" err="1"/>
              <a:t>NetMask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1C7C9-C308-209D-DFF1-55977434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NetMask</a:t>
            </a:r>
            <a:r>
              <a:rPr lang="en-US" dirty="0"/>
              <a:t> is a 32-bit number used to divide an IP address into Net-ID and Host-ID</a:t>
            </a:r>
          </a:p>
          <a:p>
            <a:pPr lvl="1"/>
            <a:r>
              <a:rPr lang="en-US" dirty="0"/>
              <a:t>A netmask consists of a sequence of 1s (representing the network part) followed by 0s (representing the host part).</a:t>
            </a:r>
          </a:p>
          <a:p>
            <a:endParaRPr lang="en-US" dirty="0"/>
          </a:p>
          <a:p>
            <a:r>
              <a:rPr lang="en-US" dirty="0"/>
              <a:t>The netmask is typically shown as a dotted decimal notation</a:t>
            </a:r>
          </a:p>
          <a:p>
            <a:pPr lvl="1"/>
            <a:r>
              <a:rPr lang="en-US" dirty="0"/>
              <a:t>255.255.255.0, meaning the first 24 bits are the Net-ID and remaining are Host-ID</a:t>
            </a:r>
          </a:p>
          <a:p>
            <a:endParaRPr lang="en-US" sz="2600" dirty="0"/>
          </a:p>
          <a:p>
            <a:r>
              <a:rPr lang="en-US" sz="2600" dirty="0"/>
              <a:t>Can also be represented by a “prefix + length”, e.g. 128.100.3.0/24, or just 128.100.3/24.</a:t>
            </a:r>
          </a:p>
          <a:p>
            <a:pPr lvl="1"/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8EB1-E415-2FCF-6A69-069A9874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9F7AF-AE7D-C817-CA22-1EEF1C804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D28DC-0ADE-A94B-7FC0-C19920E16D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E1120-F58E-E271-0195-82EF8571A755}"/>
              </a:ext>
            </a:extLst>
          </p:cNvPr>
          <p:cNvSpPr txBox="1"/>
          <p:nvPr/>
        </p:nvSpPr>
        <p:spPr>
          <a:xfrm>
            <a:off x="381000" y="4724400"/>
            <a:ext cx="8389685" cy="984885"/>
          </a:xfrm>
          <a:custGeom>
            <a:avLst/>
            <a:gdLst>
              <a:gd name="connsiteX0" fmla="*/ 0 w 8389685"/>
              <a:gd name="connsiteY0" fmla="*/ 0 h 984885"/>
              <a:gd name="connsiteX1" fmla="*/ 866934 w 8389685"/>
              <a:gd name="connsiteY1" fmla="*/ 0 h 984885"/>
              <a:gd name="connsiteX2" fmla="*/ 1733868 w 8389685"/>
              <a:gd name="connsiteY2" fmla="*/ 0 h 984885"/>
              <a:gd name="connsiteX3" fmla="*/ 2433009 w 8389685"/>
              <a:gd name="connsiteY3" fmla="*/ 0 h 984885"/>
              <a:gd name="connsiteX4" fmla="*/ 3216046 w 8389685"/>
              <a:gd name="connsiteY4" fmla="*/ 0 h 984885"/>
              <a:gd name="connsiteX5" fmla="*/ 3831289 w 8389685"/>
              <a:gd name="connsiteY5" fmla="*/ 0 h 984885"/>
              <a:gd name="connsiteX6" fmla="*/ 4530430 w 8389685"/>
              <a:gd name="connsiteY6" fmla="*/ 0 h 984885"/>
              <a:gd name="connsiteX7" fmla="*/ 5397364 w 8389685"/>
              <a:gd name="connsiteY7" fmla="*/ 0 h 984885"/>
              <a:gd name="connsiteX8" fmla="*/ 5928711 w 8389685"/>
              <a:gd name="connsiteY8" fmla="*/ 0 h 984885"/>
              <a:gd name="connsiteX9" fmla="*/ 6711748 w 8389685"/>
              <a:gd name="connsiteY9" fmla="*/ 0 h 984885"/>
              <a:gd name="connsiteX10" fmla="*/ 7243095 w 8389685"/>
              <a:gd name="connsiteY10" fmla="*/ 0 h 984885"/>
              <a:gd name="connsiteX11" fmla="*/ 8389685 w 8389685"/>
              <a:gd name="connsiteY11" fmla="*/ 0 h 984885"/>
              <a:gd name="connsiteX12" fmla="*/ 8389685 w 8389685"/>
              <a:gd name="connsiteY12" fmla="*/ 502291 h 984885"/>
              <a:gd name="connsiteX13" fmla="*/ 8389685 w 8389685"/>
              <a:gd name="connsiteY13" fmla="*/ 984885 h 984885"/>
              <a:gd name="connsiteX14" fmla="*/ 7522751 w 8389685"/>
              <a:gd name="connsiteY14" fmla="*/ 984885 h 984885"/>
              <a:gd name="connsiteX15" fmla="*/ 6823610 w 8389685"/>
              <a:gd name="connsiteY15" fmla="*/ 984885 h 984885"/>
              <a:gd name="connsiteX16" fmla="*/ 6124470 w 8389685"/>
              <a:gd name="connsiteY16" fmla="*/ 984885 h 984885"/>
              <a:gd name="connsiteX17" fmla="*/ 5425330 w 8389685"/>
              <a:gd name="connsiteY17" fmla="*/ 984885 h 984885"/>
              <a:gd name="connsiteX18" fmla="*/ 4726189 w 8389685"/>
              <a:gd name="connsiteY18" fmla="*/ 984885 h 984885"/>
              <a:gd name="connsiteX19" fmla="*/ 4110946 w 8389685"/>
              <a:gd name="connsiteY19" fmla="*/ 984885 h 984885"/>
              <a:gd name="connsiteX20" fmla="*/ 3327908 w 8389685"/>
              <a:gd name="connsiteY20" fmla="*/ 984885 h 984885"/>
              <a:gd name="connsiteX21" fmla="*/ 2628768 w 8389685"/>
              <a:gd name="connsiteY21" fmla="*/ 984885 h 984885"/>
              <a:gd name="connsiteX22" fmla="*/ 1761834 w 8389685"/>
              <a:gd name="connsiteY22" fmla="*/ 984885 h 984885"/>
              <a:gd name="connsiteX23" fmla="*/ 894900 w 8389685"/>
              <a:gd name="connsiteY23" fmla="*/ 984885 h 984885"/>
              <a:gd name="connsiteX24" fmla="*/ 0 w 8389685"/>
              <a:gd name="connsiteY24" fmla="*/ 984885 h 984885"/>
              <a:gd name="connsiteX25" fmla="*/ 0 w 8389685"/>
              <a:gd name="connsiteY25" fmla="*/ 482594 h 984885"/>
              <a:gd name="connsiteX26" fmla="*/ 0 w 8389685"/>
              <a:gd name="connsiteY26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89685" h="984885" fill="none" extrusionOk="0">
                <a:moveTo>
                  <a:pt x="0" y="0"/>
                </a:moveTo>
                <a:cubicBezTo>
                  <a:pt x="189245" y="34362"/>
                  <a:pt x="459600" y="30872"/>
                  <a:pt x="866934" y="0"/>
                </a:cubicBezTo>
                <a:cubicBezTo>
                  <a:pt x="1274268" y="-30872"/>
                  <a:pt x="1422849" y="36051"/>
                  <a:pt x="1733868" y="0"/>
                </a:cubicBezTo>
                <a:cubicBezTo>
                  <a:pt x="2044887" y="-36051"/>
                  <a:pt x="2196836" y="24657"/>
                  <a:pt x="2433009" y="0"/>
                </a:cubicBezTo>
                <a:cubicBezTo>
                  <a:pt x="2669182" y="-24657"/>
                  <a:pt x="2941785" y="835"/>
                  <a:pt x="3216046" y="0"/>
                </a:cubicBezTo>
                <a:cubicBezTo>
                  <a:pt x="3490307" y="-835"/>
                  <a:pt x="3538361" y="6788"/>
                  <a:pt x="3831289" y="0"/>
                </a:cubicBezTo>
                <a:cubicBezTo>
                  <a:pt x="4124217" y="-6788"/>
                  <a:pt x="4345541" y="29097"/>
                  <a:pt x="4530430" y="0"/>
                </a:cubicBezTo>
                <a:cubicBezTo>
                  <a:pt x="4715319" y="-29097"/>
                  <a:pt x="5009802" y="4589"/>
                  <a:pt x="5397364" y="0"/>
                </a:cubicBezTo>
                <a:cubicBezTo>
                  <a:pt x="5784926" y="-4589"/>
                  <a:pt x="5789020" y="6973"/>
                  <a:pt x="5928711" y="0"/>
                </a:cubicBezTo>
                <a:cubicBezTo>
                  <a:pt x="6068402" y="-6973"/>
                  <a:pt x="6444217" y="33032"/>
                  <a:pt x="6711748" y="0"/>
                </a:cubicBezTo>
                <a:cubicBezTo>
                  <a:pt x="6979279" y="-33032"/>
                  <a:pt x="7122688" y="-24210"/>
                  <a:pt x="7243095" y="0"/>
                </a:cubicBezTo>
                <a:cubicBezTo>
                  <a:pt x="7363502" y="24210"/>
                  <a:pt x="7996918" y="-5710"/>
                  <a:pt x="8389685" y="0"/>
                </a:cubicBezTo>
                <a:cubicBezTo>
                  <a:pt x="8374152" y="214473"/>
                  <a:pt x="8396376" y="322150"/>
                  <a:pt x="8389685" y="502291"/>
                </a:cubicBezTo>
                <a:cubicBezTo>
                  <a:pt x="8382994" y="682432"/>
                  <a:pt x="8369110" y="791482"/>
                  <a:pt x="8389685" y="984885"/>
                </a:cubicBezTo>
                <a:cubicBezTo>
                  <a:pt x="8137174" y="946653"/>
                  <a:pt x="7822367" y="993697"/>
                  <a:pt x="7522751" y="984885"/>
                </a:cubicBezTo>
                <a:cubicBezTo>
                  <a:pt x="7223135" y="976073"/>
                  <a:pt x="7084707" y="1016203"/>
                  <a:pt x="6823610" y="984885"/>
                </a:cubicBezTo>
                <a:cubicBezTo>
                  <a:pt x="6562513" y="953567"/>
                  <a:pt x="6279533" y="965217"/>
                  <a:pt x="6124470" y="984885"/>
                </a:cubicBezTo>
                <a:cubicBezTo>
                  <a:pt x="5969407" y="1004553"/>
                  <a:pt x="5742738" y="951371"/>
                  <a:pt x="5425330" y="984885"/>
                </a:cubicBezTo>
                <a:cubicBezTo>
                  <a:pt x="5107922" y="1018399"/>
                  <a:pt x="4897008" y="1015879"/>
                  <a:pt x="4726189" y="984885"/>
                </a:cubicBezTo>
                <a:cubicBezTo>
                  <a:pt x="4555370" y="953891"/>
                  <a:pt x="4391456" y="1003388"/>
                  <a:pt x="4110946" y="984885"/>
                </a:cubicBezTo>
                <a:cubicBezTo>
                  <a:pt x="3830436" y="966382"/>
                  <a:pt x="3709130" y="954067"/>
                  <a:pt x="3327908" y="984885"/>
                </a:cubicBezTo>
                <a:cubicBezTo>
                  <a:pt x="2946686" y="1015703"/>
                  <a:pt x="2786173" y="958726"/>
                  <a:pt x="2628768" y="984885"/>
                </a:cubicBezTo>
                <a:cubicBezTo>
                  <a:pt x="2471363" y="1011044"/>
                  <a:pt x="2046563" y="1007159"/>
                  <a:pt x="1761834" y="984885"/>
                </a:cubicBezTo>
                <a:cubicBezTo>
                  <a:pt x="1477105" y="962611"/>
                  <a:pt x="1078255" y="952741"/>
                  <a:pt x="894900" y="984885"/>
                </a:cubicBezTo>
                <a:cubicBezTo>
                  <a:pt x="711545" y="1017029"/>
                  <a:pt x="384730" y="1024375"/>
                  <a:pt x="0" y="984885"/>
                </a:cubicBezTo>
                <a:cubicBezTo>
                  <a:pt x="5574" y="743633"/>
                  <a:pt x="2365" y="690621"/>
                  <a:pt x="0" y="482594"/>
                </a:cubicBezTo>
                <a:cubicBezTo>
                  <a:pt x="-2365" y="274567"/>
                  <a:pt x="-9891" y="118938"/>
                  <a:pt x="0" y="0"/>
                </a:cubicBezTo>
                <a:close/>
              </a:path>
              <a:path w="8389685" h="984885" stroke="0" extrusionOk="0">
                <a:moveTo>
                  <a:pt x="0" y="0"/>
                </a:moveTo>
                <a:cubicBezTo>
                  <a:pt x="150102" y="-23578"/>
                  <a:pt x="491623" y="6102"/>
                  <a:pt x="615244" y="0"/>
                </a:cubicBezTo>
                <a:cubicBezTo>
                  <a:pt x="738865" y="-6102"/>
                  <a:pt x="852245" y="-4344"/>
                  <a:pt x="1062693" y="0"/>
                </a:cubicBezTo>
                <a:cubicBezTo>
                  <a:pt x="1273141" y="4344"/>
                  <a:pt x="1631933" y="-386"/>
                  <a:pt x="1929628" y="0"/>
                </a:cubicBezTo>
                <a:cubicBezTo>
                  <a:pt x="2227323" y="386"/>
                  <a:pt x="2304456" y="15347"/>
                  <a:pt x="2544871" y="0"/>
                </a:cubicBezTo>
                <a:cubicBezTo>
                  <a:pt x="2785286" y="-15347"/>
                  <a:pt x="2980964" y="22701"/>
                  <a:pt x="3160115" y="0"/>
                </a:cubicBezTo>
                <a:cubicBezTo>
                  <a:pt x="3339266" y="-22701"/>
                  <a:pt x="3599994" y="-37580"/>
                  <a:pt x="4027049" y="0"/>
                </a:cubicBezTo>
                <a:cubicBezTo>
                  <a:pt x="4454104" y="37580"/>
                  <a:pt x="4425642" y="22865"/>
                  <a:pt x="4558396" y="0"/>
                </a:cubicBezTo>
                <a:cubicBezTo>
                  <a:pt x="4691150" y="-22865"/>
                  <a:pt x="5002514" y="-43278"/>
                  <a:pt x="5425330" y="0"/>
                </a:cubicBezTo>
                <a:cubicBezTo>
                  <a:pt x="5848146" y="43278"/>
                  <a:pt x="5913632" y="34340"/>
                  <a:pt x="6292264" y="0"/>
                </a:cubicBezTo>
                <a:cubicBezTo>
                  <a:pt x="6670896" y="-34340"/>
                  <a:pt x="6671541" y="-14510"/>
                  <a:pt x="6991404" y="0"/>
                </a:cubicBezTo>
                <a:cubicBezTo>
                  <a:pt x="7311267" y="14510"/>
                  <a:pt x="7969341" y="8220"/>
                  <a:pt x="8389685" y="0"/>
                </a:cubicBezTo>
                <a:cubicBezTo>
                  <a:pt x="8402653" y="115042"/>
                  <a:pt x="8398875" y="267709"/>
                  <a:pt x="8389685" y="482594"/>
                </a:cubicBezTo>
                <a:cubicBezTo>
                  <a:pt x="8380495" y="697479"/>
                  <a:pt x="8408149" y="805904"/>
                  <a:pt x="8389685" y="984885"/>
                </a:cubicBezTo>
                <a:cubicBezTo>
                  <a:pt x="8199180" y="1005543"/>
                  <a:pt x="7980563" y="962609"/>
                  <a:pt x="7690545" y="984885"/>
                </a:cubicBezTo>
                <a:cubicBezTo>
                  <a:pt x="7400527" y="1007161"/>
                  <a:pt x="7364741" y="973364"/>
                  <a:pt x="7159198" y="984885"/>
                </a:cubicBezTo>
                <a:cubicBezTo>
                  <a:pt x="6953655" y="996406"/>
                  <a:pt x="6715119" y="1019378"/>
                  <a:pt x="6460057" y="984885"/>
                </a:cubicBezTo>
                <a:cubicBezTo>
                  <a:pt x="6204995" y="950392"/>
                  <a:pt x="5907284" y="1000881"/>
                  <a:pt x="5593123" y="984885"/>
                </a:cubicBezTo>
                <a:cubicBezTo>
                  <a:pt x="5278962" y="968889"/>
                  <a:pt x="5149714" y="1011382"/>
                  <a:pt x="4893983" y="984885"/>
                </a:cubicBezTo>
                <a:cubicBezTo>
                  <a:pt x="4638252" y="958388"/>
                  <a:pt x="4580906" y="1003555"/>
                  <a:pt x="4446533" y="984885"/>
                </a:cubicBezTo>
                <a:cubicBezTo>
                  <a:pt x="4312160" y="966216"/>
                  <a:pt x="4143455" y="970305"/>
                  <a:pt x="3915186" y="984885"/>
                </a:cubicBezTo>
                <a:cubicBezTo>
                  <a:pt x="3686917" y="999465"/>
                  <a:pt x="3255715" y="946877"/>
                  <a:pt x="3048252" y="984885"/>
                </a:cubicBezTo>
                <a:cubicBezTo>
                  <a:pt x="2840789" y="1022893"/>
                  <a:pt x="2661199" y="961681"/>
                  <a:pt x="2349112" y="984885"/>
                </a:cubicBezTo>
                <a:cubicBezTo>
                  <a:pt x="2037025" y="1008089"/>
                  <a:pt x="1985531" y="963545"/>
                  <a:pt x="1817765" y="984885"/>
                </a:cubicBezTo>
                <a:cubicBezTo>
                  <a:pt x="1649999" y="1006225"/>
                  <a:pt x="1304958" y="978914"/>
                  <a:pt x="1118625" y="984885"/>
                </a:cubicBezTo>
                <a:cubicBezTo>
                  <a:pt x="932292" y="990856"/>
                  <a:pt x="849405" y="976574"/>
                  <a:pt x="671175" y="984885"/>
                </a:cubicBezTo>
                <a:cubicBezTo>
                  <a:pt x="492945" y="993197"/>
                  <a:pt x="227745" y="979166"/>
                  <a:pt x="0" y="984885"/>
                </a:cubicBezTo>
                <a:cubicBezTo>
                  <a:pt x="-13000" y="753402"/>
                  <a:pt x="-18272" y="591053"/>
                  <a:pt x="0" y="492443"/>
                </a:cubicBezTo>
                <a:cubicBezTo>
                  <a:pt x="18272" y="393833"/>
                  <a:pt x="19106" y="21736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yganjali@apps0.cs.toronto.edu &gt; </a:t>
            </a: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ifconfig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eth0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     Link </a:t>
            </a: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encap:Ethernet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HWaddr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00:15:17:1C:85:30  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     </a:t>
            </a: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inet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addr:128.100.3.40  Bcast:128.100.3.255  Mask:ffffff00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     UP BROADCAST RUNNING MULTICAST  MTU:1500  Metric:1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5561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4CBF-CE16-ABDE-49D8-7D2DB471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Subnetting and </a:t>
            </a:r>
            <a:r>
              <a:rPr lang="en-US" dirty="0" err="1"/>
              <a:t>Supernetting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18A2-74B0-2E52-B669-B5113AF8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4495800" cy="4784546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0099"/>
              </a:buClr>
              <a:buSzPct val="75000"/>
            </a:pPr>
            <a:r>
              <a:rPr lang="en-US" sz="2800" dirty="0"/>
              <a:t>Using flexible Net-ID vs. Host-ID gives flexibility in networks.</a:t>
            </a:r>
          </a:p>
          <a:p>
            <a:pPr>
              <a:buClr>
                <a:srgbClr val="000099"/>
              </a:buClr>
              <a:buSzPct val="75000"/>
            </a:pPr>
            <a:endParaRPr lang="en-US" sz="2800" dirty="0"/>
          </a:p>
          <a:p>
            <a:pPr>
              <a:buClr>
                <a:srgbClr val="000099"/>
              </a:buClr>
              <a:buSzPct val="75000"/>
            </a:pPr>
            <a:r>
              <a:rPr lang="en-US" b="1" dirty="0"/>
              <a:t>Subnetting</a:t>
            </a:r>
            <a:r>
              <a:rPr lang="en-US" dirty="0"/>
              <a:t>: break your network into smaller networks: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E.g., </a:t>
            </a:r>
            <a:r>
              <a:rPr lang="en-US" dirty="0" err="1"/>
              <a:t>UofT</a:t>
            </a:r>
            <a:r>
              <a:rPr lang="en-US" dirty="0"/>
              <a:t> can break its address (1/8) to multiple subnets: one subnet for DCS, another for ECE, …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>
                <a:solidFill>
                  <a:srgbClr val="FF0000"/>
                </a:solidFill>
              </a:rPr>
              <a:t>1/8 → 1.0/10 + 1.64/10 + 1.128/10 + 1.192/10</a:t>
            </a:r>
          </a:p>
          <a:p>
            <a:pPr lvl="2">
              <a:buClr>
                <a:srgbClr val="000099"/>
              </a:buClr>
              <a:buSzPct val="75000"/>
            </a:pPr>
            <a:endParaRPr lang="en-US" dirty="0"/>
          </a:p>
          <a:p>
            <a:pPr>
              <a:buClr>
                <a:srgbClr val="000099"/>
              </a:buClr>
              <a:buSzPct val="75000"/>
            </a:pPr>
            <a:r>
              <a:rPr lang="en-US" b="1" dirty="0" err="1"/>
              <a:t>Supernetting</a:t>
            </a:r>
            <a:r>
              <a:rPr lang="en-US" dirty="0"/>
              <a:t>: combine networks into bigger ones: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E.g., DCS can combine the IP addresses of Systems Lab and Graphics Lab departments into one larger network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>
                <a:solidFill>
                  <a:srgbClr val="FF0000"/>
                </a:solidFill>
              </a:rPr>
              <a:t>1.2.128/17 + 1.2.0/17 → 1.2/16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49BB6-813B-5347-6555-F11AE0AA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D1BB5-139E-8799-9E34-63E1F1BA2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1531-4521-5FB2-E871-EED5DD93F3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F8F8A9-8B3A-2E18-481F-B6AFFC698D02}"/>
              </a:ext>
            </a:extLst>
          </p:cNvPr>
          <p:cNvGrpSpPr>
            <a:grpSpLocks noChangeAspect="1"/>
          </p:cNvGrpSpPr>
          <p:nvPr/>
        </p:nvGrpSpPr>
        <p:grpSpPr>
          <a:xfrm>
            <a:off x="4724400" y="1143000"/>
            <a:ext cx="3362628" cy="503999"/>
            <a:chOff x="4724400" y="2908153"/>
            <a:chExt cx="4152900" cy="6224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D57935-C166-6190-5EE3-0BB33089B95E}"/>
                </a:ext>
              </a:extLst>
            </p:cNvPr>
            <p:cNvGrpSpPr/>
            <p:nvPr/>
          </p:nvGrpSpPr>
          <p:grpSpPr>
            <a:xfrm>
              <a:off x="4724400" y="3190875"/>
              <a:ext cx="4152900" cy="339725"/>
              <a:chOff x="4610100" y="2555875"/>
              <a:chExt cx="4152900" cy="339725"/>
            </a:xfrm>
          </p:grpSpPr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6E9148C5-269E-FB03-89D6-ADEC6CF8D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100" y="2555875"/>
                <a:ext cx="1035050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endParaRPr lang="en-US" sz="1200">
                  <a:solidFill>
                    <a:srgbClr val="FF0000"/>
                  </a:solidFill>
                  <a:latin typeface="Handlee" panose="02000000000000000000" pitchFamily="2" charset="77"/>
                </a:endParaRPr>
              </a:p>
            </p:txBody>
          </p:sp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8138CCBC-9321-0850-C21B-22DCBB2BD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100" y="25654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1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Net ID</a:t>
                </a:r>
              </a:p>
            </p:txBody>
          </p:sp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51AD1278-CA4A-70DF-5F3F-0F91956BD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8325" y="2555875"/>
                <a:ext cx="3114675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endParaRPr lang="en-US" sz="1200">
                  <a:solidFill>
                    <a:srgbClr val="FF0000"/>
                  </a:solidFill>
                  <a:latin typeface="Handlee" panose="02000000000000000000" pitchFamily="2" charset="77"/>
                </a:endParaRPr>
              </a:p>
            </p:txBody>
          </p:sp>
          <p:sp>
            <p:nvSpPr>
              <p:cNvPr id="14" name="Text Box 12">
                <a:extLst>
                  <a:ext uri="{FF2B5EF4-FFF2-40B4-BE49-F238E27FC236}">
                    <a16:creationId xmlns:a16="http://schemas.microsoft.com/office/drawing/2014/main" id="{C544D01F-336E-5636-73E8-85A4A9904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3674" y="2590800"/>
                <a:ext cx="1323975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1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Host-ID </a:t>
                </a:r>
              </a:p>
            </p:txBody>
          </p:sp>
        </p:grp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DCA7FB6C-0B0E-D44F-5E85-4CCD9C51A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023" y="2921000"/>
              <a:ext cx="1031876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24 bits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4E84244E-9210-D58F-64E1-27E87BD5E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908153"/>
              <a:ext cx="747967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8 bits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DAF2EB-BDC8-BF96-C90A-A6DD56F45761}"/>
              </a:ext>
            </a:extLst>
          </p:cNvPr>
          <p:cNvGrpSpPr/>
          <p:nvPr/>
        </p:nvGrpSpPr>
        <p:grpSpPr>
          <a:xfrm>
            <a:off x="5584616" y="2362200"/>
            <a:ext cx="3406984" cy="520864"/>
            <a:chOff x="5279816" y="3653243"/>
            <a:chExt cx="3406984" cy="52086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97AE01-5FCA-2399-6BFC-5650995737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01607" y="3678886"/>
              <a:ext cx="3385193" cy="493597"/>
              <a:chOff x="4696532" y="2921000"/>
              <a:chExt cx="4180768" cy="6096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A72A114-E7C6-2723-6A81-A5FAA578021C}"/>
                  </a:ext>
                </a:extLst>
              </p:cNvPr>
              <p:cNvGrpSpPr/>
              <p:nvPr/>
            </p:nvGrpSpPr>
            <p:grpSpPr>
              <a:xfrm>
                <a:off x="4696532" y="3190875"/>
                <a:ext cx="4180768" cy="339725"/>
                <a:chOff x="4582232" y="2555875"/>
                <a:chExt cx="4180768" cy="339725"/>
              </a:xfrm>
            </p:grpSpPr>
            <p:sp>
              <p:nvSpPr>
                <p:cNvPr id="19" name="Text Box 8">
                  <a:extLst>
                    <a:ext uri="{FF2B5EF4-FFF2-40B4-BE49-F238E27FC236}">
                      <a16:creationId xmlns:a16="http://schemas.microsoft.com/office/drawing/2014/main" id="{4FE210F4-37CD-1A5C-296B-06025F8DED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0100" y="2555875"/>
                  <a:ext cx="1423761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20" name="Text Box 10">
                  <a:extLst>
                    <a:ext uri="{FF2B5EF4-FFF2-40B4-BE49-F238E27FC236}">
                      <a16:creationId xmlns:a16="http://schemas.microsoft.com/office/drawing/2014/main" id="{514A640B-733F-D8CA-5CE7-03146E0DE4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2232" y="2572978"/>
                  <a:ext cx="1141437" cy="30480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Orig. Net ID</a:t>
                  </a:r>
                </a:p>
              </p:txBody>
            </p:sp>
            <p:sp>
              <p:nvSpPr>
                <p:cNvPr id="21" name="Text Box 11">
                  <a:extLst>
                    <a:ext uri="{FF2B5EF4-FFF2-40B4-BE49-F238E27FC236}">
                      <a16:creationId xmlns:a16="http://schemas.microsoft.com/office/drawing/2014/main" id="{3C20F1CB-598E-4332-9648-ABD15172C0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8325" y="2555875"/>
                  <a:ext cx="3114675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22" name="Text Box 12">
                  <a:extLst>
                    <a:ext uri="{FF2B5EF4-FFF2-40B4-BE49-F238E27FC236}">
                      <a16:creationId xmlns:a16="http://schemas.microsoft.com/office/drawing/2014/main" id="{D7DFAC86-B0FD-64D4-B731-A0796F607F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3674" y="2590800"/>
                  <a:ext cx="1323975" cy="3048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Host-ID </a:t>
                  </a:r>
                </a:p>
              </p:txBody>
            </p:sp>
          </p:grpSp>
          <p:sp>
            <p:nvSpPr>
              <p:cNvPr id="17" name="Text Box 10">
                <a:extLst>
                  <a:ext uri="{FF2B5EF4-FFF2-40B4-BE49-F238E27FC236}">
                    <a16:creationId xmlns:a16="http://schemas.microsoft.com/office/drawing/2014/main" id="{77F83EB7-280A-83A7-88D5-50AE8DF62E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023" y="29210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0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22 bits</a:t>
                </a:r>
              </a:p>
            </p:txBody>
          </p:sp>
        </p:grp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D62CB7AC-2BC3-8BAB-E676-3A72B368E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736" y="3927309"/>
              <a:ext cx="400363" cy="2467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100" dirty="0">
                  <a:solidFill>
                    <a:srgbClr val="FF0000"/>
                  </a:solidFill>
                  <a:latin typeface="Handlee" panose="02000000000000000000" pitchFamily="2" charset="77"/>
                </a:rPr>
                <a:t>00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FFE7D382-2896-C990-66F6-35E8E4FE3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816" y="3653243"/>
              <a:ext cx="1247283" cy="2467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Sub Net ID (10 bits)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9D2615-502B-65EE-E366-8EE83D86A052}"/>
              </a:ext>
            </a:extLst>
          </p:cNvPr>
          <p:cNvGrpSpPr/>
          <p:nvPr/>
        </p:nvGrpSpPr>
        <p:grpSpPr>
          <a:xfrm>
            <a:off x="5584616" y="3204579"/>
            <a:ext cx="3406984" cy="520864"/>
            <a:chOff x="5279816" y="3653243"/>
            <a:chExt cx="3406984" cy="5208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28B8D33-483A-F310-05D4-93ACB34409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01607" y="3678886"/>
              <a:ext cx="3385193" cy="493597"/>
              <a:chOff x="4696532" y="2921000"/>
              <a:chExt cx="4180768" cy="6096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FD8B81A-EE82-2105-1D89-92C393CDEF83}"/>
                  </a:ext>
                </a:extLst>
              </p:cNvPr>
              <p:cNvGrpSpPr/>
              <p:nvPr/>
            </p:nvGrpSpPr>
            <p:grpSpPr>
              <a:xfrm>
                <a:off x="4696532" y="3190875"/>
                <a:ext cx="4180768" cy="339725"/>
                <a:chOff x="4582232" y="2555875"/>
                <a:chExt cx="4180768" cy="339725"/>
              </a:xfrm>
            </p:grpSpPr>
            <p:sp>
              <p:nvSpPr>
                <p:cNvPr id="32" name="Text Box 8">
                  <a:extLst>
                    <a:ext uri="{FF2B5EF4-FFF2-40B4-BE49-F238E27FC236}">
                      <a16:creationId xmlns:a16="http://schemas.microsoft.com/office/drawing/2014/main" id="{B9B07A38-4F08-84B5-6786-ECC8CB2826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0100" y="2555875"/>
                  <a:ext cx="1423761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33" name="Text Box 10">
                  <a:extLst>
                    <a:ext uri="{FF2B5EF4-FFF2-40B4-BE49-F238E27FC236}">
                      <a16:creationId xmlns:a16="http://schemas.microsoft.com/office/drawing/2014/main" id="{2CDB8EFE-A4BC-AFAB-1A78-C35919D6C9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2232" y="2572978"/>
                  <a:ext cx="1141437" cy="30480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Orig. Net ID</a:t>
                  </a:r>
                </a:p>
              </p:txBody>
            </p:sp>
            <p:sp>
              <p:nvSpPr>
                <p:cNvPr id="34" name="Text Box 11">
                  <a:extLst>
                    <a:ext uri="{FF2B5EF4-FFF2-40B4-BE49-F238E27FC236}">
                      <a16:creationId xmlns:a16="http://schemas.microsoft.com/office/drawing/2014/main" id="{60CDCE68-3363-AABC-4304-31301A220E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8325" y="2555875"/>
                  <a:ext cx="3114675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35" name="Text Box 12">
                  <a:extLst>
                    <a:ext uri="{FF2B5EF4-FFF2-40B4-BE49-F238E27FC236}">
                      <a16:creationId xmlns:a16="http://schemas.microsoft.com/office/drawing/2014/main" id="{B1365F10-B8DB-F908-E27E-E6BB06093B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3674" y="2590800"/>
                  <a:ext cx="1323975" cy="3048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Host-ID </a:t>
                  </a:r>
                </a:p>
              </p:txBody>
            </p:sp>
          </p:grpSp>
          <p:sp>
            <p:nvSpPr>
              <p:cNvPr id="31" name="Text Box 10">
                <a:extLst>
                  <a:ext uri="{FF2B5EF4-FFF2-40B4-BE49-F238E27FC236}">
                    <a16:creationId xmlns:a16="http://schemas.microsoft.com/office/drawing/2014/main" id="{4FF533DB-6E2D-9441-ECC0-DA3819DA1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023" y="29210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0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22 bits</a:t>
                </a:r>
              </a:p>
            </p:txBody>
          </p:sp>
        </p:grp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B11C7F9D-75CF-B75E-DCED-C3F966D88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736" y="3927309"/>
              <a:ext cx="400363" cy="2467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100" dirty="0">
                  <a:solidFill>
                    <a:srgbClr val="FF0000"/>
                  </a:solidFill>
                  <a:latin typeface="Handlee" panose="02000000000000000000" pitchFamily="2" charset="77"/>
                </a:rPr>
                <a:t>01</a:t>
              </a:r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6515790C-7B7C-DBAA-B5DA-48D84138E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816" y="3653243"/>
              <a:ext cx="1247283" cy="2467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Sub Net ID (10 bits)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B0F4AE-23E8-F98A-2140-75F3D3712E86}"/>
              </a:ext>
            </a:extLst>
          </p:cNvPr>
          <p:cNvGrpSpPr/>
          <p:nvPr/>
        </p:nvGrpSpPr>
        <p:grpSpPr>
          <a:xfrm>
            <a:off x="5584616" y="4046958"/>
            <a:ext cx="3406984" cy="520864"/>
            <a:chOff x="5279816" y="3653243"/>
            <a:chExt cx="3406984" cy="52086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7E2AF18-1B10-7959-1F10-7F2013A6FA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01607" y="3678886"/>
              <a:ext cx="3385193" cy="493597"/>
              <a:chOff x="4696532" y="2921000"/>
              <a:chExt cx="4180768" cy="60960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21F029E-8CDD-B778-CA3A-E0A7630CD64E}"/>
                  </a:ext>
                </a:extLst>
              </p:cNvPr>
              <p:cNvGrpSpPr/>
              <p:nvPr/>
            </p:nvGrpSpPr>
            <p:grpSpPr>
              <a:xfrm>
                <a:off x="4696532" y="3190875"/>
                <a:ext cx="4180768" cy="339725"/>
                <a:chOff x="4582232" y="2555875"/>
                <a:chExt cx="4180768" cy="339725"/>
              </a:xfrm>
            </p:grpSpPr>
            <p:sp>
              <p:nvSpPr>
                <p:cNvPr id="42" name="Text Box 8">
                  <a:extLst>
                    <a:ext uri="{FF2B5EF4-FFF2-40B4-BE49-F238E27FC236}">
                      <a16:creationId xmlns:a16="http://schemas.microsoft.com/office/drawing/2014/main" id="{67EC22E9-F39D-3421-3AF7-0719A1129D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0100" y="2555875"/>
                  <a:ext cx="1423761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43" name="Text Box 10">
                  <a:extLst>
                    <a:ext uri="{FF2B5EF4-FFF2-40B4-BE49-F238E27FC236}">
                      <a16:creationId xmlns:a16="http://schemas.microsoft.com/office/drawing/2014/main" id="{DDCE47C5-E2F1-7BEC-944D-6F13DE8D10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2232" y="2572978"/>
                  <a:ext cx="1141437" cy="30480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Orig. Net ID</a:t>
                  </a:r>
                </a:p>
              </p:txBody>
            </p:sp>
            <p:sp>
              <p:nvSpPr>
                <p:cNvPr id="44" name="Text Box 11">
                  <a:extLst>
                    <a:ext uri="{FF2B5EF4-FFF2-40B4-BE49-F238E27FC236}">
                      <a16:creationId xmlns:a16="http://schemas.microsoft.com/office/drawing/2014/main" id="{4791993F-DE91-C130-5392-F75C7E93E0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8325" y="2555875"/>
                  <a:ext cx="3114675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45" name="Text Box 12">
                  <a:extLst>
                    <a:ext uri="{FF2B5EF4-FFF2-40B4-BE49-F238E27FC236}">
                      <a16:creationId xmlns:a16="http://schemas.microsoft.com/office/drawing/2014/main" id="{638B3FFF-1A28-E8D5-EA52-7E926F74A2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3674" y="2590800"/>
                  <a:ext cx="1323975" cy="3048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Host-ID </a:t>
                  </a:r>
                </a:p>
              </p:txBody>
            </p:sp>
          </p:grpSp>
          <p:sp>
            <p:nvSpPr>
              <p:cNvPr id="41" name="Text Box 10">
                <a:extLst>
                  <a:ext uri="{FF2B5EF4-FFF2-40B4-BE49-F238E27FC236}">
                    <a16:creationId xmlns:a16="http://schemas.microsoft.com/office/drawing/2014/main" id="{5459E9DC-01E0-41E0-91CF-9A9D3B34B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023" y="29210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0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22 bits</a:t>
                </a:r>
              </a:p>
            </p:txBody>
          </p:sp>
        </p:grp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33087756-C4B2-1D98-4E84-C2D2005E7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736" y="3927309"/>
              <a:ext cx="400363" cy="2467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100" dirty="0">
                  <a:solidFill>
                    <a:srgbClr val="FF0000"/>
                  </a:solidFill>
                  <a:latin typeface="Handlee" panose="02000000000000000000" pitchFamily="2" charset="77"/>
                </a:rPr>
                <a:t>10</a:t>
              </a:r>
            </a:p>
          </p:txBody>
        </p:sp>
        <p:sp>
          <p:nvSpPr>
            <p:cNvPr id="39" name="Text Box 10">
              <a:extLst>
                <a:ext uri="{FF2B5EF4-FFF2-40B4-BE49-F238E27FC236}">
                  <a16:creationId xmlns:a16="http://schemas.microsoft.com/office/drawing/2014/main" id="{A358A061-9E9F-0578-AC54-8B8FA5D23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816" y="3653243"/>
              <a:ext cx="1247283" cy="2467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Sub Net ID (10 bits)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B1C317-7256-C09E-E934-7561C0D6EA66}"/>
              </a:ext>
            </a:extLst>
          </p:cNvPr>
          <p:cNvGrpSpPr/>
          <p:nvPr/>
        </p:nvGrpSpPr>
        <p:grpSpPr>
          <a:xfrm>
            <a:off x="5584616" y="4889336"/>
            <a:ext cx="3406984" cy="520864"/>
            <a:chOff x="5279816" y="3653243"/>
            <a:chExt cx="3406984" cy="52086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4EA6B0-FD46-D13D-C288-64C02F784B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01607" y="3678886"/>
              <a:ext cx="3385193" cy="493597"/>
              <a:chOff x="4696532" y="2921000"/>
              <a:chExt cx="4180768" cy="6096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A94BC73-7818-280E-5472-BBE16C849BBA}"/>
                  </a:ext>
                </a:extLst>
              </p:cNvPr>
              <p:cNvGrpSpPr/>
              <p:nvPr/>
            </p:nvGrpSpPr>
            <p:grpSpPr>
              <a:xfrm>
                <a:off x="4696532" y="3190875"/>
                <a:ext cx="4180768" cy="339725"/>
                <a:chOff x="4582232" y="2555875"/>
                <a:chExt cx="4180768" cy="339725"/>
              </a:xfrm>
            </p:grpSpPr>
            <p:sp>
              <p:nvSpPr>
                <p:cNvPr id="52" name="Text Box 8">
                  <a:extLst>
                    <a:ext uri="{FF2B5EF4-FFF2-40B4-BE49-F238E27FC236}">
                      <a16:creationId xmlns:a16="http://schemas.microsoft.com/office/drawing/2014/main" id="{80FA35B1-C4C6-2AAB-311B-06578B0C7A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0100" y="2555875"/>
                  <a:ext cx="1423761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53" name="Text Box 10">
                  <a:extLst>
                    <a:ext uri="{FF2B5EF4-FFF2-40B4-BE49-F238E27FC236}">
                      <a16:creationId xmlns:a16="http://schemas.microsoft.com/office/drawing/2014/main" id="{092B0DFF-0831-180E-BC07-A5BA3718F5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2232" y="2572978"/>
                  <a:ext cx="1141437" cy="30480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Orig. Net ID</a:t>
                  </a:r>
                </a:p>
              </p:txBody>
            </p:sp>
            <p:sp>
              <p:nvSpPr>
                <p:cNvPr id="54" name="Text Box 11">
                  <a:extLst>
                    <a:ext uri="{FF2B5EF4-FFF2-40B4-BE49-F238E27FC236}">
                      <a16:creationId xmlns:a16="http://schemas.microsoft.com/office/drawing/2014/main" id="{FC85944B-2E1F-0E7A-B27B-AD80393001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8325" y="2555875"/>
                  <a:ext cx="3114675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55" name="Text Box 12">
                  <a:extLst>
                    <a:ext uri="{FF2B5EF4-FFF2-40B4-BE49-F238E27FC236}">
                      <a16:creationId xmlns:a16="http://schemas.microsoft.com/office/drawing/2014/main" id="{080E33D8-3ED2-2E9A-BB3F-7F41E3BDCA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3674" y="2590800"/>
                  <a:ext cx="1323975" cy="3048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Host-ID </a:t>
                  </a:r>
                </a:p>
              </p:txBody>
            </p:sp>
          </p:grpSp>
          <p:sp>
            <p:nvSpPr>
              <p:cNvPr id="51" name="Text Box 10">
                <a:extLst>
                  <a:ext uri="{FF2B5EF4-FFF2-40B4-BE49-F238E27FC236}">
                    <a16:creationId xmlns:a16="http://schemas.microsoft.com/office/drawing/2014/main" id="{C06111F2-E376-EE39-F5D3-C737CFD9CB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023" y="29210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0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22 bits</a:t>
                </a:r>
              </a:p>
            </p:txBody>
          </p:sp>
        </p:grp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ADD2BE68-9A2C-2A73-00B9-2A244A4D4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736" y="3927309"/>
              <a:ext cx="400363" cy="2467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100" dirty="0">
                  <a:solidFill>
                    <a:srgbClr val="FF0000"/>
                  </a:solidFill>
                  <a:latin typeface="Handlee" panose="02000000000000000000" pitchFamily="2" charset="77"/>
                </a:rPr>
                <a:t>11</a:t>
              </a: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7FB97663-ADC9-E3BD-3E7E-93DCFE7C7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816" y="3653243"/>
              <a:ext cx="1247283" cy="2467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Sub Net ID (10 bits)</a:t>
              </a:r>
            </a:p>
          </p:txBody>
        </p:sp>
      </p:grp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14C9A50E-65E2-EA8E-8EC8-7EA3A63B53CB}"/>
              </a:ext>
            </a:extLst>
          </p:cNvPr>
          <p:cNvCxnSpPr>
            <a:cxnSpLocks/>
            <a:stCxn id="12" idx="2"/>
            <a:endCxn id="33" idx="1"/>
          </p:cNvCxnSpPr>
          <p:nvPr/>
        </p:nvCxnSpPr>
        <p:spPr>
          <a:xfrm rot="16200000" flipH="1">
            <a:off x="4394503" y="2374086"/>
            <a:ext cx="1959558" cy="464249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3AB34278-937B-75DD-A7CC-5B3AFDF8604F}"/>
              </a:ext>
            </a:extLst>
          </p:cNvPr>
          <p:cNvCxnSpPr>
            <a:cxnSpLocks/>
            <a:stCxn id="12" idx="2"/>
            <a:endCxn id="20" idx="1"/>
          </p:cNvCxnSpPr>
          <p:nvPr/>
        </p:nvCxnSpPr>
        <p:spPr>
          <a:xfrm rot="16200000" flipH="1">
            <a:off x="4815693" y="1952896"/>
            <a:ext cx="1117179" cy="464249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5754E1AD-6BB1-B6B2-5A5E-4721E21C3157}"/>
              </a:ext>
            </a:extLst>
          </p:cNvPr>
          <p:cNvCxnSpPr>
            <a:cxnSpLocks/>
            <a:stCxn id="12" idx="2"/>
            <a:endCxn id="43" idx="1"/>
          </p:cNvCxnSpPr>
          <p:nvPr/>
        </p:nvCxnSpPr>
        <p:spPr>
          <a:xfrm rot="16200000" flipH="1">
            <a:off x="3973314" y="2795275"/>
            <a:ext cx="2801937" cy="464249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5135B889-1ABE-7A5C-49AD-29733B707D22}"/>
              </a:ext>
            </a:extLst>
          </p:cNvPr>
          <p:cNvCxnSpPr>
            <a:cxnSpLocks/>
            <a:stCxn id="12" idx="2"/>
            <a:endCxn id="53" idx="1"/>
          </p:cNvCxnSpPr>
          <p:nvPr/>
        </p:nvCxnSpPr>
        <p:spPr>
          <a:xfrm rot="16200000" flipH="1">
            <a:off x="3552125" y="3216464"/>
            <a:ext cx="3644315" cy="464249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FCED28-6611-C521-87C3-AE9ADD04ADF2}"/>
              </a:ext>
            </a:extLst>
          </p:cNvPr>
          <p:cNvSpPr/>
          <p:nvPr/>
        </p:nvSpPr>
        <p:spPr>
          <a:xfrm>
            <a:off x="609600" y="5880872"/>
            <a:ext cx="8153400" cy="900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andlee" panose="02000000000000000000" pitchFamily="2" charset="77"/>
              </a:rPr>
              <a:t>Subnetting and </a:t>
            </a:r>
            <a:r>
              <a:rPr lang="en-US" sz="2400" dirty="0" err="1">
                <a:latin typeface="Handlee" panose="02000000000000000000" pitchFamily="2" charset="77"/>
              </a:rPr>
              <a:t>supernetting</a:t>
            </a:r>
            <a:r>
              <a:rPr lang="en-US" sz="2400" dirty="0">
                <a:latin typeface="Handlee" panose="02000000000000000000" pitchFamily="2" charset="77"/>
              </a:rPr>
              <a:t> allow hiding details of internal networks from the rest of the world. → simplify the network</a:t>
            </a:r>
          </a:p>
        </p:txBody>
      </p:sp>
    </p:spTree>
    <p:extLst>
      <p:ext uri="{BB962C8B-B14F-4D97-AF65-F5344CB8AC3E}">
        <p14:creationId xmlns:p14="http://schemas.microsoft.com/office/powerpoint/2010/main" val="8726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Detour: Map Computer Names to IP addresses</a:t>
            </a:r>
            <a:br>
              <a:rPr lang="en-US" sz="3100" dirty="0"/>
            </a:br>
            <a:r>
              <a:rPr lang="en-US" sz="2200" dirty="0"/>
              <a:t>The Domain Naming System (DNS)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Names are hierarchical and belong to a domain:</a:t>
            </a:r>
          </a:p>
          <a:p>
            <a:pPr lvl="1"/>
            <a:r>
              <a:rPr lang="en-US" dirty="0"/>
              <a:t>e.g. apps0.cs.utoronto.ca</a:t>
            </a:r>
          </a:p>
          <a:p>
            <a:pPr lvl="1"/>
            <a:r>
              <a:rPr lang="en-US" dirty="0"/>
              <a:t>Common domain names: .com, .</a:t>
            </a:r>
            <a:r>
              <a:rPr lang="en-US" dirty="0" err="1"/>
              <a:t>edu</a:t>
            </a:r>
            <a:r>
              <a:rPr lang="en-US" dirty="0"/>
              <a:t>, .io, .org, </a:t>
            </a:r>
            <a:r>
              <a:rPr lang="en-US" dirty="0" err="1"/>
              <a:t>.net</a:t>
            </a:r>
            <a:r>
              <a:rPr lang="en-US" dirty="0"/>
              <a:t>, .ca (other country-specific domain,).</a:t>
            </a:r>
          </a:p>
          <a:p>
            <a:pPr lvl="1"/>
            <a:r>
              <a:rPr lang="en-US" dirty="0"/>
              <a:t>Top-level names are assigned by the Internet Corporation for Assigned Names and Numbers (ICANN).</a:t>
            </a:r>
          </a:p>
          <a:p>
            <a:pPr lvl="1"/>
            <a:r>
              <a:rPr lang="en-US" dirty="0"/>
              <a:t>A unique name is assigned to each organization.</a:t>
            </a:r>
          </a:p>
          <a:p>
            <a:r>
              <a:rPr lang="en-US" dirty="0"/>
              <a:t>DNS Client-Server Model</a:t>
            </a:r>
          </a:p>
          <a:p>
            <a:pPr lvl="1"/>
            <a:r>
              <a:rPr lang="en-US" dirty="0"/>
              <a:t>DNS maintains a hierarchical, distributed database of names.</a:t>
            </a:r>
          </a:p>
          <a:p>
            <a:pPr lvl="1"/>
            <a:r>
              <a:rPr lang="en-US" dirty="0"/>
              <a:t>Servers are arranged in a hierarchy.</a:t>
            </a:r>
          </a:p>
          <a:p>
            <a:pPr lvl="1"/>
            <a:r>
              <a:rPr lang="en-US" dirty="0"/>
              <a:t>Each domain has a “root” server.</a:t>
            </a:r>
          </a:p>
          <a:p>
            <a:pPr lvl="1"/>
            <a:r>
              <a:rPr lang="en-US" dirty="0"/>
              <a:t>An application needing an IP address is a DNS client.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DFD527-55CE-4CBA-8D11-B410374BCAA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Computer Names to IP addresses</a:t>
            </a:r>
            <a:br>
              <a:rPr lang="en-US" dirty="0"/>
            </a:br>
            <a:r>
              <a:rPr lang="en-US" sz="2200" dirty="0"/>
              <a:t>The Domain Naming System (DNS)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DNS Query</a:t>
            </a:r>
          </a:p>
          <a:p>
            <a:pPr lvl="1"/>
            <a:r>
              <a:rPr lang="en-US" dirty="0"/>
              <a:t>Client asks local server.</a:t>
            </a:r>
          </a:p>
          <a:p>
            <a:pPr lvl="1"/>
            <a:r>
              <a:rPr lang="en-US" dirty="0"/>
              <a:t>If local server does not have address, it asks the root server of the requested domain.</a:t>
            </a:r>
          </a:p>
          <a:p>
            <a:pPr lvl="1"/>
            <a:r>
              <a:rPr lang="en-US" dirty="0"/>
              <a:t>Addresses are cached in case they are requested again.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E68785-C322-41FB-A22A-D4115F6164D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698372" name="AutoShape 4"/>
          <p:cNvSpPr>
            <a:spLocks noChangeArrowheads="1"/>
          </p:cNvSpPr>
          <p:nvPr/>
        </p:nvSpPr>
        <p:spPr bwMode="auto">
          <a:xfrm>
            <a:off x="5715000" y="39624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Calibri" pitchFamily="34" charset="0"/>
              </a:rPr>
              <a:t>.stanford.edu</a:t>
            </a:r>
          </a:p>
        </p:txBody>
      </p:sp>
      <p:sp>
        <p:nvSpPr>
          <p:cNvPr id="698373" name="AutoShape 5"/>
          <p:cNvSpPr>
            <a:spLocks noChangeArrowheads="1"/>
          </p:cNvSpPr>
          <p:nvPr/>
        </p:nvSpPr>
        <p:spPr bwMode="auto">
          <a:xfrm>
            <a:off x="5715000" y="45720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Calibri" pitchFamily="34" charset="0"/>
              </a:rPr>
              <a:t>.berkeley.edu</a:t>
            </a:r>
          </a:p>
        </p:txBody>
      </p:sp>
      <p:sp>
        <p:nvSpPr>
          <p:cNvPr id="698374" name="AutoShape 6"/>
          <p:cNvSpPr>
            <a:spLocks noChangeArrowheads="1"/>
          </p:cNvSpPr>
          <p:nvPr/>
        </p:nvSpPr>
        <p:spPr bwMode="auto">
          <a:xfrm>
            <a:off x="7543800" y="4572000"/>
            <a:ext cx="1371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Calibri" pitchFamily="34" charset="0"/>
              </a:rPr>
              <a:t>.eecs.berkeley.edu</a:t>
            </a:r>
          </a:p>
        </p:txBody>
      </p:sp>
      <p:sp>
        <p:nvSpPr>
          <p:cNvPr id="698375" name="AutoShape 7"/>
          <p:cNvSpPr>
            <a:spLocks noChangeArrowheads="1"/>
          </p:cNvSpPr>
          <p:nvPr/>
        </p:nvSpPr>
        <p:spPr bwMode="auto">
          <a:xfrm>
            <a:off x="3886200" y="43434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alibri" pitchFamily="34" charset="0"/>
              </a:rPr>
              <a:t>.edu</a:t>
            </a:r>
          </a:p>
        </p:txBody>
      </p:sp>
      <p:sp>
        <p:nvSpPr>
          <p:cNvPr id="698376" name="Line 8"/>
          <p:cNvSpPr>
            <a:spLocks noChangeShapeType="1"/>
          </p:cNvSpPr>
          <p:nvPr/>
        </p:nvSpPr>
        <p:spPr bwMode="auto">
          <a:xfrm flipV="1">
            <a:off x="1371600" y="4722812"/>
            <a:ext cx="2514600" cy="7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7" name="Line 9"/>
          <p:cNvSpPr>
            <a:spLocks noChangeShapeType="1"/>
          </p:cNvSpPr>
          <p:nvPr/>
        </p:nvSpPr>
        <p:spPr bwMode="auto">
          <a:xfrm flipV="1">
            <a:off x="5029200" y="4191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8" name="Line 10"/>
          <p:cNvSpPr>
            <a:spLocks noChangeShapeType="1"/>
          </p:cNvSpPr>
          <p:nvPr/>
        </p:nvSpPr>
        <p:spPr bwMode="auto">
          <a:xfrm>
            <a:off x="5029200" y="4572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9" name="Line 11"/>
          <p:cNvSpPr>
            <a:spLocks noChangeShapeType="1"/>
          </p:cNvSpPr>
          <p:nvPr/>
        </p:nvSpPr>
        <p:spPr bwMode="auto">
          <a:xfrm>
            <a:off x="6858000" y="4800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80" name="Text Box 12"/>
          <p:cNvSpPr txBox="1">
            <a:spLocks noChangeArrowheads="1"/>
          </p:cNvSpPr>
          <p:nvPr/>
        </p:nvSpPr>
        <p:spPr bwMode="auto">
          <a:xfrm>
            <a:off x="1431925" y="4206875"/>
            <a:ext cx="20970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“What is the IP address of </a:t>
            </a:r>
          </a:p>
          <a:p>
            <a:pPr eaLnBrk="0" hangingPunct="0"/>
            <a:r>
              <a:rPr lang="en-US" sz="1400">
                <a:latin typeface="Calibri" pitchFamily="34" charset="0"/>
                <a:hlinkClick r:id="rId3"/>
              </a:rPr>
              <a:t>www.eecs.berkeley.edu</a:t>
            </a:r>
            <a:r>
              <a:rPr lang="en-US" sz="1400">
                <a:latin typeface="Calibri" pitchFamily="34" charset="0"/>
              </a:rPr>
              <a:t>?”</a:t>
            </a:r>
          </a:p>
          <a:p>
            <a:pPr eaLnBrk="0" hangingPunct="0"/>
            <a:endParaRPr lang="en-US" sz="1400">
              <a:latin typeface="Calibri" pitchFamily="34" charset="0"/>
            </a:endParaRPr>
          </a:p>
          <a:p>
            <a:pPr eaLnBrk="0" hangingPunct="0"/>
            <a:r>
              <a:rPr lang="en-US" sz="1400">
                <a:latin typeface="Calibri" pitchFamily="34" charset="0"/>
              </a:rPr>
              <a:t>e.g. gethostbyname()</a:t>
            </a:r>
          </a:p>
        </p:txBody>
      </p:sp>
      <p:sp>
        <p:nvSpPr>
          <p:cNvPr id="698381" name="Rectangle 13"/>
          <p:cNvSpPr>
            <a:spLocks noChangeArrowheads="1"/>
          </p:cNvSpPr>
          <p:nvPr/>
        </p:nvSpPr>
        <p:spPr bwMode="auto">
          <a:xfrm>
            <a:off x="304800" y="4572000"/>
            <a:ext cx="11271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Client</a:t>
            </a:r>
          </a:p>
          <a:p>
            <a:pPr algn="ctr" eaLnBrk="0" hangingPunct="0"/>
            <a:r>
              <a:rPr lang="en-US" sz="1600">
                <a:latin typeface="Calibri" pitchFamily="34" charset="0"/>
              </a:rPr>
              <a:t>application</a:t>
            </a:r>
          </a:p>
        </p:txBody>
      </p:sp>
      <p:sp>
        <p:nvSpPr>
          <p:cNvPr id="698382" name="Text Box 14"/>
          <p:cNvSpPr txBox="1">
            <a:spLocks noChangeArrowheads="1"/>
          </p:cNvSpPr>
          <p:nvPr/>
        </p:nvSpPr>
        <p:spPr bwMode="auto">
          <a:xfrm>
            <a:off x="381000" y="5260975"/>
            <a:ext cx="602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Example:</a:t>
            </a:r>
            <a:r>
              <a:rPr lang="en-US">
                <a:latin typeface="Calibri" pitchFamily="34" charset="0"/>
              </a:rPr>
              <a:t> On CDF machines, try “host </a:t>
            </a:r>
            <a:r>
              <a:rPr lang="en-US">
                <a:latin typeface="Calibri" pitchFamily="34" charset="0"/>
                <a:hlinkClick r:id="rId3"/>
              </a:rPr>
              <a:t>www.eecs.berkeley.edu</a:t>
            </a:r>
            <a:r>
              <a:rPr lang="en-US">
                <a:latin typeface="Calibri" pitchFamily="34" charset="0"/>
              </a:rPr>
              <a:t>”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Aside – Error Reporting (ICMP) and </a:t>
            </a:r>
            <a:r>
              <a:rPr lang="en-US" sz="2800" dirty="0" err="1"/>
              <a:t>traceroute</a:t>
            </a:r>
            <a:endParaRPr lang="en-US" sz="2800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On DCS servers try: </a:t>
            </a:r>
            <a:r>
              <a:rPr lang="en-US" i="1" dirty="0"/>
              <a:t>traceroute </a:t>
            </a:r>
            <a:r>
              <a:rPr lang="en-US" i="1" dirty="0">
                <a:hlinkClick r:id="rId3"/>
              </a:rPr>
              <a:t>www.google.com</a:t>
            </a:r>
            <a:endParaRPr lang="en-US" i="1" dirty="0"/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/>
              <a:t> 1  </a:t>
            </a:r>
            <a:r>
              <a:rPr lang="en-US" i="1" dirty="0" err="1"/>
              <a:t>router.cs.toronto.edu</a:t>
            </a:r>
            <a:r>
              <a:rPr lang="en-US" i="1" dirty="0"/>
              <a:t> (128.100.3.254)  0.372 </a:t>
            </a:r>
            <a:r>
              <a:rPr lang="en-US" i="1" dirty="0" err="1"/>
              <a:t>ms</a:t>
            </a:r>
            <a:r>
              <a:rPr lang="en-US" i="1" dirty="0"/>
              <a:t>  0.369 </a:t>
            </a:r>
            <a:r>
              <a:rPr lang="en-US" i="1" dirty="0" err="1"/>
              <a:t>ms</a:t>
            </a:r>
            <a:r>
              <a:rPr lang="en-US" i="1" dirty="0"/>
              <a:t>  0.367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2  10.9.128.5 (10.9.128.5)  0.411 </a:t>
            </a:r>
            <a:r>
              <a:rPr lang="en-US" i="1" dirty="0" err="1"/>
              <a:t>ms</a:t>
            </a:r>
            <a:r>
              <a:rPr lang="en-US" i="1" dirty="0"/>
              <a:t>  0.508 </a:t>
            </a:r>
            <a:r>
              <a:rPr lang="en-US" i="1" dirty="0" err="1"/>
              <a:t>ms</a:t>
            </a:r>
            <a:r>
              <a:rPr lang="en-US" i="1" dirty="0"/>
              <a:t>  0.507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3  10.9.128.13 (10.9.128.13)  0.624 </a:t>
            </a:r>
            <a:r>
              <a:rPr lang="en-US" i="1" dirty="0" err="1"/>
              <a:t>ms</a:t>
            </a:r>
            <a:r>
              <a:rPr lang="en-US" i="1" dirty="0"/>
              <a:t>  0.637 </a:t>
            </a:r>
            <a:r>
              <a:rPr lang="en-US" i="1" dirty="0" err="1"/>
              <a:t>ms</a:t>
            </a:r>
            <a:r>
              <a:rPr lang="en-US" i="1" dirty="0"/>
              <a:t>  0.731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4  10.96.4.25 (10.96.4.25)  0.852 </a:t>
            </a:r>
            <a:r>
              <a:rPr lang="en-US" i="1" dirty="0" err="1"/>
              <a:t>ms</a:t>
            </a:r>
            <a:r>
              <a:rPr lang="en-US" i="1" dirty="0"/>
              <a:t>  0.843 </a:t>
            </a:r>
            <a:r>
              <a:rPr lang="en-US" i="1" dirty="0" err="1"/>
              <a:t>ms</a:t>
            </a:r>
            <a:r>
              <a:rPr lang="en-US" i="1" dirty="0"/>
              <a:t> 10.96.7.33 (10.96.7.33)  0.684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5  10.96.7.30 (10.96.7.30)  0.536 </a:t>
            </a:r>
            <a:r>
              <a:rPr lang="en-US" i="1" dirty="0" err="1"/>
              <a:t>ms</a:t>
            </a:r>
            <a:r>
              <a:rPr lang="en-US" i="1" dirty="0"/>
              <a:t> 10.96.4.30 (10.96.4.30)  0.521 </a:t>
            </a:r>
            <a:r>
              <a:rPr lang="en-US" i="1" dirty="0" err="1"/>
              <a:t>ms</a:t>
            </a:r>
            <a:r>
              <a:rPr lang="en-US" i="1" dirty="0"/>
              <a:t>  0.637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6  10.16.128.10 (10.16.128.10)  0.919 </a:t>
            </a:r>
            <a:r>
              <a:rPr lang="en-US" i="1" dirty="0" err="1"/>
              <a:t>ms</a:t>
            </a:r>
            <a:r>
              <a:rPr lang="en-US" i="1" dirty="0"/>
              <a:t> 10.17.128.10 (10.17.128.10)  1.078 </a:t>
            </a:r>
            <a:r>
              <a:rPr lang="en-US" i="1" dirty="0" err="1"/>
              <a:t>ms</a:t>
            </a:r>
            <a:r>
              <a:rPr lang="en-US" i="1" dirty="0"/>
              <a:t>  0.977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7  google.ip4.torontointernetxchange.net (206.108.34.6)  1.175 </a:t>
            </a:r>
            <a:r>
              <a:rPr lang="en-US" i="1" dirty="0" err="1"/>
              <a:t>ms</a:t>
            </a:r>
            <a:r>
              <a:rPr lang="en-US" i="1" dirty="0"/>
              <a:t> ut-hub-utoronto2-if-internet.gtanet.ca (205.211.94.133)  2.232 </a:t>
            </a:r>
            <a:r>
              <a:rPr lang="en-US" i="1" dirty="0" err="1"/>
              <a:t>ms</a:t>
            </a:r>
            <a:r>
              <a:rPr lang="en-US" i="1" dirty="0"/>
              <a:t>  1.830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8  205.211.94.25 (205.211.94.25)  2.330 </a:t>
            </a:r>
            <a:r>
              <a:rPr lang="en-US" i="1" dirty="0" err="1"/>
              <a:t>ms</a:t>
            </a:r>
            <a:r>
              <a:rPr lang="en-US" i="1" dirty="0"/>
              <a:t>  2.319 </a:t>
            </a:r>
            <a:r>
              <a:rPr lang="en-US" i="1" dirty="0" err="1"/>
              <a:t>ms</a:t>
            </a:r>
            <a:r>
              <a:rPr lang="en-US" i="1" dirty="0"/>
              <a:t> *</a:t>
            </a:r>
          </a:p>
          <a:p>
            <a:pPr>
              <a:buNone/>
            </a:pPr>
            <a:r>
              <a:rPr lang="en-US" i="1" dirty="0"/>
              <a:t> 9  google.ip4.torontointernetxchange.net (206.108.34.6)  1.463 </a:t>
            </a:r>
            <a:r>
              <a:rPr lang="en-US" i="1" dirty="0" err="1"/>
              <a:t>ms</a:t>
            </a:r>
            <a:r>
              <a:rPr lang="en-US" i="1" dirty="0"/>
              <a:t> 192.178.98.189 (192.178.98.189)  1.464 </a:t>
            </a:r>
            <a:r>
              <a:rPr lang="en-US" i="1" dirty="0" err="1"/>
              <a:t>ms</a:t>
            </a:r>
            <a:r>
              <a:rPr lang="en-US" i="1" dirty="0"/>
              <a:t>  1.163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10  172.253.69.115 (172.253.69.115)  1.164 </a:t>
            </a:r>
            <a:r>
              <a:rPr lang="en-US" i="1" dirty="0" err="1"/>
              <a:t>ms</a:t>
            </a:r>
            <a:r>
              <a:rPr lang="en-US" i="1" dirty="0"/>
              <a:t> 172.253.69.113 (172.253.69.113)  1.153 </a:t>
            </a:r>
            <a:r>
              <a:rPr lang="en-US" i="1" dirty="0" err="1"/>
              <a:t>ms</a:t>
            </a:r>
            <a:r>
              <a:rPr lang="en-US" i="1" dirty="0"/>
              <a:t> 192.178.98.45 (192.178.98.45)  2.134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11  172.253.69.113 (172.253.69.113)  1.418 </a:t>
            </a:r>
            <a:r>
              <a:rPr lang="en-US" i="1" dirty="0" err="1"/>
              <a:t>ms</a:t>
            </a:r>
            <a:r>
              <a:rPr lang="en-US" i="1" dirty="0"/>
              <a:t> 172.253.69.115 (172.253.69.115)  1.088 </a:t>
            </a:r>
            <a:r>
              <a:rPr lang="en-US" i="1" dirty="0" err="1"/>
              <a:t>ms</a:t>
            </a:r>
            <a:r>
              <a:rPr lang="en-US" i="1" dirty="0"/>
              <a:t> yyz10s17-in-f4.1e100.net (142.251.33.164)  1.179 </a:t>
            </a:r>
            <a:r>
              <a:rPr lang="en-US" i="1" dirty="0" err="1"/>
              <a:t>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95F2-7D2A-4966-B4C4-52BAE64652B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Aside – Error Reporting (ICMP) and </a:t>
            </a:r>
            <a:r>
              <a:rPr lang="en-US" sz="2800" dirty="0" err="1"/>
              <a:t>traceroute</a:t>
            </a:r>
            <a:endParaRPr lang="en-US" sz="2800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Internet Control Message Protocol	</a:t>
            </a:r>
          </a:p>
          <a:p>
            <a:pPr lvl="1"/>
            <a:r>
              <a:rPr lang="en-US" dirty="0"/>
              <a:t>Used by a router/end-host to report some types of error:	</a:t>
            </a:r>
          </a:p>
          <a:p>
            <a:pPr lvl="2"/>
            <a:r>
              <a:rPr lang="en-US" dirty="0"/>
              <a:t>E.g. Destination Unreachable: packet can’t be forwarded to/towards its destination. </a:t>
            </a:r>
          </a:p>
          <a:p>
            <a:pPr lvl="2"/>
            <a:r>
              <a:rPr lang="en-US" dirty="0"/>
              <a:t>E.g. Time Exceeded:  TTL reached zero, or fragment didn’t arrive in time. </a:t>
            </a:r>
            <a:r>
              <a:rPr lang="en-US" dirty="0" err="1"/>
              <a:t>traceroute</a:t>
            </a:r>
            <a:r>
              <a:rPr lang="en-US" dirty="0"/>
              <a:t> uses this error to its advantage.</a:t>
            </a:r>
          </a:p>
          <a:p>
            <a:pPr lvl="1"/>
            <a:r>
              <a:rPr lang="en-US" dirty="0"/>
              <a:t>An ICMP message is an IP datagram, and is sent back to the source of the packet that caused the error.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95F2-7D2A-4966-B4C4-52BAE64652B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Shuttling data from one link to another</a:t>
            </a:r>
          </a:p>
          <a:p>
            <a:pPr lvl="1"/>
            <a:r>
              <a:rPr lang="en-US" dirty="0"/>
              <a:t>Bits, frames, packets, …</a:t>
            </a:r>
          </a:p>
          <a:p>
            <a:pPr lvl="1"/>
            <a:r>
              <a:rPr lang="en-US" dirty="0"/>
              <a:t>Repeaters/hubs, bridges/switches, routers, …</a:t>
            </a:r>
          </a:p>
          <a:p>
            <a:r>
              <a:rPr lang="en-US" dirty="0"/>
              <a:t>Key ideas in switches</a:t>
            </a:r>
          </a:p>
          <a:p>
            <a:pPr lvl="1"/>
            <a:r>
              <a:rPr lang="en-US" dirty="0"/>
              <a:t>Cut-through switching</a:t>
            </a:r>
          </a:p>
          <a:p>
            <a:pPr lvl="1"/>
            <a:r>
              <a:rPr lang="en-US" dirty="0"/>
              <a:t>Self learning of the switch table</a:t>
            </a:r>
          </a:p>
          <a:p>
            <a:pPr lvl="1"/>
            <a:r>
              <a:rPr lang="en-US" dirty="0"/>
              <a:t>Spanning trees</a:t>
            </a:r>
          </a:p>
          <a:p>
            <a:r>
              <a:rPr lang="en-US" dirty="0"/>
              <a:t>Internet Protocol</a:t>
            </a:r>
          </a:p>
          <a:p>
            <a:pPr lvl="1"/>
            <a:r>
              <a:rPr lang="en-US" dirty="0"/>
              <a:t>Addresses, subnets, CIDR</a:t>
            </a:r>
          </a:p>
          <a:p>
            <a:pPr lvl="1"/>
            <a:r>
              <a:rPr lang="en-US" dirty="0"/>
              <a:t>DNS, Traceroute, ICMP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18A15-50F1-4CDD-AA65-CAD29196B91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6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</a:t>
            </a:r>
          </a:p>
        </p:txBody>
      </p:sp>
      <p:sp>
        <p:nvSpPr>
          <p:cNvPr id="1259527" name="Rectangle 103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widely used LAN technology</a:t>
            </a:r>
          </a:p>
          <a:p>
            <a:r>
              <a:rPr lang="en-US" dirty="0"/>
              <a:t>Dominant wired and wireless LAN technology </a:t>
            </a:r>
          </a:p>
          <a:p>
            <a:pPr lvl="1"/>
            <a:r>
              <a:rPr lang="en-US" dirty="0"/>
              <a:t>Significant improvements over time …</a:t>
            </a:r>
          </a:p>
          <a:p>
            <a:r>
              <a:rPr lang="en-US" dirty="0"/>
              <a:t>Kept up with speed race: 10 Mbps – 400 Gbps </a:t>
            </a:r>
          </a:p>
          <a:p>
            <a:pPr lvl="1"/>
            <a:r>
              <a:rPr lang="en-US" dirty="0"/>
              <a:t>Even 800Gbps and 1.6 </a:t>
            </a:r>
            <a:r>
              <a:rPr lang="en-US" dirty="0" err="1"/>
              <a:t>Tbps</a:t>
            </a:r>
            <a:r>
              <a:rPr lang="en-US" dirty="0"/>
              <a:t> soon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910B5-3A9D-443C-9FA9-06F28FC4B0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pic>
        <p:nvPicPr>
          <p:cNvPr id="1259524" name="Picture 1028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5192713" cy="2779712"/>
          </a:xfrm>
          <a:prstGeom prst="rect">
            <a:avLst/>
          </a:prstGeom>
          <a:noFill/>
        </p:spPr>
      </p:pic>
      <p:sp>
        <p:nvSpPr>
          <p:cNvPr id="1259525" name="Text Box 1029"/>
          <p:cNvSpPr txBox="1">
            <a:spLocks noChangeArrowheads="1"/>
          </p:cNvSpPr>
          <p:nvPr/>
        </p:nvSpPr>
        <p:spPr bwMode="auto">
          <a:xfrm>
            <a:off x="7010400" y="4038600"/>
            <a:ext cx="1349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b="0" dirty="0">
                <a:latin typeface="Optima" panose="02000503060000020004" pitchFamily="2" charset="0"/>
              </a:rPr>
              <a:t>Metcalfe’s </a:t>
            </a:r>
          </a:p>
          <a:p>
            <a:pPr eaLnBrk="0" hangingPunct="0"/>
            <a:r>
              <a:rPr lang="en-US" sz="1800" b="0" dirty="0">
                <a:latin typeface="Optima" panose="02000503060000020004" pitchFamily="2" charset="0"/>
              </a:rPr>
              <a:t>Ethernet</a:t>
            </a:r>
          </a:p>
          <a:p>
            <a:pPr eaLnBrk="0" hangingPunct="0"/>
            <a:r>
              <a:rPr lang="en-US" sz="1800" b="0" dirty="0">
                <a:latin typeface="Optima" panose="02000503060000020004" pitchFamily="2" charset="0"/>
              </a:rPr>
              <a:t>sketch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Uses CSMA/CD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Let us assume the link is shared among several nodes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 call this a </a:t>
            </a:r>
            <a:r>
              <a:rPr lang="en-US" dirty="0">
                <a:solidFill>
                  <a:srgbClr val="FF0000"/>
                </a:solidFill>
              </a:rPr>
              <a:t>collision domain</a:t>
            </a:r>
            <a:r>
              <a:rPr lang="en-US" dirty="0"/>
              <a:t>: if two nodes talk at the same time, we will have a collision.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How can we ensure messages are not mixed up?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Carrier sense</a:t>
            </a:r>
            <a:r>
              <a:rPr lang="en-US" dirty="0"/>
              <a:t>: wait for link to be idle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Channel idle: start transmitting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Channel busy: wait until idle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Collision detection</a:t>
            </a:r>
            <a:r>
              <a:rPr lang="en-US" dirty="0"/>
              <a:t>: listen while transmitting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 collision: transmission is complete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Collision: abort transmission, and send jam signal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Random access</a:t>
            </a:r>
            <a:r>
              <a:rPr lang="en-US" dirty="0"/>
              <a:t>: exponential back-off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After collision, wait a random time before trying again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After the </a:t>
            </a:r>
            <a:r>
              <a:rPr lang="en-US" dirty="0" err="1"/>
              <a:t>m</a:t>
            </a:r>
            <a:r>
              <a:rPr lang="en-US" baseline="30000" dirty="0" err="1"/>
              <a:t>th</a:t>
            </a:r>
            <a:r>
              <a:rPr lang="en-US" baseline="30000" dirty="0"/>
              <a:t> </a:t>
            </a:r>
            <a:r>
              <a:rPr lang="en-US" dirty="0"/>
              <a:t>collision, choose K randomly from {0, …, 2</a:t>
            </a:r>
            <a:r>
              <a:rPr lang="en-US" baseline="30000" dirty="0"/>
              <a:t>m</a:t>
            </a:r>
            <a:r>
              <a:rPr lang="en-US" dirty="0"/>
              <a:t>-1}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… and wait for K*512 bit times before trying again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02D8F-0A0E-44D1-A077-AB8DCAA09FEC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on Ethernet Length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en-US" dirty="0"/>
              <a:t>Latency depends on physical length of link</a:t>
            </a:r>
          </a:p>
          <a:p>
            <a:pPr lvl="1"/>
            <a:r>
              <a:rPr lang="en-US" dirty="0"/>
              <a:t>Time to propagate a packet from one end to the other</a:t>
            </a:r>
          </a:p>
          <a:p>
            <a:r>
              <a:rPr lang="en-US" dirty="0"/>
              <a:t> Suppose A sends a packet at time t</a:t>
            </a:r>
          </a:p>
          <a:p>
            <a:pPr lvl="1"/>
            <a:r>
              <a:rPr lang="en-US" dirty="0"/>
              <a:t>And B sees an idle line at a time just before </a:t>
            </a:r>
            <a:r>
              <a:rPr lang="en-US" dirty="0" err="1"/>
              <a:t>t+d</a:t>
            </a:r>
            <a:endParaRPr lang="en-US" dirty="0"/>
          </a:p>
          <a:p>
            <a:pPr lvl="1"/>
            <a:r>
              <a:rPr lang="en-US" dirty="0"/>
              <a:t>… so B happily starts transmitting a packet</a:t>
            </a:r>
          </a:p>
          <a:p>
            <a:r>
              <a:rPr lang="en-US" dirty="0"/>
              <a:t>B detects a collision, and sends jamming signal</a:t>
            </a:r>
          </a:p>
          <a:p>
            <a:pPr lvl="1"/>
            <a:r>
              <a:rPr lang="en-US" dirty="0"/>
              <a:t>But A doesn’t see collision till t+2d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A26B6-7596-4754-8AC1-C480ABEF18A2}" type="slidenum">
              <a:rPr lang="en-US"/>
              <a:pPr/>
              <a:t>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pic>
        <p:nvPicPr>
          <p:cNvPr id="1260548" name="Picture 4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</p:spPr>
      </p:pic>
      <p:pic>
        <p:nvPicPr>
          <p:cNvPr id="1260549" name="Picture 5" descr="j029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</p:spPr>
      </p:pic>
      <p:sp>
        <p:nvSpPr>
          <p:cNvPr id="1260550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1260552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260553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1260555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260556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1260557" name="Text Box 13"/>
          <p:cNvSpPr txBox="1">
            <a:spLocks noChangeArrowheads="1"/>
          </p:cNvSpPr>
          <p:nvPr/>
        </p:nvSpPr>
        <p:spPr bwMode="auto">
          <a:xfrm>
            <a:off x="4032250" y="1547813"/>
            <a:ext cx="1205073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Latency  d</a:t>
            </a:r>
          </a:p>
        </p:txBody>
      </p:sp>
      <p:sp>
        <p:nvSpPr>
          <p:cNvPr id="1260558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38554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260559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2573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on Ethernet Length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r>
              <a:rPr lang="en-US" dirty="0"/>
              <a:t>A needs to wait for time 2d to detect collision</a:t>
            </a:r>
          </a:p>
          <a:p>
            <a:pPr lvl="1"/>
            <a:r>
              <a:rPr lang="en-US" dirty="0"/>
              <a:t>So, A should keep transmitting during this period</a:t>
            </a:r>
          </a:p>
          <a:p>
            <a:pPr lvl="1"/>
            <a:r>
              <a:rPr lang="en-US" dirty="0"/>
              <a:t>… and keep an eye out for a possible collision</a:t>
            </a:r>
          </a:p>
          <a:p>
            <a:r>
              <a:rPr lang="en-US" dirty="0"/>
              <a:t>Imposes restrictions on Ethernet</a:t>
            </a:r>
          </a:p>
          <a:p>
            <a:pPr lvl="1"/>
            <a:r>
              <a:rPr lang="en-US" dirty="0"/>
              <a:t>Maximum length of the wire: 2500 meters</a:t>
            </a:r>
          </a:p>
          <a:p>
            <a:pPr lvl="1"/>
            <a:r>
              <a:rPr lang="en-US" dirty="0"/>
              <a:t>Minimum length of the packet: 512 bits (64 bytes)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B191B-95C3-4E15-A0E1-19466F3E77BE}" type="slidenum">
              <a:rPr lang="en-US"/>
              <a:pPr/>
              <a:t>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pic>
        <p:nvPicPr>
          <p:cNvPr id="1262596" name="Picture 4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</p:spPr>
      </p:pic>
      <p:pic>
        <p:nvPicPr>
          <p:cNvPr id="1262597" name="Picture 5" descr="j029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</p:spPr>
      </p:pic>
      <p:sp>
        <p:nvSpPr>
          <p:cNvPr id="1262598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1262600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262601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1262603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262604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1262605" name="Text Box 13"/>
          <p:cNvSpPr txBox="1">
            <a:spLocks noChangeArrowheads="1"/>
          </p:cNvSpPr>
          <p:nvPr/>
        </p:nvSpPr>
        <p:spPr bwMode="auto">
          <a:xfrm>
            <a:off x="4032250" y="1547813"/>
            <a:ext cx="1148135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Latency d</a:t>
            </a:r>
          </a:p>
        </p:txBody>
      </p:sp>
      <p:sp>
        <p:nvSpPr>
          <p:cNvPr id="1262606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38554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262607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2573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B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4696</Words>
  <Application>Microsoft Macintosh PowerPoint</Application>
  <PresentationFormat>On-screen Show (4:3)</PresentationFormat>
  <Paragraphs>934</Paragraphs>
  <Slides>56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Calibri</vt:lpstr>
      <vt:lpstr>Courier New</vt:lpstr>
      <vt:lpstr>Handlee</vt:lpstr>
      <vt:lpstr>Optima</vt:lpstr>
      <vt:lpstr>Symbol</vt:lpstr>
      <vt:lpstr>Wingdings</vt:lpstr>
      <vt:lpstr>Wingdings 2</vt:lpstr>
      <vt:lpstr>Flow</vt:lpstr>
      <vt:lpstr>Clip</vt:lpstr>
      <vt:lpstr>Handout # 5:  Interconnecting LANs; Internet Protocol (IP)</vt:lpstr>
      <vt:lpstr>Announcements</vt:lpstr>
      <vt:lpstr>Announcements</vt:lpstr>
      <vt:lpstr>Announcements – Cont’d</vt:lpstr>
      <vt:lpstr>The Story </vt:lpstr>
      <vt:lpstr>Ethernet</vt:lpstr>
      <vt:lpstr>Ethernet Uses CSMA/CD</vt:lpstr>
      <vt:lpstr>Limitations on Ethernet Length</vt:lpstr>
      <vt:lpstr>Limitations on Ethernet Length</vt:lpstr>
      <vt:lpstr>Ethernet Frame Structure</vt:lpstr>
      <vt:lpstr>Unreliable, Connectionless Service</vt:lpstr>
      <vt:lpstr>Link Layer: Switches vs. Bridges</vt:lpstr>
      <vt:lpstr>Switches: Dedicated Access and Full Duplex</vt:lpstr>
      <vt:lpstr>Bridges: Traffic Isolation</vt:lpstr>
      <vt:lpstr>Motivation For Cut-Through Switching</vt:lpstr>
      <vt:lpstr>Cut-Through Switching</vt:lpstr>
      <vt:lpstr>Motivation For Self Learning</vt:lpstr>
      <vt:lpstr>Self Learning: Building the Table</vt:lpstr>
      <vt:lpstr>Self Learning: Handling Misses</vt:lpstr>
      <vt:lpstr>Switch Filtering/Forwarding</vt:lpstr>
      <vt:lpstr>Flooding Can Lead to Loops</vt:lpstr>
      <vt:lpstr>Flooding Can Lead to Loops</vt:lpstr>
      <vt:lpstr>Dealing with Loops</vt:lpstr>
      <vt:lpstr>Avoiding Loops</vt:lpstr>
      <vt:lpstr>Multiple Spanning Trees</vt:lpstr>
      <vt:lpstr>Spanning Tree Protocol (STP)</vt:lpstr>
      <vt:lpstr>Constructing a Spanning Tree</vt:lpstr>
      <vt:lpstr>Algorithm has Two Aspects</vt:lpstr>
      <vt:lpstr>Perlman Describes Her Algorithm</vt:lpstr>
      <vt:lpstr>Constructing a Spanning Tree</vt:lpstr>
      <vt:lpstr>Steps in Spanning Tree Algorithm</vt:lpstr>
      <vt:lpstr>Breaking Ties</vt:lpstr>
      <vt:lpstr>STP Example</vt:lpstr>
      <vt:lpstr>STP Example, Round 1</vt:lpstr>
      <vt:lpstr>STP Example, Round 2</vt:lpstr>
      <vt:lpstr>STP Example, Round 3</vt:lpstr>
      <vt:lpstr>STP Example, Round 4</vt:lpstr>
      <vt:lpstr>STP Example, Round 5</vt:lpstr>
      <vt:lpstr>After Round 5: We have our Spanning Tree</vt:lpstr>
      <vt:lpstr>Robust Spanning Tree Algorithm</vt:lpstr>
      <vt:lpstr>Strengths and Weaknesses</vt:lpstr>
      <vt:lpstr>Part II – The Internet Protocol (IP)</vt:lpstr>
      <vt:lpstr>The Internet Protocol (IP)</vt:lpstr>
      <vt:lpstr>The Internet Protocol (IP)</vt:lpstr>
      <vt:lpstr>The IP Datagram</vt:lpstr>
      <vt:lpstr>IP Addresses</vt:lpstr>
      <vt:lpstr>Are Hosts on the Same Network?</vt:lpstr>
      <vt:lpstr>Are Hosts on the Same Network? </vt:lpstr>
      <vt:lpstr>IP Addressing</vt:lpstr>
      <vt:lpstr>Network Mask (NetMask)</vt:lpstr>
      <vt:lpstr>Subnetting and Supernetting</vt:lpstr>
      <vt:lpstr>Detour: Map Computer Names to IP addresses The Domain Naming System (DNS)</vt:lpstr>
      <vt:lpstr>Mapping Computer Names to IP addresses The Domain Naming System (DNS)</vt:lpstr>
      <vt:lpstr>An Aside – Error Reporting (ICMP) and traceroute</vt:lpstr>
      <vt:lpstr>An Aside – Error Reporting (ICMP) and traceroute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405</cp:revision>
  <cp:lastPrinted>2019-09-06T15:14:07Z</cp:lastPrinted>
  <dcterms:created xsi:type="dcterms:W3CDTF">2010-09-14T14:57:17Z</dcterms:created>
  <dcterms:modified xsi:type="dcterms:W3CDTF">2025-09-16T14:15:19Z</dcterms:modified>
</cp:coreProperties>
</file>