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8D10676-73EF-4E34-8753-F36B66FDA345}">
  <a:tblStyle styleId="{B8D10676-73EF-4E34-8753-F36B66FDA34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2c0de5c7e5_2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2c0de5c7e5_2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256ecffd5b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256ecffd5b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256ecffd5b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256ecffd5b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256ecffd5b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256ecffd5b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256ecffd5b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256ecffd5b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256ecffd5b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256ecffd5b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256ecffd5b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3256ecffd5b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256ecffd5b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256ecffd5b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56ecffd5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256ecffd5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256ecffd5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256ecffd5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256ecffd5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256ecffd5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256ecffd5b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256ecffd5b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256ecffd5b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256ecffd5b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256ecffd5b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256ecffd5b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2c0de5c7e5_2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2c0de5c7e5_2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256ecffd5b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256ecffd5b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Tutorial on Socket Programming and More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3884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Parsa Pazhooheshy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CSC 458- Fall 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</a:t>
            </a:r>
            <a:endParaRPr/>
          </a:p>
        </p:txBody>
      </p:sp>
      <p:sp>
        <p:nvSpPr>
          <p:cNvPr id="127" name="Google Shape;12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have covered so far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Internet as a black box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Servers and Clients in the Internet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Routers and Switches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DNS</a:t>
            </a:r>
            <a:endParaRPr/>
          </a:p>
        </p:txBody>
      </p:sp>
      <p:sp>
        <p:nvSpPr>
          <p:cNvPr id="128" name="Google Shape;12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Network Socket</a:t>
            </a:r>
            <a:endParaRPr/>
          </a:p>
        </p:txBody>
      </p:sp>
      <p:sp>
        <p:nvSpPr>
          <p:cNvPr id="134" name="Google Shape;13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Network sockets are application-level software </a:t>
            </a:r>
            <a:r>
              <a:rPr lang="en"/>
              <a:t>implementation</a:t>
            </a:r>
            <a:r>
              <a:rPr lang="en"/>
              <a:t> that enable communication between two processes over a network (which can be Internet or any other network type).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acts as a bridge between applications and the network stack, allowing processes to send and receive data.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API for the network protocol stack creates a handle for each socket created by an application, commonly referred to as a socket descriptor.</a:t>
            </a:r>
            <a:endParaRPr/>
          </a:p>
        </p:txBody>
      </p:sp>
      <p:pic>
        <p:nvPicPr>
          <p:cNvPr id="135" name="Google Shape;13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6337" y="3598900"/>
            <a:ext cx="5611325" cy="163547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	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		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143" name="Google Shape;143;p24"/>
          <p:cNvGraphicFramePr/>
          <p:nvPr/>
        </p:nvGraphicFramePr>
        <p:xfrm>
          <a:off x="371575" y="164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{B8D10676-73EF-4E34-8753-F36B66FDA345}</a:tableStyleId>
              </a:tblPr>
              <a:tblGrid>
                <a:gridCol w="4337325"/>
                <a:gridCol w="4231125"/>
              </a:tblGrid>
              <a:tr h="397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Function</a:t>
                      </a:r>
                      <a:endParaRPr/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Purpose</a:t>
                      </a:r>
                      <a:endParaRPr/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</a:tr>
              <a:tr h="458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socket()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Creates a new socket.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75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bind()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Assigns an IP address &amp; port to the socket.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75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listen()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Sets up a socket to accept connections (server-side).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75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accept()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Accepts an incoming connection request.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75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connect()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Establishes a connection to a remote socket.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458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send()/recv()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Sends or receives data over a socket.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58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close()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Closes the socket after communication.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Typical Client Program</a:t>
            </a:r>
            <a:endParaRPr/>
          </a:p>
        </p:txBody>
      </p:sp>
      <p:sp>
        <p:nvSpPr>
          <p:cNvPr id="149" name="Google Shape;14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Prepare to communicate</a:t>
            </a:r>
            <a:endParaRPr b="1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Create a socket</a:t>
            </a:r>
            <a:endParaRPr>
              <a:solidFill>
                <a:schemeClr val="accent1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Determine server </a:t>
            </a:r>
            <a:r>
              <a:rPr b="1" lang="en"/>
              <a:t>address</a:t>
            </a:r>
            <a:r>
              <a:rPr lang="en"/>
              <a:t> and </a:t>
            </a:r>
            <a:r>
              <a:rPr b="1" lang="en"/>
              <a:t>port number</a:t>
            </a:r>
            <a:endParaRPr b="1"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Initiate the connection to the server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Exchange data with the server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Write data to the socket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Read data from the sock</a:t>
            </a:r>
            <a:r>
              <a:rPr lang="en"/>
              <a:t>et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 stuff with the data (e.g., render a Web page)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Close the socket</a:t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Using Ports to Identify Services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7" name="Google Shape;15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7828" y="1257600"/>
            <a:ext cx="5728351" cy="3476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Socket Parameters</a:t>
            </a:r>
            <a:endParaRPr/>
          </a:p>
        </p:txBody>
      </p:sp>
      <p:sp>
        <p:nvSpPr>
          <p:cNvPr id="163" name="Google Shape;16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socket connection has 5 general parameters: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The protocol</a:t>
            </a:r>
            <a:endParaRPr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pPr>
            <a:r>
              <a:rPr lang="en"/>
              <a:t>– Example: TCP and UDP 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The local and remote address</a:t>
            </a:r>
            <a:endParaRPr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pPr>
            <a:r>
              <a:rPr lang="en"/>
              <a:t>Example: 128.100.3.40 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The local and remote port number</a:t>
            </a:r>
            <a:endParaRPr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pPr>
            <a:r>
              <a:rPr lang="en"/>
              <a:t>Some ports are reserved (e.g., 80 for HTTP)</a:t>
            </a:r>
            <a:endParaRPr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pPr>
            <a:r>
              <a:rPr lang="en"/>
              <a:t>Root access require to listen on port numbers below 1024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Servers Differ From Clients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8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Passive open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Prepare to accept connections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 but don’t actually establish one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 until hearing from a client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Hearing from multiple clients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Allow a backlog of waiting clients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... in case several try to start a connection at once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Create a socket for each client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Upon accepting a new client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 create a new socket for the communication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Typical Server Program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accent1"/>
                </a:solidFill>
              </a:rPr>
              <a:t>Prepare to communicate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Create a socket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Associate local address and port with the socket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accent1"/>
                </a:solidFill>
              </a:rPr>
              <a:t>Wait to hear from a client (passive open)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Indicate how many clients-in-waiting to permit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Accept an incoming connection from a client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accent1"/>
                </a:solidFill>
              </a:rPr>
              <a:t>Exchange data with the client over new socke</a:t>
            </a:r>
            <a:r>
              <a:rPr lang="en" sz="1400"/>
              <a:t>t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Receive data from the socket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Send data to the socket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Close the socket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accent1"/>
                </a:solidFill>
              </a:rPr>
              <a:t>Repeat with the next connection request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78" name="Google Shape;178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</a:t>
            </a:r>
            <a:r>
              <a:rPr lang="en"/>
              <a:t>tutorial</a:t>
            </a:r>
            <a:r>
              <a:rPr lang="en"/>
              <a:t> is a </a:t>
            </a:r>
            <a:r>
              <a:rPr lang="en"/>
              <a:t>gentle</a:t>
            </a:r>
            <a:r>
              <a:rPr lang="en"/>
              <a:t> introduction to some different concepts that you will see through the course.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will learn more about these concepts throughout the course. This tutorial is supposed to be just a starting point.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Internet as a Black Box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5259000" cy="39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Internet is a vast, globally interconnected network that enables communication between devices (clients and servers) using standardized protocols.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Facilitates seamless data exchange between clients and servers over a publicly accessible infrastructure.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6475" y="1563054"/>
            <a:ext cx="3158476" cy="177705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8042400" y="1363125"/>
            <a:ext cx="1035900" cy="654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Internet as a Black Box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5259000" cy="39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Characteristics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Scalability &amp; Decentralization: No single entity owns or controls the entire Internet; it is built on a distributed and scalable architecture.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Packet-Switched Communication: Data is transmitted in small packets over multiple paths, improving efficiency and reliability.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6475" y="1563054"/>
            <a:ext cx="3158476" cy="177705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0" name="Google Shape;80;p16"/>
          <p:cNvSpPr/>
          <p:nvPr/>
        </p:nvSpPr>
        <p:spPr>
          <a:xfrm>
            <a:off x="8042400" y="1363125"/>
            <a:ext cx="1035900" cy="654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Internet still as a Black-Box!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52475"/>
            <a:ext cx="5259000" cy="39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Devices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Clients: Devices (computers, smartphones, IoT devices) that request and consume data or services.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Servers: Systems that provide resources, data, and services (e.g., web servers, cloud storage).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6475" y="1563054"/>
            <a:ext cx="3158476" cy="1777051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9" name="Google Shape;89;p17"/>
          <p:cNvSpPr/>
          <p:nvPr/>
        </p:nvSpPr>
        <p:spPr>
          <a:xfrm>
            <a:off x="8042400" y="1363125"/>
            <a:ext cx="1035900" cy="654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Internet not as a Black-Box any more!</a:t>
            </a:r>
            <a:endParaRPr/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11700" y="1152475"/>
            <a:ext cx="4041300" cy="39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Devices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Routers &amp; Switches: Direct network traffic and ensure data packets reach their destination efficiently.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12175" y="1844750"/>
            <a:ext cx="4931824" cy="224172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/>
          <p:nvPr/>
        </p:nvSpPr>
        <p:spPr>
          <a:xfrm>
            <a:off x="6724725" y="2517225"/>
            <a:ext cx="808800" cy="881400"/>
          </a:xfrm>
          <a:prstGeom prst="ellipse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 Address: The Internet’s Addressing System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unique numerical identifier assigned to each device on a network.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Used for device identification and communication across the Internet.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Similar to a home address but for digital devices.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/>
          </a:p>
        </p:txBody>
      </p:sp>
      <p:sp>
        <p:nvSpPr>
          <p:cNvPr id="105" name="Google Shape;105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6" name="Google Shape;10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9175" y="2891022"/>
            <a:ext cx="4125650" cy="1878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Internet not as a Black-Box any more!</a:t>
            </a:r>
            <a:endParaRPr/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311700" y="1152475"/>
            <a:ext cx="4041300" cy="39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Devices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Domain Name System (DNS):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When a user types a domain name into a browser, the browser sends a DNS query.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DNS server responds to the query by providing the IP address for the domain.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browser uses the IP address to communicate with the website's server.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4" name="Google Shape;11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05400" y="1170125"/>
            <a:ext cx="4421504" cy="3340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by Step Process of a Web Request</a:t>
            </a:r>
            <a:endParaRPr/>
          </a:p>
        </p:txBody>
      </p:sp>
      <p:sp>
        <p:nvSpPr>
          <p:cNvPr id="120" name="Google Shape;12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You type www.example.com in your browser.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DNS translates </a:t>
            </a:r>
            <a:r>
              <a:rPr lang="en"/>
              <a:t>www.example.com</a:t>
            </a:r>
            <a:r>
              <a:rPr lang="en"/>
              <a:t> to an IP address (e.g., 192.168.1.1).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Your device sends a request to the web server hosting the website.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server processes the request and sends back the HTML, CSS, and JavaScript needed to display the website.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Your browser renders the website, and you can interact with it.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