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07" r:id="rId2"/>
    <p:sldId id="313" r:id="rId3"/>
    <p:sldId id="314" r:id="rId4"/>
    <p:sldId id="315" r:id="rId5"/>
    <p:sldId id="358" r:id="rId6"/>
    <p:sldId id="317" r:id="rId7"/>
    <p:sldId id="615" r:id="rId8"/>
    <p:sldId id="318" r:id="rId9"/>
    <p:sldId id="596" r:id="rId10"/>
    <p:sldId id="597" r:id="rId11"/>
    <p:sldId id="616" r:id="rId12"/>
    <p:sldId id="614" r:id="rId13"/>
    <p:sldId id="621" r:id="rId14"/>
    <p:sldId id="623" r:id="rId15"/>
    <p:sldId id="627" r:id="rId16"/>
    <p:sldId id="624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60" r:id="rId26"/>
    <p:sldId id="361" r:id="rId27"/>
    <p:sldId id="362" r:id="rId28"/>
    <p:sldId id="468" r:id="rId29"/>
    <p:sldId id="338" r:id="rId30"/>
    <p:sldId id="466" r:id="rId31"/>
    <p:sldId id="340" r:id="rId32"/>
    <p:sldId id="341" r:id="rId33"/>
    <p:sldId id="342" r:id="rId34"/>
    <p:sldId id="343" r:id="rId35"/>
    <p:sldId id="454" r:id="rId36"/>
    <p:sldId id="344" r:id="rId37"/>
    <p:sldId id="467" r:id="rId38"/>
    <p:sldId id="345" r:id="rId39"/>
    <p:sldId id="457" r:id="rId40"/>
    <p:sldId id="458" r:id="rId41"/>
    <p:sldId id="346" r:id="rId42"/>
    <p:sldId id="347" r:id="rId43"/>
    <p:sldId id="348" r:id="rId44"/>
    <p:sldId id="628" r:id="rId45"/>
    <p:sldId id="469" r:id="rId46"/>
    <p:sldId id="353" r:id="rId4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3" autoAdjust="0"/>
    <p:restoredTop sz="95234" autoAdjust="0"/>
  </p:normalViewPr>
  <p:slideViewPr>
    <p:cSldViewPr>
      <p:cViewPr varScale="1">
        <p:scale>
          <a:sx n="181" d="100"/>
          <a:sy n="181" d="100"/>
        </p:scale>
        <p:origin x="1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9/9/25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4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9/9/25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75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1AE38-17E6-4EA9-BB27-834A6647B208}" type="slidenum">
              <a:rPr lang="en-US"/>
              <a:pPr/>
              <a:t>18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77CB5-048D-4619-B58E-3172498A77A6}" type="slidenum">
              <a:rPr lang="en-US"/>
              <a:pPr/>
              <a:t>19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CB6F6-135F-4963-B6D6-7FB8AE40E2CF}" type="slidenum">
              <a:rPr lang="en-US"/>
              <a:pPr/>
              <a:t>20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CE4E5-C52A-4365-A734-B0A7BB64B537}" type="slidenum">
              <a:rPr lang="en-US"/>
              <a:pPr/>
              <a:t>21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B1C25-56DD-4889-9C89-8191948D7339}" type="slidenum">
              <a:rPr lang="en-US"/>
              <a:pPr/>
              <a:t>22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CC917-D1A4-4F48-A0D0-E25915262C68}" type="slidenum">
              <a:rPr lang="en-US"/>
              <a:pPr/>
              <a:t>23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4A5C2-D829-47D1-944A-9EB8197041D5}" type="slidenum">
              <a:rPr lang="en-US"/>
              <a:pPr/>
              <a:t>24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182D0-BDF6-4506-9596-445FD3C432EB}" type="slidenum">
              <a:rPr lang="en-US"/>
              <a:pPr/>
              <a:t>25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64DED-3DB7-4463-B537-5895DA526125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EB980-E2AA-4360-8260-55AF7E889C68}" type="slidenum">
              <a:rPr lang="en-US"/>
              <a:pPr/>
              <a:t>27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59BB0-45EF-4171-9649-947E224FD316}" type="slidenum">
              <a:rPr lang="en-US"/>
              <a:pPr/>
              <a:t>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AC90C-1DD9-40D6-B71C-79D48BC143AE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F1D79-6397-4444-A79E-F3DB1C60610D}" type="slidenum">
              <a:rPr lang="en-US"/>
              <a:pPr/>
              <a:t>31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99515-22A2-4144-9344-C8338C3FC596}" type="slidenum">
              <a:rPr lang="en-US"/>
              <a:pPr/>
              <a:t>32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E6944-516A-40F7-931C-9EB23D1C2B88}" type="slidenum">
              <a:rPr lang="en-US"/>
              <a:pPr/>
              <a:t>33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1870B-AC2E-4D7A-85FC-0384B0C82F32}" type="slidenum">
              <a:rPr lang="en-US"/>
              <a:pPr/>
              <a:t>34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72AC2-28B3-4B1C-9B74-A5133D6F5F66}" type="slidenum">
              <a:rPr lang="en-US"/>
              <a:pPr/>
              <a:t>35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9FDD3-B83C-4EC1-BB8B-6E8B119DDAE4}" type="slidenum">
              <a:rPr lang="en-US"/>
              <a:pPr/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4A315-CAD5-4818-934F-0B6A60180902}" type="slidenum">
              <a:rPr lang="en-US"/>
              <a:pPr/>
              <a:t>37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17FD4-85EB-4506-9ABF-8D826C11E0AB}" type="slidenum">
              <a:rPr lang="en-US"/>
              <a:pPr/>
              <a:t>38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D12D1-0E8C-4B80-80FD-1B0C343FAF73}" type="slidenum">
              <a:rPr lang="en-US"/>
              <a:pPr/>
              <a:t>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4A801-68F6-4281-91EE-061B617666C4}" type="slidenum">
              <a:rPr lang="en-US"/>
              <a:pPr/>
              <a:t>39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3E6B3-E985-4ED5-B0F7-EE6C247F67A9}" type="slidenum">
              <a:rPr lang="en-US"/>
              <a:pPr/>
              <a:t>40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9A571-A501-4695-B6A2-F019D5D57040}" type="slidenum">
              <a:rPr lang="en-US"/>
              <a:pPr/>
              <a:t>41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81F78-A2C5-4060-98C3-B281A211F529}" type="slidenum">
              <a:rPr lang="en-US"/>
              <a:pPr/>
              <a:t>42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CECDE-2056-4A8C-894B-E39C6FE94334}" type="slidenum">
              <a:rPr lang="en-US"/>
              <a:pPr/>
              <a:t>43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0B817-28AA-1DD9-C378-4780532D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81A1DE9D-32C9-8321-1BFB-70781BC23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70079-5DE4-4B3A-A1EA-A74C49B81E88}" type="slidenum">
              <a:rPr lang="en-US"/>
              <a:pPr/>
              <a:t>45</a:t>
            </a:fld>
            <a:endParaRPr 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8636D913-B336-131C-C714-BF34B691D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F6B9F70-7D3C-F59A-2356-E4EEBB11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3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1E23D-0220-4AA2-8884-5BD6CB587AEB}" type="slidenum">
              <a:rPr lang="en-US"/>
              <a:pPr/>
              <a:t>46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E1D7E-E631-4D97-BAA2-FBEB7D51D40C}" type="slidenum">
              <a:rPr lang="en-US"/>
              <a:pPr/>
              <a:t>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6A77C-7AF7-4ECA-AFA1-78FAAA35FC29}" type="slidenum">
              <a:rPr lang="en-US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6A16C-64FD-46B5-A6DE-1D93656FACC0}" type="slidenum">
              <a:rPr lang="en-US"/>
              <a:pPr/>
              <a:t>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UTP:</a:t>
            </a:r>
            <a:r>
              <a:rPr lang="en-US" baseline="0" dirty="0"/>
              <a:t> Unshielded Twisted Pair</a:t>
            </a:r>
          </a:p>
          <a:p>
            <a:pPr eaLnBrk="1" hangingPunct="1"/>
            <a:r>
              <a:rPr lang="en-US" dirty="0"/>
              <a:t>IRDA: </a:t>
            </a:r>
            <a:r>
              <a:rPr lang="en-US" dirty="0" err="1"/>
              <a:t>InfraRed</a:t>
            </a:r>
            <a:r>
              <a:rPr lang="en-US" dirty="0"/>
              <a:t> Data Association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 -&gt; low</a:t>
            </a:r>
          </a:p>
          <a:p>
            <a:r>
              <a:rPr lang="en-US" dirty="0"/>
              <a:t>M -&gt; Medium</a:t>
            </a:r>
          </a:p>
          <a:p>
            <a:r>
              <a:rPr lang="en-US" dirty="0"/>
              <a:t>H -&gt; High</a:t>
            </a:r>
          </a:p>
          <a:p>
            <a:r>
              <a:rPr lang="en-US" dirty="0"/>
              <a:t>V -&gt; Very</a:t>
            </a:r>
          </a:p>
          <a:p>
            <a:r>
              <a:rPr lang="en-US" dirty="0"/>
              <a:t>U -&gt; Ultra</a:t>
            </a:r>
          </a:p>
          <a:p>
            <a:r>
              <a:rPr lang="en-US" dirty="0"/>
              <a:t>S -&gt; Super</a:t>
            </a:r>
          </a:p>
          <a:p>
            <a:r>
              <a:rPr lang="en-US" dirty="0"/>
              <a:t>E -&gt; Extremely !</a:t>
            </a:r>
          </a:p>
        </p:txBody>
      </p:sp>
    </p:spTree>
    <p:extLst>
      <p:ext uri="{BB962C8B-B14F-4D97-AF65-F5344CB8AC3E}">
        <p14:creationId xmlns:p14="http://schemas.microsoft.com/office/powerpoint/2010/main" val="340461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66006-4B1A-45AF-8170-FB55C001C51F}" type="slidenum">
              <a:rPr lang="en-US"/>
              <a:pPr/>
              <a:t>17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6"/>
                </a:solidFill>
                <a:effectLst/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 lIns="0" rIns="18288">
            <a:normAutofit/>
          </a:bodyPr>
          <a:lstStyle>
            <a:lvl1pPr marL="0" marR="45719" indent="0" algn="l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3400" y="3581400"/>
            <a:ext cx="1088408" cy="1828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B9812787-C815-1FEE-D067-3B9ACAE91D11}"/>
              </a:ext>
            </a:extLst>
          </p:cNvPr>
          <p:cNvSpPr txBox="1">
            <a:spLocks/>
          </p:cNvSpPr>
          <p:nvPr userDrawn="1"/>
        </p:nvSpPr>
        <p:spPr>
          <a:xfrm>
            <a:off x="503767" y="228600"/>
            <a:ext cx="8153400" cy="43861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rPr>
              <a:t>CSC 458/2209 – Computer Networking Systems</a:t>
            </a:r>
            <a:endParaRPr lang="en-US" sz="2400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2969" y="0"/>
            <a:ext cx="7358063" cy="1270000"/>
          </a:xfrm>
          <a:prstGeom prst="rect">
            <a:avLst/>
          </a:prstGeom>
        </p:spPr>
        <p:txBody>
          <a:bodyPr/>
          <a:lstStyle>
            <a:lvl1pPr marL="178594" indent="0">
              <a:buNone/>
              <a:defRPr sz="2025"/>
            </a:lvl1pPr>
            <a:lvl2pPr marL="600075" indent="-171450">
              <a:buFont typeface="Lucida Grande"/>
              <a:buChar char="►"/>
              <a:defRPr sz="1800"/>
            </a:lvl2pPr>
            <a:lvl3pPr marL="821531" indent="-142875">
              <a:buChar char="-"/>
              <a:defRPr sz="1350"/>
            </a:lvl3pPr>
            <a:lvl4pPr marL="1071563" indent="-142875">
              <a:buChar char="-"/>
              <a:defRPr sz="1350"/>
            </a:lvl4pPr>
            <a:lvl5pPr marL="1321594" indent="-142875">
              <a:buChar char="-"/>
              <a:defRPr sz="1350"/>
            </a:lvl5pPr>
          </a:lstStyle>
          <a:p>
            <a:pPr lvl="0">
              <a:defRPr sz="1800"/>
            </a:pPr>
            <a:r>
              <a:rPr lang="en-US" sz="1800" dirty="0"/>
              <a:t>Body Level One</a:t>
            </a:r>
          </a:p>
          <a:p>
            <a:pPr lvl="1">
              <a:defRPr sz="1800"/>
            </a:pPr>
            <a:r>
              <a:rPr lang="en-US" sz="1575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92969" y="1647825"/>
            <a:ext cx="7358063" cy="4314825"/>
          </a:xfrm>
          <a:prstGeom prst="rect">
            <a:avLst/>
          </a:prstGeom>
        </p:spPr>
        <p:txBody>
          <a:bodyPr/>
          <a:lstStyle>
            <a:lvl2pPr marL="600075" indent="-171450">
              <a:buFont typeface="Lucida Grande"/>
              <a:buChar char="►"/>
              <a:defRPr sz="1575"/>
            </a:lvl2pPr>
            <a:lvl3pPr marL="821531" indent="-142875">
              <a:buChar char="-"/>
              <a:defRPr sz="1238"/>
            </a:lvl3pPr>
            <a:lvl4pPr marL="1071563" indent="-142875">
              <a:buChar char="-"/>
              <a:defRPr sz="1238"/>
            </a:lvl4pPr>
            <a:lvl5pPr marL="1321594" indent="-142875">
              <a:buChar char="-"/>
              <a:defRPr sz="1238"/>
            </a:lvl5pPr>
          </a:lstStyle>
          <a:p>
            <a:pPr lvl="0">
              <a:defRPr sz="1800"/>
            </a:pPr>
            <a:r>
              <a:rPr lang="en-US" sz="1800"/>
              <a:t>Click to edit Master text styles</a:t>
            </a:r>
          </a:p>
          <a:p>
            <a:pPr lvl="1">
              <a:defRPr sz="1800"/>
            </a:pPr>
            <a:r>
              <a:rPr lang="en-US" sz="1800"/>
              <a:t>Second level</a:t>
            </a:r>
          </a:p>
          <a:p>
            <a:pPr lvl="2">
              <a:defRPr sz="1800"/>
            </a:pPr>
            <a:r>
              <a:rPr lang="en-US" sz="1800"/>
              <a:t>Third level</a:t>
            </a:r>
          </a:p>
          <a:p>
            <a:pPr lvl="3">
              <a:defRPr sz="1800"/>
            </a:pPr>
            <a:r>
              <a:rPr lang="en-US" sz="1800"/>
              <a:t>Fourth level</a:t>
            </a:r>
          </a:p>
          <a:p>
            <a:pPr lvl="4">
              <a:defRPr sz="1800"/>
            </a:pPr>
            <a:r>
              <a:rPr lang="en-US" sz="1800"/>
              <a:t>Fifth level</a:t>
            </a:r>
            <a:endParaRPr sz="1238"/>
          </a:p>
        </p:txBody>
      </p:sp>
    </p:spTree>
    <p:extLst>
      <p:ext uri="{BB962C8B-B14F-4D97-AF65-F5344CB8AC3E}">
        <p14:creationId xmlns:p14="http://schemas.microsoft.com/office/powerpoint/2010/main" val="157302079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2969" y="0"/>
            <a:ext cx="7358063" cy="1270000"/>
          </a:xfrm>
          <a:prstGeom prst="rect">
            <a:avLst/>
          </a:prstGeom>
        </p:spPr>
        <p:txBody>
          <a:bodyPr/>
          <a:lstStyle>
            <a:lvl1pPr marL="178594" indent="0">
              <a:buNone/>
              <a:defRPr sz="2025"/>
            </a:lvl1pPr>
            <a:lvl2pPr marL="600075" indent="-171450">
              <a:buFont typeface="Lucida Grande"/>
              <a:buChar char="►"/>
              <a:defRPr sz="1800"/>
            </a:lvl2pPr>
            <a:lvl3pPr marL="821531" indent="-142875">
              <a:buChar char="-"/>
              <a:defRPr sz="1350"/>
            </a:lvl3pPr>
            <a:lvl4pPr marL="1071563" indent="-142875">
              <a:buChar char="-"/>
              <a:defRPr sz="1350"/>
            </a:lvl4pPr>
            <a:lvl5pPr marL="1321594" indent="-142875">
              <a:buChar char="-"/>
              <a:defRPr sz="1350"/>
            </a:lvl5pPr>
          </a:lstStyle>
          <a:p>
            <a:pPr lvl="0">
              <a:defRPr sz="1800"/>
            </a:pPr>
            <a:r>
              <a:rPr lang="en-US" sz="1800" dirty="0"/>
              <a:t>Body Level One</a:t>
            </a:r>
          </a:p>
          <a:p>
            <a:pPr lvl="1">
              <a:defRPr sz="1800"/>
            </a:pPr>
            <a:r>
              <a:rPr lang="en-US" sz="1575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41482062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892969" y="1152525"/>
            <a:ext cx="7358063" cy="23241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388"/>
            </a:lvl1pPr>
          </a:lstStyle>
          <a:p>
            <a:pPr lvl="0">
              <a:defRPr sz="1800"/>
            </a:pPr>
            <a:r>
              <a:rPr lang="en-US" sz="4388"/>
              <a:t>Click to edit Master title style</a:t>
            </a:r>
            <a:endParaRPr sz="4388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92969" y="3533775"/>
            <a:ext cx="7358063" cy="7905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1800"/>
              <a:t>Click to edit Master text styles</a:t>
            </a:r>
          </a:p>
          <a:p>
            <a:pPr lvl="1">
              <a:defRPr sz="1800"/>
            </a:pPr>
            <a:r>
              <a:rPr lang="en-US" sz="1800"/>
              <a:t>Second level</a:t>
            </a:r>
          </a:p>
          <a:p>
            <a:pPr lvl="2">
              <a:defRPr sz="1800"/>
            </a:pPr>
            <a:r>
              <a:rPr lang="en-US" sz="1800"/>
              <a:t>Third level</a:t>
            </a:r>
          </a:p>
          <a:p>
            <a:pPr lvl="3">
              <a:defRPr sz="1800"/>
            </a:pPr>
            <a:r>
              <a:rPr lang="en-US" sz="1800"/>
              <a:t>Fourth level</a:t>
            </a:r>
          </a:p>
          <a:p>
            <a:pPr lvl="4">
              <a:defRPr sz="1800"/>
            </a:pPr>
            <a:r>
              <a:rPr lang="en-US" sz="1800"/>
              <a:t>Fifth level</a:t>
            </a:r>
            <a:endParaRPr sz="18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72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41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  <p:sldLayoutId id="2147483676" r:id="rId14"/>
    <p:sldLayoutId id="2147483677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dirty="0"/>
              <a:t>Handout </a:t>
            </a:r>
            <a:r>
              <a:rPr lang="en-US"/>
              <a:t># 3: </a:t>
            </a:r>
            <a:br>
              <a:rPr lang="en-US" dirty="0"/>
            </a:br>
            <a:r>
              <a:rPr lang="en-US" dirty="0"/>
              <a:t>Link Layer, Error Detection/Correction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>
            <a:normAutofit/>
          </a:bodyPr>
          <a:lstStyle/>
          <a:p>
            <a:r>
              <a:rPr lang="en-US" dirty="0"/>
              <a:t>Professor Yashar Ganjali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Toronto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ganjali7@cs.toronto.edu</a:t>
            </a:r>
            <a:endParaRPr lang="en-US" dirty="0"/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F6EE-7E4A-2798-7883-916E4808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14800-BB4E-992F-69A3-161CED28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81702"/>
          </a:xfrm>
        </p:spPr>
        <p:txBody>
          <a:bodyPr>
            <a:normAutofit/>
          </a:bodyPr>
          <a:lstStyle/>
          <a:p>
            <a:r>
              <a:rPr lang="en-US" sz="2000" dirty="0"/>
              <a:t>Encoding/Decoding: </a:t>
            </a:r>
          </a:p>
          <a:p>
            <a:pPr lvl="1"/>
            <a:r>
              <a:rPr lang="en-US" sz="1800" dirty="0"/>
              <a:t>Generate analog waveform (e.g., voltage) from digital data at transmitter and sample to recover at receiver</a:t>
            </a:r>
          </a:p>
          <a:p>
            <a:r>
              <a:rPr lang="en-US" sz="2000" dirty="0"/>
              <a:t>We send/recover symbols that are mapped to bits</a:t>
            </a:r>
          </a:p>
          <a:p>
            <a:pPr lvl="1"/>
            <a:r>
              <a:rPr lang="en-US" sz="1800" dirty="0"/>
              <a:t>There are different ways of mapping bits to signals</a:t>
            </a:r>
          </a:p>
          <a:p>
            <a:pPr lvl="2"/>
            <a:r>
              <a:rPr lang="de-DE" sz="1800" dirty="0"/>
              <a:t>E.g. NRZ, NRZI, MANCHESTER, 4B/5B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C7B1B-DE47-C886-0043-54EED06B3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10</a:t>
            </a:fld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9BEA385-5FC4-9BBA-75C7-335D9E508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776" y="3264968"/>
            <a:ext cx="28084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350">
                <a:latin typeface="Optima" panose="02000503060000020004" pitchFamily="2" charset="0"/>
              </a:rPr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1A63B9-2A0F-011C-C560-FA45C3553366}"/>
              </a:ext>
            </a:extLst>
          </p:cNvPr>
          <p:cNvGrpSpPr/>
          <p:nvPr/>
        </p:nvGrpSpPr>
        <p:grpSpPr>
          <a:xfrm>
            <a:off x="2278776" y="3007793"/>
            <a:ext cx="1369594" cy="370545"/>
            <a:chOff x="1203716" y="2590800"/>
            <a:chExt cx="2434834" cy="658746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5CBEA03-58B0-F520-D1F6-24ECC72C4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1" y="2808286"/>
              <a:ext cx="2057399" cy="441260"/>
            </a:xfrm>
            <a:custGeom>
              <a:avLst/>
              <a:gdLst>
                <a:gd name="T0" fmla="*/ 0 w 1296"/>
                <a:gd name="T1" fmla="*/ 288 h 288"/>
                <a:gd name="T2" fmla="*/ 144 w 1296"/>
                <a:gd name="T3" fmla="*/ 288 h 288"/>
                <a:gd name="T4" fmla="*/ 144 w 1296"/>
                <a:gd name="T5" fmla="*/ 0 h 288"/>
                <a:gd name="T6" fmla="*/ 336 w 1296"/>
                <a:gd name="T7" fmla="*/ 0 h 288"/>
                <a:gd name="T8" fmla="*/ 336 w 1296"/>
                <a:gd name="T9" fmla="*/ 288 h 288"/>
                <a:gd name="T10" fmla="*/ 528 w 1296"/>
                <a:gd name="T11" fmla="*/ 288 h 288"/>
                <a:gd name="T12" fmla="*/ 528 w 1296"/>
                <a:gd name="T13" fmla="*/ 0 h 288"/>
                <a:gd name="T14" fmla="*/ 720 w 1296"/>
                <a:gd name="T15" fmla="*/ 0 h 288"/>
                <a:gd name="T16" fmla="*/ 720 w 1296"/>
                <a:gd name="T17" fmla="*/ 288 h 288"/>
                <a:gd name="T18" fmla="*/ 912 w 1296"/>
                <a:gd name="T19" fmla="*/ 288 h 288"/>
                <a:gd name="T20" fmla="*/ 912 w 1296"/>
                <a:gd name="T21" fmla="*/ 0 h 288"/>
                <a:gd name="T22" fmla="*/ 1104 w 1296"/>
                <a:gd name="T23" fmla="*/ 0 h 288"/>
                <a:gd name="T24" fmla="*/ 1104 w 1296"/>
                <a:gd name="T25" fmla="*/ 288 h 288"/>
                <a:gd name="T26" fmla="*/ 1296 w 1296"/>
                <a:gd name="T27" fmla="*/ 288 h 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6"/>
                <a:gd name="T43" fmla="*/ 0 h 288"/>
                <a:gd name="T44" fmla="*/ 1296 w 1296"/>
                <a:gd name="T45" fmla="*/ 288 h 2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6" h="288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336" y="0"/>
                  </a:lnTo>
                  <a:lnTo>
                    <a:pt x="336" y="288"/>
                  </a:lnTo>
                  <a:lnTo>
                    <a:pt x="528" y="288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20" y="288"/>
                  </a:lnTo>
                  <a:lnTo>
                    <a:pt x="912" y="288"/>
                  </a:lnTo>
                  <a:lnTo>
                    <a:pt x="912" y="0"/>
                  </a:lnTo>
                  <a:lnTo>
                    <a:pt x="1104" y="0"/>
                  </a:lnTo>
                  <a:lnTo>
                    <a:pt x="1104" y="288"/>
                  </a:lnTo>
                  <a:lnTo>
                    <a:pt x="12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13" dirty="0">
                <a:latin typeface="Optima" panose="02000503060000020004" pitchFamily="2" charset="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8ED96169-0B6E-79A6-5C5A-A67FB91A6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716" y="2590800"/>
              <a:ext cx="499282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350">
                  <a:latin typeface="Optima" panose="02000503060000020004" pitchFamily="2" charset="0"/>
                </a:rPr>
                <a:t>1</a:t>
              </a:r>
            </a:p>
          </p:txBody>
        </p:sp>
      </p:grpSp>
      <p:sp>
        <p:nvSpPr>
          <p:cNvPr id="15" name="Line 11">
            <a:extLst>
              <a:ext uri="{FF2B5EF4-FFF2-40B4-BE49-F238E27FC236}">
                <a16:creationId xmlns:a16="http://schemas.microsoft.com/office/drawing/2014/main" id="{DE307305-DA45-C566-466F-91070A29D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3951" y="3264840"/>
            <a:ext cx="25717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7ED720D-FA91-48FA-F6DF-8629F9063F32}"/>
              </a:ext>
            </a:extLst>
          </p:cNvPr>
          <p:cNvSpPr>
            <a:spLocks/>
          </p:cNvSpPr>
          <p:nvPr/>
        </p:nvSpPr>
        <p:spPr bwMode="auto">
          <a:xfrm>
            <a:off x="5062831" y="3117756"/>
            <a:ext cx="1260872" cy="248209"/>
          </a:xfrm>
          <a:custGeom>
            <a:avLst/>
            <a:gdLst>
              <a:gd name="T0" fmla="*/ 0 w 1412"/>
              <a:gd name="T1" fmla="*/ 324 h 328"/>
              <a:gd name="T2" fmla="*/ 98 w 1412"/>
              <a:gd name="T3" fmla="*/ 317 h 328"/>
              <a:gd name="T4" fmla="*/ 154 w 1412"/>
              <a:gd name="T5" fmla="*/ 254 h 328"/>
              <a:gd name="T6" fmla="*/ 168 w 1412"/>
              <a:gd name="T7" fmla="*/ 212 h 328"/>
              <a:gd name="T8" fmla="*/ 267 w 1412"/>
              <a:gd name="T9" fmla="*/ 15 h 328"/>
              <a:gd name="T10" fmla="*/ 386 w 1412"/>
              <a:gd name="T11" fmla="*/ 99 h 328"/>
              <a:gd name="T12" fmla="*/ 414 w 1412"/>
              <a:gd name="T13" fmla="*/ 163 h 328"/>
              <a:gd name="T14" fmla="*/ 449 w 1412"/>
              <a:gd name="T15" fmla="*/ 289 h 328"/>
              <a:gd name="T16" fmla="*/ 492 w 1412"/>
              <a:gd name="T17" fmla="*/ 303 h 328"/>
              <a:gd name="T18" fmla="*/ 513 w 1412"/>
              <a:gd name="T19" fmla="*/ 310 h 328"/>
              <a:gd name="T20" fmla="*/ 562 w 1412"/>
              <a:gd name="T21" fmla="*/ 303 h 328"/>
              <a:gd name="T22" fmla="*/ 576 w 1412"/>
              <a:gd name="T23" fmla="*/ 275 h 328"/>
              <a:gd name="T24" fmla="*/ 639 w 1412"/>
              <a:gd name="T25" fmla="*/ 128 h 328"/>
              <a:gd name="T26" fmla="*/ 716 w 1412"/>
              <a:gd name="T27" fmla="*/ 29 h 328"/>
              <a:gd name="T28" fmla="*/ 780 w 1412"/>
              <a:gd name="T29" fmla="*/ 64 h 328"/>
              <a:gd name="T30" fmla="*/ 808 w 1412"/>
              <a:gd name="T31" fmla="*/ 128 h 328"/>
              <a:gd name="T32" fmla="*/ 836 w 1412"/>
              <a:gd name="T33" fmla="*/ 233 h 328"/>
              <a:gd name="T34" fmla="*/ 843 w 1412"/>
              <a:gd name="T35" fmla="*/ 268 h 328"/>
              <a:gd name="T36" fmla="*/ 885 w 1412"/>
              <a:gd name="T37" fmla="*/ 289 h 328"/>
              <a:gd name="T38" fmla="*/ 920 w 1412"/>
              <a:gd name="T39" fmla="*/ 177 h 328"/>
              <a:gd name="T40" fmla="*/ 1018 w 1412"/>
              <a:gd name="T41" fmla="*/ 1 h 328"/>
              <a:gd name="T42" fmla="*/ 1145 w 1412"/>
              <a:gd name="T43" fmla="*/ 29 h 328"/>
              <a:gd name="T44" fmla="*/ 1194 w 1412"/>
              <a:gd name="T45" fmla="*/ 92 h 328"/>
              <a:gd name="T46" fmla="*/ 1215 w 1412"/>
              <a:gd name="T47" fmla="*/ 142 h 328"/>
              <a:gd name="T48" fmla="*/ 1222 w 1412"/>
              <a:gd name="T49" fmla="*/ 240 h 328"/>
              <a:gd name="T50" fmla="*/ 1412 w 1412"/>
              <a:gd name="T51" fmla="*/ 296 h 3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2"/>
              <a:gd name="T79" fmla="*/ 0 h 328"/>
              <a:gd name="T80" fmla="*/ 1412 w 1412"/>
              <a:gd name="T81" fmla="*/ 328 h 3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2" h="328">
                <a:moveTo>
                  <a:pt x="0" y="324"/>
                </a:moveTo>
                <a:cubicBezTo>
                  <a:pt x="33" y="322"/>
                  <a:pt x="67" y="328"/>
                  <a:pt x="98" y="317"/>
                </a:cubicBezTo>
                <a:cubicBezTo>
                  <a:pt x="106" y="314"/>
                  <a:pt x="146" y="272"/>
                  <a:pt x="154" y="254"/>
                </a:cubicBezTo>
                <a:cubicBezTo>
                  <a:pt x="160" y="241"/>
                  <a:pt x="168" y="212"/>
                  <a:pt x="168" y="212"/>
                </a:cubicBezTo>
                <a:cubicBezTo>
                  <a:pt x="175" y="104"/>
                  <a:pt x="160" y="51"/>
                  <a:pt x="267" y="15"/>
                </a:cubicBezTo>
                <a:cubicBezTo>
                  <a:pt x="340" y="25"/>
                  <a:pt x="346" y="38"/>
                  <a:pt x="386" y="99"/>
                </a:cubicBezTo>
                <a:cubicBezTo>
                  <a:pt x="399" y="118"/>
                  <a:pt x="414" y="163"/>
                  <a:pt x="414" y="163"/>
                </a:cubicBezTo>
                <a:cubicBezTo>
                  <a:pt x="417" y="189"/>
                  <a:pt x="416" y="269"/>
                  <a:pt x="449" y="289"/>
                </a:cubicBezTo>
                <a:cubicBezTo>
                  <a:pt x="462" y="297"/>
                  <a:pt x="478" y="298"/>
                  <a:pt x="492" y="303"/>
                </a:cubicBezTo>
                <a:cubicBezTo>
                  <a:pt x="499" y="305"/>
                  <a:pt x="513" y="310"/>
                  <a:pt x="513" y="310"/>
                </a:cubicBezTo>
                <a:cubicBezTo>
                  <a:pt x="529" y="308"/>
                  <a:pt x="548" y="311"/>
                  <a:pt x="562" y="303"/>
                </a:cubicBezTo>
                <a:cubicBezTo>
                  <a:pt x="571" y="298"/>
                  <a:pt x="571" y="284"/>
                  <a:pt x="576" y="275"/>
                </a:cubicBezTo>
                <a:cubicBezTo>
                  <a:pt x="603" y="228"/>
                  <a:pt x="609" y="173"/>
                  <a:pt x="639" y="128"/>
                </a:cubicBezTo>
                <a:cubicBezTo>
                  <a:pt x="653" y="84"/>
                  <a:pt x="678" y="54"/>
                  <a:pt x="716" y="29"/>
                </a:cubicBezTo>
                <a:cubicBezTo>
                  <a:pt x="745" y="36"/>
                  <a:pt x="759" y="44"/>
                  <a:pt x="780" y="64"/>
                </a:cubicBezTo>
                <a:cubicBezTo>
                  <a:pt x="797" y="114"/>
                  <a:pt x="786" y="94"/>
                  <a:pt x="808" y="128"/>
                </a:cubicBezTo>
                <a:cubicBezTo>
                  <a:pt x="817" y="164"/>
                  <a:pt x="824" y="198"/>
                  <a:pt x="836" y="233"/>
                </a:cubicBezTo>
                <a:cubicBezTo>
                  <a:pt x="840" y="244"/>
                  <a:pt x="837" y="258"/>
                  <a:pt x="843" y="268"/>
                </a:cubicBezTo>
                <a:cubicBezTo>
                  <a:pt x="849" y="279"/>
                  <a:pt x="874" y="285"/>
                  <a:pt x="885" y="289"/>
                </a:cubicBezTo>
                <a:cubicBezTo>
                  <a:pt x="932" y="273"/>
                  <a:pt x="915" y="224"/>
                  <a:pt x="920" y="177"/>
                </a:cubicBezTo>
                <a:cubicBezTo>
                  <a:pt x="928" y="103"/>
                  <a:pt x="941" y="27"/>
                  <a:pt x="1018" y="1"/>
                </a:cubicBezTo>
                <a:cubicBezTo>
                  <a:pt x="1080" y="6"/>
                  <a:pt x="1101" y="0"/>
                  <a:pt x="1145" y="29"/>
                </a:cubicBezTo>
                <a:cubicBezTo>
                  <a:pt x="1178" y="79"/>
                  <a:pt x="1161" y="59"/>
                  <a:pt x="1194" y="92"/>
                </a:cubicBezTo>
                <a:cubicBezTo>
                  <a:pt x="1198" y="110"/>
                  <a:pt x="1212" y="124"/>
                  <a:pt x="1215" y="142"/>
                </a:cubicBezTo>
                <a:cubicBezTo>
                  <a:pt x="1221" y="174"/>
                  <a:pt x="1214" y="208"/>
                  <a:pt x="1222" y="240"/>
                </a:cubicBezTo>
                <a:cubicBezTo>
                  <a:pt x="1242" y="321"/>
                  <a:pt x="1360" y="296"/>
                  <a:pt x="1412" y="296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1DA082CE-5D65-0007-7341-FB38B95A3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287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BE72C49B-F55F-2367-2A6A-D0D99DCB2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5737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2FE1CB79-B9C7-9BC8-52D6-42B2244BE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0050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C62533EC-8349-2B6C-271E-AA06EACEF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4362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FE132D1B-6754-EFDA-B117-AF9062FB1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5812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BF14D621-F16E-21EC-C52D-FCB4405652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5150" y="3094129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DACB9D09-9CF7-D3EE-CAC0-E573C60C86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9273" y="3284227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0FB844F9-8F7E-4392-C580-E4AE53A31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0913" y="3121834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DB8DCD21-F4B4-3E13-907E-EB789CE8E3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8362" y="3235695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D7BA0E16-EABE-6680-9C34-B17BC4B05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12" y="3095204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3EC0C7-154A-64C9-A345-DCBDC86C1E01}"/>
              </a:ext>
            </a:extLst>
          </p:cNvPr>
          <p:cNvGrpSpPr/>
          <p:nvPr/>
        </p:nvGrpSpPr>
        <p:grpSpPr>
          <a:xfrm>
            <a:off x="450669" y="1066800"/>
            <a:ext cx="8464731" cy="888117"/>
            <a:chOff x="11025901" y="33275"/>
            <a:chExt cx="5061724" cy="1578875"/>
          </a:xfrm>
        </p:grpSpPr>
        <p:sp>
          <p:nvSpPr>
            <p:cNvPr id="51" name="Rectangle 7">
              <a:extLst>
                <a:ext uri="{FF2B5EF4-FFF2-40B4-BE49-F238E27FC236}">
                  <a16:creationId xmlns:a16="http://schemas.microsoft.com/office/drawing/2014/main" id="{6D42C66A-3532-F004-652A-7F8FBDB7D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901" y="521141"/>
              <a:ext cx="360888" cy="54700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125">
                <a:latin typeface="Optima" panose="02000503060000020004" pitchFamily="2" charset="0"/>
              </a:endParaRPr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5B58BCFD-1E4D-9C48-2D12-5531D0115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86789" y="764043"/>
              <a:ext cx="43133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13" dirty="0">
                <a:latin typeface="Optima" panose="02000503060000020004" pitchFamily="2" charset="0"/>
              </a:endParaRPr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1CCC47AA-AC0F-941E-C471-35570CF0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0662" y="493610"/>
              <a:ext cx="369904" cy="54700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125">
                <a:latin typeface="Optima" panose="02000503060000020004" pitchFamily="2" charset="0"/>
              </a:endParaRPr>
            </a:p>
          </p:txBody>
        </p:sp>
        <p:sp>
          <p:nvSpPr>
            <p:cNvPr id="44" name="Text Box 22">
              <a:extLst>
                <a:ext uri="{FF2B5EF4-FFF2-40B4-BE49-F238E27FC236}">
                  <a16:creationId xmlns:a16="http://schemas.microsoft.com/office/drawing/2014/main" id="{E6412D68-42FB-4EB7-8B5F-A419BD7B1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9025" y="1119707"/>
              <a:ext cx="428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dirty="0">
                  <a:latin typeface="Handlee" panose="02000000000000000000" pitchFamily="2" charset="77"/>
                </a:rPr>
                <a:t>adapter</a:t>
              </a:r>
            </a:p>
          </p:txBody>
        </p:sp>
        <p:sp>
          <p:nvSpPr>
            <p:cNvPr id="54" name="Rectangle 8">
              <a:extLst>
                <a:ext uri="{FF2B5EF4-FFF2-40B4-BE49-F238E27FC236}">
                  <a16:creationId xmlns:a16="http://schemas.microsoft.com/office/drawing/2014/main" id="{B6BE4DEE-6534-8CFD-BCA5-B005FCE643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484646" y="489523"/>
              <a:ext cx="142318" cy="47015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13" b="0" dirty="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5CD102-D9AA-69D0-F337-E070ECE45092}"/>
                </a:ext>
              </a:extLst>
            </p:cNvPr>
            <p:cNvSpPr txBox="1"/>
            <p:nvPr/>
          </p:nvSpPr>
          <p:spPr>
            <a:xfrm>
              <a:off x="12886650" y="33275"/>
              <a:ext cx="1328841" cy="471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 altLang="en-US" sz="1125" dirty="0">
                  <a:solidFill>
                    <a:schemeClr val="accent2"/>
                  </a:solidFill>
                  <a:latin typeface="Optima" panose="02000503060000020004" pitchFamily="2" charset="0"/>
                </a:rPr>
                <a:t>a bit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CEF2EB-CEDE-00C0-C184-EFB5C89AFE5B}"/>
              </a:ext>
            </a:extLst>
          </p:cNvPr>
          <p:cNvSpPr txBox="1"/>
          <p:nvPr/>
        </p:nvSpPr>
        <p:spPr>
          <a:xfrm>
            <a:off x="0" y="2334947"/>
            <a:ext cx="1325064" cy="5770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8594"/>
            <a:r>
              <a:rPr lang="en-US" sz="1575" dirty="0">
                <a:latin typeface="Optima" panose="02000503060000020004" pitchFamily="2" charset="0"/>
              </a:rPr>
              <a:t>Encoding              	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106F93-6D6C-C6A7-F312-293506FAC0CF}"/>
              </a:ext>
            </a:extLst>
          </p:cNvPr>
          <p:cNvSpPr/>
          <p:nvPr/>
        </p:nvSpPr>
        <p:spPr>
          <a:xfrm>
            <a:off x="1377315" y="2376000"/>
            <a:ext cx="540000" cy="252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endParaRPr lang="en-US" sz="20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tima" panose="02000503060000020004" pitchFamily="2" charset="0"/>
              <a:sym typeface="Gill Sans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6A3E6C85-9D13-6139-2A9D-0F0F0AF3E459}"/>
              </a:ext>
            </a:extLst>
          </p:cNvPr>
          <p:cNvSpPr/>
          <p:nvPr/>
        </p:nvSpPr>
        <p:spPr>
          <a:xfrm>
            <a:off x="4144191" y="2376000"/>
            <a:ext cx="540000" cy="252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endParaRPr lang="en-US" sz="20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tima" panose="02000503060000020004" pitchFamily="2" charset="0"/>
              <a:sym typeface="Gill Sans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B33EBF7-C33F-D3C6-6244-271C727722D4}"/>
              </a:ext>
            </a:extLst>
          </p:cNvPr>
          <p:cNvSpPr/>
          <p:nvPr/>
        </p:nvSpPr>
        <p:spPr>
          <a:xfrm>
            <a:off x="6675908" y="2376000"/>
            <a:ext cx="540000" cy="252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endParaRPr lang="en-US" sz="20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tima" panose="02000503060000020004" pitchFamily="2" charset="0"/>
              <a:sym typeface="Gill San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825D9F-FFD4-981A-EB7A-7496DFBD3A3E}"/>
              </a:ext>
            </a:extLst>
          </p:cNvPr>
          <p:cNvSpPr txBox="1"/>
          <p:nvPr/>
        </p:nvSpPr>
        <p:spPr>
          <a:xfrm>
            <a:off x="2060870" y="2344855"/>
            <a:ext cx="1745376" cy="33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8594"/>
            <a:r>
              <a:rPr lang="en-US" sz="1575" dirty="0">
                <a:latin typeface="Optima" panose="02000503060000020004" pitchFamily="2" charset="0"/>
              </a:rPr>
              <a:t>Transmission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BB3AB8-4035-D712-3660-8DF7F846F1A8}"/>
              </a:ext>
            </a:extLst>
          </p:cNvPr>
          <p:cNvSpPr txBox="1"/>
          <p:nvPr/>
        </p:nvSpPr>
        <p:spPr>
          <a:xfrm>
            <a:off x="4908369" y="2334947"/>
            <a:ext cx="1415334" cy="33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8594"/>
            <a:r>
              <a:rPr lang="en-US" sz="1575" dirty="0">
                <a:latin typeface="Optima" panose="02000503060000020004" pitchFamily="2" charset="0"/>
              </a:rPr>
              <a:t>Reception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977A4D-A9C2-77F4-BCB8-15331BB427B5}"/>
              </a:ext>
            </a:extLst>
          </p:cNvPr>
          <p:cNvSpPr txBox="1"/>
          <p:nvPr/>
        </p:nvSpPr>
        <p:spPr>
          <a:xfrm>
            <a:off x="7565322" y="2344855"/>
            <a:ext cx="1372471" cy="33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575" dirty="0">
                <a:latin typeface="Optima" panose="02000503060000020004" pitchFamily="2" charset="0"/>
              </a:rPr>
              <a:t>Decoding</a:t>
            </a: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7168CD8E-1E4F-2B21-39C4-E66DBBC03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51" y="1638804"/>
            <a:ext cx="716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800" b="1">
                <a:solidFill>
                  <a:schemeClr val="tx1"/>
                </a:solidFill>
                <a:latin typeface="Gill Sans (Body)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latin typeface="Handlee" panose="02000000000000000000" pitchFamily="2" charset="77"/>
              </a:rPr>
              <a:t>adapter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8050-5C02-1531-F2A0-483B7D25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D84D-D2D8-A2FF-F019-59F5A0AE49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5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D2DB571-5350-770F-2E47-492DA518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3. Framing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F8305-BA3E-9D5A-F6DB-14C61E40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554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Sending bits on links is good!</a:t>
            </a:r>
          </a:p>
          <a:p>
            <a:r>
              <a:rPr lang="en-US" dirty="0"/>
              <a:t>But we need to send messages not bits.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Complete link layer messages are called </a:t>
            </a:r>
            <a:r>
              <a:rPr lang="en-US" u="sng" dirty="0"/>
              <a:t>frames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20348-BA90-E376-7769-1C7885277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11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BF9308-6B62-151F-0B4F-405174088442}"/>
              </a:ext>
            </a:extLst>
          </p:cNvPr>
          <p:cNvGrpSpPr/>
          <p:nvPr/>
        </p:nvGrpSpPr>
        <p:grpSpPr>
          <a:xfrm>
            <a:off x="1050438" y="2672736"/>
            <a:ext cx="6867959" cy="2126947"/>
            <a:chOff x="2169560" y="2702189"/>
            <a:chExt cx="4479758" cy="150033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66AF9299-A278-8C76-1E7A-0E9251004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9560" y="3771348"/>
              <a:ext cx="992478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dirty="0">
                  <a:latin typeface="Handlee" panose="02000000000000000000" pitchFamily="2" charset="77"/>
                </a:rPr>
                <a:t>Sending node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3DB1668B-6389-82B5-73E2-8F282D43F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526" y="3274105"/>
              <a:ext cx="616768" cy="30769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1A6E48E-D780-6FCF-7276-9C5D0B20B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179" y="3467413"/>
              <a:ext cx="16149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 dirty="0">
                <a:latin typeface="Handlee" panose="02000000000000000000" pitchFamily="2" charset="77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2DEF3FE0-538F-CCD6-56BE-846B8A919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845" y="2702189"/>
              <a:ext cx="719224" cy="8796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720ECEC5-D1C0-2361-B205-C67A8E865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302" y="2702189"/>
              <a:ext cx="719224" cy="8796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744B1C66-BC81-3A3B-523E-440F7DD1C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630" y="3771348"/>
              <a:ext cx="942688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latin typeface="Handlee" panose="02000000000000000000" pitchFamily="2" charset="77"/>
                </a:rPr>
                <a:t>Receiving node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7A0D8A94-EDC1-71C1-A350-A1A7BD108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092" y="3269530"/>
              <a:ext cx="616768" cy="30769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B5D6CB27-C9FE-32E5-872C-959953443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132" y="3585228"/>
              <a:ext cx="598412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latin typeface="Handlee" panose="02000000000000000000" pitchFamily="2" charset="77"/>
                </a:rPr>
                <a:t>adapter</a:t>
              </a: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01175074-A486-1F1E-0221-A422BFE63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136" y="3589804"/>
              <a:ext cx="598412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latin typeface="Handlee" panose="02000000000000000000" pitchFamily="2" charset="77"/>
                </a:rPr>
                <a:t>adapter</a:t>
              </a:r>
            </a:p>
          </p:txBody>
        </p:sp>
        <p:sp>
          <p:nvSpPr>
            <p:cNvPr id="22" name="AutoShape 23">
              <a:extLst>
                <a:ext uri="{FF2B5EF4-FFF2-40B4-BE49-F238E27FC236}">
                  <a16:creationId xmlns:a16="http://schemas.microsoft.com/office/drawing/2014/main" id="{C15DF548-9F3C-B5F6-EF3C-E023654B1677}"/>
                </a:ext>
              </a:extLst>
            </p:cNvPr>
            <p:cNvSpPr>
              <a:spLocks/>
            </p:cNvSpPr>
            <p:nvPr/>
          </p:nvSpPr>
          <p:spPr bwMode="auto">
            <a:xfrm rot="5399521">
              <a:off x="4349418" y="2216183"/>
              <a:ext cx="158992" cy="1831029"/>
            </a:xfrm>
            <a:prstGeom prst="leftBrace">
              <a:avLst>
                <a:gd name="adj1" fmla="val 10821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464BB498-D576-CA82-13A0-D74FDCB18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529" y="2787976"/>
              <a:ext cx="1370870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latin typeface="Handlee" panose="02000000000000000000" pitchFamily="2" charset="77"/>
                </a:rPr>
                <a:t>Data link layer protocol</a:t>
              </a:r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id="{75750CA3-24F3-958B-55D7-5695CB99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7951" y="2751894"/>
              <a:ext cx="446676" cy="21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packet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139B4DF-A4AB-622D-B5F9-1379DD93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521" y="3317571"/>
              <a:ext cx="483879" cy="211609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 dirty="0">
                  <a:solidFill>
                    <a:srgbClr val="FF0000"/>
                  </a:solidFill>
                  <a:latin typeface="Handlee" panose="02000000000000000000" pitchFamily="2" charset="77"/>
                </a:rPr>
                <a:t>frame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2DE3B26B-5728-88D9-FC12-2625725CB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570" y="2975565"/>
              <a:ext cx="311428" cy="202459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F9554F16-10F6-DEEC-E536-F92A0AFE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258" y="2975560"/>
              <a:ext cx="311427" cy="185301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dirty="0">
                <a:latin typeface="Handlee" panose="02000000000000000000" pitchFamily="2" charset="77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F5874B96-06A6-849D-1C17-4220B12E5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087" y="3312996"/>
              <a:ext cx="483879" cy="211609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 dirty="0">
                  <a:solidFill>
                    <a:srgbClr val="FF0000"/>
                  </a:solidFill>
                  <a:latin typeface="Handlee" panose="02000000000000000000" pitchFamily="2" charset="77"/>
                </a:rPr>
                <a:t>frame</a:t>
              </a:r>
            </a:p>
          </p:txBody>
        </p:sp>
      </p:grpSp>
      <p:sp>
        <p:nvSpPr>
          <p:cNvPr id="32" name="Content Placeholder 25">
            <a:extLst>
              <a:ext uri="{FF2B5EF4-FFF2-40B4-BE49-F238E27FC236}">
                <a16:creationId xmlns:a16="http://schemas.microsoft.com/office/drawing/2014/main" id="{D75AA2DF-F81D-9EBB-B982-00691C5864B5}"/>
              </a:ext>
            </a:extLst>
          </p:cNvPr>
          <p:cNvSpPr txBox="1">
            <a:spLocks/>
          </p:cNvSpPr>
          <p:nvPr/>
        </p:nvSpPr>
        <p:spPr bwMode="auto">
          <a:xfrm>
            <a:off x="5473666" y="4758778"/>
            <a:ext cx="25288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575" dirty="0">
              <a:latin typeface="Optima" panose="0200050306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0D78B42-40C5-4822-9578-040A96BBC8A1}"/>
              </a:ext>
            </a:extLst>
          </p:cNvPr>
          <p:cNvSpPr txBox="1">
            <a:spLocks/>
          </p:cNvSpPr>
          <p:nvPr/>
        </p:nvSpPr>
        <p:spPr>
          <a:xfrm>
            <a:off x="735788" y="4844793"/>
            <a:ext cx="3600000" cy="158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1pPr>
            <a:lvl2pPr marL="640064" indent="-246882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2pPr>
            <a:lvl3pPr marL="914378" indent="-24688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3pPr>
            <a:lvl4pPr marL="1188690" indent="-210307" algn="l" rtl="0" eaLnBrk="1" latinLnBrk="0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4pPr>
            <a:lvl5pPr marL="1463003" indent="-21030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5pPr>
            <a:lvl6pPr marL="1737317" indent="-21030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92" indent="-18287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05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19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Sending side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Encapsulates packet in a frame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Adds error checking bits, flow control, etc.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F4CD14E-F2DA-DA52-EE97-DEF2ACA71646}"/>
              </a:ext>
            </a:extLst>
          </p:cNvPr>
          <p:cNvSpPr txBox="1">
            <a:spLocks/>
          </p:cNvSpPr>
          <p:nvPr/>
        </p:nvSpPr>
        <p:spPr>
          <a:xfrm>
            <a:off x="4850588" y="4844793"/>
            <a:ext cx="3600000" cy="158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1pPr>
            <a:lvl2pPr marL="640064" indent="-246882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2pPr>
            <a:lvl3pPr marL="914378" indent="-24688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3pPr>
            <a:lvl4pPr marL="1188690" indent="-210307" algn="l" rtl="0" eaLnBrk="1" latinLnBrk="0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4pPr>
            <a:lvl5pPr marL="1463003" indent="-21030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5pPr>
            <a:lvl6pPr marL="1737317" indent="-21030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92" indent="-18287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05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19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Receiving side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Looks for errors, flow control, etc.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Extracts datagram and passes to receiving node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31E9FFFB-9744-B8CB-2872-F30FC00F6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4803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800" b="1">
                <a:solidFill>
                  <a:schemeClr val="tx1"/>
                </a:solidFill>
                <a:latin typeface="Gill Sans (Body)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FF0000"/>
                </a:solidFill>
                <a:latin typeface="Handlee" panose="02000000000000000000" pitchFamily="2" charset="77"/>
              </a:rPr>
              <a:t>packet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33E1FD75-0550-2E92-88D4-68B43B56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885" y="3613237"/>
            <a:ext cx="741839" cy="299988"/>
          </a:xfrm>
          <a:prstGeom prst="rect">
            <a:avLst/>
          </a:prstGeom>
          <a:solidFill>
            <a:srgbClr val="FFC000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0" dirty="0">
                <a:solidFill>
                  <a:srgbClr val="FF0000"/>
                </a:solidFill>
                <a:latin typeface="Handlee" panose="02000000000000000000" pitchFamily="2" charset="77"/>
              </a:rPr>
              <a:t>frame</a:t>
            </a:r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0B022C7F-B86A-4C3A-B863-3DBC497BF0EF}"/>
              </a:ext>
            </a:extLst>
          </p:cNvPr>
          <p:cNvCxnSpPr>
            <a:cxnSpLocks/>
            <a:stCxn id="19" idx="3"/>
            <a:endCxn id="11" idx="2"/>
          </p:cNvCxnSpPr>
          <p:nvPr/>
        </p:nvCxnSpPr>
        <p:spPr>
          <a:xfrm flipV="1">
            <a:off x="6515062" y="3347304"/>
            <a:ext cx="627530" cy="341337"/>
          </a:xfrm>
          <a:prstGeom prst="curvedConnector2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316F3D98-B314-B063-307A-F28C150740E2}"/>
              </a:ext>
            </a:extLst>
          </p:cNvPr>
          <p:cNvCxnSpPr>
            <a:cxnSpLocks/>
            <a:stCxn id="13" idx="2"/>
            <a:endCxn id="8" idx="1"/>
          </p:cNvCxnSpPr>
          <p:nvPr/>
        </p:nvCxnSpPr>
        <p:spPr>
          <a:xfrm rot="16200000" flipH="1">
            <a:off x="1856568" y="3182843"/>
            <a:ext cx="372154" cy="652413"/>
          </a:xfrm>
          <a:prstGeom prst="curvedConnector2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D40D9B-BCE9-E0CE-3E09-212BAD07BB3D}"/>
              </a:ext>
            </a:extLst>
          </p:cNvPr>
          <p:cNvCxnSpPr/>
          <p:nvPr/>
        </p:nvCxnSpPr>
        <p:spPr>
          <a:xfrm>
            <a:off x="3991885" y="4038600"/>
            <a:ext cx="6595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5F167-2759-A605-0B46-8741BEF7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06B2A-6952-ECF0-9CD8-1EC0D0A384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219F-F9C3-26A3-7ABF-2CEFDBA3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Framing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99881-15D0-2398-C1FC-35F57908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Main challenge:</a:t>
            </a:r>
          </a:p>
          <a:p>
            <a:pPr lvl="1"/>
            <a:r>
              <a:rPr lang="en-US" dirty="0"/>
              <a:t>When a receiver gets a sequence of bits, how should she know where the start and the end of a message/frame is?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Common solution: Sentinels</a:t>
            </a:r>
          </a:p>
          <a:p>
            <a:pPr lvl="1"/>
            <a:r>
              <a:rPr lang="en-US" dirty="0"/>
              <a:t>Look for special </a:t>
            </a:r>
            <a:r>
              <a:rPr lang="en-US" i="1" dirty="0"/>
              <a:t>control codes</a:t>
            </a:r>
            <a:r>
              <a:rPr lang="en-US" dirty="0"/>
              <a:t> that mark start and end of frames </a:t>
            </a:r>
          </a:p>
          <a:p>
            <a:pPr lvl="2"/>
            <a:r>
              <a:rPr lang="en-US" dirty="0"/>
              <a:t>What if this control code appears in the main message?</a:t>
            </a:r>
          </a:p>
          <a:p>
            <a:pPr lvl="2"/>
            <a:r>
              <a:rPr lang="en-US" dirty="0"/>
              <a:t>How do you print a quotation mark in c?!</a:t>
            </a:r>
          </a:p>
          <a:p>
            <a:pPr lvl="1"/>
            <a:r>
              <a:rPr lang="en-US" dirty="0"/>
              <a:t>And “stuff” this control code within the data region </a:t>
            </a:r>
          </a:p>
          <a:p>
            <a:pPr lvl="1"/>
            <a:r>
              <a:rPr lang="en-US" dirty="0"/>
              <a:t>Example: </a:t>
            </a:r>
          </a:p>
          <a:p>
            <a:pPr lvl="2"/>
            <a:r>
              <a:rPr lang="en-US" dirty="0"/>
              <a:t>Sender always inserts a 0 after five 1s in the frame content</a:t>
            </a:r>
          </a:p>
          <a:p>
            <a:pPr lvl="2"/>
            <a:r>
              <a:rPr lang="en-US" dirty="0"/>
              <a:t>Receiver always removes a 0 appearing after five 1s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2C350-4E60-55B1-EB2A-B4E97D755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12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7C5CD05-289A-1DEA-A570-C73992BF5433}"/>
              </a:ext>
            </a:extLst>
          </p:cNvPr>
          <p:cNvGrpSpPr>
            <a:grpSpLocks/>
          </p:cNvGrpSpPr>
          <p:nvPr/>
        </p:nvGrpSpPr>
        <p:grpSpPr bwMode="auto">
          <a:xfrm>
            <a:off x="1993653" y="2209800"/>
            <a:ext cx="5448243" cy="395784"/>
            <a:chOff x="969" y="2184"/>
            <a:chExt cx="3943" cy="455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AE9D846-84B6-DAE3-40B1-39DF8F7F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2184"/>
              <a:ext cx="919" cy="455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13">
                <a:latin typeface="Optima" panose="02000503060000020004" pitchFamily="2" charset="0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E72501D8-5E37-3120-FEF2-7FABB66A3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233"/>
              <a:ext cx="651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  <a:cs typeface="Calibri"/>
                </a:rPr>
                <a:t>01111110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33E64672-9A4C-9D08-9167-6854282F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2184"/>
              <a:ext cx="2104" cy="455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13">
                <a:latin typeface="Optima" panose="02000503060000020004" pitchFamily="2" charset="0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9DD6CBC0-0560-8B04-E270-9AFF22C8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2184"/>
              <a:ext cx="919" cy="455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Optima" panose="02000503060000020004" pitchFamily="2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3D8C8159-661A-18C6-A85A-3C7BA6AD8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3" y="2233"/>
              <a:ext cx="60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  <a:cs typeface="Calibri"/>
                </a:rPr>
                <a:t>01111111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971F7718-0CF2-161C-F16F-BD03A4AE6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6" y="2233"/>
              <a:ext cx="10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  <a:cs typeface="Calibri"/>
                </a:rPr>
                <a:t>Frame Content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89099-E5E7-54DB-D3E5-84F2CBCC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3E979-A870-E73A-DF68-6FBAE65B84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3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B7738-FFAB-E5F1-F315-F770633542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6B3DE8-D1F2-9600-B2C6-018C2B5DFF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971800"/>
            <a:ext cx="8229600" cy="609600"/>
          </a:xfrm>
          <a:ln>
            <a:noFill/>
          </a:ln>
        </p:spPr>
        <p:txBody>
          <a:bodyPr/>
          <a:lstStyle/>
          <a:p>
            <a:pPr algn="ctr"/>
            <a:r>
              <a:rPr lang="en-US" sz="3038" dirty="0">
                <a:latin typeface="Handlee" panose="02000000000000000000" pitchFamily="2" charset="77"/>
              </a:rPr>
              <a:t>How do we identify link adapters?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7CAAB-BDC7-ECA9-55BE-1C02BA41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621A0-39D2-5E6B-157E-1880D10CB6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B293-648B-ECD8-3F80-F2ED5DD5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Medium Access Control (MAC) Address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4B3F6-CBAB-E196-2277-7255E2D7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Any adaptor is “built” with a Unique MAC address</a:t>
            </a:r>
          </a:p>
          <a:p>
            <a:pPr lvl="1"/>
            <a:r>
              <a:rPr lang="en-US" dirty="0"/>
              <a:t>Flat name space of 48 bits (e.g., 00-15-C5-49-04-A9 in HEX)</a:t>
            </a:r>
          </a:p>
          <a:p>
            <a:pPr lvl="1"/>
            <a:r>
              <a:rPr lang="en-US" dirty="0"/>
              <a:t>Works like a Social Insurance Number you get when you are born.</a:t>
            </a:r>
          </a:p>
          <a:p>
            <a:endParaRPr lang="en-US" sz="1600" dirty="0"/>
          </a:p>
          <a:p>
            <a:r>
              <a:rPr lang="en-US" dirty="0"/>
              <a:t>Hierarchical Allocation</a:t>
            </a:r>
          </a:p>
          <a:p>
            <a:pPr lvl="1"/>
            <a:r>
              <a:rPr lang="en-US" dirty="0"/>
              <a:t>Blocks: assigned to vendors (e.g., Dell) by the IEEE</a:t>
            </a:r>
          </a:p>
          <a:p>
            <a:pPr lvl="2"/>
            <a:r>
              <a:rPr lang="en-US" dirty="0"/>
              <a:t>First 24 bits (e.g., 00-15-C5-**-**-**)</a:t>
            </a:r>
          </a:p>
          <a:p>
            <a:pPr lvl="1"/>
            <a:r>
              <a:rPr lang="en-US" dirty="0"/>
              <a:t>Adapter: assigned by the vendor from its block</a:t>
            </a:r>
          </a:p>
          <a:p>
            <a:pPr lvl="2"/>
            <a:r>
              <a:rPr lang="en-US" dirty="0"/>
              <a:t>Last 24 bits</a:t>
            </a:r>
          </a:p>
          <a:p>
            <a:endParaRPr lang="en-US" sz="1600" dirty="0"/>
          </a:p>
          <a:p>
            <a:r>
              <a:rPr lang="en-US" altLang="en-US" dirty="0"/>
              <a:t>Broadcast address (i.e., FF-FF-FF-FF-FF-FF)</a:t>
            </a:r>
          </a:p>
          <a:p>
            <a:pPr lvl="1"/>
            <a:r>
              <a:rPr lang="en-US" altLang="en-US" dirty="0"/>
              <a:t>Send the frame to all adapters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AAFCF9D-1234-ADAA-9F0E-6983EFAA91F4}"/>
              </a:ext>
            </a:extLst>
          </p:cNvPr>
          <p:cNvSpPr txBox="1">
            <a:spLocks/>
          </p:cNvSpPr>
          <p:nvPr/>
        </p:nvSpPr>
        <p:spPr>
          <a:xfrm>
            <a:off x="4219815" y="4114800"/>
            <a:ext cx="5283990" cy="1799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1pPr>
            <a:lvl2pPr marL="640064" indent="-246882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2pPr>
            <a:lvl3pPr marL="914378" indent="-24688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3pPr>
            <a:lvl4pPr marL="1188690" indent="-210307" algn="l" rtl="0" eaLnBrk="1" latinLnBrk="0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4pPr>
            <a:lvl5pPr marL="1463003" indent="-21030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5pPr>
            <a:lvl6pPr marL="1737317" indent="-21030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92" indent="-18287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05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19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6501D6-BEA3-8186-D855-D3C3D7E8521A}"/>
              </a:ext>
            </a:extLst>
          </p:cNvPr>
          <p:cNvSpPr/>
          <p:nvPr/>
        </p:nvSpPr>
        <p:spPr>
          <a:xfrm>
            <a:off x="2025992" y="5257800"/>
            <a:ext cx="4869756" cy="1189842"/>
          </a:xfrm>
          <a:custGeom>
            <a:avLst/>
            <a:gdLst>
              <a:gd name="connsiteX0" fmla="*/ 0 w 4869756"/>
              <a:gd name="connsiteY0" fmla="*/ 89821 h 1189842"/>
              <a:gd name="connsiteX1" fmla="*/ 89821 w 4869756"/>
              <a:gd name="connsiteY1" fmla="*/ 0 h 1189842"/>
              <a:gd name="connsiteX2" fmla="*/ 759837 w 4869756"/>
              <a:gd name="connsiteY2" fmla="*/ 0 h 1189842"/>
              <a:gd name="connsiteX3" fmla="*/ 1336051 w 4869756"/>
              <a:gd name="connsiteY3" fmla="*/ 0 h 1189842"/>
              <a:gd name="connsiteX4" fmla="*/ 2052969 w 4869756"/>
              <a:gd name="connsiteY4" fmla="*/ 0 h 1189842"/>
              <a:gd name="connsiteX5" fmla="*/ 2629183 w 4869756"/>
              <a:gd name="connsiteY5" fmla="*/ 0 h 1189842"/>
              <a:gd name="connsiteX6" fmla="*/ 3346100 w 4869756"/>
              <a:gd name="connsiteY6" fmla="*/ 0 h 1189842"/>
              <a:gd name="connsiteX7" fmla="*/ 3875413 w 4869756"/>
              <a:gd name="connsiteY7" fmla="*/ 0 h 1189842"/>
              <a:gd name="connsiteX8" fmla="*/ 4779935 w 4869756"/>
              <a:gd name="connsiteY8" fmla="*/ 0 h 1189842"/>
              <a:gd name="connsiteX9" fmla="*/ 4869756 w 4869756"/>
              <a:gd name="connsiteY9" fmla="*/ 89821 h 1189842"/>
              <a:gd name="connsiteX10" fmla="*/ 4869756 w 4869756"/>
              <a:gd name="connsiteY10" fmla="*/ 594921 h 1189842"/>
              <a:gd name="connsiteX11" fmla="*/ 4869756 w 4869756"/>
              <a:gd name="connsiteY11" fmla="*/ 1100021 h 1189842"/>
              <a:gd name="connsiteX12" fmla="*/ 4779935 w 4869756"/>
              <a:gd name="connsiteY12" fmla="*/ 1189842 h 1189842"/>
              <a:gd name="connsiteX13" fmla="*/ 4203721 w 4869756"/>
              <a:gd name="connsiteY13" fmla="*/ 1189842 h 1189842"/>
              <a:gd name="connsiteX14" fmla="*/ 3580606 w 4869756"/>
              <a:gd name="connsiteY14" fmla="*/ 1189842 h 1189842"/>
              <a:gd name="connsiteX15" fmla="*/ 2910590 w 4869756"/>
              <a:gd name="connsiteY15" fmla="*/ 1189842 h 1189842"/>
              <a:gd name="connsiteX16" fmla="*/ 2334376 w 4869756"/>
              <a:gd name="connsiteY16" fmla="*/ 1189842 h 1189842"/>
              <a:gd name="connsiteX17" fmla="*/ 1570557 w 4869756"/>
              <a:gd name="connsiteY17" fmla="*/ 1189842 h 1189842"/>
              <a:gd name="connsiteX18" fmla="*/ 900541 w 4869756"/>
              <a:gd name="connsiteY18" fmla="*/ 1189842 h 1189842"/>
              <a:gd name="connsiteX19" fmla="*/ 89821 w 4869756"/>
              <a:gd name="connsiteY19" fmla="*/ 1189842 h 1189842"/>
              <a:gd name="connsiteX20" fmla="*/ 0 w 4869756"/>
              <a:gd name="connsiteY20" fmla="*/ 1100021 h 1189842"/>
              <a:gd name="connsiteX21" fmla="*/ 0 w 4869756"/>
              <a:gd name="connsiteY21" fmla="*/ 574717 h 1189842"/>
              <a:gd name="connsiteX22" fmla="*/ 0 w 4869756"/>
              <a:gd name="connsiteY22" fmla="*/ 89821 h 11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69756" h="1189842" fill="none" extrusionOk="0">
                <a:moveTo>
                  <a:pt x="0" y="89821"/>
                </a:moveTo>
                <a:cubicBezTo>
                  <a:pt x="-9058" y="39701"/>
                  <a:pt x="48530" y="7159"/>
                  <a:pt x="89821" y="0"/>
                </a:cubicBezTo>
                <a:cubicBezTo>
                  <a:pt x="296876" y="-3321"/>
                  <a:pt x="482469" y="17706"/>
                  <a:pt x="759837" y="0"/>
                </a:cubicBezTo>
                <a:cubicBezTo>
                  <a:pt x="1037205" y="-17706"/>
                  <a:pt x="1061754" y="-1404"/>
                  <a:pt x="1336051" y="0"/>
                </a:cubicBezTo>
                <a:cubicBezTo>
                  <a:pt x="1610348" y="1404"/>
                  <a:pt x="1822114" y="3998"/>
                  <a:pt x="2052969" y="0"/>
                </a:cubicBezTo>
                <a:cubicBezTo>
                  <a:pt x="2283824" y="-3998"/>
                  <a:pt x="2472248" y="22556"/>
                  <a:pt x="2629183" y="0"/>
                </a:cubicBezTo>
                <a:cubicBezTo>
                  <a:pt x="2786118" y="-22556"/>
                  <a:pt x="3060517" y="1209"/>
                  <a:pt x="3346100" y="0"/>
                </a:cubicBezTo>
                <a:cubicBezTo>
                  <a:pt x="3631683" y="-1209"/>
                  <a:pt x="3703089" y="5812"/>
                  <a:pt x="3875413" y="0"/>
                </a:cubicBezTo>
                <a:cubicBezTo>
                  <a:pt x="4047737" y="-5812"/>
                  <a:pt x="4545064" y="39857"/>
                  <a:pt x="4779935" y="0"/>
                </a:cubicBezTo>
                <a:cubicBezTo>
                  <a:pt x="4835104" y="5158"/>
                  <a:pt x="4871780" y="39004"/>
                  <a:pt x="4869756" y="89821"/>
                </a:cubicBezTo>
                <a:cubicBezTo>
                  <a:pt x="4877352" y="204138"/>
                  <a:pt x="4862805" y="409132"/>
                  <a:pt x="4869756" y="594921"/>
                </a:cubicBezTo>
                <a:cubicBezTo>
                  <a:pt x="4876707" y="780710"/>
                  <a:pt x="4888980" y="908279"/>
                  <a:pt x="4869756" y="1100021"/>
                </a:cubicBezTo>
                <a:cubicBezTo>
                  <a:pt x="4873141" y="1148732"/>
                  <a:pt x="4828934" y="1194056"/>
                  <a:pt x="4779935" y="1189842"/>
                </a:cubicBezTo>
                <a:cubicBezTo>
                  <a:pt x="4572464" y="1210125"/>
                  <a:pt x="4355961" y="1216199"/>
                  <a:pt x="4203721" y="1189842"/>
                </a:cubicBezTo>
                <a:cubicBezTo>
                  <a:pt x="4051481" y="1163485"/>
                  <a:pt x="3745153" y="1193445"/>
                  <a:pt x="3580606" y="1189842"/>
                </a:cubicBezTo>
                <a:cubicBezTo>
                  <a:pt x="3416059" y="1186239"/>
                  <a:pt x="3142650" y="1212954"/>
                  <a:pt x="2910590" y="1189842"/>
                </a:cubicBezTo>
                <a:cubicBezTo>
                  <a:pt x="2678530" y="1166730"/>
                  <a:pt x="2583427" y="1210294"/>
                  <a:pt x="2334376" y="1189842"/>
                </a:cubicBezTo>
                <a:cubicBezTo>
                  <a:pt x="2085325" y="1169390"/>
                  <a:pt x="1772867" y="1170331"/>
                  <a:pt x="1570557" y="1189842"/>
                </a:cubicBezTo>
                <a:cubicBezTo>
                  <a:pt x="1368247" y="1209353"/>
                  <a:pt x="1180308" y="1186431"/>
                  <a:pt x="900541" y="1189842"/>
                </a:cubicBezTo>
                <a:cubicBezTo>
                  <a:pt x="620774" y="1193253"/>
                  <a:pt x="353053" y="1169631"/>
                  <a:pt x="89821" y="1189842"/>
                </a:cubicBezTo>
                <a:cubicBezTo>
                  <a:pt x="37197" y="1186390"/>
                  <a:pt x="1304" y="1148217"/>
                  <a:pt x="0" y="1100021"/>
                </a:cubicBezTo>
                <a:cubicBezTo>
                  <a:pt x="23100" y="944695"/>
                  <a:pt x="-4124" y="741097"/>
                  <a:pt x="0" y="574717"/>
                </a:cubicBezTo>
                <a:cubicBezTo>
                  <a:pt x="4124" y="408337"/>
                  <a:pt x="-16858" y="328665"/>
                  <a:pt x="0" y="89821"/>
                </a:cubicBezTo>
                <a:close/>
              </a:path>
              <a:path w="4869756" h="1189842" stroke="0" extrusionOk="0">
                <a:moveTo>
                  <a:pt x="0" y="89821"/>
                </a:moveTo>
                <a:cubicBezTo>
                  <a:pt x="-6161" y="36414"/>
                  <a:pt x="29759" y="3924"/>
                  <a:pt x="89821" y="0"/>
                </a:cubicBezTo>
                <a:cubicBezTo>
                  <a:pt x="251305" y="-34549"/>
                  <a:pt x="498330" y="-24273"/>
                  <a:pt x="853640" y="0"/>
                </a:cubicBezTo>
                <a:cubicBezTo>
                  <a:pt x="1208950" y="24273"/>
                  <a:pt x="1190003" y="-8367"/>
                  <a:pt x="1476755" y="0"/>
                </a:cubicBezTo>
                <a:cubicBezTo>
                  <a:pt x="1763507" y="8367"/>
                  <a:pt x="1909898" y="9834"/>
                  <a:pt x="2052969" y="0"/>
                </a:cubicBezTo>
                <a:cubicBezTo>
                  <a:pt x="2196040" y="-9834"/>
                  <a:pt x="2460716" y="-11622"/>
                  <a:pt x="2769886" y="0"/>
                </a:cubicBezTo>
                <a:cubicBezTo>
                  <a:pt x="3079056" y="11622"/>
                  <a:pt x="3226705" y="-25821"/>
                  <a:pt x="3393001" y="0"/>
                </a:cubicBezTo>
                <a:cubicBezTo>
                  <a:pt x="3559298" y="25821"/>
                  <a:pt x="3797218" y="20033"/>
                  <a:pt x="4156820" y="0"/>
                </a:cubicBezTo>
                <a:cubicBezTo>
                  <a:pt x="4516422" y="-20033"/>
                  <a:pt x="4546444" y="22383"/>
                  <a:pt x="4779935" y="0"/>
                </a:cubicBezTo>
                <a:cubicBezTo>
                  <a:pt x="4827878" y="2753"/>
                  <a:pt x="4862398" y="31680"/>
                  <a:pt x="4869756" y="89821"/>
                </a:cubicBezTo>
                <a:cubicBezTo>
                  <a:pt x="4874841" y="322297"/>
                  <a:pt x="4854003" y="380464"/>
                  <a:pt x="4869756" y="574717"/>
                </a:cubicBezTo>
                <a:cubicBezTo>
                  <a:pt x="4885509" y="768970"/>
                  <a:pt x="4859934" y="968616"/>
                  <a:pt x="4869756" y="1100021"/>
                </a:cubicBezTo>
                <a:cubicBezTo>
                  <a:pt x="4876500" y="1142964"/>
                  <a:pt x="4833590" y="1187232"/>
                  <a:pt x="4779935" y="1189842"/>
                </a:cubicBezTo>
                <a:cubicBezTo>
                  <a:pt x="4494322" y="1173189"/>
                  <a:pt x="4279211" y="1204067"/>
                  <a:pt x="4109919" y="1189842"/>
                </a:cubicBezTo>
                <a:cubicBezTo>
                  <a:pt x="3940627" y="1175617"/>
                  <a:pt x="3788106" y="1172355"/>
                  <a:pt x="3533705" y="1189842"/>
                </a:cubicBezTo>
                <a:cubicBezTo>
                  <a:pt x="3279304" y="1207329"/>
                  <a:pt x="3142972" y="1178366"/>
                  <a:pt x="2863688" y="1189842"/>
                </a:cubicBezTo>
                <a:cubicBezTo>
                  <a:pt x="2584404" y="1201318"/>
                  <a:pt x="2298149" y="1213534"/>
                  <a:pt x="2099870" y="1189842"/>
                </a:cubicBezTo>
                <a:cubicBezTo>
                  <a:pt x="1901591" y="1166150"/>
                  <a:pt x="1759593" y="1164842"/>
                  <a:pt x="1429854" y="1189842"/>
                </a:cubicBezTo>
                <a:cubicBezTo>
                  <a:pt x="1100115" y="1214842"/>
                  <a:pt x="1037437" y="1164609"/>
                  <a:pt x="900541" y="1189842"/>
                </a:cubicBezTo>
                <a:cubicBezTo>
                  <a:pt x="763645" y="1215075"/>
                  <a:pt x="359294" y="1212923"/>
                  <a:pt x="89821" y="1189842"/>
                </a:cubicBezTo>
                <a:cubicBezTo>
                  <a:pt x="43640" y="1187810"/>
                  <a:pt x="-2005" y="1152812"/>
                  <a:pt x="0" y="1100021"/>
                </a:cubicBezTo>
                <a:cubicBezTo>
                  <a:pt x="20468" y="887371"/>
                  <a:pt x="-9950" y="735555"/>
                  <a:pt x="0" y="605023"/>
                </a:cubicBezTo>
                <a:cubicBezTo>
                  <a:pt x="9950" y="474491"/>
                  <a:pt x="-25265" y="288796"/>
                  <a:pt x="0" y="8982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0498"/>
            </a:schemeClr>
          </a:solidFill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5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1999" bIns="180000" rtlCol="0" anchor="ctr"/>
          <a:lstStyle/>
          <a:p>
            <a:r>
              <a:rPr lang="en-US" b="1" u="sng" dirty="0">
                <a:solidFill>
                  <a:schemeClr val="tx2"/>
                </a:solidFill>
                <a:latin typeface="Handlee" panose="02000000000000000000" pitchFamily="2" charset="77"/>
              </a:rPr>
              <a:t>Checkout your MAC address(es):</a:t>
            </a:r>
          </a:p>
          <a:p>
            <a:endParaRPr lang="en-US" sz="900" b="1" u="sng" dirty="0">
              <a:solidFill>
                <a:schemeClr val="tx2"/>
              </a:solidFill>
              <a:latin typeface="Handlee" panose="0200000000000000000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</a:rPr>
              <a:t>Linux, Mac: </a:t>
            </a:r>
            <a:r>
              <a:rPr lang="en-US" dirty="0" err="1">
                <a:solidFill>
                  <a:schemeClr val="tx2"/>
                </a:solidFill>
                <a:latin typeface="Handlee" panose="02000000000000000000" pitchFamily="2" charset="77"/>
              </a:rPr>
              <a:t>ifconfig</a:t>
            </a:r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</a:rPr>
              <a:t>Windows: ipconfig \all | </a:t>
            </a:r>
            <a:r>
              <a:rPr lang="en-US" dirty="0" err="1">
                <a:solidFill>
                  <a:schemeClr val="tx2"/>
                </a:solidFill>
                <a:latin typeface="Handlee" panose="02000000000000000000" pitchFamily="2" charset="77"/>
              </a:rPr>
              <a:t>findstr</a:t>
            </a:r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</a:rPr>
              <a:t> “Physical”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4A5E7-D2AE-D949-BE98-7657B52C4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3DC9D-3C03-560A-105A-5C375418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AD6A0-26BC-8AC8-6BD0-EFD3A7850D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4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32C7A5-E690-8C1E-AFFA-DDA7DED7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Bootstrapping 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6078B-784E-2933-98FC-00DD6C4A4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9"/>
            <a:ext cx="8305793" cy="226371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How do you get an IP address?</a:t>
            </a:r>
          </a:p>
          <a:p>
            <a:r>
              <a:rPr lang="en-US" altLang="en-US" dirty="0"/>
              <a:t>Static: set the IP address manually (number got from your service provider); or</a:t>
            </a:r>
          </a:p>
          <a:p>
            <a:r>
              <a:rPr lang="en-US" altLang="en-US" dirty="0"/>
              <a:t>Dynamic Host Configuration Protocol (DHCP)</a:t>
            </a:r>
          </a:p>
          <a:p>
            <a:pPr lvl="1"/>
            <a:r>
              <a:rPr lang="en-US" altLang="en-US" dirty="0"/>
              <a:t>Broadcast “I need an IP address, please!”</a:t>
            </a:r>
          </a:p>
          <a:p>
            <a:pPr lvl="1"/>
            <a:r>
              <a:rPr lang="en-US" altLang="en-US" dirty="0"/>
              <a:t>Response “You can have IP address 192.168.1.22”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7CC5F-9DC3-65D9-F939-9D0D259C9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15</a:t>
            </a:fld>
            <a:endParaRPr lang="en-US"/>
          </a:p>
        </p:txBody>
      </p:sp>
      <p:sp>
        <p:nvSpPr>
          <p:cNvPr id="6" name="Line 54">
            <a:extLst>
              <a:ext uri="{FF2B5EF4-FFF2-40B4-BE49-F238E27FC236}">
                <a16:creationId xmlns:a16="http://schemas.microsoft.com/office/drawing/2014/main" id="{F24697D0-8987-BB8D-A25B-CA5801A80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472" y="4237429"/>
            <a:ext cx="49434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858" tIns="33334" rIns="67858" bIns="33334"/>
          <a:lstStyle/>
          <a:p>
            <a:endParaRPr lang="en-US" sz="2004"/>
          </a:p>
        </p:txBody>
      </p:sp>
      <p:pic>
        <p:nvPicPr>
          <p:cNvPr id="7" name="Picture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D62305B-9A53-BB2D-5A88-8802E7E0D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62" y="3803711"/>
            <a:ext cx="906245" cy="90624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FD6C64A-C661-BE5C-FAF3-B0CDEEC5A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0874" y="3770654"/>
            <a:ext cx="571813" cy="843986"/>
          </a:xfrm>
          <a:prstGeom prst="rect">
            <a:avLst/>
          </a:prstGeom>
        </p:spPr>
      </p:pic>
      <p:pic>
        <p:nvPicPr>
          <p:cNvPr id="11" name="Picture 10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F866B16B-47CA-36E5-A365-88CEA1C21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67" y="4940996"/>
            <a:ext cx="906245" cy="906245"/>
          </a:xfrm>
          <a:prstGeom prst="rect">
            <a:avLst/>
          </a:prstGeom>
        </p:spPr>
      </p:pic>
      <p:sp>
        <p:nvSpPr>
          <p:cNvPr id="12" name="Line 54">
            <a:extLst>
              <a:ext uri="{FF2B5EF4-FFF2-40B4-BE49-F238E27FC236}">
                <a16:creationId xmlns:a16="http://schemas.microsoft.com/office/drawing/2014/main" id="{242295AC-AA9D-63F3-E966-D7896B440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9447" y="4237428"/>
            <a:ext cx="0" cy="7979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858" tIns="33334" rIns="67858" bIns="33334"/>
          <a:lstStyle/>
          <a:p>
            <a:endParaRPr lang="en-US" sz="2004"/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AB6AC1B0-FE98-F194-2781-9CC39E87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106" y="4729856"/>
            <a:ext cx="1657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0" dirty="0">
                <a:latin typeface="Optima" panose="02000503060000020004" pitchFamily="2" charset="0"/>
              </a:rPr>
              <a:t>1A-F2-CC-76-09-AD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D0E08-AD1A-1C53-6ED4-A44862E6FD5E}"/>
              </a:ext>
            </a:extLst>
          </p:cNvPr>
          <p:cNvSpPr txBox="1"/>
          <p:nvPr/>
        </p:nvSpPr>
        <p:spPr>
          <a:xfrm>
            <a:off x="900404" y="4729856"/>
            <a:ext cx="179593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200" dirty="0">
                <a:latin typeface="Optima" panose="02000503060000020004" pitchFamily="2" charset="0"/>
                <a:ea typeface="ＭＳ Ｐゴシック" panose="020B0600070205080204" pitchFamily="34" charset="-128"/>
              </a:rPr>
              <a:t>6C-A1-00-4E-CC-66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62A8D-93CD-A982-4A0A-284567E2C122}"/>
              </a:ext>
            </a:extLst>
          </p:cNvPr>
          <p:cNvSpPr txBox="1"/>
          <p:nvPr/>
        </p:nvSpPr>
        <p:spPr>
          <a:xfrm>
            <a:off x="2195888" y="5767383"/>
            <a:ext cx="45720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Optima" panose="02000503060000020004" pitchFamily="2" charset="0"/>
                <a:ea typeface="ＭＳ Ｐゴシック" panose="020B0600070205080204" pitchFamily="34" charset="-128"/>
              </a:rPr>
              <a:t>6C-A1-00-4E-DD-76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BE95F1EB-E79C-129B-2E4C-5E1D6A03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665" y="5017073"/>
            <a:ext cx="9962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0" dirty="0">
                <a:latin typeface="Optima" panose="02000503060000020004" pitchFamily="2" charset="0"/>
              </a:rPr>
              <a:t>192.168.1.1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066C2B9B-9DF9-A0EA-41D0-D846C80D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263" y="6047601"/>
            <a:ext cx="1123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0" dirty="0">
                <a:latin typeface="Optima" panose="02000503060000020004" pitchFamily="2" charset="0"/>
              </a:rPr>
              <a:t>192.168.1.21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1E03B-CE2B-5C78-C674-EE53F5A540B4}"/>
              </a:ext>
            </a:extLst>
          </p:cNvPr>
          <p:cNvSpPr txBox="1"/>
          <p:nvPr/>
        </p:nvSpPr>
        <p:spPr>
          <a:xfrm>
            <a:off x="6662439" y="5394118"/>
            <a:ext cx="165734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Handlee" panose="02000000000000000000" pitchFamily="2" charset="77"/>
                <a:cs typeface="Times" panose="02020603050405020304" pitchFamily="18" charset="0"/>
              </a:rPr>
              <a:t>DHCP Server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39D82D-BCAB-947D-6C8E-A5DC952F109D}"/>
              </a:ext>
            </a:extLst>
          </p:cNvPr>
          <p:cNvSpPr txBox="1"/>
          <p:nvPr/>
        </p:nvSpPr>
        <p:spPr>
          <a:xfrm>
            <a:off x="1085625" y="4985885"/>
            <a:ext cx="12157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133" b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192.168.1.22</a:t>
            </a:r>
            <a:endParaRPr lang="en-US" sz="12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ADCB63-1C21-36B0-12B6-AA1C20582097}"/>
              </a:ext>
            </a:extLst>
          </p:cNvPr>
          <p:cNvGrpSpPr/>
          <p:nvPr/>
        </p:nvGrpSpPr>
        <p:grpSpPr>
          <a:xfrm>
            <a:off x="2211057" y="3758816"/>
            <a:ext cx="1709206" cy="307777"/>
            <a:chOff x="2211057" y="3172289"/>
            <a:chExt cx="1709206" cy="3077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16264C-312D-5D84-102E-FB5AD72D4370}"/>
                </a:ext>
              </a:extLst>
            </p:cNvPr>
            <p:cNvSpPr txBox="1"/>
            <p:nvPr/>
          </p:nvSpPr>
          <p:spPr>
            <a:xfrm>
              <a:off x="2211057" y="3172289"/>
              <a:ext cx="1294143" cy="307777"/>
            </a:xfrm>
            <a:prstGeom prst="rect">
              <a:avLst/>
            </a:prstGeom>
            <a:solidFill>
              <a:srgbClr val="FFCC00"/>
            </a:solidFill>
            <a:ln w="3175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  <a:ea typeface="ＭＳ Ｐゴシック" panose="020B0600070205080204" pitchFamily="34" charset="-128"/>
                </a:rPr>
                <a:t>Where am I?!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36144A8-1EA3-98D6-83EB-54239EF71ACE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3505200" y="3326178"/>
              <a:ext cx="415063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721061-1DB2-2F18-53F9-4E522D386547}"/>
              </a:ext>
            </a:extLst>
          </p:cNvPr>
          <p:cNvGrpSpPr/>
          <p:nvPr/>
        </p:nvGrpSpPr>
        <p:grpSpPr>
          <a:xfrm>
            <a:off x="5334000" y="3770861"/>
            <a:ext cx="1732887" cy="276999"/>
            <a:chOff x="5334000" y="3184334"/>
            <a:chExt cx="1732887" cy="2769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ACA524-9649-F281-E211-8838E54EA4DB}"/>
                </a:ext>
              </a:extLst>
            </p:cNvPr>
            <p:cNvSpPr txBox="1"/>
            <p:nvPr/>
          </p:nvSpPr>
          <p:spPr>
            <a:xfrm>
              <a:off x="5827481" y="3184334"/>
              <a:ext cx="1239406" cy="276999"/>
            </a:xfrm>
            <a:prstGeom prst="rect">
              <a:avLst/>
            </a:prstGeom>
            <a:solidFill>
              <a:srgbClr val="FFCC00"/>
            </a:solidFill>
            <a:ln w="3175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latin typeface="Handlee" panose="02000000000000000000" pitchFamily="2" charset="77"/>
                  <a:ea typeface="ＭＳ Ｐゴシック" panose="020B0600070205080204" pitchFamily="34" charset="-128"/>
                </a:rPr>
                <a:t>192.168.1.22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8E0AE2-E687-D343-340D-448AEE9D763A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5334000" y="3322834"/>
              <a:ext cx="493481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CB18-AF66-AFDB-79FE-2BF8F7AB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4E30F5-6011-917F-BC82-296E3B087A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99F1B7-717F-B7FC-FD36-137FB0FB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the Receiver 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2A035-9A58-DF0F-D8A6-43523F6AE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5" name="Line 54">
            <a:extLst>
              <a:ext uri="{FF2B5EF4-FFF2-40B4-BE49-F238E27FC236}">
                <a16:creationId xmlns:a16="http://schemas.microsoft.com/office/drawing/2014/main" id="{D4C4C00F-7CC8-AB30-D4A7-CE9533177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6025" y="3667175"/>
            <a:ext cx="49434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858" tIns="33334" rIns="67858" bIns="33334"/>
          <a:lstStyle/>
          <a:p>
            <a:endParaRPr lang="en-US" sz="2004"/>
          </a:p>
        </p:txBody>
      </p:sp>
      <p:pic>
        <p:nvPicPr>
          <p:cNvPr id="6" name="Picture 5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21C1F7A-9D86-C691-8795-F1645684F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15" y="3233457"/>
            <a:ext cx="906245" cy="90624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E4BEBE6-A7F7-5D27-7911-B28AAB2E5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3427" y="3200400"/>
            <a:ext cx="571813" cy="843986"/>
          </a:xfrm>
          <a:prstGeom prst="rect">
            <a:avLst/>
          </a:prstGeom>
        </p:spPr>
      </p:pic>
      <p:pic>
        <p:nvPicPr>
          <p:cNvPr id="8" name="Picture 7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6BA6CE4F-5748-6365-6D9C-9F6E557B1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20" y="4370742"/>
            <a:ext cx="906245" cy="906245"/>
          </a:xfrm>
          <a:prstGeom prst="rect">
            <a:avLst/>
          </a:prstGeom>
        </p:spPr>
      </p:pic>
      <p:sp>
        <p:nvSpPr>
          <p:cNvPr id="9" name="Line 54">
            <a:extLst>
              <a:ext uri="{FF2B5EF4-FFF2-40B4-BE49-F238E27FC236}">
                <a16:creationId xmlns:a16="http://schemas.microsoft.com/office/drawing/2014/main" id="{BAAB8DFA-6C15-4776-A96F-DA9AD2DE2C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667174"/>
            <a:ext cx="0" cy="7979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858" tIns="33334" rIns="67858" bIns="33334"/>
          <a:lstStyle/>
          <a:p>
            <a:endParaRPr lang="en-US" sz="2004"/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1B53D482-54D7-1447-2BF9-8F61CFF72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08169"/>
            <a:ext cx="1980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0" dirty="0">
                <a:latin typeface="Optima" panose="02000503060000020004" pitchFamily="2" charset="0"/>
              </a:rPr>
              <a:t>1A-F2-CC-76-09-AD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C0067-8A52-A123-90E0-32277736A00A}"/>
              </a:ext>
            </a:extLst>
          </p:cNvPr>
          <p:cNvSpPr txBox="1"/>
          <p:nvPr/>
        </p:nvSpPr>
        <p:spPr>
          <a:xfrm>
            <a:off x="3374442" y="5267128"/>
            <a:ext cx="1980000" cy="288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Optima" panose="02000503060000020004" pitchFamily="2" charset="0"/>
                <a:ea typeface="ＭＳ Ｐゴシック" panose="020B0600070205080204" pitchFamily="34" charset="-128"/>
              </a:rPr>
              <a:t>6C-A1-00-4E-DD-76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D8DCD-05ED-D7AC-6AD8-21CD36969BB4}"/>
              </a:ext>
            </a:extLst>
          </p:cNvPr>
          <p:cNvSpPr txBox="1"/>
          <p:nvPr/>
        </p:nvSpPr>
        <p:spPr>
          <a:xfrm>
            <a:off x="99060" y="2195897"/>
            <a:ext cx="458127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I have an IP packet for </a:t>
            </a:r>
            <a:r>
              <a:rPr lang="en-US" altLang="en-US" dirty="0">
                <a:solidFill>
                  <a:schemeClr val="tx2"/>
                </a:solidFill>
                <a:latin typeface="Handlee" panose="02000000000000000000" pitchFamily="2" charset="77"/>
              </a:rPr>
              <a:t>192.168.1.21 </a:t>
            </a:r>
            <a:endParaRPr lang="en-US" dirty="0">
              <a:solidFill>
                <a:schemeClr val="tx2"/>
              </a:solidFill>
              <a:latin typeface="Handlee" panose="02000000000000000000" pitchFamily="2" charset="77"/>
              <a:ea typeface="ＭＳ Ｐゴシック" panose="020B0600070205080204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But I don’t know her MAC address : (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407EDEF6-1203-C09D-853D-4A2FFDF4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615" y="4388255"/>
            <a:ext cx="1980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0" dirty="0">
                <a:latin typeface="Optima" panose="02000503060000020004" pitchFamily="2" charset="0"/>
              </a:rPr>
              <a:t>192.168.1.1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ED9739F6-23DA-A5AD-A9AD-7734F688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442" y="5598417"/>
            <a:ext cx="1980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0" dirty="0">
                <a:solidFill>
                  <a:srgbClr val="FF0000"/>
                </a:solidFill>
                <a:latin typeface="Optima" panose="02000503060000020004" pitchFamily="2" charset="0"/>
              </a:rPr>
              <a:t>192.168.1.21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74D90D-080B-90CF-802C-F191AD0609A0}"/>
              </a:ext>
            </a:extLst>
          </p:cNvPr>
          <p:cNvSpPr txBox="1"/>
          <p:nvPr/>
        </p:nvSpPr>
        <p:spPr>
          <a:xfrm>
            <a:off x="409699" y="4244255"/>
            <a:ext cx="1980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133" b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dirty="0">
                <a:latin typeface="Optima" panose="02000503060000020004" pitchFamily="2" charset="0"/>
              </a:rPr>
              <a:t>192.168.1.22</a:t>
            </a:r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BF753E-9528-FA04-3763-9C3FA02C2B5C}"/>
              </a:ext>
            </a:extLst>
          </p:cNvPr>
          <p:cNvSpPr txBox="1"/>
          <p:nvPr/>
        </p:nvSpPr>
        <p:spPr>
          <a:xfrm>
            <a:off x="438514" y="3984675"/>
            <a:ext cx="1980000" cy="288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Optima" panose="02000503060000020004" pitchFamily="2" charset="0"/>
                <a:ea typeface="ＭＳ Ｐゴシック" panose="020B0600070205080204" pitchFamily="34" charset="-128"/>
              </a:rPr>
              <a:t>6C-A1-00-4E-CC-66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841D477-0DA4-B111-DFCA-CBC06889F2A2}"/>
              </a:ext>
            </a:extLst>
          </p:cNvPr>
          <p:cNvSpPr txBox="1">
            <a:spLocks/>
          </p:cNvSpPr>
          <p:nvPr/>
        </p:nvSpPr>
        <p:spPr bwMode="auto">
          <a:xfrm>
            <a:off x="4021541" y="1026991"/>
            <a:ext cx="5122459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>
                <a:solidFill>
                  <a:srgbClr val="FF0000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Address Resolution Protocol (ARP)</a:t>
            </a:r>
          </a:p>
          <a:p>
            <a:pPr marL="358775" indent="-176213"/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Broadcast “who has IP address </a:t>
            </a:r>
            <a:r>
              <a:rPr lang="en-US" altLang="en-US" sz="1600" kern="0" dirty="0">
                <a:solidFill>
                  <a:schemeClr val="tx2"/>
                </a:solidFill>
                <a:latin typeface="Handlee" panose="02000000000000000000" pitchFamily="2" charset="77"/>
                <a:sym typeface="Gill Sans"/>
              </a:rPr>
              <a:t>192.168.1.21 </a:t>
            </a:r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?”</a:t>
            </a:r>
          </a:p>
          <a:p>
            <a:pPr marL="358775" indent="-176213"/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Response “</a:t>
            </a:r>
            <a:r>
              <a:rPr 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6C-A1-00-4E-DD-76 </a:t>
            </a:r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has </a:t>
            </a:r>
            <a:r>
              <a:rPr lang="en-US" altLang="en-US" sz="1600" kern="0" dirty="0">
                <a:solidFill>
                  <a:schemeClr val="tx2"/>
                </a:solidFill>
                <a:latin typeface="Handlee" panose="02000000000000000000" pitchFamily="2" charset="77"/>
                <a:sym typeface="Gill Sans"/>
              </a:rPr>
              <a:t>192.168.1.21 !</a:t>
            </a:r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”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E3F7A123-5E71-6C51-DEBC-3E3F4AB70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56584"/>
              </p:ext>
            </p:extLst>
          </p:nvPr>
        </p:nvGraphicFramePr>
        <p:xfrm>
          <a:off x="171189" y="1272789"/>
          <a:ext cx="3436622" cy="85350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18311">
                  <a:extLst>
                    <a:ext uri="{9D8B030D-6E8A-4147-A177-3AD203B41FA5}">
                      <a16:colId xmlns:a16="http://schemas.microsoft.com/office/drawing/2014/main" val="1198226898"/>
                    </a:ext>
                  </a:extLst>
                </a:gridCol>
                <a:gridCol w="1718311">
                  <a:extLst>
                    <a:ext uri="{9D8B030D-6E8A-4147-A177-3AD203B41FA5}">
                      <a16:colId xmlns:a16="http://schemas.microsoft.com/office/drawing/2014/main" val="3933118658"/>
                    </a:ext>
                  </a:extLst>
                </a:gridCol>
              </a:tblGrid>
              <a:tr h="288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</a:rPr>
                        <a:t>IP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</a:rPr>
                        <a:t>MAC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887957874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dirty="0">
                          <a:solidFill>
                            <a:schemeClr val="tx2"/>
                          </a:solidFill>
                          <a:latin typeface="Optima" panose="02000503060000020004" pitchFamily="2" charset="0"/>
                        </a:rPr>
                        <a:t>192.168.1.1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 defTabSz="546100" eaLnBrk="1" hangingPunct="1"/>
                      <a:r>
                        <a:rPr lang="en-US" altLang="en-US" sz="1100" b="0" dirty="0">
                          <a:solidFill>
                            <a:schemeClr val="tx2"/>
                          </a:solidFill>
                          <a:latin typeface="Optima" panose="02000503060000020004" pitchFamily="2" charset="0"/>
                        </a:rPr>
                        <a:t>1A-F2-CC-76-09-AD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Optima" panose="02000503060000020004" pitchFamily="2" charset="0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1572805"/>
                  </a:ext>
                </a:extLst>
              </a:tr>
              <a:tr h="308673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dirty="0">
                          <a:solidFill>
                            <a:schemeClr val="tx2"/>
                          </a:solidFill>
                          <a:latin typeface="Optima" panose="02000503060000020004" pitchFamily="2" charset="0"/>
                          <a:sym typeface="Gill Sans"/>
                        </a:rPr>
                        <a:t>192.168.1.21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Optima" panose="02000503060000020004" pitchFamily="2" charset="0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Optima" panose="02000503060000020004" pitchFamily="2" charset="0"/>
                          <a:sym typeface="Gill Sans"/>
                        </a:rPr>
                        <a:t>6C-A1-00-4E-DD-76 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Optima" panose="02000503060000020004" pitchFamily="2" charset="0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0027581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C43F2D2-1641-DA6F-A4DA-182FD72E8A06}"/>
              </a:ext>
            </a:extLst>
          </p:cNvPr>
          <p:cNvSpPr txBox="1"/>
          <p:nvPr/>
        </p:nvSpPr>
        <p:spPr>
          <a:xfrm>
            <a:off x="1362555" y="973288"/>
            <a:ext cx="1056316" cy="33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r>
              <a:rPr lang="en-US" dirty="0">
                <a:solidFill>
                  <a:schemeClr val="tx2"/>
                </a:solidFill>
                <a:latin typeface="Optima" panose="02000503060000020004" pitchFamily="2" charset="0"/>
                <a:sym typeface="Gill Sans"/>
              </a:rPr>
              <a:t>ARP Table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6EE945-4A5D-DC2E-4CF1-A670A569994D}"/>
              </a:ext>
            </a:extLst>
          </p:cNvPr>
          <p:cNvSpPr/>
          <p:nvPr/>
        </p:nvSpPr>
        <p:spPr>
          <a:xfrm>
            <a:off x="76200" y="1436465"/>
            <a:ext cx="3726180" cy="519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endParaRPr lang="en-US" sz="20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sym typeface="Gill 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8BD9C4-9522-E83A-ABB7-973BDD34515E}"/>
              </a:ext>
            </a:extLst>
          </p:cNvPr>
          <p:cNvSpPr txBox="1"/>
          <p:nvPr/>
        </p:nvSpPr>
        <p:spPr>
          <a:xfrm>
            <a:off x="3733800" y="3303989"/>
            <a:ext cx="1779333" cy="300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r>
              <a:rPr lang="en-US" sz="1575" dirty="0">
                <a:solidFill>
                  <a:srgbClr val="FF0000"/>
                </a:solidFill>
                <a:latin typeface="Handlee" panose="02000000000000000000" pitchFamily="2" charset="77"/>
                <a:sym typeface="Gill Sans"/>
              </a:rPr>
              <a:t>How did we get this?!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30008-F01A-6E81-F475-6B3D728E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CDECB0D-5D6E-366E-06EA-79ED25CE25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8" grpId="0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4. Model of a Link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8229600" cy="2586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Abstract model is typically all we will need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What goes in comes out altered by the model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Other parameters that are important: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kind and frequency of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Whether the media is broadcast or not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>
            <a:off x="3124200" y="1970087"/>
            <a:ext cx="3733800" cy="0"/>
          </a:xfrm>
          <a:prstGeom prst="line">
            <a:avLst/>
          </a:prstGeom>
          <a:noFill/>
          <a:ln w="127000">
            <a:solidFill>
              <a:schemeClr val="tx2"/>
            </a:solidFill>
            <a:miter lim="800000"/>
            <a:headEnd/>
            <a:tailEnd type="triangle" w="med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8" name="Oval 5"/>
          <p:cNvSpPr>
            <a:spLocks noChangeArrowheads="1"/>
          </p:cNvSpPr>
          <p:nvPr/>
        </p:nvSpPr>
        <p:spPr bwMode="auto">
          <a:xfrm>
            <a:off x="6858000" y="1604100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9" name="Oval 6"/>
          <p:cNvSpPr>
            <a:spLocks noChangeArrowheads="1"/>
          </p:cNvSpPr>
          <p:nvPr/>
        </p:nvSpPr>
        <p:spPr bwMode="auto">
          <a:xfrm>
            <a:off x="2438400" y="1604100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0" name="AutoShape 7"/>
          <p:cNvSpPr>
            <a:spLocks noChangeArrowheads="1"/>
          </p:cNvSpPr>
          <p:nvPr/>
        </p:nvSpPr>
        <p:spPr bwMode="auto">
          <a:xfrm>
            <a:off x="893596" y="1436686"/>
            <a:ext cx="1544804" cy="167413"/>
          </a:xfrm>
          <a:prstGeom prst="homePlate">
            <a:avLst>
              <a:gd name="adj" fmla="val 20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611" name="Text Box 8"/>
          <p:cNvSpPr txBox="1">
            <a:spLocks noChangeArrowheads="1"/>
          </p:cNvSpPr>
          <p:nvPr/>
        </p:nvSpPr>
        <p:spPr bwMode="auto">
          <a:xfrm>
            <a:off x="893596" y="1676400"/>
            <a:ext cx="1314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Message</a:t>
            </a:r>
          </a:p>
          <a:p>
            <a:pPr algn="ctr" eaLnBrk="0" hangingPunct="0"/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</a:rPr>
              <a:t>M</a:t>
            </a: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 bits</a:t>
            </a:r>
          </a:p>
        </p:txBody>
      </p:sp>
      <p:sp>
        <p:nvSpPr>
          <p:cNvPr id="25612" name="Text Box 9"/>
          <p:cNvSpPr txBox="1">
            <a:spLocks noChangeArrowheads="1"/>
          </p:cNvSpPr>
          <p:nvPr/>
        </p:nvSpPr>
        <p:spPr bwMode="auto">
          <a:xfrm>
            <a:off x="3869368" y="1433475"/>
            <a:ext cx="1859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Rate </a:t>
            </a: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</a:rPr>
              <a:t>R</a:t>
            </a: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 Mbps</a:t>
            </a:r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3672476" y="2057400"/>
            <a:ext cx="2432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Delay </a:t>
            </a: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</a:rPr>
              <a:t>D</a:t>
            </a: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 seconds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Message Latency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How long does it take to send a message?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Two terms: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Propagation delay = distance / speed of light in media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How quickly a message travels over the wire	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Transmission delay = message (bits) / rate (bps)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How quickly you can inject the message onto the wire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Later we will see queuing delay …</a:t>
            </a:r>
          </a:p>
        </p:txBody>
      </p:sp>
      <p:sp>
        <p:nvSpPr>
          <p:cNvPr id="26634" name="Text Box 7"/>
          <p:cNvSpPr txBox="1">
            <a:spLocks noChangeArrowheads="1"/>
          </p:cNvSpPr>
          <p:nvPr/>
        </p:nvSpPr>
        <p:spPr bwMode="auto">
          <a:xfrm>
            <a:off x="3121796" y="2651125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Delay </a:t>
            </a:r>
            <a:r>
              <a:rPr lang="en-US" sz="2000" b="1" dirty="0">
                <a:latin typeface="Optima" panose="02000503060000020004" pitchFamily="2" charset="0"/>
              </a:rPr>
              <a:t>D</a:t>
            </a:r>
            <a:r>
              <a:rPr lang="en-US" sz="2000" dirty="0">
                <a:latin typeface="Optima" panose="02000503060000020004" pitchFamily="2" charset="0"/>
              </a:rPr>
              <a:t>, Rate </a:t>
            </a:r>
            <a:r>
              <a:rPr lang="en-US" sz="2000" b="1" dirty="0">
                <a:latin typeface="Optima" panose="02000503060000020004" pitchFamily="2" charset="0"/>
              </a:rPr>
              <a:t>R</a:t>
            </a:r>
          </a:p>
        </p:txBody>
      </p:sp>
      <p:sp>
        <p:nvSpPr>
          <p:cNvPr id="26635" name="AutoShape 8"/>
          <p:cNvSpPr>
            <a:spLocks noChangeArrowheads="1"/>
          </p:cNvSpPr>
          <p:nvPr/>
        </p:nvSpPr>
        <p:spPr bwMode="auto">
          <a:xfrm>
            <a:off x="3457575" y="2222500"/>
            <a:ext cx="1219200" cy="152400"/>
          </a:xfrm>
          <a:prstGeom prst="homePlate">
            <a:avLst>
              <a:gd name="adj" fmla="val 20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3342589" y="1828800"/>
            <a:ext cx="1422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Message </a:t>
            </a:r>
            <a:r>
              <a:rPr lang="en-US" sz="2000" b="1" dirty="0">
                <a:latin typeface="Optima" panose="02000503060000020004" pitchFamily="2" charset="0"/>
              </a:rPr>
              <a:t>M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254C3434-012D-EF44-01FF-F2A2D9C87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575787"/>
            <a:ext cx="3733800" cy="0"/>
          </a:xfrm>
          <a:prstGeom prst="line">
            <a:avLst/>
          </a:prstGeom>
          <a:noFill/>
          <a:ln w="127000">
            <a:solidFill>
              <a:schemeClr val="tx2"/>
            </a:solidFill>
            <a:miter lim="800000"/>
            <a:headEnd/>
            <a:tailEnd type="triangle" w="med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96A9E3B7-5956-F5B6-535A-DFEF7D52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209800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423ACBA4-3BE4-5240-F709-90949C862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Relationships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Latency = Propagation + Transmit + Queue</a:t>
            </a:r>
          </a:p>
          <a:p>
            <a:pPr eaLnBrk="1" hangingPunct="1"/>
            <a:r>
              <a:rPr lang="en-US" dirty="0"/>
              <a:t>Propagation Delay = Distance/</a:t>
            </a:r>
            <a:r>
              <a:rPr lang="en-US" dirty="0" err="1"/>
              <a:t>SpeedOfLight</a:t>
            </a:r>
            <a:endParaRPr lang="en-US" dirty="0"/>
          </a:p>
          <a:p>
            <a:pPr eaLnBrk="1" hangingPunct="1"/>
            <a:r>
              <a:rPr lang="en-US" dirty="0"/>
              <a:t>Transmit Time = </a:t>
            </a:r>
            <a:r>
              <a:rPr lang="en-US" dirty="0" err="1"/>
              <a:t>MessageSize</a:t>
            </a:r>
            <a:r>
              <a:rPr lang="en-US" dirty="0"/>
              <a:t>/Bandwidth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Programming Assignment 1 (PA1)</a:t>
            </a:r>
          </a:p>
          <a:p>
            <a:pPr lvl="1"/>
            <a:r>
              <a:rPr lang="en-US" dirty="0"/>
              <a:t>Will be posted next week.</a:t>
            </a:r>
          </a:p>
          <a:p>
            <a:pPr lvl="1"/>
            <a:r>
              <a:rPr lang="en-US" dirty="0"/>
              <a:t>To be completed individually.</a:t>
            </a:r>
          </a:p>
          <a:p>
            <a:pPr lvl="1"/>
            <a:r>
              <a:rPr lang="en-US" dirty="0"/>
              <a:t>Due: </a:t>
            </a:r>
            <a:r>
              <a:rPr lang="en-US" dirty="0">
                <a:solidFill>
                  <a:srgbClr val="FF0000"/>
                </a:solidFill>
              </a:rPr>
              <a:t>October 17th at 5PM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Please note there will be a problem set and a quiz in the middle of PA1.</a:t>
            </a:r>
          </a:p>
          <a:p>
            <a:pPr lvl="1"/>
            <a:endParaRPr lang="en-US" dirty="0"/>
          </a:p>
          <a:p>
            <a:r>
              <a:rPr lang="en-US" dirty="0"/>
              <a:t>Tutorials</a:t>
            </a:r>
          </a:p>
          <a:p>
            <a:pPr lvl="1"/>
            <a:r>
              <a:rPr lang="en-US" dirty="0"/>
              <a:t>This week: socket programming.</a:t>
            </a:r>
          </a:p>
          <a:p>
            <a:pPr lvl="1"/>
            <a:r>
              <a:rPr lang="en-US" dirty="0"/>
              <a:t>Next week: review of PA1.</a:t>
            </a:r>
          </a:p>
          <a:p>
            <a:endParaRPr lang="en-US" dirty="0"/>
          </a:p>
          <a:p>
            <a:r>
              <a:rPr lang="en-US" dirty="0"/>
              <a:t>Links posted on class web page (along with PA1)</a:t>
            </a:r>
          </a:p>
          <a:p>
            <a:pPr lvl="1"/>
            <a:r>
              <a:rPr lang="en-US" dirty="0"/>
              <a:t>Socket programming</a:t>
            </a:r>
          </a:p>
          <a:p>
            <a:pPr lvl="1"/>
            <a:r>
              <a:rPr lang="en-US" dirty="0"/>
              <a:t>Coding guidelines</a:t>
            </a:r>
          </a:p>
          <a:p>
            <a:pPr lvl="1"/>
            <a:r>
              <a:rPr lang="en-US" dirty="0"/>
              <a:t>Some useful resources</a:t>
            </a:r>
          </a:p>
          <a:p>
            <a:endParaRPr lang="en-US" dirty="0"/>
          </a:p>
          <a:p>
            <a:r>
              <a:rPr lang="en-US" dirty="0"/>
              <a:t>Use Piazza if you have any questions.</a:t>
            </a:r>
          </a:p>
          <a:p>
            <a:endParaRPr lang="en-US" dirty="0"/>
          </a:p>
        </p:txBody>
      </p:sp>
      <p:sp>
        <p:nvSpPr>
          <p:cNvPr id="45" name="Date Placeholder 44">
            <a:extLst>
              <a:ext uri="{FF2B5EF4-FFF2-40B4-BE49-F238E27FC236}">
                <a16:creationId xmlns:a16="http://schemas.microsoft.com/office/drawing/2014/main" id="{4402ADFD-4F80-1CAE-178C-DE85DDB7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66D8CCAE-31CE-A66E-BA71-7CAFA3BAA7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A7CC1830-13D7-1C0E-B5D0-DF868FA51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One-way Latency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Dialup with a modem:</a:t>
            </a:r>
          </a:p>
          <a:p>
            <a:pPr lvl="1" eaLnBrk="1" hangingPunct="1"/>
            <a:r>
              <a:rPr lang="en-US" dirty="0"/>
              <a:t>D = 10ms, R = 56Kbps, M = 1000 bytes</a:t>
            </a:r>
          </a:p>
          <a:p>
            <a:pPr lvl="1" eaLnBrk="1" hangingPunct="1"/>
            <a:r>
              <a:rPr lang="en-US" dirty="0"/>
              <a:t>Latency = 10ms + (1000 x 8)/(56 x 1000) sec = 153ms!</a:t>
            </a:r>
          </a:p>
          <a:p>
            <a:pPr eaLnBrk="1" hangingPunct="1"/>
            <a:r>
              <a:rPr lang="en-US" sz="2800" dirty="0"/>
              <a:t>Cross-country with T3 (45Mbps) line:</a:t>
            </a:r>
          </a:p>
          <a:p>
            <a:pPr lvl="1" eaLnBrk="1" hangingPunct="1"/>
            <a:r>
              <a:rPr lang="en-US" dirty="0"/>
              <a:t>D = 50ms, R = 45Mbps, M = 1000 bytes</a:t>
            </a:r>
          </a:p>
          <a:p>
            <a:pPr lvl="1" eaLnBrk="1" hangingPunct="1"/>
            <a:r>
              <a:rPr lang="en-US" dirty="0"/>
              <a:t>Latency = 50ms + (1000 x 8) / (45 x 1000000) sec = 50ms!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Either a slow link or long wire makes for large latency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Latency and RTT</a:t>
            </a:r>
          </a:p>
        </p:txBody>
      </p:sp>
      <p:sp>
        <p:nvSpPr>
          <p:cNvPr id="297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Latency is typically the one way delay over a 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Arrival Time - Departure Time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round trip time (RTT) is twice the one way delay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Measure of how long to signal and get a response</a:t>
            </a:r>
          </a:p>
        </p:txBody>
      </p:sp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76500"/>
            <a:ext cx="3860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AutoShape 5"/>
          <p:cNvSpPr>
            <a:spLocks noChangeArrowheads="1"/>
          </p:cNvSpPr>
          <p:nvPr/>
        </p:nvSpPr>
        <p:spPr bwMode="auto">
          <a:xfrm>
            <a:off x="2971800" y="1981200"/>
            <a:ext cx="3124200" cy="609600"/>
          </a:xfrm>
          <a:prstGeom prst="rightArrow">
            <a:avLst>
              <a:gd name="adj1" fmla="val 50000"/>
              <a:gd name="adj2" fmla="val 12812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6" name="AutoShape 6"/>
          <p:cNvSpPr>
            <a:spLocks noChangeArrowheads="1"/>
          </p:cNvSpPr>
          <p:nvPr/>
        </p:nvSpPr>
        <p:spPr bwMode="auto">
          <a:xfrm>
            <a:off x="1066800" y="4572000"/>
            <a:ext cx="3124200" cy="609600"/>
          </a:xfrm>
          <a:prstGeom prst="rightArrow">
            <a:avLst>
              <a:gd name="adj1" fmla="val 50000"/>
              <a:gd name="adj2" fmla="val 12812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7" name="AutoShape 7"/>
          <p:cNvSpPr>
            <a:spLocks noChangeArrowheads="1"/>
          </p:cNvSpPr>
          <p:nvPr/>
        </p:nvSpPr>
        <p:spPr bwMode="auto">
          <a:xfrm rot="-10734599">
            <a:off x="4495800" y="4572000"/>
            <a:ext cx="3124200" cy="609600"/>
          </a:xfrm>
          <a:prstGeom prst="rightArrow">
            <a:avLst>
              <a:gd name="adj1" fmla="val 50000"/>
              <a:gd name="adj2" fmla="val 12812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8" name="Text Box 8"/>
          <p:cNvSpPr txBox="1">
            <a:spLocks noChangeArrowheads="1"/>
          </p:cNvSpPr>
          <p:nvPr/>
        </p:nvSpPr>
        <p:spPr bwMode="auto">
          <a:xfrm>
            <a:off x="4222750" y="4659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+</a:t>
            </a:r>
          </a:p>
        </p:txBody>
      </p:sp>
      <p:sp>
        <p:nvSpPr>
          <p:cNvPr id="29709" name="Text Box 9"/>
          <p:cNvSpPr txBox="1">
            <a:spLocks noChangeArrowheads="1"/>
          </p:cNvSpPr>
          <p:nvPr/>
        </p:nvSpPr>
        <p:spPr bwMode="auto">
          <a:xfrm>
            <a:off x="7754938" y="450691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RTT</a:t>
            </a:r>
          </a:p>
        </p:txBody>
      </p:sp>
      <p:sp>
        <p:nvSpPr>
          <p:cNvPr id="29710" name="Line 10"/>
          <p:cNvSpPr>
            <a:spLocks noChangeShapeType="1"/>
          </p:cNvSpPr>
          <p:nvPr/>
        </p:nvSpPr>
        <p:spPr bwMode="auto">
          <a:xfrm>
            <a:off x="2971800" y="2286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7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057400"/>
            <a:ext cx="931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238" y="2133600"/>
            <a:ext cx="860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Text Box 13"/>
          <p:cNvSpPr txBox="1">
            <a:spLocks noChangeArrowheads="1"/>
          </p:cNvSpPr>
          <p:nvPr/>
        </p:nvSpPr>
        <p:spPr bwMode="auto">
          <a:xfrm>
            <a:off x="298450" y="2144713"/>
            <a:ext cx="1457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Departure</a:t>
            </a:r>
          </a:p>
          <a:p>
            <a:pPr algn="ctr" eaLnBrk="0" hangingPunct="0"/>
            <a:r>
              <a:rPr lang="en-US" sz="2400">
                <a:latin typeface="Calibri" pitchFamily="34" charset="0"/>
              </a:rPr>
              <a:t>Time</a:t>
            </a:r>
          </a:p>
        </p:txBody>
      </p:sp>
      <p:sp>
        <p:nvSpPr>
          <p:cNvPr id="29714" name="Text Box 14"/>
          <p:cNvSpPr txBox="1">
            <a:spLocks noChangeArrowheads="1"/>
          </p:cNvSpPr>
          <p:nvPr/>
        </p:nvSpPr>
        <p:spPr bwMode="auto">
          <a:xfrm>
            <a:off x="7537450" y="2144713"/>
            <a:ext cx="99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Arrival</a:t>
            </a:r>
          </a:p>
          <a:p>
            <a:pPr algn="ctr" eaLnBrk="0" hangingPunct="0"/>
            <a:r>
              <a:rPr lang="en-US" sz="2400">
                <a:latin typeface="Calibri" pitchFamily="34" charset="0"/>
              </a:rPr>
              <a:t> Time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Throughput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Measure of system’s ability to “pump out” data</a:t>
            </a:r>
          </a:p>
          <a:p>
            <a:pPr lvl="1" eaLnBrk="1" hangingPunct="1"/>
            <a:r>
              <a:rPr lang="en-US" sz="2400" dirty="0"/>
              <a:t>NOT the same as bandwidth</a:t>
            </a:r>
          </a:p>
          <a:p>
            <a:pPr eaLnBrk="1" hangingPunct="1"/>
            <a:r>
              <a:rPr lang="en-US" sz="2800" dirty="0"/>
              <a:t>Throughput = Transfer Size / Transfer Time</a:t>
            </a:r>
          </a:p>
          <a:p>
            <a:pPr lvl="1" eaLnBrk="1" hangingPunct="1"/>
            <a:r>
              <a:rPr lang="en-US" sz="2400" dirty="0" err="1"/>
              <a:t>Eg</a:t>
            </a:r>
            <a:r>
              <a:rPr lang="en-US" sz="2400" dirty="0"/>
              <a:t>, “I transferred 1000 bytes in 1 second on a 100Mb/s link”</a:t>
            </a:r>
          </a:p>
          <a:p>
            <a:pPr lvl="2" eaLnBrk="1" hangingPunct="1"/>
            <a:r>
              <a:rPr lang="en-US" sz="2000" dirty="0"/>
              <a:t>BW?</a:t>
            </a:r>
          </a:p>
          <a:p>
            <a:pPr lvl="2" eaLnBrk="1" hangingPunct="1"/>
            <a:r>
              <a:rPr lang="en-US" sz="2000" dirty="0"/>
              <a:t>Throughput?</a:t>
            </a:r>
          </a:p>
          <a:p>
            <a:pPr eaLnBrk="1" hangingPunct="1"/>
            <a:r>
              <a:rPr lang="en-US" sz="2800" dirty="0"/>
              <a:t>Transfer Time = SUM OF</a:t>
            </a:r>
          </a:p>
          <a:p>
            <a:pPr lvl="1" eaLnBrk="1" hangingPunct="1"/>
            <a:r>
              <a:rPr lang="en-US" sz="2400" dirty="0"/>
              <a:t>Time to get started shipping the bits </a:t>
            </a:r>
          </a:p>
          <a:p>
            <a:pPr lvl="1" eaLnBrk="1" hangingPunct="1"/>
            <a:r>
              <a:rPr lang="en-US" sz="2400" dirty="0"/>
              <a:t>Time to ship the bits </a:t>
            </a:r>
          </a:p>
          <a:p>
            <a:pPr lvl="1" eaLnBrk="1" hangingPunct="1"/>
            <a:r>
              <a:rPr lang="en-US" sz="2400" dirty="0"/>
              <a:t>Time to get stopped shipping the bits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Messages Occupy “Space” On the Wire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Consider a 1b/s network.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How much space does 1 byte take?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Suppose latency is 16 seconds.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How many bits can the network “store”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This is the BANDWIDTH-DELAY Product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Measure of “data in flight.”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1b/s * 16s = 16b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Tells us how much data can be sent before a receiver sees any of 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Twice B.D.P. tells us how much data we could send before hearing back from the receiver something related to the first bit sent.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Implications?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1714500"/>
            <a:ext cx="6070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3"/>
          <p:cNvSpPr>
            <a:spLocks noChangeArrowheads="1"/>
          </p:cNvSpPr>
          <p:nvPr/>
        </p:nvSpPr>
        <p:spPr bwMode="auto">
          <a:xfrm>
            <a:off x="1238493" y="3084761"/>
            <a:ext cx="6271728" cy="917079"/>
          </a:xfrm>
          <a:prstGeom prst="rightArrow">
            <a:avLst>
              <a:gd name="adj1" fmla="val 50000"/>
              <a:gd name="adj2" fmla="val 18401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Optima" panose="02000503060000020004" pitchFamily="2" charset="0"/>
              </a:rPr>
              <a:t>101100…11…0010101010101010101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3624263" y="685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327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More Realistic Example</a:t>
            </a: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2151595" y="1447800"/>
            <a:ext cx="4499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2000" dirty="0">
                <a:solidFill>
                  <a:schemeClr val="tx2"/>
                </a:solidFill>
              </a:rPr>
              <a:t>BDP = 50ms * 100Mbps = 5Mb = 625KB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Packet Switching</a:t>
            </a: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9" name="AutoShape 2"/>
          <p:cNvSpPr>
            <a:spLocks noChangeArrowheads="1"/>
          </p:cNvSpPr>
          <p:nvPr/>
        </p:nvSpPr>
        <p:spPr bwMode="auto">
          <a:xfrm>
            <a:off x="3749675" y="1779588"/>
            <a:ext cx="1546225" cy="849312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1524000" y="2824163"/>
            <a:ext cx="107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Host A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1524000" y="4805363"/>
            <a:ext cx="1072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Host B</a:t>
            </a:r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2743200" y="3124200"/>
            <a:ext cx="314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2743200" y="5105400"/>
            <a:ext cx="314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2743200" y="3657600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>
            <a:off x="2743200" y="4114800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>
            <a:off x="2743200" y="4572000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8" name="Text Box 11"/>
          <p:cNvSpPr txBox="1">
            <a:spLocks noChangeArrowheads="1"/>
          </p:cNvSpPr>
          <p:nvPr/>
        </p:nvSpPr>
        <p:spPr bwMode="auto">
          <a:xfrm>
            <a:off x="2320925" y="350837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1039" name="Text Box 12"/>
          <p:cNvSpPr txBox="1">
            <a:spLocks noChangeArrowheads="1"/>
          </p:cNvSpPr>
          <p:nvPr/>
        </p:nvSpPr>
        <p:spPr bwMode="auto">
          <a:xfrm>
            <a:off x="2320925" y="396557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1040" name="Text Box 13"/>
          <p:cNvSpPr txBox="1">
            <a:spLocks noChangeArrowheads="1"/>
          </p:cNvSpPr>
          <p:nvPr/>
        </p:nvSpPr>
        <p:spPr bwMode="auto">
          <a:xfrm>
            <a:off x="2320925" y="442277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R3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25650" y="1524000"/>
            <a:ext cx="381000" cy="381000"/>
            <a:chOff x="1296" y="1104"/>
            <a:chExt cx="240" cy="240"/>
          </a:xfrm>
        </p:grpSpPr>
        <p:sp>
          <p:nvSpPr>
            <p:cNvPr id="1093" name="Oval 15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4" name="Text Box 16"/>
            <p:cNvSpPr txBox="1">
              <a:spLocks noChangeArrowheads="1"/>
            </p:cNvSpPr>
            <p:nvPr/>
          </p:nvSpPr>
          <p:spPr bwMode="auto">
            <a:xfrm>
              <a:off x="1314" y="1117"/>
              <a:ext cx="2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Optima" panose="02000503060000020004" pitchFamily="2" charset="0"/>
                </a:rPr>
                <a:t>A</a:t>
              </a:r>
            </a:p>
          </p:txBody>
        </p:sp>
      </p:grpSp>
      <p:sp>
        <p:nvSpPr>
          <p:cNvPr id="1042" name="Oval 17"/>
          <p:cNvSpPr>
            <a:spLocks noChangeArrowheads="1"/>
          </p:cNvSpPr>
          <p:nvPr/>
        </p:nvSpPr>
        <p:spPr bwMode="auto">
          <a:xfrm>
            <a:off x="3470275" y="199231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3476625" y="2036763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1044" name="Oval 19"/>
          <p:cNvSpPr>
            <a:spLocks noChangeArrowheads="1"/>
          </p:cNvSpPr>
          <p:nvPr/>
        </p:nvSpPr>
        <p:spPr bwMode="auto">
          <a:xfrm>
            <a:off x="4333875" y="164465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4333875" y="1689100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1046" name="Oval 21"/>
          <p:cNvSpPr>
            <a:spLocks noChangeArrowheads="1"/>
          </p:cNvSpPr>
          <p:nvPr/>
        </p:nvSpPr>
        <p:spPr bwMode="auto">
          <a:xfrm>
            <a:off x="4333875" y="238918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4333875" y="2433638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R4</a:t>
            </a:r>
          </a:p>
        </p:txBody>
      </p:sp>
      <p:sp>
        <p:nvSpPr>
          <p:cNvPr id="1048" name="Oval 23"/>
          <p:cNvSpPr>
            <a:spLocks noChangeArrowheads="1"/>
          </p:cNvSpPr>
          <p:nvPr/>
        </p:nvSpPr>
        <p:spPr bwMode="auto">
          <a:xfrm>
            <a:off x="5197475" y="200818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49" name="Text Box 24"/>
          <p:cNvSpPr txBox="1">
            <a:spLocks noChangeArrowheads="1"/>
          </p:cNvSpPr>
          <p:nvPr/>
        </p:nvSpPr>
        <p:spPr bwMode="auto">
          <a:xfrm>
            <a:off x="5197475" y="2052638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R3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661150" y="1541463"/>
            <a:ext cx="381000" cy="381000"/>
            <a:chOff x="1296" y="1104"/>
            <a:chExt cx="240" cy="240"/>
          </a:xfrm>
        </p:grpSpPr>
        <p:sp>
          <p:nvSpPr>
            <p:cNvPr id="1091" name="Oval 26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" name="Text Box 27"/>
            <p:cNvSpPr txBox="1">
              <a:spLocks noChangeArrowheads="1"/>
            </p:cNvSpPr>
            <p:nvPr/>
          </p:nvSpPr>
          <p:spPr bwMode="auto">
            <a:xfrm>
              <a:off x="1314" y="1117"/>
              <a:ext cx="1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Optima" panose="02000503060000020004" pitchFamily="2" charset="0"/>
                </a:rPr>
                <a:t>B</a:t>
              </a:r>
            </a:p>
          </p:txBody>
        </p:sp>
      </p:grpSp>
      <p:sp>
        <p:nvSpPr>
          <p:cNvPr id="1051" name="Line 28"/>
          <p:cNvSpPr>
            <a:spLocks noChangeShapeType="1"/>
          </p:cNvSpPr>
          <p:nvPr/>
        </p:nvSpPr>
        <p:spPr bwMode="auto">
          <a:xfrm>
            <a:off x="2387600" y="1779588"/>
            <a:ext cx="10747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2" name="Line 29"/>
          <p:cNvSpPr>
            <a:spLocks noChangeShapeType="1"/>
          </p:cNvSpPr>
          <p:nvPr/>
        </p:nvSpPr>
        <p:spPr bwMode="auto">
          <a:xfrm flipV="1">
            <a:off x="5586413" y="1779588"/>
            <a:ext cx="1074737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3" name="Line 30"/>
          <p:cNvSpPr>
            <a:spLocks noChangeShapeType="1"/>
          </p:cNvSpPr>
          <p:nvPr/>
        </p:nvSpPr>
        <p:spPr bwMode="auto">
          <a:xfrm>
            <a:off x="2606675" y="1779588"/>
            <a:ext cx="677863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4" name="Line 31"/>
          <p:cNvSpPr>
            <a:spLocks noChangeShapeType="1"/>
          </p:cNvSpPr>
          <p:nvPr/>
        </p:nvSpPr>
        <p:spPr bwMode="auto">
          <a:xfrm flipV="1">
            <a:off x="3917950" y="1870075"/>
            <a:ext cx="320675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5" name="Line 32"/>
          <p:cNvSpPr>
            <a:spLocks noChangeShapeType="1"/>
          </p:cNvSpPr>
          <p:nvPr/>
        </p:nvSpPr>
        <p:spPr bwMode="auto">
          <a:xfrm>
            <a:off x="4810125" y="1866900"/>
            <a:ext cx="331788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6" name="Line 33"/>
          <p:cNvSpPr>
            <a:spLocks noChangeShapeType="1"/>
          </p:cNvSpPr>
          <p:nvPr/>
        </p:nvSpPr>
        <p:spPr bwMode="auto">
          <a:xfrm flipV="1">
            <a:off x="5730875" y="1781175"/>
            <a:ext cx="73660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7" name="AutoShape 34" descr="Wide upward diagonal"/>
          <p:cNvSpPr>
            <a:spLocks noChangeArrowheads="1"/>
          </p:cNvSpPr>
          <p:nvPr/>
        </p:nvSpPr>
        <p:spPr bwMode="auto">
          <a:xfrm flipH="1">
            <a:off x="3013075" y="3133725"/>
            <a:ext cx="549275" cy="523875"/>
          </a:xfrm>
          <a:prstGeom prst="parallelogram">
            <a:avLst>
              <a:gd name="adj" fmla="val 52424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8" name="AutoShape 35" descr="Wide upward diagonal"/>
          <p:cNvSpPr>
            <a:spLocks noChangeArrowheads="1"/>
          </p:cNvSpPr>
          <p:nvPr/>
        </p:nvSpPr>
        <p:spPr bwMode="auto">
          <a:xfrm flipH="1">
            <a:off x="3586163" y="3660775"/>
            <a:ext cx="463550" cy="454025"/>
          </a:xfrm>
          <a:prstGeom prst="parallelogram">
            <a:avLst>
              <a:gd name="adj" fmla="val 51049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9" name="AutoShape 36" descr="Wide upward diagonal"/>
          <p:cNvSpPr>
            <a:spLocks noChangeArrowheads="1"/>
          </p:cNvSpPr>
          <p:nvPr/>
        </p:nvSpPr>
        <p:spPr bwMode="auto">
          <a:xfrm flipH="1">
            <a:off x="4079875" y="4116388"/>
            <a:ext cx="463550" cy="455612"/>
          </a:xfrm>
          <a:prstGeom prst="parallelogram">
            <a:avLst>
              <a:gd name="adj" fmla="val 50871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0" name="AutoShape 37" descr="Wide upward diagonal"/>
          <p:cNvSpPr>
            <a:spLocks noChangeArrowheads="1"/>
          </p:cNvSpPr>
          <p:nvPr/>
        </p:nvSpPr>
        <p:spPr bwMode="auto">
          <a:xfrm flipH="1">
            <a:off x="4554538" y="4575175"/>
            <a:ext cx="549275" cy="517525"/>
          </a:xfrm>
          <a:prstGeom prst="parallelogram">
            <a:avLst>
              <a:gd name="adj" fmla="val 53067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1" name="Text Box 38"/>
          <p:cNvSpPr txBox="1">
            <a:spLocks noChangeArrowheads="1"/>
          </p:cNvSpPr>
          <p:nvPr/>
        </p:nvSpPr>
        <p:spPr bwMode="auto">
          <a:xfrm>
            <a:off x="2908300" y="2884488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1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1062" name="Text Box 39"/>
          <p:cNvSpPr txBox="1">
            <a:spLocks noChangeArrowheads="1"/>
          </p:cNvSpPr>
          <p:nvPr/>
        </p:nvSpPr>
        <p:spPr bwMode="auto">
          <a:xfrm>
            <a:off x="3511550" y="3405188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2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1063" name="Text Box 40"/>
          <p:cNvSpPr txBox="1">
            <a:spLocks noChangeArrowheads="1"/>
          </p:cNvSpPr>
          <p:nvPr/>
        </p:nvSpPr>
        <p:spPr bwMode="auto">
          <a:xfrm>
            <a:off x="4064000" y="3894138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3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1064" name="Text Box 41"/>
          <p:cNvSpPr txBox="1">
            <a:spLocks noChangeArrowheads="1"/>
          </p:cNvSpPr>
          <p:nvPr/>
        </p:nvSpPr>
        <p:spPr bwMode="auto">
          <a:xfrm>
            <a:off x="4429125" y="4330700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4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1065" name="Line 42"/>
          <p:cNvSpPr>
            <a:spLocks noChangeShapeType="1"/>
          </p:cNvSpPr>
          <p:nvPr/>
        </p:nvSpPr>
        <p:spPr bwMode="auto">
          <a:xfrm>
            <a:off x="3013075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6" name="Line 43"/>
          <p:cNvSpPr>
            <a:spLocks noChangeShapeType="1"/>
          </p:cNvSpPr>
          <p:nvPr/>
        </p:nvSpPr>
        <p:spPr bwMode="auto">
          <a:xfrm>
            <a:off x="3011488" y="3733800"/>
            <a:ext cx="27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7" name="Line 44"/>
          <p:cNvSpPr>
            <a:spLocks noChangeShapeType="1"/>
          </p:cNvSpPr>
          <p:nvPr/>
        </p:nvSpPr>
        <p:spPr bwMode="auto">
          <a:xfrm>
            <a:off x="3013075" y="36449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" name="Line 45"/>
          <p:cNvSpPr>
            <a:spLocks noChangeShapeType="1"/>
          </p:cNvSpPr>
          <p:nvPr/>
        </p:nvSpPr>
        <p:spPr bwMode="auto">
          <a:xfrm>
            <a:off x="3282950" y="365125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9" name="Text Box 46"/>
          <p:cNvSpPr txBox="1">
            <a:spLocks noChangeArrowheads="1"/>
          </p:cNvSpPr>
          <p:nvPr/>
        </p:nvSpPr>
        <p:spPr bwMode="auto">
          <a:xfrm>
            <a:off x="2819400" y="3765550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1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1070" name="Line 47"/>
          <p:cNvSpPr>
            <a:spLocks noChangeShapeType="1"/>
          </p:cNvSpPr>
          <p:nvPr/>
        </p:nvSpPr>
        <p:spPr bwMode="auto">
          <a:xfrm>
            <a:off x="3581400" y="36576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1" name="Line 48"/>
          <p:cNvSpPr>
            <a:spLocks noChangeShapeType="1"/>
          </p:cNvSpPr>
          <p:nvPr/>
        </p:nvSpPr>
        <p:spPr bwMode="auto">
          <a:xfrm>
            <a:off x="3586163" y="4178300"/>
            <a:ext cx="227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2" name="Line 49"/>
          <p:cNvSpPr>
            <a:spLocks noChangeShapeType="1"/>
          </p:cNvSpPr>
          <p:nvPr/>
        </p:nvSpPr>
        <p:spPr bwMode="auto">
          <a:xfrm>
            <a:off x="3581400" y="40894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3" name="Line 50"/>
          <p:cNvSpPr>
            <a:spLocks noChangeShapeType="1"/>
          </p:cNvSpPr>
          <p:nvPr/>
        </p:nvSpPr>
        <p:spPr bwMode="auto">
          <a:xfrm>
            <a:off x="3813175" y="409575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4" name="Text Box 51"/>
          <p:cNvSpPr txBox="1">
            <a:spLocks noChangeArrowheads="1"/>
          </p:cNvSpPr>
          <p:nvPr/>
        </p:nvSpPr>
        <p:spPr bwMode="auto">
          <a:xfrm>
            <a:off x="3429000" y="4208463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2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1075" name="Line 52"/>
          <p:cNvSpPr>
            <a:spLocks noChangeShapeType="1"/>
          </p:cNvSpPr>
          <p:nvPr/>
        </p:nvSpPr>
        <p:spPr bwMode="auto">
          <a:xfrm>
            <a:off x="4079875" y="409575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6" name="Line 53"/>
          <p:cNvSpPr>
            <a:spLocks noChangeShapeType="1"/>
          </p:cNvSpPr>
          <p:nvPr/>
        </p:nvSpPr>
        <p:spPr bwMode="auto">
          <a:xfrm>
            <a:off x="4049713" y="40894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7" name="Line 54"/>
          <p:cNvSpPr>
            <a:spLocks noChangeShapeType="1"/>
          </p:cNvSpPr>
          <p:nvPr/>
        </p:nvSpPr>
        <p:spPr bwMode="auto">
          <a:xfrm>
            <a:off x="4078288" y="41021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8" name="Line 55"/>
          <p:cNvSpPr>
            <a:spLocks noChangeShapeType="1"/>
          </p:cNvSpPr>
          <p:nvPr/>
        </p:nvSpPr>
        <p:spPr bwMode="auto">
          <a:xfrm>
            <a:off x="4079875" y="41275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9" name="Line 56"/>
          <p:cNvSpPr>
            <a:spLocks noChangeShapeType="1"/>
          </p:cNvSpPr>
          <p:nvPr/>
        </p:nvSpPr>
        <p:spPr bwMode="auto">
          <a:xfrm>
            <a:off x="4079875" y="4648200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0" name="Line 57"/>
          <p:cNvSpPr>
            <a:spLocks noChangeShapeType="1"/>
          </p:cNvSpPr>
          <p:nvPr/>
        </p:nvSpPr>
        <p:spPr bwMode="auto">
          <a:xfrm>
            <a:off x="4079875" y="4556125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1" name="Text Box 58"/>
          <p:cNvSpPr txBox="1">
            <a:spLocks noChangeArrowheads="1"/>
          </p:cNvSpPr>
          <p:nvPr/>
        </p:nvSpPr>
        <p:spPr bwMode="auto">
          <a:xfrm>
            <a:off x="3886200" y="4676775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3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1082" name="Line 59"/>
          <p:cNvSpPr>
            <a:spLocks noChangeShapeType="1"/>
          </p:cNvSpPr>
          <p:nvPr/>
        </p:nvSpPr>
        <p:spPr bwMode="auto">
          <a:xfrm>
            <a:off x="4552950" y="46196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3" name="Line 60"/>
          <p:cNvSpPr>
            <a:spLocks noChangeShapeType="1"/>
          </p:cNvSpPr>
          <p:nvPr/>
        </p:nvSpPr>
        <p:spPr bwMode="auto">
          <a:xfrm>
            <a:off x="4565650" y="5181600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4" name="Line 61"/>
          <p:cNvSpPr>
            <a:spLocks noChangeShapeType="1"/>
          </p:cNvSpPr>
          <p:nvPr/>
        </p:nvSpPr>
        <p:spPr bwMode="auto">
          <a:xfrm>
            <a:off x="4552950" y="51054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5" name="Line 62"/>
          <p:cNvSpPr>
            <a:spLocks noChangeShapeType="1"/>
          </p:cNvSpPr>
          <p:nvPr/>
        </p:nvSpPr>
        <p:spPr bwMode="auto">
          <a:xfrm>
            <a:off x="4832350" y="51054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6" name="Text Box 63"/>
          <p:cNvSpPr txBox="1">
            <a:spLocks noChangeArrowheads="1"/>
          </p:cNvSpPr>
          <p:nvPr/>
        </p:nvSpPr>
        <p:spPr bwMode="auto">
          <a:xfrm>
            <a:off x="4397375" y="5205413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4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1087" name="Text Box 64"/>
          <p:cNvSpPr txBox="1">
            <a:spLocks noChangeArrowheads="1"/>
          </p:cNvSpPr>
          <p:nvPr/>
        </p:nvSpPr>
        <p:spPr bwMode="auto">
          <a:xfrm>
            <a:off x="1752600" y="1922463"/>
            <a:ext cx="96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Source</a:t>
            </a:r>
          </a:p>
        </p:txBody>
      </p:sp>
      <p:sp>
        <p:nvSpPr>
          <p:cNvPr id="1088" name="Text Box 65"/>
          <p:cNvSpPr txBox="1">
            <a:spLocks noChangeArrowheads="1"/>
          </p:cNvSpPr>
          <p:nvPr/>
        </p:nvSpPr>
        <p:spPr bwMode="auto">
          <a:xfrm>
            <a:off x="6467475" y="1922463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Destination</a:t>
            </a:r>
          </a:p>
        </p:txBody>
      </p:sp>
      <p:sp>
        <p:nvSpPr>
          <p:cNvPr id="1089" name="Text Box 66"/>
          <p:cNvSpPr txBox="1">
            <a:spLocks noChangeArrowheads="1"/>
          </p:cNvSpPr>
          <p:nvPr/>
        </p:nvSpPr>
        <p:spPr bwMode="auto">
          <a:xfrm>
            <a:off x="4648200" y="320040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50000"/>
            </a:pPr>
            <a:r>
              <a:rPr lang="en-US" sz="1600" dirty="0">
                <a:latin typeface="Optima" panose="02000503060000020004" pitchFamily="2" charset="0"/>
              </a:rPr>
              <a:t>“Store-and-Forward” at each Router</a:t>
            </a:r>
          </a:p>
        </p:txBody>
      </p: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0843E-05B4-EC50-9694-3EB5E38FB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5522337"/>
            <a:ext cx="7772400" cy="6698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Packet Switching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Why not send the entire message in one packet?</a:t>
            </a:r>
          </a:p>
          <a:p>
            <a:pPr lvl="1"/>
            <a:r>
              <a:rPr lang="en-US" sz="2000" i="1" dirty="0"/>
              <a:t>M is the message size</a:t>
            </a:r>
          </a:p>
          <a:p>
            <a:pPr lvl="1"/>
            <a:r>
              <a:rPr lang="en-US" sz="2000" i="1" dirty="0"/>
              <a:t>m is the packet size (M divided by number of packets)</a:t>
            </a:r>
          </a:p>
          <a:p>
            <a:pPr lvl="1"/>
            <a:r>
              <a:rPr lang="en-US" sz="2000" i="1" dirty="0"/>
              <a:t>K is the number of packets in the message.</a:t>
            </a:r>
            <a:r>
              <a:rPr lang="en-US" sz="2000" dirty="0"/>
              <a:t> 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381000" y="5228417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50000"/>
            </a:pPr>
            <a:r>
              <a:rPr lang="en-US" sz="2000" dirty="0">
                <a:latin typeface="Optima" panose="02000503060000020004" pitchFamily="2" charset="0"/>
              </a:rPr>
              <a:t> Breaking message into packets allows parallel transmission across all links, reducing end to end latency. It also prevents a link from being “hogged” for a long time by one message.</a:t>
            </a: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68D142-D016-A10C-DB5C-C7B07268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71" y="4725850"/>
            <a:ext cx="2462209" cy="37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AD1E8-7708-B139-8F43-40C3A004F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96566"/>
            <a:ext cx="4106071" cy="19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1210B-80A7-3FCC-7100-484A8F7CA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725850"/>
            <a:ext cx="3581934" cy="351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4A6D0F-D1A7-92AA-830B-A6E50E7D9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692142"/>
            <a:ext cx="4178169" cy="194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Packet Switching – </a:t>
            </a:r>
            <a:r>
              <a:rPr lang="en-US" i="1" dirty="0" err="1"/>
              <a:t>Queueing</a:t>
            </a:r>
            <a:r>
              <a:rPr lang="en-US" i="1" dirty="0"/>
              <a:t> Delay</a:t>
            </a:r>
            <a:endParaRPr lang="en-US" sz="2400" i="1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Because the egress link is not necessarily free when a packet arrives, it may be queued in a buffer. If the network is busy, packets might have to wait a long time.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077" name="AutoShape 2" descr="Large confetti"/>
          <p:cNvSpPr>
            <a:spLocks noChangeArrowheads="1"/>
          </p:cNvSpPr>
          <p:nvPr/>
        </p:nvSpPr>
        <p:spPr bwMode="auto">
          <a:xfrm flipH="1">
            <a:off x="2870200" y="4165521"/>
            <a:ext cx="1905000" cy="454025"/>
          </a:xfrm>
          <a:prstGeom prst="parallelogram">
            <a:avLst>
              <a:gd name="adj" fmla="val 53147"/>
            </a:avLst>
          </a:prstGeom>
          <a:pattFill prst="lgConfetti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93800" y="2874884"/>
            <a:ext cx="107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Host A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1193800" y="4856084"/>
            <a:ext cx="1072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Host B</a:t>
            </a:r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>
            <a:off x="2413000" y="3174921"/>
            <a:ext cx="314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>
            <a:off x="2413000" y="5156121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3" name="Line 8"/>
          <p:cNvSpPr>
            <a:spLocks noChangeShapeType="1"/>
          </p:cNvSpPr>
          <p:nvPr/>
        </p:nvSpPr>
        <p:spPr bwMode="auto">
          <a:xfrm>
            <a:off x="2413000" y="3708321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4" name="Line 9"/>
          <p:cNvSpPr>
            <a:spLocks noChangeShapeType="1"/>
          </p:cNvSpPr>
          <p:nvPr/>
        </p:nvSpPr>
        <p:spPr bwMode="auto">
          <a:xfrm>
            <a:off x="2413000" y="4165521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2413000" y="4622721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6" name="Text Box 11"/>
          <p:cNvSpPr txBox="1">
            <a:spLocks noChangeArrowheads="1"/>
          </p:cNvSpPr>
          <p:nvPr/>
        </p:nvSpPr>
        <p:spPr bwMode="auto">
          <a:xfrm>
            <a:off x="1990725" y="3559096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3087" name="Text Box 12"/>
          <p:cNvSpPr txBox="1">
            <a:spLocks noChangeArrowheads="1"/>
          </p:cNvSpPr>
          <p:nvPr/>
        </p:nvSpPr>
        <p:spPr bwMode="auto">
          <a:xfrm>
            <a:off x="1990725" y="4016296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3088" name="Text Box 13"/>
          <p:cNvSpPr txBox="1">
            <a:spLocks noChangeArrowheads="1"/>
          </p:cNvSpPr>
          <p:nvPr/>
        </p:nvSpPr>
        <p:spPr bwMode="auto">
          <a:xfrm>
            <a:off x="1990725" y="4473496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R3</a:t>
            </a:r>
          </a:p>
        </p:txBody>
      </p:sp>
      <p:sp>
        <p:nvSpPr>
          <p:cNvPr id="3089" name="AutoShape 14" descr="Wide upward diagonal"/>
          <p:cNvSpPr>
            <a:spLocks noChangeArrowheads="1"/>
          </p:cNvSpPr>
          <p:nvPr/>
        </p:nvSpPr>
        <p:spPr bwMode="auto">
          <a:xfrm flipH="1">
            <a:off x="2682875" y="3184446"/>
            <a:ext cx="549275" cy="523875"/>
          </a:xfrm>
          <a:prstGeom prst="parallelogram">
            <a:avLst>
              <a:gd name="adj" fmla="val 52424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0" name="AutoShape 15" descr="Wide upward diagonal"/>
          <p:cNvSpPr>
            <a:spLocks noChangeArrowheads="1"/>
          </p:cNvSpPr>
          <p:nvPr/>
        </p:nvSpPr>
        <p:spPr bwMode="auto">
          <a:xfrm flipH="1">
            <a:off x="3930650" y="3708321"/>
            <a:ext cx="463550" cy="454025"/>
          </a:xfrm>
          <a:prstGeom prst="parallelogram">
            <a:avLst>
              <a:gd name="adj" fmla="val 51049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1" name="AutoShape 16" descr="Wide upward diagonal"/>
          <p:cNvSpPr>
            <a:spLocks noChangeArrowheads="1"/>
          </p:cNvSpPr>
          <p:nvPr/>
        </p:nvSpPr>
        <p:spPr bwMode="auto">
          <a:xfrm flipH="1">
            <a:off x="4546600" y="4165521"/>
            <a:ext cx="463550" cy="455613"/>
          </a:xfrm>
          <a:prstGeom prst="parallelogram">
            <a:avLst>
              <a:gd name="adj" fmla="val 50871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2" name="AutoShape 17" descr="Wide upward diagonal"/>
          <p:cNvSpPr>
            <a:spLocks noChangeArrowheads="1"/>
          </p:cNvSpPr>
          <p:nvPr/>
        </p:nvSpPr>
        <p:spPr bwMode="auto">
          <a:xfrm flipH="1">
            <a:off x="5003800" y="4622721"/>
            <a:ext cx="549275" cy="517525"/>
          </a:xfrm>
          <a:prstGeom prst="parallelogram">
            <a:avLst>
              <a:gd name="adj" fmla="val 53067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3" name="Text Box 18"/>
          <p:cNvSpPr txBox="1">
            <a:spLocks noChangeArrowheads="1"/>
          </p:cNvSpPr>
          <p:nvPr/>
        </p:nvSpPr>
        <p:spPr bwMode="auto">
          <a:xfrm>
            <a:off x="2578100" y="2935209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1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3094" name="Text Box 19"/>
          <p:cNvSpPr txBox="1">
            <a:spLocks noChangeArrowheads="1"/>
          </p:cNvSpPr>
          <p:nvPr/>
        </p:nvSpPr>
        <p:spPr bwMode="auto">
          <a:xfrm>
            <a:off x="3937000" y="3484484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2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3095" name="Text Box 20"/>
          <p:cNvSpPr txBox="1">
            <a:spLocks noChangeArrowheads="1"/>
          </p:cNvSpPr>
          <p:nvPr/>
        </p:nvSpPr>
        <p:spPr bwMode="auto">
          <a:xfrm>
            <a:off x="4318000" y="3941684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3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3096" name="Text Box 21"/>
          <p:cNvSpPr txBox="1">
            <a:spLocks noChangeArrowheads="1"/>
          </p:cNvSpPr>
          <p:nvPr/>
        </p:nvSpPr>
        <p:spPr bwMode="auto">
          <a:xfrm>
            <a:off x="4927600" y="4352846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4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3097" name="Line 22"/>
          <p:cNvSpPr>
            <a:spLocks noChangeShapeType="1"/>
          </p:cNvSpPr>
          <p:nvPr/>
        </p:nvSpPr>
        <p:spPr bwMode="auto">
          <a:xfrm>
            <a:off x="2682875" y="317492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8" name="Line 23"/>
          <p:cNvSpPr>
            <a:spLocks noChangeShapeType="1"/>
          </p:cNvSpPr>
          <p:nvPr/>
        </p:nvSpPr>
        <p:spPr bwMode="auto">
          <a:xfrm>
            <a:off x="2681288" y="3784521"/>
            <a:ext cx="27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9" name="Line 24"/>
          <p:cNvSpPr>
            <a:spLocks noChangeShapeType="1"/>
          </p:cNvSpPr>
          <p:nvPr/>
        </p:nvSpPr>
        <p:spPr bwMode="auto">
          <a:xfrm>
            <a:off x="2682875" y="3695621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2952750" y="3701971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1" name="Text Box 26"/>
          <p:cNvSpPr txBox="1">
            <a:spLocks noChangeArrowheads="1"/>
          </p:cNvSpPr>
          <p:nvPr/>
        </p:nvSpPr>
        <p:spPr bwMode="auto">
          <a:xfrm>
            <a:off x="2489200" y="3816271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1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3102" name="Line 27"/>
          <p:cNvSpPr>
            <a:spLocks noChangeShapeType="1"/>
          </p:cNvSpPr>
          <p:nvPr/>
        </p:nvSpPr>
        <p:spPr bwMode="auto">
          <a:xfrm>
            <a:off x="3937000" y="424172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3" name="Text Box 28"/>
          <p:cNvSpPr txBox="1">
            <a:spLocks noChangeArrowheads="1"/>
          </p:cNvSpPr>
          <p:nvPr/>
        </p:nvSpPr>
        <p:spPr bwMode="auto">
          <a:xfrm>
            <a:off x="3937000" y="4244896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2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3104" name="Line 29"/>
          <p:cNvSpPr>
            <a:spLocks noChangeShapeType="1"/>
          </p:cNvSpPr>
          <p:nvPr/>
        </p:nvSpPr>
        <p:spPr bwMode="auto">
          <a:xfrm>
            <a:off x="4546600" y="416552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5" name="Line 30"/>
          <p:cNvSpPr>
            <a:spLocks noChangeShapeType="1"/>
          </p:cNvSpPr>
          <p:nvPr/>
        </p:nvSpPr>
        <p:spPr bwMode="auto">
          <a:xfrm>
            <a:off x="4546600" y="4698921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6" name="Text Box 31"/>
          <p:cNvSpPr txBox="1">
            <a:spLocks noChangeArrowheads="1"/>
          </p:cNvSpPr>
          <p:nvPr/>
        </p:nvSpPr>
        <p:spPr bwMode="auto">
          <a:xfrm>
            <a:off x="4394200" y="4702096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3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3107" name="Line 32"/>
          <p:cNvSpPr>
            <a:spLocks noChangeShapeType="1"/>
          </p:cNvSpPr>
          <p:nvPr/>
        </p:nvSpPr>
        <p:spPr bwMode="auto">
          <a:xfrm>
            <a:off x="5003800" y="462272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8" name="Line 33"/>
          <p:cNvSpPr>
            <a:spLocks noChangeShapeType="1"/>
          </p:cNvSpPr>
          <p:nvPr/>
        </p:nvSpPr>
        <p:spPr bwMode="auto">
          <a:xfrm>
            <a:off x="5003800" y="5232321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9" name="Text Box 34"/>
          <p:cNvSpPr txBox="1">
            <a:spLocks noChangeArrowheads="1"/>
          </p:cNvSpPr>
          <p:nvPr/>
        </p:nvSpPr>
        <p:spPr bwMode="auto">
          <a:xfrm>
            <a:off x="5003800" y="5311696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4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3110" name="AutoShape 36" descr="Large confetti"/>
          <p:cNvSpPr>
            <a:spLocks noChangeArrowheads="1"/>
          </p:cNvSpPr>
          <p:nvPr/>
        </p:nvSpPr>
        <p:spPr bwMode="auto">
          <a:xfrm flipH="1">
            <a:off x="3098800" y="3708321"/>
            <a:ext cx="1066800" cy="454025"/>
          </a:xfrm>
          <a:prstGeom prst="parallelogram">
            <a:avLst>
              <a:gd name="adj" fmla="val 53139"/>
            </a:avLst>
          </a:prstGeom>
          <a:pattFill prst="lgConfetti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1" name="Line 37"/>
          <p:cNvSpPr>
            <a:spLocks noChangeShapeType="1"/>
          </p:cNvSpPr>
          <p:nvPr/>
        </p:nvSpPr>
        <p:spPr bwMode="auto">
          <a:xfrm>
            <a:off x="3937000" y="370832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2" name="Line 38"/>
          <p:cNvSpPr>
            <a:spLocks noChangeShapeType="1"/>
          </p:cNvSpPr>
          <p:nvPr/>
        </p:nvSpPr>
        <p:spPr bwMode="auto">
          <a:xfrm>
            <a:off x="3251200" y="325112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3" name="Line 39"/>
          <p:cNvSpPr>
            <a:spLocks noChangeShapeType="1"/>
          </p:cNvSpPr>
          <p:nvPr/>
        </p:nvSpPr>
        <p:spPr bwMode="auto">
          <a:xfrm>
            <a:off x="3937000" y="325112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4" name="Line 40"/>
          <p:cNvSpPr>
            <a:spLocks noChangeShapeType="1"/>
          </p:cNvSpPr>
          <p:nvPr/>
        </p:nvSpPr>
        <p:spPr bwMode="auto">
          <a:xfrm>
            <a:off x="3251200" y="347972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5" name="Text Box 41"/>
          <p:cNvSpPr txBox="1">
            <a:spLocks noChangeArrowheads="1"/>
          </p:cNvSpPr>
          <p:nvPr/>
        </p:nvSpPr>
        <p:spPr bwMode="auto">
          <a:xfrm>
            <a:off x="3433763" y="3255884"/>
            <a:ext cx="3770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Q</a:t>
            </a:r>
            <a:r>
              <a:rPr lang="en-US" sz="900" i="1">
                <a:latin typeface="Optima" panose="02000503060000020004" pitchFamily="2" charset="0"/>
              </a:rPr>
              <a:t>2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6D774-5C3D-9023-DC02-B8F4482E0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31" y="5691981"/>
            <a:ext cx="6772274" cy="632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714CA-87D7-E47B-5F62-AFC7484ED448}"/>
              </a:ext>
            </a:extLst>
          </p:cNvPr>
          <p:cNvSpPr txBox="1"/>
          <p:nvPr/>
        </p:nvSpPr>
        <p:spPr>
          <a:xfrm>
            <a:off x="6346347" y="4185573"/>
            <a:ext cx="2188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>
                <a:solidFill>
                  <a:srgbClr val="FF0000"/>
                </a:solidFill>
                <a:latin typeface="Handlee" panose="02000000000000000000" pitchFamily="2" charset="77"/>
              </a:rPr>
              <a:t>How can we determine the queueing delay?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89B3CF57-DC26-8CCC-6A8F-71BA08F7682A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7252884" y="5296393"/>
            <a:ext cx="583078" cy="20809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85E9-7EFF-CF1A-6162-A0DF4A99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Link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0575E-B641-9947-1CB2-141A55D25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Typical approaches</a:t>
            </a:r>
          </a:p>
          <a:p>
            <a:pPr marL="907532" lvl="1" indent="-514350">
              <a:buAutoNum type="arabicPeriod"/>
            </a:pPr>
            <a:r>
              <a:rPr lang="en-US" dirty="0"/>
              <a:t>Increase number of wires (fibers, etc.)</a:t>
            </a:r>
          </a:p>
          <a:p>
            <a:pPr marL="907532" lvl="1" indent="-514350">
              <a:buAutoNum type="arabicPeriod"/>
            </a:pPr>
            <a:r>
              <a:rPr lang="en-US" dirty="0"/>
              <a:t>Increase bits per second </a:t>
            </a:r>
          </a:p>
          <a:p>
            <a:pPr marL="907532" lvl="1" indent="-514350">
              <a:buAutoNum type="arabicPeriod"/>
            </a:pPr>
            <a:endParaRPr lang="en-US" dirty="0"/>
          </a:p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NVLink</a:t>
            </a:r>
            <a:r>
              <a:rPr lang="en-US" dirty="0"/>
              <a:t> 1.0: </a:t>
            </a:r>
          </a:p>
          <a:p>
            <a:pPr lvl="2"/>
            <a:r>
              <a:rPr lang="en-US" dirty="0"/>
              <a:t>20 GB/s on each link in each direction</a:t>
            </a:r>
          </a:p>
          <a:p>
            <a:pPr lvl="2"/>
            <a:r>
              <a:rPr lang="en-US" dirty="0"/>
              <a:t>8 lanes (links)</a:t>
            </a:r>
          </a:p>
          <a:p>
            <a:pPr lvl="2"/>
            <a:r>
              <a:rPr lang="en-US" dirty="0"/>
              <a:t>Total: 160 GB/s capacity</a:t>
            </a:r>
          </a:p>
          <a:p>
            <a:pPr lvl="1"/>
            <a:r>
              <a:rPr lang="en-US" dirty="0" err="1"/>
              <a:t>NVLink</a:t>
            </a:r>
            <a:r>
              <a:rPr lang="en-US" dirty="0"/>
              <a:t> 5.0:</a:t>
            </a:r>
          </a:p>
          <a:p>
            <a:pPr lvl="2"/>
            <a:r>
              <a:rPr lang="en-US" dirty="0"/>
              <a:t>50 GB/s in each direction</a:t>
            </a:r>
          </a:p>
          <a:p>
            <a:pPr lvl="2"/>
            <a:r>
              <a:rPr lang="en-US" dirty="0"/>
              <a:t>18 links</a:t>
            </a:r>
          </a:p>
          <a:p>
            <a:pPr lvl="2"/>
            <a:r>
              <a:rPr lang="en-US" dirty="0"/>
              <a:t>Total: 1.8 TB/s </a:t>
            </a:r>
          </a:p>
          <a:p>
            <a:pPr lvl="2"/>
            <a:endParaRPr lang="en-US" dirty="0"/>
          </a:p>
          <a:p>
            <a:r>
              <a:rPr lang="en-US" dirty="0"/>
              <a:t>This is a simplified model. The reality is a bit more complicated, but we’ll get to it later.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CD0C8-2E90-5C77-A457-916DB2BB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39BD3-7D50-B361-091D-1D2C18BB6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3BD88-C530-80BF-5C10-64EFAAA64E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6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1: Key Concepts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typically model links in terms of bandwidth and delay, from which we can calculate message latency.</a:t>
            </a:r>
          </a:p>
          <a:p>
            <a:r>
              <a:rPr lang="en-US"/>
              <a:t>Different media have different properties that affect their performance as links.</a:t>
            </a:r>
          </a:p>
          <a:p>
            <a:r>
              <a:rPr lang="en-US"/>
              <a:t>We need to encode bits into signals so that we can recover them at the other end of the channel.</a:t>
            </a:r>
          </a:p>
          <a:p>
            <a:r>
              <a:rPr lang="en-US"/>
              <a:t>Framing allows complete messages to be recovered at the far end of the link.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Announcements – Cont’d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Reading for this week:</a:t>
            </a:r>
          </a:p>
          <a:p>
            <a:pPr lvl="1"/>
            <a:r>
              <a:rPr lang="en-US" dirty="0"/>
              <a:t>Chapter 2 of the textbook</a:t>
            </a:r>
          </a:p>
          <a:p>
            <a:pPr lvl="1"/>
            <a:r>
              <a:rPr lang="en-US" dirty="0"/>
              <a:t>Last week: Chapter 1</a:t>
            </a:r>
          </a:p>
          <a:p>
            <a:endParaRPr lang="en-US" dirty="0"/>
          </a:p>
          <a:p>
            <a:r>
              <a:rPr lang="en-US" dirty="0"/>
              <a:t>Next week: Chapter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Part 1. Physical/link layer</a:t>
            </a:r>
          </a:p>
          <a:p>
            <a:pPr lvl="1"/>
            <a:r>
              <a:rPr lang="en-US" dirty="0"/>
              <a:t>Different types of media</a:t>
            </a:r>
          </a:p>
          <a:p>
            <a:pPr lvl="1"/>
            <a:r>
              <a:rPr lang="en-US" dirty="0"/>
              <a:t>Encoding bits with signals</a:t>
            </a:r>
          </a:p>
          <a:p>
            <a:pPr lvl="1"/>
            <a:r>
              <a:rPr lang="en-US" dirty="0"/>
              <a:t>Framing</a:t>
            </a:r>
          </a:p>
          <a:p>
            <a:pPr lvl="1"/>
            <a:r>
              <a:rPr lang="en-US" dirty="0"/>
              <a:t>Model of a link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Part 2. Error detection and correction</a:t>
            </a:r>
          </a:p>
          <a:p>
            <a:pPr lvl="1"/>
            <a:r>
              <a:rPr lang="en-US" dirty="0"/>
              <a:t>Hamming distance</a:t>
            </a:r>
          </a:p>
          <a:p>
            <a:pPr lvl="1"/>
            <a:r>
              <a:rPr lang="en-US" dirty="0"/>
              <a:t>Parity, checksums, CRC, …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4BE32CD-F491-2F4C-E8F0-946052C4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12" y="3916680"/>
            <a:ext cx="370088" cy="502920"/>
          </a:xfrm>
          <a:prstGeom prst="rightArrow">
            <a:avLst>
              <a:gd name="adj1" fmla="val 63008"/>
              <a:gd name="adj2" fmla="val 4909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Part 2 – Error Detection and Correction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019800" cy="4800600"/>
          </a:xfrm>
        </p:spPr>
        <p:txBody>
          <a:bodyPr/>
          <a:lstStyle/>
          <a:p>
            <a:pPr marL="288925" indent="-288925"/>
            <a:r>
              <a:rPr lang="en-US" dirty="0"/>
              <a:t>Focus: How do we detect and correct messages that are garbled during transmission?</a:t>
            </a:r>
          </a:p>
          <a:p>
            <a:pPr marL="288925" indent="-288925" eaLnBrk="1" hangingPunct="1"/>
            <a:endParaRPr lang="en-US" dirty="0"/>
          </a:p>
          <a:p>
            <a:pPr marL="288925" indent="-288925" eaLnBrk="1" hangingPunct="1"/>
            <a:r>
              <a:rPr lang="en-US" dirty="0"/>
              <a:t>The responsibility for doing this cuts across the different layers</a:t>
            </a: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6907213" y="46545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6907213" y="42735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6907213" y="38925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6907213" y="35115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auto">
          <a:xfrm>
            <a:off x="6907213" y="31305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2" name="Rectangle 9"/>
          <p:cNvSpPr>
            <a:spLocks noChangeArrowheads="1"/>
          </p:cNvSpPr>
          <p:nvPr/>
        </p:nvSpPr>
        <p:spPr bwMode="auto">
          <a:xfrm>
            <a:off x="6907213" y="27495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3" name="Rectangle 10"/>
          <p:cNvSpPr>
            <a:spLocks noChangeArrowheads="1"/>
          </p:cNvSpPr>
          <p:nvPr/>
        </p:nvSpPr>
        <p:spPr bwMode="auto">
          <a:xfrm>
            <a:off x="6907213" y="23685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4" name="Text Box 11"/>
          <p:cNvSpPr txBox="1">
            <a:spLocks noChangeArrowheads="1"/>
          </p:cNvSpPr>
          <p:nvPr/>
        </p:nvSpPr>
        <p:spPr bwMode="auto">
          <a:xfrm>
            <a:off x="7095415" y="4648200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35855" name="Text Box 12"/>
          <p:cNvSpPr txBox="1">
            <a:spLocks noChangeArrowheads="1"/>
          </p:cNvSpPr>
          <p:nvPr/>
        </p:nvSpPr>
        <p:spPr bwMode="auto">
          <a:xfrm>
            <a:off x="7001813" y="4283075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Data Link</a:t>
            </a:r>
          </a:p>
        </p:txBody>
      </p:sp>
      <p:sp>
        <p:nvSpPr>
          <p:cNvPr id="35856" name="Text Box 13"/>
          <p:cNvSpPr txBox="1">
            <a:spLocks noChangeArrowheads="1"/>
          </p:cNvSpPr>
          <p:nvPr/>
        </p:nvSpPr>
        <p:spPr bwMode="auto">
          <a:xfrm>
            <a:off x="7048352" y="3917950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35857" name="Text Box 14"/>
          <p:cNvSpPr txBox="1">
            <a:spLocks noChangeArrowheads="1"/>
          </p:cNvSpPr>
          <p:nvPr/>
        </p:nvSpPr>
        <p:spPr bwMode="auto">
          <a:xfrm>
            <a:off x="7010400" y="3521075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35858" name="Text Box 15"/>
          <p:cNvSpPr txBox="1">
            <a:spLocks noChangeArrowheads="1"/>
          </p:cNvSpPr>
          <p:nvPr/>
        </p:nvSpPr>
        <p:spPr bwMode="auto">
          <a:xfrm>
            <a:off x="7097502" y="3140075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35859" name="Text Box 16"/>
          <p:cNvSpPr txBox="1">
            <a:spLocks noChangeArrowheads="1"/>
          </p:cNvSpPr>
          <p:nvPr/>
        </p:nvSpPr>
        <p:spPr bwMode="auto">
          <a:xfrm>
            <a:off x="6858351" y="2727325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35860" name="Text Box 17"/>
          <p:cNvSpPr txBox="1">
            <a:spLocks noChangeArrowheads="1"/>
          </p:cNvSpPr>
          <p:nvPr/>
        </p:nvSpPr>
        <p:spPr bwMode="auto">
          <a:xfrm>
            <a:off x="6956324" y="2362200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Application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Errors and Redundancy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Noise can flip some of the bits we receive</a:t>
            </a:r>
          </a:p>
          <a:p>
            <a:pPr lvl="1"/>
            <a:r>
              <a:rPr lang="en-US" dirty="0"/>
              <a:t>We must be able to detect when this occurs!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Who needs to detect it?  (links, routers, OSs, or apps?)</a:t>
            </a:r>
          </a:p>
          <a:p>
            <a:r>
              <a:rPr lang="en-US" dirty="0"/>
              <a:t>Basic approach: add redundant data</a:t>
            </a:r>
          </a:p>
          <a:p>
            <a:pPr lvl="1"/>
            <a:r>
              <a:rPr lang="en-US" dirty="0"/>
              <a:t>Error detection codes allow errors to be </a:t>
            </a:r>
            <a:r>
              <a:rPr lang="en-US" i="1" dirty="0"/>
              <a:t>recognized</a:t>
            </a:r>
          </a:p>
          <a:p>
            <a:pPr lvl="1"/>
            <a:r>
              <a:rPr lang="en-US" dirty="0"/>
              <a:t>Error correction codes allow errors to be </a:t>
            </a:r>
            <a:r>
              <a:rPr lang="en-US" i="1" dirty="0"/>
              <a:t>repaired</a:t>
            </a:r>
            <a:r>
              <a:rPr lang="en-US" dirty="0"/>
              <a:t> too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Example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simple error detection scheme:</a:t>
            </a:r>
          </a:p>
          <a:p>
            <a:pPr lvl="1"/>
            <a:r>
              <a:rPr lang="en-US" dirty="0"/>
              <a:t>Just send two copies. Differences imply errors.</a:t>
            </a:r>
          </a:p>
          <a:p>
            <a:pPr lvl="1"/>
            <a:endParaRPr lang="en-US" dirty="0"/>
          </a:p>
          <a:p>
            <a:r>
              <a:rPr lang="en-US" b="1" dirty="0"/>
              <a:t>Question</a:t>
            </a:r>
            <a:r>
              <a:rPr lang="en-US" dirty="0"/>
              <a:t>: Can we do any better?</a:t>
            </a:r>
          </a:p>
          <a:p>
            <a:pPr lvl="1"/>
            <a:r>
              <a:rPr lang="en-US" dirty="0"/>
              <a:t>With less overhead</a:t>
            </a:r>
          </a:p>
          <a:p>
            <a:pPr lvl="1"/>
            <a:r>
              <a:rPr lang="en-US" dirty="0"/>
              <a:t>Catch more kinds of errors</a:t>
            </a:r>
          </a:p>
          <a:p>
            <a:r>
              <a:rPr lang="en-US" b="1" dirty="0"/>
              <a:t>Answer</a:t>
            </a:r>
            <a:r>
              <a:rPr lang="en-US" dirty="0"/>
              <a:t>: Yes – stronger protection with fewer bits</a:t>
            </a:r>
          </a:p>
          <a:p>
            <a:pPr lvl="1"/>
            <a:r>
              <a:rPr lang="en-US" dirty="0"/>
              <a:t>But we can’t catch all inadvertent errors, nor malicious ones</a:t>
            </a:r>
          </a:p>
          <a:p>
            <a:endParaRPr lang="en-US" dirty="0"/>
          </a:p>
          <a:p>
            <a:r>
              <a:rPr lang="en-US" dirty="0"/>
              <a:t>We will look at basic block codes</a:t>
            </a:r>
          </a:p>
          <a:p>
            <a:pPr lvl="1"/>
            <a:r>
              <a:rPr lang="en-US" dirty="0"/>
              <a:t>K bits in, N bits out is a (N, K) code</a:t>
            </a:r>
          </a:p>
          <a:p>
            <a:pPr lvl="1"/>
            <a:r>
              <a:rPr lang="en-US" dirty="0"/>
              <a:t>Simple, </a:t>
            </a:r>
            <a:r>
              <a:rPr lang="en-US" dirty="0" err="1"/>
              <a:t>memoryless</a:t>
            </a:r>
            <a:r>
              <a:rPr lang="en-US" dirty="0"/>
              <a:t> mapping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Detection vs. Correction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Two strategies to correct errors:</a:t>
            </a:r>
          </a:p>
          <a:p>
            <a:pPr lvl="1" eaLnBrk="1" hangingPunct="1"/>
            <a:r>
              <a:rPr lang="en-US" dirty="0"/>
              <a:t>Detect and retransmit, or Automatic Repeat </a:t>
            </a:r>
            <a:r>
              <a:rPr lang="en-US" dirty="0" err="1"/>
              <a:t>reQuest</a:t>
            </a:r>
            <a:r>
              <a:rPr lang="en-US" dirty="0"/>
              <a:t>.  (ARQ)</a:t>
            </a:r>
          </a:p>
          <a:p>
            <a:pPr lvl="1" eaLnBrk="1" hangingPunct="1"/>
            <a:r>
              <a:rPr lang="en-US" dirty="0"/>
              <a:t>Error correcting codes, or Forward Error Correction (FEC)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Satellites, real-time media tend to use error correction</a:t>
            </a:r>
          </a:p>
          <a:p>
            <a:pPr eaLnBrk="1" hangingPunct="1"/>
            <a:r>
              <a:rPr lang="en-US" sz="2800" dirty="0"/>
              <a:t>Retransmissions typically at higher levels (Network+)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Question</a:t>
            </a:r>
            <a:r>
              <a:rPr lang="en-US" sz="2800" dirty="0"/>
              <a:t>: Which should we choose?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 or Correct?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of Error Detection</a:t>
            </a:r>
          </a:p>
          <a:p>
            <a:pPr lvl="1"/>
            <a:r>
              <a:rPr lang="en-US" dirty="0"/>
              <a:t>Requires smaller number of bits </a:t>
            </a:r>
            <a:r>
              <a:rPr lang="en-US" dirty="0">
                <a:sym typeface="Wingdings" pitchFamily="2" charset="2"/>
              </a:rPr>
              <a:t> low </a:t>
            </a:r>
            <a:r>
              <a:rPr lang="en-US" dirty="0"/>
              <a:t>overhead.</a:t>
            </a:r>
          </a:p>
          <a:p>
            <a:pPr lvl="1"/>
            <a:r>
              <a:rPr lang="en-US" dirty="0"/>
              <a:t>Requires less/simpler processing.</a:t>
            </a:r>
          </a:p>
          <a:p>
            <a:endParaRPr lang="en-US" dirty="0"/>
          </a:p>
          <a:p>
            <a:r>
              <a:rPr lang="en-US" dirty="0"/>
              <a:t>Advantages of Error Correction</a:t>
            </a:r>
          </a:p>
          <a:p>
            <a:pPr lvl="1"/>
            <a:r>
              <a:rPr lang="en-US" dirty="0"/>
              <a:t>Reduces number of retransmissions.</a:t>
            </a:r>
          </a:p>
          <a:p>
            <a:endParaRPr lang="en-US" dirty="0"/>
          </a:p>
          <a:p>
            <a:r>
              <a:rPr lang="en-US" dirty="0"/>
              <a:t>Most data networks today use error detection, not error correction.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279525" y="2174875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Retransmissions vs. FEC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better option depends on the kind of errors and the cost of recovery</a:t>
            </a:r>
          </a:p>
          <a:p>
            <a:r>
              <a:rPr lang="en-US"/>
              <a:t>Example: Message with 1000 bits, Prob(bit error) 0.001</a:t>
            </a:r>
          </a:p>
          <a:p>
            <a:pPr lvl="1"/>
            <a:r>
              <a:rPr lang="en-US"/>
              <a:t>Case 1: random errors</a:t>
            </a:r>
          </a:p>
          <a:p>
            <a:pPr lvl="1"/>
            <a:r>
              <a:rPr lang="en-US"/>
              <a:t>Case 2: bursts of 1000 errors</a:t>
            </a:r>
          </a:p>
          <a:p>
            <a:pPr lvl="1"/>
            <a:r>
              <a:rPr lang="en-US"/>
              <a:t>Case 3: real-time application (teleconference)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to Detect Errors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use </a:t>
            </a:r>
            <a:r>
              <a:rPr lang="en-US" sz="2400" dirty="0">
                <a:solidFill>
                  <a:srgbClr val="0070C0"/>
                </a:solidFill>
              </a:rPr>
              <a:t>codes</a:t>
            </a:r>
            <a:r>
              <a:rPr lang="en-US" sz="2400" dirty="0"/>
              <a:t> to help us detect errors.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set of possible </a:t>
            </a:r>
            <a:r>
              <a:rPr lang="en-US" sz="2400" dirty="0">
                <a:solidFill>
                  <a:srgbClr val="0070C0"/>
                </a:solidFill>
              </a:rPr>
              <a:t>messages</a:t>
            </a:r>
            <a:r>
              <a:rPr lang="en-US" sz="2400" dirty="0"/>
              <a:t> is mapped by a function onto the set of </a:t>
            </a:r>
            <a:r>
              <a:rPr lang="en-US" sz="2400" dirty="0">
                <a:solidFill>
                  <a:srgbClr val="0070C0"/>
                </a:solidFill>
              </a:rPr>
              <a:t>codes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We pick the mapping function so that it is easy to detect errors among the resulting </a:t>
            </a:r>
            <a:r>
              <a:rPr lang="en-US" sz="2400" dirty="0">
                <a:solidFill>
                  <a:srgbClr val="0070C0"/>
                </a:solidFill>
              </a:rPr>
              <a:t>codes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Example: Consider the function that duplicates each bit in the message. E.g. the </a:t>
            </a:r>
            <a:r>
              <a:rPr lang="en-US" sz="2200" dirty="0">
                <a:solidFill>
                  <a:srgbClr val="FF0000"/>
                </a:solidFill>
              </a:rPr>
              <a:t>message</a:t>
            </a:r>
            <a:r>
              <a:rPr lang="en-US" sz="2200" dirty="0"/>
              <a:t> 1011001 would be mapped to the </a:t>
            </a:r>
            <a:r>
              <a:rPr lang="en-US" sz="2200" dirty="0">
                <a:solidFill>
                  <a:srgbClr val="FF0000"/>
                </a:solidFill>
              </a:rPr>
              <a:t>code</a:t>
            </a:r>
            <a:r>
              <a:rPr lang="en-US" sz="2200" dirty="0"/>
              <a:t> 11001111000011, and then transmitted by the sender. The receiver knows that bits always come in pairs. If the two bits in a pair are different, it declares that there was a bit error.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Of course, this code is quite inefficient…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D7AA0E7-2DF2-C8AA-E843-89B1FB27C8C3}"/>
              </a:ext>
            </a:extLst>
          </p:cNvPr>
          <p:cNvSpPr/>
          <p:nvPr/>
        </p:nvSpPr>
        <p:spPr>
          <a:xfrm>
            <a:off x="1447800" y="2209800"/>
            <a:ext cx="2286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Handlee" panose="02000000000000000000" pitchFamily="2" charset="77"/>
              </a:rPr>
              <a:t>Message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DE17FC-F63A-F87A-4BB8-70659DB351EE}"/>
              </a:ext>
            </a:extLst>
          </p:cNvPr>
          <p:cNvSpPr/>
          <p:nvPr/>
        </p:nvSpPr>
        <p:spPr>
          <a:xfrm>
            <a:off x="4741985" y="2209800"/>
            <a:ext cx="2286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Handlee" panose="02000000000000000000" pitchFamily="2" charset="77"/>
              </a:rPr>
              <a:t>Code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0FA88B-1CBF-83DB-F167-64132947C743}"/>
              </a:ext>
            </a:extLst>
          </p:cNvPr>
          <p:cNvCxnSpPr>
            <a:endCxn id="4" idx="1"/>
          </p:cNvCxnSpPr>
          <p:nvPr/>
        </p:nvCxnSpPr>
        <p:spPr>
          <a:xfrm>
            <a:off x="3733800" y="2476500"/>
            <a:ext cx="1008185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3FB7C8-9167-7C84-8AC3-9A8394D8699C}"/>
              </a:ext>
            </a:extLst>
          </p:cNvPr>
          <p:cNvSpPr txBox="1"/>
          <p:nvPr/>
        </p:nvSpPr>
        <p:spPr>
          <a:xfrm>
            <a:off x="7197970" y="2281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Handlee" panose="02000000000000000000" pitchFamily="2" charset="77"/>
              </a:rPr>
              <a:t>We transmit codes over the network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Hamming Distance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Errors must not turn one valid codeword into another valid codeword, or we cannot detect/correct them.</a:t>
            </a:r>
          </a:p>
          <a:p>
            <a:pPr eaLnBrk="1" hangingPunct="1"/>
            <a:r>
              <a:rPr lang="en-US" sz="2800" u="sng" dirty="0"/>
              <a:t>Hamming distance</a:t>
            </a:r>
            <a:r>
              <a:rPr lang="en-US" sz="2800" dirty="0"/>
              <a:t> of a code is the smallest number of bit differences that turn any one codeword into another</a:t>
            </a:r>
          </a:p>
          <a:p>
            <a:pPr lvl="1" eaLnBrk="1" hangingPunct="1"/>
            <a:r>
              <a:rPr lang="en-US" sz="2400" dirty="0" err="1"/>
              <a:t>e.g</a:t>
            </a:r>
            <a:r>
              <a:rPr lang="en-US" sz="2400" dirty="0"/>
              <a:t>, code 000 for 0, 111 for 1, Hamming distance is 3</a:t>
            </a:r>
          </a:p>
          <a:p>
            <a:pPr eaLnBrk="1" hangingPunct="1"/>
            <a:r>
              <a:rPr lang="en-US" sz="2800" dirty="0"/>
              <a:t>For code with distance d+1:</a:t>
            </a:r>
          </a:p>
          <a:p>
            <a:pPr lvl="1" eaLnBrk="1" hangingPunct="1"/>
            <a:r>
              <a:rPr lang="en-US" sz="2400" dirty="0"/>
              <a:t>d errors can be detected, </a:t>
            </a:r>
            <a:r>
              <a:rPr lang="en-US" sz="2400" dirty="0" err="1"/>
              <a:t>e.g</a:t>
            </a:r>
            <a:r>
              <a:rPr lang="en-US" sz="2400" dirty="0"/>
              <a:t>, 001, 010, 110, 101, 011</a:t>
            </a:r>
          </a:p>
          <a:p>
            <a:pPr eaLnBrk="1" hangingPunct="1"/>
            <a:r>
              <a:rPr lang="en-US" sz="2800" dirty="0"/>
              <a:t>For code with distance 2d+1:</a:t>
            </a:r>
          </a:p>
          <a:p>
            <a:pPr lvl="1" eaLnBrk="1" hangingPunct="1"/>
            <a:r>
              <a:rPr lang="en-US" sz="2400" dirty="0"/>
              <a:t>d errors can be corrected, e.g., 001 </a:t>
            </a:r>
            <a:r>
              <a:rPr lang="en-US" sz="2400" dirty="0">
                <a:sym typeface="Wingdings" pitchFamily="2" charset="2"/>
              </a:rPr>
              <a:t> 000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Hamming Distance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Number of bits that differ between two codes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		e.g.	1 0 0 1 0 1 0 1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			1 0 1 1 1 0 0 1</a:t>
            </a:r>
          </a:p>
          <a:p>
            <a:pPr marL="457200" indent="-457200">
              <a:buFont typeface="Wingdings" pitchFamily="2" charset="2"/>
              <a:buNone/>
            </a:pPr>
            <a:endParaRPr lang="en-US" sz="2400" dirty="0"/>
          </a:p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			0 0 1 0 1 1 0 0</a:t>
            </a:r>
          </a:p>
          <a:p>
            <a:pPr marL="457200" indent="-457200">
              <a:buFont typeface="Wingdings" pitchFamily="2" charset="2"/>
              <a:buNone/>
            </a:pPr>
            <a:endParaRPr lang="en-US" sz="2400" dirty="0"/>
          </a:p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In our example code (</a:t>
            </a:r>
            <a:r>
              <a:rPr lang="en-US" sz="2400" dirty="0">
                <a:solidFill>
                  <a:srgbClr val="000099"/>
                </a:solidFill>
              </a:rPr>
              <a:t>replicated bits</a:t>
            </a:r>
            <a:r>
              <a:rPr lang="en-US" sz="2400" dirty="0"/>
              <a:t>), all codes have at least two bits different from every other code. Therefore, it has a Hamming distance of 2.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88534" y="2412371"/>
            <a:ext cx="4328016" cy="755095"/>
            <a:chOff x="2514600" y="2971800"/>
            <a:chExt cx="4328016" cy="755095"/>
          </a:xfrm>
        </p:grpSpPr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2514600" y="3124200"/>
              <a:ext cx="213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3200400" y="2971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3657600" y="2971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886200" y="2971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4953000" y="35814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6003925" y="3357563"/>
              <a:ext cx="8386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99"/>
                  </a:solidFill>
                  <a:latin typeface="Handlee" panose="02000000000000000000" pitchFamily="2" charset="77"/>
                </a:rPr>
                <a:t> HD=3</a:t>
              </a: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Time …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/>
              <a:t>Protocols, layering and reference models</a:t>
            </a:r>
          </a:p>
        </p:txBody>
      </p:sp>
      <p:sp>
        <p:nvSpPr>
          <p:cNvPr id="10247" name="Rectangle 39"/>
          <p:cNvSpPr>
            <a:spLocks noChangeArrowheads="1"/>
          </p:cNvSpPr>
          <p:nvPr/>
        </p:nvSpPr>
        <p:spPr bwMode="auto">
          <a:xfrm>
            <a:off x="1524000" y="18621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Optima" panose="02000503060000020004" pitchFamily="2" charset="0"/>
            </a:endParaRPr>
          </a:p>
        </p:txBody>
      </p:sp>
      <p:sp>
        <p:nvSpPr>
          <p:cNvPr id="10248" name="Rectangle 40"/>
          <p:cNvSpPr>
            <a:spLocks noChangeArrowheads="1"/>
          </p:cNvSpPr>
          <p:nvPr/>
        </p:nvSpPr>
        <p:spPr bwMode="auto">
          <a:xfrm>
            <a:off x="1524000" y="23955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49" name="Rectangle 41"/>
          <p:cNvSpPr>
            <a:spLocks noChangeArrowheads="1"/>
          </p:cNvSpPr>
          <p:nvPr/>
        </p:nvSpPr>
        <p:spPr bwMode="auto">
          <a:xfrm>
            <a:off x="1524000" y="29289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0" name="Rectangle 42"/>
          <p:cNvSpPr>
            <a:spLocks noChangeArrowheads="1"/>
          </p:cNvSpPr>
          <p:nvPr/>
        </p:nvSpPr>
        <p:spPr bwMode="auto">
          <a:xfrm>
            <a:off x="1524000" y="34623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1" name="Rectangle 43"/>
          <p:cNvSpPr>
            <a:spLocks noChangeArrowheads="1"/>
          </p:cNvSpPr>
          <p:nvPr/>
        </p:nvSpPr>
        <p:spPr bwMode="auto">
          <a:xfrm>
            <a:off x="1524000" y="39798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2" name="Rectangle 44"/>
          <p:cNvSpPr>
            <a:spLocks noChangeArrowheads="1"/>
          </p:cNvSpPr>
          <p:nvPr/>
        </p:nvSpPr>
        <p:spPr bwMode="auto">
          <a:xfrm>
            <a:off x="1524000" y="45132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3" name="Rectangle 45"/>
          <p:cNvSpPr>
            <a:spLocks noChangeArrowheads="1"/>
          </p:cNvSpPr>
          <p:nvPr/>
        </p:nvSpPr>
        <p:spPr bwMode="auto">
          <a:xfrm>
            <a:off x="5638800" y="3933825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10254" name="Rectangle 46"/>
          <p:cNvSpPr>
            <a:spLocks noChangeArrowheads="1"/>
          </p:cNvSpPr>
          <p:nvPr/>
        </p:nvSpPr>
        <p:spPr bwMode="auto">
          <a:xfrm>
            <a:off x="5638800" y="4467225"/>
            <a:ext cx="19050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Link</a:t>
            </a:r>
          </a:p>
        </p:txBody>
      </p:sp>
      <p:sp>
        <p:nvSpPr>
          <p:cNvPr id="10255" name="Rectangle 47"/>
          <p:cNvSpPr>
            <a:spLocks noChangeArrowheads="1"/>
          </p:cNvSpPr>
          <p:nvPr/>
        </p:nvSpPr>
        <p:spPr bwMode="auto">
          <a:xfrm>
            <a:off x="5638800" y="2836863"/>
            <a:ext cx="1905000" cy="1096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10256" name="Rectangle 48"/>
          <p:cNvSpPr>
            <a:spLocks noChangeArrowheads="1"/>
          </p:cNvSpPr>
          <p:nvPr/>
        </p:nvSpPr>
        <p:spPr bwMode="auto">
          <a:xfrm rot="-5400000">
            <a:off x="6034881" y="1327944"/>
            <a:ext cx="1112838" cy="190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>
              <a:solidFill>
                <a:srgbClr val="000099"/>
              </a:solidFill>
              <a:latin typeface="Optima" panose="02000503060000020004" pitchFamily="2" charset="0"/>
            </a:endParaRPr>
          </a:p>
        </p:txBody>
      </p:sp>
      <p:sp>
        <p:nvSpPr>
          <p:cNvPr id="10257" name="Text Box 49"/>
          <p:cNvSpPr txBox="1">
            <a:spLocks noChangeArrowheads="1"/>
          </p:cNvSpPr>
          <p:nvPr/>
        </p:nvSpPr>
        <p:spPr bwMode="auto">
          <a:xfrm>
            <a:off x="1711224" y="1895475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Application</a:t>
            </a:r>
          </a:p>
        </p:txBody>
      </p:sp>
      <p:sp>
        <p:nvSpPr>
          <p:cNvPr id="10258" name="Text Box 50"/>
          <p:cNvSpPr txBox="1">
            <a:spLocks noChangeArrowheads="1"/>
          </p:cNvSpPr>
          <p:nvPr/>
        </p:nvSpPr>
        <p:spPr bwMode="auto">
          <a:xfrm>
            <a:off x="1676751" y="2444750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10259" name="Text Box 51"/>
          <p:cNvSpPr txBox="1">
            <a:spLocks noChangeArrowheads="1"/>
          </p:cNvSpPr>
          <p:nvPr/>
        </p:nvSpPr>
        <p:spPr bwMode="auto">
          <a:xfrm>
            <a:off x="1946064" y="3022600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10260" name="Text Box 52"/>
          <p:cNvSpPr txBox="1">
            <a:spLocks noChangeArrowheads="1"/>
          </p:cNvSpPr>
          <p:nvPr/>
        </p:nvSpPr>
        <p:spPr bwMode="auto">
          <a:xfrm>
            <a:off x="1847850" y="35560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10261" name="Text Box 53"/>
          <p:cNvSpPr txBox="1">
            <a:spLocks noChangeArrowheads="1"/>
          </p:cNvSpPr>
          <p:nvPr/>
        </p:nvSpPr>
        <p:spPr bwMode="auto">
          <a:xfrm>
            <a:off x="1877864" y="4029075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10262" name="Rectangle 54"/>
          <p:cNvSpPr>
            <a:spLocks noChangeArrowheads="1"/>
          </p:cNvSpPr>
          <p:nvPr/>
        </p:nvSpPr>
        <p:spPr bwMode="auto">
          <a:xfrm>
            <a:off x="1524000" y="50466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63" name="Text Box 55"/>
          <p:cNvSpPr txBox="1">
            <a:spLocks noChangeArrowheads="1"/>
          </p:cNvSpPr>
          <p:nvPr/>
        </p:nvSpPr>
        <p:spPr bwMode="auto">
          <a:xfrm>
            <a:off x="2116784" y="4578350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Link</a:t>
            </a:r>
          </a:p>
        </p:txBody>
      </p:sp>
      <p:sp>
        <p:nvSpPr>
          <p:cNvPr id="10264" name="Text Box 56"/>
          <p:cNvSpPr txBox="1">
            <a:spLocks noChangeArrowheads="1"/>
          </p:cNvSpPr>
          <p:nvPr/>
        </p:nvSpPr>
        <p:spPr bwMode="auto">
          <a:xfrm>
            <a:off x="1901115" y="5156200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10265" name="Text Box 57"/>
          <p:cNvSpPr txBox="1">
            <a:spLocks noChangeArrowheads="1"/>
          </p:cNvSpPr>
          <p:nvPr/>
        </p:nvSpPr>
        <p:spPr bwMode="auto">
          <a:xfrm>
            <a:off x="1219200" y="5668963"/>
            <a:ext cx="29364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Optima" panose="02000503060000020004" pitchFamily="2" charset="0"/>
              </a:rPr>
              <a:t>The 7-layer OSI Model</a:t>
            </a:r>
          </a:p>
        </p:txBody>
      </p:sp>
      <p:sp>
        <p:nvSpPr>
          <p:cNvPr id="10266" name="Text Box 58"/>
          <p:cNvSpPr txBox="1">
            <a:spLocks noChangeArrowheads="1"/>
          </p:cNvSpPr>
          <p:nvPr/>
        </p:nvSpPr>
        <p:spPr bwMode="auto">
          <a:xfrm>
            <a:off x="5105400" y="5619750"/>
            <a:ext cx="33933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Optima" panose="02000503060000020004" pitchFamily="2" charset="0"/>
              </a:rPr>
              <a:t>The 4-layer Internet model</a:t>
            </a:r>
          </a:p>
        </p:txBody>
      </p:sp>
      <p:sp>
        <p:nvSpPr>
          <p:cNvPr id="10267" name="Text Box 59"/>
          <p:cNvSpPr txBox="1">
            <a:spLocks noChangeArrowheads="1"/>
          </p:cNvSpPr>
          <p:nvPr/>
        </p:nvSpPr>
        <p:spPr bwMode="auto">
          <a:xfrm>
            <a:off x="5867400" y="2078038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Application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429000" y="2051050"/>
            <a:ext cx="2209800" cy="3578225"/>
            <a:chOff x="2016" y="1267"/>
            <a:chExt cx="1392" cy="2254"/>
          </a:xfrm>
        </p:grpSpPr>
        <p:sp>
          <p:nvSpPr>
            <p:cNvPr id="10274" name="Freeform 66"/>
            <p:cNvSpPr>
              <a:spLocks/>
            </p:cNvSpPr>
            <p:nvPr/>
          </p:nvSpPr>
          <p:spPr bwMode="auto">
            <a:xfrm>
              <a:off x="2064" y="2849"/>
              <a:ext cx="96" cy="672"/>
            </a:xfrm>
            <a:custGeom>
              <a:avLst/>
              <a:gdLst>
                <a:gd name="T0" fmla="*/ 0 w 96"/>
                <a:gd name="T1" fmla="*/ 0 h 672"/>
                <a:gd name="T2" fmla="*/ 96 w 96"/>
                <a:gd name="T3" fmla="*/ 0 h 672"/>
                <a:gd name="T4" fmla="*/ 96 w 96"/>
                <a:gd name="T5" fmla="*/ 672 h 672"/>
                <a:gd name="T6" fmla="*/ 0 w 9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72"/>
                <a:gd name="T14" fmla="*/ 96 w 9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72">
                  <a:moveTo>
                    <a:pt x="0" y="0"/>
                  </a:moveTo>
                  <a:lnTo>
                    <a:pt x="96" y="0"/>
                  </a:lnTo>
                  <a:lnTo>
                    <a:pt x="96" y="672"/>
                  </a:lnTo>
                  <a:lnTo>
                    <a:pt x="0" y="672"/>
                  </a:ln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5" name="Freeform 67"/>
            <p:cNvSpPr>
              <a:spLocks/>
            </p:cNvSpPr>
            <p:nvPr/>
          </p:nvSpPr>
          <p:spPr bwMode="auto">
            <a:xfrm>
              <a:off x="2064" y="1841"/>
              <a:ext cx="96" cy="672"/>
            </a:xfrm>
            <a:custGeom>
              <a:avLst/>
              <a:gdLst>
                <a:gd name="T0" fmla="*/ 0 w 96"/>
                <a:gd name="T1" fmla="*/ 0 h 672"/>
                <a:gd name="T2" fmla="*/ 96 w 96"/>
                <a:gd name="T3" fmla="*/ 0 h 672"/>
                <a:gd name="T4" fmla="*/ 96 w 96"/>
                <a:gd name="T5" fmla="*/ 672 h 672"/>
                <a:gd name="T6" fmla="*/ 0 w 9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72"/>
                <a:gd name="T14" fmla="*/ 96 w 9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72">
                  <a:moveTo>
                    <a:pt x="0" y="0"/>
                  </a:moveTo>
                  <a:lnTo>
                    <a:pt x="96" y="0"/>
                  </a:lnTo>
                  <a:lnTo>
                    <a:pt x="96" y="672"/>
                  </a:lnTo>
                  <a:lnTo>
                    <a:pt x="0" y="672"/>
                  </a:ln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6" name="Line 68"/>
            <p:cNvSpPr>
              <a:spLocks noChangeShapeType="1"/>
            </p:cNvSpPr>
            <p:nvPr/>
          </p:nvSpPr>
          <p:spPr bwMode="auto">
            <a:xfrm>
              <a:off x="2160" y="2177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7" name="Line 69"/>
            <p:cNvSpPr>
              <a:spLocks noChangeShapeType="1"/>
            </p:cNvSpPr>
            <p:nvPr/>
          </p:nvSpPr>
          <p:spPr bwMode="auto">
            <a:xfrm>
              <a:off x="2016" y="2657"/>
              <a:ext cx="48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8" name="Line 70"/>
            <p:cNvSpPr>
              <a:spLocks noChangeShapeType="1"/>
            </p:cNvSpPr>
            <p:nvPr/>
          </p:nvSpPr>
          <p:spPr bwMode="auto">
            <a:xfrm>
              <a:off x="2160" y="3137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9" name="Line 71"/>
            <p:cNvSpPr>
              <a:spLocks noChangeShapeType="1"/>
            </p:cNvSpPr>
            <p:nvPr/>
          </p:nvSpPr>
          <p:spPr bwMode="auto">
            <a:xfrm>
              <a:off x="2016" y="1649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0" name="Line 72"/>
            <p:cNvSpPr>
              <a:spLocks noChangeShapeType="1"/>
            </p:cNvSpPr>
            <p:nvPr/>
          </p:nvSpPr>
          <p:spPr bwMode="auto">
            <a:xfrm>
              <a:off x="2016" y="1361"/>
              <a:ext cx="48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1" name="Line 73"/>
            <p:cNvSpPr>
              <a:spLocks noChangeShapeType="1"/>
            </p:cNvSpPr>
            <p:nvPr/>
          </p:nvSpPr>
          <p:spPr bwMode="auto">
            <a:xfrm>
              <a:off x="2880" y="1361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2" name="Line 74"/>
            <p:cNvSpPr>
              <a:spLocks noChangeShapeType="1"/>
            </p:cNvSpPr>
            <p:nvPr/>
          </p:nvSpPr>
          <p:spPr bwMode="auto">
            <a:xfrm>
              <a:off x="3216" y="1649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3" name="Line 75"/>
            <p:cNvSpPr>
              <a:spLocks noChangeShapeType="1"/>
            </p:cNvSpPr>
            <p:nvPr/>
          </p:nvSpPr>
          <p:spPr bwMode="auto">
            <a:xfrm>
              <a:off x="2880" y="2177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4" name="Line 76"/>
            <p:cNvSpPr>
              <a:spLocks noChangeShapeType="1"/>
            </p:cNvSpPr>
            <p:nvPr/>
          </p:nvSpPr>
          <p:spPr bwMode="auto">
            <a:xfrm>
              <a:off x="2880" y="2657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5" name="Line 77"/>
            <p:cNvSpPr>
              <a:spLocks noChangeShapeType="1"/>
            </p:cNvSpPr>
            <p:nvPr/>
          </p:nvSpPr>
          <p:spPr bwMode="auto">
            <a:xfrm>
              <a:off x="3120" y="3137"/>
              <a:ext cx="2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69" name="Text Box 61"/>
            <p:cNvSpPr txBox="1">
              <a:spLocks noChangeArrowheads="1"/>
            </p:cNvSpPr>
            <p:nvPr/>
          </p:nvSpPr>
          <p:spPr bwMode="auto">
            <a:xfrm>
              <a:off x="2504" y="1267"/>
              <a:ext cx="39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Handlee" panose="02000000000000000000" pitchFamily="2" charset="77"/>
                </a:rPr>
                <a:t>FTP</a:t>
              </a:r>
            </a:p>
          </p:txBody>
        </p:sp>
        <p:sp>
          <p:nvSpPr>
            <p:cNvPr id="10270" name="Text Box 62"/>
            <p:cNvSpPr txBox="1">
              <a:spLocks noChangeArrowheads="1"/>
            </p:cNvSpPr>
            <p:nvPr/>
          </p:nvSpPr>
          <p:spPr bwMode="auto">
            <a:xfrm>
              <a:off x="2229" y="1526"/>
              <a:ext cx="945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Handlee" panose="02000000000000000000" pitchFamily="2" charset="77"/>
                </a:rPr>
                <a:t>ASCII/Binary</a:t>
              </a:r>
            </a:p>
          </p:txBody>
        </p:sp>
        <p:sp>
          <p:nvSpPr>
            <p:cNvPr id="10271" name="Text Box 63"/>
            <p:cNvSpPr txBox="1">
              <a:spLocks noChangeArrowheads="1"/>
            </p:cNvSpPr>
            <p:nvPr/>
          </p:nvSpPr>
          <p:spPr bwMode="auto">
            <a:xfrm>
              <a:off x="2557" y="2563"/>
              <a:ext cx="25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Handlee" panose="02000000000000000000" pitchFamily="2" charset="77"/>
                </a:rPr>
                <a:t>IP</a:t>
              </a:r>
            </a:p>
          </p:txBody>
        </p:sp>
        <p:sp>
          <p:nvSpPr>
            <p:cNvPr id="10273" name="Text Box 65"/>
            <p:cNvSpPr txBox="1">
              <a:spLocks noChangeArrowheads="1"/>
            </p:cNvSpPr>
            <p:nvPr/>
          </p:nvSpPr>
          <p:spPr bwMode="auto">
            <a:xfrm>
              <a:off x="2362" y="3026"/>
              <a:ext cx="75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>
                  <a:latin typeface="Handlee" panose="02000000000000000000" pitchFamily="2" charset="77"/>
                </a:rPr>
                <a:t>Ethernet</a:t>
              </a:r>
            </a:p>
          </p:txBody>
        </p:sp>
        <p:sp>
          <p:nvSpPr>
            <p:cNvPr id="10272" name="Text Box 64"/>
            <p:cNvSpPr txBox="1">
              <a:spLocks noChangeArrowheads="1"/>
            </p:cNvSpPr>
            <p:nvPr/>
          </p:nvSpPr>
          <p:spPr bwMode="auto">
            <a:xfrm>
              <a:off x="2446" y="2066"/>
              <a:ext cx="415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Handlee" panose="02000000000000000000" pitchFamily="2" charset="77"/>
                </a:rPr>
                <a:t>TCP</a:t>
              </a:r>
            </a:p>
          </p:txBody>
        </p:sp>
      </p:grp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Hamming Distance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809357" y="4379893"/>
            <a:ext cx="63253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To reliably 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</a:rPr>
              <a:t>detect</a:t>
            </a:r>
            <a:r>
              <a:rPr lang="en-US" sz="2800" dirty="0">
                <a:latin typeface="Calibri" pitchFamily="34" charset="0"/>
              </a:rPr>
              <a:t> a d-bit error:  HD ≥ d+1</a:t>
            </a:r>
          </a:p>
          <a:p>
            <a:r>
              <a:rPr lang="en-US" sz="2800" dirty="0">
                <a:latin typeface="Calibri" pitchFamily="34" charset="0"/>
              </a:rPr>
              <a:t>To reliably 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</a:rPr>
              <a:t>correct</a:t>
            </a:r>
            <a:r>
              <a:rPr lang="en-US" sz="2800" dirty="0">
                <a:latin typeface="Calibri" pitchFamily="34" charset="0"/>
              </a:rPr>
              <a:t> a d-bit error: HD ≥ 2d+1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184525" y="2865438"/>
            <a:ext cx="22140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andlee" panose="02000000000000000000" pitchFamily="2" charset="77"/>
              </a:rPr>
              <a:t>HD = min (</a:t>
            </a:r>
            <a:r>
              <a:rPr lang="en-US" sz="2800" dirty="0" err="1">
                <a:solidFill>
                  <a:srgbClr val="FF0000"/>
                </a:solidFill>
                <a:latin typeface="Handlee" panose="02000000000000000000" pitchFamily="2" charset="77"/>
              </a:rPr>
              <a:t>d</a:t>
            </a:r>
            <a:r>
              <a:rPr lang="en-US" sz="2800" baseline="-25000" dirty="0" err="1">
                <a:solidFill>
                  <a:srgbClr val="FF0000"/>
                </a:solidFill>
                <a:latin typeface="Handlee" panose="02000000000000000000" pitchFamily="2" charset="77"/>
              </a:rPr>
              <a:t>ij</a:t>
            </a:r>
            <a:r>
              <a:rPr lang="en-US" sz="2800" dirty="0">
                <a:solidFill>
                  <a:srgbClr val="FF0000"/>
                </a:solidFill>
                <a:latin typeface="Handlee" panose="02000000000000000000" pitchFamily="2" charset="77"/>
              </a:rPr>
              <a:t> )</a:t>
            </a:r>
          </a:p>
          <a:p>
            <a:r>
              <a:rPr lang="en-US" sz="2800" dirty="0">
                <a:solidFill>
                  <a:srgbClr val="FF0000"/>
                </a:solidFill>
                <a:latin typeface="Handlee" panose="02000000000000000000" pitchFamily="2" charset="77"/>
              </a:rPr>
              <a:t>           </a:t>
            </a:r>
            <a:endParaRPr lang="en-US" sz="2800" baseline="30000" dirty="0">
              <a:solidFill>
                <a:srgbClr val="FF0000"/>
              </a:solidFill>
              <a:latin typeface="Handlee" panose="02000000000000000000" pitchFamily="2" charset="77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838200" y="2057400"/>
            <a:ext cx="2209800" cy="2209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1371600" y="2667000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 flipV="1">
            <a:off x="1447800" y="26670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1447800" y="2667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286000" y="2667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 flipV="1">
            <a:off x="1371600" y="3429000"/>
            <a:ext cx="9144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V="1">
            <a:off x="1371600" y="26670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295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+mj-lt"/>
            </a:endParaRP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2200175" y="34097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+mj-lt"/>
            </a:endParaRPr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+mj-lt"/>
            </a:endParaRPr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1371600" y="21336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4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2346325" y="22860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3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990600" y="31242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1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2133600" y="351538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2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2270125" y="2860675"/>
            <a:ext cx="617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d</a:t>
            </a:r>
            <a:r>
              <a:rPr lang="en-US" sz="2800" baseline="-25000" dirty="0">
                <a:latin typeface="+mj-lt"/>
              </a:rPr>
              <a:t>23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685800" y="1371600"/>
            <a:ext cx="19543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Set of 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codes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Parity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Start with n bits and add another so that the total number of 1s is even (even parity)</a:t>
            </a:r>
          </a:p>
          <a:p>
            <a:pPr lvl="1" eaLnBrk="1" hangingPunct="1"/>
            <a:r>
              <a:rPr lang="en-US" dirty="0"/>
              <a:t>e.g. 0110010 </a:t>
            </a:r>
            <a:r>
              <a:rPr lang="en-US" dirty="0">
                <a:sym typeface="Wingdings" pitchFamily="2" charset="2"/>
              </a:rPr>
              <a:t> 01100101</a:t>
            </a:r>
          </a:p>
          <a:p>
            <a:pPr lvl="1" eaLnBrk="1" hangingPunct="1"/>
            <a:r>
              <a:rPr lang="en-US" dirty="0">
                <a:sym typeface="Wingdings" pitchFamily="2" charset="2"/>
              </a:rPr>
              <a:t>Easy to compute as XOR of all input bits</a:t>
            </a:r>
          </a:p>
          <a:p>
            <a:pPr eaLnBrk="1" hangingPunct="1"/>
            <a:endParaRPr lang="en-US" dirty="0">
              <a:sym typeface="Wingdings" pitchFamily="2" charset="2"/>
            </a:endParaRPr>
          </a:p>
          <a:p>
            <a:pPr eaLnBrk="1" hangingPunct="1"/>
            <a:r>
              <a:rPr lang="en-US" dirty="0"/>
              <a:t>Will detect an odd number of bit errors</a:t>
            </a:r>
          </a:p>
          <a:p>
            <a:pPr lvl="1" eaLnBrk="1" hangingPunct="1"/>
            <a:r>
              <a:rPr lang="en-US" dirty="0"/>
              <a:t>But not an even number</a:t>
            </a:r>
          </a:p>
          <a:p>
            <a:pPr eaLnBrk="1" hangingPunct="1"/>
            <a:r>
              <a:rPr lang="en-US" dirty="0"/>
              <a:t>Does not correct any errors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Parity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4953000" cy="5334000"/>
          </a:xfrm>
        </p:spPr>
        <p:txBody>
          <a:bodyPr/>
          <a:lstStyle/>
          <a:p>
            <a:pPr eaLnBrk="1" hangingPunct="1"/>
            <a:r>
              <a:rPr lang="en-US" dirty="0"/>
              <a:t>Add parity row/column to array of bits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Detects all 1, 2, 3 bit errors, and many errors with &gt;3 bits.</a:t>
            </a:r>
          </a:p>
          <a:p>
            <a:pPr eaLnBrk="1" hangingPunct="1"/>
            <a:r>
              <a:rPr lang="en-US" dirty="0"/>
              <a:t>Corrects all 1 bit errors</a:t>
            </a:r>
          </a:p>
          <a:p>
            <a:pPr eaLnBrk="1" hangingPunct="1"/>
            <a:endParaRPr lang="en-US" dirty="0"/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6299664" y="2667000"/>
            <a:ext cx="13965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0101001   1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1101001   0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1011110   1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0001110   1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0110100   1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1011111   0</a:t>
            </a:r>
          </a:p>
          <a:p>
            <a:pPr marL="457200" indent="-457200" algn="ctr" eaLnBrk="0" hangingPunct="0">
              <a:lnSpc>
                <a:spcPct val="50000"/>
              </a:lnSpc>
            </a:pPr>
            <a:endParaRPr lang="en-US" sz="2000" dirty="0">
              <a:latin typeface="Calibri" pitchFamily="34" charset="0"/>
            </a:endParaRP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1111011   0</a:t>
            </a:r>
          </a:p>
        </p:txBody>
      </p:sp>
      <p:sp>
        <p:nvSpPr>
          <p:cNvPr id="43016" name="Line 5"/>
          <p:cNvSpPr>
            <a:spLocks noChangeShapeType="1"/>
          </p:cNvSpPr>
          <p:nvPr/>
        </p:nvSpPr>
        <p:spPr bwMode="auto">
          <a:xfrm flipV="1">
            <a:off x="75438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7" name="Line 6"/>
          <p:cNvSpPr>
            <a:spLocks noChangeShapeType="1"/>
          </p:cNvSpPr>
          <p:nvPr/>
        </p:nvSpPr>
        <p:spPr bwMode="auto">
          <a:xfrm flipH="1">
            <a:off x="7772400" y="4876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8" name="Line 7"/>
          <p:cNvSpPr>
            <a:spLocks noChangeShapeType="1"/>
          </p:cNvSpPr>
          <p:nvPr/>
        </p:nvSpPr>
        <p:spPr bwMode="auto">
          <a:xfrm>
            <a:off x="5715000" y="4876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9" name="Line 8"/>
          <p:cNvSpPr>
            <a:spLocks noChangeShapeType="1"/>
          </p:cNvSpPr>
          <p:nvPr/>
        </p:nvSpPr>
        <p:spPr bwMode="auto">
          <a:xfrm>
            <a:off x="7543800" y="2133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Checksums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/>
              <a:t>Used in Internet protocols (IP, ICMP, TCP, UDP)</a:t>
            </a:r>
          </a:p>
          <a:p>
            <a:pPr eaLnBrk="1" hangingPunct="1"/>
            <a:r>
              <a:rPr lang="en-US" sz="2800" b="1" dirty="0"/>
              <a:t>Basic Idea</a:t>
            </a:r>
            <a:r>
              <a:rPr lang="en-US" sz="2800" dirty="0"/>
              <a:t>: Add up the data and send it along with sum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Algorithm</a:t>
            </a:r>
            <a:r>
              <a:rPr lang="en-US" sz="2800" dirty="0"/>
              <a:t>:</a:t>
            </a:r>
          </a:p>
          <a:p>
            <a:pPr lvl="1" eaLnBrk="1" hangingPunct="1"/>
            <a:r>
              <a:rPr lang="en-US" sz="2400" i="1" dirty="0"/>
              <a:t>checksum</a:t>
            </a:r>
            <a:r>
              <a:rPr lang="en-US" sz="2400" dirty="0"/>
              <a:t> is the 1s complement of the 1s complement sum of the data interpreted 16 bits at a time (for 16-bit TCP/UDP checksum)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b="1" dirty="0"/>
              <a:t>1s complement:</a:t>
            </a:r>
            <a:r>
              <a:rPr lang="en-US" sz="2800" dirty="0"/>
              <a:t> flip all bits to make number negative</a:t>
            </a:r>
          </a:p>
          <a:p>
            <a:r>
              <a:rPr lang="en-US" sz="2800" b="1" dirty="0"/>
              <a:t>1s complement sum</a:t>
            </a:r>
            <a:r>
              <a:rPr lang="en-US" sz="2800" dirty="0"/>
              <a:t>: if there is a carry from the most significant bit (MSB), wrap it around and add it back to the least significant bit (LSB).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9D03A9-1CB8-9A9B-030A-1AF52489C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Example 1</a:t>
            </a:r>
          </a:p>
          <a:p>
            <a:pPr lvl="1"/>
            <a:r>
              <a:rPr lang="en-CA" dirty="0"/>
              <a:t>Number 1: 0110 </a:t>
            </a:r>
          </a:p>
          <a:p>
            <a:pPr lvl="1"/>
            <a:r>
              <a:rPr lang="en-CA" dirty="0"/>
              <a:t>Number 2: 0101</a:t>
            </a:r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r>
              <a:rPr lang="en-CA" dirty="0"/>
              <a:t>No carry in this case, so no wrapping is needed.</a:t>
            </a:r>
          </a:p>
          <a:p>
            <a:endParaRPr lang="en-CA" dirty="0"/>
          </a:p>
          <a:p>
            <a:r>
              <a:rPr lang="en-CA" dirty="0"/>
              <a:t>The sum is 1011. </a:t>
            </a:r>
          </a:p>
          <a:p>
            <a:r>
              <a:rPr lang="en-CA" dirty="0"/>
              <a:t>The 1s complement sum is 0100.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2204684-865F-670C-EBA0-53789FC1C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 2</a:t>
            </a:r>
          </a:p>
          <a:p>
            <a:pPr lvl="1"/>
            <a:r>
              <a:rPr lang="en-CA" dirty="0"/>
              <a:t>Number 1: 1110 </a:t>
            </a:r>
          </a:p>
          <a:p>
            <a:pPr lvl="1"/>
            <a:r>
              <a:rPr lang="en-CA" dirty="0"/>
              <a:t>Number 2: 0101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dirty="0"/>
              <a:t>The result is 5 bits (10011). The carry (1) is added to the least significant 4 bits: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The final sum is 0100. </a:t>
            </a:r>
          </a:p>
          <a:p>
            <a:r>
              <a:rPr lang="en-CA" dirty="0"/>
              <a:t>The 1s complement sum is 1011.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7EC79-583B-5FF5-2221-49D48493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1s Complement Sum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F6803-3B59-B07D-0AB9-7C14E783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2E83D-D1B1-64FC-FA5E-E5A458DE1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0910-68AF-067E-91A3-4F0FF3B7C0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5259E7-52FC-AD2C-CD2B-35A40B1A3EAB}"/>
              </a:ext>
            </a:extLst>
          </p:cNvPr>
          <p:cNvSpPr txBox="1"/>
          <p:nvPr/>
        </p:nvSpPr>
        <p:spPr>
          <a:xfrm>
            <a:off x="1524000" y="2499929"/>
            <a:ext cx="1287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0110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0101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1011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01B400-2A4C-5B10-FA2C-40FAA3B67093}"/>
              </a:ext>
            </a:extLst>
          </p:cNvPr>
          <p:cNvSpPr txBox="1"/>
          <p:nvPr/>
        </p:nvSpPr>
        <p:spPr>
          <a:xfrm>
            <a:off x="6667500" y="1847688"/>
            <a:ext cx="1287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1110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0101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10011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ACDE77-8C97-4789-9D84-25019BCE9AB9}"/>
              </a:ext>
            </a:extLst>
          </p:cNvPr>
          <p:cNvSpPr txBox="1"/>
          <p:nvPr/>
        </p:nvSpPr>
        <p:spPr>
          <a:xfrm>
            <a:off x="6667500" y="3905105"/>
            <a:ext cx="1287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0011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1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0100</a:t>
            </a:r>
          </a:p>
        </p:txBody>
      </p:sp>
    </p:spTree>
    <p:extLst>
      <p:ext uri="{BB962C8B-B14F-4D97-AF65-F5344CB8AC3E}">
        <p14:creationId xmlns:p14="http://schemas.microsoft.com/office/powerpoint/2010/main" val="2162023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62265-224E-DFF7-7DD4-4EF53725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>
            <a:extLst>
              <a:ext uri="{FF2B5EF4-FFF2-40B4-BE49-F238E27FC236}">
                <a16:creationId xmlns:a16="http://schemas.microsoft.com/office/drawing/2014/main" id="{31BDB762-B748-F991-D09F-74FF12B89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CRCs (Cyclic Redundancy Check)</a:t>
            </a:r>
          </a:p>
        </p:txBody>
      </p:sp>
      <p:sp>
        <p:nvSpPr>
          <p:cNvPr id="45062" name="Rectangle 3">
            <a:extLst>
              <a:ext uri="{FF2B5EF4-FFF2-40B4-BE49-F238E27FC236}">
                <a16:creationId xmlns:a16="http://schemas.microsoft.com/office/drawing/2014/main" id="{93F1B135-454A-4314-7273-5C9EEC4A6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Stronger protection than checksums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Used widely in practice, e.g., Ethernet CRC-32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Implemented in hardware (XORs and shifts)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Mathematics more involved …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/>
              <a:t>Optional: see </a:t>
            </a:r>
            <a:r>
              <a:rPr lang="en-US" sz="2200" dirty="0"/>
              <a:t>textbook if you are interested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EA0E9-FF53-739E-FEAB-AF774614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CEBB45-F29C-D376-6AA0-6F228FCCC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9E2819E-DFE6-0ED1-1BDA-8B094B5403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4605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 2: Key Concepts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Redundant bits are added to messages to protect against transmission errors.</a:t>
            </a:r>
          </a:p>
          <a:p>
            <a:pPr eaLnBrk="1" hangingPunct="1"/>
            <a:r>
              <a:rPr lang="en-US"/>
              <a:t>Two recovery strategies are retransmissions (ARQ) and error correcting codes (FEC)</a:t>
            </a:r>
          </a:p>
          <a:p>
            <a:pPr eaLnBrk="1" hangingPunct="1"/>
            <a:r>
              <a:rPr lang="en-US"/>
              <a:t>The Hamming distance tells us how much error can safely be tolerated.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Part 1. Physical/link layer</a:t>
            </a:r>
          </a:p>
          <a:p>
            <a:pPr lvl="1"/>
            <a:r>
              <a:rPr lang="en-US" dirty="0"/>
              <a:t>Different types of media</a:t>
            </a:r>
          </a:p>
          <a:p>
            <a:pPr lvl="1"/>
            <a:r>
              <a:rPr lang="en-US" dirty="0"/>
              <a:t>Encoding bits with signals</a:t>
            </a:r>
          </a:p>
          <a:p>
            <a:pPr lvl="1"/>
            <a:r>
              <a:rPr lang="en-US" dirty="0"/>
              <a:t>Framing</a:t>
            </a:r>
          </a:p>
          <a:p>
            <a:pPr lvl="1"/>
            <a:r>
              <a:rPr lang="en-US" dirty="0"/>
              <a:t>Model of a link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Part 2. Error detection and correction</a:t>
            </a:r>
          </a:p>
          <a:p>
            <a:pPr lvl="1"/>
            <a:r>
              <a:rPr lang="en-US" dirty="0"/>
              <a:t>Hamming distance</a:t>
            </a:r>
          </a:p>
          <a:p>
            <a:pPr lvl="1"/>
            <a:r>
              <a:rPr lang="en-US" dirty="0"/>
              <a:t>Parity, checksums, …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46FECCF-1947-188B-D8C6-A9ED2A19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12" y="990600"/>
            <a:ext cx="370088" cy="502920"/>
          </a:xfrm>
          <a:prstGeom prst="rightArrow">
            <a:avLst>
              <a:gd name="adj1" fmla="val 63008"/>
              <a:gd name="adj2" fmla="val 49090"/>
            </a:avLst>
          </a:prstGeom>
          <a:solidFill>
            <a:srgbClr val="FF7C8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MP9003163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" y="4686300"/>
            <a:ext cx="2223680" cy="1600200"/>
          </a:xfrm>
          <a:prstGeom prst="rect">
            <a:avLst/>
          </a:prstGeom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 1 – Physical/Link Layer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US" dirty="0"/>
              <a:t>Focus:  </a:t>
            </a:r>
          </a:p>
          <a:p>
            <a:pPr marL="457200" indent="-457200" eaLnBrk="1" hangingPunct="1">
              <a:buNone/>
            </a:pPr>
            <a:r>
              <a:rPr lang="en-US" dirty="0"/>
              <a:t>	</a:t>
            </a:r>
            <a:r>
              <a:rPr lang="en-US" i="1" u="sng" dirty="0"/>
              <a:t>How do we send a message across a wire?</a:t>
            </a:r>
          </a:p>
          <a:p>
            <a:pPr marL="457200" indent="-457200" eaLnBrk="1" hangingPunct="1">
              <a:buNone/>
            </a:pPr>
            <a:endParaRPr lang="en-US" i="1" u="sng" dirty="0"/>
          </a:p>
          <a:p>
            <a:pPr marL="457200" indent="-457200" eaLnBrk="1" hangingPunct="1">
              <a:buNone/>
            </a:pPr>
            <a:r>
              <a:rPr lang="en-US" dirty="0"/>
              <a:t>The physical / link layers:</a:t>
            </a:r>
          </a:p>
          <a:p>
            <a:pPr marL="741363" lvl="1" indent="-284163" eaLnBrk="1" hangingPunct="1">
              <a:buFontTx/>
              <a:buAutoNum type="arabicPeriod"/>
            </a:pPr>
            <a:r>
              <a:rPr lang="en-US" dirty="0"/>
              <a:t>Different kinds of media</a:t>
            </a:r>
          </a:p>
          <a:p>
            <a:pPr marL="741363" lvl="1" indent="-284163" eaLnBrk="1" hangingPunct="1">
              <a:buFontTx/>
              <a:buAutoNum type="arabicPeriod"/>
            </a:pPr>
            <a:r>
              <a:rPr lang="en-US" dirty="0"/>
              <a:t>Encoding bits, messages</a:t>
            </a:r>
          </a:p>
          <a:p>
            <a:pPr marL="741363" lvl="1" indent="-284163" eaLnBrk="1" hangingPunct="1">
              <a:buFontTx/>
              <a:buAutoNum type="arabicPeriod"/>
            </a:pPr>
            <a:r>
              <a:rPr lang="en-US" dirty="0"/>
              <a:t>Model of a link</a:t>
            </a:r>
          </a:p>
          <a:p>
            <a:pPr marL="838200" lvl="1" indent="-381000" eaLnBrk="1" hangingPunct="1">
              <a:buFontTx/>
              <a:buNone/>
            </a:pPr>
            <a:endParaRPr lang="en-US" dirty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6678612" y="48069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6678612" y="44259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6678612" y="40449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6678612" y="366395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6678612" y="328295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6678612" y="290195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6678612" y="252095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6866815" y="4800600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6773212" y="4435475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Data Link</a:t>
            </a:r>
          </a:p>
        </p:txBody>
      </p:sp>
      <p:sp>
        <p:nvSpPr>
          <p:cNvPr id="12304" name="Text Box 13"/>
          <p:cNvSpPr txBox="1">
            <a:spLocks noChangeArrowheads="1"/>
          </p:cNvSpPr>
          <p:nvPr/>
        </p:nvSpPr>
        <p:spPr bwMode="auto">
          <a:xfrm>
            <a:off x="6819751" y="4070350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6781800" y="3673475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6868901" y="3292475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12307" name="Text Box 16"/>
          <p:cNvSpPr txBox="1">
            <a:spLocks noChangeArrowheads="1"/>
          </p:cNvSpPr>
          <p:nvPr/>
        </p:nvSpPr>
        <p:spPr bwMode="auto">
          <a:xfrm>
            <a:off x="6629751" y="2879725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12308" name="Text Box 17"/>
          <p:cNvSpPr txBox="1">
            <a:spLocks noChangeArrowheads="1"/>
          </p:cNvSpPr>
          <p:nvPr/>
        </p:nvSpPr>
        <p:spPr bwMode="auto">
          <a:xfrm>
            <a:off x="6687934" y="2514600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Application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6C943-BB90-D465-1F74-7016DCFD44F2}"/>
              </a:ext>
            </a:extLst>
          </p:cNvPr>
          <p:cNvSpPr/>
          <p:nvPr/>
        </p:nvSpPr>
        <p:spPr>
          <a:xfrm>
            <a:off x="4643154" y="5187950"/>
            <a:ext cx="1728967" cy="91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router with multiple antennas&#10;&#10;Description automatically generated">
            <a:extLst>
              <a:ext uri="{FF2B5EF4-FFF2-40B4-BE49-F238E27FC236}">
                <a16:creationId xmlns:a16="http://schemas.microsoft.com/office/drawing/2014/main" id="{CA1D4F94-CF3F-2EC6-EA1F-C5A5743B8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1920"/>
            <a:ext cx="1800122" cy="1070959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2E744B9C-DC25-3ACE-BE37-EACD4C0B0EBE}"/>
              </a:ext>
            </a:extLst>
          </p:cNvPr>
          <p:cNvSpPr/>
          <p:nvPr/>
        </p:nvSpPr>
        <p:spPr>
          <a:xfrm>
            <a:off x="2252276" y="5480824"/>
            <a:ext cx="2624524" cy="538976"/>
          </a:xfrm>
          <a:custGeom>
            <a:avLst/>
            <a:gdLst>
              <a:gd name="connsiteX0" fmla="*/ 0 w 2966224"/>
              <a:gd name="connsiteY0" fmla="*/ 0 h 542693"/>
              <a:gd name="connsiteX1" fmla="*/ 996176 w 2966224"/>
              <a:gd name="connsiteY1" fmla="*/ 96644 h 542693"/>
              <a:gd name="connsiteX2" fmla="*/ 1360449 w 2966224"/>
              <a:gd name="connsiteY2" fmla="*/ 453483 h 542693"/>
              <a:gd name="connsiteX3" fmla="*/ 2966224 w 2966224"/>
              <a:gd name="connsiteY3" fmla="*/ 542693 h 54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224" h="542693">
                <a:moveTo>
                  <a:pt x="0" y="0"/>
                </a:moveTo>
                <a:cubicBezTo>
                  <a:pt x="384717" y="10532"/>
                  <a:pt x="769435" y="21064"/>
                  <a:pt x="996176" y="96644"/>
                </a:cubicBezTo>
                <a:cubicBezTo>
                  <a:pt x="1222918" y="172225"/>
                  <a:pt x="1032108" y="379142"/>
                  <a:pt x="1360449" y="453483"/>
                </a:cubicBezTo>
                <a:cubicBezTo>
                  <a:pt x="1688790" y="527825"/>
                  <a:pt x="2327507" y="535259"/>
                  <a:pt x="2966224" y="542693"/>
                </a:cubicBez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1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1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1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1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1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1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1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2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B91AB51-ED47-E2F6-EAE5-3E65399C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Link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BE2B1521-8D80-3A35-A301-4449EC6B9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35" y="2061201"/>
            <a:ext cx="590096" cy="59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ext, electronics, jack, adapter&#10;&#10;Description automatically generated">
            <a:extLst>
              <a:ext uri="{FF2B5EF4-FFF2-40B4-BE49-F238E27FC236}">
                <a16:creationId xmlns:a16="http://schemas.microsoft.com/office/drawing/2014/main" id="{569D93B9-FF80-3649-EC6E-741A708F6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68" y="2448891"/>
            <a:ext cx="1123732" cy="1056309"/>
          </a:xfrm>
          <a:prstGeom prst="rect">
            <a:avLst/>
          </a:prstGeom>
        </p:spPr>
      </p:pic>
      <p:pic>
        <p:nvPicPr>
          <p:cNvPr id="10" name="Picture 9" descr="A hand holding a group of toothbrushes&#10;&#10;Description automatically generated with medium confidence">
            <a:extLst>
              <a:ext uri="{FF2B5EF4-FFF2-40B4-BE49-F238E27FC236}">
                <a16:creationId xmlns:a16="http://schemas.microsoft.com/office/drawing/2014/main" id="{700B3C56-AF91-7570-B75B-F4877E1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2" y="2736833"/>
            <a:ext cx="2491825" cy="1868869"/>
          </a:xfrm>
          <a:prstGeom prst="rect">
            <a:avLst/>
          </a:prstGeom>
        </p:spPr>
      </p:pic>
      <p:pic>
        <p:nvPicPr>
          <p:cNvPr id="12" name="Picture 11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916C384E-4A8A-140B-715A-4C21AF021E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2" b="14336"/>
          <a:stretch/>
        </p:blipFill>
        <p:spPr>
          <a:xfrm>
            <a:off x="5037421" y="2514600"/>
            <a:ext cx="2353979" cy="1571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7F07C1-D25F-8518-0D3C-F2763A73E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28" y="4819676"/>
            <a:ext cx="2924475" cy="1007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3C0ACE-842B-55D5-2744-F4F9D902A0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5" b="19459"/>
          <a:stretch/>
        </p:blipFill>
        <p:spPr>
          <a:xfrm>
            <a:off x="5374642" y="4343400"/>
            <a:ext cx="2874910" cy="1849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CD6201-F474-DB9F-53DF-A41F926380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852" y="3399072"/>
            <a:ext cx="1408421" cy="493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2816DF-9934-3004-2A65-89CAA6A27D8B}"/>
              </a:ext>
            </a:extLst>
          </p:cNvPr>
          <p:cNvSpPr txBox="1"/>
          <p:nvPr/>
        </p:nvSpPr>
        <p:spPr>
          <a:xfrm>
            <a:off x="557729" y="1147300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Handlee" panose="02000000000000000000" pitchFamily="2" charset="77"/>
              </a:rPr>
              <a:t>A Communication Medium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D8592-CE8A-FF80-5279-6D6795C87EB7}"/>
              </a:ext>
            </a:extLst>
          </p:cNvPr>
          <p:cNvSpPr txBox="1"/>
          <p:nvPr/>
        </p:nvSpPr>
        <p:spPr>
          <a:xfrm>
            <a:off x="5702016" y="1120914"/>
            <a:ext cx="313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Handlee" panose="02000000000000000000" pitchFamily="2" charset="77"/>
              </a:rPr>
              <a:t>A Network Adapter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Handlee" panose="02000000000000000000" pitchFamily="2" charset="77"/>
              </a:rPr>
              <a:t>Or a NIC (Network Interface Card)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C443D-C58F-2426-525E-4FD6819FB3AA}"/>
              </a:ext>
            </a:extLst>
          </p:cNvPr>
          <p:cNvSpPr txBox="1"/>
          <p:nvPr/>
        </p:nvSpPr>
        <p:spPr>
          <a:xfrm>
            <a:off x="4512462" y="1208279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Handlee" panose="02000000000000000000" pitchFamily="2" charset="77"/>
              </a:rPr>
              <a:t>and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24B77-AF5D-5449-B1B7-F6D847A3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3D845-D279-B3D1-ABA2-8067F171FC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8B092-FC90-5FF8-3379-81F1AE048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1. Different Types of Media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90600"/>
            <a:ext cx="6553200" cy="5334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Wire	</a:t>
            </a:r>
          </a:p>
          <a:p>
            <a:pPr lvl="1" eaLnBrk="1" hangingPunct="1"/>
            <a:r>
              <a:rPr lang="en-US" sz="2400" dirty="0"/>
              <a:t>Mostly copper wires, e.g., CAT6 Ethernet Cables</a:t>
            </a:r>
          </a:p>
          <a:p>
            <a:pPr lvl="2"/>
            <a:r>
              <a:rPr lang="en-US" sz="2200" dirty="0"/>
              <a:t>Different number of wires</a:t>
            </a:r>
          </a:p>
          <a:p>
            <a:pPr lvl="2"/>
            <a:r>
              <a:rPr lang="en-US" sz="2200" dirty="0"/>
              <a:t>Operation frequencies (16MHz to 2GHz)</a:t>
            </a:r>
          </a:p>
          <a:p>
            <a:pPr lvl="1"/>
            <a:r>
              <a:rPr lang="en-US" sz="2400" dirty="0"/>
              <a:t>Shielding (insulating the wire)</a:t>
            </a:r>
          </a:p>
          <a:p>
            <a:pPr lvl="1"/>
            <a:r>
              <a:rPr lang="en-US" sz="2400" dirty="0"/>
              <a:t>Distance: 10s of meters to kilometers</a:t>
            </a:r>
          </a:p>
          <a:p>
            <a:pPr lvl="1"/>
            <a:r>
              <a:rPr lang="en-US" sz="2400" dirty="0"/>
              <a:t>10Mbps to 100Gbps</a:t>
            </a:r>
          </a:p>
          <a:p>
            <a:pPr eaLnBrk="1" hangingPunct="1"/>
            <a:r>
              <a:rPr lang="en-US" sz="2800" dirty="0"/>
              <a:t>Fiber</a:t>
            </a:r>
          </a:p>
          <a:p>
            <a:pPr lvl="1" eaLnBrk="1" hangingPunct="1"/>
            <a:r>
              <a:rPr lang="en-US" sz="2400" dirty="0"/>
              <a:t>Multi-mode, e.g., 100Mbps, 2KM</a:t>
            </a:r>
          </a:p>
          <a:p>
            <a:pPr lvl="1" eaLnBrk="1" hangingPunct="1"/>
            <a:r>
              <a:rPr lang="en-US" sz="2400" dirty="0"/>
              <a:t>Single-mode, e.g., 10 Gbps</a:t>
            </a:r>
            <a:r>
              <a:rPr lang="en-US" sz="2400" dirty="0">
                <a:sym typeface="Wingdings" pitchFamily="2" charset="2"/>
              </a:rPr>
              <a:t> for 80km</a:t>
            </a:r>
            <a:endParaRPr lang="en-US" sz="2400" dirty="0"/>
          </a:p>
          <a:p>
            <a:pPr eaLnBrk="1" hangingPunct="1"/>
            <a:r>
              <a:rPr lang="en-US" sz="2800" dirty="0"/>
              <a:t>Wireless</a:t>
            </a:r>
          </a:p>
          <a:p>
            <a:pPr lvl="1" eaLnBrk="1" hangingPunct="1"/>
            <a:r>
              <a:rPr lang="en-US" sz="2400" dirty="0"/>
              <a:t>Wireless LANs, e.g., </a:t>
            </a:r>
            <a:r>
              <a:rPr lang="en-US" sz="2400" dirty="0" err="1"/>
              <a:t>WiFi</a:t>
            </a:r>
            <a:r>
              <a:rPr lang="en-US" sz="2400" dirty="0"/>
              <a:t> (family of protocols based on IEEE 802.11 standards), </a:t>
            </a:r>
          </a:p>
          <a:p>
            <a:pPr lvl="1" eaLnBrk="1" hangingPunct="1"/>
            <a:r>
              <a:rPr lang="en-US" sz="2400" dirty="0"/>
              <a:t>Bluetooth, Microwave, satellite, cell phones, …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CFD9D-8A66-40E4-6682-5051552A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5" y="990600"/>
            <a:ext cx="1981202" cy="693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310C84-A1E3-BD6F-F01C-54F1D853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45190"/>
            <a:ext cx="2094967" cy="72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5593B-5E43-BDE4-08F7-0775E629D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70" y="4648200"/>
            <a:ext cx="2083597" cy="7220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CDC0EF-60D4-462B-6F8F-817D0BB8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Electromagnetic Waves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12383-2AA2-8691-0473-EA7EF0DED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0CA9F-4783-09C2-2451-26448463C728}"/>
              </a:ext>
            </a:extLst>
          </p:cNvPr>
          <p:cNvSpPr txBox="1"/>
          <p:nvPr/>
        </p:nvSpPr>
        <p:spPr>
          <a:xfrm>
            <a:off x="432816" y="5847791"/>
            <a:ext cx="4570979" cy="248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13" dirty="0"/>
              <a:t>*https://ipcisco.com/lesson/wlan-frequency-bands/</a:t>
            </a:r>
          </a:p>
        </p:txBody>
      </p:sp>
      <p:pic>
        <p:nvPicPr>
          <p:cNvPr id="139" name="Picture 138" descr="Timeline&#10;&#10;Description automatically generated">
            <a:extLst>
              <a:ext uri="{FF2B5EF4-FFF2-40B4-BE49-F238E27FC236}">
                <a16:creationId xmlns:a16="http://schemas.microsoft.com/office/drawing/2014/main" id="{137710C1-9374-8531-1C4C-24229FE27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8450"/>
            <a:ext cx="8180022" cy="446710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ACF7D-6852-2FB1-C04D-4939F0CC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15082-F1AF-B46E-C453-8DEC4B457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33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3598</Words>
  <Application>Microsoft Macintosh PowerPoint</Application>
  <PresentationFormat>On-screen Show (4:3)</PresentationFormat>
  <Paragraphs>727</Paragraphs>
  <Slides>46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Courier New</vt:lpstr>
      <vt:lpstr>Gill Sans</vt:lpstr>
      <vt:lpstr>Handlee</vt:lpstr>
      <vt:lpstr>Lucida Grande</vt:lpstr>
      <vt:lpstr>Optima</vt:lpstr>
      <vt:lpstr>Wingdings</vt:lpstr>
      <vt:lpstr>Wingdings 2</vt:lpstr>
      <vt:lpstr>Flow</vt:lpstr>
      <vt:lpstr>Handout # 3:  Link Layer, Error Detection/Correction</vt:lpstr>
      <vt:lpstr>Announcements</vt:lpstr>
      <vt:lpstr>Announcements – Cont’d</vt:lpstr>
      <vt:lpstr>Last Time …</vt:lpstr>
      <vt:lpstr>Outline</vt:lpstr>
      <vt:lpstr>Part 1 – Physical/Link Layer</vt:lpstr>
      <vt:lpstr>Network Link</vt:lpstr>
      <vt:lpstr>1. Different Types of Media</vt:lpstr>
      <vt:lpstr>Range of Electromagnetic Waves</vt:lpstr>
      <vt:lpstr>Physical Layer</vt:lpstr>
      <vt:lpstr>3. Framing</vt:lpstr>
      <vt:lpstr>Framing</vt:lpstr>
      <vt:lpstr>How do we identify link adapters?</vt:lpstr>
      <vt:lpstr>Medium Access Control (MAC) Address </vt:lpstr>
      <vt:lpstr>Bootstrapping …</vt:lpstr>
      <vt:lpstr>Discovering the Receiver …</vt:lpstr>
      <vt:lpstr>4. Model of a Link</vt:lpstr>
      <vt:lpstr>Message Latency</vt:lpstr>
      <vt:lpstr>Relationships</vt:lpstr>
      <vt:lpstr>One-way Latency</vt:lpstr>
      <vt:lpstr>Latency and RTT</vt:lpstr>
      <vt:lpstr>Throughput</vt:lpstr>
      <vt:lpstr>Messages Occupy “Space” On the Wire</vt:lpstr>
      <vt:lpstr>A More Realistic Example</vt:lpstr>
      <vt:lpstr>Packet Switching</vt:lpstr>
      <vt:lpstr>Packet Switching</vt:lpstr>
      <vt:lpstr>Packet Switching – Queueing Delay</vt:lpstr>
      <vt:lpstr>Increasing Link Bandwidth</vt:lpstr>
      <vt:lpstr>Part 1: Key Concepts</vt:lpstr>
      <vt:lpstr>Outline</vt:lpstr>
      <vt:lpstr>Part 2 – Error Detection and Correction</vt:lpstr>
      <vt:lpstr>Errors and Redundancy</vt:lpstr>
      <vt:lpstr>Motivating Example</vt:lpstr>
      <vt:lpstr>Detection vs. Correction</vt:lpstr>
      <vt:lpstr>Detect or Correct?</vt:lpstr>
      <vt:lpstr>Retransmissions vs. FEC</vt:lpstr>
      <vt:lpstr>Encoding to Detect Errors</vt:lpstr>
      <vt:lpstr>The Hamming Distance</vt:lpstr>
      <vt:lpstr>Hamming Distance</vt:lpstr>
      <vt:lpstr>Hamming Distance</vt:lpstr>
      <vt:lpstr>Parity</vt:lpstr>
      <vt:lpstr>2D Parity</vt:lpstr>
      <vt:lpstr>Checksums</vt:lpstr>
      <vt:lpstr>1s Complement Sum Examples</vt:lpstr>
      <vt:lpstr>CRCs (Cyclic Redundancy Check)</vt:lpstr>
      <vt:lpstr>Part 2: Key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366</cp:revision>
  <cp:lastPrinted>2019-09-06T15:14:07Z</cp:lastPrinted>
  <dcterms:created xsi:type="dcterms:W3CDTF">2010-09-14T14:57:17Z</dcterms:created>
  <dcterms:modified xsi:type="dcterms:W3CDTF">2025-09-09T13:48:14Z</dcterms:modified>
</cp:coreProperties>
</file>