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7"/>
  </p:notesMasterIdLst>
  <p:handoutMasterIdLst>
    <p:handoutMasterId r:id="rId58"/>
  </p:handoutMasterIdLst>
  <p:sldIdLst>
    <p:sldId id="307" r:id="rId2"/>
    <p:sldId id="309" r:id="rId3"/>
    <p:sldId id="476" r:id="rId4"/>
    <p:sldId id="478" r:id="rId5"/>
    <p:sldId id="2659" r:id="rId6"/>
    <p:sldId id="2660" r:id="rId7"/>
    <p:sldId id="2661" r:id="rId8"/>
    <p:sldId id="2607" r:id="rId9"/>
    <p:sldId id="2610" r:id="rId10"/>
    <p:sldId id="2627" r:id="rId11"/>
    <p:sldId id="2582" r:id="rId12"/>
    <p:sldId id="2611" r:id="rId13"/>
    <p:sldId id="2662" r:id="rId14"/>
    <p:sldId id="2612" r:id="rId15"/>
    <p:sldId id="2663" r:id="rId16"/>
    <p:sldId id="2654" r:id="rId17"/>
    <p:sldId id="326" r:id="rId18"/>
    <p:sldId id="327" r:id="rId19"/>
    <p:sldId id="328" r:id="rId20"/>
    <p:sldId id="329" r:id="rId21"/>
    <p:sldId id="330" r:id="rId22"/>
    <p:sldId id="359" r:id="rId23"/>
    <p:sldId id="361" r:id="rId24"/>
    <p:sldId id="368" r:id="rId25"/>
    <p:sldId id="369" r:id="rId26"/>
    <p:sldId id="370" r:id="rId27"/>
    <p:sldId id="2604" r:id="rId28"/>
    <p:sldId id="377" r:id="rId29"/>
    <p:sldId id="2605" r:id="rId30"/>
    <p:sldId id="2606" r:id="rId31"/>
    <p:sldId id="428" r:id="rId32"/>
    <p:sldId id="427" r:id="rId33"/>
    <p:sldId id="2608" r:id="rId34"/>
    <p:sldId id="2609" r:id="rId35"/>
    <p:sldId id="2626" r:id="rId36"/>
    <p:sldId id="2625" r:id="rId37"/>
    <p:sldId id="419" r:id="rId38"/>
    <p:sldId id="420" r:id="rId39"/>
    <p:sldId id="2665" r:id="rId40"/>
    <p:sldId id="2613" r:id="rId41"/>
    <p:sldId id="2616" r:id="rId42"/>
    <p:sldId id="2614" r:id="rId43"/>
    <p:sldId id="2615" r:id="rId44"/>
    <p:sldId id="2655" r:id="rId45"/>
    <p:sldId id="2617" r:id="rId46"/>
    <p:sldId id="2624" r:id="rId47"/>
    <p:sldId id="2618" r:id="rId48"/>
    <p:sldId id="2623" r:id="rId49"/>
    <p:sldId id="2600" r:id="rId50"/>
    <p:sldId id="2619" r:id="rId51"/>
    <p:sldId id="2668" r:id="rId52"/>
    <p:sldId id="2666" r:id="rId53"/>
    <p:sldId id="2629" r:id="rId54"/>
    <p:sldId id="2620" r:id="rId55"/>
    <p:sldId id="475" r:id="rId56"/>
  </p:sldIdLst>
  <p:sldSz cx="9144000" cy="6858000" type="screen4x3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1497DE9C-E63B-CC4B-AFE6-CE231DC7E1F1}">
          <p14:sldIdLst>
            <p14:sldId id="307"/>
            <p14:sldId id="309"/>
            <p14:sldId id="476"/>
            <p14:sldId id="478"/>
          </p14:sldIdLst>
        </p14:section>
        <p14:section name="ML and Networks" id="{BD3ECA26-757E-E54A-9F41-247A9CC14E7D}">
          <p14:sldIdLst>
            <p14:sldId id="2659"/>
            <p14:sldId id="2660"/>
            <p14:sldId id="2661"/>
            <p14:sldId id="2607"/>
            <p14:sldId id="2610"/>
            <p14:sldId id="2627"/>
            <p14:sldId id="2582"/>
            <p14:sldId id="2611"/>
            <p14:sldId id="2662"/>
            <p14:sldId id="2612"/>
            <p14:sldId id="2663"/>
          </p14:sldIdLst>
        </p14:section>
        <p14:section name="DCN Transport" id="{C81DAC8B-FFF3-BC49-86D6-CD7B479F3F45}">
          <p14:sldIdLst>
            <p14:sldId id="2654"/>
            <p14:sldId id="326"/>
            <p14:sldId id="327"/>
            <p14:sldId id="328"/>
            <p14:sldId id="329"/>
            <p14:sldId id="330"/>
            <p14:sldId id="359"/>
            <p14:sldId id="361"/>
            <p14:sldId id="368"/>
            <p14:sldId id="369"/>
            <p14:sldId id="370"/>
            <p14:sldId id="2604"/>
            <p14:sldId id="377"/>
            <p14:sldId id="2605"/>
            <p14:sldId id="2606"/>
            <p14:sldId id="428"/>
            <p14:sldId id="427"/>
            <p14:sldId id="2608"/>
            <p14:sldId id="2609"/>
            <p14:sldId id="2626"/>
            <p14:sldId id="2625"/>
            <p14:sldId id="419"/>
            <p14:sldId id="420"/>
            <p14:sldId id="2665"/>
          </p14:sldIdLst>
        </p14:section>
        <p14:section name="ML and Computer Networks" id="{E1289483-7239-314E-9FF0-81CFF5A42774}">
          <p14:sldIdLst>
            <p14:sldId id="2613"/>
            <p14:sldId id="2616"/>
            <p14:sldId id="2614"/>
            <p14:sldId id="2615"/>
            <p14:sldId id="2655"/>
            <p14:sldId id="2617"/>
            <p14:sldId id="2624"/>
            <p14:sldId id="2618"/>
            <p14:sldId id="2623"/>
            <p14:sldId id="2600"/>
            <p14:sldId id="2619"/>
            <p14:sldId id="2668"/>
            <p14:sldId id="2666"/>
            <p14:sldId id="2629"/>
            <p14:sldId id="2620"/>
            <p14:sldId id="4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7C80"/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87808" autoAdjust="0"/>
  </p:normalViewPr>
  <p:slideViewPr>
    <p:cSldViewPr>
      <p:cViewPr varScale="1">
        <p:scale>
          <a:sx n="106" d="100"/>
          <a:sy n="106" d="100"/>
        </p:scale>
        <p:origin x="248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5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2318" y="-86"/>
      </p:cViewPr>
      <p:guideLst>
        <p:guide orient="horz" pos="2304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6E8FB5F-E7AB-4BA0-A6C1-C4CE60F54423}" type="datetimeFigureOut">
              <a:rPr lang="en-US" smtClean="0"/>
              <a:pPr/>
              <a:t>1/23/25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A8D444D-285E-4E75-BF9B-6D3E847ED87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71474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2B8EC05-3D9B-431F-86FE-1307797B1786}" type="datetimeFigureOut">
              <a:rPr lang="en-US" smtClean="0"/>
              <a:pPr/>
              <a:t>1/23/25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878AD40-17FD-4B63-B1F1-12D759FB841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47515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682134-AE29-4F7C-A5AE-535BCA0FA24D}" type="slidenum">
              <a:rPr lang="en-US"/>
              <a:pPr/>
              <a:t>24</a:t>
            </a:fld>
            <a:endParaRPr lang="en-US"/>
          </a:p>
        </p:txBody>
      </p:sp>
      <p:sp>
        <p:nvSpPr>
          <p:cNvPr id="205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87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C61B6A-8234-4C59-AD29-0BCBFD127FE8}" type="slidenum">
              <a:rPr lang="en-US"/>
              <a:pPr/>
              <a:t>25</a:t>
            </a:fld>
            <a:endParaRPr lang="en-US"/>
          </a:p>
        </p:txBody>
      </p:sp>
      <p:sp>
        <p:nvSpPr>
          <p:cNvPr id="207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49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2D50FA-DC98-4A40-8977-35A12326E215}" type="slidenum">
              <a:rPr lang="en-US"/>
              <a:pPr/>
              <a:t>26</a:t>
            </a:fld>
            <a:endParaRPr lang="en-US"/>
          </a:p>
        </p:txBody>
      </p:sp>
      <p:sp>
        <p:nvSpPr>
          <p:cNvPr id="208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346AA4-0643-4495-843B-D1F9F1AD0B26}" type="slidenum">
              <a:rPr lang="en-US"/>
              <a:pPr/>
              <a:t>28</a:t>
            </a:fld>
            <a:endParaRPr lang="en-US"/>
          </a:p>
        </p:txBody>
      </p:sp>
      <p:sp>
        <p:nvSpPr>
          <p:cNvPr id="206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21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7520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38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A73794-A540-442F-AAE8-AC7598678D2B}" type="slidenum">
              <a:rPr lang="en-US"/>
              <a:pPr/>
              <a:t>2</a:t>
            </a:fld>
            <a:endParaRPr lang="en-US"/>
          </a:p>
        </p:txBody>
      </p:sp>
      <p:sp>
        <p:nvSpPr>
          <p:cNvPr id="111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938F96-DD54-4EE7-8DE7-5DC585155CC3}" type="slidenum">
              <a:rPr lang="en-US"/>
              <a:pPr/>
              <a:t>17</a:t>
            </a:fld>
            <a:endParaRPr lang="en-US"/>
          </a:p>
        </p:txBody>
      </p:sp>
      <p:sp>
        <p:nvSpPr>
          <p:cNvPr id="192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0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B04263-7F73-4737-836D-16F0A43AAE54}" type="slidenum">
              <a:rPr lang="en-US"/>
              <a:pPr/>
              <a:t>18</a:t>
            </a:fld>
            <a:endParaRPr lang="en-US"/>
          </a:p>
        </p:txBody>
      </p:sp>
      <p:sp>
        <p:nvSpPr>
          <p:cNvPr id="177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55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0299C0-7250-408D-B1A7-2C74603EBBEB}" type="slidenum">
              <a:rPr lang="en-US"/>
              <a:pPr/>
              <a:t>19</a:t>
            </a:fld>
            <a:endParaRPr lang="en-US"/>
          </a:p>
        </p:txBody>
      </p:sp>
      <p:sp>
        <p:nvSpPr>
          <p:cNvPr id="177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67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A61EBD-C81C-47A6-9ACA-932A467F4A4C}" type="slidenum">
              <a:rPr lang="en-US"/>
              <a:pPr/>
              <a:t>20</a:t>
            </a:fld>
            <a:endParaRPr lang="en-US"/>
          </a:p>
        </p:txBody>
      </p:sp>
      <p:sp>
        <p:nvSpPr>
          <p:cNvPr id="193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17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BF2B2E-1F7F-4B88-A06A-BFA6B1FE5E26}" type="slidenum">
              <a:rPr lang="en-US"/>
              <a:pPr/>
              <a:t>21</a:t>
            </a:fld>
            <a:endParaRPr lang="en-US"/>
          </a:p>
        </p:txBody>
      </p:sp>
      <p:sp>
        <p:nvSpPr>
          <p:cNvPr id="177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67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2682A2-9BB6-4E78-AD5D-B28936A6BCD6}" type="slidenum">
              <a:rPr lang="en-US"/>
              <a:pPr/>
              <a:t>22</a:t>
            </a:fld>
            <a:endParaRPr lang="en-US"/>
          </a:p>
        </p:txBody>
      </p:sp>
      <p:sp>
        <p:nvSpPr>
          <p:cNvPr id="191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91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</p:spPr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920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2682A2-9BB6-4E78-AD5D-B28936A6BCD6}" type="slidenum">
              <a:rPr lang="en-US"/>
              <a:pPr/>
              <a:t>23</a:t>
            </a:fld>
            <a:endParaRPr lang="en-US"/>
          </a:p>
        </p:txBody>
      </p:sp>
      <p:sp>
        <p:nvSpPr>
          <p:cNvPr id="191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91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</p:spPr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165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793336"/>
            <a:ext cx="8153400" cy="2635663"/>
          </a:xfrm>
          <a:ln>
            <a:noFill/>
          </a:ln>
        </p:spPr>
        <p:txBody>
          <a:bodyPr vert="horz" tIns="0" rIns="18288" bIns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000" b="1">
                <a:ln>
                  <a:noFill/>
                </a:ln>
                <a:solidFill>
                  <a:schemeClr val="accent6"/>
                </a:solidFill>
                <a:effectLst/>
                <a:latin typeface="Optima" panose="02000503060000020004" pitchFamily="2" charset="0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905000" y="3581400"/>
            <a:ext cx="6781800" cy="2743200"/>
          </a:xfrm>
        </p:spPr>
        <p:txBody>
          <a:bodyPr lIns="0" rIns="18288">
            <a:normAutofit/>
          </a:bodyPr>
          <a:lstStyle>
            <a:lvl1pPr marL="0" marR="45719" indent="0" algn="l">
              <a:buNone/>
              <a:defRPr sz="2000" b="1">
                <a:solidFill>
                  <a:schemeClr val="bg2">
                    <a:lumMod val="25000"/>
                  </a:schemeClr>
                </a:solidFill>
                <a:latin typeface="Optima" panose="02000503060000020004" pitchFamily="2" charset="0"/>
              </a:defRPr>
            </a:lvl1pPr>
            <a:lvl2pPr marL="457189" indent="0" algn="ctr">
              <a:buNone/>
            </a:lvl2pPr>
            <a:lvl3pPr marL="914378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2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533400" y="3581400"/>
            <a:ext cx="1088408" cy="1828800"/>
            <a:chOff x="435592" y="3200400"/>
            <a:chExt cx="1371600" cy="2209800"/>
          </a:xfrm>
          <a:effectLst>
            <a:reflection blurRad="6350" stA="50000" endA="300" endPos="38500" dist="50800" dir="5400000" sy="-100000" algn="bl" rotWithShape="0"/>
          </a:effectLst>
        </p:grpSpPr>
        <p:sp>
          <p:nvSpPr>
            <p:cNvPr id="21" name="Rounded Rectangle 20"/>
            <p:cNvSpPr/>
            <p:nvPr userDrawn="1"/>
          </p:nvSpPr>
          <p:spPr>
            <a:xfrm>
              <a:off x="435592" y="3200400"/>
              <a:ext cx="1371600" cy="2209800"/>
            </a:xfrm>
            <a:prstGeom prst="roundRect">
              <a:avLst/>
            </a:prstGeom>
            <a:solidFill>
              <a:schemeClr val="bg1"/>
            </a:solidFill>
            <a:ln w="34925">
              <a:noFill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/>
            </a:p>
          </p:txBody>
        </p:sp>
        <p:pic>
          <p:nvPicPr>
            <p:cNvPr id="10" name="Picture 17" descr="UofT-Logo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24" y="3352800"/>
              <a:ext cx="1100376" cy="1918164"/>
            </a:xfrm>
            <a:prstGeom prst="rect">
              <a:avLst/>
            </a:prstGeom>
            <a:noFill/>
            <a:ln w="34925">
              <a:noFill/>
            </a:ln>
            <a:effectLst/>
          </p:spPr>
        </p:pic>
      </p:grpSp>
      <p:sp>
        <p:nvSpPr>
          <p:cNvPr id="2" name="Title 8">
            <a:extLst>
              <a:ext uri="{FF2B5EF4-FFF2-40B4-BE49-F238E27FC236}">
                <a16:creationId xmlns:a16="http://schemas.microsoft.com/office/drawing/2014/main" id="{B9812787-C815-1FEE-D067-3B9ACAE91D11}"/>
              </a:ext>
            </a:extLst>
          </p:cNvPr>
          <p:cNvSpPr txBox="1">
            <a:spLocks/>
          </p:cNvSpPr>
          <p:nvPr userDrawn="1"/>
        </p:nvSpPr>
        <p:spPr>
          <a:xfrm>
            <a:off x="503767" y="228600"/>
            <a:ext cx="8153400" cy="438613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tx2"/>
                </a:solidFill>
                <a:latin typeface="Optima" panose="02000503060000020004" pitchFamily="2" charset="0"/>
                <a:ea typeface="+mj-ea"/>
                <a:cs typeface="+mj-cs"/>
              </a:rPr>
              <a:t>CSC2229 – Computer Networks for Machine Learning</a:t>
            </a:r>
            <a:endParaRPr lang="en-US" sz="2400" dirty="0">
              <a:latin typeface="Optima" panose="02000503060000020004" pitchFamily="2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20">
            <a:extLst>
              <a:ext uri="{FF2B5EF4-FFF2-40B4-BE49-F238E27FC236}">
                <a16:creationId xmlns:a16="http://schemas.microsoft.com/office/drawing/2014/main" id="{1BE99F4A-9208-D60E-90FA-06DAB3084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22">
            <a:extLst>
              <a:ext uri="{FF2B5EF4-FFF2-40B4-BE49-F238E27FC236}">
                <a16:creationId xmlns:a16="http://schemas.microsoft.com/office/drawing/2014/main" id="{8980A0DC-4C53-5306-6F0A-3A3E6263E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20">
            <a:extLst>
              <a:ext uri="{FF2B5EF4-FFF2-40B4-BE49-F238E27FC236}">
                <a16:creationId xmlns:a16="http://schemas.microsoft.com/office/drawing/2014/main" id="{D9392207-F543-EEDF-C037-9A40D71FB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22">
            <a:extLst>
              <a:ext uri="{FF2B5EF4-FFF2-40B4-BE49-F238E27FC236}">
                <a16:creationId xmlns:a16="http://schemas.microsoft.com/office/drawing/2014/main" id="{EE398BCE-F2F8-7620-DC1D-24F84F2E9E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7"/>
            <a:ext cx="8229600" cy="944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2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2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722A-30FE-4606-B981-44514D85D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20">
            <a:extLst>
              <a:ext uri="{FF2B5EF4-FFF2-40B4-BE49-F238E27FC236}">
                <a16:creationId xmlns:a16="http://schemas.microsoft.com/office/drawing/2014/main" id="{91C9E37D-9593-01FF-A1AE-D25EF9C75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10" name="Footer Placeholder 22">
            <a:extLst>
              <a:ext uri="{FF2B5EF4-FFF2-40B4-BE49-F238E27FC236}">
                <a16:creationId xmlns:a16="http://schemas.microsoft.com/office/drawing/2014/main" id="{0CFA208A-BDD1-A82F-D72A-D6F90F92B8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59352"/>
          </a:xfrm>
          <a:solidFill>
            <a:schemeClr val="tx2"/>
          </a:solidFill>
        </p:spPr>
        <p:txBody>
          <a:bodyPr lIns="45720" tIns="0" rIns="45720" bIns="0" anchor="ctr">
            <a:noAutofit/>
          </a:bodyPr>
          <a:lstStyle>
            <a:lvl1pPr marL="0" indent="0" algn="ctr">
              <a:buNone/>
              <a:defRPr sz="1200" b="1" cap="none" baseline="0">
                <a:solidFill>
                  <a:schemeClr val="bg1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992857"/>
            <a:ext cx="4041775" cy="654843"/>
          </a:xfrm>
          <a:solidFill>
            <a:schemeClr val="tx2"/>
          </a:solidFill>
        </p:spPr>
        <p:txBody>
          <a:bodyPr lIns="45720" tIns="0" rIns="45720" bIns="0" anchor="ctr">
            <a:normAutofit/>
          </a:bodyPr>
          <a:lstStyle>
            <a:lvl1pPr marL="0" indent="0" algn="ctr">
              <a:buNone/>
              <a:defRPr sz="1200" b="1" cap="none" baseline="0">
                <a:solidFill>
                  <a:schemeClr val="bg1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676400"/>
            <a:ext cx="4040188" cy="46839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76400"/>
            <a:ext cx="4041775" cy="46839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3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9B228C-3C5D-2948-B781-729263F95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6AF625-0E7E-1640-826D-8816F63C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26EA90-A67A-294D-8CB1-24F3F3045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201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tx2"/>
              </a:buClr>
              <a:defRPr sz="26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tx2"/>
              </a:buClr>
              <a:defRPr sz="2400">
                <a:solidFill>
                  <a:schemeClr val="tx2"/>
                </a:solidFill>
              </a:defRPr>
            </a:lvl4pPr>
            <a:lvl5pPr>
              <a:defRPr sz="2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s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tx2"/>
              </a:buClr>
              <a:defRPr sz="26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tx2"/>
              </a:buClr>
              <a:defRPr sz="2400">
                <a:solidFill>
                  <a:schemeClr val="tx2"/>
                </a:solidFill>
              </a:defRPr>
            </a:lvl4pPr>
            <a:lvl5pPr>
              <a:defRPr sz="2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332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1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2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20">
            <a:extLst>
              <a:ext uri="{FF2B5EF4-FFF2-40B4-BE49-F238E27FC236}">
                <a16:creationId xmlns:a16="http://schemas.microsoft.com/office/drawing/2014/main" id="{66753DFB-771A-64AF-7C10-4C02643331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22">
            <a:extLst>
              <a:ext uri="{FF2B5EF4-FFF2-40B4-BE49-F238E27FC236}">
                <a16:creationId xmlns:a16="http://schemas.microsoft.com/office/drawing/2014/main" id="{6F1A5773-D216-D70E-11D0-CFE705D9F7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9" y="9928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676400"/>
            <a:ext cx="4040188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76400"/>
            <a:ext cx="4041775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3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5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20">
            <a:extLst>
              <a:ext uri="{FF2B5EF4-FFF2-40B4-BE49-F238E27FC236}">
                <a16:creationId xmlns:a16="http://schemas.microsoft.com/office/drawing/2014/main" id="{5AA96E11-354B-C484-CB29-3659FFA99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929CAEA9-7F98-062D-F003-E61896E7D82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20">
            <a:extLst>
              <a:ext uri="{FF2B5EF4-FFF2-40B4-BE49-F238E27FC236}">
                <a16:creationId xmlns:a16="http://schemas.microsoft.com/office/drawing/2014/main" id="{D5C97A2A-1C0B-958A-5D98-662585B1D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2">
            <a:extLst>
              <a:ext uri="{FF2B5EF4-FFF2-40B4-BE49-F238E27FC236}">
                <a16:creationId xmlns:a16="http://schemas.microsoft.com/office/drawing/2014/main" id="{CFAD51DB-959F-9DF5-B889-9E919EB0BF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20">
            <a:extLst>
              <a:ext uri="{FF2B5EF4-FFF2-40B4-BE49-F238E27FC236}">
                <a16:creationId xmlns:a16="http://schemas.microsoft.com/office/drawing/2014/main" id="{48CDEF4B-5ED0-05F1-0A99-1DBFD5223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2">
            <a:extLst>
              <a:ext uri="{FF2B5EF4-FFF2-40B4-BE49-F238E27FC236}">
                <a16:creationId xmlns:a16="http://schemas.microsoft.com/office/drawing/2014/main" id="{AB514334-8FEB-472A-8C6A-9DF0399FD5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3"/>
            <a:ext cx="27432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Slide Number Placeholder 20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20">
            <a:extLst>
              <a:ext uri="{FF2B5EF4-FFF2-40B4-BE49-F238E27FC236}">
                <a16:creationId xmlns:a16="http://schemas.microsoft.com/office/drawing/2014/main" id="{543B7872-92ED-71E8-3D28-79E45BBFA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22">
            <a:extLst>
              <a:ext uri="{FF2B5EF4-FFF2-40B4-BE49-F238E27FC236}">
                <a16:creationId xmlns:a16="http://schemas.microsoft.com/office/drawing/2014/main" id="{1D8DC331-B38F-EAFC-BE27-71F0E9EC6C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25" name="Slide Number Placeholder 24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20">
            <a:extLst>
              <a:ext uri="{FF2B5EF4-FFF2-40B4-BE49-F238E27FC236}">
                <a16:creationId xmlns:a16="http://schemas.microsoft.com/office/drawing/2014/main" id="{AF486B1E-B18D-E5FA-603D-3971E1817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22">
            <a:extLst>
              <a:ext uri="{FF2B5EF4-FFF2-40B4-BE49-F238E27FC236}">
                <a16:creationId xmlns:a16="http://schemas.microsoft.com/office/drawing/2014/main" id="{3819D6BE-0994-F60E-9735-9A2ECC33E0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 dirty="0"/>
              <a:t>University of Toronto – Winter 2025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334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4419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953000" y="6356352"/>
            <a:ext cx="2895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US" dirty="0"/>
              <a:t>University of Toronto – Winter 2025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5" r:id="rId13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ln>
            <a:noFill/>
          </a:ln>
          <a:solidFill>
            <a:schemeClr val="tx2"/>
          </a:solidFill>
          <a:effectLst/>
          <a:latin typeface="Optima" panose="02000503060000020004" pitchFamily="2" charset="0"/>
          <a:ea typeface="+mj-ea"/>
          <a:cs typeface="+mj-cs"/>
        </a:defRPr>
      </a:lvl1pPr>
    </p:titleStyle>
    <p:bodyStyle>
      <a:lvl1pPr marL="274313" indent="-27431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8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1pPr>
      <a:lvl2pPr marL="640064" indent="-246882" algn="l" rtl="0" eaLnBrk="1" latinLnBrk="0" hangingPunct="1">
        <a:spcBef>
          <a:spcPct val="20000"/>
        </a:spcBef>
        <a:buClr>
          <a:schemeClr val="tx2"/>
        </a:buClr>
        <a:buSzPct val="85000"/>
        <a:buFont typeface="Wingdings 2"/>
        <a:buChar char=""/>
        <a:defRPr kumimoji="0" sz="2600" kern="1200">
          <a:solidFill>
            <a:schemeClr val="tx2"/>
          </a:solidFill>
          <a:latin typeface="Optima" panose="02000503060000020004" pitchFamily="2" charset="0"/>
          <a:ea typeface="+mn-ea"/>
          <a:cs typeface="+mn-cs"/>
        </a:defRPr>
      </a:lvl2pPr>
      <a:lvl3pPr marL="914378" indent="-246882" algn="l" rtl="0" eaLnBrk="1" latinLnBrk="0" hangingPunct="1">
        <a:spcBef>
          <a:spcPct val="20000"/>
        </a:spcBef>
        <a:buClr>
          <a:schemeClr val="accent3"/>
        </a:buClr>
        <a:buSzPct val="70000"/>
        <a:buFont typeface="Wingdings 2"/>
        <a:buChar char=""/>
        <a:defRPr kumimoji="0" sz="24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3pPr>
      <a:lvl4pPr marL="1188690" indent="-210307" algn="l" rtl="0" eaLnBrk="1" latinLnBrk="0" hangingPunct="1">
        <a:spcBef>
          <a:spcPct val="20000"/>
        </a:spcBef>
        <a:buClr>
          <a:schemeClr val="tx2"/>
        </a:buClr>
        <a:buSzPct val="65000"/>
        <a:buFont typeface="Wingdings 2"/>
        <a:buChar char=""/>
        <a:defRPr kumimoji="0" sz="2200" kern="1200">
          <a:solidFill>
            <a:schemeClr val="tx2"/>
          </a:solidFill>
          <a:latin typeface="Optima" panose="02000503060000020004" pitchFamily="2" charset="0"/>
          <a:ea typeface="+mn-ea"/>
          <a:cs typeface="+mn-cs"/>
        </a:defRPr>
      </a:lvl4pPr>
      <a:lvl5pPr marL="1463003" indent="-210307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5pPr>
      <a:lvl6pPr marL="1737317" indent="-210307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18287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05" indent="-182876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19" indent="-18287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ganjali@cs.toronto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s.toronto.edu/~yganjali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3400" y="793336"/>
            <a:ext cx="8153400" cy="2635663"/>
          </a:xfrm>
        </p:spPr>
        <p:txBody>
          <a:bodyPr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r>
              <a:rPr lang="en-US" dirty="0"/>
              <a:t>Handout # 4: </a:t>
            </a:r>
            <a:br>
              <a:rPr lang="en-US" dirty="0"/>
            </a:br>
            <a:r>
              <a:rPr lang="en-US" dirty="0"/>
              <a:t>Network and Machine Learning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05000" y="3581400"/>
            <a:ext cx="6781800" cy="2743200"/>
          </a:xfrm>
        </p:spPr>
        <p:txBody>
          <a:bodyPr>
            <a:normAutofit/>
          </a:bodyPr>
          <a:lstStyle/>
          <a:p>
            <a:r>
              <a:rPr lang="en-US" dirty="0"/>
              <a:t>Professor Yashar Ganjali</a:t>
            </a:r>
          </a:p>
          <a:p>
            <a:r>
              <a:rPr lang="en-US" dirty="0"/>
              <a:t>Department of Computer Science</a:t>
            </a:r>
          </a:p>
          <a:p>
            <a:r>
              <a:rPr lang="en-US" dirty="0"/>
              <a:t>University of Toronto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ganjali7@cs.toronto.edu</a:t>
            </a:r>
            <a:endParaRPr lang="en-US" dirty="0"/>
          </a:p>
          <a:p>
            <a:r>
              <a:rPr lang="en-US" dirty="0">
                <a:hlinkClick r:id="rId4"/>
              </a:rPr>
              <a:t>http://www.cs.toronto.edu/~yganjali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12CE6-2660-9727-D9F0-580B2FE04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ML Different: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F21A7-743B-B51A-1233-A21AD5234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Handling many independent flows in a network makes many network problems easy (easier) to solve</a:t>
            </a:r>
          </a:p>
          <a:p>
            <a:pPr lvl="1"/>
            <a:r>
              <a:rPr lang="en-US" dirty="0"/>
              <a:t>Random arrivals, each flow has a small share of bandwidth</a:t>
            </a:r>
          </a:p>
          <a:p>
            <a:pPr lvl="1"/>
            <a:r>
              <a:rPr lang="en-US" dirty="0"/>
              <a:t>Why?</a:t>
            </a:r>
          </a:p>
          <a:p>
            <a:pPr lvl="1"/>
            <a:endParaRPr lang="en-US" dirty="0"/>
          </a:p>
          <a:p>
            <a:r>
              <a:rPr lang="en-US" dirty="0"/>
              <a:t>In ML, we have few flows</a:t>
            </a:r>
          </a:p>
          <a:p>
            <a:pPr lvl="1"/>
            <a:r>
              <a:rPr lang="en-US" dirty="0"/>
              <a:t>Having few flows means each flow can have a large fraction of link bandwidth</a:t>
            </a:r>
          </a:p>
          <a:p>
            <a:pPr lvl="2"/>
            <a:r>
              <a:rPr lang="en-US" dirty="0"/>
              <a:t>⇒ Any interaction between flows can lead to significant performance degradation</a:t>
            </a:r>
          </a:p>
          <a:p>
            <a:endParaRPr lang="en-US" dirty="0"/>
          </a:p>
          <a:p>
            <a:r>
              <a:rPr lang="en-US" dirty="0"/>
              <a:t>In ML flows have direct/indirect dependencies</a:t>
            </a:r>
          </a:p>
          <a:p>
            <a:pPr lvl="1"/>
            <a:r>
              <a:rPr lang="en-US" dirty="0"/>
              <a:t>Dependence between compute and communication</a:t>
            </a:r>
          </a:p>
          <a:p>
            <a:pPr lvl="2"/>
            <a:r>
              <a:rPr lang="en-US" dirty="0"/>
              <a:t>⇒ flows directly or indirectly depend on each other </a:t>
            </a:r>
          </a:p>
          <a:p>
            <a:pPr lvl="2"/>
            <a:r>
              <a:rPr lang="en-US" dirty="0"/>
              <a:t>⇒ Performance degradation in one flow can impact the performance of the entire job</a:t>
            </a:r>
          </a:p>
          <a:p>
            <a:endParaRPr lang="en-US" dirty="0"/>
          </a:p>
          <a:p>
            <a:r>
              <a:rPr lang="en-US" dirty="0"/>
              <a:t>Providing high-performance connectivity for ML workloads is extremely challenging. </a:t>
            </a:r>
          </a:p>
          <a:p>
            <a:pPr lvl="1"/>
            <a:r>
              <a:rPr lang="en-US" dirty="0"/>
              <a:t>Due to scale, high-performance requirements (bandwidth, latency, …), larger flows, dependencies, …</a:t>
            </a:r>
          </a:p>
          <a:p>
            <a:pPr lvl="1"/>
            <a:endParaRPr lang="en-US" dirty="0"/>
          </a:p>
          <a:p>
            <a:r>
              <a:rPr lang="en-US" dirty="0"/>
              <a:t>Example: load balancing in ML</a:t>
            </a:r>
          </a:p>
          <a:p>
            <a:pPr lvl="1"/>
            <a:r>
              <a:rPr lang="en-US" dirty="0"/>
              <a:t>Even two flows sharing a path can significantly reduce the overall performance.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1F4A2-C5AF-B3CF-3116-2917263E7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BDFE52-1079-E2AC-E239-F018E048B2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4678E3-0E89-4FBE-E2AE-ABB30D70BE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9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8D63-A806-C5E8-A1D4-40566D1B5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382000" cy="609600"/>
          </a:xfrm>
        </p:spPr>
        <p:txBody>
          <a:bodyPr>
            <a:normAutofit/>
          </a:bodyPr>
          <a:lstStyle/>
          <a:p>
            <a:r>
              <a:rPr lang="en-US" dirty="0"/>
              <a:t>What Makes ML Different: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AA315-FB8C-79FA-0CF0-39EA8AB5E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562600" cy="53340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ML workloads are more more predictable</a:t>
            </a:r>
          </a:p>
          <a:p>
            <a:pPr lvl="1"/>
            <a:r>
              <a:rPr lang="en-US" dirty="0"/>
              <a:t>Repeating patterns of communication</a:t>
            </a:r>
          </a:p>
          <a:p>
            <a:pPr lvl="1"/>
            <a:r>
              <a:rPr lang="en-US" dirty="0"/>
              <a:t>Collective Communications: scatter, gather, all-reduce, …</a:t>
            </a:r>
          </a:p>
          <a:p>
            <a:pPr lvl="1"/>
            <a:endParaRPr lang="en-US" dirty="0"/>
          </a:p>
          <a:p>
            <a:r>
              <a:rPr lang="en-US" dirty="0"/>
              <a:t>Knowing communication patterns ⇒ opportunities for …</a:t>
            </a:r>
          </a:p>
          <a:p>
            <a:pPr lvl="1"/>
            <a:r>
              <a:rPr lang="en-US" dirty="0"/>
              <a:t>Building specialized hardware</a:t>
            </a:r>
          </a:p>
          <a:p>
            <a:pPr lvl="2"/>
            <a:r>
              <a:rPr lang="en-US" dirty="0"/>
              <a:t>E.g., topology that matches the flow requirements</a:t>
            </a:r>
          </a:p>
          <a:p>
            <a:pPr lvl="3"/>
            <a:r>
              <a:rPr lang="en-US" dirty="0"/>
              <a:t>Today’s most successful ML networking solutions </a:t>
            </a:r>
          </a:p>
          <a:p>
            <a:pPr lvl="1"/>
            <a:r>
              <a:rPr lang="en-US" dirty="0"/>
              <a:t>Build network solutions that adapt based on application requirements</a:t>
            </a:r>
          </a:p>
          <a:p>
            <a:pPr lvl="2"/>
            <a:r>
              <a:rPr lang="en-US" dirty="0"/>
              <a:t>Application-aware scheduling</a:t>
            </a:r>
          </a:p>
          <a:p>
            <a:pPr lvl="2"/>
            <a:r>
              <a:rPr lang="en-US" dirty="0"/>
              <a:t>Reconfigurable topology</a:t>
            </a:r>
          </a:p>
          <a:p>
            <a:pPr lvl="2"/>
            <a:r>
              <a:rPr lang="en-US" dirty="0"/>
              <a:t>Adaptive routing, …</a:t>
            </a:r>
          </a:p>
          <a:p>
            <a:pPr lvl="2"/>
            <a:endParaRPr lang="en-US" dirty="0"/>
          </a:p>
          <a:p>
            <a:r>
              <a:rPr lang="en-US" dirty="0"/>
              <a:t>Access to “Collective Communication Libraries” can provide significant opportunities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C498B-229B-145D-9876-D0C43C688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6D767-C9B3-3AE5-91F1-6A3AD468FE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E51CF5-9168-C83D-A001-8708A66884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737091-4FE3-3D98-FE36-AD3F7DA866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09" t="20000" r="3310" b="20000"/>
          <a:stretch/>
        </p:blipFill>
        <p:spPr>
          <a:xfrm>
            <a:off x="6151800" y="1295400"/>
            <a:ext cx="2916000" cy="2217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1C209D-C2E6-1F74-974D-B986F90FF3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58" t="20000" r="4758" b="20000"/>
          <a:stretch/>
        </p:blipFill>
        <p:spPr>
          <a:xfrm>
            <a:off x="6151800" y="3846549"/>
            <a:ext cx="2916000" cy="22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53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EDBB5-0594-FF91-78FD-8E22E47B6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Network Topology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BF8E2-9B54-8F04-6BEF-B9C07F8B9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DCN topology: fat-tree, leaf-spine, …</a:t>
            </a:r>
          </a:p>
          <a:p>
            <a:pPr lvl="1"/>
            <a:r>
              <a:rPr lang="en-US" dirty="0"/>
              <a:t>Static and uniform</a:t>
            </a:r>
          </a:p>
          <a:p>
            <a:pPr lvl="1"/>
            <a:r>
              <a:rPr lang="en-US" dirty="0"/>
              <a:t>Needs to work with a wide range of workloads</a:t>
            </a:r>
          </a:p>
          <a:p>
            <a:pPr lvl="2"/>
            <a:r>
              <a:rPr lang="en-US" dirty="0"/>
              <a:t>Tuned for average workload</a:t>
            </a:r>
          </a:p>
          <a:p>
            <a:pPr lvl="1"/>
            <a:endParaRPr lang="en-US" dirty="0"/>
          </a:p>
          <a:p>
            <a:r>
              <a:rPr lang="en-US" dirty="0"/>
              <a:t>Distributed ML application have high demand which is not necessarily uniform</a:t>
            </a:r>
          </a:p>
          <a:p>
            <a:pPr lvl="1"/>
            <a:r>
              <a:rPr lang="en-US" dirty="0"/>
              <a:t>More demand for certain paths</a:t>
            </a:r>
          </a:p>
          <a:p>
            <a:endParaRPr lang="en-US" dirty="0"/>
          </a:p>
          <a:p>
            <a:r>
              <a:rPr lang="en-US" dirty="0"/>
              <a:t>Two options to deal with extra traffic</a:t>
            </a:r>
          </a:p>
          <a:p>
            <a:pPr lvl="1"/>
            <a:r>
              <a:rPr lang="en-US" dirty="0"/>
              <a:t>Add extra capacity and over-provision; or</a:t>
            </a:r>
          </a:p>
          <a:p>
            <a:pPr lvl="1"/>
            <a:r>
              <a:rPr lang="en-US" dirty="0"/>
              <a:t>Use existing capacity better: </a:t>
            </a:r>
          </a:p>
          <a:p>
            <a:pPr lvl="2"/>
            <a:r>
              <a:rPr lang="en-US" dirty="0"/>
              <a:t>Measurement studies show there is extra capacity available, it just needs to be used effectively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4F88A-4479-D1F0-1C26-CF9FDFF3E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111CE-EEED-00DD-5052-7F4EA85B21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E38CE-48A8-ECEB-339C-66BA48F3DC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18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2DFB8-D3FE-CF4E-FB75-5D5A13A4F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F3DAA-0B0A-7B5B-6135-DC32CC793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Adapt Network Topology to Demand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E017D-B226-6A24-74CB-294C64547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49530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Needs to adapt topology to workload</a:t>
            </a:r>
          </a:p>
          <a:p>
            <a:pPr lvl="1"/>
            <a:r>
              <a:rPr lang="en-US" dirty="0"/>
              <a:t>Even more important when you share the infrastructure</a:t>
            </a:r>
          </a:p>
          <a:p>
            <a:pPr lvl="2"/>
            <a:r>
              <a:rPr lang="en-US" dirty="0"/>
              <a:t>Cloud-based ML training, or various ML jobs sharing the network</a:t>
            </a:r>
          </a:p>
          <a:p>
            <a:endParaRPr lang="en-US" dirty="0"/>
          </a:p>
          <a:p>
            <a:r>
              <a:rPr lang="en-US" dirty="0"/>
              <a:t>How can we adapt the topology to match demand? Two paradigms:</a:t>
            </a:r>
          </a:p>
          <a:p>
            <a:pPr lvl="1"/>
            <a:r>
              <a:rPr lang="en-US" dirty="0"/>
              <a:t>Customized the topology for specific classes of traffic</a:t>
            </a:r>
          </a:p>
          <a:p>
            <a:pPr lvl="2"/>
            <a:r>
              <a:rPr lang="en-US" dirty="0"/>
              <a:t>Special-purpose design</a:t>
            </a:r>
          </a:p>
          <a:p>
            <a:pPr lvl="2"/>
            <a:r>
              <a:rPr lang="en-US" dirty="0"/>
              <a:t>Can be optimal, but very expensive</a:t>
            </a:r>
          </a:p>
          <a:p>
            <a:pPr lvl="2"/>
            <a:r>
              <a:rPr lang="en-US" dirty="0"/>
              <a:t>What happens if new communication patterns emerge?</a:t>
            </a:r>
          </a:p>
          <a:p>
            <a:pPr lvl="1"/>
            <a:r>
              <a:rPr lang="en-US" dirty="0"/>
              <a:t>Dynamically rearrange the topology</a:t>
            </a:r>
          </a:p>
          <a:p>
            <a:pPr lvl="2"/>
            <a:r>
              <a:rPr lang="en-US" dirty="0"/>
              <a:t>How?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788B9-56F3-2772-6873-C27B2502CE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36485-FEBF-3CC0-FA3F-4E0CCD8932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65E6A-253D-4C67-67DD-6A4BA021CF6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B33FC7-5BCE-2CEE-B629-8F507B7862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2" t="18889" r="2109" b="18889"/>
          <a:stretch/>
        </p:blipFill>
        <p:spPr>
          <a:xfrm>
            <a:off x="5791200" y="1707590"/>
            <a:ext cx="3124201" cy="343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91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C353D-1C53-52A0-BE72-1F1B285BE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Reconfigurable DCN Topology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A22D6-0253-220D-B3C7-1CA2CD1F6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1816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sz="1400" dirty="0"/>
              <a:t>Optical Circuit Switching: </a:t>
            </a:r>
          </a:p>
          <a:p>
            <a:pPr lvl="1"/>
            <a:r>
              <a:rPr lang="en-US" sz="1400" dirty="0"/>
              <a:t>Reconfigure input/output connectivity of switch ports</a:t>
            </a:r>
          </a:p>
          <a:p>
            <a:pPr lvl="1"/>
            <a:r>
              <a:rPr lang="en-US" sz="1400" dirty="0"/>
              <a:t>Avoids electronic-optic-electronic conversion</a:t>
            </a:r>
          </a:p>
          <a:p>
            <a:pPr lvl="1"/>
            <a:r>
              <a:rPr lang="en-US" sz="1400" dirty="0"/>
              <a:t>Various technologies: </a:t>
            </a:r>
          </a:p>
          <a:p>
            <a:pPr lvl="2"/>
            <a:r>
              <a:rPr lang="en-US" sz="1200" dirty="0"/>
              <a:t>MEMS-based Switching: mechanically rearrange mirrors to change connectivity of ports</a:t>
            </a:r>
          </a:p>
          <a:p>
            <a:pPr lvl="2"/>
            <a:r>
              <a:rPr lang="en-US" sz="1200" dirty="0"/>
              <a:t>Arrayed Wave Guide (AWG) Switching: change wavelength to connect to different output ports</a:t>
            </a:r>
          </a:p>
          <a:p>
            <a:endParaRPr lang="en-US" sz="1400" dirty="0"/>
          </a:p>
          <a:p>
            <a:r>
              <a:rPr lang="en-US" sz="1400" dirty="0"/>
              <a:t>Benefit: shifting capacity to where it is needed on demand</a:t>
            </a:r>
          </a:p>
          <a:p>
            <a:endParaRPr lang="en-US" sz="1400" dirty="0"/>
          </a:p>
          <a:p>
            <a:r>
              <a:rPr lang="en-US" sz="1400" dirty="0"/>
              <a:t>Challenge: reconfiguration might take some time</a:t>
            </a:r>
          </a:p>
          <a:p>
            <a:pPr lvl="1"/>
            <a:r>
              <a:rPr lang="en-US" sz="1400" dirty="0"/>
              <a:t>Not ideal for typical packet switching scenarios</a:t>
            </a:r>
          </a:p>
          <a:p>
            <a:pPr lvl="1"/>
            <a:endParaRPr lang="en-US" sz="1400" dirty="0"/>
          </a:p>
          <a:p>
            <a:r>
              <a:rPr lang="en-US" sz="1400" dirty="0"/>
              <a:t>What if we know the demand and it is fairly stable?</a:t>
            </a:r>
          </a:p>
          <a:p>
            <a:pPr lvl="1"/>
            <a:r>
              <a:rPr lang="en-US" sz="1400" dirty="0"/>
              <a:t>Google’s Jupiter: estimate demand matrix, adapt topology using a fast control plane</a:t>
            </a:r>
          </a:p>
          <a:p>
            <a:pPr lvl="1"/>
            <a:endParaRPr lang="en-US" sz="1400" dirty="0"/>
          </a:p>
          <a:p>
            <a:r>
              <a:rPr lang="en-US" sz="1400" dirty="0"/>
              <a:t>ML Workloads are predictable ⇒ opportunity to change the switch connectivity to meet demand in real time</a:t>
            </a:r>
          </a:p>
          <a:p>
            <a:endParaRPr lang="en-US" sz="1400" dirty="0"/>
          </a:p>
          <a:p>
            <a:r>
              <a:rPr lang="en-US" sz="1400" dirty="0"/>
              <a:t>RDCN performance improvements:</a:t>
            </a:r>
          </a:p>
          <a:p>
            <a:pPr lvl="1"/>
            <a:r>
              <a:rPr lang="en-US" sz="1400" dirty="0"/>
              <a:t>High bandwidth (1.6-4x increased in available bandwidth), 70-80% lower power, micro to nano-second scale delay</a:t>
            </a:r>
          </a:p>
          <a:p>
            <a:pPr lvl="1"/>
            <a:endParaRPr lang="en-US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9802E-CB0D-E615-A1CF-F2B9F5FCBE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2A40F-4BF6-22FB-2BAA-428F67D0F6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1E9FC-C5EA-660D-2CC6-E00DE3F014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071908-455F-AF99-6F32-D03EC30F3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350991"/>
            <a:ext cx="3448050" cy="17954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9C5F32-3EAA-8032-F0DA-3FCE2BAC8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695" y="3418012"/>
            <a:ext cx="2475457" cy="1263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4FC71A-7B53-8E3D-6F7F-B9EAAC080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4667250"/>
            <a:ext cx="2527300" cy="12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79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EAA4C-159E-4847-8302-81CD2D82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371AC-A751-4906-85ED-C7BDE5CEE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Optical interconnect for ML</a:t>
            </a:r>
          </a:p>
          <a:p>
            <a:pPr lvl="1"/>
            <a:r>
              <a:rPr lang="en-US" dirty="0"/>
              <a:t>Nvidia GPU Clusters: DGX-H100 </a:t>
            </a:r>
            <a:r>
              <a:rPr lang="en-US" dirty="0">
                <a:sym typeface="Wingdings" pitchFamily="2" charset="2"/>
              </a:rPr>
              <a:t> DGX </a:t>
            </a:r>
            <a:r>
              <a:rPr lang="en-US" dirty="0" err="1">
                <a:sym typeface="Wingdings" pitchFamily="2" charset="2"/>
              </a:rPr>
              <a:t>SuperPOD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 err="1"/>
              <a:t>SiP</a:t>
            </a:r>
            <a:r>
              <a:rPr lang="en-US" dirty="0"/>
              <a:t>-ML: Hybrid data and model parallelism</a:t>
            </a:r>
          </a:p>
          <a:p>
            <a:pPr lvl="1"/>
            <a:r>
              <a:rPr lang="en-US" dirty="0"/>
              <a:t>TPUv4: OCS for interconnection</a:t>
            </a:r>
          </a:p>
          <a:p>
            <a:pPr lvl="1"/>
            <a:r>
              <a:rPr lang="en-US" dirty="0"/>
              <a:t>Communication pattern supported efficiently on the network</a:t>
            </a:r>
          </a:p>
          <a:p>
            <a:pPr lvl="1"/>
            <a:r>
              <a:rPr lang="en-US" dirty="0"/>
              <a:t>Task partitioning/placement based on degree and network latency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8DAE-B367-1351-74ED-0BA8A7392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637CB-322B-D208-72A0-69BC5A9A98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610BB-6EA9-9261-91A6-BB544BCB0D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304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E470A-7B60-6862-0245-6A655DE999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0737D-0FE4-2F9D-4F24-A30CEB6B4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C193D8-A9B7-69FE-5EDB-55EA83653F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4DB18-A2FA-6813-B436-7C227AB6BA97}"/>
              </a:ext>
            </a:extLst>
          </p:cNvPr>
          <p:cNvSpPr txBox="1"/>
          <p:nvPr/>
        </p:nvSpPr>
        <p:spPr>
          <a:xfrm>
            <a:off x="1039783" y="3105834"/>
            <a:ext cx="7064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Optima" panose="02000503060000020004" pitchFamily="2" charset="0"/>
              </a:rPr>
              <a:t>Transport in Data Center Networks</a:t>
            </a:r>
          </a:p>
        </p:txBody>
      </p:sp>
    </p:spTree>
    <p:extLst>
      <p:ext uri="{BB962C8B-B14F-4D97-AF65-F5344CB8AC3E}">
        <p14:creationId xmlns:p14="http://schemas.microsoft.com/office/powerpoint/2010/main" val="2265754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Congestion Control</a:t>
            </a:r>
          </a:p>
        </p:txBody>
      </p:sp>
      <p:sp>
        <p:nvSpPr>
          <p:cNvPr id="192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TCP implements host-based, feedback-based, window-based congestion control. </a:t>
            </a:r>
          </a:p>
          <a:p>
            <a:r>
              <a:rPr lang="en-US"/>
              <a:t>TCP sources attempts to determine how much capacity is available</a:t>
            </a:r>
          </a:p>
          <a:p>
            <a:r>
              <a:rPr lang="en-US"/>
              <a:t>TCP sends packets, then reacts to observable events (loss).</a:t>
            </a:r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A87E11-4FAA-4264-B29E-D43F769864F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  <p:extLst>
      <p:ext uri="{BB962C8B-B14F-4D97-AF65-F5344CB8AC3E}">
        <p14:creationId xmlns:p14="http://schemas.microsoft.com/office/powerpoint/2010/main" val="24698442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Idea of TCP Congestion Control</a:t>
            </a:r>
          </a:p>
        </p:txBody>
      </p:sp>
      <p:sp>
        <p:nvSpPr>
          <p:cNvPr id="177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Each source determines the available capacity</a:t>
            </a:r>
          </a:p>
          <a:p>
            <a:pPr lvl="1"/>
            <a:r>
              <a:rPr lang="en-US"/>
              <a:t>… so it knows how many packets to have in transit</a:t>
            </a:r>
          </a:p>
          <a:p>
            <a:r>
              <a:rPr lang="en-US"/>
              <a:t>Congestion window</a:t>
            </a:r>
          </a:p>
          <a:p>
            <a:pPr lvl="1"/>
            <a:r>
              <a:rPr lang="en-US"/>
              <a:t>Maximum # of unacknowledged bytes to have in transit</a:t>
            </a:r>
          </a:p>
          <a:p>
            <a:pPr lvl="1"/>
            <a:r>
              <a:rPr lang="en-US"/>
              <a:t>The congestion-control equivalent of receiver window</a:t>
            </a:r>
          </a:p>
          <a:p>
            <a:pPr lvl="1"/>
            <a:r>
              <a:rPr lang="en-US"/>
              <a:t>MaxWindow = min{congestion window, receiver window}</a:t>
            </a:r>
          </a:p>
          <a:p>
            <a:pPr lvl="1"/>
            <a:r>
              <a:rPr lang="en-US"/>
              <a:t>Send at the rate of the slowest component: receiver or network</a:t>
            </a:r>
          </a:p>
          <a:p>
            <a:r>
              <a:rPr lang="en-US"/>
              <a:t>Adapting the congestion window</a:t>
            </a:r>
          </a:p>
          <a:p>
            <a:pPr lvl="1"/>
            <a:r>
              <a:rPr lang="en-US"/>
              <a:t>Decrease upon losing a packet: backing off</a:t>
            </a:r>
          </a:p>
          <a:p>
            <a:pPr lvl="1"/>
            <a:r>
              <a:rPr lang="en-US"/>
              <a:t>Increase upon success: optimistically exploring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D4CD8A-A90A-40A0-8DF7-EC724D504B4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  <p:extLst>
      <p:ext uri="{BB962C8B-B14F-4D97-AF65-F5344CB8AC3E}">
        <p14:creationId xmlns:p14="http://schemas.microsoft.com/office/powerpoint/2010/main" val="360272662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6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Additive Increase, Multiplicative Decrease</a:t>
            </a:r>
          </a:p>
        </p:txBody>
      </p:sp>
      <p:sp>
        <p:nvSpPr>
          <p:cNvPr id="177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How much to increase and decrease?</a:t>
            </a:r>
          </a:p>
          <a:p>
            <a:pPr lvl="1"/>
            <a:r>
              <a:rPr lang="en-US"/>
              <a:t>Increase linearly, decrease multiplicatively</a:t>
            </a:r>
          </a:p>
          <a:p>
            <a:pPr lvl="1"/>
            <a:r>
              <a:rPr lang="en-US"/>
              <a:t>A necessary condition for stability of TCP</a:t>
            </a:r>
          </a:p>
          <a:p>
            <a:pPr lvl="1"/>
            <a:r>
              <a:rPr lang="en-US"/>
              <a:t>Consequences of over-sized window are much worse than having an under-sized window</a:t>
            </a:r>
          </a:p>
          <a:p>
            <a:pPr lvl="2"/>
            <a:r>
              <a:rPr lang="en-US"/>
              <a:t>Over-sized window: packets dropped and retransmitted</a:t>
            </a:r>
          </a:p>
          <a:p>
            <a:pPr lvl="2"/>
            <a:r>
              <a:rPr lang="en-US"/>
              <a:t>Under-sized window: somewhat lower throughput</a:t>
            </a:r>
          </a:p>
          <a:p>
            <a:r>
              <a:rPr lang="en-US"/>
              <a:t>Multiplicative decrease</a:t>
            </a:r>
          </a:p>
          <a:p>
            <a:pPr lvl="1"/>
            <a:r>
              <a:rPr lang="en-US"/>
              <a:t>On loss of packet, divide congestion window in half</a:t>
            </a:r>
          </a:p>
          <a:p>
            <a:r>
              <a:rPr lang="en-US"/>
              <a:t>Additive increase</a:t>
            </a:r>
          </a:p>
          <a:p>
            <a:pPr lvl="1"/>
            <a:r>
              <a:rPr lang="en-US"/>
              <a:t>On success for last window of data, increase linearly</a:t>
            </a:r>
          </a:p>
          <a:p>
            <a:pPr lvl="1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3379CF-CED3-43E3-AF38-5EBA809C3C3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</p:spTree>
    <p:extLst>
      <p:ext uri="{BB962C8B-B14F-4D97-AF65-F5344CB8AC3E}">
        <p14:creationId xmlns:p14="http://schemas.microsoft.com/office/powerpoint/2010/main" val="234086362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8E9541-543C-4CDF-B182-2EDF7539AC5A}" type="slidenum">
              <a:rPr lang="en-US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111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Announcements</a:t>
            </a:r>
          </a:p>
        </p:txBody>
      </p:sp>
      <p:sp>
        <p:nvSpPr>
          <p:cNvPr id="111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Final project</a:t>
            </a:r>
          </a:p>
          <a:p>
            <a:pPr lvl="1"/>
            <a:r>
              <a:rPr lang="en-US" dirty="0"/>
              <a:t>Form your team (2-3 students)</a:t>
            </a:r>
          </a:p>
          <a:p>
            <a:pPr lvl="1"/>
            <a:r>
              <a:rPr lang="en-US" dirty="0"/>
              <a:t>Start drafting your project proposal</a:t>
            </a:r>
          </a:p>
          <a:p>
            <a:pPr lvl="2"/>
            <a:r>
              <a:rPr lang="en-US" dirty="0"/>
              <a:t>Due: </a:t>
            </a:r>
            <a:r>
              <a:rPr lang="en-US" dirty="0">
                <a:solidFill>
                  <a:srgbClr val="FF0000"/>
                </a:solidFill>
              </a:rPr>
              <a:t>Friday, Feb. 14</a:t>
            </a:r>
          </a:p>
          <a:p>
            <a:pPr lvl="2"/>
            <a:r>
              <a:rPr lang="en-US" dirty="0"/>
              <a:t>Please check prior handouts for more information on this.</a:t>
            </a:r>
          </a:p>
          <a:p>
            <a:pPr lvl="2"/>
            <a:endParaRPr lang="en-US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List of papers for Week 5 posted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dirty="0"/>
              <a:t>Volunteers for Week 6?</a:t>
            </a:r>
          </a:p>
          <a:p>
            <a:pPr lvl="2">
              <a:lnSpc>
                <a:spcPct val="90000"/>
              </a:lnSpc>
              <a:buFontTx/>
              <a:buChar char="•"/>
            </a:pPr>
            <a:r>
              <a:rPr lang="en-US" dirty="0"/>
              <a:t>2% bonus?</a:t>
            </a:r>
            <a:endParaRPr lang="en-US" dirty="0">
              <a:sym typeface="Wingdings" pitchFamily="2" charset="2"/>
            </a:endParaRPr>
          </a:p>
          <a:p>
            <a:pPr lvl="1">
              <a:lnSpc>
                <a:spcPct val="90000"/>
              </a:lnSpc>
              <a:buFontTx/>
              <a:buChar char="•"/>
            </a:pPr>
            <a:endParaRPr lang="en-US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Next week: 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dirty="0"/>
              <a:t>Three paper presentations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dirty="0"/>
              <a:t>Please read before class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8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8EF776-8BAE-4570-9BD9-E2D97336FFAB}" type="slidenum">
              <a:rPr lang="en-US"/>
              <a:pPr/>
              <a:t>20</a:t>
            </a:fld>
            <a:endParaRPr lang="en-US"/>
          </a:p>
        </p:txBody>
      </p:sp>
      <p:sp>
        <p:nvSpPr>
          <p:cNvPr id="59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193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Additive Increase</a:t>
            </a:r>
          </a:p>
        </p:txBody>
      </p:sp>
      <p:sp>
        <p:nvSpPr>
          <p:cNvPr id="1938435" name="Line 3"/>
          <p:cNvSpPr>
            <a:spLocks noChangeShapeType="1"/>
          </p:cNvSpPr>
          <p:nvPr/>
        </p:nvSpPr>
        <p:spPr bwMode="auto">
          <a:xfrm>
            <a:off x="1295400" y="1900237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36" name="Line 4"/>
          <p:cNvSpPr>
            <a:spLocks noChangeShapeType="1"/>
          </p:cNvSpPr>
          <p:nvPr/>
        </p:nvSpPr>
        <p:spPr bwMode="auto">
          <a:xfrm>
            <a:off x="1219200" y="3729037"/>
            <a:ext cx="693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37" name="Line 5"/>
          <p:cNvSpPr>
            <a:spLocks noChangeShapeType="1"/>
          </p:cNvSpPr>
          <p:nvPr/>
        </p:nvSpPr>
        <p:spPr bwMode="auto">
          <a:xfrm>
            <a:off x="1524000" y="1900237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38" name="Line 6"/>
          <p:cNvSpPr>
            <a:spLocks noChangeShapeType="1"/>
          </p:cNvSpPr>
          <p:nvPr/>
        </p:nvSpPr>
        <p:spPr bwMode="auto">
          <a:xfrm flipV="1">
            <a:off x="2362200" y="1900237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39" name="Line 7"/>
          <p:cNvSpPr>
            <a:spLocks noChangeShapeType="1"/>
          </p:cNvSpPr>
          <p:nvPr/>
        </p:nvSpPr>
        <p:spPr bwMode="auto">
          <a:xfrm>
            <a:off x="3352800" y="1900237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40" name="Line 8"/>
          <p:cNvSpPr>
            <a:spLocks noChangeShapeType="1"/>
          </p:cNvSpPr>
          <p:nvPr/>
        </p:nvSpPr>
        <p:spPr bwMode="auto">
          <a:xfrm flipV="1">
            <a:off x="4191000" y="1900237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41" name="Line 9"/>
          <p:cNvSpPr>
            <a:spLocks noChangeShapeType="1"/>
          </p:cNvSpPr>
          <p:nvPr/>
        </p:nvSpPr>
        <p:spPr bwMode="auto">
          <a:xfrm>
            <a:off x="3657600" y="1900237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42" name="Line 10"/>
          <p:cNvSpPr>
            <a:spLocks noChangeShapeType="1"/>
          </p:cNvSpPr>
          <p:nvPr/>
        </p:nvSpPr>
        <p:spPr bwMode="auto">
          <a:xfrm flipV="1">
            <a:off x="4495800" y="1900237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43" name="Line 11"/>
          <p:cNvSpPr>
            <a:spLocks noChangeShapeType="1"/>
          </p:cNvSpPr>
          <p:nvPr/>
        </p:nvSpPr>
        <p:spPr bwMode="auto">
          <a:xfrm>
            <a:off x="5181600" y="1900237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44" name="Line 12"/>
          <p:cNvSpPr>
            <a:spLocks noChangeShapeType="1"/>
          </p:cNvSpPr>
          <p:nvPr/>
        </p:nvSpPr>
        <p:spPr bwMode="auto">
          <a:xfrm flipV="1">
            <a:off x="6019800" y="1900237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45" name="Line 13"/>
          <p:cNvSpPr>
            <a:spLocks noChangeShapeType="1"/>
          </p:cNvSpPr>
          <p:nvPr/>
        </p:nvSpPr>
        <p:spPr bwMode="auto">
          <a:xfrm>
            <a:off x="5486400" y="1900237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46" name="Line 14"/>
          <p:cNvSpPr>
            <a:spLocks noChangeShapeType="1"/>
          </p:cNvSpPr>
          <p:nvPr/>
        </p:nvSpPr>
        <p:spPr bwMode="auto">
          <a:xfrm flipV="1">
            <a:off x="6324600" y="1900237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47" name="Line 15"/>
          <p:cNvSpPr>
            <a:spLocks noChangeShapeType="1"/>
          </p:cNvSpPr>
          <p:nvPr/>
        </p:nvSpPr>
        <p:spPr bwMode="auto">
          <a:xfrm>
            <a:off x="5867400" y="1900237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48" name="Line 16"/>
          <p:cNvSpPr>
            <a:spLocks noChangeShapeType="1"/>
          </p:cNvSpPr>
          <p:nvPr/>
        </p:nvSpPr>
        <p:spPr bwMode="auto">
          <a:xfrm flipV="1">
            <a:off x="6705600" y="1900237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49" name="Rectangle 17"/>
          <p:cNvSpPr>
            <a:spLocks noChangeArrowheads="1"/>
          </p:cNvSpPr>
          <p:nvPr/>
        </p:nvSpPr>
        <p:spPr bwMode="auto">
          <a:xfrm>
            <a:off x="1524000" y="1671637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8450" name="Line 18"/>
          <p:cNvSpPr>
            <a:spLocks noChangeShapeType="1"/>
          </p:cNvSpPr>
          <p:nvPr/>
        </p:nvSpPr>
        <p:spPr bwMode="auto">
          <a:xfrm>
            <a:off x="1752600" y="167163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51" name="Rectangle 19"/>
          <p:cNvSpPr>
            <a:spLocks noChangeArrowheads="1"/>
          </p:cNvSpPr>
          <p:nvPr/>
        </p:nvSpPr>
        <p:spPr bwMode="auto">
          <a:xfrm>
            <a:off x="3352800" y="1671637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8452" name="Line 20"/>
          <p:cNvSpPr>
            <a:spLocks noChangeShapeType="1"/>
          </p:cNvSpPr>
          <p:nvPr/>
        </p:nvSpPr>
        <p:spPr bwMode="auto">
          <a:xfrm>
            <a:off x="3581400" y="167163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53" name="Rectangle 21"/>
          <p:cNvSpPr>
            <a:spLocks noChangeArrowheads="1"/>
          </p:cNvSpPr>
          <p:nvPr/>
        </p:nvSpPr>
        <p:spPr bwMode="auto">
          <a:xfrm>
            <a:off x="3733800" y="1671637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8454" name="Line 22"/>
          <p:cNvSpPr>
            <a:spLocks noChangeShapeType="1"/>
          </p:cNvSpPr>
          <p:nvPr/>
        </p:nvSpPr>
        <p:spPr bwMode="auto">
          <a:xfrm>
            <a:off x="3962400" y="167163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55" name="Rectangle 23"/>
          <p:cNvSpPr>
            <a:spLocks noChangeArrowheads="1"/>
          </p:cNvSpPr>
          <p:nvPr/>
        </p:nvSpPr>
        <p:spPr bwMode="auto">
          <a:xfrm>
            <a:off x="5181600" y="1671637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8456" name="Line 24"/>
          <p:cNvSpPr>
            <a:spLocks noChangeShapeType="1"/>
          </p:cNvSpPr>
          <p:nvPr/>
        </p:nvSpPr>
        <p:spPr bwMode="auto">
          <a:xfrm>
            <a:off x="5410200" y="167163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57" name="Rectangle 25"/>
          <p:cNvSpPr>
            <a:spLocks noChangeArrowheads="1"/>
          </p:cNvSpPr>
          <p:nvPr/>
        </p:nvSpPr>
        <p:spPr bwMode="auto">
          <a:xfrm>
            <a:off x="5562600" y="1671637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8458" name="Line 26"/>
          <p:cNvSpPr>
            <a:spLocks noChangeShapeType="1"/>
          </p:cNvSpPr>
          <p:nvPr/>
        </p:nvSpPr>
        <p:spPr bwMode="auto">
          <a:xfrm>
            <a:off x="5791200" y="167163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59" name="Rectangle 27"/>
          <p:cNvSpPr>
            <a:spLocks noChangeArrowheads="1"/>
          </p:cNvSpPr>
          <p:nvPr/>
        </p:nvSpPr>
        <p:spPr bwMode="auto">
          <a:xfrm>
            <a:off x="7010400" y="1671637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8460" name="Line 28"/>
          <p:cNvSpPr>
            <a:spLocks noChangeShapeType="1"/>
          </p:cNvSpPr>
          <p:nvPr/>
        </p:nvSpPr>
        <p:spPr bwMode="auto">
          <a:xfrm>
            <a:off x="7239000" y="167163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61" name="Rectangle 29"/>
          <p:cNvSpPr>
            <a:spLocks noChangeArrowheads="1"/>
          </p:cNvSpPr>
          <p:nvPr/>
        </p:nvSpPr>
        <p:spPr bwMode="auto">
          <a:xfrm>
            <a:off x="7391400" y="1671637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8462" name="Line 30"/>
          <p:cNvSpPr>
            <a:spLocks noChangeShapeType="1"/>
          </p:cNvSpPr>
          <p:nvPr/>
        </p:nvSpPr>
        <p:spPr bwMode="auto">
          <a:xfrm>
            <a:off x="7620000" y="167163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63" name="Rectangle 31"/>
          <p:cNvSpPr>
            <a:spLocks noChangeArrowheads="1"/>
          </p:cNvSpPr>
          <p:nvPr/>
        </p:nvSpPr>
        <p:spPr bwMode="auto">
          <a:xfrm>
            <a:off x="5943600" y="1671637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8464" name="Line 32"/>
          <p:cNvSpPr>
            <a:spLocks noChangeShapeType="1"/>
          </p:cNvSpPr>
          <p:nvPr/>
        </p:nvSpPr>
        <p:spPr bwMode="auto">
          <a:xfrm>
            <a:off x="6172200" y="167163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65" name="Rectangle 33"/>
          <p:cNvSpPr>
            <a:spLocks noChangeArrowheads="1"/>
          </p:cNvSpPr>
          <p:nvPr/>
        </p:nvSpPr>
        <p:spPr bwMode="auto">
          <a:xfrm>
            <a:off x="7772400" y="1671637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8466" name="Line 34"/>
          <p:cNvSpPr>
            <a:spLocks noChangeShapeType="1"/>
          </p:cNvSpPr>
          <p:nvPr/>
        </p:nvSpPr>
        <p:spPr bwMode="auto">
          <a:xfrm>
            <a:off x="8001000" y="167163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67" name="Rectangle 35"/>
          <p:cNvSpPr>
            <a:spLocks noChangeArrowheads="1"/>
          </p:cNvSpPr>
          <p:nvPr/>
        </p:nvSpPr>
        <p:spPr bwMode="auto">
          <a:xfrm>
            <a:off x="8153400" y="1671637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8468" name="Line 36"/>
          <p:cNvSpPr>
            <a:spLocks noChangeShapeType="1"/>
          </p:cNvSpPr>
          <p:nvPr/>
        </p:nvSpPr>
        <p:spPr bwMode="auto">
          <a:xfrm>
            <a:off x="8382000" y="167163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69" name="Line 37"/>
          <p:cNvSpPr>
            <a:spLocks noChangeShapeType="1"/>
          </p:cNvSpPr>
          <p:nvPr/>
        </p:nvSpPr>
        <p:spPr bwMode="auto">
          <a:xfrm>
            <a:off x="7010400" y="1976437"/>
            <a:ext cx="30480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70" name="Line 38"/>
          <p:cNvSpPr>
            <a:spLocks noChangeShapeType="1"/>
          </p:cNvSpPr>
          <p:nvPr/>
        </p:nvSpPr>
        <p:spPr bwMode="auto">
          <a:xfrm>
            <a:off x="7315200" y="1976437"/>
            <a:ext cx="30480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71" name="Line 39"/>
          <p:cNvSpPr>
            <a:spLocks noChangeShapeType="1"/>
          </p:cNvSpPr>
          <p:nvPr/>
        </p:nvSpPr>
        <p:spPr bwMode="auto">
          <a:xfrm>
            <a:off x="7696200" y="1976437"/>
            <a:ext cx="30480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72" name="Line 40"/>
          <p:cNvSpPr>
            <a:spLocks noChangeShapeType="1"/>
          </p:cNvSpPr>
          <p:nvPr/>
        </p:nvSpPr>
        <p:spPr bwMode="auto">
          <a:xfrm>
            <a:off x="8001000" y="1900237"/>
            <a:ext cx="30480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73" name="Text Box 41"/>
          <p:cNvSpPr txBox="1">
            <a:spLocks noChangeArrowheads="1"/>
          </p:cNvSpPr>
          <p:nvPr/>
        </p:nvSpPr>
        <p:spPr bwMode="auto">
          <a:xfrm>
            <a:off x="1600200" y="2578100"/>
            <a:ext cx="309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D</a:t>
            </a:r>
          </a:p>
        </p:txBody>
      </p:sp>
      <p:sp>
        <p:nvSpPr>
          <p:cNvPr id="1938474" name="Text Box 42"/>
          <p:cNvSpPr txBox="1">
            <a:spLocks noChangeArrowheads="1"/>
          </p:cNvSpPr>
          <p:nvPr/>
        </p:nvSpPr>
        <p:spPr bwMode="auto">
          <a:xfrm>
            <a:off x="2565400" y="2589212"/>
            <a:ext cx="301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A</a:t>
            </a:r>
          </a:p>
        </p:txBody>
      </p:sp>
      <p:sp>
        <p:nvSpPr>
          <p:cNvPr id="1938475" name="Text Box 43"/>
          <p:cNvSpPr txBox="1">
            <a:spLocks noChangeArrowheads="1"/>
          </p:cNvSpPr>
          <p:nvPr/>
        </p:nvSpPr>
        <p:spPr bwMode="auto">
          <a:xfrm>
            <a:off x="3429000" y="2513012"/>
            <a:ext cx="309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D</a:t>
            </a:r>
          </a:p>
        </p:txBody>
      </p:sp>
      <p:sp>
        <p:nvSpPr>
          <p:cNvPr id="1938476" name="Text Box 44"/>
          <p:cNvSpPr txBox="1">
            <a:spLocks noChangeArrowheads="1"/>
          </p:cNvSpPr>
          <p:nvPr/>
        </p:nvSpPr>
        <p:spPr bwMode="auto">
          <a:xfrm>
            <a:off x="3708400" y="2513012"/>
            <a:ext cx="309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D</a:t>
            </a:r>
          </a:p>
        </p:txBody>
      </p:sp>
      <p:sp>
        <p:nvSpPr>
          <p:cNvPr id="1938477" name="Text Box 45"/>
          <p:cNvSpPr txBox="1">
            <a:spLocks noChangeArrowheads="1"/>
          </p:cNvSpPr>
          <p:nvPr/>
        </p:nvSpPr>
        <p:spPr bwMode="auto">
          <a:xfrm>
            <a:off x="4419600" y="2513012"/>
            <a:ext cx="301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A</a:t>
            </a:r>
          </a:p>
        </p:txBody>
      </p:sp>
      <p:sp>
        <p:nvSpPr>
          <p:cNvPr id="1938478" name="Text Box 46"/>
          <p:cNvSpPr txBox="1">
            <a:spLocks noChangeArrowheads="1"/>
          </p:cNvSpPr>
          <p:nvPr/>
        </p:nvSpPr>
        <p:spPr bwMode="auto">
          <a:xfrm>
            <a:off x="4724400" y="2513012"/>
            <a:ext cx="301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A</a:t>
            </a:r>
          </a:p>
        </p:txBody>
      </p:sp>
      <p:sp>
        <p:nvSpPr>
          <p:cNvPr id="1938479" name="Text Box 47"/>
          <p:cNvSpPr txBox="1">
            <a:spLocks noChangeArrowheads="1"/>
          </p:cNvSpPr>
          <p:nvPr/>
        </p:nvSpPr>
        <p:spPr bwMode="auto">
          <a:xfrm>
            <a:off x="5257800" y="2513012"/>
            <a:ext cx="309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D</a:t>
            </a:r>
          </a:p>
        </p:txBody>
      </p:sp>
      <p:sp>
        <p:nvSpPr>
          <p:cNvPr id="1938480" name="Text Box 48"/>
          <p:cNvSpPr txBox="1">
            <a:spLocks noChangeArrowheads="1"/>
          </p:cNvSpPr>
          <p:nvPr/>
        </p:nvSpPr>
        <p:spPr bwMode="auto">
          <a:xfrm>
            <a:off x="5537200" y="2513012"/>
            <a:ext cx="309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D</a:t>
            </a:r>
          </a:p>
        </p:txBody>
      </p:sp>
      <p:sp>
        <p:nvSpPr>
          <p:cNvPr id="1938481" name="Text Box 49"/>
          <p:cNvSpPr txBox="1">
            <a:spLocks noChangeArrowheads="1"/>
          </p:cNvSpPr>
          <p:nvPr/>
        </p:nvSpPr>
        <p:spPr bwMode="auto">
          <a:xfrm>
            <a:off x="6248400" y="2513012"/>
            <a:ext cx="301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A</a:t>
            </a:r>
          </a:p>
        </p:txBody>
      </p:sp>
      <p:sp>
        <p:nvSpPr>
          <p:cNvPr id="1938482" name="Text Box 50"/>
          <p:cNvSpPr txBox="1">
            <a:spLocks noChangeArrowheads="1"/>
          </p:cNvSpPr>
          <p:nvPr/>
        </p:nvSpPr>
        <p:spPr bwMode="auto">
          <a:xfrm>
            <a:off x="6553200" y="2513012"/>
            <a:ext cx="301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A</a:t>
            </a:r>
          </a:p>
        </p:txBody>
      </p:sp>
      <p:sp>
        <p:nvSpPr>
          <p:cNvPr id="1938483" name="Text Box 51"/>
          <p:cNvSpPr txBox="1">
            <a:spLocks noChangeArrowheads="1"/>
          </p:cNvSpPr>
          <p:nvPr/>
        </p:nvSpPr>
        <p:spPr bwMode="auto">
          <a:xfrm>
            <a:off x="5918200" y="2513012"/>
            <a:ext cx="309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D</a:t>
            </a:r>
          </a:p>
        </p:txBody>
      </p:sp>
      <p:sp>
        <p:nvSpPr>
          <p:cNvPr id="1938484" name="Text Box 52"/>
          <p:cNvSpPr txBox="1">
            <a:spLocks noChangeArrowheads="1"/>
          </p:cNvSpPr>
          <p:nvPr/>
        </p:nvSpPr>
        <p:spPr bwMode="auto">
          <a:xfrm>
            <a:off x="6981825" y="2513012"/>
            <a:ext cx="301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A</a:t>
            </a:r>
          </a:p>
        </p:txBody>
      </p:sp>
      <p:sp>
        <p:nvSpPr>
          <p:cNvPr id="1938485" name="Text Box 53"/>
          <p:cNvSpPr txBox="1">
            <a:spLocks noChangeArrowheads="1"/>
          </p:cNvSpPr>
          <p:nvPr/>
        </p:nvSpPr>
        <p:spPr bwMode="auto">
          <a:xfrm>
            <a:off x="533400" y="1600200"/>
            <a:ext cx="55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Calibri" pitchFamily="34" charset="0"/>
              </a:rPr>
              <a:t>Src</a:t>
            </a:r>
          </a:p>
        </p:txBody>
      </p:sp>
      <p:sp>
        <p:nvSpPr>
          <p:cNvPr id="1938486" name="Text Box 54"/>
          <p:cNvSpPr txBox="1">
            <a:spLocks noChangeArrowheads="1"/>
          </p:cNvSpPr>
          <p:nvPr/>
        </p:nvSpPr>
        <p:spPr bwMode="auto">
          <a:xfrm>
            <a:off x="533400" y="3429000"/>
            <a:ext cx="744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Calibri" pitchFamily="34" charset="0"/>
              </a:rPr>
              <a:t>Dest</a:t>
            </a:r>
          </a:p>
        </p:txBody>
      </p:sp>
      <p:sp>
        <p:nvSpPr>
          <p:cNvPr id="1938487" name="Text Box 55"/>
          <p:cNvSpPr txBox="1">
            <a:spLocks noChangeArrowheads="1"/>
          </p:cNvSpPr>
          <p:nvPr/>
        </p:nvSpPr>
        <p:spPr bwMode="auto">
          <a:xfrm>
            <a:off x="822325" y="4084637"/>
            <a:ext cx="6162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Calibri" pitchFamily="34" charset="0"/>
              </a:rPr>
              <a:t>Actually, TCP uses bytes, not segments to count:</a:t>
            </a:r>
          </a:p>
          <a:p>
            <a:pPr eaLnBrk="0" hangingPunct="0"/>
            <a:r>
              <a:rPr lang="en-US" sz="2400">
                <a:latin typeface="Calibri" pitchFamily="34" charset="0"/>
              </a:rPr>
              <a:t>When ACK is received:</a:t>
            </a:r>
          </a:p>
        </p:txBody>
      </p:sp>
      <p:graphicFrame>
        <p:nvGraphicFramePr>
          <p:cNvPr id="1938488" name="Object 56"/>
          <p:cNvGraphicFramePr>
            <a:graphicFrameLocks noChangeAspect="1"/>
          </p:cNvGraphicFramePr>
          <p:nvPr/>
        </p:nvGraphicFramePr>
        <p:xfrm>
          <a:off x="3048000" y="4719637"/>
          <a:ext cx="29718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47560" imgH="431640" progId="">
                  <p:embed/>
                </p:oleObj>
              </mc:Choice>
              <mc:Fallback>
                <p:oleObj name="Equation" r:id="rId3" imgW="1447560" imgH="431640" progId="">
                  <p:embed/>
                  <p:pic>
                    <p:nvPicPr>
                      <p:cNvPr id="1938488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4719637"/>
                        <a:ext cx="2971800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301699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F02518-AE4E-496F-B095-7277944A67BC}" type="slidenum">
              <a:rPr lang="en-US"/>
              <a:pPr/>
              <a:t>21</a:t>
            </a:fld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1777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ourier New" pitchFamily="49" charset="0"/>
              </a:rPr>
              <a:t>TCP “Sawtooth”</a:t>
            </a:r>
          </a:p>
        </p:txBody>
      </p:sp>
      <p:sp>
        <p:nvSpPr>
          <p:cNvPr id="1777667" name="Freeform 3"/>
          <p:cNvSpPr>
            <a:spLocks/>
          </p:cNvSpPr>
          <p:nvPr/>
        </p:nvSpPr>
        <p:spPr bwMode="auto">
          <a:xfrm>
            <a:off x="1143000" y="1971675"/>
            <a:ext cx="7010400" cy="3124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68"/>
              </a:cxn>
              <a:cxn ang="0">
                <a:pos x="4416" y="1968"/>
              </a:cxn>
            </a:cxnLst>
            <a:rect l="0" t="0" r="r" b="b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7668" name="Freeform 4"/>
          <p:cNvSpPr>
            <a:spLocks/>
          </p:cNvSpPr>
          <p:nvPr/>
        </p:nvSpPr>
        <p:spPr bwMode="auto">
          <a:xfrm>
            <a:off x="1143000" y="3114675"/>
            <a:ext cx="7162800" cy="1981200"/>
          </a:xfrm>
          <a:custGeom>
            <a:avLst/>
            <a:gdLst/>
            <a:ahLst/>
            <a:cxnLst>
              <a:cxn ang="0">
                <a:pos x="0" y="1248"/>
              </a:cxn>
              <a:cxn ang="0">
                <a:pos x="1152" y="336"/>
              </a:cxn>
              <a:cxn ang="0">
                <a:pos x="1152" y="816"/>
              </a:cxn>
              <a:cxn ang="0">
                <a:pos x="1536" y="528"/>
              </a:cxn>
              <a:cxn ang="0">
                <a:pos x="1536" y="960"/>
              </a:cxn>
              <a:cxn ang="0">
                <a:pos x="2832" y="0"/>
              </a:cxn>
              <a:cxn ang="0">
                <a:pos x="2832" y="720"/>
              </a:cxn>
              <a:cxn ang="0">
                <a:pos x="3504" y="240"/>
              </a:cxn>
              <a:cxn ang="0">
                <a:pos x="3504" y="864"/>
              </a:cxn>
              <a:cxn ang="0">
                <a:pos x="4224" y="288"/>
              </a:cxn>
              <a:cxn ang="0">
                <a:pos x="4224" y="816"/>
              </a:cxn>
              <a:cxn ang="0">
                <a:pos x="4512" y="576"/>
              </a:cxn>
            </a:cxnLst>
            <a:rect l="0" t="0" r="r" b="b"/>
            <a:pathLst>
              <a:path w="4512" h="1248">
                <a:moveTo>
                  <a:pt x="0" y="1248"/>
                </a:moveTo>
                <a:lnTo>
                  <a:pt x="1152" y="336"/>
                </a:lnTo>
                <a:lnTo>
                  <a:pt x="1152" y="816"/>
                </a:lnTo>
                <a:lnTo>
                  <a:pt x="1536" y="528"/>
                </a:lnTo>
                <a:lnTo>
                  <a:pt x="1536" y="960"/>
                </a:lnTo>
                <a:lnTo>
                  <a:pt x="2832" y="0"/>
                </a:lnTo>
                <a:lnTo>
                  <a:pt x="2832" y="720"/>
                </a:lnTo>
                <a:lnTo>
                  <a:pt x="3504" y="240"/>
                </a:lnTo>
                <a:lnTo>
                  <a:pt x="3504" y="864"/>
                </a:lnTo>
                <a:lnTo>
                  <a:pt x="4224" y="288"/>
                </a:lnTo>
                <a:lnTo>
                  <a:pt x="4224" y="816"/>
                </a:lnTo>
                <a:lnTo>
                  <a:pt x="4512" y="576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7669" name="Text Box 5"/>
          <p:cNvSpPr txBox="1">
            <a:spLocks noChangeArrowheads="1"/>
          </p:cNvSpPr>
          <p:nvPr/>
        </p:nvSpPr>
        <p:spPr bwMode="auto">
          <a:xfrm>
            <a:off x="7123113" y="5029200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Calibri" pitchFamily="34" charset="0"/>
                <a:cs typeface="Courier New" pitchFamily="49" charset="0"/>
              </a:rPr>
              <a:t>t</a:t>
            </a:r>
          </a:p>
        </p:txBody>
      </p:sp>
      <p:sp>
        <p:nvSpPr>
          <p:cNvPr id="1777670" name="Text Box 6"/>
          <p:cNvSpPr txBox="1">
            <a:spLocks noChangeArrowheads="1"/>
          </p:cNvSpPr>
          <p:nvPr/>
        </p:nvSpPr>
        <p:spPr bwMode="auto">
          <a:xfrm>
            <a:off x="569913" y="1447800"/>
            <a:ext cx="1214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Calibri" pitchFamily="34" charset="0"/>
                <a:cs typeface="Courier New" pitchFamily="49" charset="0"/>
              </a:rPr>
              <a:t>Window</a:t>
            </a:r>
          </a:p>
        </p:txBody>
      </p:sp>
      <p:sp>
        <p:nvSpPr>
          <p:cNvPr id="1777671" name="Line 7"/>
          <p:cNvSpPr>
            <a:spLocks noChangeShapeType="1"/>
          </p:cNvSpPr>
          <p:nvPr/>
        </p:nvSpPr>
        <p:spPr bwMode="auto">
          <a:xfrm>
            <a:off x="3733800" y="46386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7672" name="Line 8"/>
          <p:cNvSpPr>
            <a:spLocks noChangeShapeType="1"/>
          </p:cNvSpPr>
          <p:nvPr/>
        </p:nvSpPr>
        <p:spPr bwMode="auto">
          <a:xfrm>
            <a:off x="3733800" y="39528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7673" name="Line 9"/>
          <p:cNvSpPr>
            <a:spLocks noChangeShapeType="1"/>
          </p:cNvSpPr>
          <p:nvPr/>
        </p:nvSpPr>
        <p:spPr bwMode="auto">
          <a:xfrm>
            <a:off x="3962400" y="395287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7674" name="Text Box 10"/>
          <p:cNvSpPr txBox="1">
            <a:spLocks noChangeArrowheads="1"/>
          </p:cNvSpPr>
          <p:nvPr/>
        </p:nvSpPr>
        <p:spPr bwMode="auto">
          <a:xfrm>
            <a:off x="4175125" y="4156075"/>
            <a:ext cx="1011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Calibri" pitchFamily="34" charset="0"/>
                <a:cs typeface="Courier New" pitchFamily="49" charset="0"/>
              </a:rPr>
              <a:t>halved</a:t>
            </a:r>
          </a:p>
        </p:txBody>
      </p:sp>
      <p:sp>
        <p:nvSpPr>
          <p:cNvPr id="1777675" name="Line 11"/>
          <p:cNvSpPr>
            <a:spLocks noChangeShapeType="1"/>
          </p:cNvSpPr>
          <p:nvPr/>
        </p:nvSpPr>
        <p:spPr bwMode="auto">
          <a:xfrm>
            <a:off x="2971800" y="2733675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7676" name="Line 12"/>
          <p:cNvSpPr>
            <a:spLocks noChangeShapeType="1"/>
          </p:cNvSpPr>
          <p:nvPr/>
        </p:nvSpPr>
        <p:spPr bwMode="auto">
          <a:xfrm>
            <a:off x="3581400" y="2962275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7677" name="Line 13"/>
          <p:cNvSpPr>
            <a:spLocks noChangeShapeType="1"/>
          </p:cNvSpPr>
          <p:nvPr/>
        </p:nvSpPr>
        <p:spPr bwMode="auto">
          <a:xfrm>
            <a:off x="5638800" y="2200275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7678" name="Line 14"/>
          <p:cNvSpPr>
            <a:spLocks noChangeShapeType="1"/>
          </p:cNvSpPr>
          <p:nvPr/>
        </p:nvSpPr>
        <p:spPr bwMode="auto">
          <a:xfrm>
            <a:off x="6705600" y="2581275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7679" name="Line 15"/>
          <p:cNvSpPr>
            <a:spLocks noChangeShapeType="1"/>
          </p:cNvSpPr>
          <p:nvPr/>
        </p:nvSpPr>
        <p:spPr bwMode="auto">
          <a:xfrm>
            <a:off x="7848600" y="2657475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7680" name="Text Box 16"/>
          <p:cNvSpPr txBox="1">
            <a:spLocks noChangeArrowheads="1"/>
          </p:cNvSpPr>
          <p:nvPr/>
        </p:nvSpPr>
        <p:spPr bwMode="auto">
          <a:xfrm>
            <a:off x="2498725" y="2351088"/>
            <a:ext cx="71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Calibri" pitchFamily="34" charset="0"/>
                <a:cs typeface="Courier New" pitchFamily="49" charset="0"/>
              </a:rPr>
              <a:t>Loss</a:t>
            </a:r>
          </a:p>
        </p:txBody>
      </p:sp>
    </p:spTree>
    <p:extLst>
      <p:ext uri="{BB962C8B-B14F-4D97-AF65-F5344CB8AC3E}">
        <p14:creationId xmlns:p14="http://schemas.microsoft.com/office/powerpoint/2010/main" val="185030570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99924-E3F1-4187-8917-1AC79EA6E2B8}" type="slidenum">
              <a:rPr lang="en-US"/>
              <a:pPr/>
              <a:t>22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1915906" name="Rectangle 2"/>
          <p:cNvSpPr>
            <a:spLocks noChangeArrowheads="1"/>
          </p:cNvSpPr>
          <p:nvPr/>
        </p:nvSpPr>
        <p:spPr bwMode="auto">
          <a:xfrm>
            <a:off x="3200400" y="1143000"/>
            <a:ext cx="5715000" cy="12969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400">
                <a:solidFill>
                  <a:schemeClr val="accent2"/>
                </a:solidFill>
                <a:latin typeface="Calibri" pitchFamily="34" charset="0"/>
              </a:rPr>
              <a:t>Rule for adjusting </a:t>
            </a:r>
            <a:r>
              <a:rPr lang="en-US" sz="2800">
                <a:solidFill>
                  <a:srgbClr val="F60000"/>
                </a:solidFill>
                <a:latin typeface="Calibri" pitchFamily="34" charset="0"/>
              </a:rPr>
              <a:t>W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200">
                <a:latin typeface="Calibri" pitchFamily="34" charset="0"/>
              </a:rPr>
              <a:t>If an ACK is received:	W ← W+1/W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200">
                <a:latin typeface="Calibri" pitchFamily="34" charset="0"/>
              </a:rPr>
              <a:t>If a packet is lost:		W ← W/2</a:t>
            </a:r>
          </a:p>
        </p:txBody>
      </p:sp>
      <p:sp>
        <p:nvSpPr>
          <p:cNvPr id="1915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Congestion Window Evolution</a:t>
            </a:r>
          </a:p>
        </p:txBody>
      </p:sp>
      <p:sp>
        <p:nvSpPr>
          <p:cNvPr id="1915908" name="Text Box 4"/>
          <p:cNvSpPr txBox="1">
            <a:spLocks noChangeArrowheads="1"/>
          </p:cNvSpPr>
          <p:nvPr/>
        </p:nvSpPr>
        <p:spPr bwMode="auto">
          <a:xfrm>
            <a:off x="811213" y="1447800"/>
            <a:ext cx="2236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Only </a:t>
            </a:r>
            <a:r>
              <a:rPr lang="en-US" sz="2000" dirty="0">
                <a:solidFill>
                  <a:srgbClr val="0000CC"/>
                </a:solidFill>
                <a:latin typeface="Calibri" pitchFamily="34" charset="0"/>
              </a:rPr>
              <a:t>W</a:t>
            </a: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packets </a:t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may be outstanding</a:t>
            </a:r>
          </a:p>
        </p:txBody>
      </p:sp>
      <p:sp>
        <p:nvSpPr>
          <p:cNvPr id="1915909" name="Line 5"/>
          <p:cNvSpPr>
            <a:spLocks noChangeShapeType="1"/>
          </p:cNvSpPr>
          <p:nvPr/>
        </p:nvSpPr>
        <p:spPr bwMode="auto">
          <a:xfrm>
            <a:off x="1905000" y="2235200"/>
            <a:ext cx="0" cy="35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4754" name="ShockwaveFlash1"/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54300"/>
            <a:ext cx="7391400" cy="33655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48325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99924-E3F1-4187-8917-1AC79EA6E2B8}" type="slidenum">
              <a:rPr lang="en-US"/>
              <a:pPr/>
              <a:t>23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1915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Congestion Window Evolution</a:t>
            </a:r>
          </a:p>
        </p:txBody>
      </p:sp>
      <p:pic>
        <p:nvPicPr>
          <p:cNvPr id="2" name="TC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1066800"/>
            <a:ext cx="7848600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6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Random Early Detection (RED)</a:t>
            </a:r>
          </a:p>
        </p:txBody>
      </p:sp>
      <p:sp>
        <p:nvSpPr>
          <p:cNvPr id="205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Basic idea of RED</a:t>
            </a:r>
          </a:p>
          <a:p>
            <a:pPr lvl="1"/>
            <a:r>
              <a:rPr lang="en-US"/>
              <a:t>Router notices that the queue is getting backlogged</a:t>
            </a:r>
          </a:p>
          <a:p>
            <a:pPr lvl="1"/>
            <a:r>
              <a:rPr lang="en-US"/>
              <a:t>… and randomly drops packets to signal congestion</a:t>
            </a:r>
          </a:p>
          <a:p>
            <a:r>
              <a:rPr lang="en-US"/>
              <a:t>Packet drop probability</a:t>
            </a:r>
          </a:p>
          <a:p>
            <a:pPr lvl="1"/>
            <a:r>
              <a:rPr lang="en-US"/>
              <a:t>Drop probability increases as queue length increases</a:t>
            </a:r>
          </a:p>
          <a:p>
            <a:pPr lvl="1"/>
            <a:r>
              <a:rPr lang="en-US"/>
              <a:t>If buffer is below some level, don’t drop anything</a:t>
            </a:r>
          </a:p>
          <a:p>
            <a:pPr lvl="1"/>
            <a:r>
              <a:rPr lang="en-US"/>
              <a:t>… otherwise, set drop probability as function of queue</a:t>
            </a:r>
          </a:p>
          <a:p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1EACBC-2AFB-467B-BFB4-7CEEEDFC71D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055172" name="Freeform 4"/>
          <p:cNvSpPr>
            <a:spLocks/>
          </p:cNvSpPr>
          <p:nvPr/>
        </p:nvSpPr>
        <p:spPr bwMode="auto">
          <a:xfrm>
            <a:off x="3300413" y="5260975"/>
            <a:ext cx="2514600" cy="990600"/>
          </a:xfrm>
          <a:custGeom>
            <a:avLst/>
            <a:gdLst/>
            <a:ahLst/>
            <a:cxnLst>
              <a:cxn ang="0">
                <a:pos x="0" y="624"/>
              </a:cxn>
              <a:cxn ang="0">
                <a:pos x="432" y="624"/>
              </a:cxn>
              <a:cxn ang="0">
                <a:pos x="1104" y="288"/>
              </a:cxn>
              <a:cxn ang="0">
                <a:pos x="1104" y="0"/>
              </a:cxn>
              <a:cxn ang="0">
                <a:pos x="1584" y="0"/>
              </a:cxn>
            </a:cxnLst>
            <a:rect l="0" t="0" r="r" b="b"/>
            <a:pathLst>
              <a:path w="1584" h="624">
                <a:moveTo>
                  <a:pt x="0" y="624"/>
                </a:moveTo>
                <a:lnTo>
                  <a:pt x="432" y="624"/>
                </a:lnTo>
                <a:lnTo>
                  <a:pt x="1104" y="288"/>
                </a:lnTo>
                <a:lnTo>
                  <a:pt x="1104" y="0"/>
                </a:lnTo>
                <a:lnTo>
                  <a:pt x="1584" y="0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3" name="Freeform 5"/>
          <p:cNvSpPr>
            <a:spLocks/>
          </p:cNvSpPr>
          <p:nvPr/>
        </p:nvSpPr>
        <p:spPr bwMode="auto">
          <a:xfrm>
            <a:off x="3300413" y="5032375"/>
            <a:ext cx="2590800" cy="1219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1632" y="720"/>
              </a:cxn>
            </a:cxnLst>
            <a:rect l="0" t="0" r="r" b="b"/>
            <a:pathLst>
              <a:path w="1632" h="720">
                <a:moveTo>
                  <a:pt x="0" y="0"/>
                </a:moveTo>
                <a:lnTo>
                  <a:pt x="0" y="720"/>
                </a:lnTo>
                <a:lnTo>
                  <a:pt x="1632" y="72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4" name="Line 6"/>
          <p:cNvSpPr>
            <a:spLocks noChangeShapeType="1"/>
          </p:cNvSpPr>
          <p:nvPr/>
        </p:nvSpPr>
        <p:spPr bwMode="auto">
          <a:xfrm>
            <a:off x="3148013" y="5718175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5" name="Line 7"/>
          <p:cNvSpPr>
            <a:spLocks noChangeShapeType="1"/>
          </p:cNvSpPr>
          <p:nvPr/>
        </p:nvSpPr>
        <p:spPr bwMode="auto">
          <a:xfrm>
            <a:off x="3148013" y="5260975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6" name="Text Box 8"/>
          <p:cNvSpPr txBox="1">
            <a:spLocks noChangeArrowheads="1"/>
          </p:cNvSpPr>
          <p:nvPr/>
        </p:nvSpPr>
        <p:spPr bwMode="auto">
          <a:xfrm>
            <a:off x="3268663" y="6415088"/>
            <a:ext cx="2686050" cy="3667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Average Queue Length</a:t>
            </a:r>
          </a:p>
        </p:txBody>
      </p:sp>
      <p:sp>
        <p:nvSpPr>
          <p:cNvPr id="2055177" name="Text Box 9"/>
          <p:cNvSpPr txBox="1">
            <a:spLocks noChangeArrowheads="1"/>
          </p:cNvSpPr>
          <p:nvPr/>
        </p:nvSpPr>
        <p:spPr bwMode="auto">
          <a:xfrm rot="-5400000">
            <a:off x="2155032" y="5531643"/>
            <a:ext cx="1365250" cy="3667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/>
              <a:t>Probability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4F488-1CAC-02D5-48FD-D90CD7147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CA7656-3474-7219-A17E-A2A46FA0F16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25114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 Drop Probabilities</a:t>
            </a:r>
          </a:p>
        </p:txBody>
      </p:sp>
      <p:sp>
        <p:nvSpPr>
          <p:cNvPr id="2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3B11EB-6543-42FB-9542-EDF2FBB4D8A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078723" name="Rectangle 3"/>
          <p:cNvSpPr>
            <a:spLocks noChangeArrowheads="1"/>
          </p:cNvSpPr>
          <p:nvPr/>
        </p:nvSpPr>
        <p:spPr bwMode="auto">
          <a:xfrm>
            <a:off x="3429000" y="1447800"/>
            <a:ext cx="39624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78724" name="Freeform 4"/>
          <p:cNvSpPr>
            <a:spLocks/>
          </p:cNvSpPr>
          <p:nvPr/>
        </p:nvSpPr>
        <p:spPr bwMode="auto">
          <a:xfrm flipH="1">
            <a:off x="4572000" y="1676400"/>
            <a:ext cx="2514600" cy="762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84" y="0"/>
              </a:cxn>
              <a:cxn ang="0">
                <a:pos x="1584" y="480"/>
              </a:cxn>
              <a:cxn ang="0">
                <a:pos x="0" y="480"/>
              </a:cxn>
            </a:cxnLst>
            <a:rect l="0" t="0" r="r" b="b"/>
            <a:pathLst>
              <a:path w="1584" h="480">
                <a:moveTo>
                  <a:pt x="0" y="0"/>
                </a:moveTo>
                <a:lnTo>
                  <a:pt x="1584" y="0"/>
                </a:lnTo>
                <a:lnTo>
                  <a:pt x="1584" y="480"/>
                </a:lnTo>
                <a:lnTo>
                  <a:pt x="0" y="48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25" name="Oval 5"/>
          <p:cNvSpPr>
            <a:spLocks noChangeArrowheads="1"/>
          </p:cNvSpPr>
          <p:nvPr/>
        </p:nvSpPr>
        <p:spPr bwMode="auto">
          <a:xfrm flipH="1">
            <a:off x="3505200" y="1676400"/>
            <a:ext cx="762000" cy="762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78726" name="Line 6"/>
          <p:cNvSpPr>
            <a:spLocks noChangeShapeType="1"/>
          </p:cNvSpPr>
          <p:nvPr/>
        </p:nvSpPr>
        <p:spPr bwMode="auto">
          <a:xfrm flipH="1">
            <a:off x="7086600" y="2057400"/>
            <a:ext cx="1219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27" name="Line 7"/>
          <p:cNvSpPr>
            <a:spLocks noChangeShapeType="1"/>
          </p:cNvSpPr>
          <p:nvPr/>
        </p:nvSpPr>
        <p:spPr bwMode="auto">
          <a:xfrm flipH="1">
            <a:off x="2286000" y="2057400"/>
            <a:ext cx="1219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28" name="Text Box 8"/>
          <p:cNvSpPr txBox="1">
            <a:spLocks noChangeArrowheads="1"/>
          </p:cNvSpPr>
          <p:nvPr/>
        </p:nvSpPr>
        <p:spPr bwMode="auto">
          <a:xfrm>
            <a:off x="7467600" y="1609725"/>
            <a:ext cx="646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Calibri" pitchFamily="34" charset="0"/>
              </a:rPr>
              <a:t>A(t)</a:t>
            </a:r>
          </a:p>
        </p:txBody>
      </p:sp>
      <p:sp>
        <p:nvSpPr>
          <p:cNvPr id="2078729" name="Text Box 9"/>
          <p:cNvSpPr txBox="1">
            <a:spLocks noChangeArrowheads="1"/>
          </p:cNvSpPr>
          <p:nvPr/>
        </p:nvSpPr>
        <p:spPr bwMode="auto">
          <a:xfrm>
            <a:off x="2514600" y="1609725"/>
            <a:ext cx="657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Calibri" pitchFamily="34" charset="0"/>
              </a:rPr>
              <a:t>D(t)</a:t>
            </a:r>
          </a:p>
        </p:txBody>
      </p:sp>
      <p:sp>
        <p:nvSpPr>
          <p:cNvPr id="2078730" name="Freeform 10"/>
          <p:cNvSpPr>
            <a:spLocks/>
          </p:cNvSpPr>
          <p:nvPr/>
        </p:nvSpPr>
        <p:spPr bwMode="auto">
          <a:xfrm>
            <a:off x="4572000" y="3124200"/>
            <a:ext cx="2514600" cy="990600"/>
          </a:xfrm>
          <a:custGeom>
            <a:avLst/>
            <a:gdLst/>
            <a:ahLst/>
            <a:cxnLst>
              <a:cxn ang="0">
                <a:pos x="0" y="624"/>
              </a:cxn>
              <a:cxn ang="0">
                <a:pos x="432" y="624"/>
              </a:cxn>
              <a:cxn ang="0">
                <a:pos x="1104" y="288"/>
              </a:cxn>
              <a:cxn ang="0">
                <a:pos x="1104" y="0"/>
              </a:cxn>
              <a:cxn ang="0">
                <a:pos x="1584" y="0"/>
              </a:cxn>
            </a:cxnLst>
            <a:rect l="0" t="0" r="r" b="b"/>
            <a:pathLst>
              <a:path w="1584" h="624">
                <a:moveTo>
                  <a:pt x="0" y="624"/>
                </a:moveTo>
                <a:lnTo>
                  <a:pt x="432" y="624"/>
                </a:lnTo>
                <a:lnTo>
                  <a:pt x="1104" y="288"/>
                </a:lnTo>
                <a:lnTo>
                  <a:pt x="1104" y="0"/>
                </a:lnTo>
                <a:lnTo>
                  <a:pt x="1584" y="0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1" name="Line 11"/>
          <p:cNvSpPr>
            <a:spLocks noChangeShapeType="1"/>
          </p:cNvSpPr>
          <p:nvPr/>
        </p:nvSpPr>
        <p:spPr bwMode="auto">
          <a:xfrm>
            <a:off x="4267200" y="2057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2" name="Line 12"/>
          <p:cNvSpPr>
            <a:spLocks noChangeShapeType="1"/>
          </p:cNvSpPr>
          <p:nvPr/>
        </p:nvSpPr>
        <p:spPr bwMode="auto">
          <a:xfrm>
            <a:off x="5257800" y="15240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3" name="Line 13"/>
          <p:cNvSpPr>
            <a:spLocks noChangeShapeType="1"/>
          </p:cNvSpPr>
          <p:nvPr/>
        </p:nvSpPr>
        <p:spPr bwMode="auto">
          <a:xfrm>
            <a:off x="6324600" y="15240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4" name="Freeform 14"/>
          <p:cNvSpPr>
            <a:spLocks/>
          </p:cNvSpPr>
          <p:nvPr/>
        </p:nvSpPr>
        <p:spPr bwMode="auto">
          <a:xfrm>
            <a:off x="4572000" y="2895600"/>
            <a:ext cx="2590800" cy="1219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1632" y="720"/>
              </a:cxn>
            </a:cxnLst>
            <a:rect l="0" t="0" r="r" b="b"/>
            <a:pathLst>
              <a:path w="1632" h="720">
                <a:moveTo>
                  <a:pt x="0" y="0"/>
                </a:moveTo>
                <a:lnTo>
                  <a:pt x="0" y="720"/>
                </a:lnTo>
                <a:lnTo>
                  <a:pt x="1632" y="72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5" name="Line 15"/>
          <p:cNvSpPr>
            <a:spLocks noChangeShapeType="1"/>
          </p:cNvSpPr>
          <p:nvPr/>
        </p:nvSpPr>
        <p:spPr bwMode="auto">
          <a:xfrm>
            <a:off x="4419600" y="3581400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6" name="Line 16"/>
          <p:cNvSpPr>
            <a:spLocks noChangeShapeType="1"/>
          </p:cNvSpPr>
          <p:nvPr/>
        </p:nvSpPr>
        <p:spPr bwMode="auto">
          <a:xfrm>
            <a:off x="4419600" y="3124200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7" name="Text Box 17"/>
          <p:cNvSpPr txBox="1">
            <a:spLocks noChangeArrowheads="1"/>
          </p:cNvSpPr>
          <p:nvPr/>
        </p:nvSpPr>
        <p:spPr bwMode="auto">
          <a:xfrm>
            <a:off x="3662363" y="3336925"/>
            <a:ext cx="7572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Calibri" pitchFamily="34" charset="0"/>
              </a:rPr>
              <a:t>maxP</a:t>
            </a:r>
          </a:p>
        </p:txBody>
      </p:sp>
      <p:sp>
        <p:nvSpPr>
          <p:cNvPr id="2078738" name="Text Box 18"/>
          <p:cNvSpPr txBox="1">
            <a:spLocks noChangeArrowheads="1"/>
          </p:cNvSpPr>
          <p:nvPr/>
        </p:nvSpPr>
        <p:spPr bwMode="auto">
          <a:xfrm>
            <a:off x="4108450" y="2901950"/>
            <a:ext cx="312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Calibri" pitchFamily="34" charset="0"/>
              </a:rPr>
              <a:t>1</a:t>
            </a:r>
          </a:p>
        </p:txBody>
      </p:sp>
      <p:sp>
        <p:nvSpPr>
          <p:cNvPr id="2078739" name="Text Box 19"/>
          <p:cNvSpPr txBox="1">
            <a:spLocks noChangeArrowheads="1"/>
          </p:cNvSpPr>
          <p:nvPr/>
        </p:nvSpPr>
        <p:spPr bwMode="auto">
          <a:xfrm>
            <a:off x="4876800" y="4044950"/>
            <a:ext cx="828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Calibri" pitchFamily="34" charset="0"/>
              </a:rPr>
              <a:t>minTh</a:t>
            </a:r>
          </a:p>
        </p:txBody>
      </p:sp>
      <p:sp>
        <p:nvSpPr>
          <p:cNvPr id="2078740" name="Text Box 20"/>
          <p:cNvSpPr txBox="1">
            <a:spLocks noChangeArrowheads="1"/>
          </p:cNvSpPr>
          <p:nvPr/>
        </p:nvSpPr>
        <p:spPr bwMode="auto">
          <a:xfrm>
            <a:off x="5943600" y="4044950"/>
            <a:ext cx="879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Calibri" pitchFamily="34" charset="0"/>
              </a:rPr>
              <a:t>maxTh</a:t>
            </a:r>
          </a:p>
        </p:txBody>
      </p:sp>
      <p:sp>
        <p:nvSpPr>
          <p:cNvPr id="2078741" name="Text Box 21"/>
          <p:cNvSpPr txBox="1">
            <a:spLocks noChangeArrowheads="1"/>
          </p:cNvSpPr>
          <p:nvPr/>
        </p:nvSpPr>
        <p:spPr bwMode="auto">
          <a:xfrm>
            <a:off x="7162800" y="3810000"/>
            <a:ext cx="93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Calibri" pitchFamily="34" charset="0"/>
              </a:rPr>
              <a:t>AvgLen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52400" y="3352800"/>
            <a:ext cx="3429000" cy="2209800"/>
            <a:chOff x="48" y="2304"/>
            <a:chExt cx="2160" cy="1392"/>
          </a:xfrm>
        </p:grpSpPr>
        <p:sp>
          <p:nvSpPr>
            <p:cNvPr id="2078743" name="AutoShape 23"/>
            <p:cNvSpPr>
              <a:spLocks noChangeArrowheads="1"/>
            </p:cNvSpPr>
            <p:nvPr/>
          </p:nvSpPr>
          <p:spPr bwMode="auto">
            <a:xfrm>
              <a:off x="48" y="2304"/>
              <a:ext cx="2160" cy="1392"/>
            </a:xfrm>
            <a:prstGeom prst="wedgeRoundRectCallout">
              <a:avLst>
                <a:gd name="adj1" fmla="val 107083"/>
                <a:gd name="adj2" fmla="val -27301"/>
                <a:gd name="adj3" fmla="val 16667"/>
              </a:avLst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0" hangingPunct="0"/>
              <a:endParaRPr lang="en-US" sz="2400">
                <a:latin typeface="Calibri" pitchFamily="34" charset="0"/>
              </a:endParaRPr>
            </a:p>
          </p:txBody>
        </p:sp>
        <p:graphicFrame>
          <p:nvGraphicFramePr>
            <p:cNvPr id="2078744" name="Object 24"/>
            <p:cNvGraphicFramePr>
              <a:graphicFrameLocks noChangeAspect="1"/>
            </p:cNvGraphicFramePr>
            <p:nvPr/>
          </p:nvGraphicFramePr>
          <p:xfrm>
            <a:off x="114" y="2485"/>
            <a:ext cx="2019" cy="10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2349110" imgH="1155264" progId="">
                    <p:embed/>
                  </p:oleObj>
                </mc:Choice>
                <mc:Fallback>
                  <p:oleObj name="Equation" r:id="rId3" imgW="2349110" imgH="1155264" progId="">
                    <p:embed/>
                    <p:pic>
                      <p:nvPicPr>
                        <p:cNvPr id="2078744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" y="2485"/>
                          <a:ext cx="2019" cy="1049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78745" name="Object 25"/>
          <p:cNvGraphicFramePr>
            <a:graphicFrameLocks noChangeAspect="1"/>
          </p:cNvGraphicFramePr>
          <p:nvPr/>
        </p:nvGraphicFramePr>
        <p:xfrm>
          <a:off x="3681413" y="4748213"/>
          <a:ext cx="5310187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342711" imgH="914400" progId="">
                  <p:embed/>
                </p:oleObj>
              </mc:Choice>
              <mc:Fallback>
                <p:oleObj name="Equation" r:id="rId5" imgW="4342711" imgH="914400" progId="">
                  <p:embed/>
                  <p:pic>
                    <p:nvPicPr>
                      <p:cNvPr id="2078745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413" y="4748213"/>
                        <a:ext cx="5310187" cy="1119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3A67AB4-8E04-6160-BAA1-FB113410C61B}"/>
              </a:ext>
            </a:extLst>
          </p:cNvPr>
          <p:cNvSpPr txBox="1"/>
          <p:nvPr/>
        </p:nvSpPr>
        <p:spPr>
          <a:xfrm>
            <a:off x="813493" y="6051552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andlee" panose="02000000000000000000" pitchFamily="2" charset="77"/>
              </a:rPr>
              <a:t>Need to cap by 1</a:t>
            </a: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86EEA681-775C-3611-9DDC-E3AE157F729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311447" y="5496098"/>
            <a:ext cx="793752" cy="317155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97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 Average Queue Length</a:t>
            </a:r>
          </a:p>
        </p:txBody>
      </p:sp>
      <p:sp>
        <p:nvSpPr>
          <p:cNvPr id="208077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Drop probability is increased as the average queue length increases. </a:t>
            </a:r>
          </a:p>
          <a:p>
            <a:r>
              <a:rPr lang="en-US"/>
              <a:t>(Geometric) moving average of the queue length is used so as to detect long term congestion, yet allow short term bursts to arrive.</a:t>
            </a:r>
          </a:p>
          <a:p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DD125B-0735-45D3-BDC8-E0408EC53D5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</a:p>
        </p:txBody>
      </p:sp>
      <p:sp>
        <p:nvSpPr>
          <p:cNvPr id="2080770" name="Rectangle 2"/>
          <p:cNvSpPr>
            <a:spLocks noChangeArrowheads="1"/>
          </p:cNvSpPr>
          <p:nvPr/>
        </p:nvSpPr>
        <p:spPr bwMode="auto">
          <a:xfrm>
            <a:off x="2209800" y="3657600"/>
            <a:ext cx="47244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80773" name="Object 5"/>
          <p:cNvGraphicFramePr>
            <a:graphicFrameLocks noChangeAspect="1"/>
          </p:cNvGraphicFramePr>
          <p:nvPr/>
        </p:nvGraphicFramePr>
        <p:xfrm>
          <a:off x="2452688" y="3810000"/>
          <a:ext cx="4238625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91941" imgH="660308" progId="">
                  <p:embed/>
                </p:oleObj>
              </mc:Choice>
              <mc:Fallback>
                <p:oleObj name="Equation" r:id="rId3" imgW="2691941" imgH="660308" progId="">
                  <p:embed/>
                  <p:pic>
                    <p:nvPicPr>
                      <p:cNvPr id="20807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688" y="3810000"/>
                        <a:ext cx="4238625" cy="1042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9487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19C63-8320-E59B-CC5E-84A313D96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in Data Center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3BA73-2D00-EC5B-FCBB-C1747EAD6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center network properties:</a:t>
            </a:r>
          </a:p>
          <a:p>
            <a:pPr lvl="1"/>
            <a:r>
              <a:rPr lang="en-US" dirty="0"/>
              <a:t>Extremely short RTTs</a:t>
            </a:r>
          </a:p>
          <a:p>
            <a:pPr lvl="1"/>
            <a:r>
              <a:rPr lang="en-US" dirty="0"/>
              <a:t>Extremely high bandwidth links</a:t>
            </a:r>
          </a:p>
          <a:p>
            <a:pPr lvl="1"/>
            <a:r>
              <a:rPr lang="en-US" dirty="0"/>
              <a:t>Extremely large transfer</a:t>
            </a:r>
          </a:p>
          <a:p>
            <a:pPr lvl="1"/>
            <a:r>
              <a:rPr lang="en-US" dirty="0"/>
              <a:t>Single authority (typically)</a:t>
            </a:r>
          </a:p>
          <a:p>
            <a:pPr lvl="1"/>
            <a:endParaRPr lang="en-US" dirty="0"/>
          </a:p>
          <a:p>
            <a:r>
              <a:rPr lang="en-US" dirty="0"/>
              <a:t>Leads to new challenges and opportunities </a:t>
            </a:r>
          </a:p>
          <a:p>
            <a:pPr lvl="1"/>
            <a:r>
              <a:rPr lang="en-US" dirty="0"/>
              <a:t>Can you think of any challenges for providing good transport solutions?</a:t>
            </a:r>
          </a:p>
          <a:p>
            <a:pPr lvl="1"/>
            <a:r>
              <a:rPr lang="en-US" dirty="0"/>
              <a:t>How about opportunities?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111DA-0799-17ED-7AE5-FA2148C7E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F08F0-4F02-F8E5-78F3-B10B53C2DC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0BCDF-EF74-3C0E-2E73-1C0A1A2050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67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Explicit Congestion Notification</a:t>
            </a:r>
          </a:p>
        </p:txBody>
      </p:sp>
      <p:sp>
        <p:nvSpPr>
          <p:cNvPr id="206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429000"/>
            <a:ext cx="8382000" cy="31764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Explicit Congestion Notification</a:t>
            </a:r>
          </a:p>
          <a:p>
            <a:pPr lvl="1"/>
            <a:r>
              <a:rPr lang="en-US" dirty="0"/>
              <a:t>Router marks the packet with an ECN bit</a:t>
            </a:r>
          </a:p>
          <a:p>
            <a:pPr lvl="1"/>
            <a:r>
              <a:rPr lang="en-US" dirty="0"/>
              <a:t>Receiver reflects the ECN bit in the ACK</a:t>
            </a:r>
          </a:p>
          <a:p>
            <a:pPr lvl="1"/>
            <a:r>
              <a:rPr lang="en-US" dirty="0"/>
              <a:t>… and sending host interprets as a sign of congestion</a:t>
            </a:r>
          </a:p>
          <a:p>
            <a:pPr lvl="1"/>
            <a:endParaRPr lang="en-US" dirty="0"/>
          </a:p>
          <a:p>
            <a:r>
              <a:rPr lang="en-US" dirty="0"/>
              <a:t>Sender can use this as congestion signal</a:t>
            </a:r>
          </a:p>
          <a:p>
            <a:pPr lvl="1"/>
            <a:r>
              <a:rPr lang="en-US" dirty="0"/>
              <a:t>Instead of packet loss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C97DC3-FFA4-4FD4-8294-CB3908E11373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BCCEDBC-B91E-A882-0864-B69108027CD2}"/>
              </a:ext>
            </a:extLst>
          </p:cNvPr>
          <p:cNvGrpSpPr>
            <a:grpSpLocks noChangeAspect="1"/>
          </p:cNvGrpSpPr>
          <p:nvPr/>
        </p:nvGrpSpPr>
        <p:grpSpPr>
          <a:xfrm>
            <a:off x="1905000" y="992803"/>
            <a:ext cx="4571999" cy="2311073"/>
            <a:chOff x="2286000" y="1447800"/>
            <a:chExt cx="6019800" cy="3042913"/>
          </a:xfrm>
        </p:grpSpPr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id="{0A7BB9CD-8E3C-55AA-7602-7C4C888E7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1447800"/>
              <a:ext cx="3962400" cy="1143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19A7C75E-DA93-9C5C-1F56-3CD4C055EE6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72000" y="1676400"/>
              <a:ext cx="2514600" cy="7620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84" y="0"/>
                </a:cxn>
                <a:cxn ang="0">
                  <a:pos x="1584" y="480"/>
                </a:cxn>
                <a:cxn ang="0">
                  <a:pos x="0" y="480"/>
                </a:cxn>
              </a:cxnLst>
              <a:rect l="0" t="0" r="r" b="b"/>
              <a:pathLst>
                <a:path w="1584" h="480">
                  <a:moveTo>
                    <a:pt x="0" y="0"/>
                  </a:moveTo>
                  <a:lnTo>
                    <a:pt x="1584" y="0"/>
                  </a:lnTo>
                  <a:lnTo>
                    <a:pt x="1584" y="480"/>
                  </a:lnTo>
                  <a:lnTo>
                    <a:pt x="0" y="480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26" name="Oval 5">
              <a:extLst>
                <a:ext uri="{FF2B5EF4-FFF2-40B4-BE49-F238E27FC236}">
                  <a16:creationId xmlns:a16="http://schemas.microsoft.com/office/drawing/2014/main" id="{27B6BA5A-4AEA-63AE-1D0F-65C2DC81A5A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505200" y="1676400"/>
              <a:ext cx="762000" cy="762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27" name="Line 6">
              <a:extLst>
                <a:ext uri="{FF2B5EF4-FFF2-40B4-BE49-F238E27FC236}">
                  <a16:creationId xmlns:a16="http://schemas.microsoft.com/office/drawing/2014/main" id="{B37F6833-71C4-C6F6-9CB0-744E9FD6D9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86600" y="2057400"/>
              <a:ext cx="1219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28" name="Line 7">
              <a:extLst>
                <a:ext uri="{FF2B5EF4-FFF2-40B4-BE49-F238E27FC236}">
                  <a16:creationId xmlns:a16="http://schemas.microsoft.com/office/drawing/2014/main" id="{C3BA1FD7-BAF7-18D8-645D-FE880509E9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86000" y="2057400"/>
              <a:ext cx="1219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29" name="Text Box 8">
              <a:extLst>
                <a:ext uri="{FF2B5EF4-FFF2-40B4-BE49-F238E27FC236}">
                  <a16:creationId xmlns:a16="http://schemas.microsoft.com/office/drawing/2014/main" id="{E1637941-A378-D9B9-BB1A-1E39B94AA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67599" y="1609725"/>
              <a:ext cx="772910" cy="486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Optima" panose="02000503060000020004" pitchFamily="2" charset="0"/>
                </a:rPr>
                <a:t>A(t)</a:t>
              </a:r>
            </a:p>
          </p:txBody>
        </p:sp>
        <p:sp>
          <p:nvSpPr>
            <p:cNvPr id="30" name="Text Box 9">
              <a:extLst>
                <a:ext uri="{FF2B5EF4-FFF2-40B4-BE49-F238E27FC236}">
                  <a16:creationId xmlns:a16="http://schemas.microsoft.com/office/drawing/2014/main" id="{B76AC3F7-A66E-7ADC-7682-56D57757C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4600" y="1609725"/>
              <a:ext cx="806680" cy="486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Optima" panose="02000503060000020004" pitchFamily="2" charset="0"/>
                </a:rPr>
                <a:t>D(t)</a:t>
              </a:r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FE3204D4-206E-A57A-5B89-F15007F1B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0" y="3124200"/>
              <a:ext cx="2514600" cy="990600"/>
            </a:xfrm>
            <a:custGeom>
              <a:avLst/>
              <a:gdLst/>
              <a:ahLst/>
              <a:cxnLst>
                <a:cxn ang="0">
                  <a:pos x="0" y="624"/>
                </a:cxn>
                <a:cxn ang="0">
                  <a:pos x="432" y="624"/>
                </a:cxn>
                <a:cxn ang="0">
                  <a:pos x="1104" y="288"/>
                </a:cxn>
                <a:cxn ang="0">
                  <a:pos x="1104" y="0"/>
                </a:cxn>
                <a:cxn ang="0">
                  <a:pos x="1584" y="0"/>
                </a:cxn>
              </a:cxnLst>
              <a:rect l="0" t="0" r="r" b="b"/>
              <a:pathLst>
                <a:path w="1584" h="624">
                  <a:moveTo>
                    <a:pt x="0" y="624"/>
                  </a:moveTo>
                  <a:lnTo>
                    <a:pt x="432" y="624"/>
                  </a:lnTo>
                  <a:lnTo>
                    <a:pt x="1104" y="288"/>
                  </a:lnTo>
                  <a:lnTo>
                    <a:pt x="1104" y="0"/>
                  </a:lnTo>
                  <a:lnTo>
                    <a:pt x="1584" y="0"/>
                  </a:ln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32" name="Line 11">
              <a:extLst>
                <a:ext uri="{FF2B5EF4-FFF2-40B4-BE49-F238E27FC236}">
                  <a16:creationId xmlns:a16="http://schemas.microsoft.com/office/drawing/2014/main" id="{63D2127D-5D60-6FCB-6F18-2CA140D758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7200" y="205740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33" name="Line 12">
              <a:extLst>
                <a:ext uri="{FF2B5EF4-FFF2-40B4-BE49-F238E27FC236}">
                  <a16:creationId xmlns:a16="http://schemas.microsoft.com/office/drawing/2014/main" id="{6F36D633-6F01-5FB9-AA61-255587E099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1524000"/>
              <a:ext cx="0" cy="2590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34" name="Line 13">
              <a:extLst>
                <a:ext uri="{FF2B5EF4-FFF2-40B4-BE49-F238E27FC236}">
                  <a16:creationId xmlns:a16="http://schemas.microsoft.com/office/drawing/2014/main" id="{BD4F487D-907A-B056-D223-661D16BAA3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24600" y="1524000"/>
              <a:ext cx="0" cy="2590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285C2CC5-C48B-C044-8CC0-A7D07B9AE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0" y="2895600"/>
              <a:ext cx="2590800" cy="12192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20"/>
                </a:cxn>
                <a:cxn ang="0">
                  <a:pos x="1632" y="720"/>
                </a:cxn>
              </a:cxnLst>
              <a:rect l="0" t="0" r="r" b="b"/>
              <a:pathLst>
                <a:path w="1632" h="720">
                  <a:moveTo>
                    <a:pt x="0" y="0"/>
                  </a:moveTo>
                  <a:lnTo>
                    <a:pt x="0" y="720"/>
                  </a:lnTo>
                  <a:lnTo>
                    <a:pt x="1632" y="720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36" name="Line 15">
              <a:extLst>
                <a:ext uri="{FF2B5EF4-FFF2-40B4-BE49-F238E27FC236}">
                  <a16:creationId xmlns:a16="http://schemas.microsoft.com/office/drawing/2014/main" id="{3B11164B-440B-B17B-E510-7B15A28CCE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9600" y="3581400"/>
              <a:ext cx="190500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37" name="Line 16">
              <a:extLst>
                <a:ext uri="{FF2B5EF4-FFF2-40B4-BE49-F238E27FC236}">
                  <a16:creationId xmlns:a16="http://schemas.microsoft.com/office/drawing/2014/main" id="{CA8AE9FE-506F-EF70-9E25-DEC856FDFB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9600" y="3124200"/>
              <a:ext cx="190500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38" name="Text Box 17">
              <a:extLst>
                <a:ext uri="{FF2B5EF4-FFF2-40B4-BE49-F238E27FC236}">
                  <a16:creationId xmlns:a16="http://schemas.microsoft.com/office/drawing/2014/main" id="{AB9B343C-3087-2F9A-E750-3C620A9EB1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2363" y="3336923"/>
              <a:ext cx="874219" cy="44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i="1">
                  <a:latin typeface="Optima" panose="02000503060000020004" pitchFamily="2" charset="0"/>
                </a:rPr>
                <a:t>maxP</a:t>
              </a:r>
            </a:p>
          </p:txBody>
        </p:sp>
        <p:sp>
          <p:nvSpPr>
            <p:cNvPr id="39" name="Text Box 18">
              <a:extLst>
                <a:ext uri="{FF2B5EF4-FFF2-40B4-BE49-F238E27FC236}">
                  <a16:creationId xmlns:a16="http://schemas.microsoft.com/office/drawing/2014/main" id="{12C5A764-6C4C-00C9-CF5A-B025274591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8450" y="2901952"/>
              <a:ext cx="392999" cy="44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i="1">
                  <a:latin typeface="Optima" panose="02000503060000020004" pitchFamily="2" charset="0"/>
                </a:rPr>
                <a:t>1</a:t>
              </a:r>
            </a:p>
          </p:txBody>
        </p:sp>
        <p:sp>
          <p:nvSpPr>
            <p:cNvPr id="40" name="Text Box 19">
              <a:extLst>
                <a:ext uri="{FF2B5EF4-FFF2-40B4-BE49-F238E27FC236}">
                  <a16:creationId xmlns:a16="http://schemas.microsoft.com/office/drawing/2014/main" id="{89CF7464-E33E-335F-6FB5-3234204CFF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800" y="4044950"/>
              <a:ext cx="971815" cy="44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i="1">
                  <a:latin typeface="Optima" panose="02000503060000020004" pitchFamily="2" charset="0"/>
                </a:rPr>
                <a:t>minTh</a:t>
              </a:r>
            </a:p>
          </p:txBody>
        </p:sp>
        <p:sp>
          <p:nvSpPr>
            <p:cNvPr id="41" name="Text Box 20">
              <a:extLst>
                <a:ext uri="{FF2B5EF4-FFF2-40B4-BE49-F238E27FC236}">
                  <a16:creationId xmlns:a16="http://schemas.microsoft.com/office/drawing/2014/main" id="{00CD402C-7A01-35A6-211B-D176435207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3601" y="4044950"/>
              <a:ext cx="1011916" cy="44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i="1">
                  <a:latin typeface="Optima" panose="02000503060000020004" pitchFamily="2" charset="0"/>
                </a:rPr>
                <a:t>maxTh</a:t>
              </a:r>
            </a:p>
          </p:txBody>
        </p:sp>
        <p:sp>
          <p:nvSpPr>
            <p:cNvPr id="42" name="Text Box 21">
              <a:extLst>
                <a:ext uri="{FF2B5EF4-FFF2-40B4-BE49-F238E27FC236}">
                  <a16:creationId xmlns:a16="http://schemas.microsoft.com/office/drawing/2014/main" id="{04A1D353-8199-F9D8-9E3A-5683044281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2801" y="3810000"/>
              <a:ext cx="1083086" cy="44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i="1">
                  <a:latin typeface="Optima" panose="02000503060000020004" pitchFamily="2" charset="0"/>
                </a:rPr>
                <a:t>AvgLen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938137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E6238-BD77-9931-3BAD-D5E18D94A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DCTCP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62612-8956-CB7F-5D64-AFC1D84BA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Easier to ensure ECN is enabled on all devices in DCN</a:t>
            </a:r>
          </a:p>
          <a:p>
            <a:pPr lvl="1"/>
            <a:r>
              <a:rPr lang="en-US" dirty="0"/>
              <a:t>Single authority </a:t>
            </a:r>
          </a:p>
          <a:p>
            <a:endParaRPr lang="en-US" dirty="0"/>
          </a:p>
          <a:p>
            <a:r>
              <a:rPr lang="en-US" dirty="0"/>
              <a:t>Use ECN marks as congestion signal → reduced packet loss</a:t>
            </a:r>
          </a:p>
          <a:p>
            <a:pPr lvl="1"/>
            <a:r>
              <a:rPr lang="en-US" dirty="0"/>
              <a:t>Congestion measured based on fraction of packets marked with ECN (called ⍺).</a:t>
            </a:r>
          </a:p>
          <a:p>
            <a:pPr lvl="1"/>
            <a:r>
              <a:rPr lang="en-US" dirty="0"/>
              <a:t>⍺ is the moving average of the observed fractions (like </a:t>
            </a:r>
            <a:r>
              <a:rPr lang="en-US" dirty="0" err="1"/>
              <a:t>estimatedRTT</a:t>
            </a:r>
            <a:r>
              <a:rPr lang="en-US" dirty="0"/>
              <a:t>)</a:t>
            </a:r>
          </a:p>
          <a:p>
            <a:pPr lvl="2"/>
            <a:endParaRPr lang="en-US" dirty="0"/>
          </a:p>
          <a:p>
            <a:r>
              <a:rPr lang="en-US" dirty="0"/>
              <a:t>Adjust congestion window based on the extent of congestion: </a:t>
            </a:r>
            <a:r>
              <a:rPr lang="en-US" i="1" dirty="0" err="1">
                <a:solidFill>
                  <a:srgbClr val="FF0000"/>
                </a:solidFill>
              </a:rPr>
              <a:t>cwnd</a:t>
            </a:r>
            <a:r>
              <a:rPr lang="en-US" dirty="0">
                <a:solidFill>
                  <a:srgbClr val="FF0000"/>
                </a:solidFill>
              </a:rPr>
              <a:t>  ⃪  </a:t>
            </a:r>
            <a:r>
              <a:rPr lang="en-US" i="1" dirty="0" err="1">
                <a:solidFill>
                  <a:srgbClr val="FF0000"/>
                </a:solidFill>
              </a:rPr>
              <a:t>cwnd</a:t>
            </a:r>
            <a:r>
              <a:rPr lang="en-US" dirty="0">
                <a:solidFill>
                  <a:srgbClr val="FF0000"/>
                </a:solidFill>
              </a:rPr>
              <a:t> x (1- ⍺/2)</a:t>
            </a:r>
          </a:p>
          <a:p>
            <a:pPr lvl="1"/>
            <a:r>
              <a:rPr lang="en-US" dirty="0"/>
              <a:t>Instead of halving the window in case of congestion.</a:t>
            </a:r>
          </a:p>
          <a:p>
            <a:pPr lvl="1"/>
            <a:endParaRPr lang="en-US" dirty="0"/>
          </a:p>
          <a:p>
            <a:r>
              <a:rPr lang="en-US" dirty="0"/>
              <a:t>More responsive and less aggressive to network conditions compared to traditional TCP</a:t>
            </a:r>
          </a:p>
          <a:p>
            <a:endParaRPr lang="en-US" dirty="0"/>
          </a:p>
          <a:p>
            <a:r>
              <a:rPr lang="en-US" dirty="0"/>
              <a:t>Keeps queue lengths shorter (as reacts faster) → low latency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4968C-1804-1999-8BAC-23773CD6A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E671C-8C3A-2711-5A04-EFD5D7277D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A5625-7A7C-1AD6-DC2F-D7F4D58673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79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712B4-1C67-1D01-4DB3-EEC889096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CF7F4-A1DE-8E18-74BB-A763FC813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Networks and Machine Learning</a:t>
            </a:r>
          </a:p>
          <a:p>
            <a:endParaRPr lang="en-CA" dirty="0"/>
          </a:p>
          <a:p>
            <a:r>
              <a:rPr lang="en-CA" dirty="0"/>
              <a:t>Data Center Network Transport</a:t>
            </a:r>
          </a:p>
          <a:p>
            <a:endParaRPr lang="en-CA" dirty="0"/>
          </a:p>
          <a:p>
            <a:r>
              <a:rPr lang="en-CA" dirty="0"/>
              <a:t>Network-Application Integration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3DB5F-F6F9-C529-5B53-77FD021C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97487-428A-34FE-35B3-EABE1FDB9F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39DEC-264F-8C1F-0BE4-CDF4C78341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848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FF73C-5725-DB8F-9DDA-20CDAD37B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Layer Flow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9AB0F-FB71-FCDF-65BA-2A50B60B3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39304"/>
            <a:ext cx="8229600" cy="1142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Two prominent techniques:</a:t>
            </a:r>
          </a:p>
          <a:p>
            <a:pPr marL="314325" lvl="1" indent="-179388"/>
            <a:r>
              <a:rPr lang="en-US" sz="1600" dirty="0"/>
              <a:t>Credit-based</a:t>
            </a:r>
          </a:p>
          <a:p>
            <a:pPr marL="314325" lvl="1" indent="-179388"/>
            <a:r>
              <a:rPr lang="en-US" sz="1600" dirty="0"/>
              <a:t>Pause-based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A3011-D8AB-4F69-8070-DDA46B3D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3F24E-FAEF-C15C-3025-FC77CAFB0B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F0B02-B9C8-5230-48B5-2D719A1AC98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7" name="Picture 6" descr="A diagram of a diagram&#10;&#10;Description automatically generated">
            <a:extLst>
              <a:ext uri="{FF2B5EF4-FFF2-40B4-BE49-F238E27FC236}">
                <a16:creationId xmlns:a16="http://schemas.microsoft.com/office/drawing/2014/main" id="{689AFE47-627F-B7A3-05FA-4BA10F11F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01" y="4678543"/>
            <a:ext cx="4950099" cy="1493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4B354-6BDA-3266-2D53-8A4541BDB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186997"/>
            <a:ext cx="4648200" cy="6223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53E271-60EC-C5F8-1650-A916DDE6BDB6}"/>
              </a:ext>
            </a:extLst>
          </p:cNvPr>
          <p:cNvSpPr txBox="1">
            <a:spLocks/>
          </p:cNvSpPr>
          <p:nvPr/>
        </p:nvSpPr>
        <p:spPr>
          <a:xfrm>
            <a:off x="457200" y="979394"/>
            <a:ext cx="8229600" cy="205810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13" indent="-274313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40064" indent="-246882" algn="l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914378" indent="-24688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188690" indent="-210307" algn="l" rtl="0" eaLnBrk="1" latinLnBrk="0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1463003" indent="-210307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1737317" indent="-210307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192" indent="-182876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05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19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Flow control mechanism used to create lossless networks.</a:t>
            </a:r>
          </a:p>
          <a:p>
            <a:pPr marL="271463" lvl="1" indent="-177800"/>
            <a:r>
              <a:rPr lang="en-US" sz="1800" dirty="0"/>
              <a:t>Not to be confused with flow control in transport layer which is end-to-end.</a:t>
            </a:r>
          </a:p>
          <a:p>
            <a:pPr marL="271463" lvl="1" indent="-177800"/>
            <a:r>
              <a:rPr lang="en-US" sz="1800" dirty="0"/>
              <a:t>Setup: two nodes (end-hosts or switches) connected via a link. </a:t>
            </a:r>
          </a:p>
          <a:p>
            <a:pPr marL="492125" lvl="2" indent="-220663"/>
            <a:r>
              <a:rPr lang="en-US" sz="1600" dirty="0"/>
              <a:t>Both have buffer (transmitter queue and receive buffer).</a:t>
            </a:r>
          </a:p>
          <a:p>
            <a:pPr marL="271463" lvl="1" indent="-177800"/>
            <a:r>
              <a:rPr lang="en-US" sz="1800" dirty="0"/>
              <a:t>Goal: ensure the receiver can handle the traffic injected on the link → no packet loss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42367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5464F-1872-B07E-CD21-1929165AD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Credit-Based Link-Level Flow Control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B3C4874-86A7-1129-7A49-D4E4912FB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810000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Receiver provides credits to the sender when it has room</a:t>
            </a:r>
          </a:p>
          <a:p>
            <a:pPr lvl="1"/>
            <a:r>
              <a:rPr lang="en-US" sz="1800" dirty="0"/>
              <a:t>Credit unit: bytes or packets</a:t>
            </a:r>
          </a:p>
          <a:p>
            <a:pPr lvl="1"/>
            <a:endParaRPr lang="en-US" sz="1800" dirty="0"/>
          </a:p>
          <a:p>
            <a:r>
              <a:rPr lang="en-US" sz="2000" dirty="0"/>
              <a:t>Credit allocation:</a:t>
            </a:r>
          </a:p>
          <a:p>
            <a:pPr lvl="1"/>
            <a:r>
              <a:rPr lang="en-US" sz="1800" dirty="0"/>
              <a:t>At the beginning certain (fixed) credit is allocated.</a:t>
            </a:r>
          </a:p>
          <a:p>
            <a:pPr lvl="2"/>
            <a:r>
              <a:rPr lang="en-US" sz="1600" dirty="0"/>
              <a:t>Question: how much credit should be allocated initially?</a:t>
            </a:r>
          </a:p>
          <a:p>
            <a:pPr lvl="1"/>
            <a:r>
              <a:rPr lang="en-US" sz="1800" dirty="0"/>
              <a:t>Transmitter uses credit when transmitting.</a:t>
            </a:r>
          </a:p>
          <a:p>
            <a:pPr lvl="2"/>
            <a:r>
              <a:rPr lang="en-US" sz="1600" dirty="0"/>
              <a:t>Pauses if there is no more credit available.</a:t>
            </a:r>
          </a:p>
          <a:p>
            <a:pPr lvl="1"/>
            <a:r>
              <a:rPr lang="en-US" sz="1800" dirty="0"/>
              <a:t>Receiver replenishes transmitter credits as receiver buffer becomes available.</a:t>
            </a:r>
          </a:p>
          <a:p>
            <a:pPr lvl="1"/>
            <a:endParaRPr lang="en-US" sz="1800" dirty="0"/>
          </a:p>
          <a:p>
            <a:r>
              <a:rPr lang="en-US" sz="2000" dirty="0"/>
              <a:t>Note: we also can have credit-based congestion control. This is not what we are covering here.</a:t>
            </a:r>
            <a:r>
              <a:rPr lang="en-US" sz="1800" dirty="0"/>
              <a:t> The concepts are similar, but at different layers.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F718A-491D-E1DA-467F-D1BBA4F6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CB6003-B988-C20F-A427-7676195ABE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88685-9C56-A78A-DF27-82DF0E1386C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66DF9F-2553-382F-DD03-9DA24CCB1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295400"/>
            <a:ext cx="4534727" cy="10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82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5017AE1-FE61-23CF-8E96-3B65FEEC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Pause-based Link-Level Flow Control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BA125B0-54AB-DBA6-E093-11C74A3A8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2743200"/>
            <a:ext cx="7848601" cy="339569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Transmitter does not need permission to start.</a:t>
            </a:r>
          </a:p>
          <a:p>
            <a:endParaRPr lang="en-US" dirty="0"/>
          </a:p>
          <a:p>
            <a:r>
              <a:rPr lang="en-US" dirty="0"/>
              <a:t>Receiver signals the transmitter when it is running out of buffer space.</a:t>
            </a:r>
          </a:p>
          <a:p>
            <a:pPr lvl="1"/>
            <a:r>
              <a:rPr lang="en-US" dirty="0"/>
              <a:t>When buffer occupancy goes above a fixed pause-threshold.</a:t>
            </a:r>
          </a:p>
          <a:p>
            <a:pPr lvl="1"/>
            <a:r>
              <a:rPr lang="en-US" dirty="0"/>
              <a:t>Pause-frame sent to transmitter</a:t>
            </a:r>
          </a:p>
          <a:p>
            <a:pPr lvl="1"/>
            <a:r>
              <a:rPr lang="en-US" dirty="0"/>
              <a:t>Transmitter halts transmission</a:t>
            </a:r>
          </a:p>
          <a:p>
            <a:pPr lvl="1"/>
            <a:endParaRPr lang="en-US" dirty="0"/>
          </a:p>
          <a:p>
            <a:r>
              <a:rPr lang="en-US" dirty="0"/>
              <a:t>Once the receiver buffer has sufficient space … </a:t>
            </a:r>
          </a:p>
          <a:p>
            <a:pPr lvl="1"/>
            <a:r>
              <a:rPr lang="en-US" dirty="0"/>
              <a:t>Receiver sends a resume frame to the transmitter</a:t>
            </a:r>
          </a:p>
          <a:p>
            <a:pPr lvl="1"/>
            <a:r>
              <a:rPr lang="en-US" dirty="0"/>
              <a:t>The transmitter can resume sending.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06377-3A36-7925-9CF9-28163508B2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76C54-B8A2-C5C6-1930-EAED0A8E00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1F4351D-C988-EF53-87F4-A2E9C1E378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188251-304D-2A12-2A17-C88FAB667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000" y="1733439"/>
            <a:ext cx="3600000" cy="4819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9F7FD95-915F-C07F-D344-EA2DEA458819}"/>
              </a:ext>
            </a:extLst>
          </p:cNvPr>
          <p:cNvGrpSpPr/>
          <p:nvPr/>
        </p:nvGrpSpPr>
        <p:grpSpPr>
          <a:xfrm>
            <a:off x="5543620" y="1219265"/>
            <a:ext cx="1114580" cy="1100039"/>
            <a:chOff x="6530355" y="5268322"/>
            <a:chExt cx="1114580" cy="11000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9D6CA3-D71B-D9D3-503D-357AA9A9D9B7}"/>
                </a:ext>
              </a:extLst>
            </p:cNvPr>
            <p:cNvSpPr txBox="1"/>
            <p:nvPr/>
          </p:nvSpPr>
          <p:spPr>
            <a:xfrm>
              <a:off x="6842765" y="5268322"/>
              <a:ext cx="802170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Handlee" panose="02000000000000000000" pitchFamily="2" charset="77"/>
                </a:rPr>
                <a:t>pause threshold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EFF1670-9DA6-09DC-DD47-07262BEFBAA9}"/>
                </a:ext>
              </a:extLst>
            </p:cNvPr>
            <p:cNvCxnSpPr>
              <a:cxnSpLocks/>
            </p:cNvCxnSpPr>
            <p:nvPr/>
          </p:nvCxnSpPr>
          <p:spPr>
            <a:xfrm>
              <a:off x="6530355" y="5955611"/>
              <a:ext cx="0" cy="412750"/>
            </a:xfrm>
            <a:prstGeom prst="line">
              <a:avLst/>
            </a:prstGeom>
            <a:ln w="222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>
              <a:extLst>
                <a:ext uri="{FF2B5EF4-FFF2-40B4-BE49-F238E27FC236}">
                  <a16:creationId xmlns:a16="http://schemas.microsoft.com/office/drawing/2014/main" id="{678AF349-2508-19A1-4A57-2B33F9C95A61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rot="10800000" flipV="1">
              <a:off x="6530359" y="5483765"/>
              <a:ext cx="312407" cy="367199"/>
            </a:xfrm>
            <a:prstGeom prst="curvedConnector2">
              <a:avLst/>
            </a:prstGeom>
            <a:ln w="9525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5204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E087E-C5EE-A273-1B90-AAE42F758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D1FC2BFB-177F-2A14-EABA-7E5707AE2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2209800"/>
            <a:ext cx="5177012" cy="304165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A088974-4518-4521-E738-4FBE3AB7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Priority-based Flow Control (PFC)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00E0AEF-482D-3F72-B05A-E981A311A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90600"/>
            <a:ext cx="3352801" cy="54864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Allows multiple priority-queues.</a:t>
            </a:r>
          </a:p>
          <a:p>
            <a:endParaRPr lang="en-US" sz="2600" dirty="0"/>
          </a:p>
          <a:p>
            <a:r>
              <a:rPr lang="en-US" dirty="0"/>
              <a:t>Pause individual queues not all traffic</a:t>
            </a:r>
          </a:p>
          <a:p>
            <a:pPr lvl="1"/>
            <a:r>
              <a:rPr lang="en-US" dirty="0"/>
              <a:t>Allows other priority queues to continue transmitting even if a single queue is paused.</a:t>
            </a:r>
          </a:p>
          <a:p>
            <a:endParaRPr lang="en-US" sz="2600" dirty="0"/>
          </a:p>
          <a:p>
            <a:r>
              <a:rPr lang="en-US" dirty="0"/>
              <a:t>Improves impact of pause on non-congested traffic to some extent</a:t>
            </a:r>
          </a:p>
          <a:p>
            <a:endParaRPr lang="en-US" sz="2600" dirty="0"/>
          </a:p>
          <a:p>
            <a:r>
              <a:rPr lang="en-US" dirty="0"/>
              <a:t>Still, we might pause non-congested flows</a:t>
            </a:r>
          </a:p>
          <a:p>
            <a:pPr lvl="1"/>
            <a:r>
              <a:rPr lang="en-US" dirty="0"/>
              <a:t>Why? </a:t>
            </a:r>
          </a:p>
          <a:p>
            <a:pPr lvl="1"/>
            <a:r>
              <a:rPr lang="en-US" dirty="0"/>
              <a:t>Is there an easy way to solve this problem?</a:t>
            </a:r>
          </a:p>
          <a:p>
            <a:endParaRPr lang="en-US" sz="2600" dirty="0"/>
          </a:p>
          <a:p>
            <a:r>
              <a:rPr lang="en-US" dirty="0"/>
              <a:t>Known issues: head-of-line blocking (deadlock), PFC storm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2F224-EF6E-08C2-F1FF-EECFDE22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8D188-5C28-1E5B-86DC-8F00BF3422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F0EAD39-A7B4-9CCF-A378-8A2D465C1F7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594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BFCA-5C89-400B-DA54-61DA1B53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Direct Memory Access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721605F-8668-C224-9378-84F2EAD71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5908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Directly write to remote server’s memory</a:t>
            </a:r>
          </a:p>
          <a:p>
            <a:pPr lvl="1"/>
            <a:r>
              <a:rPr lang="en-US" dirty="0"/>
              <a:t>Both sides register </a:t>
            </a:r>
            <a:r>
              <a:rPr lang="en-US" i="1" dirty="0"/>
              <a:t>memory regions</a:t>
            </a:r>
            <a:r>
              <a:rPr lang="en-US" dirty="0"/>
              <a:t> to give RDMA direct access permission and mapping </a:t>
            </a:r>
          </a:p>
          <a:p>
            <a:pPr lvl="1"/>
            <a:r>
              <a:rPr lang="en-US" dirty="0"/>
              <a:t>Need trust/cooperation between two ends </a:t>
            </a:r>
          </a:p>
          <a:p>
            <a:pPr lvl="1"/>
            <a:endParaRPr lang="en-US" dirty="0"/>
          </a:p>
          <a:p>
            <a:r>
              <a:rPr lang="en-US" dirty="0"/>
              <a:t>RDMA-capable NIC (RNIC) handles data transfer entirely in hardware</a:t>
            </a:r>
          </a:p>
          <a:p>
            <a:pPr lvl="1"/>
            <a:r>
              <a:rPr lang="en-US" dirty="0"/>
              <a:t>No need to involve CPU for transfer</a:t>
            </a:r>
          </a:p>
          <a:p>
            <a:pPr lvl="1"/>
            <a:endParaRPr lang="en-US" dirty="0"/>
          </a:p>
          <a:p>
            <a:r>
              <a:rPr lang="en-US" dirty="0"/>
              <a:t>Queue Pairs (QPs): a send queue and a receive queue.</a:t>
            </a:r>
          </a:p>
          <a:p>
            <a:pPr lvl="1"/>
            <a:r>
              <a:rPr lang="en-US" dirty="0"/>
              <a:t>Supports various operations like send, receive, read, and write.	</a:t>
            </a:r>
          </a:p>
        </p:txBody>
      </p:sp>
      <p:pic>
        <p:nvPicPr>
          <p:cNvPr id="16" name="Content Placeholder 11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DC8F1148-F4EC-30CA-088F-7BBDDF6FD6E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657600"/>
            <a:ext cx="5257800" cy="316346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7304C-B1D0-E0C8-AFC1-5D25279627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885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E0502-F5BE-DA33-E7EA-93107407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RDMA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AC9C0-B95B-12E0-3BF2-60B642261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Low Latency</a:t>
            </a:r>
          </a:p>
          <a:p>
            <a:pPr lvl="1"/>
            <a:r>
              <a:rPr lang="en-US" dirty="0"/>
              <a:t>Minimizes delays by avoiding CPU intervention.</a:t>
            </a:r>
          </a:p>
          <a:p>
            <a:pPr lvl="1"/>
            <a:r>
              <a:rPr lang="en-US" dirty="0"/>
              <a:t>Ideal for applications requiring real-time data processing.</a:t>
            </a:r>
          </a:p>
          <a:p>
            <a:pPr lvl="1"/>
            <a:endParaRPr lang="en-US" dirty="0"/>
          </a:p>
          <a:p>
            <a:r>
              <a:rPr lang="en-US" dirty="0"/>
              <a:t>High Throughput</a:t>
            </a:r>
          </a:p>
          <a:p>
            <a:pPr lvl="1"/>
            <a:r>
              <a:rPr lang="en-US" dirty="0"/>
              <a:t>Enables faster data transfer rates.</a:t>
            </a:r>
          </a:p>
          <a:p>
            <a:pPr lvl="1"/>
            <a:r>
              <a:rPr lang="en-US" dirty="0"/>
              <a:t>Suitable for high-performance computing and large data sets.</a:t>
            </a:r>
          </a:p>
          <a:p>
            <a:pPr lvl="1"/>
            <a:endParaRPr lang="en-US" dirty="0"/>
          </a:p>
          <a:p>
            <a:r>
              <a:rPr lang="en-US" dirty="0"/>
              <a:t>Reduced CPU Load</a:t>
            </a:r>
          </a:p>
          <a:p>
            <a:pPr lvl="1"/>
            <a:r>
              <a:rPr lang="en-US" dirty="0"/>
              <a:t>Frees up CPU resources for other tasks.</a:t>
            </a:r>
          </a:p>
          <a:p>
            <a:pPr lvl="1"/>
            <a:r>
              <a:rPr lang="en-US" dirty="0"/>
              <a:t>Improves overall system efficiency.</a:t>
            </a:r>
          </a:p>
          <a:p>
            <a:endParaRPr lang="en-US" dirty="0"/>
          </a:p>
          <a:p>
            <a:r>
              <a:rPr lang="en-US" dirty="0"/>
              <a:t>Zero-copy data transfer.</a:t>
            </a:r>
          </a:p>
          <a:p>
            <a:pPr lvl="1"/>
            <a:r>
              <a:rPr lang="en-US" dirty="0"/>
              <a:t>Eliminate (or minimize data copies)</a:t>
            </a:r>
          </a:p>
          <a:p>
            <a:pPr lvl="1"/>
            <a:endParaRPr lang="en-US" dirty="0"/>
          </a:p>
          <a:p>
            <a:r>
              <a:rPr lang="en-US" dirty="0"/>
              <a:t>Applications: High-Performance Computing (HPC), Storage, …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36F5E-B1D9-AAAC-BB0A-5D41411DD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8CCCB-B252-1DD9-AA0B-DAAEDA249F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B54AE-162C-75C9-45C6-E5E51112A2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8309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81496-A89B-D9A0-5A54-B6C2A2ADF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F7181-E155-F122-50E7-FF95D15A4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Proprietary to Commodity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12251-441D-E34B-348F-BB55A1A3A9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ECFD20B-9176-909A-A31F-F320CCECCE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990600"/>
            <a:ext cx="8077201" cy="289559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Original technology InfiniBand</a:t>
            </a:r>
          </a:p>
          <a:p>
            <a:pPr lvl="1"/>
            <a:r>
              <a:rPr lang="en-US" dirty="0"/>
              <a:t>Touching physical layer, link layer, and transport layer in the stack.</a:t>
            </a:r>
          </a:p>
          <a:p>
            <a:pPr lvl="1"/>
            <a:r>
              <a:rPr lang="en-US" dirty="0"/>
              <a:t>Small number of vendors</a:t>
            </a:r>
          </a:p>
          <a:p>
            <a:pPr lvl="1"/>
            <a:endParaRPr lang="en-US" dirty="0"/>
          </a:p>
          <a:p>
            <a:r>
              <a:rPr lang="en-US" dirty="0"/>
              <a:t>Later RDMA enabled over Ethernet</a:t>
            </a:r>
          </a:p>
          <a:p>
            <a:pPr lvl="1"/>
            <a:r>
              <a:rPr lang="en-US" dirty="0"/>
              <a:t>RoCE: RDMA over Converged Ethernet</a:t>
            </a:r>
          </a:p>
          <a:p>
            <a:pPr lvl="1"/>
            <a:r>
              <a:rPr lang="en-US" dirty="0"/>
              <a:t>With and without PFC support (RoCE v1 vs. v2)</a:t>
            </a:r>
          </a:p>
          <a:p>
            <a:pPr lvl="1"/>
            <a:endParaRPr lang="en-US" dirty="0"/>
          </a:p>
          <a:p>
            <a:r>
              <a:rPr lang="en-US" dirty="0"/>
              <a:t>And even in WAN</a:t>
            </a:r>
          </a:p>
          <a:p>
            <a:pPr lvl="1"/>
            <a:r>
              <a:rPr lang="en-US" dirty="0" err="1"/>
              <a:t>iWARP</a:t>
            </a:r>
            <a:r>
              <a:rPr lang="en-US" dirty="0"/>
              <a:t> (Internet Wide-Area RDMA Protocol)</a:t>
            </a:r>
          </a:p>
          <a:p>
            <a:pPr lvl="1"/>
            <a:r>
              <a:rPr lang="en-US" dirty="0"/>
              <a:t>Implemented over TCP/IP, no need for lossless network</a:t>
            </a:r>
          </a:p>
          <a:p>
            <a:pPr lvl="1"/>
            <a:r>
              <a:rPr lang="en-US" dirty="0"/>
              <a:t>Significant challenges here, especially over long distances</a:t>
            </a:r>
          </a:p>
        </p:txBody>
      </p:sp>
      <p:pic>
        <p:nvPicPr>
          <p:cNvPr id="18" name="Picture 17" descr="A diagram of a network connection&#10;&#10;Description automatically generated">
            <a:extLst>
              <a:ext uri="{FF2B5EF4-FFF2-40B4-BE49-F238E27FC236}">
                <a16:creationId xmlns:a16="http://schemas.microsoft.com/office/drawing/2014/main" id="{44176819-AFA3-2B81-2540-7B72BF873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038600"/>
            <a:ext cx="5486400" cy="27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66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Detour: </a:t>
            </a:r>
            <a:r>
              <a:rPr lang="en-US" dirty="0" err="1"/>
              <a:t>OpenTCP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can impact congestion control by using AQM schemes.</a:t>
            </a:r>
          </a:p>
          <a:p>
            <a:r>
              <a:rPr lang="en-US" dirty="0"/>
              <a:t>Finding the optimal value by probing</a:t>
            </a:r>
          </a:p>
          <a:p>
            <a:pPr lvl="1"/>
            <a:r>
              <a:rPr lang="en-US" dirty="0"/>
              <a:t>Costly, and not very efficient</a:t>
            </a:r>
          </a:p>
          <a:p>
            <a:endParaRPr lang="en-US" dirty="0"/>
          </a:p>
          <a:p>
            <a:r>
              <a:rPr lang="en-US" dirty="0"/>
              <a:t>What if the network could help?</a:t>
            </a:r>
          </a:p>
          <a:p>
            <a:pPr lvl="1"/>
            <a:r>
              <a:rPr lang="en-US" dirty="0"/>
              <a:t>Two extremes: end-to-end vs. centralized</a:t>
            </a:r>
          </a:p>
          <a:p>
            <a:endParaRPr lang="en-US" dirty="0"/>
          </a:p>
          <a:p>
            <a:r>
              <a:rPr lang="en-US" dirty="0"/>
              <a:t>How about a solution in the middle?</a:t>
            </a:r>
          </a:p>
          <a:p>
            <a:pPr lvl="1"/>
            <a:r>
              <a:rPr lang="en-US" dirty="0"/>
              <a:t>Network guides the flows without creating dependency.</a:t>
            </a:r>
          </a:p>
          <a:p>
            <a:pPr lvl="1"/>
            <a:endParaRPr lang="en-US" dirty="0"/>
          </a:p>
          <a:p>
            <a:pPr lvl="1"/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4318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/>
              <a:t>Detour: </a:t>
            </a:r>
            <a:br>
              <a:rPr lang="en-US" sz="2200" dirty="0"/>
            </a:br>
            <a:r>
              <a:rPr lang="en-US" dirty="0" err="1"/>
              <a:t>OpenTCP</a:t>
            </a:r>
            <a:r>
              <a:rPr lang="en-US" dirty="0"/>
              <a:t> in Software-Defined Networks</a:t>
            </a:r>
            <a:endParaRPr lang="en-CA" dirty="0"/>
          </a:p>
        </p:txBody>
      </p:sp>
      <p:pic>
        <p:nvPicPr>
          <p:cNvPr id="7" name="Content Placeholder 6" descr="ar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49448"/>
            <a:ext cx="8229600" cy="421630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1FE47-6663-937B-4B8D-57DA1608B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80F89-7758-8285-BCD1-B59B4DDC1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OpenTCP</a:t>
            </a:r>
            <a:r>
              <a:rPr lang="en-US" dirty="0"/>
              <a:t>: Performance Improvements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DEBF222-D8B0-F596-BF19-22F52653D9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604" y="3957300"/>
            <a:ext cx="4143096" cy="21650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51D37-DD1D-4976-212B-3BA041152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F391E-28E4-8A70-AF2C-939D962F8D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8D21E-A5C0-3554-C640-01281812E1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487F9E-2684-C696-5DBB-161B32FD2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975" y="1148414"/>
            <a:ext cx="4829449" cy="2469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5A7976-5F11-92DD-0E67-3D786CA42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109700"/>
            <a:ext cx="4039124" cy="201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88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E3B53-3A60-A8FD-40CE-8B31EF0A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CBCE6-020D-B518-32A2-2E5BE2952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volunteers for paper presentations</a:t>
            </a:r>
          </a:p>
          <a:p>
            <a:pPr lvl="1"/>
            <a:r>
              <a:rPr lang="en-US" dirty="0"/>
              <a:t>Presentation in three weeks (February 14)</a:t>
            </a:r>
          </a:p>
          <a:p>
            <a:pPr lvl="1"/>
            <a:r>
              <a:rPr lang="en-US" dirty="0"/>
              <a:t>Bonus for people who volunteer to present first</a:t>
            </a:r>
          </a:p>
          <a:p>
            <a:pPr lvl="1"/>
            <a:r>
              <a:rPr lang="en-US" dirty="0"/>
              <a:t>Need name + email </a:t>
            </a:r>
          </a:p>
          <a:p>
            <a:pPr lvl="2"/>
            <a:r>
              <a:rPr lang="en-US" dirty="0"/>
              <a:t>Also, last week’s volunteers</a:t>
            </a:r>
          </a:p>
          <a:p>
            <a:endParaRPr lang="en-US" dirty="0"/>
          </a:p>
          <a:p>
            <a:r>
              <a:rPr lang="en-US" dirty="0"/>
              <a:t>Week after February 14:</a:t>
            </a:r>
          </a:p>
          <a:p>
            <a:pPr lvl="1"/>
            <a:r>
              <a:rPr lang="en-US" dirty="0"/>
              <a:t>Reading week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64233-6F7F-9ADA-12F1-0C03FEA15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1223B-8116-8117-C215-D905017B4A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B02ACA-42A4-2BAC-F034-FDF108F450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0790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2D8E6-5E7E-59E3-0584-1EFD396B4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Adapting Other Network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0E6E1-DBBA-C8D8-3878-920C527FB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Topology is only one dimension</a:t>
            </a:r>
          </a:p>
          <a:p>
            <a:endParaRPr lang="en-US" dirty="0"/>
          </a:p>
          <a:p>
            <a:r>
              <a:rPr lang="en-US" dirty="0"/>
              <a:t>What about: routing, prioritization, scheduling, …?</a:t>
            </a:r>
          </a:p>
          <a:p>
            <a:endParaRPr lang="en-US" dirty="0"/>
          </a:p>
          <a:p>
            <a:r>
              <a:rPr lang="en-US" dirty="0"/>
              <a:t>How can we optimize network behavior based on application requirements?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B84FB-080F-D796-5611-84F01F76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632934-36BF-BE9D-C8E2-6E31C88F91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696DC-BD35-9743-64EB-FD3C2D0948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651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5A99B-3907-6106-68DE-750B0C33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Application-Aware Networking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AB166-DBF2-920E-9794-075541BB0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To optimize network behavior, we need to provide information about application requirements.</a:t>
            </a:r>
          </a:p>
          <a:p>
            <a:pPr lvl="1"/>
            <a:r>
              <a:rPr lang="en-US" dirty="0"/>
              <a:t>Application-Aware Networking</a:t>
            </a:r>
          </a:p>
          <a:p>
            <a:pPr lvl="1"/>
            <a:r>
              <a:rPr lang="en-US" dirty="0"/>
              <a:t>Today’s networks lack this information</a:t>
            </a:r>
          </a:p>
          <a:p>
            <a:pPr lvl="1"/>
            <a:endParaRPr lang="en-US" dirty="0"/>
          </a:p>
          <a:p>
            <a:r>
              <a:rPr lang="en-US" dirty="0"/>
              <a:t>Main Question: how can we provide information from applications to the network?</a:t>
            </a:r>
          </a:p>
          <a:p>
            <a:endParaRPr lang="en-US" dirty="0"/>
          </a:p>
          <a:p>
            <a:r>
              <a:rPr lang="en-US" dirty="0"/>
              <a:t>Naïve approach: </a:t>
            </a:r>
          </a:p>
          <a:p>
            <a:pPr lvl="1"/>
            <a:r>
              <a:rPr lang="en-US" dirty="0"/>
              <a:t>Create new interfaces between network and applications. </a:t>
            </a:r>
          </a:p>
          <a:p>
            <a:pPr lvl="1"/>
            <a:r>
              <a:rPr lang="en-US" dirty="0"/>
              <a:t>Allow application developers provide more information about the requirements </a:t>
            </a:r>
          </a:p>
          <a:p>
            <a:pPr lvl="2"/>
            <a:r>
              <a:rPr lang="en-US" dirty="0"/>
              <a:t>E.g., I need 10Gb/s bandwidth for 2 seconds.</a:t>
            </a:r>
          </a:p>
          <a:p>
            <a:endParaRPr lang="en-US" dirty="0"/>
          </a:p>
          <a:p>
            <a:r>
              <a:rPr lang="en-US" dirty="0"/>
              <a:t>This is not very practical</a:t>
            </a:r>
          </a:p>
          <a:p>
            <a:pPr lvl="1"/>
            <a:r>
              <a:rPr lang="en-US" dirty="0"/>
              <a:t>Putting the burden on application developer </a:t>
            </a:r>
          </a:p>
          <a:p>
            <a:pPr lvl="1"/>
            <a:r>
              <a:rPr lang="en-US" dirty="0"/>
              <a:t>She/he might not even know the requirements </a:t>
            </a:r>
          </a:p>
          <a:p>
            <a:pPr lvl="1"/>
            <a:endParaRPr lang="en-US" dirty="0"/>
          </a:p>
          <a:p>
            <a:r>
              <a:rPr lang="en-US" dirty="0"/>
              <a:t>Alternative: create tools/mechanisms to automatically generate signals that can help network adjust itself based on application requirements, or state.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7C5F9-6F10-DA30-CCB8-AE4E5DE0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6CA82B-435A-1DE7-8B50-4E3B71BDA2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61755-6424-BDEA-3510-42B652E4EA2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8388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82081-3408-665E-9244-68E315677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Incast Problem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C351D-25FF-70BA-6AD9-8F55E0C81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B461EB-75D5-AD04-5EF5-D38588FC4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1A8CC-C7DE-7F93-DA85-64A9C3C50C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E86E6CE-F437-AD9B-00C6-BA885F8EC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105400" cy="53340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Consider a simple multi-get request from a distributed storage.</a:t>
            </a:r>
          </a:p>
          <a:p>
            <a:pPr lvl="1"/>
            <a:r>
              <a:rPr lang="en-US" dirty="0"/>
              <a:t>Get some content from several servers</a:t>
            </a:r>
          </a:p>
          <a:p>
            <a:endParaRPr lang="en-US" dirty="0"/>
          </a:p>
          <a:p>
            <a:r>
              <a:rPr lang="en-US" dirty="0"/>
              <a:t>The request can trigger large number of flows.</a:t>
            </a:r>
          </a:p>
          <a:p>
            <a:pPr lvl="1"/>
            <a:r>
              <a:rPr lang="en-US" dirty="0"/>
              <a:t>Quickly fill up the buffer at switch → lots of packet drops</a:t>
            </a:r>
          </a:p>
          <a:p>
            <a:pPr lvl="1"/>
            <a:r>
              <a:rPr lang="en-US" dirty="0"/>
              <a:t>This is called the incast problem</a:t>
            </a:r>
          </a:p>
          <a:p>
            <a:pPr lvl="1"/>
            <a:r>
              <a:rPr lang="en-US" dirty="0"/>
              <a:t>Very challenging problem in DCNs</a:t>
            </a:r>
          </a:p>
          <a:p>
            <a:pPr lvl="1"/>
            <a:endParaRPr lang="en-US" dirty="0"/>
          </a:p>
          <a:p>
            <a:r>
              <a:rPr lang="en-US" dirty="0"/>
              <a:t>Network does not know when incast will happen</a:t>
            </a:r>
          </a:p>
          <a:p>
            <a:pPr lvl="1"/>
            <a:r>
              <a:rPr lang="en-US" dirty="0"/>
              <a:t>Cannot react in a timely manner.</a:t>
            </a:r>
          </a:p>
          <a:p>
            <a:pPr lvl="1"/>
            <a:r>
              <a:rPr lang="en-US" dirty="0"/>
              <a:t>Over-provisioning seams to be the only viable solution.</a:t>
            </a:r>
          </a:p>
          <a:p>
            <a:pPr lvl="1"/>
            <a:endParaRPr lang="en-US" dirty="0"/>
          </a:p>
          <a:p>
            <a:r>
              <a:rPr lang="en-US" dirty="0"/>
              <a:t>Applications, however, have information that can be used to predict incast.</a:t>
            </a:r>
          </a:p>
          <a:p>
            <a:pPr lvl="1"/>
            <a:r>
              <a:rPr lang="en-US" dirty="0"/>
              <a:t>E.g., multi-get request can be seen as a hint.</a:t>
            </a:r>
          </a:p>
          <a:p>
            <a:pPr marL="393182" lvl="1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119BA5-2E1F-D64E-9842-6154B0BEF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524" y="2492508"/>
            <a:ext cx="3048000" cy="20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883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8951B-827B-E67E-B8AC-430F4CA75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Networks and Applications</a:t>
            </a:r>
            <a:r>
              <a:rPr lang="en-US" baseline="30000" dirty="0"/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5C3F5-FEB1-ED52-17EC-C52DF713C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599"/>
            <a:ext cx="5105400" cy="518160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Imagine, we have a system that observes </a:t>
            </a:r>
            <a:r>
              <a:rPr lang="en-US" i="1" dirty="0"/>
              <a:t>network events</a:t>
            </a:r>
            <a:r>
              <a:rPr lang="en-US" dirty="0"/>
              <a:t>, and </a:t>
            </a:r>
          </a:p>
          <a:p>
            <a:pPr lvl="1"/>
            <a:r>
              <a:rPr lang="en-US" dirty="0"/>
              <a:t>E.g., incast in switches</a:t>
            </a:r>
          </a:p>
          <a:p>
            <a:pPr lvl="1"/>
            <a:endParaRPr lang="en-US" dirty="0"/>
          </a:p>
          <a:p>
            <a:r>
              <a:rPr lang="en-US" dirty="0"/>
              <a:t>Also, it can observe certain events in applications </a:t>
            </a:r>
          </a:p>
          <a:p>
            <a:pPr lvl="1"/>
            <a:r>
              <a:rPr lang="en-US" dirty="0"/>
              <a:t>E.g., when each function is called</a:t>
            </a:r>
          </a:p>
          <a:p>
            <a:pPr lvl="1"/>
            <a:endParaRPr lang="en-US" dirty="0"/>
          </a:p>
          <a:p>
            <a:r>
              <a:rPr lang="en-US" dirty="0"/>
              <a:t>We correlate these events find out triggers on the end-host side for network events</a:t>
            </a:r>
          </a:p>
          <a:p>
            <a:pPr lvl="1"/>
            <a:r>
              <a:rPr lang="en-US" dirty="0"/>
              <a:t>I.e., which application events lead to network problems </a:t>
            </a:r>
          </a:p>
          <a:p>
            <a:pPr lvl="1"/>
            <a:r>
              <a:rPr lang="en-US" dirty="0"/>
              <a:t>E.g., each incast event in the network is preceded by a multi-get request 1 RTT before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7A15F-D640-01EA-F4E5-F7B9A2F849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756366-76F4-C765-67EC-ECA1F7A0370A}"/>
              </a:ext>
            </a:extLst>
          </p:cNvPr>
          <p:cNvSpPr txBox="1"/>
          <p:nvPr/>
        </p:nvSpPr>
        <p:spPr>
          <a:xfrm>
            <a:off x="250643" y="6260812"/>
            <a:ext cx="5638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>
                <a:effectLst/>
                <a:latin typeface="Optima" panose="02000503060000020004" pitchFamily="2" charset="0"/>
              </a:rPr>
              <a:t>* Mortazavi, S.H., Munir, A.,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Bahnasy</a:t>
            </a:r>
            <a:r>
              <a:rPr lang="en-CA" sz="800" dirty="0">
                <a:effectLst/>
                <a:latin typeface="Optima" panose="02000503060000020004" pitchFamily="2" charset="0"/>
              </a:rPr>
              <a:t>, M.M., Dong, H., Wang, S. and Ganjali, Y. 2022.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EarlyBird</a:t>
            </a:r>
            <a:r>
              <a:rPr lang="en-CA" sz="800" dirty="0">
                <a:effectLst/>
                <a:latin typeface="Optima" panose="02000503060000020004" pitchFamily="2" charset="0"/>
              </a:rPr>
              <a:t>: automating application signalling for network application integration in datacenters. Proceedings of the ACM SIGCOMM Workshop on Network-Application Integration (New York, NY, USA, Aug. 2022), 40–45.</a:t>
            </a:r>
          </a:p>
          <a:p>
            <a:endParaRPr lang="en-CA" sz="800" dirty="0">
              <a:effectLst/>
              <a:latin typeface="Optima" panose="02000503060000020004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8E9D3B-B97C-1627-ABA0-51058F0F7C0E}"/>
              </a:ext>
            </a:extLst>
          </p:cNvPr>
          <p:cNvGrpSpPr/>
          <p:nvPr/>
        </p:nvGrpSpPr>
        <p:grpSpPr>
          <a:xfrm>
            <a:off x="5562600" y="980355"/>
            <a:ext cx="3505200" cy="2014536"/>
            <a:chOff x="5486400" y="4306921"/>
            <a:chExt cx="3505200" cy="20145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8C4AE8A-7B81-F0AE-0D0D-1659E7AF2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60" r="7843" b="26570"/>
            <a:stretch/>
          </p:blipFill>
          <p:spPr>
            <a:xfrm>
              <a:off x="5486400" y="4306921"/>
              <a:ext cx="3505200" cy="151797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15B730-E62D-2E24-A2F9-DA60F3F68815}"/>
                </a:ext>
              </a:extLst>
            </p:cNvPr>
            <p:cNvSpPr txBox="1"/>
            <p:nvPr/>
          </p:nvSpPr>
          <p:spPr>
            <a:xfrm>
              <a:off x="5522259" y="5859792"/>
              <a:ext cx="33973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Correlation between selected function calls and micro-bursts for a distributed ML application.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848057-861F-3E22-9B5D-FDEE6826EEAD}"/>
              </a:ext>
            </a:extLst>
          </p:cNvPr>
          <p:cNvGrpSpPr/>
          <p:nvPr/>
        </p:nvGrpSpPr>
        <p:grpSpPr>
          <a:xfrm>
            <a:off x="5899513" y="2994891"/>
            <a:ext cx="2743200" cy="1796924"/>
            <a:chOff x="6024282" y="937603"/>
            <a:chExt cx="2743200" cy="179692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B81CEA0-A420-6FC0-DFCA-700119E75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680" t="8564" r="1319" b="15359"/>
            <a:stretch/>
          </p:blipFill>
          <p:spPr>
            <a:xfrm>
              <a:off x="6024282" y="937603"/>
              <a:ext cx="2743200" cy="151150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2ACFF8-8CC9-6D4C-D40B-33F4E7F135F0}"/>
                </a:ext>
              </a:extLst>
            </p:cNvPr>
            <p:cNvSpPr txBox="1"/>
            <p:nvPr/>
          </p:nvSpPr>
          <p:spPr>
            <a:xfrm>
              <a:off x="6473533" y="2457528"/>
              <a:ext cx="20104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Probability of Incast in Future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FFD303-8CB5-B4D4-AB88-173D6BEF9893}"/>
              </a:ext>
            </a:extLst>
          </p:cNvPr>
          <p:cNvGrpSpPr/>
          <p:nvPr/>
        </p:nvGrpSpPr>
        <p:grpSpPr>
          <a:xfrm>
            <a:off x="5911486" y="4769817"/>
            <a:ext cx="2819400" cy="1939039"/>
            <a:chOff x="5943600" y="2706489"/>
            <a:chExt cx="2819400" cy="19390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4845B99-EA7D-0195-DEEB-CAFE5416B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22" t="5550" r="53543" b="16842"/>
            <a:stretch/>
          </p:blipFill>
          <p:spPr>
            <a:xfrm>
              <a:off x="5943600" y="2706489"/>
              <a:ext cx="2819400" cy="168165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4DFA46-7C6E-3382-AA66-D55FE309D193}"/>
                </a:ext>
              </a:extLst>
            </p:cNvPr>
            <p:cNvSpPr txBox="1"/>
            <p:nvPr/>
          </p:nvSpPr>
          <p:spPr>
            <a:xfrm>
              <a:off x="6288848" y="4368529"/>
              <a:ext cx="22140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Incast Probability with SmartTag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7188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01D5C-1E66-9A28-337A-21D6CA96F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67B64-39A9-FABD-60F3-5CE65C212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SmartTags</a:t>
            </a:r>
            <a:r>
              <a:rPr lang="en-US" baseline="30000" dirty="0"/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0FF93-AD2A-AE9A-41F4-2E2E3F1AD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029200" cy="536575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We can use this information to generate messages on the end-host to notify the network of future network events.</a:t>
            </a:r>
          </a:p>
          <a:p>
            <a:pPr lvl="1"/>
            <a:r>
              <a:rPr lang="en-US" dirty="0"/>
              <a:t>We call these SmartTags.</a:t>
            </a:r>
          </a:p>
          <a:p>
            <a:pPr lvl="1"/>
            <a:endParaRPr lang="en-US" dirty="0"/>
          </a:p>
          <a:p>
            <a:r>
              <a:rPr lang="en-US" dirty="0"/>
              <a:t>We can use SmartTags to change the behavior of the network</a:t>
            </a:r>
          </a:p>
          <a:p>
            <a:pPr lvl="1"/>
            <a:r>
              <a:rPr lang="en-US" dirty="0"/>
              <a:t>Example. To alleviate incase we can reroute traffic, delay certain flows, …</a:t>
            </a:r>
          </a:p>
          <a:p>
            <a:pPr lvl="1"/>
            <a:endParaRPr lang="en-US" dirty="0"/>
          </a:p>
          <a:p>
            <a:r>
              <a:rPr lang="en-US" dirty="0"/>
              <a:t>Can lead to significant improvements in network behavior.</a:t>
            </a:r>
          </a:p>
          <a:p>
            <a:pPr lvl="1"/>
            <a:r>
              <a:rPr lang="en-US" dirty="0"/>
              <a:t>Improvements that are not possible in today’s networks.</a:t>
            </a:r>
          </a:p>
          <a:p>
            <a:endParaRPr lang="en-US" dirty="0"/>
          </a:p>
          <a:p>
            <a:r>
              <a:rPr lang="en-US" dirty="0"/>
              <a:t>Can be very effective for ML applications.</a:t>
            </a:r>
          </a:p>
          <a:p>
            <a:pPr lvl="1"/>
            <a:r>
              <a:rPr lang="en-US" dirty="0"/>
              <a:t>Automatically predict flow arrivals to change topology, reroute traffic, adjust flow priorities, etc.</a:t>
            </a:r>
          </a:p>
          <a:p>
            <a:pPr lvl="1"/>
            <a:r>
              <a:rPr lang="en-US" dirty="0"/>
              <a:t>Many more opportunities 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1E8F2E-3F64-9867-3E4F-1FF100E580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9EDE92-A560-7FF0-D249-8C271C909E53}"/>
              </a:ext>
            </a:extLst>
          </p:cNvPr>
          <p:cNvGrpSpPr/>
          <p:nvPr/>
        </p:nvGrpSpPr>
        <p:grpSpPr>
          <a:xfrm>
            <a:off x="5867400" y="4267200"/>
            <a:ext cx="3018691" cy="1735505"/>
            <a:chOff x="5791200" y="1447800"/>
            <a:chExt cx="3018691" cy="17355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4257886-CD97-840D-6DA1-4BEDC118F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672" r="49167" b="21695"/>
            <a:stretch/>
          </p:blipFill>
          <p:spPr>
            <a:xfrm>
              <a:off x="5791200" y="1447800"/>
              <a:ext cx="2895600" cy="140335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4A6E3F-1692-A661-D746-66EBAB67CEE4}"/>
                </a:ext>
              </a:extLst>
            </p:cNvPr>
            <p:cNvSpPr txBox="1"/>
            <p:nvPr/>
          </p:nvSpPr>
          <p:spPr>
            <a:xfrm>
              <a:off x="5981873" y="2906306"/>
              <a:ext cx="28280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Packet Drops with and without SmartTags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9661394-E664-E262-757B-DAB7CBF24B8A}"/>
              </a:ext>
            </a:extLst>
          </p:cNvPr>
          <p:cNvSpPr txBox="1"/>
          <p:nvPr/>
        </p:nvSpPr>
        <p:spPr>
          <a:xfrm>
            <a:off x="152400" y="6443246"/>
            <a:ext cx="8153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>
                <a:effectLst/>
                <a:latin typeface="Optima" panose="02000503060000020004" pitchFamily="2" charset="0"/>
              </a:rPr>
              <a:t>* Munir, A., Mortazavi, S.H.,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Bahnasy</a:t>
            </a:r>
            <a:r>
              <a:rPr lang="en-CA" sz="800" dirty="0">
                <a:effectLst/>
                <a:latin typeface="Optima" panose="02000503060000020004" pitchFamily="2" charset="0"/>
              </a:rPr>
              <a:t>, M.M.,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Baniamerian</a:t>
            </a:r>
            <a:r>
              <a:rPr lang="en-CA" sz="800" dirty="0">
                <a:effectLst/>
                <a:latin typeface="Optima" panose="02000503060000020004" pitchFamily="2" charset="0"/>
              </a:rPr>
              <a:t>, A., Wang, S., Guan, S. and Ganjali, Y. 2022. SmartTags: bridging applications and network for proactive performance management. Proceedings of the ACM SIGCOMM Workshop on Network-Application Integration (New York, NY, USA, Aug. 2022), 46–52.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9771B3-DFCA-5CAE-D7DF-2574A6A5B936}"/>
              </a:ext>
            </a:extLst>
          </p:cNvPr>
          <p:cNvGrpSpPr/>
          <p:nvPr/>
        </p:nvGrpSpPr>
        <p:grpSpPr>
          <a:xfrm>
            <a:off x="5807075" y="1293020"/>
            <a:ext cx="3016250" cy="2558612"/>
            <a:chOff x="5746750" y="1268047"/>
            <a:chExt cx="3016250" cy="255861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5E4308C-E085-EB2F-7575-8F480B1C0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6750" y="1268047"/>
              <a:ext cx="2940050" cy="196322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95986B7-6C9A-4506-8AB5-F13A2E80A8C8}"/>
                </a:ext>
              </a:extLst>
            </p:cNvPr>
            <p:cNvSpPr txBox="1"/>
            <p:nvPr/>
          </p:nvSpPr>
          <p:spPr>
            <a:xfrm>
              <a:off x="5923761" y="3364994"/>
              <a:ext cx="28392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SmartTags are indicators of future events: </a:t>
              </a:r>
            </a:p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opportunity to prepare network.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7442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99B20-9488-0156-229D-74E28167F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Aware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AD0D9-E3AA-472B-AEF2-26A192D17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Application-Aware Networking:</a:t>
            </a:r>
          </a:p>
          <a:p>
            <a:pPr lvl="1"/>
            <a:r>
              <a:rPr lang="en-US" dirty="0"/>
              <a:t>Adapt network based on application requirements, signals, …</a:t>
            </a:r>
          </a:p>
          <a:p>
            <a:pPr lvl="1"/>
            <a:endParaRPr lang="en-US" dirty="0"/>
          </a:p>
          <a:p>
            <a:r>
              <a:rPr lang="en-US" dirty="0"/>
              <a:t>Given tighter integration of applications and network why not use network information to help applications?</a:t>
            </a:r>
          </a:p>
          <a:p>
            <a:pPr lvl="1"/>
            <a:r>
              <a:rPr lang="en-US" dirty="0"/>
              <a:t>Adapt application to network state.</a:t>
            </a:r>
          </a:p>
          <a:p>
            <a:pPr lvl="1"/>
            <a:endParaRPr lang="en-US" dirty="0"/>
          </a:p>
          <a:p>
            <a:r>
              <a:rPr lang="en-US" dirty="0"/>
              <a:t>Example: scheduling ML jobs based on network state</a:t>
            </a:r>
          </a:p>
          <a:p>
            <a:pPr lvl="1"/>
            <a:r>
              <a:rPr lang="en-US" dirty="0"/>
              <a:t>Each application is aware of its own requirements at best. </a:t>
            </a:r>
          </a:p>
          <a:p>
            <a:pPr lvl="2"/>
            <a:r>
              <a:rPr lang="en-US" dirty="0"/>
              <a:t>But not network state (e.g., available bandwidth): application must estimate network state by probing</a:t>
            </a:r>
          </a:p>
          <a:p>
            <a:pPr lvl="1"/>
            <a:r>
              <a:rPr lang="en-US" dirty="0"/>
              <a:t>Network can provide information about its state </a:t>
            </a:r>
          </a:p>
          <a:p>
            <a:pPr lvl="2"/>
            <a:r>
              <a:rPr lang="en-US" dirty="0"/>
              <a:t>Help application-level scheduling</a:t>
            </a:r>
          </a:p>
          <a:p>
            <a:pPr lvl="2"/>
            <a:r>
              <a:rPr lang="en-US" dirty="0"/>
              <a:t>As well as state of other applications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26AC2-D002-61C0-353C-D3F1A4225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A622F-DF76-3F3B-D3EB-07B0C92E5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9A74B-039C-066F-17B8-A2646500A7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3354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8B622-471C-A771-D970-2C782E163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9E7E4-1FAD-E668-BB81-47D4378AD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Cassini: Network-Aware Job Scheduling</a:t>
            </a:r>
            <a:r>
              <a:rPr lang="en-US" baseline="30000" dirty="0"/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26050-C759-CCD5-E005-8DC9F4741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013228" cy="5562600"/>
          </a:xfrm>
        </p:spPr>
        <p:txBody>
          <a:bodyPr>
            <a:normAutofit fontScale="62500" lnSpcReduction="20000"/>
          </a:bodyPr>
          <a:lstStyle/>
          <a:p>
            <a:r>
              <a:rPr lang="en-CA" dirty="0"/>
              <a:t>CASSINI is a network-aware job scheduler for ML clusters </a:t>
            </a:r>
          </a:p>
          <a:p>
            <a:pPr lvl="1"/>
            <a:r>
              <a:rPr lang="en-CA" dirty="0"/>
              <a:t>Goal: schedule ML jobs based on network state and other jobs in the system to ensure smooth operation</a:t>
            </a:r>
          </a:p>
          <a:p>
            <a:pPr lvl="1"/>
            <a:endParaRPr lang="en-CA" dirty="0"/>
          </a:p>
          <a:p>
            <a:r>
              <a:rPr lang="en-CA" dirty="0"/>
              <a:t>Step 1. Profile individual jobs</a:t>
            </a:r>
          </a:p>
          <a:p>
            <a:pPr lvl="1"/>
            <a:r>
              <a:rPr lang="en-CA" dirty="0"/>
              <a:t>Identify communication patterns</a:t>
            </a:r>
          </a:p>
          <a:p>
            <a:pPr lvl="1"/>
            <a:r>
              <a:rPr lang="en-CA" dirty="0"/>
              <a:t>Why can we do this here?</a:t>
            </a:r>
          </a:p>
          <a:p>
            <a:pPr lvl="1"/>
            <a:endParaRPr lang="en-CA" dirty="0"/>
          </a:p>
          <a:p>
            <a:r>
              <a:rPr lang="en-CA" dirty="0"/>
              <a:t>Step 2. Convert to a geometric abstraction that represents the network demand</a:t>
            </a:r>
          </a:p>
          <a:p>
            <a:pPr lvl="1"/>
            <a:r>
              <a:rPr lang="en-CA" dirty="0"/>
              <a:t>Perimeter of the circle: job's iteration time</a:t>
            </a:r>
          </a:p>
          <a:p>
            <a:pPr lvl="1"/>
            <a:r>
              <a:rPr lang="en-CA" dirty="0"/>
              <a:t>Arcs of the circle: job’s up and down phases.</a:t>
            </a:r>
          </a:p>
          <a:p>
            <a:pPr lvl="1"/>
            <a:endParaRPr lang="en-CA" dirty="0"/>
          </a:p>
          <a:p>
            <a:r>
              <a:rPr lang="en-CA" dirty="0"/>
              <a:t>Question. How can we use this geometric abstraction to find good job schedules?</a:t>
            </a:r>
          </a:p>
          <a:p>
            <a:pPr lvl="1"/>
            <a:r>
              <a:rPr lang="en-CA" dirty="0"/>
              <a:t>Rotating the circle is equivalent to shifting the job in time.</a:t>
            </a:r>
          </a:p>
          <a:p>
            <a:pPr marL="393182" lvl="1" indent="0">
              <a:buNone/>
            </a:pP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C28C8-5646-9A89-8A67-F8A9D8009D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7DD064C-6D99-41E8-BE27-532450D5F532}"/>
              </a:ext>
            </a:extLst>
          </p:cNvPr>
          <p:cNvGrpSpPr/>
          <p:nvPr/>
        </p:nvGrpSpPr>
        <p:grpSpPr>
          <a:xfrm>
            <a:off x="5638800" y="1143000"/>
            <a:ext cx="3124200" cy="2133600"/>
            <a:chOff x="5791200" y="1066800"/>
            <a:chExt cx="3124200" cy="21336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B9EC096-62D6-AEB2-7CCC-940A38FB91E0}"/>
                </a:ext>
              </a:extLst>
            </p:cNvPr>
            <p:cNvSpPr/>
            <p:nvPr/>
          </p:nvSpPr>
          <p:spPr>
            <a:xfrm>
              <a:off x="5791200" y="1066800"/>
              <a:ext cx="3124200" cy="21336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E9F7E6-ADB1-5E47-8B69-460106E61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1066800"/>
              <a:ext cx="2667000" cy="183762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E5BBAD-F09F-6E45-CCE3-40675F3F843F}"/>
                </a:ext>
              </a:extLst>
            </p:cNvPr>
            <p:cNvSpPr txBox="1"/>
            <p:nvPr/>
          </p:nvSpPr>
          <p:spPr>
            <a:xfrm>
              <a:off x="6088012" y="2870284"/>
              <a:ext cx="259878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Optima" panose="02000503060000020004" pitchFamily="2" charset="0"/>
                </a:rPr>
                <a:t>Data Parallelism Communication Patterns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569C0E-8F4C-F44B-4FAD-4538B5ABBF62}"/>
              </a:ext>
            </a:extLst>
          </p:cNvPr>
          <p:cNvGrpSpPr/>
          <p:nvPr/>
        </p:nvGrpSpPr>
        <p:grpSpPr>
          <a:xfrm>
            <a:off x="5789426" y="3168581"/>
            <a:ext cx="2063838" cy="1324690"/>
            <a:chOff x="5784762" y="3156584"/>
            <a:chExt cx="2063838" cy="132469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A0C6C3F-7981-CE27-5369-78FC90B5E095}"/>
                </a:ext>
              </a:extLst>
            </p:cNvPr>
            <p:cNvSpPr txBox="1"/>
            <p:nvPr/>
          </p:nvSpPr>
          <p:spPr>
            <a:xfrm>
              <a:off x="5784762" y="3742610"/>
              <a:ext cx="20638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  <a:latin typeface="Handlee" panose="02000000000000000000" pitchFamily="2" charset="77"/>
                </a:rPr>
                <a:t>Similar, but more complex, patterns for other type of parallelism</a:t>
              </a:r>
            </a:p>
          </p:txBody>
        </p: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0AC2CA13-0F5A-1109-80CB-F5A21BDDB7E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220274" y="3223169"/>
              <a:ext cx="563811" cy="430641"/>
            </a:xfrm>
            <a:prstGeom prst="curvedConnector3">
              <a:avLst/>
            </a:prstGeom>
            <a:ln w="25400" cap="rnd" cmpd="tri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E0DB784-4F87-F12A-072D-9BC90DBB7B49}"/>
              </a:ext>
            </a:extLst>
          </p:cNvPr>
          <p:cNvSpPr txBox="1"/>
          <p:nvPr/>
        </p:nvSpPr>
        <p:spPr>
          <a:xfrm>
            <a:off x="152400" y="6575138"/>
            <a:ext cx="79248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>
                <a:latin typeface="Optima" panose="02000503060000020004" pitchFamily="2" charset="0"/>
              </a:rPr>
              <a:t>*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Rajasekaran</a:t>
            </a:r>
            <a:r>
              <a:rPr lang="en-CA" sz="800" dirty="0">
                <a:effectLst/>
                <a:latin typeface="Optima" panose="02000503060000020004" pitchFamily="2" charset="0"/>
              </a:rPr>
              <a:t>, S., Ghobadi, M. and Akella, A. 2024. CASSINI: Network-Aware Job Scheduling in Machine Learning Clusters. (2024), 1403–1420.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049A4-6BBE-B945-5E93-6B5BF8DC7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FDD3C7-05C1-12BE-6BB0-E0FBB6FB786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2555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971B9-B527-3D1C-5E3B-E12AA92F6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Cassini: Network-Aware Job Scheduling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7F3F0-85D2-3A1F-152D-941D475C4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8652DA-0636-0A1E-6F98-90BD12FCBE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69597-8A90-8DF2-D42B-11FF8D128F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4D700A3-4CE3-E6E5-D935-02585FB61C83}"/>
              </a:ext>
            </a:extLst>
          </p:cNvPr>
          <p:cNvGrpSpPr/>
          <p:nvPr/>
        </p:nvGrpSpPr>
        <p:grpSpPr>
          <a:xfrm>
            <a:off x="5699028" y="2783346"/>
            <a:ext cx="2958672" cy="1950826"/>
            <a:chOff x="5699028" y="2699346"/>
            <a:chExt cx="2958672" cy="195082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50A12EB-594A-40A3-0BB7-27FAFBC7F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05700" y="3498172"/>
              <a:ext cx="1152000" cy="1152000"/>
            </a:xfrm>
            <a:prstGeom prst="rect">
              <a:avLst/>
            </a:prstGeom>
          </p:spPr>
        </p:pic>
        <p:sp>
          <p:nvSpPr>
            <p:cNvPr id="30" name="Circular Arrow 29">
              <a:extLst>
                <a:ext uri="{FF2B5EF4-FFF2-40B4-BE49-F238E27FC236}">
                  <a16:creationId xmlns:a16="http://schemas.microsoft.com/office/drawing/2014/main" id="{8A27252B-B610-462F-A50F-51F585FE015F}"/>
                </a:ext>
              </a:extLst>
            </p:cNvPr>
            <p:cNvSpPr/>
            <p:nvPr/>
          </p:nvSpPr>
          <p:spPr>
            <a:xfrm rot="5400000" flipV="1">
              <a:off x="6870622" y="2699346"/>
              <a:ext cx="1152000" cy="115200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440020"/>
                <a:gd name="adj5" fmla="val 12500"/>
              </a:avLst>
            </a:prstGeom>
            <a:solidFill>
              <a:srgbClr val="FF7C8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AA0AA13-0A4A-F78F-E703-11E65E236CFF}"/>
                </a:ext>
              </a:extLst>
            </p:cNvPr>
            <p:cNvSpPr txBox="1"/>
            <p:nvPr/>
          </p:nvSpPr>
          <p:spPr>
            <a:xfrm>
              <a:off x="5699028" y="3928130"/>
              <a:ext cx="17475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FF0000"/>
                  </a:solidFill>
                  <a:latin typeface="Handlee" panose="02000000000000000000" pitchFamily="2" charset="77"/>
                </a:rPr>
                <a:t>Convert to a new </a:t>
              </a:r>
            </a:p>
            <a:p>
              <a:pPr algn="r"/>
              <a:r>
                <a:rPr lang="en-US" sz="1400" dirty="0">
                  <a:solidFill>
                    <a:srgbClr val="FF0000"/>
                  </a:solidFill>
                  <a:latin typeface="Handlee" panose="02000000000000000000" pitchFamily="2" charset="77"/>
                </a:rPr>
                <a:t>geometric abstraction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ECE1262-D0FA-BB9A-16B8-7A84AF682523}"/>
              </a:ext>
            </a:extLst>
          </p:cNvPr>
          <p:cNvGrpSpPr/>
          <p:nvPr/>
        </p:nvGrpSpPr>
        <p:grpSpPr>
          <a:xfrm>
            <a:off x="5629798" y="4808400"/>
            <a:ext cx="3209402" cy="1440000"/>
            <a:chOff x="5629798" y="4724400"/>
            <a:chExt cx="3209402" cy="14400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27D7035-7762-E058-1CD2-D0DA3932619B}"/>
                </a:ext>
              </a:extLst>
            </p:cNvPr>
            <p:cNvGrpSpPr/>
            <p:nvPr/>
          </p:nvGrpSpPr>
          <p:grpSpPr>
            <a:xfrm>
              <a:off x="7399200" y="4724400"/>
              <a:ext cx="1440000" cy="1440000"/>
              <a:chOff x="3601653" y="4855198"/>
              <a:chExt cx="1440000" cy="144000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4EFC85F-A194-F712-A54A-FFA2C4711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51619" y="5017757"/>
                <a:ext cx="1152000" cy="1152000"/>
              </a:xfrm>
              <a:prstGeom prst="rect">
                <a:avLst/>
              </a:prstGeom>
            </p:spPr>
          </p:pic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0A5C5434-AB55-A465-398A-86F4A39F6BC7}"/>
                  </a:ext>
                </a:extLst>
              </p:cNvPr>
              <p:cNvSpPr/>
              <p:nvPr/>
            </p:nvSpPr>
            <p:spPr>
              <a:xfrm rot="8100000">
                <a:off x="3601653" y="4855198"/>
                <a:ext cx="1440000" cy="1440000"/>
              </a:xfrm>
              <a:prstGeom prst="arc">
                <a:avLst>
                  <a:gd name="adj1" fmla="val 13519514"/>
                  <a:gd name="adj2" fmla="val 0"/>
                </a:avLst>
              </a:prstGeom>
              <a:ln w="22225">
                <a:solidFill>
                  <a:srgbClr val="FF000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FFCB6E-5E2F-AC26-33B0-55B98C73B6E7}"/>
                </a:ext>
              </a:extLst>
            </p:cNvPr>
            <p:cNvSpPr txBox="1"/>
            <p:nvPr/>
          </p:nvSpPr>
          <p:spPr>
            <a:xfrm>
              <a:off x="5629798" y="5247104"/>
              <a:ext cx="1771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FF0000"/>
                  </a:solidFill>
                  <a:latin typeface="Handlee" panose="02000000000000000000" pitchFamily="2" charset="77"/>
                </a:rPr>
                <a:t>How much should </a:t>
              </a:r>
            </a:p>
            <a:p>
              <a:pPr algn="r"/>
              <a:r>
                <a:rPr lang="en-US" sz="1400" dirty="0">
                  <a:solidFill>
                    <a:srgbClr val="FF0000"/>
                  </a:solidFill>
                  <a:latin typeface="Handlee" panose="02000000000000000000" pitchFamily="2" charset="77"/>
                </a:rPr>
                <a:t>we rotate each circle?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E77F0A1-319E-6102-1BED-6A732E9C5DC1}"/>
              </a:ext>
            </a:extLst>
          </p:cNvPr>
          <p:cNvGrpSpPr/>
          <p:nvPr/>
        </p:nvGrpSpPr>
        <p:grpSpPr>
          <a:xfrm>
            <a:off x="5638800" y="1143000"/>
            <a:ext cx="3124200" cy="2133600"/>
            <a:chOff x="5791200" y="1066800"/>
            <a:chExt cx="3124200" cy="21336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13863B-C1DE-1A79-09B3-320CC5F3BC4E}"/>
                </a:ext>
              </a:extLst>
            </p:cNvPr>
            <p:cNvSpPr/>
            <p:nvPr/>
          </p:nvSpPr>
          <p:spPr>
            <a:xfrm>
              <a:off x="5791200" y="1066800"/>
              <a:ext cx="3124200" cy="21336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A43823-EEF9-45D8-D943-6BF2E0E45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9800" y="1066800"/>
              <a:ext cx="2667000" cy="183762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D02196-7419-D077-EE67-7FE9370C8051}"/>
                </a:ext>
              </a:extLst>
            </p:cNvPr>
            <p:cNvSpPr txBox="1"/>
            <p:nvPr/>
          </p:nvSpPr>
          <p:spPr>
            <a:xfrm>
              <a:off x="6088012" y="2870284"/>
              <a:ext cx="259878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Optima" panose="02000503060000020004" pitchFamily="2" charset="0"/>
                </a:rPr>
                <a:t>Data Parallelism Communication Patterns</a:t>
              </a: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E470B41-9229-A852-9860-F8CAD3DFB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013228" cy="5562600"/>
          </a:xfrm>
        </p:spPr>
        <p:txBody>
          <a:bodyPr>
            <a:normAutofit fontScale="62500" lnSpcReduction="20000"/>
          </a:bodyPr>
          <a:lstStyle/>
          <a:p>
            <a:r>
              <a:rPr lang="en-CA" dirty="0"/>
              <a:t>CASSINI is a network-aware job scheduler for ML clusters </a:t>
            </a:r>
          </a:p>
          <a:p>
            <a:pPr lvl="1"/>
            <a:r>
              <a:rPr lang="en-CA" dirty="0"/>
              <a:t>Goal: schedule ML jobs based on network state and other jobs in the system to ensure smooth operation</a:t>
            </a:r>
          </a:p>
          <a:p>
            <a:pPr lvl="1"/>
            <a:endParaRPr lang="en-CA" dirty="0"/>
          </a:p>
          <a:p>
            <a:r>
              <a:rPr lang="en-CA" dirty="0"/>
              <a:t>Step 1. Profile individual jobs</a:t>
            </a:r>
          </a:p>
          <a:p>
            <a:pPr lvl="1"/>
            <a:r>
              <a:rPr lang="en-CA" dirty="0"/>
              <a:t>Identify communication patterns</a:t>
            </a:r>
          </a:p>
          <a:p>
            <a:pPr lvl="1"/>
            <a:r>
              <a:rPr lang="en-CA" dirty="0"/>
              <a:t>Why can we do this here?</a:t>
            </a:r>
          </a:p>
          <a:p>
            <a:pPr lvl="1"/>
            <a:endParaRPr lang="en-CA" dirty="0"/>
          </a:p>
          <a:p>
            <a:r>
              <a:rPr lang="en-CA" dirty="0"/>
              <a:t>Step 2. Convert to a geometric abstraction that represents the network demand</a:t>
            </a:r>
          </a:p>
          <a:p>
            <a:pPr lvl="1"/>
            <a:r>
              <a:rPr lang="en-CA" dirty="0"/>
              <a:t>Perimeter of the circle: job's iteration time</a:t>
            </a:r>
          </a:p>
          <a:p>
            <a:pPr lvl="1"/>
            <a:r>
              <a:rPr lang="en-CA" dirty="0"/>
              <a:t>Arcs of the circle: job’s up and down phases.</a:t>
            </a:r>
          </a:p>
          <a:p>
            <a:pPr lvl="1"/>
            <a:endParaRPr lang="en-CA" dirty="0"/>
          </a:p>
          <a:p>
            <a:r>
              <a:rPr lang="en-CA" dirty="0"/>
              <a:t>Question. How can we use this geometric abstraction to find good job schedules?</a:t>
            </a:r>
          </a:p>
          <a:p>
            <a:pPr lvl="1"/>
            <a:r>
              <a:rPr lang="en-CA" dirty="0"/>
              <a:t>Rotating the circle is equivalent to shifting the job in time.</a:t>
            </a:r>
          </a:p>
          <a:p>
            <a:pPr marL="393182" lvl="1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1095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0C731-6A05-3616-0BD8-E58DF80ED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C4B61-2146-B095-6A2D-88A130210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Cassini: Network-Aware Job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A3E79-2A34-E681-0C86-282A70102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32812"/>
            <a:ext cx="8229600" cy="3935708"/>
          </a:xfrm>
        </p:spPr>
        <p:txBody>
          <a:bodyPr>
            <a:normAutofit fontScale="62500" lnSpcReduction="20000"/>
          </a:bodyPr>
          <a:lstStyle/>
          <a:p>
            <a:r>
              <a:rPr lang="en-CA" dirty="0"/>
              <a:t>Step 3. For each link in the network: </a:t>
            </a:r>
          </a:p>
          <a:p>
            <a:pPr lvl="1"/>
            <a:r>
              <a:rPr lang="en-CA" dirty="0"/>
              <a:t>Overlays the circles of jobs going through the link and rotates them </a:t>
            </a:r>
          </a:p>
          <a:p>
            <a:pPr lvl="1"/>
            <a:r>
              <a:rPr lang="en-CA" dirty="0"/>
              <a:t>Find a configuration that minimizes the total bandwidth demand </a:t>
            </a:r>
          </a:p>
          <a:p>
            <a:pPr lvl="1"/>
            <a:r>
              <a:rPr lang="en-CA" dirty="0"/>
              <a:t>This gives us a set of relative shifts in time</a:t>
            </a:r>
          </a:p>
          <a:p>
            <a:endParaRPr lang="en-CA" dirty="0"/>
          </a:p>
          <a:p>
            <a:r>
              <a:rPr lang="en-CA" dirty="0"/>
              <a:t>Step 4. Extend link-level compatibility to cluster level</a:t>
            </a:r>
          </a:p>
          <a:p>
            <a:pPr lvl="1"/>
            <a:r>
              <a:rPr lang="en-CA" dirty="0"/>
              <a:t>Start with job 1, set time to 0. </a:t>
            </a:r>
          </a:p>
          <a:p>
            <a:pPr lvl="1"/>
            <a:r>
              <a:rPr lang="en-CA" dirty="0"/>
              <a:t>For each job that shares a bottleneck, use the method above to find the required shift in time.</a:t>
            </a:r>
          </a:p>
          <a:p>
            <a:pPr lvl="1"/>
            <a:endParaRPr lang="en-CA" dirty="0"/>
          </a:p>
          <a:p>
            <a:r>
              <a:rPr lang="en-CA" dirty="0"/>
              <a:t>If there is no loop the output would be a job schedule</a:t>
            </a:r>
          </a:p>
          <a:p>
            <a:pPr lvl="1"/>
            <a:r>
              <a:rPr lang="en-CA" dirty="0"/>
              <a:t>I.e., when each job should start</a:t>
            </a:r>
          </a:p>
          <a:p>
            <a:pPr lvl="1"/>
            <a:endParaRPr lang="en-CA" dirty="0"/>
          </a:p>
          <a:p>
            <a:r>
              <a:rPr lang="en-CA" dirty="0"/>
              <a:t>Question 1: what if jobs have different iteration periods? </a:t>
            </a:r>
          </a:p>
          <a:p>
            <a:r>
              <a:rPr lang="en-CA" dirty="0"/>
              <a:t>Question 2: can we have a loop in the graph above?</a:t>
            </a:r>
          </a:p>
          <a:p>
            <a:pPr lvl="1"/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B4305-57DE-9C0E-8F2F-1AEADFB51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1C8429-25C2-13C9-0CF1-ACADEFEA3B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9F8C2-8B40-3AED-3003-7F4BCAD4C21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E43313-DC7A-EA53-0A5F-B37AF8DAF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67614"/>
            <a:ext cx="4819223" cy="1562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1A0EDA-F92C-3A11-88A1-2C7BF2D8A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548" y="1091325"/>
            <a:ext cx="1152000" cy="1152000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D3727084-BA99-06A2-AAA4-956292A4FB41}"/>
              </a:ext>
            </a:extLst>
          </p:cNvPr>
          <p:cNvSpPr/>
          <p:nvPr/>
        </p:nvSpPr>
        <p:spPr>
          <a:xfrm rot="8100000">
            <a:off x="3693582" y="928766"/>
            <a:ext cx="1440000" cy="1440000"/>
          </a:xfrm>
          <a:prstGeom prst="arc">
            <a:avLst>
              <a:gd name="adj1" fmla="val 13519514"/>
              <a:gd name="adj2" fmla="val 0"/>
            </a:avLst>
          </a:prstGeom>
          <a:ln w="22225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6F126D-17D4-052B-7696-D767E509D93C}"/>
              </a:ext>
            </a:extLst>
          </p:cNvPr>
          <p:cNvGrpSpPr/>
          <p:nvPr/>
        </p:nvGrpSpPr>
        <p:grpSpPr>
          <a:xfrm>
            <a:off x="5629051" y="764720"/>
            <a:ext cx="1489007" cy="1862048"/>
            <a:chOff x="5537122" y="4691152"/>
            <a:chExt cx="1489007" cy="18620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751E6A-F47B-629E-CBE9-85A39375787F}"/>
                </a:ext>
              </a:extLst>
            </p:cNvPr>
            <p:cNvSpPr/>
            <p:nvPr/>
          </p:nvSpPr>
          <p:spPr>
            <a:xfrm>
              <a:off x="5537122" y="4878728"/>
              <a:ext cx="1489007" cy="1562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83555F-CA46-C64F-E5DF-1655FAA18998}"/>
                </a:ext>
              </a:extLst>
            </p:cNvPr>
            <p:cNvSpPr txBox="1"/>
            <p:nvPr/>
          </p:nvSpPr>
          <p:spPr>
            <a:xfrm>
              <a:off x="5562600" y="4691152"/>
              <a:ext cx="838691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>
                  <a:solidFill>
                    <a:srgbClr val="FF0000"/>
                  </a:solidFill>
                  <a:latin typeface="Optima" panose="02000503060000020004" pitchFamily="2" charset="0"/>
                </a:rPr>
                <a:t>?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8926F3C-883E-11F8-925D-3B4B4CBAC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220" y="5308028"/>
            <a:ext cx="2549800" cy="109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1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51619-DE39-EEEF-86D7-E35BFD5CB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and Computer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2A7B2-A97C-CBB2-CA4B-4E20399FD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Machine Learning (ML) applications are especially more  </a:t>
            </a:r>
          </a:p>
          <a:p>
            <a:pPr lvl="1"/>
            <a:r>
              <a:rPr lang="en-US" dirty="0"/>
              <a:t>Significant growth in the recent years</a:t>
            </a:r>
          </a:p>
          <a:p>
            <a:pPr lvl="1"/>
            <a:r>
              <a:rPr lang="en-US" dirty="0"/>
              <a:t>Lots of attention and impact</a:t>
            </a:r>
          </a:p>
          <a:p>
            <a:endParaRPr lang="en-US" dirty="0"/>
          </a:p>
          <a:p>
            <a:r>
              <a:rPr lang="en-US" dirty="0"/>
              <a:t>How does it affect computer networking?</a:t>
            </a:r>
          </a:p>
          <a:p>
            <a:pPr lvl="1"/>
            <a:r>
              <a:rPr lang="en-US" b="1" dirty="0"/>
              <a:t>Networks for ML</a:t>
            </a:r>
            <a:r>
              <a:rPr lang="en-US" dirty="0"/>
              <a:t>: can traditional networks handle ML requirements?</a:t>
            </a:r>
          </a:p>
          <a:p>
            <a:pPr lvl="2"/>
            <a:r>
              <a:rPr lang="en-US" dirty="0"/>
              <a:t>Our focus is on data center networks here.</a:t>
            </a:r>
          </a:p>
          <a:p>
            <a:pPr lvl="1"/>
            <a:r>
              <a:rPr lang="en-US" b="1" dirty="0"/>
              <a:t>ML for Networks</a:t>
            </a:r>
            <a:r>
              <a:rPr lang="en-US" dirty="0"/>
              <a:t>: how can ML be used to enhance computer networks?</a:t>
            </a:r>
          </a:p>
          <a:p>
            <a:pPr lvl="2"/>
            <a:r>
              <a:rPr lang="en-US" dirty="0"/>
              <a:t>Networks in general.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B92C7-154F-5561-F909-7D887DD28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F0D00C-620E-5FB1-D234-5E6CF2DDFC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571C5E-E546-696C-6BA8-3733D03966B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099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E685B-FAD4-FCC2-3050-511326C4C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In the Beginning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A1-B732-0765-1C92-3CDCDE92A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/>
          </a:bodyPr>
          <a:lstStyle/>
          <a:p>
            <a:r>
              <a:rPr lang="en-CA" b="1" dirty="0"/>
              <a:t>Main Design Objective</a:t>
            </a:r>
            <a:r>
              <a:rPr lang="en-CA" dirty="0"/>
              <a:t>: today’s networks were designed to </a:t>
            </a:r>
            <a:r>
              <a:rPr lang="en-CA" dirty="0">
                <a:solidFill>
                  <a:srgbClr val="00B050"/>
                </a:solidFill>
              </a:rPr>
              <a:t>grow rapidly</a:t>
            </a:r>
            <a:r>
              <a:rPr lang="en-CA" dirty="0"/>
              <a:t>.</a:t>
            </a:r>
          </a:p>
          <a:p>
            <a:endParaRPr lang="en-CA" dirty="0"/>
          </a:p>
          <a:p>
            <a:r>
              <a:rPr lang="en-CA" b="1" dirty="0"/>
              <a:t>Design Decisions</a:t>
            </a:r>
            <a:r>
              <a:rPr lang="en-CA" dirty="0"/>
              <a:t>: any design choices were side-effects of this objective:</a:t>
            </a:r>
          </a:p>
          <a:p>
            <a:pPr lvl="1"/>
            <a:r>
              <a:rPr lang="en-CA" dirty="0">
                <a:solidFill>
                  <a:srgbClr val="FF0000"/>
                </a:solidFill>
              </a:rPr>
              <a:t>Best-effort</a:t>
            </a:r>
            <a:r>
              <a:rPr lang="en-CA" dirty="0"/>
              <a:t> service model</a:t>
            </a:r>
          </a:p>
          <a:p>
            <a:pPr lvl="1"/>
            <a:r>
              <a:rPr lang="en-CA" dirty="0">
                <a:solidFill>
                  <a:srgbClr val="FF0000"/>
                </a:solidFill>
              </a:rPr>
              <a:t>End-to-end</a:t>
            </a:r>
            <a:r>
              <a:rPr lang="en-CA" dirty="0"/>
              <a:t> principle</a:t>
            </a:r>
          </a:p>
          <a:p>
            <a:pPr lvl="1"/>
            <a:r>
              <a:rPr lang="en-CA" dirty="0">
                <a:solidFill>
                  <a:srgbClr val="FF0000"/>
                </a:solidFill>
              </a:rPr>
              <a:t>Simplicity</a:t>
            </a:r>
            <a:r>
              <a:rPr lang="en-CA" dirty="0"/>
              <a:t> (ease of growth)</a:t>
            </a:r>
          </a:p>
          <a:p>
            <a:pPr lvl="1"/>
            <a:r>
              <a:rPr lang="en-CA" dirty="0">
                <a:solidFill>
                  <a:srgbClr val="FF0000"/>
                </a:solidFill>
              </a:rPr>
              <a:t>Packet-based</a:t>
            </a:r>
            <a:r>
              <a:rPr lang="en-CA" dirty="0"/>
              <a:t> design</a:t>
            </a:r>
          </a:p>
          <a:p>
            <a:pPr lvl="1"/>
            <a:r>
              <a:rPr lang="en-CA" dirty="0">
                <a:solidFill>
                  <a:srgbClr val="FF0000"/>
                </a:solidFill>
              </a:rPr>
              <a:t>Distributed control</a:t>
            </a:r>
            <a:r>
              <a:rPr lang="en-CA" dirty="0"/>
              <a:t> model</a:t>
            </a:r>
          </a:p>
          <a:p>
            <a:pPr lvl="1"/>
            <a:r>
              <a:rPr lang="en-CA" dirty="0"/>
              <a:t>…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19D5D-79F0-4FEC-763C-54494B4B2C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B12FC9-3545-C9D7-04DA-C1B4B9E3AD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EB1470-9D7D-B4A1-C830-C8CD8B26278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FDDBD3-4A8C-5818-49B7-4BC7C7469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276600"/>
            <a:ext cx="228600" cy="27768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6F83AF-AC4B-7CD6-5A63-66A0733161C4}"/>
              </a:ext>
            </a:extLst>
          </p:cNvPr>
          <p:cNvSpPr txBox="1"/>
          <p:nvPr/>
        </p:nvSpPr>
        <p:spPr>
          <a:xfrm>
            <a:off x="5478780" y="3880179"/>
            <a:ext cx="2971800" cy="1569660"/>
          </a:xfrm>
          <a:custGeom>
            <a:avLst/>
            <a:gdLst>
              <a:gd name="connsiteX0" fmla="*/ 0 w 2971800"/>
              <a:gd name="connsiteY0" fmla="*/ 0 h 1569660"/>
              <a:gd name="connsiteX1" fmla="*/ 564642 w 2971800"/>
              <a:gd name="connsiteY1" fmla="*/ 0 h 1569660"/>
              <a:gd name="connsiteX2" fmla="*/ 1069848 w 2971800"/>
              <a:gd name="connsiteY2" fmla="*/ 0 h 1569660"/>
              <a:gd name="connsiteX3" fmla="*/ 1604772 w 2971800"/>
              <a:gd name="connsiteY3" fmla="*/ 0 h 1569660"/>
              <a:gd name="connsiteX4" fmla="*/ 2228850 w 2971800"/>
              <a:gd name="connsiteY4" fmla="*/ 0 h 1569660"/>
              <a:gd name="connsiteX5" fmla="*/ 2971800 w 2971800"/>
              <a:gd name="connsiteY5" fmla="*/ 0 h 1569660"/>
              <a:gd name="connsiteX6" fmla="*/ 2971800 w 2971800"/>
              <a:gd name="connsiteY6" fmla="*/ 491827 h 1569660"/>
              <a:gd name="connsiteX7" fmla="*/ 2971800 w 2971800"/>
              <a:gd name="connsiteY7" fmla="*/ 967957 h 1569660"/>
              <a:gd name="connsiteX8" fmla="*/ 2971800 w 2971800"/>
              <a:gd name="connsiteY8" fmla="*/ 1569660 h 1569660"/>
              <a:gd name="connsiteX9" fmla="*/ 2377440 w 2971800"/>
              <a:gd name="connsiteY9" fmla="*/ 1569660 h 1569660"/>
              <a:gd name="connsiteX10" fmla="*/ 1842516 w 2971800"/>
              <a:gd name="connsiteY10" fmla="*/ 1569660 h 1569660"/>
              <a:gd name="connsiteX11" fmla="*/ 1188720 w 2971800"/>
              <a:gd name="connsiteY11" fmla="*/ 1569660 h 1569660"/>
              <a:gd name="connsiteX12" fmla="*/ 624078 w 2971800"/>
              <a:gd name="connsiteY12" fmla="*/ 1569660 h 1569660"/>
              <a:gd name="connsiteX13" fmla="*/ 0 w 2971800"/>
              <a:gd name="connsiteY13" fmla="*/ 1569660 h 1569660"/>
              <a:gd name="connsiteX14" fmla="*/ 0 w 2971800"/>
              <a:gd name="connsiteY14" fmla="*/ 1030743 h 1569660"/>
              <a:gd name="connsiteX15" fmla="*/ 0 w 2971800"/>
              <a:gd name="connsiteY15" fmla="*/ 523220 h 1569660"/>
              <a:gd name="connsiteX16" fmla="*/ 0 w 2971800"/>
              <a:gd name="connsiteY16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71800" h="1569660" fill="none" extrusionOk="0">
                <a:moveTo>
                  <a:pt x="0" y="0"/>
                </a:moveTo>
                <a:cubicBezTo>
                  <a:pt x="127980" y="19603"/>
                  <a:pt x="425533" y="13644"/>
                  <a:pt x="564642" y="0"/>
                </a:cubicBezTo>
                <a:cubicBezTo>
                  <a:pt x="703751" y="-13644"/>
                  <a:pt x="869358" y="8596"/>
                  <a:pt x="1069848" y="0"/>
                </a:cubicBezTo>
                <a:cubicBezTo>
                  <a:pt x="1270338" y="-8596"/>
                  <a:pt x="1391984" y="11811"/>
                  <a:pt x="1604772" y="0"/>
                </a:cubicBezTo>
                <a:cubicBezTo>
                  <a:pt x="1817560" y="-11811"/>
                  <a:pt x="1947317" y="-9840"/>
                  <a:pt x="2228850" y="0"/>
                </a:cubicBezTo>
                <a:cubicBezTo>
                  <a:pt x="2510383" y="9840"/>
                  <a:pt x="2610632" y="-22246"/>
                  <a:pt x="2971800" y="0"/>
                </a:cubicBezTo>
                <a:cubicBezTo>
                  <a:pt x="2978155" y="191670"/>
                  <a:pt x="2970265" y="383018"/>
                  <a:pt x="2971800" y="491827"/>
                </a:cubicBezTo>
                <a:cubicBezTo>
                  <a:pt x="2973335" y="600636"/>
                  <a:pt x="2977790" y="772479"/>
                  <a:pt x="2971800" y="967957"/>
                </a:cubicBezTo>
                <a:cubicBezTo>
                  <a:pt x="2965811" y="1163435"/>
                  <a:pt x="2943193" y="1361799"/>
                  <a:pt x="2971800" y="1569660"/>
                </a:cubicBezTo>
                <a:cubicBezTo>
                  <a:pt x="2828652" y="1564010"/>
                  <a:pt x="2639722" y="1576574"/>
                  <a:pt x="2377440" y="1569660"/>
                </a:cubicBezTo>
                <a:cubicBezTo>
                  <a:pt x="2115158" y="1562746"/>
                  <a:pt x="2099575" y="1556464"/>
                  <a:pt x="1842516" y="1569660"/>
                </a:cubicBezTo>
                <a:cubicBezTo>
                  <a:pt x="1585457" y="1582856"/>
                  <a:pt x="1346403" y="1596211"/>
                  <a:pt x="1188720" y="1569660"/>
                </a:cubicBezTo>
                <a:cubicBezTo>
                  <a:pt x="1031037" y="1543109"/>
                  <a:pt x="896063" y="1543260"/>
                  <a:pt x="624078" y="1569660"/>
                </a:cubicBezTo>
                <a:cubicBezTo>
                  <a:pt x="352093" y="1596060"/>
                  <a:pt x="126271" y="1583700"/>
                  <a:pt x="0" y="1569660"/>
                </a:cubicBezTo>
                <a:cubicBezTo>
                  <a:pt x="15737" y="1397035"/>
                  <a:pt x="-6012" y="1176565"/>
                  <a:pt x="0" y="1030743"/>
                </a:cubicBezTo>
                <a:cubicBezTo>
                  <a:pt x="6012" y="884921"/>
                  <a:pt x="-1725" y="630365"/>
                  <a:pt x="0" y="523220"/>
                </a:cubicBezTo>
                <a:cubicBezTo>
                  <a:pt x="1725" y="416075"/>
                  <a:pt x="20092" y="200534"/>
                  <a:pt x="0" y="0"/>
                </a:cubicBezTo>
                <a:close/>
              </a:path>
              <a:path w="2971800" h="1569660" stroke="0" extrusionOk="0">
                <a:moveTo>
                  <a:pt x="0" y="0"/>
                </a:moveTo>
                <a:cubicBezTo>
                  <a:pt x="277709" y="-12907"/>
                  <a:pt x="411272" y="-15355"/>
                  <a:pt x="564642" y="0"/>
                </a:cubicBezTo>
                <a:cubicBezTo>
                  <a:pt x="718012" y="15355"/>
                  <a:pt x="826015" y="-6165"/>
                  <a:pt x="1069848" y="0"/>
                </a:cubicBezTo>
                <a:cubicBezTo>
                  <a:pt x="1313681" y="6165"/>
                  <a:pt x="1437147" y="26622"/>
                  <a:pt x="1723644" y="0"/>
                </a:cubicBezTo>
                <a:cubicBezTo>
                  <a:pt x="2010141" y="-26622"/>
                  <a:pt x="2078206" y="-10153"/>
                  <a:pt x="2288286" y="0"/>
                </a:cubicBezTo>
                <a:cubicBezTo>
                  <a:pt x="2498366" y="10153"/>
                  <a:pt x="2832667" y="-6015"/>
                  <a:pt x="2971800" y="0"/>
                </a:cubicBezTo>
                <a:cubicBezTo>
                  <a:pt x="2969060" y="224270"/>
                  <a:pt x="2945260" y="328034"/>
                  <a:pt x="2971800" y="554613"/>
                </a:cubicBezTo>
                <a:cubicBezTo>
                  <a:pt x="2998340" y="781192"/>
                  <a:pt x="2957454" y="833896"/>
                  <a:pt x="2971800" y="1077833"/>
                </a:cubicBezTo>
                <a:cubicBezTo>
                  <a:pt x="2986146" y="1321770"/>
                  <a:pt x="2989706" y="1453710"/>
                  <a:pt x="2971800" y="1569660"/>
                </a:cubicBezTo>
                <a:cubicBezTo>
                  <a:pt x="2761443" y="1581970"/>
                  <a:pt x="2609709" y="1576716"/>
                  <a:pt x="2436876" y="1569660"/>
                </a:cubicBezTo>
                <a:cubicBezTo>
                  <a:pt x="2264043" y="1562604"/>
                  <a:pt x="2123209" y="1562236"/>
                  <a:pt x="1842516" y="1569660"/>
                </a:cubicBezTo>
                <a:cubicBezTo>
                  <a:pt x="1561823" y="1577084"/>
                  <a:pt x="1499131" y="1591048"/>
                  <a:pt x="1248156" y="1569660"/>
                </a:cubicBezTo>
                <a:cubicBezTo>
                  <a:pt x="997181" y="1548272"/>
                  <a:pt x="953587" y="1589734"/>
                  <a:pt x="683514" y="1569660"/>
                </a:cubicBezTo>
                <a:cubicBezTo>
                  <a:pt x="413441" y="1549586"/>
                  <a:pt x="268610" y="1588128"/>
                  <a:pt x="0" y="1569660"/>
                </a:cubicBezTo>
                <a:cubicBezTo>
                  <a:pt x="19421" y="1401409"/>
                  <a:pt x="3335" y="1187631"/>
                  <a:pt x="0" y="1015047"/>
                </a:cubicBezTo>
                <a:cubicBezTo>
                  <a:pt x="-3335" y="842463"/>
                  <a:pt x="-8795" y="737608"/>
                  <a:pt x="0" y="460434"/>
                </a:cubicBezTo>
                <a:cubicBezTo>
                  <a:pt x="8795" y="183260"/>
                  <a:pt x="-170" y="145837"/>
                  <a:pt x="0" y="0"/>
                </a:cubicBezTo>
                <a:close/>
              </a:path>
            </a:pathLst>
          </a:custGeom>
          <a:solidFill>
            <a:srgbClr val="FF7C80">
              <a:alpha val="25000"/>
            </a:srgbClr>
          </a:solidFill>
          <a:ln w="127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Handlee" panose="02000000000000000000" pitchFamily="2" charset="77"/>
              </a:rPr>
              <a:t>All these design decisions are based on the “rapid growth” objective.</a:t>
            </a:r>
          </a:p>
        </p:txBody>
      </p:sp>
    </p:spTree>
    <p:extLst>
      <p:ext uri="{BB962C8B-B14F-4D97-AF65-F5344CB8AC3E}">
        <p14:creationId xmlns:p14="http://schemas.microsoft.com/office/powerpoint/2010/main" val="25714886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F5D08-810F-B3D3-C396-E96FFC4C6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for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66ACC-5068-91AA-7C0E-58D8AD623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 far, we have focus on how to enhance networks to meet the stringent requirements of ML applications.</a:t>
            </a:r>
          </a:p>
          <a:p>
            <a:endParaRPr lang="en-US" dirty="0"/>
          </a:p>
          <a:p>
            <a:r>
              <a:rPr lang="en-US" dirty="0"/>
              <a:t>Given the advances in ML, a natural question is: </a:t>
            </a:r>
            <a:r>
              <a:rPr lang="en-US" i="1" dirty="0">
                <a:solidFill>
                  <a:srgbClr val="FF0000"/>
                </a:solidFill>
              </a:rPr>
              <a:t>how can we use ML to enhance computer networks?</a:t>
            </a:r>
          </a:p>
          <a:p>
            <a:endParaRPr lang="en-US" i="1" dirty="0">
              <a:solidFill>
                <a:srgbClr val="FF0000"/>
              </a:solidFill>
            </a:endParaRPr>
          </a:p>
          <a:p>
            <a:r>
              <a:rPr lang="en-US" dirty="0"/>
              <a:t>Any suggestions?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25E69-3E5C-969E-48BC-296BB05CD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8D2C6-5C02-CB8E-06AB-FC31759D98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FB583-8262-4048-F919-A1E760F4A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0764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1C458-0377-854C-1C6C-193A7B83E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for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E2A54-6A6D-454A-2F22-45F2A8F67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Traffic Prediction and Forecasting</a:t>
            </a:r>
          </a:p>
          <a:p>
            <a:r>
              <a:rPr lang="en-US" dirty="0"/>
              <a:t>Congestion Control</a:t>
            </a:r>
          </a:p>
          <a:p>
            <a:r>
              <a:rPr lang="en-US" dirty="0"/>
              <a:t>Network Routing and Load Balancing</a:t>
            </a:r>
          </a:p>
          <a:p>
            <a:r>
              <a:rPr lang="en-US" dirty="0"/>
              <a:t>Network Configuration Automation</a:t>
            </a:r>
          </a:p>
          <a:p>
            <a:r>
              <a:rPr lang="en-US" dirty="0"/>
              <a:t>Network Management and Troubleshooting: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599B1-35A8-FDC7-EFCD-1FB40A480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F1D6EE-4577-38CA-462C-7D339C3766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40D9D-A21C-84BB-5D09-7DDA8F27492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3830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D29A4-215A-ABF2-8955-CA526F87C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2A142-2A57-BFE2-0727-B353EE138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for Networks Examples - Part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8ABCC-15A6-7E34-C0E7-050FC6D7B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599"/>
            <a:ext cx="8229600" cy="522922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Traffic Prediction and Forecasting: </a:t>
            </a:r>
          </a:p>
          <a:p>
            <a:pPr lvl="1"/>
            <a:r>
              <a:rPr lang="en-US" dirty="0"/>
              <a:t>We saw how knowing the pattern of traffic in ML workloads can help us make the network better.</a:t>
            </a:r>
          </a:p>
          <a:p>
            <a:pPr lvl="1"/>
            <a:r>
              <a:rPr lang="en-US" dirty="0"/>
              <a:t>How about using ML to predict network traffic patterns</a:t>
            </a:r>
          </a:p>
          <a:p>
            <a:pPr lvl="2"/>
            <a:r>
              <a:rPr lang="en-US" dirty="0"/>
              <a:t>To optimize resource allocation, …</a:t>
            </a:r>
          </a:p>
          <a:p>
            <a:pPr lvl="1"/>
            <a:r>
              <a:rPr lang="en-US" dirty="0"/>
              <a:t>We can use time-series models (e.g., ARIMA, LSTMs, etc.).</a:t>
            </a:r>
          </a:p>
          <a:p>
            <a:pPr lvl="2"/>
            <a:r>
              <a:rPr lang="en-US" dirty="0"/>
              <a:t>Analyze historical traffic data to anticipate congestion.</a:t>
            </a:r>
          </a:p>
          <a:p>
            <a:pPr marL="27431" indent="0">
              <a:buNone/>
            </a:pPr>
            <a:endParaRPr lang="en-US" sz="1500" dirty="0"/>
          </a:p>
          <a:p>
            <a:pPr marL="27431" indent="0">
              <a:buNone/>
            </a:pPr>
            <a:r>
              <a:rPr lang="en-US" b="1" dirty="0"/>
              <a:t>Congestion Control: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We have seen some examples of how congestion control can be enhanced for certain environments (DCN, wireless, …) and workloads </a:t>
            </a:r>
          </a:p>
          <a:p>
            <a:pPr lvl="1"/>
            <a:r>
              <a:rPr lang="en-US" dirty="0"/>
              <a:t>We can use ML to dynamically adjust flow rates </a:t>
            </a:r>
          </a:p>
          <a:p>
            <a:pPr lvl="2"/>
            <a:r>
              <a:rPr lang="en-US" dirty="0"/>
              <a:t>Minimize packet loss, delay, …</a:t>
            </a:r>
          </a:p>
          <a:p>
            <a:pPr lvl="2"/>
            <a:r>
              <a:rPr lang="en-US" dirty="0"/>
              <a:t>Also, use ML-based prediction of queue lengths or latency</a:t>
            </a:r>
          </a:p>
          <a:p>
            <a:pPr lvl="1"/>
            <a:r>
              <a:rPr lang="en-US" dirty="0"/>
              <a:t>Train reinforcement learning (RL) models for real-time congestion-mitigation</a:t>
            </a:r>
          </a:p>
          <a:p>
            <a:pPr lvl="1"/>
            <a:r>
              <a:rPr lang="en-US" dirty="0"/>
              <a:t>Examples: Orca, PCC-Vivace, 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296E19-689F-B0A5-3EA0-49669306F0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1710E-0A8B-A62D-F89F-AA66C61E0836}"/>
              </a:ext>
            </a:extLst>
          </p:cNvPr>
          <p:cNvSpPr txBox="1"/>
          <p:nvPr/>
        </p:nvSpPr>
        <p:spPr>
          <a:xfrm>
            <a:off x="76200" y="6273225"/>
            <a:ext cx="84873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>
                <a:effectLst/>
                <a:latin typeface="Optima" panose="02000503060000020004" pitchFamily="2" charset="0"/>
              </a:rPr>
              <a:t>*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Abbasloo</a:t>
            </a:r>
            <a:r>
              <a:rPr lang="en-CA" sz="800" dirty="0">
                <a:effectLst/>
                <a:latin typeface="Optima" panose="02000503060000020004" pitchFamily="2" charset="0"/>
              </a:rPr>
              <a:t>, S., Yen, C.-Y. and Chao, H.J. 2020. Classic Meets Modern: a Pragmatic Learning-Based Congestion Control for the Internet. </a:t>
            </a:r>
            <a:r>
              <a:rPr lang="en-CA" sz="800" i="1" dirty="0">
                <a:effectLst/>
                <a:latin typeface="Optima" panose="02000503060000020004" pitchFamily="2" charset="0"/>
              </a:rPr>
              <a:t>Proceedings of the Annual conference of the ACM Special Interest Group on Data Communication on the applications, technologies, architectures, and protocols for computer communication</a:t>
            </a:r>
            <a:r>
              <a:rPr lang="en-CA" sz="800" dirty="0">
                <a:effectLst/>
                <a:latin typeface="Optima" panose="02000503060000020004" pitchFamily="2" charset="0"/>
              </a:rPr>
              <a:t> (Virtual Event USA, Jul. 2020), 632–647.</a:t>
            </a:r>
          </a:p>
          <a:p>
            <a:r>
              <a:rPr lang="en-CA" sz="800" dirty="0">
                <a:effectLst/>
                <a:latin typeface="Optima" panose="02000503060000020004" pitchFamily="2" charset="0"/>
              </a:rPr>
              <a:t>** Mo Dong, Tong Meng, Doron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Zarchy</a:t>
            </a:r>
            <a:r>
              <a:rPr lang="en-CA" sz="800" dirty="0">
                <a:effectLst/>
                <a:latin typeface="Optima" panose="02000503060000020004" pitchFamily="2" charset="0"/>
              </a:rPr>
              <a:t>, Engin Arslan, Yossi Gilad, Brighten Godfrey, and Michael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Schapira</a:t>
            </a:r>
            <a:r>
              <a:rPr lang="en-CA" sz="800" dirty="0">
                <a:effectLst/>
                <a:latin typeface="Optima" panose="02000503060000020004" pitchFamily="2" charset="0"/>
              </a:rPr>
              <a:t>. 2018. PCC -Vivace: Online-Learning Congestion Control. In 15th USENIX Symposium on Networked Systems Design and Implementation (NSDI’18). 343–356.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EED78-2C7E-B29B-8E8C-A9485219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3EBBA-3BEC-1D95-118D-8CC5EA09513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5657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326F5-9EF6-E1D4-F1BA-051507A39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for Networks Examples – Part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5114D-5D06-DA3A-D259-E0CB31F86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Network Routing and Load Balancing:</a:t>
            </a:r>
          </a:p>
          <a:p>
            <a:pPr lvl="1"/>
            <a:r>
              <a:rPr lang="en-US" dirty="0"/>
              <a:t>Typically, rely on static routes</a:t>
            </a:r>
          </a:p>
          <a:p>
            <a:pPr lvl="2"/>
            <a:r>
              <a:rPr lang="en-US" dirty="0"/>
              <a:t>Shortest path based on fixed costs and randomized load balancing</a:t>
            </a:r>
          </a:p>
          <a:p>
            <a:pPr lvl="1"/>
            <a:r>
              <a:rPr lang="en-US" dirty="0"/>
              <a:t>If information about link loads are available, we can use reinforcement learning for adaptive path selection.</a:t>
            </a:r>
          </a:p>
          <a:p>
            <a:pPr lvl="2"/>
            <a:r>
              <a:rPr lang="en-US" dirty="0"/>
              <a:t>Distribute load evenly across servers in data centers.</a:t>
            </a:r>
          </a:p>
          <a:p>
            <a:pPr lvl="1"/>
            <a:r>
              <a:rPr lang="en-US" dirty="0"/>
              <a:t>E.g., apply graph neural networks (GNNs) to analyze network topologies, and find optimal routers.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Network Configuration Automation:</a:t>
            </a:r>
          </a:p>
          <a:p>
            <a:pPr lvl="1"/>
            <a:r>
              <a:rPr lang="en-US" dirty="0"/>
              <a:t>Configuring switch/routers a tedious task, typically done manually</a:t>
            </a:r>
          </a:p>
          <a:p>
            <a:pPr lvl="1"/>
            <a:r>
              <a:rPr lang="en-US" dirty="0"/>
              <a:t>We can use ML to automate switch/router configurations.</a:t>
            </a:r>
          </a:p>
          <a:p>
            <a:pPr lvl="2"/>
            <a:r>
              <a:rPr lang="en-US" dirty="0"/>
              <a:t>Use natural language processing (NLP) to translate operator requirements to device configuration.</a:t>
            </a:r>
          </a:p>
          <a:p>
            <a:pPr lvl="2"/>
            <a:r>
              <a:rPr lang="en-US" dirty="0"/>
              <a:t>Train models on historical configuration logs to predict optimal settings.</a:t>
            </a:r>
          </a:p>
          <a:p>
            <a:pPr lvl="1"/>
            <a:r>
              <a:rPr lang="en-US" dirty="0"/>
              <a:t>Avoid misconfigurations (that can lead to outages) and optimize network performance.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04F4F-40B5-0A87-6DAC-CC85E2A1D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E752E9-BEB3-B783-C17B-4B46B80F9E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E572B-0692-CF99-35CE-624CEC720B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5877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98A9A-BF23-0A4E-D0B0-CAB4DD142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for Networks Examples – Part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C013E-33D1-0728-E9DD-E50029FE9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Network Management and Troubleshooting:</a:t>
            </a:r>
          </a:p>
          <a:p>
            <a:pPr lvl="1"/>
            <a:r>
              <a:rPr lang="en-US" dirty="0"/>
              <a:t>Automatic configuration is done when the network is setup. </a:t>
            </a:r>
          </a:p>
          <a:p>
            <a:pPr lvl="2"/>
            <a:r>
              <a:rPr lang="en-US" dirty="0"/>
              <a:t>We can also think of more dynamic scenarios.</a:t>
            </a:r>
          </a:p>
          <a:p>
            <a:pPr lvl="1"/>
            <a:r>
              <a:rPr lang="en-US" dirty="0"/>
              <a:t>How can we manage the network? </a:t>
            </a:r>
          </a:p>
          <a:p>
            <a:pPr lvl="2"/>
            <a:r>
              <a:rPr lang="en-US" dirty="0"/>
              <a:t>Ensure optimized behavior</a:t>
            </a:r>
          </a:p>
          <a:p>
            <a:pPr lvl="1"/>
            <a:r>
              <a:rPr lang="en-US" dirty="0"/>
              <a:t>We have talked about SDN control applications.</a:t>
            </a:r>
          </a:p>
          <a:p>
            <a:pPr lvl="2"/>
            <a:r>
              <a:rPr lang="en-US" dirty="0"/>
              <a:t>Routing, access control, load balancing, …</a:t>
            </a:r>
          </a:p>
          <a:p>
            <a:pPr lvl="1"/>
            <a:r>
              <a:rPr lang="en-US" dirty="0"/>
              <a:t>A management layer above can help make high-level decisions on resource allocations, adapting control applications, etc. </a:t>
            </a:r>
          </a:p>
          <a:p>
            <a:pPr lvl="2"/>
            <a:r>
              <a:rPr lang="en-US" dirty="0"/>
              <a:t>Ideally, use natural language to describe the intent of network operators, called intent-based networking</a:t>
            </a:r>
          </a:p>
          <a:p>
            <a:pPr lvl="1"/>
            <a:r>
              <a:rPr lang="en-US" dirty="0"/>
              <a:t>ML can provide the tools needed to convert operator intent to rules, and policies </a:t>
            </a:r>
          </a:p>
          <a:p>
            <a:pPr lvl="2"/>
            <a:r>
              <a:rPr lang="en-US" dirty="0"/>
              <a:t>Push to the network through SDN control and management plane.</a:t>
            </a:r>
          </a:p>
          <a:p>
            <a:pPr lvl="2"/>
            <a:r>
              <a:rPr lang="en-US" dirty="0"/>
              <a:t>Also, optimize behavior based on operator intent.</a:t>
            </a:r>
          </a:p>
          <a:p>
            <a:pPr lvl="1"/>
            <a:r>
              <a:rPr lang="en-US" dirty="0"/>
              <a:t>ML can also provide mechanisms for automated interaction with customers </a:t>
            </a:r>
          </a:p>
          <a:p>
            <a:pPr lvl="2"/>
            <a:r>
              <a:rPr lang="en-US" dirty="0"/>
              <a:t>E.g., troubleshooting customer systems in real-time.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8564A-38FD-FBA2-04C3-DF1CBB4EA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630DF0-A886-2FA1-64C4-A6DA37EE61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682355-EA39-2043-2598-3BDBA4B57C4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1581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Largescale machine learning (training and inference) has led to significant pressure on computer networks.</a:t>
            </a:r>
          </a:p>
          <a:p>
            <a:pPr lvl="1"/>
            <a:endParaRPr lang="en-US" dirty="0"/>
          </a:p>
          <a:p>
            <a:r>
              <a:rPr lang="en-US" dirty="0"/>
              <a:t>Major challenges for computer networks</a:t>
            </a:r>
          </a:p>
          <a:p>
            <a:pPr lvl="1"/>
            <a:r>
              <a:rPr lang="en-US" dirty="0"/>
              <a:t>Latency, throughput, loss, … requirements</a:t>
            </a:r>
          </a:p>
          <a:p>
            <a:pPr lvl="1"/>
            <a:endParaRPr lang="en-US" dirty="0"/>
          </a:p>
          <a:p>
            <a:r>
              <a:rPr lang="en-US" dirty="0"/>
              <a:t>Opportunities to enhance networks</a:t>
            </a:r>
          </a:p>
          <a:p>
            <a:pPr lvl="1"/>
            <a:r>
              <a:rPr lang="en-US" dirty="0"/>
              <a:t>Take advantage of ML workload properties</a:t>
            </a:r>
          </a:p>
          <a:p>
            <a:pPr lvl="1"/>
            <a:r>
              <a:rPr lang="en-US" dirty="0"/>
              <a:t>Ability to integrate with existing solutions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94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C0197-BB32-8243-8BC4-73B138F58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New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FEB9F-5C01-A0CF-147A-82C09412D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/>
          </a:bodyPr>
          <a:lstStyle/>
          <a:p>
            <a:r>
              <a:rPr lang="en-CA" b="1" dirty="0"/>
              <a:t>Question</a:t>
            </a:r>
            <a:r>
              <a:rPr lang="en-CA" dirty="0"/>
              <a:t>: Do principles/design of current networks match our current and future needs? </a:t>
            </a:r>
          </a:p>
          <a:p>
            <a:r>
              <a:rPr lang="en-CA" dirty="0"/>
              <a:t>Examples: </a:t>
            </a:r>
          </a:p>
          <a:p>
            <a:pPr lvl="1"/>
            <a:r>
              <a:rPr lang="en-CA" dirty="0"/>
              <a:t>Smart cities, IoT, …</a:t>
            </a:r>
          </a:p>
          <a:p>
            <a:pPr lvl="1"/>
            <a:r>
              <a:rPr lang="en-CA" dirty="0"/>
              <a:t>Self-driving cars</a:t>
            </a:r>
          </a:p>
          <a:p>
            <a:pPr lvl="1"/>
            <a:r>
              <a:rPr lang="en-CA" dirty="0"/>
              <a:t>Remote surgery</a:t>
            </a:r>
          </a:p>
          <a:p>
            <a:pPr lvl="1"/>
            <a:r>
              <a:rPr lang="en-CA" dirty="0"/>
              <a:t>Exascale ML training</a:t>
            </a:r>
          </a:p>
          <a:p>
            <a:endParaRPr lang="en-CA" dirty="0"/>
          </a:p>
          <a:p>
            <a:r>
              <a:rPr lang="en-CA" dirty="0"/>
              <a:t>Can we rely on today’s networks? </a:t>
            </a:r>
          </a:p>
          <a:p>
            <a:pPr lvl="1"/>
            <a:r>
              <a:rPr lang="en-CA" dirty="0"/>
              <a:t>Delay, bandwidth, availability, reliability, scale, …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C228D-168E-379F-D93D-9733089FE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55078B-7BFC-1D41-9F7D-A6E31ADDD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C2B9D-8211-649F-4E67-9929DD889E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36D71B-D0EE-BA4B-46AD-020B2BCBE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5" y="2002957"/>
            <a:ext cx="3352800" cy="2335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7BA5D3-D2CF-B420-6531-ADE6E215D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733800"/>
            <a:ext cx="1962150" cy="91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18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BA3F39-74B9-C7AD-B33F-5AEF1C9D3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59352"/>
          </a:xfrm>
        </p:spPr>
        <p:txBody>
          <a:bodyPr/>
          <a:lstStyle/>
          <a:p>
            <a:r>
              <a:rPr lang="en-US" sz="2400" dirty="0"/>
              <a:t>Current and Future Needs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4D8E6CE-3437-E50F-95F6-09CBB22DECD9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45026" y="992857"/>
            <a:ext cx="4041775" cy="654843"/>
          </a:xfrm>
        </p:spPr>
        <p:txBody>
          <a:bodyPr>
            <a:normAutofit/>
          </a:bodyPr>
          <a:lstStyle/>
          <a:p>
            <a:r>
              <a:rPr lang="en-US" sz="2400" dirty="0"/>
              <a:t>Past Design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F7D17E-6FFB-CDF4-B34D-46B9439058C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1676400"/>
            <a:ext cx="4040188" cy="4683920"/>
          </a:xfrm>
        </p:spPr>
        <p:txBody>
          <a:bodyPr>
            <a:normAutofit/>
          </a:bodyPr>
          <a:lstStyle/>
          <a:p>
            <a:r>
              <a:rPr lang="en-CA" sz="2000" dirty="0"/>
              <a:t>Need </a:t>
            </a:r>
            <a:r>
              <a:rPr lang="en-CA" sz="2000" dirty="0">
                <a:solidFill>
                  <a:srgbClr val="00B050"/>
                </a:solidFill>
              </a:rPr>
              <a:t>performance guarantees</a:t>
            </a:r>
          </a:p>
          <a:p>
            <a:pPr lvl="1"/>
            <a:r>
              <a:rPr lang="en-CA" sz="1800" dirty="0"/>
              <a:t>Bandwidth, latency, …</a:t>
            </a:r>
          </a:p>
          <a:p>
            <a:pPr lvl="1"/>
            <a:r>
              <a:rPr lang="en-CA" sz="1800" dirty="0"/>
              <a:t>At scale</a:t>
            </a:r>
          </a:p>
          <a:p>
            <a:endParaRPr lang="en-CA" sz="2000" dirty="0"/>
          </a:p>
          <a:p>
            <a:r>
              <a:rPr lang="en-CA" sz="2000" dirty="0"/>
              <a:t>Need </a:t>
            </a:r>
            <a:r>
              <a:rPr lang="en-CA" sz="2000" dirty="0">
                <a:solidFill>
                  <a:srgbClr val="00B050"/>
                </a:solidFill>
              </a:rPr>
              <a:t>optimality</a:t>
            </a:r>
            <a:r>
              <a:rPr lang="en-CA" sz="2000" dirty="0"/>
              <a:t> </a:t>
            </a:r>
          </a:p>
          <a:p>
            <a:pPr lvl="1"/>
            <a:r>
              <a:rPr lang="en-CA" sz="1800" dirty="0"/>
              <a:t>Minimize cost, and energy, …</a:t>
            </a:r>
          </a:p>
          <a:p>
            <a:pPr lvl="1"/>
            <a:endParaRPr lang="en-CA" sz="1800" dirty="0"/>
          </a:p>
          <a:p>
            <a:r>
              <a:rPr lang="en-CA" sz="2000" dirty="0"/>
              <a:t>Need </a:t>
            </a:r>
            <a:r>
              <a:rPr lang="en-CA" sz="2000" dirty="0">
                <a:solidFill>
                  <a:srgbClr val="00B050"/>
                </a:solidFill>
              </a:rPr>
              <a:t>manageability</a:t>
            </a:r>
          </a:p>
          <a:p>
            <a:pPr lvl="1"/>
            <a:r>
              <a:rPr lang="en-CA" sz="1800" dirty="0"/>
              <a:t>Network, individual components, services, …</a:t>
            </a:r>
          </a:p>
          <a:p>
            <a:pPr lvl="1"/>
            <a:endParaRPr lang="en-CA" sz="1800" dirty="0"/>
          </a:p>
          <a:p>
            <a:r>
              <a:rPr lang="en-CA" sz="2000" dirty="0"/>
              <a:t>Need for </a:t>
            </a:r>
            <a:r>
              <a:rPr lang="en-CA" sz="2000" dirty="0">
                <a:solidFill>
                  <a:srgbClr val="00B050"/>
                </a:solidFill>
              </a:rPr>
              <a:t>change</a:t>
            </a:r>
          </a:p>
          <a:p>
            <a:pPr lvl="1"/>
            <a:r>
              <a:rPr lang="en-CA" sz="1800" dirty="0"/>
              <a:t>New services, protocols, …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E1CE4F9-7719-C21B-ECD2-3547540925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6" y="1676400"/>
            <a:ext cx="4041775" cy="4683920"/>
          </a:xfrm>
        </p:spPr>
        <p:txBody>
          <a:bodyPr>
            <a:normAutofit lnSpcReduction="10000"/>
          </a:bodyPr>
          <a:lstStyle/>
          <a:p>
            <a:r>
              <a:rPr lang="en-CA" sz="2000" dirty="0">
                <a:solidFill>
                  <a:srgbClr val="FF0000"/>
                </a:solidFill>
              </a:rPr>
              <a:t>No performance guarantees</a:t>
            </a:r>
            <a:r>
              <a:rPr lang="en-CA" sz="2000" dirty="0"/>
              <a:t> </a:t>
            </a:r>
          </a:p>
          <a:p>
            <a:pPr lvl="1"/>
            <a:r>
              <a:rPr lang="en-CA" sz="1800" dirty="0"/>
              <a:t>Best-effort service design</a:t>
            </a:r>
          </a:p>
          <a:p>
            <a:pPr lvl="1"/>
            <a:r>
              <a:rPr lang="en-CA" sz="1800" dirty="0"/>
              <a:t>Scale → performance degradation</a:t>
            </a:r>
          </a:p>
          <a:p>
            <a:pPr lvl="1"/>
            <a:endParaRPr lang="en-CA" sz="1800" dirty="0"/>
          </a:p>
          <a:p>
            <a:r>
              <a:rPr lang="en-CA" sz="2000" dirty="0">
                <a:solidFill>
                  <a:srgbClr val="FF0000"/>
                </a:solidFill>
              </a:rPr>
              <a:t>Ad hoc optimization </a:t>
            </a:r>
            <a:r>
              <a:rPr lang="en-CA" sz="2000" dirty="0"/>
              <a:t>solutions </a:t>
            </a:r>
          </a:p>
          <a:p>
            <a:pPr lvl="1"/>
            <a:r>
              <a:rPr lang="en-CA" sz="1800" dirty="0"/>
              <a:t>Not generalizable/automated</a:t>
            </a:r>
          </a:p>
          <a:p>
            <a:pPr lvl="1"/>
            <a:endParaRPr lang="en-CA" sz="1800" dirty="0"/>
          </a:p>
          <a:p>
            <a:r>
              <a:rPr lang="en-CA" sz="2000" dirty="0">
                <a:solidFill>
                  <a:srgbClr val="FF0000"/>
                </a:solidFill>
              </a:rPr>
              <a:t>No built-in management primitives</a:t>
            </a:r>
          </a:p>
          <a:p>
            <a:pPr lvl="1"/>
            <a:r>
              <a:rPr lang="en-CA" sz="1800" dirty="0"/>
              <a:t>Simplicity, end-to-end design</a:t>
            </a:r>
          </a:p>
          <a:p>
            <a:pPr lvl="1"/>
            <a:endParaRPr lang="en-CA" sz="1800" dirty="0"/>
          </a:p>
          <a:p>
            <a:r>
              <a:rPr lang="en-CA" sz="2000" dirty="0">
                <a:solidFill>
                  <a:srgbClr val="FF0000"/>
                </a:solidFill>
              </a:rPr>
              <a:t>No plan for change </a:t>
            </a:r>
            <a:r>
              <a:rPr lang="en-CA" sz="2000" dirty="0"/>
              <a:t>➜ ossification</a:t>
            </a:r>
          </a:p>
          <a:p>
            <a:pPr lvl="1"/>
            <a:r>
              <a:rPr lang="en-CA" sz="1800" dirty="0"/>
              <a:t>Short-term focus on growth</a:t>
            </a:r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BB7081-CAF8-B742-C3CC-FDF6F3BFE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The Mismatch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F51F0-3D7B-8F64-82C5-5D1B80B5ED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726E8-45AA-AF79-7054-B7C1A166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E50F0B-A1A3-55A3-BEC4-4F3996E88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822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D8F30-B9B3-4E90-38B6-4ABE5F297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Networks for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09EDE-3967-3831-57C4-DB9B70FFF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Data Center Networks have evolved significantly </a:t>
            </a:r>
          </a:p>
          <a:p>
            <a:pPr lvl="1"/>
            <a:r>
              <a:rPr lang="en-US" dirty="0"/>
              <a:t>To accommodate demands for modern applications.</a:t>
            </a:r>
          </a:p>
          <a:p>
            <a:pPr lvl="1"/>
            <a:r>
              <a:rPr lang="en-US" dirty="0"/>
              <a:t>Example: SDN and programmable switches</a:t>
            </a:r>
          </a:p>
          <a:p>
            <a:pPr lvl="1"/>
            <a:r>
              <a:rPr lang="en-US" dirty="0">
                <a:latin typeface="Optima" panose="02000503060000020004" pitchFamily="2" charset="0"/>
              </a:rPr>
              <a:t>Example: many novel congestion control algorithms in recent years:</a:t>
            </a:r>
          </a:p>
          <a:p>
            <a:pPr lvl="2"/>
            <a:r>
              <a:rPr lang="en-US" dirty="0"/>
              <a:t>Swift, timely, HPCC, DCQCN, …</a:t>
            </a:r>
          </a:p>
          <a:p>
            <a:pPr lvl="2"/>
            <a:r>
              <a:rPr lang="en-US" dirty="0"/>
              <a:t>Enablers: more accurate information from network (exact queue occupancy), assumptions about start rate (start at line rate), etc.</a:t>
            </a:r>
          </a:p>
          <a:p>
            <a:pPr marL="393182" lvl="1" indent="0">
              <a:buNone/>
            </a:pPr>
            <a:endParaRPr lang="en-US" dirty="0"/>
          </a:p>
          <a:p>
            <a:r>
              <a:rPr lang="en-US" dirty="0"/>
              <a:t>Machine learning applications have grown significantly as well.</a:t>
            </a:r>
          </a:p>
          <a:p>
            <a:pPr lvl="1"/>
            <a:r>
              <a:rPr lang="en-US" dirty="0"/>
              <a:t>Used more in various domains, solving a wide range of problems.</a:t>
            </a:r>
          </a:p>
          <a:p>
            <a:pPr lvl="1"/>
            <a:r>
              <a:rPr lang="en-US" dirty="0"/>
              <a:t>At the same time, ML applications have higher demands from the underlying network</a:t>
            </a:r>
          </a:p>
          <a:p>
            <a:pPr lvl="1"/>
            <a:endParaRPr lang="en-US" dirty="0"/>
          </a:p>
          <a:p>
            <a:r>
              <a:rPr lang="en-US" dirty="0"/>
              <a:t>Question: are existing DCN solutions enough?</a:t>
            </a:r>
          </a:p>
          <a:p>
            <a:pPr lvl="1"/>
            <a:r>
              <a:rPr lang="en-US" dirty="0"/>
              <a:t>I.e., can they provide the high-performance connectivity needed for ML applications?</a:t>
            </a:r>
          </a:p>
          <a:p>
            <a:pPr marL="393182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3DBD5-FF11-FACD-7B9F-908F4D117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C5171A-2952-A752-D1AB-72479AC9AD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FD947-1442-2AFA-B073-E1EE8B86EC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187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97DA2-C7B1-24EA-865A-4FD9F3B92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DD9FC-B654-707C-4B73-A2C557625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ML Different: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A43A0-90AA-1929-6986-501F79645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4384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ML workloads can be extremely large:</a:t>
            </a:r>
          </a:p>
          <a:p>
            <a:pPr lvl="1"/>
            <a:r>
              <a:rPr lang="en-US" dirty="0"/>
              <a:t>E.g., Training of Large-Language Models (LLMs) </a:t>
            </a:r>
          </a:p>
          <a:p>
            <a:pPr lvl="1"/>
            <a:r>
              <a:rPr lang="en-US" dirty="0"/>
              <a:t>Need various forms of parallelism</a:t>
            </a:r>
          </a:p>
          <a:p>
            <a:pPr lvl="2"/>
            <a:r>
              <a:rPr lang="en-US" dirty="0"/>
              <a:t>Data parallelism</a:t>
            </a:r>
          </a:p>
          <a:p>
            <a:pPr lvl="2"/>
            <a:r>
              <a:rPr lang="en-US" dirty="0"/>
              <a:t>Model parallelism</a:t>
            </a:r>
          </a:p>
          <a:p>
            <a:pPr lvl="2"/>
            <a:r>
              <a:rPr lang="en-US" dirty="0"/>
              <a:t>Hybrid</a:t>
            </a:r>
          </a:p>
          <a:p>
            <a:endParaRPr lang="en-US" dirty="0"/>
          </a:p>
          <a:p>
            <a:r>
              <a:rPr lang="en-US" dirty="0"/>
              <a:t>ML workloads have extremely high requirements from the underlying network:</a:t>
            </a:r>
          </a:p>
          <a:p>
            <a:pPr lvl="1"/>
            <a:r>
              <a:rPr lang="en-US" dirty="0"/>
              <a:t>High bandwidth</a:t>
            </a:r>
          </a:p>
          <a:p>
            <a:pPr lvl="1"/>
            <a:r>
              <a:rPr lang="en-US" dirty="0"/>
              <a:t>Low latency </a:t>
            </a:r>
          </a:p>
          <a:p>
            <a:pPr lvl="1"/>
            <a:r>
              <a:rPr lang="en-US" dirty="0"/>
              <a:t>Low jitter (variations in delay)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F9A95-7876-4D2A-3FB6-B62142CD0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6E2A0-90CC-B4EC-42A6-05F2181F9C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8FEB06-4598-C6A2-DCFE-FCD5C9D7192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2025</a:t>
            </a:r>
            <a:endParaRPr lang="en-US" dirty="0"/>
          </a:p>
        </p:txBody>
      </p:sp>
      <p:pic>
        <p:nvPicPr>
          <p:cNvPr id="9" name="Picture 8" descr="A diagram of a computer chip&#10;&#10;Description automatically generated with medium confidence">
            <a:extLst>
              <a:ext uri="{FF2B5EF4-FFF2-40B4-BE49-F238E27FC236}">
                <a16:creationId xmlns:a16="http://schemas.microsoft.com/office/drawing/2014/main" id="{254524E8-7EE8-7FCC-F7A5-4D9D23757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006288"/>
            <a:ext cx="3954862" cy="13716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20F005D-5073-CEE0-60D3-2B0CF4A44D99}"/>
              </a:ext>
            </a:extLst>
          </p:cNvPr>
          <p:cNvSpPr/>
          <p:nvPr/>
        </p:nvSpPr>
        <p:spPr>
          <a:xfrm>
            <a:off x="381000" y="3581400"/>
            <a:ext cx="8534400" cy="2286000"/>
          </a:xfrm>
          <a:custGeom>
            <a:avLst/>
            <a:gdLst>
              <a:gd name="connsiteX0" fmla="*/ 0 w 8534400"/>
              <a:gd name="connsiteY0" fmla="*/ 172570 h 2286000"/>
              <a:gd name="connsiteX1" fmla="*/ 172570 w 8534400"/>
              <a:gd name="connsiteY1" fmla="*/ 0 h 2286000"/>
              <a:gd name="connsiteX2" fmla="*/ 691223 w 8534400"/>
              <a:gd name="connsiteY2" fmla="*/ 0 h 2286000"/>
              <a:gd name="connsiteX3" fmla="*/ 1291769 w 8534400"/>
              <a:gd name="connsiteY3" fmla="*/ 0 h 2286000"/>
              <a:gd name="connsiteX4" fmla="*/ 1974207 w 8534400"/>
              <a:gd name="connsiteY4" fmla="*/ 0 h 2286000"/>
              <a:gd name="connsiteX5" fmla="*/ 2492860 w 8534400"/>
              <a:gd name="connsiteY5" fmla="*/ 0 h 2286000"/>
              <a:gd name="connsiteX6" fmla="*/ 3339084 w 8534400"/>
              <a:gd name="connsiteY6" fmla="*/ 0 h 2286000"/>
              <a:gd name="connsiteX7" fmla="*/ 4021522 w 8534400"/>
              <a:gd name="connsiteY7" fmla="*/ 0 h 2286000"/>
              <a:gd name="connsiteX8" fmla="*/ 4867746 w 8534400"/>
              <a:gd name="connsiteY8" fmla="*/ 0 h 2286000"/>
              <a:gd name="connsiteX9" fmla="*/ 5632077 w 8534400"/>
              <a:gd name="connsiteY9" fmla="*/ 0 h 2286000"/>
              <a:gd name="connsiteX10" fmla="*/ 6232622 w 8534400"/>
              <a:gd name="connsiteY10" fmla="*/ 0 h 2286000"/>
              <a:gd name="connsiteX11" fmla="*/ 6996953 w 8534400"/>
              <a:gd name="connsiteY11" fmla="*/ 0 h 2286000"/>
              <a:gd name="connsiteX12" fmla="*/ 7515606 w 8534400"/>
              <a:gd name="connsiteY12" fmla="*/ 0 h 2286000"/>
              <a:gd name="connsiteX13" fmla="*/ 8361830 w 8534400"/>
              <a:gd name="connsiteY13" fmla="*/ 0 h 2286000"/>
              <a:gd name="connsiteX14" fmla="*/ 8534400 w 8534400"/>
              <a:gd name="connsiteY14" fmla="*/ 172570 h 2286000"/>
              <a:gd name="connsiteX15" fmla="*/ 8534400 w 8534400"/>
              <a:gd name="connsiteY15" fmla="*/ 838932 h 2286000"/>
              <a:gd name="connsiteX16" fmla="*/ 8534400 w 8534400"/>
              <a:gd name="connsiteY16" fmla="*/ 1524702 h 2286000"/>
              <a:gd name="connsiteX17" fmla="*/ 8534400 w 8534400"/>
              <a:gd name="connsiteY17" fmla="*/ 2113430 h 2286000"/>
              <a:gd name="connsiteX18" fmla="*/ 8361830 w 8534400"/>
              <a:gd name="connsiteY18" fmla="*/ 2286000 h 2286000"/>
              <a:gd name="connsiteX19" fmla="*/ 7679392 w 8534400"/>
              <a:gd name="connsiteY19" fmla="*/ 2286000 h 2286000"/>
              <a:gd name="connsiteX20" fmla="*/ 6833168 w 8534400"/>
              <a:gd name="connsiteY20" fmla="*/ 2286000 h 2286000"/>
              <a:gd name="connsiteX21" fmla="*/ 6068837 w 8534400"/>
              <a:gd name="connsiteY21" fmla="*/ 2286000 h 2286000"/>
              <a:gd name="connsiteX22" fmla="*/ 5222614 w 8534400"/>
              <a:gd name="connsiteY22" fmla="*/ 2286000 h 2286000"/>
              <a:gd name="connsiteX23" fmla="*/ 4458283 w 8534400"/>
              <a:gd name="connsiteY23" fmla="*/ 2286000 h 2286000"/>
              <a:gd name="connsiteX24" fmla="*/ 3939630 w 8534400"/>
              <a:gd name="connsiteY24" fmla="*/ 2286000 h 2286000"/>
              <a:gd name="connsiteX25" fmla="*/ 3175299 w 8534400"/>
              <a:gd name="connsiteY25" fmla="*/ 2286000 h 2286000"/>
              <a:gd name="connsiteX26" fmla="*/ 2574753 w 8534400"/>
              <a:gd name="connsiteY26" fmla="*/ 2286000 h 2286000"/>
              <a:gd name="connsiteX27" fmla="*/ 2056100 w 8534400"/>
              <a:gd name="connsiteY27" fmla="*/ 2286000 h 2286000"/>
              <a:gd name="connsiteX28" fmla="*/ 1619339 w 8534400"/>
              <a:gd name="connsiteY28" fmla="*/ 2286000 h 2286000"/>
              <a:gd name="connsiteX29" fmla="*/ 1100686 w 8534400"/>
              <a:gd name="connsiteY29" fmla="*/ 2286000 h 2286000"/>
              <a:gd name="connsiteX30" fmla="*/ 172570 w 8534400"/>
              <a:gd name="connsiteY30" fmla="*/ 2286000 h 2286000"/>
              <a:gd name="connsiteX31" fmla="*/ 0 w 8534400"/>
              <a:gd name="connsiteY31" fmla="*/ 2113430 h 2286000"/>
              <a:gd name="connsiteX32" fmla="*/ 0 w 8534400"/>
              <a:gd name="connsiteY32" fmla="*/ 1427659 h 2286000"/>
              <a:gd name="connsiteX33" fmla="*/ 0 w 8534400"/>
              <a:gd name="connsiteY33" fmla="*/ 741889 h 2286000"/>
              <a:gd name="connsiteX34" fmla="*/ 0 w 8534400"/>
              <a:gd name="connsiteY34" fmla="*/ 1725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534400" h="2286000" fill="none" extrusionOk="0">
                <a:moveTo>
                  <a:pt x="0" y="172570"/>
                </a:moveTo>
                <a:cubicBezTo>
                  <a:pt x="11693" y="74167"/>
                  <a:pt x="74709" y="17682"/>
                  <a:pt x="172570" y="0"/>
                </a:cubicBezTo>
                <a:cubicBezTo>
                  <a:pt x="405715" y="-15883"/>
                  <a:pt x="567070" y="21288"/>
                  <a:pt x="691223" y="0"/>
                </a:cubicBezTo>
                <a:cubicBezTo>
                  <a:pt x="815376" y="-21288"/>
                  <a:pt x="1008585" y="597"/>
                  <a:pt x="1291769" y="0"/>
                </a:cubicBezTo>
                <a:cubicBezTo>
                  <a:pt x="1574953" y="-597"/>
                  <a:pt x="1702894" y="-34036"/>
                  <a:pt x="1974207" y="0"/>
                </a:cubicBezTo>
                <a:cubicBezTo>
                  <a:pt x="2245520" y="34036"/>
                  <a:pt x="2324067" y="11176"/>
                  <a:pt x="2492860" y="0"/>
                </a:cubicBezTo>
                <a:cubicBezTo>
                  <a:pt x="2661653" y="-11176"/>
                  <a:pt x="3089037" y="-40999"/>
                  <a:pt x="3339084" y="0"/>
                </a:cubicBezTo>
                <a:cubicBezTo>
                  <a:pt x="3589131" y="40999"/>
                  <a:pt x="3755581" y="13449"/>
                  <a:pt x="4021522" y="0"/>
                </a:cubicBezTo>
                <a:cubicBezTo>
                  <a:pt x="4287463" y="-13449"/>
                  <a:pt x="4568447" y="31021"/>
                  <a:pt x="4867746" y="0"/>
                </a:cubicBezTo>
                <a:cubicBezTo>
                  <a:pt x="5167045" y="-31021"/>
                  <a:pt x="5462840" y="26729"/>
                  <a:pt x="5632077" y="0"/>
                </a:cubicBezTo>
                <a:cubicBezTo>
                  <a:pt x="5801314" y="-26729"/>
                  <a:pt x="6047499" y="18875"/>
                  <a:pt x="6232622" y="0"/>
                </a:cubicBezTo>
                <a:cubicBezTo>
                  <a:pt x="6417745" y="-18875"/>
                  <a:pt x="6651412" y="-36728"/>
                  <a:pt x="6996953" y="0"/>
                </a:cubicBezTo>
                <a:cubicBezTo>
                  <a:pt x="7342494" y="36728"/>
                  <a:pt x="7376629" y="-20745"/>
                  <a:pt x="7515606" y="0"/>
                </a:cubicBezTo>
                <a:cubicBezTo>
                  <a:pt x="7654583" y="20745"/>
                  <a:pt x="7971355" y="1841"/>
                  <a:pt x="8361830" y="0"/>
                </a:cubicBezTo>
                <a:cubicBezTo>
                  <a:pt x="8472353" y="5219"/>
                  <a:pt x="8530334" y="69193"/>
                  <a:pt x="8534400" y="172570"/>
                </a:cubicBezTo>
                <a:cubicBezTo>
                  <a:pt x="8533868" y="462180"/>
                  <a:pt x="8538459" y="634576"/>
                  <a:pt x="8534400" y="838932"/>
                </a:cubicBezTo>
                <a:cubicBezTo>
                  <a:pt x="8530341" y="1043288"/>
                  <a:pt x="8556427" y="1378364"/>
                  <a:pt x="8534400" y="1524702"/>
                </a:cubicBezTo>
                <a:cubicBezTo>
                  <a:pt x="8512374" y="1671040"/>
                  <a:pt x="8508506" y="1857755"/>
                  <a:pt x="8534400" y="2113430"/>
                </a:cubicBezTo>
                <a:cubicBezTo>
                  <a:pt x="8528574" y="2202495"/>
                  <a:pt x="8465660" y="2292862"/>
                  <a:pt x="8361830" y="2286000"/>
                </a:cubicBezTo>
                <a:cubicBezTo>
                  <a:pt x="8128136" y="2253489"/>
                  <a:pt x="7857445" y="2297209"/>
                  <a:pt x="7679392" y="2286000"/>
                </a:cubicBezTo>
                <a:cubicBezTo>
                  <a:pt x="7501339" y="2274791"/>
                  <a:pt x="7133901" y="2283033"/>
                  <a:pt x="6833168" y="2286000"/>
                </a:cubicBezTo>
                <a:cubicBezTo>
                  <a:pt x="6532435" y="2288967"/>
                  <a:pt x="6240634" y="2320882"/>
                  <a:pt x="6068837" y="2286000"/>
                </a:cubicBezTo>
                <a:cubicBezTo>
                  <a:pt x="5897040" y="2251118"/>
                  <a:pt x="5547736" y="2261088"/>
                  <a:pt x="5222614" y="2286000"/>
                </a:cubicBezTo>
                <a:cubicBezTo>
                  <a:pt x="4897492" y="2310912"/>
                  <a:pt x="4817190" y="2266123"/>
                  <a:pt x="4458283" y="2286000"/>
                </a:cubicBezTo>
                <a:cubicBezTo>
                  <a:pt x="4099376" y="2305877"/>
                  <a:pt x="4176440" y="2303590"/>
                  <a:pt x="3939630" y="2286000"/>
                </a:cubicBezTo>
                <a:cubicBezTo>
                  <a:pt x="3702820" y="2268410"/>
                  <a:pt x="3534174" y="2266831"/>
                  <a:pt x="3175299" y="2286000"/>
                </a:cubicBezTo>
                <a:cubicBezTo>
                  <a:pt x="2816424" y="2305169"/>
                  <a:pt x="2745456" y="2268133"/>
                  <a:pt x="2574753" y="2286000"/>
                </a:cubicBezTo>
                <a:cubicBezTo>
                  <a:pt x="2404050" y="2303867"/>
                  <a:pt x="2180904" y="2261214"/>
                  <a:pt x="2056100" y="2286000"/>
                </a:cubicBezTo>
                <a:cubicBezTo>
                  <a:pt x="1931296" y="2310786"/>
                  <a:pt x="1811574" y="2285323"/>
                  <a:pt x="1619339" y="2286000"/>
                </a:cubicBezTo>
                <a:cubicBezTo>
                  <a:pt x="1427104" y="2286677"/>
                  <a:pt x="1303418" y="2276407"/>
                  <a:pt x="1100686" y="2286000"/>
                </a:cubicBezTo>
                <a:cubicBezTo>
                  <a:pt x="897954" y="2295593"/>
                  <a:pt x="582267" y="2255578"/>
                  <a:pt x="172570" y="2286000"/>
                </a:cubicBezTo>
                <a:cubicBezTo>
                  <a:pt x="89901" y="2277295"/>
                  <a:pt x="13520" y="2197302"/>
                  <a:pt x="0" y="2113430"/>
                </a:cubicBezTo>
                <a:cubicBezTo>
                  <a:pt x="-24191" y="1895843"/>
                  <a:pt x="-2279" y="1704687"/>
                  <a:pt x="0" y="1427659"/>
                </a:cubicBezTo>
                <a:cubicBezTo>
                  <a:pt x="2279" y="1150631"/>
                  <a:pt x="28145" y="900172"/>
                  <a:pt x="0" y="741889"/>
                </a:cubicBezTo>
                <a:cubicBezTo>
                  <a:pt x="-28145" y="583606"/>
                  <a:pt x="21414" y="445535"/>
                  <a:pt x="0" y="172570"/>
                </a:cubicBezTo>
                <a:close/>
              </a:path>
              <a:path w="8534400" h="2286000" stroke="0" extrusionOk="0">
                <a:moveTo>
                  <a:pt x="0" y="172570"/>
                </a:moveTo>
                <a:cubicBezTo>
                  <a:pt x="-13587" y="68881"/>
                  <a:pt x="63566" y="5140"/>
                  <a:pt x="172570" y="0"/>
                </a:cubicBezTo>
                <a:cubicBezTo>
                  <a:pt x="511235" y="-21048"/>
                  <a:pt x="631446" y="14969"/>
                  <a:pt x="1018794" y="0"/>
                </a:cubicBezTo>
                <a:cubicBezTo>
                  <a:pt x="1406142" y="-14969"/>
                  <a:pt x="1439814" y="-22245"/>
                  <a:pt x="1619339" y="0"/>
                </a:cubicBezTo>
                <a:cubicBezTo>
                  <a:pt x="1798864" y="22245"/>
                  <a:pt x="1987889" y="8761"/>
                  <a:pt x="2137992" y="0"/>
                </a:cubicBezTo>
                <a:cubicBezTo>
                  <a:pt x="2288095" y="-8761"/>
                  <a:pt x="2713583" y="-3435"/>
                  <a:pt x="2902323" y="0"/>
                </a:cubicBezTo>
                <a:cubicBezTo>
                  <a:pt x="3091063" y="3435"/>
                  <a:pt x="3259952" y="9174"/>
                  <a:pt x="3502869" y="0"/>
                </a:cubicBezTo>
                <a:cubicBezTo>
                  <a:pt x="3745786" y="-9174"/>
                  <a:pt x="4076291" y="35496"/>
                  <a:pt x="4349093" y="0"/>
                </a:cubicBezTo>
                <a:cubicBezTo>
                  <a:pt x="4621895" y="-35496"/>
                  <a:pt x="4698991" y="-19653"/>
                  <a:pt x="4867746" y="0"/>
                </a:cubicBezTo>
                <a:cubicBezTo>
                  <a:pt x="5036501" y="19653"/>
                  <a:pt x="5315471" y="-20737"/>
                  <a:pt x="5713969" y="0"/>
                </a:cubicBezTo>
                <a:cubicBezTo>
                  <a:pt x="6112467" y="20737"/>
                  <a:pt x="5990352" y="-7507"/>
                  <a:pt x="6150730" y="0"/>
                </a:cubicBezTo>
                <a:cubicBezTo>
                  <a:pt x="6311108" y="7507"/>
                  <a:pt x="6563229" y="32548"/>
                  <a:pt x="6833168" y="0"/>
                </a:cubicBezTo>
                <a:cubicBezTo>
                  <a:pt x="7103107" y="-32548"/>
                  <a:pt x="7227044" y="19208"/>
                  <a:pt x="7515606" y="0"/>
                </a:cubicBezTo>
                <a:cubicBezTo>
                  <a:pt x="7804168" y="-19208"/>
                  <a:pt x="8142368" y="-24000"/>
                  <a:pt x="8361830" y="0"/>
                </a:cubicBezTo>
                <a:cubicBezTo>
                  <a:pt x="8468369" y="13757"/>
                  <a:pt x="8543278" y="69489"/>
                  <a:pt x="8534400" y="172570"/>
                </a:cubicBezTo>
                <a:cubicBezTo>
                  <a:pt x="8510108" y="348511"/>
                  <a:pt x="8560131" y="624122"/>
                  <a:pt x="8534400" y="819523"/>
                </a:cubicBezTo>
                <a:cubicBezTo>
                  <a:pt x="8508669" y="1014924"/>
                  <a:pt x="8563197" y="1212599"/>
                  <a:pt x="8534400" y="1466477"/>
                </a:cubicBezTo>
                <a:cubicBezTo>
                  <a:pt x="8505603" y="1720355"/>
                  <a:pt x="8520447" y="1837624"/>
                  <a:pt x="8534400" y="2113430"/>
                </a:cubicBezTo>
                <a:cubicBezTo>
                  <a:pt x="8529772" y="2194817"/>
                  <a:pt x="8476294" y="2282108"/>
                  <a:pt x="8361830" y="2286000"/>
                </a:cubicBezTo>
                <a:cubicBezTo>
                  <a:pt x="8251788" y="2269723"/>
                  <a:pt x="8027445" y="2289448"/>
                  <a:pt x="7925069" y="2286000"/>
                </a:cubicBezTo>
                <a:cubicBezTo>
                  <a:pt x="7822693" y="2282552"/>
                  <a:pt x="7472303" y="2304448"/>
                  <a:pt x="7078846" y="2286000"/>
                </a:cubicBezTo>
                <a:cubicBezTo>
                  <a:pt x="6685389" y="2267552"/>
                  <a:pt x="6601015" y="2254696"/>
                  <a:pt x="6396408" y="2286000"/>
                </a:cubicBezTo>
                <a:cubicBezTo>
                  <a:pt x="6191801" y="2317304"/>
                  <a:pt x="6096342" y="2310136"/>
                  <a:pt x="5877754" y="2286000"/>
                </a:cubicBezTo>
                <a:cubicBezTo>
                  <a:pt x="5659166" y="2261864"/>
                  <a:pt x="5524151" y="2265252"/>
                  <a:pt x="5195316" y="2286000"/>
                </a:cubicBezTo>
                <a:cubicBezTo>
                  <a:pt x="4866481" y="2306748"/>
                  <a:pt x="4975033" y="2303178"/>
                  <a:pt x="4758556" y="2286000"/>
                </a:cubicBezTo>
                <a:cubicBezTo>
                  <a:pt x="4542079" y="2268822"/>
                  <a:pt x="4501081" y="2287729"/>
                  <a:pt x="4321795" y="2286000"/>
                </a:cubicBezTo>
                <a:cubicBezTo>
                  <a:pt x="4142509" y="2284271"/>
                  <a:pt x="3907577" y="2267709"/>
                  <a:pt x="3639357" y="2286000"/>
                </a:cubicBezTo>
                <a:cubicBezTo>
                  <a:pt x="3371137" y="2304291"/>
                  <a:pt x="3241398" y="2260433"/>
                  <a:pt x="3120704" y="2286000"/>
                </a:cubicBezTo>
                <a:cubicBezTo>
                  <a:pt x="3000010" y="2311567"/>
                  <a:pt x="2608799" y="2267252"/>
                  <a:pt x="2356373" y="2286000"/>
                </a:cubicBezTo>
                <a:cubicBezTo>
                  <a:pt x="2103947" y="2304748"/>
                  <a:pt x="1995555" y="2309497"/>
                  <a:pt x="1837720" y="2286000"/>
                </a:cubicBezTo>
                <a:cubicBezTo>
                  <a:pt x="1679885" y="2262503"/>
                  <a:pt x="1445808" y="2289189"/>
                  <a:pt x="1073389" y="2286000"/>
                </a:cubicBezTo>
                <a:cubicBezTo>
                  <a:pt x="700970" y="2282811"/>
                  <a:pt x="450797" y="2270801"/>
                  <a:pt x="172570" y="2286000"/>
                </a:cubicBezTo>
                <a:cubicBezTo>
                  <a:pt x="87543" y="2268150"/>
                  <a:pt x="-7051" y="2206035"/>
                  <a:pt x="0" y="2113430"/>
                </a:cubicBezTo>
                <a:cubicBezTo>
                  <a:pt x="15466" y="1984534"/>
                  <a:pt x="17568" y="1617865"/>
                  <a:pt x="0" y="1485885"/>
                </a:cubicBezTo>
                <a:cubicBezTo>
                  <a:pt x="-17568" y="1353906"/>
                  <a:pt x="-16133" y="1061729"/>
                  <a:pt x="0" y="877749"/>
                </a:cubicBezTo>
                <a:cubicBezTo>
                  <a:pt x="16133" y="693769"/>
                  <a:pt x="19203" y="464373"/>
                  <a:pt x="0" y="17257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50498"/>
            </a:schemeClr>
          </a:solidFill>
          <a:ln w="12700">
            <a:solidFill>
              <a:schemeClr val="tx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54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1999" bIns="180000" rtlCol="0" anchor="ctr"/>
          <a:lstStyle/>
          <a:p>
            <a:r>
              <a:rPr lang="en-US" sz="1600" b="1" dirty="0">
                <a:solidFill>
                  <a:schemeClr val="tx2"/>
                </a:solidFill>
                <a:latin typeface="Handlee" panose="02000000000000000000" pitchFamily="2" charset="77"/>
              </a:rPr>
              <a:t>Moore’s Law</a:t>
            </a:r>
            <a:r>
              <a:rPr lang="en-US" sz="1600" dirty="0">
                <a:solidFill>
                  <a:schemeClr val="tx2"/>
                </a:solidFill>
                <a:latin typeface="Handlee" panose="02000000000000000000" pitchFamily="2" charset="77"/>
              </a:rPr>
              <a:t>: the number of transistors on a microchip will double approximately every two years.</a:t>
            </a:r>
          </a:p>
          <a:p>
            <a:pPr marL="447675" lvl="1" indent="-1809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Handlee" panose="02000000000000000000" pitchFamily="2" charset="77"/>
              </a:rPr>
              <a:t>For years, Moore’s law meant we could easily grow compute power according to growth in demand.</a:t>
            </a:r>
          </a:p>
          <a:p>
            <a:endParaRPr lang="en-US" sz="1400" dirty="0">
              <a:solidFill>
                <a:schemeClr val="tx2"/>
              </a:solidFill>
              <a:latin typeface="Handlee" panose="02000000000000000000" pitchFamily="2" charset="77"/>
            </a:endParaRPr>
          </a:p>
          <a:p>
            <a:r>
              <a:rPr lang="en-US" sz="1600" b="1" dirty="0">
                <a:solidFill>
                  <a:schemeClr val="tx2"/>
                </a:solidFill>
                <a:latin typeface="Handlee" panose="02000000000000000000" pitchFamily="2" charset="77"/>
              </a:rPr>
              <a:t>End of Moore’s Law</a:t>
            </a:r>
            <a:r>
              <a:rPr lang="en-US" sz="1600" dirty="0">
                <a:solidFill>
                  <a:schemeClr val="tx2"/>
                </a:solidFill>
                <a:latin typeface="Handlee" panose="02000000000000000000" pitchFamily="2" charset="77"/>
              </a:rPr>
              <a:t>: recently, we have hit a wall and cannot continue growing compute per node as predicted by the Moore’s Law.</a:t>
            </a:r>
          </a:p>
          <a:p>
            <a:pPr marL="447675" lvl="1" indent="-1809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Handlee" panose="02000000000000000000" pitchFamily="2" charset="77"/>
              </a:rPr>
              <a:t>However, the demand keeps growing …</a:t>
            </a:r>
          </a:p>
          <a:p>
            <a:pPr marL="447675" lvl="1" indent="-1809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Handlee" panose="02000000000000000000" pitchFamily="2" charset="77"/>
              </a:rPr>
              <a:t>For ML even faster than what Moore’s law could handle.</a:t>
            </a:r>
          </a:p>
          <a:p>
            <a:endParaRPr lang="en-US" sz="1400" dirty="0">
              <a:solidFill>
                <a:schemeClr val="tx2"/>
              </a:solidFill>
              <a:latin typeface="Handlee" panose="02000000000000000000" pitchFamily="2" charset="77"/>
            </a:endParaRPr>
          </a:p>
          <a:p>
            <a:r>
              <a:rPr lang="en-US" sz="1400" dirty="0">
                <a:solidFill>
                  <a:schemeClr val="tx2"/>
                </a:solidFill>
                <a:latin typeface="Handlee" panose="02000000000000000000" pitchFamily="2" charset="77"/>
              </a:rPr>
              <a:t>We need to add more nodes to scale to the demands of ML means.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C8D1633-5B00-FB5A-C6FB-7CA7F1834933}"/>
              </a:ext>
            </a:extLst>
          </p:cNvPr>
          <p:cNvSpPr/>
          <p:nvPr/>
        </p:nvSpPr>
        <p:spPr>
          <a:xfrm>
            <a:off x="381000" y="6019800"/>
            <a:ext cx="8429065" cy="457200"/>
          </a:xfrm>
          <a:prstGeom prst="round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tima" panose="02000503060000020004" pitchFamily="2" charset="0"/>
              </a:rPr>
              <a:t>All of this leads to significant pressure on the network (throughput, latency, reliability, …)</a:t>
            </a:r>
          </a:p>
        </p:txBody>
      </p:sp>
    </p:spTree>
    <p:extLst>
      <p:ext uri="{BB962C8B-B14F-4D97-AF65-F5344CB8AC3E}">
        <p14:creationId xmlns:p14="http://schemas.microsoft.com/office/powerpoint/2010/main" val="9663186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YG-Custom">
      <a:dk1>
        <a:sysClr val="windowText" lastClr="000000"/>
      </a:dk1>
      <a:lt1>
        <a:sysClr val="window" lastClr="FFFFFF"/>
      </a:lt1>
      <a:dk2>
        <a:srgbClr val="000082"/>
      </a:dk2>
      <a:lt2>
        <a:srgbClr val="BFBFBF"/>
      </a:lt2>
      <a:accent1>
        <a:srgbClr val="C5C000"/>
      </a:accent1>
      <a:accent2>
        <a:srgbClr val="1B582B"/>
      </a:accent2>
      <a:accent3>
        <a:srgbClr val="009FEC"/>
      </a:accent3>
      <a:accent4>
        <a:srgbClr val="00BDBD"/>
      </a:accent4>
      <a:accent5>
        <a:srgbClr val="7C5BAE"/>
      </a:accent5>
      <a:accent6>
        <a:srgbClr val="0055AA"/>
      </a:accent6>
      <a:hlink>
        <a:srgbClr val="1B1BFF"/>
      </a:hlink>
      <a:folHlink>
        <a:srgbClr val="ACC0DE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2347</TotalTime>
  <Words>4961</Words>
  <Application>Microsoft Macintosh PowerPoint</Application>
  <PresentationFormat>On-screen Show (4:3)</PresentationFormat>
  <Paragraphs>800</Paragraphs>
  <Slides>55</Slides>
  <Notes>15</Notes>
  <HiddenSlides>8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Arial</vt:lpstr>
      <vt:lpstr>Calibri</vt:lpstr>
      <vt:lpstr>Courier New</vt:lpstr>
      <vt:lpstr>Handlee</vt:lpstr>
      <vt:lpstr>Optima</vt:lpstr>
      <vt:lpstr>Wingdings</vt:lpstr>
      <vt:lpstr>Wingdings 2</vt:lpstr>
      <vt:lpstr>Flow</vt:lpstr>
      <vt:lpstr>Equation</vt:lpstr>
      <vt:lpstr>Handout # 4:  Network and Machine Learning</vt:lpstr>
      <vt:lpstr>Announcements</vt:lpstr>
      <vt:lpstr>Today</vt:lpstr>
      <vt:lpstr>Announcements</vt:lpstr>
      <vt:lpstr>In the Beginning …</vt:lpstr>
      <vt:lpstr>New Needs</vt:lpstr>
      <vt:lpstr>The Mismatch</vt:lpstr>
      <vt:lpstr>Networks for Machine Learning</vt:lpstr>
      <vt:lpstr>What Makes ML Different: Challenges</vt:lpstr>
      <vt:lpstr>What Makes ML Different: Challenges</vt:lpstr>
      <vt:lpstr>What Makes ML Different: Opportunities</vt:lpstr>
      <vt:lpstr>Network Topology </vt:lpstr>
      <vt:lpstr>Adapt Network Topology to Demand</vt:lpstr>
      <vt:lpstr>Reconfigurable DCN Topology </vt:lpstr>
      <vt:lpstr>Some Examples</vt:lpstr>
      <vt:lpstr>PowerPoint Presentation</vt:lpstr>
      <vt:lpstr>Traditional Congestion Control</vt:lpstr>
      <vt:lpstr>Idea of TCP Congestion Control</vt:lpstr>
      <vt:lpstr>Additive Increase, Multiplicative Decrease</vt:lpstr>
      <vt:lpstr>Additive Increase</vt:lpstr>
      <vt:lpstr>TCP “Sawtooth”</vt:lpstr>
      <vt:lpstr>Congestion Window Evolution</vt:lpstr>
      <vt:lpstr>Congestion Window Evolution</vt:lpstr>
      <vt:lpstr>Random Early Detection (RED)</vt:lpstr>
      <vt:lpstr>RED Drop Probabilities</vt:lpstr>
      <vt:lpstr>RED Average Queue Length</vt:lpstr>
      <vt:lpstr>Transport in Data Center Networks</vt:lpstr>
      <vt:lpstr>Explicit Congestion Notification</vt:lpstr>
      <vt:lpstr>DCTCP</vt:lpstr>
      <vt:lpstr>Link Layer Flow Control</vt:lpstr>
      <vt:lpstr>Credit-Based Link-Level Flow Control</vt:lpstr>
      <vt:lpstr>Pause-based Link-Level Flow Control</vt:lpstr>
      <vt:lpstr>Priority-based Flow Control (PFC)</vt:lpstr>
      <vt:lpstr>Remote Direct Memory Access</vt:lpstr>
      <vt:lpstr>Benefits of RDMA</vt:lpstr>
      <vt:lpstr>From Proprietary to Commodity</vt:lpstr>
      <vt:lpstr>Detour: OpenTCP</vt:lpstr>
      <vt:lpstr>Detour:  OpenTCP in Software-Defined Networks</vt:lpstr>
      <vt:lpstr>OpenTCP: Performance Improvements</vt:lpstr>
      <vt:lpstr>Adapting Other Network Functions</vt:lpstr>
      <vt:lpstr>Application-Aware Networking</vt:lpstr>
      <vt:lpstr>Example: Incast Problem</vt:lpstr>
      <vt:lpstr>Networks and Applications*</vt:lpstr>
      <vt:lpstr>SmartTags*</vt:lpstr>
      <vt:lpstr>Network Aware Applications</vt:lpstr>
      <vt:lpstr>Cassini: Network-Aware Job Scheduling*</vt:lpstr>
      <vt:lpstr>Cassini: Network-Aware Job Scheduling</vt:lpstr>
      <vt:lpstr>Cassini: Network-Aware Job Scheduling</vt:lpstr>
      <vt:lpstr>Machine Learning and Computer Networks</vt:lpstr>
      <vt:lpstr>ML for Networks</vt:lpstr>
      <vt:lpstr>ML for Networks</vt:lpstr>
      <vt:lpstr>ML for Networks Examples - Part 1</vt:lpstr>
      <vt:lpstr>ML for Networks Examples – Part 2</vt:lpstr>
      <vt:lpstr>ML for Networks Examples – Part 3</vt:lpstr>
      <vt:lpstr>Final 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Yashar</dc:creator>
  <cp:lastModifiedBy>Yashar Ganjali</cp:lastModifiedBy>
  <cp:revision>474</cp:revision>
  <cp:lastPrinted>2024-10-08T13:47:47Z</cp:lastPrinted>
  <dcterms:created xsi:type="dcterms:W3CDTF">2010-09-14T14:57:17Z</dcterms:created>
  <dcterms:modified xsi:type="dcterms:W3CDTF">2025-01-23T21:58:16Z</dcterms:modified>
</cp:coreProperties>
</file>