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2"/>
  </p:notesMasterIdLst>
  <p:handoutMasterIdLst>
    <p:handoutMasterId r:id="rId73"/>
  </p:handoutMasterIdLst>
  <p:sldIdLst>
    <p:sldId id="307" r:id="rId2"/>
    <p:sldId id="372" r:id="rId3"/>
    <p:sldId id="309" r:id="rId4"/>
    <p:sldId id="476" r:id="rId5"/>
    <p:sldId id="2602" r:id="rId6"/>
    <p:sldId id="426" r:id="rId7"/>
    <p:sldId id="2603" r:id="rId8"/>
    <p:sldId id="2592" r:id="rId9"/>
    <p:sldId id="2596" r:id="rId10"/>
    <p:sldId id="2598" r:id="rId11"/>
    <p:sldId id="2593" r:id="rId12"/>
    <p:sldId id="2655" r:id="rId13"/>
    <p:sldId id="315" r:id="rId14"/>
    <p:sldId id="316" r:id="rId15"/>
    <p:sldId id="317" r:id="rId16"/>
    <p:sldId id="344" r:id="rId17"/>
    <p:sldId id="345" r:id="rId18"/>
    <p:sldId id="323" r:id="rId19"/>
    <p:sldId id="346" r:id="rId20"/>
    <p:sldId id="324" r:id="rId21"/>
    <p:sldId id="642" r:id="rId22"/>
    <p:sldId id="2635" r:id="rId23"/>
    <p:sldId id="2636" r:id="rId24"/>
    <p:sldId id="2637" r:id="rId25"/>
    <p:sldId id="2638" r:id="rId26"/>
    <p:sldId id="2639" r:id="rId27"/>
    <p:sldId id="331" r:id="rId28"/>
    <p:sldId id="332" r:id="rId29"/>
    <p:sldId id="343" r:id="rId30"/>
    <p:sldId id="347" r:id="rId31"/>
    <p:sldId id="348" r:id="rId32"/>
    <p:sldId id="349" r:id="rId33"/>
    <p:sldId id="350" r:id="rId34"/>
    <p:sldId id="351" r:id="rId35"/>
    <p:sldId id="352" r:id="rId36"/>
    <p:sldId id="2641" r:id="rId37"/>
    <p:sldId id="2642" r:id="rId38"/>
    <p:sldId id="2643" r:id="rId39"/>
    <p:sldId id="365" r:id="rId40"/>
    <p:sldId id="2644" r:id="rId41"/>
    <p:sldId id="684" r:id="rId42"/>
    <p:sldId id="731" r:id="rId43"/>
    <p:sldId id="1780" r:id="rId44"/>
    <p:sldId id="267" r:id="rId45"/>
    <p:sldId id="275" r:id="rId46"/>
    <p:sldId id="265" r:id="rId47"/>
    <p:sldId id="264" r:id="rId48"/>
    <p:sldId id="281" r:id="rId49"/>
    <p:sldId id="282" r:id="rId50"/>
    <p:sldId id="1790" r:id="rId51"/>
    <p:sldId id="390" r:id="rId52"/>
    <p:sldId id="1791" r:id="rId53"/>
    <p:sldId id="1792" r:id="rId54"/>
    <p:sldId id="2645" r:id="rId55"/>
    <p:sldId id="1793" r:id="rId56"/>
    <p:sldId id="2646" r:id="rId57"/>
    <p:sldId id="2647" r:id="rId58"/>
    <p:sldId id="2648" r:id="rId59"/>
    <p:sldId id="2649" r:id="rId60"/>
    <p:sldId id="1794" r:id="rId61"/>
    <p:sldId id="1795" r:id="rId62"/>
    <p:sldId id="1796" r:id="rId63"/>
    <p:sldId id="2650" r:id="rId64"/>
    <p:sldId id="2651" r:id="rId65"/>
    <p:sldId id="1797" r:id="rId66"/>
    <p:sldId id="2652" r:id="rId67"/>
    <p:sldId id="2653" r:id="rId68"/>
    <p:sldId id="1798" r:id="rId69"/>
    <p:sldId id="1799" r:id="rId70"/>
    <p:sldId id="1800" r:id="rId71"/>
  </p:sldIdLst>
  <p:sldSz cx="9144000" cy="6858000" type="screen4x3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B118087-9206-8D47-BE6D-A0236D004ACD}">
          <p14:sldIdLst>
            <p14:sldId id="307"/>
            <p14:sldId id="372"/>
            <p14:sldId id="309"/>
            <p14:sldId id="476"/>
            <p14:sldId id="2602"/>
            <p14:sldId id="426"/>
            <p14:sldId id="2603"/>
            <p14:sldId id="2592"/>
            <p14:sldId id="2596"/>
            <p14:sldId id="2598"/>
            <p14:sldId id="2593"/>
          </p14:sldIdLst>
        </p14:section>
        <p14:section name="SDN" id="{D36DBCC9-544E-3242-BFAF-9793958CC3F3}">
          <p14:sldIdLst>
            <p14:sldId id="2655"/>
            <p14:sldId id="315"/>
            <p14:sldId id="316"/>
            <p14:sldId id="317"/>
            <p14:sldId id="344"/>
            <p14:sldId id="345"/>
            <p14:sldId id="323"/>
            <p14:sldId id="346"/>
            <p14:sldId id="324"/>
            <p14:sldId id="642"/>
            <p14:sldId id="2635"/>
            <p14:sldId id="2636"/>
            <p14:sldId id="2637"/>
            <p14:sldId id="2638"/>
            <p14:sldId id="2639"/>
            <p14:sldId id="331"/>
            <p14:sldId id="332"/>
            <p14:sldId id="343"/>
            <p14:sldId id="347"/>
            <p14:sldId id="348"/>
            <p14:sldId id="349"/>
            <p14:sldId id="350"/>
            <p14:sldId id="351"/>
            <p14:sldId id="352"/>
          </p14:sldIdLst>
        </p14:section>
        <p14:section name="Data Plane" id="{198D6A17-5A15-0E4F-A074-F433F89316D3}">
          <p14:sldIdLst>
            <p14:sldId id="2641"/>
            <p14:sldId id="2642"/>
            <p14:sldId id="2643"/>
            <p14:sldId id="365"/>
            <p14:sldId id="2644"/>
            <p14:sldId id="684"/>
            <p14:sldId id="731"/>
            <p14:sldId id="1780"/>
            <p14:sldId id="267"/>
            <p14:sldId id="275"/>
            <p14:sldId id="265"/>
            <p14:sldId id="264"/>
            <p14:sldId id="281"/>
            <p14:sldId id="282"/>
            <p14:sldId id="1790"/>
            <p14:sldId id="390"/>
            <p14:sldId id="1791"/>
            <p14:sldId id="1792"/>
            <p14:sldId id="2645"/>
            <p14:sldId id="1793"/>
            <p14:sldId id="2646"/>
            <p14:sldId id="2647"/>
            <p14:sldId id="2648"/>
            <p14:sldId id="2649"/>
            <p14:sldId id="1794"/>
            <p14:sldId id="1795"/>
            <p14:sldId id="1796"/>
            <p14:sldId id="2650"/>
            <p14:sldId id="2651"/>
            <p14:sldId id="1797"/>
            <p14:sldId id="2652"/>
            <p14:sldId id="2653"/>
            <p14:sldId id="1798"/>
            <p14:sldId id="1799"/>
            <p14:sldId id="1800"/>
          </p14:sldIdLst>
        </p14:section>
        <p14:section name="ML and Computer Networks" id="{E1289483-7239-314E-9FF0-81CFF5A4277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CC00"/>
    <a:srgbClr val="FF7C8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84" autoAdjust="0"/>
    <p:restoredTop sz="87877" autoAdjust="0"/>
  </p:normalViewPr>
  <p:slideViewPr>
    <p:cSldViewPr>
      <p:cViewPr varScale="1">
        <p:scale>
          <a:sx n="106" d="100"/>
          <a:sy n="106" d="100"/>
        </p:scale>
        <p:origin x="255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5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2318" y="-86"/>
      </p:cViewPr>
      <p:guideLst>
        <p:guide orient="horz" pos="2304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6E8FB5F-E7AB-4BA0-A6C1-C4CE60F54423}" type="datetimeFigureOut">
              <a:rPr lang="en-US" smtClean="0"/>
              <a:pPr/>
              <a:t>1/23/25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A8D444D-285E-4E75-BF9B-6D3E847ED87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71474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2B8EC05-3D9B-431F-86FE-1307797B1786}" type="datetimeFigureOut">
              <a:rPr lang="en-US" smtClean="0"/>
              <a:pPr/>
              <a:t>1/23/25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878AD40-17FD-4B63-B1F1-12D759FB841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47515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450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9F25DA-CCA0-194F-B2E5-062CC78471F7}" type="slidenum">
              <a:rPr lang="en-US" sz="1200">
                <a:solidFill>
                  <a:srgbClr val="000000"/>
                </a:solidFill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11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3653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6956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306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161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668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91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A17DE25-3DBD-9C4C-B6EE-B086DD316DA9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66563" name="Rectangle 7"/>
          <p:cNvSpPr txBox="1">
            <a:spLocks noGrp="1"/>
          </p:cNvSpPr>
          <p:nvPr/>
        </p:nvSpPr>
        <p:spPr bwMode="auto">
          <a:xfrm>
            <a:off x="3971803" y="8774193"/>
            <a:ext cx="3038598" cy="46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AAC56F6-D2B1-9D4F-B2C1-165A71166825}" type="slidenum">
              <a:rPr lang="en-US" sz="120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pPr algn="r" eaLnBrk="1" hangingPunct="1"/>
              <a:t>32</a:t>
            </a:fld>
            <a:endParaRPr lang="en-US" sz="120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5" name="Rectangle 3"/>
          <p:cNvSpPr>
            <a:spLocks noGrp="1"/>
          </p:cNvSpPr>
          <p:nvPr>
            <p:ph type="body" idx="1"/>
          </p:nvPr>
        </p:nvSpPr>
        <p:spPr>
          <a:xfrm>
            <a:off x="934830" y="4387877"/>
            <a:ext cx="5140743" cy="415537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1304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With software-defined network controllers, it seems like we should be able to do all of these, but that’s not true!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There is a caveat here!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20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7A16F8-20B7-44BE-9C60-D1AB70774984}" type="slidenum">
              <a:rPr lang="en-US"/>
              <a:pPr/>
              <a:t>2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rtl="0"/>
            <a:endParaRPr lang="en-US" dirty="0"/>
          </a:p>
          <a:p>
            <a:pPr rtl="0"/>
            <a:r>
              <a:rPr lang="en-US" dirty="0"/>
              <a:t>Traditionally: 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The chip doing the switching is built out of a fixed pipeline that processes different parts of the header.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Fixed function to keep it low cost and efficient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Example: 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VXLAN was introduced in 2010.</a:t>
            </a:r>
          </a:p>
          <a:p>
            <a:pPr rtl="0"/>
            <a:r>
              <a:rPr lang="en-US" dirty="0"/>
              <a:t>	- To separate tenants</a:t>
            </a:r>
          </a:p>
          <a:p>
            <a:pPr rtl="0"/>
            <a:r>
              <a:rPr lang="en-US" dirty="0"/>
              <a:t>2 pages description of the protocol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The software part can be implemented in a few days.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It took Cisco and VMWare 4.5 years to add the new entry in the pipeline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Not a complex application: the most profitable, and simple application took 4.5 years to 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399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79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065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339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968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866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285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B75EA-1477-344E-914C-8B632A9F764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691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685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B75EA-1477-344E-914C-8B632A9F764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81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A73794-A540-442F-AAE8-AC7598678D2B}" type="slidenum">
              <a:rPr lang="en-US"/>
              <a:pPr/>
              <a:t>3</a:t>
            </a:fld>
            <a:endParaRPr lang="en-US"/>
          </a:p>
        </p:txBody>
      </p:sp>
      <p:sp>
        <p:nvSpPr>
          <p:cNvPr id="111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874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Removed unneeded functionality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7377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group of people implemented all these in p4.</a:t>
            </a:r>
          </a:p>
          <a:p>
            <a:endParaRPr lang="en-US" dirty="0"/>
          </a:p>
          <a:p>
            <a:r>
              <a:rPr lang="en-US" dirty="0"/>
              <a:t>Many people will comment most of these out. Then compile, and no need to worry about them.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22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477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99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439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664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274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324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73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17543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718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516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84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="1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09B9F8-087F-7B40-BDFC-CBF940A1C575}" type="slidenum">
              <a:rPr lang="en-US" sz="1200">
                <a:solidFill>
                  <a:srgbClr val="000000"/>
                </a:solidFill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09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5AA8DA6-F55C-4410-B8BB-E59ADA15473F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88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61FD6D-6D52-1847-9DC8-FCAFEDC92567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4490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009D7B-D3C0-8248-A88B-6B40BB974C0D}" type="slidenum">
              <a:rPr lang="en-US" sz="1200"/>
              <a:pPr eaLnBrk="1" hangingPunct="1"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15816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E9B6688-6865-DB43-A9C6-9882B76C036F}" type="slidenum">
              <a:rPr lang="en-US" sz="1200"/>
              <a:pPr eaLnBrk="1" hangingPunct="1"/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43192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793336"/>
            <a:ext cx="8153400" cy="2635663"/>
          </a:xfrm>
          <a:ln>
            <a:noFill/>
          </a:ln>
        </p:spPr>
        <p:txBody>
          <a:bodyPr vert="horz" tIns="0" rIns="18288" bIns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000" b="1">
                <a:ln>
                  <a:noFill/>
                </a:ln>
                <a:solidFill>
                  <a:schemeClr val="accent6"/>
                </a:solidFill>
                <a:effectLst/>
                <a:latin typeface="Optima" panose="02000503060000020004" pitchFamily="2" charset="0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905000" y="3581400"/>
            <a:ext cx="6781800" cy="2743200"/>
          </a:xfrm>
        </p:spPr>
        <p:txBody>
          <a:bodyPr lIns="0" rIns="18288">
            <a:normAutofit/>
          </a:bodyPr>
          <a:lstStyle>
            <a:lvl1pPr marL="0" marR="45719" indent="0" algn="l">
              <a:buNone/>
              <a:defRPr sz="2000" b="1">
                <a:solidFill>
                  <a:schemeClr val="bg2">
                    <a:lumMod val="25000"/>
                  </a:schemeClr>
                </a:solidFill>
                <a:latin typeface="Optima" panose="02000503060000020004" pitchFamily="2" charset="0"/>
              </a:defRPr>
            </a:lvl1pPr>
            <a:lvl2pPr marL="457189" indent="0" algn="ctr">
              <a:buNone/>
            </a:lvl2pPr>
            <a:lvl3pPr marL="914378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2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533400" y="3581400"/>
            <a:ext cx="1088408" cy="1828800"/>
            <a:chOff x="435592" y="3200400"/>
            <a:chExt cx="1371600" cy="2209800"/>
          </a:xfrm>
          <a:effectLst>
            <a:reflection blurRad="6350" stA="50000" endA="300" endPos="38500" dist="50800" dir="5400000" sy="-100000" algn="bl" rotWithShape="0"/>
          </a:effectLst>
        </p:grpSpPr>
        <p:sp>
          <p:nvSpPr>
            <p:cNvPr id="21" name="Rounded Rectangle 20"/>
            <p:cNvSpPr/>
            <p:nvPr userDrawn="1"/>
          </p:nvSpPr>
          <p:spPr>
            <a:xfrm>
              <a:off x="435592" y="3200400"/>
              <a:ext cx="1371600" cy="2209800"/>
            </a:xfrm>
            <a:prstGeom prst="roundRect">
              <a:avLst/>
            </a:prstGeom>
            <a:solidFill>
              <a:schemeClr val="bg1"/>
            </a:solidFill>
            <a:ln w="34925">
              <a:noFill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/>
            </a:p>
          </p:txBody>
        </p:sp>
        <p:pic>
          <p:nvPicPr>
            <p:cNvPr id="10" name="Picture 17" descr="UofT-Logo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24" y="3352800"/>
              <a:ext cx="1100376" cy="1918164"/>
            </a:xfrm>
            <a:prstGeom prst="rect">
              <a:avLst/>
            </a:prstGeom>
            <a:noFill/>
            <a:ln w="34925">
              <a:noFill/>
            </a:ln>
            <a:effectLst/>
          </p:spPr>
        </p:pic>
      </p:grpSp>
      <p:sp>
        <p:nvSpPr>
          <p:cNvPr id="2" name="Title 8">
            <a:extLst>
              <a:ext uri="{FF2B5EF4-FFF2-40B4-BE49-F238E27FC236}">
                <a16:creationId xmlns:a16="http://schemas.microsoft.com/office/drawing/2014/main" id="{B9812787-C815-1FEE-D067-3B9ACAE91D11}"/>
              </a:ext>
            </a:extLst>
          </p:cNvPr>
          <p:cNvSpPr txBox="1">
            <a:spLocks/>
          </p:cNvSpPr>
          <p:nvPr userDrawn="1"/>
        </p:nvSpPr>
        <p:spPr>
          <a:xfrm>
            <a:off x="503767" y="228600"/>
            <a:ext cx="8153400" cy="438613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tx2"/>
                </a:solidFill>
                <a:latin typeface="Optima" panose="02000503060000020004" pitchFamily="2" charset="0"/>
                <a:ea typeface="+mj-ea"/>
                <a:cs typeface="+mj-cs"/>
              </a:rPr>
              <a:t>CSC2229 – Computer Networks for Machine Learning</a:t>
            </a:r>
            <a:endParaRPr lang="en-US" sz="2400" dirty="0">
              <a:latin typeface="Optima" panose="02000503060000020004" pitchFamily="2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20">
            <a:extLst>
              <a:ext uri="{FF2B5EF4-FFF2-40B4-BE49-F238E27FC236}">
                <a16:creationId xmlns:a16="http://schemas.microsoft.com/office/drawing/2014/main" id="{1BE99F4A-9208-D60E-90FA-06DAB3084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22">
            <a:extLst>
              <a:ext uri="{FF2B5EF4-FFF2-40B4-BE49-F238E27FC236}">
                <a16:creationId xmlns:a16="http://schemas.microsoft.com/office/drawing/2014/main" id="{8980A0DC-4C53-5306-6F0A-3A3E6263E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20">
            <a:extLst>
              <a:ext uri="{FF2B5EF4-FFF2-40B4-BE49-F238E27FC236}">
                <a16:creationId xmlns:a16="http://schemas.microsoft.com/office/drawing/2014/main" id="{D9392207-F543-EEDF-C037-9A40D71FB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22">
            <a:extLst>
              <a:ext uri="{FF2B5EF4-FFF2-40B4-BE49-F238E27FC236}">
                <a16:creationId xmlns:a16="http://schemas.microsoft.com/office/drawing/2014/main" id="{EE398BCE-F2F8-7620-DC1D-24F84F2E9E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7"/>
            <a:ext cx="8229600" cy="944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2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2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722A-30FE-4606-B981-44514D85D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20">
            <a:extLst>
              <a:ext uri="{FF2B5EF4-FFF2-40B4-BE49-F238E27FC236}">
                <a16:creationId xmlns:a16="http://schemas.microsoft.com/office/drawing/2014/main" id="{91C9E37D-9593-01FF-A1AE-D25EF9C75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10" name="Footer Placeholder 22">
            <a:extLst>
              <a:ext uri="{FF2B5EF4-FFF2-40B4-BE49-F238E27FC236}">
                <a16:creationId xmlns:a16="http://schemas.microsoft.com/office/drawing/2014/main" id="{0CFA208A-BDD1-A82F-D72A-D6F90F92B8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n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9866"/>
            <a:ext cx="8686800" cy="63976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24800" y="6569077"/>
            <a:ext cx="10668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8702C-BA5F-8D4B-B23D-DEB8E47CE4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57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tx2"/>
              </a:buClr>
              <a:defRPr sz="26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tx2"/>
              </a:buClr>
              <a:defRPr sz="2400">
                <a:solidFill>
                  <a:schemeClr val="tx2"/>
                </a:solidFill>
              </a:defRPr>
            </a:lvl4pPr>
            <a:lvl5pPr>
              <a:defRPr sz="2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s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tx2"/>
              </a:buClr>
              <a:defRPr sz="26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tx2"/>
              </a:buClr>
              <a:defRPr sz="2400">
                <a:solidFill>
                  <a:schemeClr val="tx2"/>
                </a:solidFill>
              </a:defRPr>
            </a:lvl4pPr>
            <a:lvl5pPr>
              <a:defRPr sz="2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332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1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2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20">
            <a:extLst>
              <a:ext uri="{FF2B5EF4-FFF2-40B4-BE49-F238E27FC236}">
                <a16:creationId xmlns:a16="http://schemas.microsoft.com/office/drawing/2014/main" id="{66753DFB-771A-64AF-7C10-4C02643331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22">
            <a:extLst>
              <a:ext uri="{FF2B5EF4-FFF2-40B4-BE49-F238E27FC236}">
                <a16:creationId xmlns:a16="http://schemas.microsoft.com/office/drawing/2014/main" id="{6F1A5773-D216-D70E-11D0-CFE705D9F7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9" y="9928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676400"/>
            <a:ext cx="4040188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76400"/>
            <a:ext cx="4041775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3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5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20">
            <a:extLst>
              <a:ext uri="{FF2B5EF4-FFF2-40B4-BE49-F238E27FC236}">
                <a16:creationId xmlns:a16="http://schemas.microsoft.com/office/drawing/2014/main" id="{5AA96E11-354B-C484-CB29-3659FFA99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929CAEA9-7F98-062D-F003-E61896E7D82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20">
            <a:extLst>
              <a:ext uri="{FF2B5EF4-FFF2-40B4-BE49-F238E27FC236}">
                <a16:creationId xmlns:a16="http://schemas.microsoft.com/office/drawing/2014/main" id="{D5C97A2A-1C0B-958A-5D98-662585B1D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2">
            <a:extLst>
              <a:ext uri="{FF2B5EF4-FFF2-40B4-BE49-F238E27FC236}">
                <a16:creationId xmlns:a16="http://schemas.microsoft.com/office/drawing/2014/main" id="{CFAD51DB-959F-9DF5-B889-9E919EB0BF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20">
            <a:extLst>
              <a:ext uri="{FF2B5EF4-FFF2-40B4-BE49-F238E27FC236}">
                <a16:creationId xmlns:a16="http://schemas.microsoft.com/office/drawing/2014/main" id="{48CDEF4B-5ED0-05F1-0A99-1DBFD5223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2">
            <a:extLst>
              <a:ext uri="{FF2B5EF4-FFF2-40B4-BE49-F238E27FC236}">
                <a16:creationId xmlns:a16="http://schemas.microsoft.com/office/drawing/2014/main" id="{AB514334-8FEB-472A-8C6A-9DF0399FD5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3"/>
            <a:ext cx="27432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Slide Number Placeholder 20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20">
            <a:extLst>
              <a:ext uri="{FF2B5EF4-FFF2-40B4-BE49-F238E27FC236}">
                <a16:creationId xmlns:a16="http://schemas.microsoft.com/office/drawing/2014/main" id="{543B7872-92ED-71E8-3D28-79E45BBFA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22">
            <a:extLst>
              <a:ext uri="{FF2B5EF4-FFF2-40B4-BE49-F238E27FC236}">
                <a16:creationId xmlns:a16="http://schemas.microsoft.com/office/drawing/2014/main" id="{1D8DC331-B38F-EAFC-BE27-71F0E9EC6C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25" name="Slide Number Placeholder 24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20">
            <a:extLst>
              <a:ext uri="{FF2B5EF4-FFF2-40B4-BE49-F238E27FC236}">
                <a16:creationId xmlns:a16="http://schemas.microsoft.com/office/drawing/2014/main" id="{AF486B1E-B18D-E5FA-603D-3971E1817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22">
            <a:extLst>
              <a:ext uri="{FF2B5EF4-FFF2-40B4-BE49-F238E27FC236}">
                <a16:creationId xmlns:a16="http://schemas.microsoft.com/office/drawing/2014/main" id="{3819D6BE-0994-F60E-9735-9A2ECC33E0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334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4419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953000" y="6356352"/>
            <a:ext cx="2895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US" dirty="0"/>
              <a:t>University of Toronto – Winter 2025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6" r:id="rId13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ln>
            <a:noFill/>
          </a:ln>
          <a:solidFill>
            <a:schemeClr val="tx2"/>
          </a:solidFill>
          <a:effectLst/>
          <a:latin typeface="Optima" panose="02000503060000020004" pitchFamily="2" charset="0"/>
          <a:ea typeface="+mj-ea"/>
          <a:cs typeface="+mj-cs"/>
        </a:defRPr>
      </a:lvl1pPr>
    </p:titleStyle>
    <p:bodyStyle>
      <a:lvl1pPr marL="274313" indent="-27431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8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1pPr>
      <a:lvl2pPr marL="640064" indent="-246882" algn="l" rtl="0" eaLnBrk="1" latinLnBrk="0" hangingPunct="1">
        <a:spcBef>
          <a:spcPct val="20000"/>
        </a:spcBef>
        <a:buClr>
          <a:schemeClr val="tx2"/>
        </a:buClr>
        <a:buSzPct val="85000"/>
        <a:buFont typeface="Wingdings 2"/>
        <a:buChar char=""/>
        <a:defRPr kumimoji="0" sz="2600" kern="1200">
          <a:solidFill>
            <a:schemeClr val="tx2"/>
          </a:solidFill>
          <a:latin typeface="Optima" panose="02000503060000020004" pitchFamily="2" charset="0"/>
          <a:ea typeface="+mn-ea"/>
          <a:cs typeface="+mn-cs"/>
        </a:defRPr>
      </a:lvl2pPr>
      <a:lvl3pPr marL="914378" indent="-246882" algn="l" rtl="0" eaLnBrk="1" latinLnBrk="0" hangingPunct="1">
        <a:spcBef>
          <a:spcPct val="20000"/>
        </a:spcBef>
        <a:buClr>
          <a:schemeClr val="accent3"/>
        </a:buClr>
        <a:buSzPct val="70000"/>
        <a:buFont typeface="Wingdings 2"/>
        <a:buChar char=""/>
        <a:defRPr kumimoji="0" sz="24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3pPr>
      <a:lvl4pPr marL="1188690" indent="-210307" algn="l" rtl="0" eaLnBrk="1" latinLnBrk="0" hangingPunct="1">
        <a:spcBef>
          <a:spcPct val="20000"/>
        </a:spcBef>
        <a:buClr>
          <a:schemeClr val="tx2"/>
        </a:buClr>
        <a:buSzPct val="65000"/>
        <a:buFont typeface="Wingdings 2"/>
        <a:buChar char=""/>
        <a:defRPr kumimoji="0" sz="2200" kern="1200">
          <a:solidFill>
            <a:schemeClr val="tx2"/>
          </a:solidFill>
          <a:latin typeface="Optima" panose="02000503060000020004" pitchFamily="2" charset="0"/>
          <a:ea typeface="+mn-ea"/>
          <a:cs typeface="+mn-cs"/>
        </a:defRPr>
      </a:lvl4pPr>
      <a:lvl5pPr marL="1463003" indent="-210307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5pPr>
      <a:lvl6pPr marL="1737317" indent="-210307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18287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05" indent="-182876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19" indent="-18287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ganjali@cs.toronto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s.toronto.edu/~yganjali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microsoft.com/office/2007/relationships/hdphoto" Target="../media/hdphoto2.wdp"/><Relationship Id="rId9" Type="http://schemas.openxmlformats.org/officeDocument/2006/relationships/image" Target="../media/image34.tiff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microsoft.com/office/2007/relationships/hdphoto" Target="../media/hdphoto2.wdp"/><Relationship Id="rId9" Type="http://schemas.openxmlformats.org/officeDocument/2006/relationships/image" Target="../media/image34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iff"/><Relationship Id="rId4" Type="http://schemas.openxmlformats.org/officeDocument/2006/relationships/image" Target="../media/image24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tiff"/><Relationship Id="rId4" Type="http://schemas.openxmlformats.org/officeDocument/2006/relationships/image" Target="../media/image24.tif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3400" y="793336"/>
            <a:ext cx="8153400" cy="2635663"/>
          </a:xfrm>
        </p:spPr>
        <p:txBody>
          <a:bodyPr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r>
              <a:rPr lang="en-US" dirty="0"/>
              <a:t>Handout </a:t>
            </a:r>
            <a:r>
              <a:rPr lang="en-US"/>
              <a:t># 3: </a:t>
            </a:r>
            <a:br>
              <a:rPr lang="en-US" dirty="0"/>
            </a:br>
            <a:r>
              <a:rPr lang="en-US" dirty="0"/>
              <a:t>Data Center Networks, </a:t>
            </a:r>
            <a:br>
              <a:rPr lang="en-US" dirty="0"/>
            </a:br>
            <a:r>
              <a:rPr lang="en-US" dirty="0"/>
              <a:t>Data Path vs. Control Programming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05000" y="3581400"/>
            <a:ext cx="6781800" cy="2743200"/>
          </a:xfrm>
        </p:spPr>
        <p:txBody>
          <a:bodyPr>
            <a:normAutofit/>
          </a:bodyPr>
          <a:lstStyle/>
          <a:p>
            <a:r>
              <a:rPr lang="en-US" dirty="0"/>
              <a:t>Professor Yashar Ganjali</a:t>
            </a:r>
          </a:p>
          <a:p>
            <a:r>
              <a:rPr lang="en-US" dirty="0"/>
              <a:t>Department of Computer Science</a:t>
            </a:r>
          </a:p>
          <a:p>
            <a:r>
              <a:rPr lang="en-US" dirty="0"/>
              <a:t>University of Toronto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ganjali7@cs.toronto.edu</a:t>
            </a:r>
            <a:endParaRPr lang="en-US" dirty="0"/>
          </a:p>
          <a:p>
            <a:r>
              <a:rPr lang="en-US" dirty="0">
                <a:hlinkClick r:id="rId4"/>
              </a:rPr>
              <a:t>http://www.cs.toronto.edu/~yganjali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0ABD7-74A5-70C4-2AE3-95A9A2C88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Fat-Tree Architecture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91E6CF-5380-34A8-4E10-E83CCC3329AB}"/>
              </a:ext>
            </a:extLst>
          </p:cNvPr>
          <p:cNvSpPr txBox="1">
            <a:spLocks/>
          </p:cNvSpPr>
          <p:nvPr/>
        </p:nvSpPr>
        <p:spPr>
          <a:xfrm>
            <a:off x="457200" y="4876800"/>
            <a:ext cx="8229600" cy="1752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13" indent="-274313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40064" indent="-246882" algn="l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Wingdings 2"/>
              <a:buChar char=""/>
              <a:defRPr kumimoji="0" sz="2600" kern="1200">
                <a:solidFill>
                  <a:srgbClr val="002060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914378" indent="-24688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188690" indent="-210307" algn="l" rtl="0" eaLnBrk="1" latinLnBrk="0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1463003" indent="-210307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1737317" indent="-210307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192" indent="-182876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05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19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17F0D94-4BA2-58FF-4570-1FDEB96E3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66800"/>
            <a:ext cx="8229600" cy="3643445"/>
          </a:xfrm>
          <a:prstGeom prst="rect">
            <a:avLst/>
          </a:prstGeom>
        </p:spPr>
      </p:pic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92001628-3E67-D619-8E09-21E06DC1E8C7}"/>
              </a:ext>
            </a:extLst>
          </p:cNvPr>
          <p:cNvSpPr txBox="1">
            <a:spLocks/>
          </p:cNvSpPr>
          <p:nvPr/>
        </p:nvSpPr>
        <p:spPr>
          <a:xfrm>
            <a:off x="759069" y="4953000"/>
            <a:ext cx="3581400" cy="1600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13" indent="-274313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40064" indent="-246882" algn="l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Wingdings 2"/>
              <a:buChar char=""/>
              <a:defRPr kumimoji="0" sz="2600" kern="1200">
                <a:solidFill>
                  <a:srgbClr val="002060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914378" indent="-24688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188690" indent="-210307" algn="l" rtl="0" eaLnBrk="1" latinLnBrk="0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1463003" indent="-210307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1737317" indent="-210307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192" indent="-182876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05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19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sz="1400" b="1" dirty="0"/>
              <a:t>Properties of Fat-Tree Architecture: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Scalable: easily expandable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Low latency, high throughput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Cost-effective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Commodity hardware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Lower operational costs</a:t>
            </a:r>
          </a:p>
          <a:p>
            <a:pPr marL="179388" indent="-179388"/>
            <a:endParaRPr lang="en-US" sz="1200" dirty="0">
              <a:solidFill>
                <a:schemeClr val="tx1"/>
              </a:solidFill>
            </a:endParaRPr>
          </a:p>
          <a:p>
            <a:pPr marL="179388" indent="-179388"/>
            <a:endParaRPr lang="en-US" sz="1200" b="1" dirty="0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52A93C57-CE37-5D80-3942-F147CE6442C1}"/>
              </a:ext>
            </a:extLst>
          </p:cNvPr>
          <p:cNvSpPr txBox="1">
            <a:spLocks/>
          </p:cNvSpPr>
          <p:nvPr/>
        </p:nvSpPr>
        <p:spPr>
          <a:xfrm>
            <a:off x="4340469" y="4953000"/>
            <a:ext cx="4270131" cy="1600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13" indent="-274313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40064" indent="-246882" algn="l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Wingdings 2"/>
              <a:buChar char=""/>
              <a:defRPr kumimoji="0" sz="2600" kern="1200">
                <a:solidFill>
                  <a:srgbClr val="002060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914378" indent="-24688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188690" indent="-210307" algn="l" rtl="0" eaLnBrk="1" latinLnBrk="0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1463003" indent="-210307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1737317" indent="-210307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192" indent="-182876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05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19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sz="1400" b="1" dirty="0"/>
              <a:t>Reliability and Improved Performance: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Edge and aggregation switches are grouped into “pods”.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Multiple-paths (choice of aggregation and core)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Automatic failover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Leads to better load balance, redundancy, and thus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Reliability and high availability, and 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Improved performance</a:t>
            </a:r>
            <a:endParaRPr lang="en-US" sz="10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02E077-A7B1-766D-8227-84A72E43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B15143-846F-E0E1-ABA7-9F6E66A4FF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988-A1B8-078F-90BD-AC9BAF1BE3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46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19F07-4592-993F-D524-ABD422A7D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DCN Architectures/Topologies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53841-C841-0384-A212-71BA110EA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90600"/>
            <a:ext cx="4856761" cy="53340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Mesh: every node is connected to every other node</a:t>
            </a:r>
          </a:p>
          <a:p>
            <a:pPr lvl="1"/>
            <a:r>
              <a:rPr lang="en-US" dirty="0"/>
              <a:t>Direct communication, costly, but high performance</a:t>
            </a:r>
          </a:p>
          <a:p>
            <a:pPr lvl="1"/>
            <a:endParaRPr lang="en-US" dirty="0"/>
          </a:p>
          <a:p>
            <a:r>
              <a:rPr lang="en-US" dirty="0"/>
              <a:t>Leaf-Spine topology: two-tier structure, servers and storage node connect directly to leaf switches</a:t>
            </a:r>
          </a:p>
          <a:p>
            <a:pPr lvl="1"/>
            <a:r>
              <a:rPr lang="en-US" dirty="0"/>
              <a:t>Switched environment, VLANs to limit broadcasts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Hyper-cube: multi-dimensional cube structure</a:t>
            </a:r>
          </a:p>
          <a:p>
            <a:pPr lvl="1"/>
            <a:r>
              <a:rPr lang="en-US" dirty="0"/>
              <a:t>Used in high-performance computing and ML solutions</a:t>
            </a:r>
          </a:p>
          <a:p>
            <a:endParaRPr lang="en-US" dirty="0"/>
          </a:p>
          <a:p>
            <a:r>
              <a:rPr lang="en-US" dirty="0" err="1"/>
              <a:t>ToR</a:t>
            </a:r>
            <a:r>
              <a:rPr lang="en-US" dirty="0"/>
              <a:t> (Top-of-Rack) vs. </a:t>
            </a:r>
            <a:r>
              <a:rPr lang="en-US" dirty="0" err="1"/>
              <a:t>EoR</a:t>
            </a:r>
            <a:r>
              <a:rPr lang="en-US" dirty="0"/>
              <a:t> (End-of-Row)</a:t>
            </a:r>
          </a:p>
          <a:p>
            <a:pPr marL="393182" lvl="1" indent="0">
              <a:buNone/>
            </a:pPr>
            <a:endParaRPr lang="en-US" dirty="0"/>
          </a:p>
          <a:p>
            <a:r>
              <a:rPr lang="en-US" dirty="0"/>
              <a:t>Hybrid: combine two or more topologies</a:t>
            </a:r>
          </a:p>
          <a:p>
            <a:pPr lvl="1"/>
            <a:r>
              <a:rPr lang="en-US" dirty="0"/>
              <a:t>Tailored to specific requirements of DCNs</a:t>
            </a:r>
          </a:p>
          <a:p>
            <a:endParaRPr lang="en-US" dirty="0"/>
          </a:p>
          <a:p>
            <a:r>
              <a:rPr lang="en-US" dirty="0"/>
              <a:t>And many more …</a:t>
            </a:r>
          </a:p>
          <a:p>
            <a:endParaRPr lang="en-US" dirty="0"/>
          </a:p>
          <a:p>
            <a:r>
              <a:rPr lang="en-US" dirty="0"/>
              <a:t>Question: what are the properties of each of these topologies?</a:t>
            </a:r>
          </a:p>
          <a:p>
            <a:pPr lvl="1"/>
            <a:r>
              <a:rPr lang="en-US" dirty="0"/>
              <a:t>End-to-end latency?</a:t>
            </a:r>
          </a:p>
          <a:p>
            <a:pPr lvl="1"/>
            <a:r>
              <a:rPr lang="en-US" dirty="0"/>
              <a:t>Simplicity? </a:t>
            </a:r>
          </a:p>
          <a:p>
            <a:pPr lvl="1"/>
            <a:r>
              <a:rPr lang="en-US" dirty="0"/>
              <a:t>Scalability?</a:t>
            </a:r>
          </a:p>
          <a:p>
            <a:pPr lvl="1"/>
            <a:r>
              <a:rPr lang="en-US" dirty="0"/>
              <a:t>…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DC06E-A297-CEC4-E94C-6FE28FF4E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3D26CE-1E8B-B730-8C3D-5121B5FB60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F1836-C59A-6730-B8CD-4E03ED000B5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12" name="Picture 11" descr="A diagram of a cube&#10;&#10;Description automatically generated with medium confidence">
            <a:extLst>
              <a:ext uri="{FF2B5EF4-FFF2-40B4-BE49-F238E27FC236}">
                <a16:creationId xmlns:a16="http://schemas.microsoft.com/office/drawing/2014/main" id="{E4783C8C-2F05-5A4F-CF59-F951EE1B7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17" y="2927352"/>
            <a:ext cx="3427383" cy="3429000"/>
          </a:xfrm>
          <a:prstGeom prst="rect">
            <a:avLst/>
          </a:prstGeom>
        </p:spPr>
      </p:pic>
      <p:pic>
        <p:nvPicPr>
          <p:cNvPr id="16" name="Picture 15" descr="A diagram of a network&#10;&#10;Description automatically generated with medium confidence">
            <a:extLst>
              <a:ext uri="{FF2B5EF4-FFF2-40B4-BE49-F238E27FC236}">
                <a16:creationId xmlns:a16="http://schemas.microsoft.com/office/drawing/2014/main" id="{6B7C84F5-AE99-8FB1-EAD5-F9FD82489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08" y="1295400"/>
            <a:ext cx="3392892" cy="147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99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86B85-73D9-2B1F-0F4F-94ED9FBF4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Data Center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5B639-4589-F0BC-ABD9-9E7A76E18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DCN Primary Objective: </a:t>
            </a:r>
          </a:p>
          <a:p>
            <a:pPr lvl="1"/>
            <a:r>
              <a:rPr lang="en-US" dirty="0"/>
              <a:t>Transfer Packets</a:t>
            </a:r>
          </a:p>
          <a:p>
            <a:pPr lvl="1"/>
            <a:endParaRPr lang="en-US" dirty="0"/>
          </a:p>
          <a:p>
            <a:r>
              <a:rPr lang="en-US" dirty="0"/>
              <a:t>Also, provide high performance (bandwidth, latency, loss requirements)</a:t>
            </a:r>
          </a:p>
          <a:p>
            <a:pPr lvl="1"/>
            <a:r>
              <a:rPr lang="en-US" dirty="0"/>
              <a:t>As well as new functions (e.g., network virtual functions or NFV, …), </a:t>
            </a:r>
          </a:p>
          <a:p>
            <a:pPr lvl="1"/>
            <a:endParaRPr lang="en-US" dirty="0"/>
          </a:p>
          <a:p>
            <a:r>
              <a:rPr lang="en-US" dirty="0"/>
              <a:t>Traditionally, forwarding, routing, load balancing, … implemented in a combination of hardware, software running on network devices</a:t>
            </a:r>
          </a:p>
          <a:p>
            <a:pPr lvl="1"/>
            <a:r>
              <a:rPr lang="en-US" dirty="0"/>
              <a:t>Extremely difficult to change</a:t>
            </a:r>
          </a:p>
          <a:p>
            <a:pPr lvl="1"/>
            <a:r>
              <a:rPr lang="en-US" dirty="0"/>
              <a:t>New functions take years </a:t>
            </a:r>
          </a:p>
          <a:p>
            <a:pPr marL="393182" lvl="1" indent="0">
              <a:buNone/>
            </a:pPr>
            <a:endParaRPr lang="en-US" dirty="0"/>
          </a:p>
          <a:p>
            <a:pPr marL="393182" lvl="1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EFCC8-BD95-6CA9-0BAF-D9D0DBB86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A983E-F87C-C815-23B4-002A69A849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3FB1D7-0F51-3731-E113-D387115318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746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675063" y="2438400"/>
            <a:ext cx="2065337" cy="1482725"/>
            <a:chOff x="1728" y="1416"/>
            <a:chExt cx="1301" cy="672"/>
          </a:xfrm>
        </p:grpSpPr>
        <p:sp>
          <p:nvSpPr>
            <p:cNvPr id="13" name="AutoShape 22"/>
            <p:cNvSpPr>
              <a:spLocks/>
            </p:cNvSpPr>
            <p:nvPr/>
          </p:nvSpPr>
          <p:spPr bwMode="auto">
            <a:xfrm>
              <a:off x="1728" y="1416"/>
              <a:ext cx="192" cy="672"/>
            </a:xfrm>
            <a:prstGeom prst="rightBrace">
              <a:avLst>
                <a:gd name="adj1" fmla="val 45306"/>
                <a:gd name="adj2" fmla="val 48514"/>
              </a:avLst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latin typeface="Handlee" panose="02000000000000000000" pitchFamily="2" charset="77"/>
              </a:endParaRPr>
            </a:p>
          </p:txBody>
        </p:sp>
        <p:sp>
          <p:nvSpPr>
            <p:cNvPr id="16" name="Text Box 23"/>
            <p:cNvSpPr txBox="1">
              <a:spLocks noChangeArrowheads="1"/>
            </p:cNvSpPr>
            <p:nvPr/>
          </p:nvSpPr>
          <p:spPr bwMode="auto">
            <a:xfrm>
              <a:off x="1968" y="1566"/>
              <a:ext cx="1061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tx2"/>
                  </a:solidFill>
                  <a:latin typeface="Handlee" panose="02000000000000000000" pitchFamily="2" charset="77"/>
                </a:rPr>
                <a:t>Million of lines</a:t>
              </a:r>
              <a:br>
                <a:rPr lang="en-US" dirty="0">
                  <a:solidFill>
                    <a:schemeClr val="tx2"/>
                  </a:solidFill>
                  <a:latin typeface="Handlee" panose="02000000000000000000" pitchFamily="2" charset="77"/>
                </a:rPr>
              </a:br>
              <a:r>
                <a:rPr lang="en-US" dirty="0">
                  <a:solidFill>
                    <a:schemeClr val="tx2"/>
                  </a:solidFill>
                  <a:latin typeface="Handlee" panose="02000000000000000000" pitchFamily="2" charset="77"/>
                </a:rPr>
                <a:t>of source code</a:t>
              </a:r>
            </a:p>
          </p:txBody>
        </p:sp>
      </p:grp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5748630" y="2895600"/>
            <a:ext cx="14141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tx2"/>
                </a:solidFill>
                <a:latin typeface="Handlee" panose="02000000000000000000" pitchFamily="2" charset="77"/>
              </a:rPr>
              <a:t>9,000 RFCs</a:t>
            </a: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3675063" y="4076020"/>
            <a:ext cx="2114550" cy="952500"/>
            <a:chOff x="1728" y="2124"/>
            <a:chExt cx="1332" cy="672"/>
          </a:xfrm>
        </p:grpSpPr>
        <p:sp>
          <p:nvSpPr>
            <p:cNvPr id="20" name="AutoShape 27"/>
            <p:cNvSpPr>
              <a:spLocks/>
            </p:cNvSpPr>
            <p:nvPr/>
          </p:nvSpPr>
          <p:spPr bwMode="auto">
            <a:xfrm>
              <a:off x="1728" y="2124"/>
              <a:ext cx="192" cy="672"/>
            </a:xfrm>
            <a:prstGeom prst="rightBrace">
              <a:avLst>
                <a:gd name="adj1" fmla="val 45306"/>
                <a:gd name="adj2" fmla="val 48514"/>
              </a:avLst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tx2"/>
                </a:solidFill>
                <a:latin typeface="Handlee" panose="02000000000000000000" pitchFamily="2" charset="77"/>
              </a:endParaRPr>
            </a:p>
          </p:txBody>
        </p:sp>
        <p:sp>
          <p:nvSpPr>
            <p:cNvPr id="21" name="Text Box 28"/>
            <p:cNvSpPr txBox="1">
              <a:spLocks noChangeArrowheads="1"/>
            </p:cNvSpPr>
            <p:nvPr/>
          </p:nvSpPr>
          <p:spPr bwMode="auto">
            <a:xfrm>
              <a:off x="1968" y="2328"/>
              <a:ext cx="1092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chemeClr val="tx2"/>
                  </a:solidFill>
                  <a:latin typeface="Handlee" panose="02000000000000000000" pitchFamily="2" charset="77"/>
                </a:rPr>
                <a:t>Billions of gates</a:t>
              </a:r>
            </a:p>
          </p:txBody>
        </p:sp>
      </p:grp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5732463" y="4370388"/>
            <a:ext cx="941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  <a:latin typeface="Handlee" panose="02000000000000000000" pitchFamily="2" charset="77"/>
              </a:rPr>
              <a:t>Bloated</a:t>
            </a:r>
          </a:p>
        </p:txBody>
      </p:sp>
      <p:sp>
        <p:nvSpPr>
          <p:cNvPr id="23" name="Text Box 30"/>
          <p:cNvSpPr txBox="1">
            <a:spLocks noChangeArrowheads="1"/>
          </p:cNvSpPr>
          <p:nvPr/>
        </p:nvSpPr>
        <p:spPr bwMode="auto">
          <a:xfrm>
            <a:off x="7067550" y="4370388"/>
            <a:ext cx="16078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  <a:latin typeface="Handlee" panose="02000000000000000000" pitchFamily="2" charset="77"/>
              </a:rPr>
              <a:t>Power Hungry</a:t>
            </a:r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1377950" y="5410200"/>
            <a:ext cx="6930808" cy="113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•"/>
            </a:pPr>
            <a:r>
              <a:rPr lang="en-US" dirty="0">
                <a:latin typeface="Optima" panose="02000503060000020004" pitchFamily="2" charset="0"/>
              </a:rPr>
              <a:t> Vertically integrated, complex, closed, proprietary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•"/>
            </a:pPr>
            <a:r>
              <a:rPr lang="en-US" dirty="0">
                <a:latin typeface="Optima" panose="02000503060000020004" pitchFamily="2" charset="0"/>
              </a:rPr>
              <a:t> Networking industry with </a:t>
            </a:r>
            <a:r>
              <a:rPr lang="ja-JP" altLang="en-US" dirty="0">
                <a:latin typeface="Optima" panose="02000503060000020004" pitchFamily="2" charset="0"/>
              </a:rPr>
              <a:t>“</a:t>
            </a:r>
            <a:r>
              <a:rPr lang="en-US" dirty="0">
                <a:latin typeface="Optima" panose="02000503060000020004" pitchFamily="2" charset="0"/>
              </a:rPr>
              <a:t>mainframe</a:t>
            </a:r>
            <a:r>
              <a:rPr lang="ja-JP" altLang="en-US" dirty="0">
                <a:latin typeface="Optima" panose="02000503060000020004" pitchFamily="2" charset="0"/>
              </a:rPr>
              <a:t>”</a:t>
            </a:r>
            <a:r>
              <a:rPr lang="en-US" dirty="0">
                <a:latin typeface="Optima" panose="02000503060000020004" pitchFamily="2" charset="0"/>
              </a:rPr>
              <a:t> mind-set</a:t>
            </a:r>
            <a:endParaRPr lang="en-US" dirty="0">
              <a:solidFill>
                <a:schemeClr val="accent2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</a:pPr>
            <a:endParaRPr lang="en-US" dirty="0">
              <a:solidFill>
                <a:schemeClr val="accent2"/>
              </a:solidFill>
              <a:latin typeface="Optima" panose="02000503060000020004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85801" y="4023934"/>
            <a:ext cx="2862238" cy="95250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C3D69B"/>
                </a:solidFill>
                <a:latin typeface="Optima" panose="02000503060000020004" pitchFamily="2" charset="0"/>
              </a:rPr>
              <a:t>Custom Hardware</a:t>
            </a:r>
            <a:endParaRPr lang="en-US" sz="1800" b="1">
              <a:solidFill>
                <a:srgbClr val="C3D69B"/>
              </a:solidFill>
              <a:latin typeface="Optima" panose="02000503060000020004" pitchFamily="2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85800" y="3132770"/>
            <a:ext cx="2862239" cy="788185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FF"/>
                </a:solidFill>
                <a:latin typeface="Optima" panose="02000503060000020004" pitchFamily="2" charset="0"/>
              </a:rPr>
              <a:t>OS</a:t>
            </a:r>
            <a:endParaRPr lang="en-US" sz="1600">
              <a:solidFill>
                <a:srgbClr val="FFFFFF"/>
              </a:solidFill>
              <a:latin typeface="Optima" panose="02000503060000020004" pitchFamily="2" charset="0"/>
            </a:endParaRPr>
          </a:p>
        </p:txBody>
      </p: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1981200" y="1066800"/>
            <a:ext cx="5257799" cy="1447800"/>
            <a:chOff x="2890576" y="1144435"/>
            <a:chExt cx="5258696" cy="1449204"/>
          </a:xfrm>
        </p:grpSpPr>
        <p:sp>
          <p:nvSpPr>
            <p:cNvPr id="31" name="TextBox 30"/>
            <p:cNvSpPr txBox="1"/>
            <p:nvPr/>
          </p:nvSpPr>
          <p:spPr>
            <a:xfrm>
              <a:off x="3349441" y="1144435"/>
              <a:ext cx="4799831" cy="646740"/>
            </a:xfrm>
            <a:custGeom>
              <a:avLst/>
              <a:gdLst>
                <a:gd name="connsiteX0" fmla="*/ 0 w 4799831"/>
                <a:gd name="connsiteY0" fmla="*/ 0 h 646740"/>
                <a:gd name="connsiteX1" fmla="*/ 637692 w 4799831"/>
                <a:gd name="connsiteY1" fmla="*/ 0 h 646740"/>
                <a:gd name="connsiteX2" fmla="*/ 1179387 w 4799831"/>
                <a:gd name="connsiteY2" fmla="*/ 0 h 646740"/>
                <a:gd name="connsiteX3" fmla="*/ 1769081 w 4799831"/>
                <a:gd name="connsiteY3" fmla="*/ 0 h 646740"/>
                <a:gd name="connsiteX4" fmla="*/ 2502769 w 4799831"/>
                <a:gd name="connsiteY4" fmla="*/ 0 h 646740"/>
                <a:gd name="connsiteX5" fmla="*/ 3140461 w 4799831"/>
                <a:gd name="connsiteY5" fmla="*/ 0 h 646740"/>
                <a:gd name="connsiteX6" fmla="*/ 3730154 w 4799831"/>
                <a:gd name="connsiteY6" fmla="*/ 0 h 646740"/>
                <a:gd name="connsiteX7" fmla="*/ 4799831 w 4799831"/>
                <a:gd name="connsiteY7" fmla="*/ 0 h 646740"/>
                <a:gd name="connsiteX8" fmla="*/ 4799831 w 4799831"/>
                <a:gd name="connsiteY8" fmla="*/ 646740 h 646740"/>
                <a:gd name="connsiteX9" fmla="*/ 4114141 w 4799831"/>
                <a:gd name="connsiteY9" fmla="*/ 646740 h 646740"/>
                <a:gd name="connsiteX10" fmla="*/ 3524447 w 4799831"/>
                <a:gd name="connsiteY10" fmla="*/ 646740 h 646740"/>
                <a:gd name="connsiteX11" fmla="*/ 2742761 w 4799831"/>
                <a:gd name="connsiteY11" fmla="*/ 646740 h 646740"/>
                <a:gd name="connsiteX12" fmla="*/ 2105069 w 4799831"/>
                <a:gd name="connsiteY12" fmla="*/ 646740 h 646740"/>
                <a:gd name="connsiteX13" fmla="*/ 1563374 w 4799831"/>
                <a:gd name="connsiteY13" fmla="*/ 646740 h 646740"/>
                <a:gd name="connsiteX14" fmla="*/ 829685 w 4799831"/>
                <a:gd name="connsiteY14" fmla="*/ 646740 h 646740"/>
                <a:gd name="connsiteX15" fmla="*/ 0 w 4799831"/>
                <a:gd name="connsiteY15" fmla="*/ 646740 h 646740"/>
                <a:gd name="connsiteX16" fmla="*/ 0 w 4799831"/>
                <a:gd name="connsiteY16" fmla="*/ 0 h 646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831" h="646740" fill="none" extrusionOk="0">
                  <a:moveTo>
                    <a:pt x="0" y="0"/>
                  </a:moveTo>
                  <a:cubicBezTo>
                    <a:pt x="261115" y="26233"/>
                    <a:pt x="427544" y="-24937"/>
                    <a:pt x="637692" y="0"/>
                  </a:cubicBezTo>
                  <a:cubicBezTo>
                    <a:pt x="847840" y="24937"/>
                    <a:pt x="1013649" y="21341"/>
                    <a:pt x="1179387" y="0"/>
                  </a:cubicBezTo>
                  <a:cubicBezTo>
                    <a:pt x="1345125" y="-21341"/>
                    <a:pt x="1535115" y="18969"/>
                    <a:pt x="1769081" y="0"/>
                  </a:cubicBezTo>
                  <a:cubicBezTo>
                    <a:pt x="2003047" y="-18969"/>
                    <a:pt x="2185280" y="-27302"/>
                    <a:pt x="2502769" y="0"/>
                  </a:cubicBezTo>
                  <a:cubicBezTo>
                    <a:pt x="2820258" y="27302"/>
                    <a:pt x="2834146" y="6742"/>
                    <a:pt x="3140461" y="0"/>
                  </a:cubicBezTo>
                  <a:cubicBezTo>
                    <a:pt x="3446776" y="-6742"/>
                    <a:pt x="3587578" y="11879"/>
                    <a:pt x="3730154" y="0"/>
                  </a:cubicBezTo>
                  <a:cubicBezTo>
                    <a:pt x="3872730" y="-11879"/>
                    <a:pt x="4381086" y="-52306"/>
                    <a:pt x="4799831" y="0"/>
                  </a:cubicBezTo>
                  <a:cubicBezTo>
                    <a:pt x="4788056" y="307407"/>
                    <a:pt x="4778018" y="516646"/>
                    <a:pt x="4799831" y="646740"/>
                  </a:cubicBezTo>
                  <a:cubicBezTo>
                    <a:pt x="4647774" y="653667"/>
                    <a:pt x="4436121" y="628241"/>
                    <a:pt x="4114141" y="646740"/>
                  </a:cubicBezTo>
                  <a:cubicBezTo>
                    <a:pt x="3792161" y="665240"/>
                    <a:pt x="3754048" y="633231"/>
                    <a:pt x="3524447" y="646740"/>
                  </a:cubicBezTo>
                  <a:cubicBezTo>
                    <a:pt x="3294846" y="660249"/>
                    <a:pt x="3093554" y="681055"/>
                    <a:pt x="2742761" y="646740"/>
                  </a:cubicBezTo>
                  <a:cubicBezTo>
                    <a:pt x="2391968" y="612425"/>
                    <a:pt x="2259668" y="639404"/>
                    <a:pt x="2105069" y="646740"/>
                  </a:cubicBezTo>
                  <a:cubicBezTo>
                    <a:pt x="1950470" y="654076"/>
                    <a:pt x="1777389" y="667940"/>
                    <a:pt x="1563374" y="646740"/>
                  </a:cubicBezTo>
                  <a:cubicBezTo>
                    <a:pt x="1349360" y="625540"/>
                    <a:pt x="1026508" y="659266"/>
                    <a:pt x="829685" y="646740"/>
                  </a:cubicBezTo>
                  <a:cubicBezTo>
                    <a:pt x="632862" y="634214"/>
                    <a:pt x="337733" y="605999"/>
                    <a:pt x="0" y="646740"/>
                  </a:cubicBezTo>
                  <a:cubicBezTo>
                    <a:pt x="-20058" y="392406"/>
                    <a:pt x="30832" y="287001"/>
                    <a:pt x="0" y="0"/>
                  </a:cubicBezTo>
                  <a:close/>
                </a:path>
                <a:path w="4799831" h="646740" stroke="0" extrusionOk="0">
                  <a:moveTo>
                    <a:pt x="0" y="0"/>
                  </a:moveTo>
                  <a:cubicBezTo>
                    <a:pt x="161494" y="29554"/>
                    <a:pt x="385411" y="13678"/>
                    <a:pt x="637692" y="0"/>
                  </a:cubicBezTo>
                  <a:cubicBezTo>
                    <a:pt x="889973" y="-13678"/>
                    <a:pt x="984971" y="6798"/>
                    <a:pt x="1179387" y="0"/>
                  </a:cubicBezTo>
                  <a:cubicBezTo>
                    <a:pt x="1373804" y="-6798"/>
                    <a:pt x="1657789" y="-23473"/>
                    <a:pt x="1961074" y="0"/>
                  </a:cubicBezTo>
                  <a:cubicBezTo>
                    <a:pt x="2264359" y="23473"/>
                    <a:pt x="2383187" y="8472"/>
                    <a:pt x="2598766" y="0"/>
                  </a:cubicBezTo>
                  <a:cubicBezTo>
                    <a:pt x="2814345" y="-8472"/>
                    <a:pt x="3091426" y="5082"/>
                    <a:pt x="3236457" y="0"/>
                  </a:cubicBezTo>
                  <a:cubicBezTo>
                    <a:pt x="3381488" y="-5082"/>
                    <a:pt x="3696151" y="20123"/>
                    <a:pt x="4018144" y="0"/>
                  </a:cubicBezTo>
                  <a:cubicBezTo>
                    <a:pt x="4340137" y="-20123"/>
                    <a:pt x="4631239" y="-9365"/>
                    <a:pt x="4799831" y="0"/>
                  </a:cubicBezTo>
                  <a:cubicBezTo>
                    <a:pt x="4806161" y="216933"/>
                    <a:pt x="4820457" y="506989"/>
                    <a:pt x="4799831" y="646740"/>
                  </a:cubicBezTo>
                  <a:cubicBezTo>
                    <a:pt x="4585902" y="620211"/>
                    <a:pt x="4463737" y="633089"/>
                    <a:pt x="4210137" y="646740"/>
                  </a:cubicBezTo>
                  <a:cubicBezTo>
                    <a:pt x="3956537" y="660391"/>
                    <a:pt x="3860347" y="658382"/>
                    <a:pt x="3524447" y="646740"/>
                  </a:cubicBezTo>
                  <a:cubicBezTo>
                    <a:pt x="3188547" y="635099"/>
                    <a:pt x="3140568" y="655532"/>
                    <a:pt x="2838757" y="646740"/>
                  </a:cubicBezTo>
                  <a:cubicBezTo>
                    <a:pt x="2536946" y="637949"/>
                    <a:pt x="2432760" y="666983"/>
                    <a:pt x="2201065" y="646740"/>
                  </a:cubicBezTo>
                  <a:cubicBezTo>
                    <a:pt x="1969370" y="626497"/>
                    <a:pt x="1745214" y="652029"/>
                    <a:pt x="1419379" y="646740"/>
                  </a:cubicBezTo>
                  <a:cubicBezTo>
                    <a:pt x="1093544" y="641451"/>
                    <a:pt x="902113" y="678951"/>
                    <a:pt x="637692" y="646740"/>
                  </a:cubicBezTo>
                  <a:cubicBezTo>
                    <a:pt x="373271" y="614529"/>
                    <a:pt x="316580" y="624168"/>
                    <a:pt x="0" y="646740"/>
                  </a:cubicBezTo>
                  <a:cubicBezTo>
                    <a:pt x="30816" y="386417"/>
                    <a:pt x="21103" y="167416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solidFill>
                    <a:schemeClr val="tx2"/>
                  </a:solidFill>
                  <a:latin typeface="Handlee" panose="02000000000000000000" pitchFamily="2" charset="77"/>
                </a:rPr>
                <a:t>Routing, management, mobility management, </a:t>
              </a:r>
              <a:br>
                <a:rPr lang="en-US" sz="1800" dirty="0">
                  <a:solidFill>
                    <a:schemeClr val="tx2"/>
                  </a:solidFill>
                  <a:latin typeface="Handlee" panose="02000000000000000000" pitchFamily="2" charset="77"/>
                </a:rPr>
              </a:br>
              <a:r>
                <a:rPr lang="en-US" sz="1800" dirty="0">
                  <a:solidFill>
                    <a:schemeClr val="tx2"/>
                  </a:solidFill>
                  <a:latin typeface="Handlee" panose="02000000000000000000" pitchFamily="2" charset="77"/>
                </a:rPr>
                <a:t>access control, VPNs, …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5400000">
              <a:off x="2699708" y="1945494"/>
              <a:ext cx="839013" cy="45727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ounded Rectangle 32"/>
          <p:cNvSpPr/>
          <p:nvPr/>
        </p:nvSpPr>
        <p:spPr bwMode="auto">
          <a:xfrm>
            <a:off x="687364" y="2503509"/>
            <a:ext cx="1277573" cy="492103"/>
          </a:xfrm>
          <a:prstGeom prst="roundRect">
            <a:avLst/>
          </a:prstGeom>
          <a:solidFill>
            <a:srgbClr val="FFCC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Optima" panose="02000503060000020004" pitchFamily="2" charset="0"/>
              </a:rPr>
              <a:t>Feature</a:t>
            </a:r>
          </a:p>
        </p:txBody>
      </p:sp>
      <p:sp>
        <p:nvSpPr>
          <p:cNvPr id="34" name="Rounded Rectangle 33"/>
          <p:cNvSpPr/>
          <p:nvPr/>
        </p:nvSpPr>
        <p:spPr bwMode="auto">
          <a:xfrm>
            <a:off x="2100239" y="2500312"/>
            <a:ext cx="1437149" cy="492103"/>
          </a:xfrm>
          <a:prstGeom prst="roundRect">
            <a:avLst/>
          </a:prstGeom>
          <a:solidFill>
            <a:srgbClr val="FFCC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Optima" panose="02000503060000020004" pitchFamily="2" charset="0"/>
              </a:rPr>
              <a:t>Feature</a:t>
            </a:r>
          </a:p>
        </p:txBody>
      </p:sp>
      <p:pic>
        <p:nvPicPr>
          <p:cNvPr id="34837" name="Picture 4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30480"/>
            <a:ext cx="1962150" cy="156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Networks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35455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reeform 90"/>
          <p:cNvSpPr>
            <a:spLocks noChangeArrowheads="1"/>
          </p:cNvSpPr>
          <p:nvPr/>
        </p:nvSpPr>
        <p:spPr bwMode="auto">
          <a:xfrm>
            <a:off x="5330825" y="2303463"/>
            <a:ext cx="2366963" cy="1558925"/>
          </a:xfrm>
          <a:custGeom>
            <a:avLst/>
            <a:gdLst>
              <a:gd name="T0" fmla="*/ 0 w 2451027"/>
              <a:gd name="T1" fmla="*/ 0 h 1403627"/>
              <a:gd name="T2" fmla="*/ 548710 w 2451027"/>
              <a:gd name="T3" fmla="*/ 12378 h 1403627"/>
              <a:gd name="T4" fmla="*/ 914517 w 2451027"/>
              <a:gd name="T5" fmla="*/ 507485 h 1403627"/>
              <a:gd name="T6" fmla="*/ 1269564 w 2451027"/>
              <a:gd name="T7" fmla="*/ 482730 h 1403627"/>
              <a:gd name="T8" fmla="*/ 1366395 w 2451027"/>
              <a:gd name="T9" fmla="*/ 210420 h 1403627"/>
              <a:gd name="T10" fmla="*/ 1635371 w 2451027"/>
              <a:gd name="T11" fmla="*/ 198043 h 1403627"/>
              <a:gd name="T12" fmla="*/ 1613852 w 2451027"/>
              <a:gd name="T13" fmla="*/ 742661 h 1403627"/>
              <a:gd name="T14" fmla="*/ 2033454 w 2451027"/>
              <a:gd name="T15" fmla="*/ 742661 h 1403627"/>
              <a:gd name="T16" fmla="*/ 2044213 w 2451027"/>
              <a:gd name="T17" fmla="*/ 12378 h 1403627"/>
              <a:gd name="T18" fmla="*/ 2366984 w 2451027"/>
              <a:gd name="T19" fmla="*/ 0 h 1403627"/>
              <a:gd name="T20" fmla="*/ 2356225 w 2451027"/>
              <a:gd name="T21" fmla="*/ 1027348 h 1403627"/>
              <a:gd name="T22" fmla="*/ 1796756 w 2451027"/>
              <a:gd name="T23" fmla="*/ 1027348 h 1403627"/>
              <a:gd name="T24" fmla="*/ 1785997 w 2451027"/>
              <a:gd name="T25" fmla="*/ 1559588 h 1403627"/>
              <a:gd name="T26" fmla="*/ 1291082 w 2451027"/>
              <a:gd name="T27" fmla="*/ 1386301 h 1403627"/>
              <a:gd name="T28" fmla="*/ 1248045 w 2451027"/>
              <a:gd name="T29" fmla="*/ 841682 h 1403627"/>
              <a:gd name="T30" fmla="*/ 602505 w 2451027"/>
              <a:gd name="T31" fmla="*/ 940704 h 1403627"/>
              <a:gd name="T32" fmla="*/ 494914 w 2451027"/>
              <a:gd name="T33" fmla="*/ 1225391 h 1403627"/>
              <a:gd name="T34" fmla="*/ 150626 w 2451027"/>
              <a:gd name="T35" fmla="*/ 1200635 h 1403627"/>
              <a:gd name="T36" fmla="*/ 0 w 2451027"/>
              <a:gd name="T37" fmla="*/ 594129 h 1403627"/>
              <a:gd name="T38" fmla="*/ 0 w 2451027"/>
              <a:gd name="T39" fmla="*/ 0 h 140362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451027"/>
              <a:gd name="T61" fmla="*/ 0 h 1403627"/>
              <a:gd name="T62" fmla="*/ 2451027 w 2451027"/>
              <a:gd name="T63" fmla="*/ 1403627 h 140362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451027" h="1403627">
                <a:moveTo>
                  <a:pt x="0" y="0"/>
                </a:moveTo>
                <a:lnTo>
                  <a:pt x="568193" y="11140"/>
                </a:lnTo>
                <a:lnTo>
                  <a:pt x="946988" y="456736"/>
                </a:lnTo>
                <a:lnTo>
                  <a:pt x="1314642" y="434456"/>
                </a:lnTo>
                <a:lnTo>
                  <a:pt x="1414911" y="189378"/>
                </a:lnTo>
                <a:lnTo>
                  <a:pt x="1693437" y="178238"/>
                </a:lnTo>
                <a:lnTo>
                  <a:pt x="1671154" y="668394"/>
                </a:lnTo>
                <a:lnTo>
                  <a:pt x="2105655" y="668394"/>
                </a:lnTo>
                <a:lnTo>
                  <a:pt x="2116796" y="11140"/>
                </a:lnTo>
                <a:lnTo>
                  <a:pt x="2451027" y="0"/>
                </a:lnTo>
                <a:lnTo>
                  <a:pt x="2439886" y="924612"/>
                </a:lnTo>
                <a:lnTo>
                  <a:pt x="1860552" y="924612"/>
                </a:lnTo>
                <a:lnTo>
                  <a:pt x="1849411" y="1403627"/>
                </a:lnTo>
                <a:lnTo>
                  <a:pt x="1336924" y="1247669"/>
                </a:lnTo>
                <a:lnTo>
                  <a:pt x="1292359" y="757513"/>
                </a:lnTo>
                <a:lnTo>
                  <a:pt x="623898" y="846632"/>
                </a:lnTo>
                <a:lnTo>
                  <a:pt x="512487" y="1102850"/>
                </a:lnTo>
                <a:lnTo>
                  <a:pt x="155974" y="1080570"/>
                </a:lnTo>
                <a:lnTo>
                  <a:pt x="0" y="534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Optima" panose="02000503060000020004" pitchFamily="2" charset="0"/>
              </a:rPr>
              <a:t>Operating System</a:t>
            </a:r>
          </a:p>
        </p:txBody>
      </p:sp>
      <p:sp>
        <p:nvSpPr>
          <p:cNvPr id="20483" name="Title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is Even Worse</a:t>
            </a:r>
          </a:p>
        </p:txBody>
      </p:sp>
      <p:sp>
        <p:nvSpPr>
          <p:cNvPr id="20484" name="TextBox 48"/>
          <p:cNvSpPr txBox="1">
            <a:spLocks noChangeArrowheads="1"/>
          </p:cNvSpPr>
          <p:nvPr/>
        </p:nvSpPr>
        <p:spPr bwMode="auto">
          <a:xfrm>
            <a:off x="381000" y="59785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5330905" y="1612562"/>
            <a:ext cx="591746" cy="100220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Optima" panose="02000503060000020004" pitchFamily="2" charset="0"/>
              </a:rPr>
              <a:t>App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6218524" y="2132472"/>
            <a:ext cx="591746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Optima" panose="02000503060000020004" pitchFamily="2" charset="0"/>
              </a:rPr>
              <a:t>App</a:t>
            </a:r>
            <a:endParaRPr lang="en-US" sz="1600" dirty="0">
              <a:solidFill>
                <a:srgbClr val="FFFFFF"/>
              </a:solidFill>
              <a:latin typeface="Optima" panose="02000503060000020004" pitchFamily="2" charset="0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7106143" y="1467368"/>
            <a:ext cx="591746" cy="1503886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Optima" panose="02000503060000020004" pitchFamily="2" charset="0"/>
              </a:rPr>
              <a:t>App</a:t>
            </a:r>
          </a:p>
        </p:txBody>
      </p:sp>
      <p:sp>
        <p:nvSpPr>
          <p:cNvPr id="92" name="Freeform 91"/>
          <p:cNvSpPr>
            <a:spLocks noChangeArrowheads="1"/>
          </p:cNvSpPr>
          <p:nvPr/>
        </p:nvSpPr>
        <p:spPr bwMode="auto">
          <a:xfrm>
            <a:off x="5300663" y="3071813"/>
            <a:ext cx="2373312" cy="1092200"/>
          </a:xfrm>
          <a:custGeom>
            <a:avLst/>
            <a:gdLst>
              <a:gd name="T0" fmla="*/ 11141 w 2373039"/>
              <a:gd name="T1" fmla="*/ 0 h 1091710"/>
              <a:gd name="T2" fmla="*/ 0 w 2373039"/>
              <a:gd name="T3" fmla="*/ 1036011 h 1091710"/>
              <a:gd name="T4" fmla="*/ 2373039 w 2373039"/>
              <a:gd name="T5" fmla="*/ 1091710 h 1091710"/>
              <a:gd name="T6" fmla="*/ 2373039 w 2373039"/>
              <a:gd name="T7" fmla="*/ 311917 h 1091710"/>
              <a:gd name="T8" fmla="*/ 1548603 w 2373039"/>
              <a:gd name="T9" fmla="*/ 300778 h 1091710"/>
              <a:gd name="T10" fmla="*/ 1526321 w 2373039"/>
              <a:gd name="T11" fmla="*/ 846633 h 1091710"/>
              <a:gd name="T12" fmla="*/ 1136385 w 2373039"/>
              <a:gd name="T13" fmla="*/ 802073 h 1091710"/>
              <a:gd name="T14" fmla="*/ 935846 w 2373039"/>
              <a:gd name="T15" fmla="*/ 189379 h 1091710"/>
              <a:gd name="T16" fmla="*/ 523628 w 2373039"/>
              <a:gd name="T17" fmla="*/ 189379 h 1091710"/>
              <a:gd name="T18" fmla="*/ 300807 w 2373039"/>
              <a:gd name="T19" fmla="*/ 345337 h 1091710"/>
              <a:gd name="T20" fmla="*/ 11141 w 2373039"/>
              <a:gd name="T21" fmla="*/ 0 h 109171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73039"/>
              <a:gd name="T34" fmla="*/ 0 h 1091710"/>
              <a:gd name="T35" fmla="*/ 2373039 w 2373039"/>
              <a:gd name="T36" fmla="*/ 1091710 h 109171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73039" h="1091710">
                <a:moveTo>
                  <a:pt x="11141" y="0"/>
                </a:moveTo>
                <a:lnTo>
                  <a:pt x="0" y="1036011"/>
                </a:lnTo>
                <a:lnTo>
                  <a:pt x="2373039" y="1091710"/>
                </a:lnTo>
                <a:lnTo>
                  <a:pt x="2373039" y="311917"/>
                </a:lnTo>
                <a:lnTo>
                  <a:pt x="1548603" y="300778"/>
                </a:lnTo>
                <a:lnTo>
                  <a:pt x="1526321" y="846633"/>
                </a:lnTo>
                <a:lnTo>
                  <a:pt x="1136385" y="802073"/>
                </a:lnTo>
                <a:lnTo>
                  <a:pt x="935846" y="189379"/>
                </a:lnTo>
                <a:lnTo>
                  <a:pt x="523628" y="189379"/>
                </a:lnTo>
                <a:lnTo>
                  <a:pt x="300807" y="345337"/>
                </a:lnTo>
                <a:lnTo>
                  <a:pt x="11141" y="0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b="1" dirty="0">
                <a:solidFill>
                  <a:srgbClr val="FF9900"/>
                </a:solidFill>
                <a:latin typeface="Optima" panose="02000503060000020004" pitchFamily="2" charset="0"/>
              </a:rPr>
              <a:t>Specialized Packet Forwarding Hardware</a:t>
            </a:r>
            <a:endParaRPr lang="en-US" sz="1600" b="1" dirty="0">
              <a:solidFill>
                <a:srgbClr val="FF9900"/>
              </a:solidFill>
              <a:latin typeface="Optima" panose="02000503060000020004" pitchFamily="2" charset="0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698844" y="3157114"/>
            <a:ext cx="2366984" cy="95250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>
                <a:solidFill>
                  <a:srgbClr val="FF9900"/>
                </a:solidFill>
                <a:latin typeface="Optima" panose="02000503060000020004" pitchFamily="2" charset="0"/>
                <a:ea typeface="ＭＳ Ｐゴシック" pitchFamily="-109" charset="-128"/>
              </a:rPr>
              <a:t>Specialized Packet Forwarding Hardware</a:t>
            </a:r>
            <a:endParaRPr lang="en-US" sz="1600" b="1">
              <a:solidFill>
                <a:srgbClr val="FF9900"/>
              </a:solidFill>
              <a:latin typeface="Optima" panose="02000503060000020004" pitchFamily="2" charset="0"/>
              <a:ea typeface="ＭＳ Ｐゴシック" pitchFamily="-109" charset="-128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698843" y="2265950"/>
            <a:ext cx="2366985" cy="788185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>
                <a:solidFill>
                  <a:srgbClr val="FFFFFF"/>
                </a:solidFill>
                <a:latin typeface="Optima" panose="02000503060000020004" pitchFamily="2" charset="0"/>
                <a:ea typeface="ＭＳ Ｐゴシック" pitchFamily="-109" charset="-128"/>
              </a:rPr>
              <a:t>Operating</a:t>
            </a:r>
          </a:p>
          <a:p>
            <a:pPr algn="ctr"/>
            <a:r>
              <a:rPr lang="en-US" sz="1600">
                <a:solidFill>
                  <a:srgbClr val="FFFFFF"/>
                </a:solidFill>
                <a:latin typeface="Optima" panose="02000503060000020004" pitchFamily="2" charset="0"/>
                <a:ea typeface="ＭＳ Ｐゴシック" pitchFamily="-109" charset="-128"/>
              </a:rPr>
              <a:t>System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698844" y="1571992"/>
            <a:ext cx="591746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Optima" panose="02000503060000020004" pitchFamily="2" charset="0"/>
              </a:rPr>
              <a:t>App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290590" y="1571992"/>
            <a:ext cx="591746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Optima" panose="02000503060000020004" pitchFamily="2" charset="0"/>
              </a:rPr>
              <a:t>App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2474082" y="1571992"/>
            <a:ext cx="591746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Optima" panose="02000503060000020004" pitchFamily="2" charset="0"/>
              </a:rPr>
              <a:t>App</a:t>
            </a:r>
          </a:p>
        </p:txBody>
      </p:sp>
      <p:cxnSp>
        <p:nvCxnSpPr>
          <p:cNvPr id="100" name="Straight Connector 99"/>
          <p:cNvCxnSpPr>
            <a:cxnSpLocks noChangeShapeType="1"/>
          </p:cNvCxnSpPr>
          <p:nvPr/>
        </p:nvCxnSpPr>
        <p:spPr bwMode="auto">
          <a:xfrm>
            <a:off x="1882775" y="1868488"/>
            <a:ext cx="590550" cy="1587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01" name="Right Arrow 100"/>
          <p:cNvSpPr>
            <a:spLocks noChangeArrowheads="1"/>
          </p:cNvSpPr>
          <p:nvPr/>
        </p:nvSpPr>
        <p:spPr bwMode="auto">
          <a:xfrm>
            <a:off x="3833813" y="2614613"/>
            <a:ext cx="685800" cy="5334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Optima" panose="02000503060000020004" pitchFamily="2" charset="0"/>
            </a:endParaRPr>
          </a:p>
        </p:txBody>
      </p:sp>
      <p:sp>
        <p:nvSpPr>
          <p:cNvPr id="20512" name="TextBox 102"/>
          <p:cNvSpPr txBox="1">
            <a:spLocks noChangeArrowheads="1"/>
          </p:cNvSpPr>
          <p:nvPr/>
        </p:nvSpPr>
        <p:spPr bwMode="auto">
          <a:xfrm>
            <a:off x="1571625" y="4608513"/>
            <a:ext cx="71778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>
                <a:latin typeface="Optima" panose="02000503060000020004" pitchFamily="2" charset="0"/>
              </a:rPr>
              <a:t> Lack of competition means glacial innovation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Optima" panose="02000503060000020004" pitchFamily="2" charset="0"/>
              </a:rPr>
              <a:t> Closed architecture means blurry, closed interfaces 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685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1000" y="4983163"/>
            <a:ext cx="2895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Optima" panose="02000503060000020004" pitchFamily="2" charset="0"/>
              </a:rPr>
              <a:t>Vertically integrated</a:t>
            </a:r>
          </a:p>
          <a:p>
            <a:pPr algn="ctr" eaLnBrk="1" hangingPunct="1"/>
            <a:r>
              <a:rPr lang="en-US">
                <a:latin typeface="Optima" panose="02000503060000020004" pitchFamily="2" charset="0"/>
              </a:rPr>
              <a:t>Closed, proprietary</a:t>
            </a:r>
          </a:p>
          <a:p>
            <a:pPr algn="ctr" eaLnBrk="1" hangingPunct="1"/>
            <a:r>
              <a:rPr lang="en-US">
                <a:latin typeface="Optima" panose="02000503060000020004" pitchFamily="2" charset="0"/>
              </a:rPr>
              <a:t>Slow innovation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8305800" y="685800"/>
            <a:ext cx="609600" cy="6858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FFCC00"/>
                </a:solidFill>
                <a:latin typeface="Optima" panose="02000503060000020004" pitchFamily="2" charset="0"/>
              </a:rPr>
              <a:t>App</a:t>
            </a:r>
          </a:p>
        </p:txBody>
      </p:sp>
      <p:sp>
        <p:nvSpPr>
          <p:cNvPr id="45" name="Rounded Rectangle 44"/>
          <p:cNvSpPr/>
          <p:nvPr/>
        </p:nvSpPr>
        <p:spPr bwMode="auto">
          <a:xfrm>
            <a:off x="8001000" y="685800"/>
            <a:ext cx="609600" cy="6858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FFCC00"/>
                </a:solidFill>
                <a:latin typeface="Optima" panose="02000503060000020004" pitchFamily="2" charset="0"/>
              </a:rPr>
              <a:t>App</a:t>
            </a:r>
          </a:p>
        </p:txBody>
      </p:sp>
      <p:sp>
        <p:nvSpPr>
          <p:cNvPr id="44" name="Rounded Rectangle 43"/>
          <p:cNvSpPr/>
          <p:nvPr/>
        </p:nvSpPr>
        <p:spPr bwMode="auto">
          <a:xfrm>
            <a:off x="7696200" y="685800"/>
            <a:ext cx="609600" cy="6858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FFCC00"/>
                </a:solidFill>
                <a:latin typeface="Optima" panose="02000503060000020004" pitchFamily="2" charset="0"/>
              </a:rPr>
              <a:t>App</a:t>
            </a:r>
          </a:p>
        </p:txBody>
      </p:sp>
      <p:sp>
        <p:nvSpPr>
          <p:cNvPr id="43" name="Rounded Rectangle 42"/>
          <p:cNvSpPr/>
          <p:nvPr/>
        </p:nvSpPr>
        <p:spPr bwMode="auto">
          <a:xfrm>
            <a:off x="7391400" y="685800"/>
            <a:ext cx="609600" cy="6858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FFCC00"/>
                </a:solidFill>
                <a:latin typeface="Optima" panose="02000503060000020004" pitchFamily="2" charset="0"/>
              </a:rPr>
              <a:t>App</a:t>
            </a:r>
          </a:p>
        </p:txBody>
      </p:sp>
      <p:sp>
        <p:nvSpPr>
          <p:cNvPr id="42" name="Rounded Rectangle 41"/>
          <p:cNvSpPr/>
          <p:nvPr/>
        </p:nvSpPr>
        <p:spPr bwMode="auto">
          <a:xfrm>
            <a:off x="7086600" y="685800"/>
            <a:ext cx="609600" cy="6858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FFCC00"/>
                </a:solidFill>
                <a:latin typeface="Optima" panose="02000503060000020004" pitchFamily="2" charset="0"/>
              </a:rPr>
              <a:t>App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6781800" y="685800"/>
            <a:ext cx="609600" cy="6858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FFCC00"/>
                </a:solidFill>
                <a:latin typeface="Optima" panose="02000503060000020004" pitchFamily="2" charset="0"/>
              </a:rPr>
              <a:t>App</a:t>
            </a:r>
          </a:p>
        </p:txBody>
      </p:sp>
      <p:sp>
        <p:nvSpPr>
          <p:cNvPr id="40" name="Rounded Rectangle 39"/>
          <p:cNvSpPr/>
          <p:nvPr/>
        </p:nvSpPr>
        <p:spPr bwMode="auto">
          <a:xfrm>
            <a:off x="6477000" y="685800"/>
            <a:ext cx="609600" cy="6858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FFCC00"/>
                </a:solidFill>
                <a:latin typeface="Optima" panose="02000503060000020004" pitchFamily="2" charset="0"/>
              </a:rPr>
              <a:t>App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6172200" y="685800"/>
            <a:ext cx="609600" cy="6858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FFCC00"/>
                </a:solidFill>
                <a:latin typeface="Optima" panose="02000503060000020004" pitchFamily="2" charset="0"/>
              </a:rPr>
              <a:t>App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5867400" y="685800"/>
            <a:ext cx="609600" cy="6858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FFCC00"/>
                </a:solidFill>
                <a:latin typeface="Optima" panose="02000503060000020004" pitchFamily="2" charset="0"/>
              </a:rPr>
              <a:t>App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5562600" y="685800"/>
            <a:ext cx="609600" cy="6858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FFCC00"/>
                </a:solidFill>
                <a:latin typeface="Optima" panose="02000503060000020004" pitchFamily="2" charset="0"/>
              </a:rPr>
              <a:t>App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5257800" y="685800"/>
            <a:ext cx="609600" cy="6858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FFCC00"/>
                </a:solidFill>
                <a:latin typeface="Optima" panose="02000503060000020004" pitchFamily="2" charset="0"/>
              </a:rPr>
              <a:t>App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410200" y="4953000"/>
            <a:ext cx="3200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Optima" panose="02000503060000020004" pitchFamily="2" charset="0"/>
              </a:rPr>
              <a:t>Horizontal</a:t>
            </a:r>
          </a:p>
          <a:p>
            <a:pPr algn="ctr" eaLnBrk="1" hangingPunct="1"/>
            <a:r>
              <a:rPr lang="en-US">
                <a:latin typeface="Optima" panose="02000503060000020004" pitchFamily="2" charset="0"/>
              </a:rPr>
              <a:t>Open interfaces</a:t>
            </a:r>
          </a:p>
          <a:p>
            <a:pPr algn="ctr" eaLnBrk="1" hangingPunct="1"/>
            <a:r>
              <a:rPr lang="en-US">
                <a:latin typeface="Optima" panose="02000503060000020004" pitchFamily="2" charset="0"/>
              </a:rPr>
              <a:t>Rapid innovation</a:t>
            </a:r>
          </a:p>
        </p:txBody>
      </p:sp>
      <p:sp>
        <p:nvSpPr>
          <p:cNvPr id="47" name="Right Arrow 46"/>
          <p:cNvSpPr/>
          <p:nvPr/>
        </p:nvSpPr>
        <p:spPr>
          <a:xfrm>
            <a:off x="3733800" y="2438400"/>
            <a:ext cx="1143000" cy="762000"/>
          </a:xfrm>
          <a:prstGeom prst="rightArrow">
            <a:avLst>
              <a:gd name="adj1" fmla="val 50000"/>
              <a:gd name="adj2" fmla="val 68658"/>
            </a:avLst>
          </a:prstGeom>
          <a:solidFill>
            <a:srgbClr val="FF0000"/>
          </a:solidFill>
          <a:ln w="12700" cap="rnd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989016664">
                  <a:custGeom>
                    <a:avLst/>
                    <a:gdLst>
                      <a:gd name="connsiteX0" fmla="*/ 0 w 1143000"/>
                      <a:gd name="connsiteY0" fmla="*/ 190500 h 762000"/>
                      <a:gd name="connsiteX1" fmla="*/ 291318 w 1143000"/>
                      <a:gd name="connsiteY1" fmla="*/ 190500 h 762000"/>
                      <a:gd name="connsiteX2" fmla="*/ 619826 w 1143000"/>
                      <a:gd name="connsiteY2" fmla="*/ 190500 h 762000"/>
                      <a:gd name="connsiteX3" fmla="*/ 619826 w 1143000"/>
                      <a:gd name="connsiteY3" fmla="*/ 0 h 762000"/>
                      <a:gd name="connsiteX4" fmla="*/ 891876 w 1143000"/>
                      <a:gd name="connsiteY4" fmla="*/ 198120 h 762000"/>
                      <a:gd name="connsiteX5" fmla="*/ 1143000 w 1143000"/>
                      <a:gd name="connsiteY5" fmla="*/ 381000 h 762000"/>
                      <a:gd name="connsiteX6" fmla="*/ 870950 w 1143000"/>
                      <a:gd name="connsiteY6" fmla="*/ 579120 h 762000"/>
                      <a:gd name="connsiteX7" fmla="*/ 619826 w 1143000"/>
                      <a:gd name="connsiteY7" fmla="*/ 762000 h 762000"/>
                      <a:gd name="connsiteX8" fmla="*/ 619826 w 1143000"/>
                      <a:gd name="connsiteY8" fmla="*/ 571500 h 762000"/>
                      <a:gd name="connsiteX9" fmla="*/ 309913 w 1143000"/>
                      <a:gd name="connsiteY9" fmla="*/ 571500 h 762000"/>
                      <a:gd name="connsiteX10" fmla="*/ 0 w 1143000"/>
                      <a:gd name="connsiteY10" fmla="*/ 571500 h 762000"/>
                      <a:gd name="connsiteX11" fmla="*/ 0 w 1143000"/>
                      <a:gd name="connsiteY11" fmla="*/ 190500 h 76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43000" h="762000" fill="none" extrusionOk="0">
                        <a:moveTo>
                          <a:pt x="0" y="190500"/>
                        </a:moveTo>
                        <a:cubicBezTo>
                          <a:pt x="63880" y="158865"/>
                          <a:pt x="229730" y="216178"/>
                          <a:pt x="291318" y="190500"/>
                        </a:cubicBezTo>
                        <a:cubicBezTo>
                          <a:pt x="352906" y="164822"/>
                          <a:pt x="483751" y="223158"/>
                          <a:pt x="619826" y="190500"/>
                        </a:cubicBezTo>
                        <a:cubicBezTo>
                          <a:pt x="610076" y="143203"/>
                          <a:pt x="620840" y="90509"/>
                          <a:pt x="619826" y="0"/>
                        </a:cubicBezTo>
                        <a:cubicBezTo>
                          <a:pt x="756071" y="51234"/>
                          <a:pt x="787985" y="165240"/>
                          <a:pt x="891876" y="198120"/>
                        </a:cubicBezTo>
                        <a:cubicBezTo>
                          <a:pt x="995767" y="231000"/>
                          <a:pt x="1056288" y="332376"/>
                          <a:pt x="1143000" y="381000"/>
                        </a:cubicBezTo>
                        <a:cubicBezTo>
                          <a:pt x="1080042" y="448248"/>
                          <a:pt x="920859" y="509319"/>
                          <a:pt x="870950" y="579120"/>
                        </a:cubicBezTo>
                        <a:cubicBezTo>
                          <a:pt x="821041" y="648921"/>
                          <a:pt x="697262" y="671526"/>
                          <a:pt x="619826" y="762000"/>
                        </a:cubicBezTo>
                        <a:cubicBezTo>
                          <a:pt x="598992" y="683544"/>
                          <a:pt x="625847" y="662466"/>
                          <a:pt x="619826" y="571500"/>
                        </a:cubicBezTo>
                        <a:cubicBezTo>
                          <a:pt x="504900" y="603041"/>
                          <a:pt x="422521" y="545497"/>
                          <a:pt x="309913" y="571500"/>
                        </a:cubicBezTo>
                        <a:cubicBezTo>
                          <a:pt x="197305" y="597503"/>
                          <a:pt x="124223" y="570557"/>
                          <a:pt x="0" y="571500"/>
                        </a:cubicBezTo>
                        <a:cubicBezTo>
                          <a:pt x="-7320" y="387922"/>
                          <a:pt x="37304" y="375068"/>
                          <a:pt x="0" y="190500"/>
                        </a:cubicBezTo>
                        <a:close/>
                      </a:path>
                      <a:path w="1143000" h="762000" stroke="0" extrusionOk="0">
                        <a:moveTo>
                          <a:pt x="0" y="190500"/>
                        </a:moveTo>
                        <a:cubicBezTo>
                          <a:pt x="137818" y="162367"/>
                          <a:pt x="180201" y="202449"/>
                          <a:pt x="297516" y="190500"/>
                        </a:cubicBezTo>
                        <a:cubicBezTo>
                          <a:pt x="414831" y="178551"/>
                          <a:pt x="546937" y="194495"/>
                          <a:pt x="619826" y="190500"/>
                        </a:cubicBezTo>
                        <a:cubicBezTo>
                          <a:pt x="610388" y="150472"/>
                          <a:pt x="633594" y="87606"/>
                          <a:pt x="619826" y="0"/>
                        </a:cubicBezTo>
                        <a:cubicBezTo>
                          <a:pt x="724891" y="32621"/>
                          <a:pt x="780397" y="132609"/>
                          <a:pt x="876181" y="186690"/>
                        </a:cubicBezTo>
                        <a:cubicBezTo>
                          <a:pt x="971965" y="240771"/>
                          <a:pt x="994897" y="305448"/>
                          <a:pt x="1143000" y="381000"/>
                        </a:cubicBezTo>
                        <a:cubicBezTo>
                          <a:pt x="1054304" y="455789"/>
                          <a:pt x="921158" y="497086"/>
                          <a:pt x="886645" y="567690"/>
                        </a:cubicBezTo>
                        <a:cubicBezTo>
                          <a:pt x="852132" y="638294"/>
                          <a:pt x="702345" y="671999"/>
                          <a:pt x="619826" y="762000"/>
                        </a:cubicBezTo>
                        <a:cubicBezTo>
                          <a:pt x="615471" y="686981"/>
                          <a:pt x="632231" y="641135"/>
                          <a:pt x="619826" y="571500"/>
                        </a:cubicBezTo>
                        <a:cubicBezTo>
                          <a:pt x="537259" y="574511"/>
                          <a:pt x="380137" y="558152"/>
                          <a:pt x="303715" y="571500"/>
                        </a:cubicBezTo>
                        <a:cubicBezTo>
                          <a:pt x="227293" y="584848"/>
                          <a:pt x="118798" y="538167"/>
                          <a:pt x="0" y="571500"/>
                        </a:cubicBezTo>
                        <a:cubicBezTo>
                          <a:pt x="-44491" y="484721"/>
                          <a:pt x="32681" y="267294"/>
                          <a:pt x="0" y="1905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Optima" panose="02000503060000020004" pitchFamily="2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553200" y="2057400"/>
            <a:ext cx="1066800" cy="838200"/>
          </a:xfrm>
          <a:prstGeom prst="roundRect">
            <a:avLst/>
          </a:prstGeom>
          <a:gradFill>
            <a:gsLst>
              <a:gs pos="0">
                <a:srgbClr val="008000"/>
              </a:gs>
              <a:gs pos="100000">
                <a:srgbClr val="00C362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Optima" panose="02000503060000020004" pitchFamily="2" charset="0"/>
              </a:rPr>
              <a:t>Control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Optima" panose="02000503060000020004" pitchFamily="2" charset="0"/>
              </a:rPr>
              <a:t>Plane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8001000" y="2057400"/>
            <a:ext cx="1066800" cy="838200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Optima" panose="02000503060000020004" pitchFamily="2" charset="0"/>
              </a:rPr>
              <a:t>Control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Optima" panose="02000503060000020004" pitchFamily="2" charset="0"/>
              </a:rPr>
              <a:t>Plane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105400" y="2057400"/>
            <a:ext cx="1066800" cy="838200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Optima" panose="02000503060000020004" pitchFamily="2" charset="0"/>
              </a:rPr>
              <a:t>Control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Optima" panose="02000503060000020004" pitchFamily="2" charset="0"/>
              </a:rPr>
              <a:t>Plane</a:t>
            </a:r>
          </a:p>
        </p:txBody>
      </p:sp>
      <p:sp>
        <p:nvSpPr>
          <p:cNvPr id="32803" name="TextBox 23"/>
          <p:cNvSpPr txBox="1">
            <a:spLocks noChangeArrowheads="1"/>
          </p:cNvSpPr>
          <p:nvPr/>
        </p:nvSpPr>
        <p:spPr bwMode="auto">
          <a:xfrm>
            <a:off x="6163287" y="2297668"/>
            <a:ext cx="389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Optima" panose="02000503060000020004" pitchFamily="2" charset="0"/>
              </a:rPr>
              <a:t>or</a:t>
            </a:r>
          </a:p>
        </p:txBody>
      </p:sp>
      <p:sp>
        <p:nvSpPr>
          <p:cNvPr id="32804" name="TextBox 24"/>
          <p:cNvSpPr txBox="1">
            <a:spLocks noChangeArrowheads="1"/>
          </p:cNvSpPr>
          <p:nvPr/>
        </p:nvSpPr>
        <p:spPr bwMode="auto">
          <a:xfrm>
            <a:off x="7611087" y="2286000"/>
            <a:ext cx="389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Optima" panose="02000503060000020004" pitchFamily="2" charset="0"/>
              </a:rPr>
              <a:t>or</a:t>
            </a:r>
          </a:p>
        </p:txBody>
      </p:sp>
      <p:grpSp>
        <p:nvGrpSpPr>
          <p:cNvPr id="32805" name="Group 52"/>
          <p:cNvGrpSpPr>
            <a:grpSpLocks/>
          </p:cNvGrpSpPr>
          <p:nvPr/>
        </p:nvGrpSpPr>
        <p:grpSpPr bwMode="auto">
          <a:xfrm>
            <a:off x="5867400" y="1600200"/>
            <a:ext cx="2590800" cy="369332"/>
            <a:chOff x="6019800" y="3200400"/>
            <a:chExt cx="2590800" cy="369332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6019800" y="3427413"/>
              <a:ext cx="2590800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807" name="TextBox 23"/>
            <p:cNvSpPr txBox="1">
              <a:spLocks noChangeArrowheads="1"/>
            </p:cNvSpPr>
            <p:nvPr/>
          </p:nvSpPr>
          <p:spPr bwMode="auto">
            <a:xfrm>
              <a:off x="6453791" y="3200400"/>
              <a:ext cx="1672253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Optima" panose="02000503060000020004" pitchFamily="2" charset="0"/>
                </a:rPr>
                <a:t>Open Interface</a:t>
              </a:r>
            </a:p>
          </p:txBody>
        </p:sp>
      </p:grpSp>
      <p:sp>
        <p:nvSpPr>
          <p:cNvPr id="56" name="Right Arrow 55"/>
          <p:cNvSpPr/>
          <p:nvPr/>
        </p:nvSpPr>
        <p:spPr>
          <a:xfrm>
            <a:off x="3733800" y="5334000"/>
            <a:ext cx="1143000" cy="762000"/>
          </a:xfrm>
          <a:prstGeom prst="rightArrow">
            <a:avLst>
              <a:gd name="adj1" fmla="val 50000"/>
              <a:gd name="adj2" fmla="val 68658"/>
            </a:avLst>
          </a:prstGeom>
          <a:solidFill>
            <a:srgbClr val="FF0000"/>
          </a:solidFill>
          <a:ln w="12700" cap="rnd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064737349">
                  <a:custGeom>
                    <a:avLst/>
                    <a:gdLst>
                      <a:gd name="connsiteX0" fmla="*/ 0 w 1143000"/>
                      <a:gd name="connsiteY0" fmla="*/ 190500 h 762000"/>
                      <a:gd name="connsiteX1" fmla="*/ 316111 w 1143000"/>
                      <a:gd name="connsiteY1" fmla="*/ 190500 h 762000"/>
                      <a:gd name="connsiteX2" fmla="*/ 619826 w 1143000"/>
                      <a:gd name="connsiteY2" fmla="*/ 190500 h 762000"/>
                      <a:gd name="connsiteX3" fmla="*/ 619826 w 1143000"/>
                      <a:gd name="connsiteY3" fmla="*/ 0 h 762000"/>
                      <a:gd name="connsiteX4" fmla="*/ 881413 w 1143000"/>
                      <a:gd name="connsiteY4" fmla="*/ 190500 h 762000"/>
                      <a:gd name="connsiteX5" fmla="*/ 1143000 w 1143000"/>
                      <a:gd name="connsiteY5" fmla="*/ 381000 h 762000"/>
                      <a:gd name="connsiteX6" fmla="*/ 886645 w 1143000"/>
                      <a:gd name="connsiteY6" fmla="*/ 567690 h 762000"/>
                      <a:gd name="connsiteX7" fmla="*/ 619826 w 1143000"/>
                      <a:gd name="connsiteY7" fmla="*/ 762000 h 762000"/>
                      <a:gd name="connsiteX8" fmla="*/ 619826 w 1143000"/>
                      <a:gd name="connsiteY8" fmla="*/ 571500 h 762000"/>
                      <a:gd name="connsiteX9" fmla="*/ 297516 w 1143000"/>
                      <a:gd name="connsiteY9" fmla="*/ 571500 h 762000"/>
                      <a:gd name="connsiteX10" fmla="*/ 0 w 1143000"/>
                      <a:gd name="connsiteY10" fmla="*/ 571500 h 762000"/>
                      <a:gd name="connsiteX11" fmla="*/ 0 w 1143000"/>
                      <a:gd name="connsiteY11" fmla="*/ 190500 h 76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43000" h="762000" fill="none" extrusionOk="0">
                        <a:moveTo>
                          <a:pt x="0" y="190500"/>
                        </a:moveTo>
                        <a:cubicBezTo>
                          <a:pt x="81841" y="169990"/>
                          <a:pt x="194196" y="218006"/>
                          <a:pt x="316111" y="190500"/>
                        </a:cubicBezTo>
                        <a:cubicBezTo>
                          <a:pt x="438026" y="162994"/>
                          <a:pt x="526998" y="201033"/>
                          <a:pt x="619826" y="190500"/>
                        </a:cubicBezTo>
                        <a:cubicBezTo>
                          <a:pt x="601377" y="150017"/>
                          <a:pt x="622095" y="89452"/>
                          <a:pt x="619826" y="0"/>
                        </a:cubicBezTo>
                        <a:cubicBezTo>
                          <a:pt x="694018" y="9151"/>
                          <a:pt x="787095" y="150667"/>
                          <a:pt x="881413" y="190500"/>
                        </a:cubicBezTo>
                        <a:cubicBezTo>
                          <a:pt x="975731" y="230333"/>
                          <a:pt x="1038833" y="317018"/>
                          <a:pt x="1143000" y="381000"/>
                        </a:cubicBezTo>
                        <a:cubicBezTo>
                          <a:pt x="1093893" y="441502"/>
                          <a:pt x="982368" y="488925"/>
                          <a:pt x="886645" y="567690"/>
                        </a:cubicBezTo>
                        <a:cubicBezTo>
                          <a:pt x="790921" y="646455"/>
                          <a:pt x="667882" y="715235"/>
                          <a:pt x="619826" y="762000"/>
                        </a:cubicBezTo>
                        <a:cubicBezTo>
                          <a:pt x="601777" y="701850"/>
                          <a:pt x="641996" y="633256"/>
                          <a:pt x="619826" y="571500"/>
                        </a:cubicBezTo>
                        <a:cubicBezTo>
                          <a:pt x="547268" y="604575"/>
                          <a:pt x="387060" y="564139"/>
                          <a:pt x="297516" y="571500"/>
                        </a:cubicBezTo>
                        <a:cubicBezTo>
                          <a:pt x="207972" y="578861"/>
                          <a:pt x="95542" y="568224"/>
                          <a:pt x="0" y="571500"/>
                        </a:cubicBezTo>
                        <a:cubicBezTo>
                          <a:pt x="-3910" y="399258"/>
                          <a:pt x="1679" y="336995"/>
                          <a:pt x="0" y="190500"/>
                        </a:cubicBezTo>
                        <a:close/>
                      </a:path>
                      <a:path w="1143000" h="762000" stroke="0" extrusionOk="0">
                        <a:moveTo>
                          <a:pt x="0" y="190500"/>
                        </a:moveTo>
                        <a:cubicBezTo>
                          <a:pt x="94222" y="159069"/>
                          <a:pt x="184864" y="223460"/>
                          <a:pt x="303715" y="190500"/>
                        </a:cubicBezTo>
                        <a:cubicBezTo>
                          <a:pt x="422566" y="157540"/>
                          <a:pt x="538050" y="195124"/>
                          <a:pt x="619826" y="190500"/>
                        </a:cubicBezTo>
                        <a:cubicBezTo>
                          <a:pt x="606074" y="134585"/>
                          <a:pt x="627438" y="58646"/>
                          <a:pt x="619826" y="0"/>
                        </a:cubicBezTo>
                        <a:cubicBezTo>
                          <a:pt x="722151" y="39081"/>
                          <a:pt x="772624" y="114900"/>
                          <a:pt x="876181" y="186690"/>
                        </a:cubicBezTo>
                        <a:cubicBezTo>
                          <a:pt x="979738" y="258480"/>
                          <a:pt x="1010634" y="332740"/>
                          <a:pt x="1143000" y="381000"/>
                        </a:cubicBezTo>
                        <a:cubicBezTo>
                          <a:pt x="1050562" y="449080"/>
                          <a:pt x="969004" y="463272"/>
                          <a:pt x="891876" y="563880"/>
                        </a:cubicBezTo>
                        <a:cubicBezTo>
                          <a:pt x="814748" y="664488"/>
                          <a:pt x="680317" y="693424"/>
                          <a:pt x="619826" y="762000"/>
                        </a:cubicBezTo>
                        <a:cubicBezTo>
                          <a:pt x="607527" y="693464"/>
                          <a:pt x="633736" y="631481"/>
                          <a:pt x="619826" y="571500"/>
                        </a:cubicBezTo>
                        <a:cubicBezTo>
                          <a:pt x="483722" y="593545"/>
                          <a:pt x="418257" y="556927"/>
                          <a:pt x="322310" y="571500"/>
                        </a:cubicBezTo>
                        <a:cubicBezTo>
                          <a:pt x="226363" y="586073"/>
                          <a:pt x="107712" y="533344"/>
                          <a:pt x="0" y="571500"/>
                        </a:cubicBezTo>
                        <a:cubicBezTo>
                          <a:pt x="-25668" y="473892"/>
                          <a:pt x="14724" y="344795"/>
                          <a:pt x="0" y="1905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Optima" panose="02000503060000020004" pitchFamily="2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38" y="781050"/>
            <a:ext cx="5024438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838200" y="2463800"/>
            <a:ext cx="1905000" cy="9652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2"/>
            </a:solidFill>
          </a:ln>
          <a:effectLst/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bg1"/>
                </a:solidFill>
                <a:latin typeface="Optima" panose="02000503060000020004" pitchFamily="2" charset="0"/>
              </a:rPr>
              <a:t>Specialized</a:t>
            </a:r>
          </a:p>
          <a:p>
            <a:pPr algn="ctr" eaLnBrk="1" hangingPunct="1"/>
            <a:r>
              <a:rPr lang="en-US" sz="2000" dirty="0">
                <a:solidFill>
                  <a:schemeClr val="bg1"/>
                </a:solidFill>
                <a:latin typeface="Optima" panose="02000503060000020004" pitchFamily="2" charset="0"/>
              </a:rPr>
              <a:t>Control</a:t>
            </a:r>
          </a:p>
          <a:p>
            <a:pPr algn="ctr" eaLnBrk="1" hangingPunct="1"/>
            <a:r>
              <a:rPr lang="en-US" sz="2000" dirty="0">
                <a:solidFill>
                  <a:schemeClr val="bg1"/>
                </a:solidFill>
                <a:latin typeface="Optima" panose="02000503060000020004" pitchFamily="2" charset="0"/>
              </a:rPr>
              <a:t>Plane</a:t>
            </a:r>
            <a:endParaRPr lang="en-US" sz="18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838200" y="3505200"/>
            <a:ext cx="1905000" cy="8382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2"/>
            </a:solidFill>
          </a:ln>
          <a:effectLst/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bg1"/>
                </a:solidFill>
                <a:latin typeface="Optima" panose="02000503060000020004" pitchFamily="2" charset="0"/>
              </a:rPr>
              <a:t>Specialized</a:t>
            </a:r>
          </a:p>
          <a:p>
            <a:pPr algn="ctr" eaLnBrk="1" hangingPunct="1"/>
            <a:r>
              <a:rPr lang="en-US" sz="2000" dirty="0">
                <a:solidFill>
                  <a:schemeClr val="bg1"/>
                </a:solidFill>
                <a:latin typeface="Optima" panose="02000503060000020004" pitchFamily="2" charset="0"/>
              </a:rPr>
              <a:t>Hardware</a:t>
            </a:r>
            <a:endParaRPr lang="en-US" sz="18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838200" y="1625600"/>
            <a:ext cx="1905000" cy="7366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2"/>
            </a:solidFill>
          </a:ln>
          <a:effectLst/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bg1"/>
                </a:solidFill>
                <a:latin typeface="Optima" panose="02000503060000020004" pitchFamily="2" charset="0"/>
              </a:rPr>
              <a:t>Specialized</a:t>
            </a:r>
          </a:p>
          <a:p>
            <a:pPr algn="ctr" eaLnBrk="1" hangingPunct="1"/>
            <a:r>
              <a:rPr lang="en-US" sz="2000" dirty="0">
                <a:solidFill>
                  <a:schemeClr val="bg1"/>
                </a:solidFill>
                <a:latin typeface="Optima" panose="02000503060000020004" pitchFamily="2" charset="0"/>
              </a:rPr>
              <a:t>Features</a:t>
            </a:r>
            <a:endParaRPr lang="en-US" sz="18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5865813" y="2982913"/>
            <a:ext cx="2744787" cy="1817687"/>
            <a:chOff x="5865350" y="3212068"/>
            <a:chExt cx="2745250" cy="1817099"/>
          </a:xfrm>
        </p:grpSpPr>
        <p:grpSp>
          <p:nvGrpSpPr>
            <p:cNvPr id="32790" name="Group 51"/>
            <p:cNvGrpSpPr>
              <a:grpSpLocks/>
            </p:cNvGrpSpPr>
            <p:nvPr/>
          </p:nvGrpSpPr>
          <p:grpSpPr bwMode="auto">
            <a:xfrm>
              <a:off x="5866937" y="3212068"/>
              <a:ext cx="2591237" cy="369212"/>
              <a:chOff x="6019337" y="3200400"/>
              <a:chExt cx="2591237" cy="369212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6019337" y="3427338"/>
                <a:ext cx="2591237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793" name="TextBox 23"/>
              <p:cNvSpPr txBox="1">
                <a:spLocks noChangeArrowheads="1"/>
              </p:cNvSpPr>
              <p:nvPr/>
            </p:nvSpPr>
            <p:spPr bwMode="auto">
              <a:xfrm>
                <a:off x="6453791" y="3200400"/>
                <a:ext cx="1672535" cy="36921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Optima" panose="02000503060000020004" pitchFamily="2" charset="0"/>
                  </a:rPr>
                  <a:t>Open Interface</a:t>
                </a:r>
              </a:p>
            </p:txBody>
          </p:sp>
        </p:grpSp>
        <p:pic>
          <p:nvPicPr>
            <p:cNvPr id="32791" name="Picture 6" descr="48HD10Gb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5350" y="4443379"/>
              <a:ext cx="27452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ounded Rectangle 22"/>
            <p:cNvSpPr/>
            <p:nvPr/>
          </p:nvSpPr>
          <p:spPr bwMode="auto">
            <a:xfrm>
              <a:off x="6096000" y="3733800"/>
              <a:ext cx="2286000" cy="838200"/>
            </a:xfrm>
            <a:prstGeom prst="roundRect">
              <a:avLst/>
            </a:prstGeom>
            <a:solidFill>
              <a:srgbClr val="000090"/>
            </a:solidFill>
            <a:ln>
              <a:solidFill>
                <a:schemeClr val="tx2"/>
              </a:solidFill>
            </a:ln>
            <a:scene3d>
              <a:camera prst="orthographicFront" fov="0">
                <a:rot lat="0" lon="0" rev="0"/>
              </a:camera>
              <a:lightRig rig="glow" dir="tl">
                <a:rot lat="0" lon="0" rev="900000"/>
              </a:lightRig>
            </a:scene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dirty="0">
                  <a:solidFill>
                    <a:schemeClr val="bg1"/>
                  </a:solidFill>
                  <a:latin typeface="Optima" panose="02000503060000020004" pitchFamily="2" charset="0"/>
                </a:rPr>
                <a:t>Merchant</a:t>
              </a:r>
            </a:p>
            <a:p>
              <a:pPr algn="ctr" eaLnBrk="1" hangingPunct="1"/>
              <a:r>
                <a:rPr lang="en-US" sz="2000" dirty="0">
                  <a:solidFill>
                    <a:schemeClr val="bg1"/>
                  </a:solidFill>
                  <a:latin typeface="Optima" panose="02000503060000020004" pitchFamily="2" charset="0"/>
                </a:rPr>
                <a:t>Switching Chips</a:t>
              </a:r>
              <a:endParaRPr lang="en-US" sz="1800" dirty="0">
                <a:solidFill>
                  <a:schemeClr val="bg1"/>
                </a:solidFill>
                <a:latin typeface="Optima" panose="02000503060000020004" pitchFamily="2" charset="0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400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1"/>
          <p:cNvSpPr>
            <a:spLocks/>
          </p:cNvSpPr>
          <p:nvPr/>
        </p:nvSpPr>
        <p:spPr bwMode="auto">
          <a:xfrm>
            <a:off x="874713" y="2209800"/>
            <a:ext cx="7385050" cy="3027363"/>
          </a:xfrm>
          <a:prstGeom prst="roundRect">
            <a:avLst>
              <a:gd name="adj" fmla="val 6486"/>
            </a:avLst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4021138"/>
            <a:ext cx="327501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/>
          </p:cNvSpPr>
          <p:nvPr/>
        </p:nvSpPr>
        <p:spPr bwMode="auto">
          <a:xfrm>
            <a:off x="1162050" y="2339802"/>
            <a:ext cx="3836820" cy="69249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38100" dist="25399" dir="3600114" algn="ctr" rotWithShape="0">
              <a:schemeClr val="bg2">
                <a:alpha val="64999"/>
              </a:schemeClr>
            </a:outerShdw>
          </a:effectLst>
        </p:spPr>
        <p:txBody>
          <a:bodyPr wrap="none" lIns="0" tIns="0" rIns="0" bIns="0" anchor="ctr">
            <a:spAutoFit/>
          </a:bodyPr>
          <a:lstStyle/>
          <a:p>
            <a:r>
              <a:rPr lang="en-US" sz="4500" dirty="0">
                <a:solidFill>
                  <a:srgbClr val="FFFFFF"/>
                </a:solidFill>
                <a:latin typeface="Optima" panose="02000503060000020004" pitchFamily="2" charset="0"/>
                <a:cs typeface="Gill Sans" charset="0"/>
              </a:rPr>
              <a:t>Ethernet Switch</a:t>
            </a:r>
          </a:p>
        </p:txBody>
      </p:sp>
      <p:pic>
        <p:nvPicPr>
          <p:cNvPr id="593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4460875"/>
            <a:ext cx="3278187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4021138"/>
            <a:ext cx="327501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4460875"/>
            <a:ext cx="32781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2495550"/>
            <a:ext cx="4032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2495550"/>
            <a:ext cx="4032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Traditional Switch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05300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Traditional Switch</a:t>
            </a:r>
          </a:p>
        </p:txBody>
      </p:sp>
      <p:sp>
        <p:nvSpPr>
          <p:cNvPr id="61443" name="AutoShape 2"/>
          <p:cNvSpPr>
            <a:spLocks/>
          </p:cNvSpPr>
          <p:nvPr/>
        </p:nvSpPr>
        <p:spPr bwMode="auto">
          <a:xfrm>
            <a:off x="874713" y="2362200"/>
            <a:ext cx="7385050" cy="3027362"/>
          </a:xfrm>
          <a:prstGeom prst="roundRect">
            <a:avLst>
              <a:gd name="adj" fmla="val 6486"/>
            </a:avLst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4579" name="AutoShape 3"/>
          <p:cNvSpPr>
            <a:spLocks/>
          </p:cNvSpPr>
          <p:nvPr/>
        </p:nvSpPr>
        <p:spPr bwMode="auto">
          <a:xfrm>
            <a:off x="1106488" y="4076700"/>
            <a:ext cx="6884987" cy="1054100"/>
          </a:xfrm>
          <a:prstGeom prst="roundRect">
            <a:avLst>
              <a:gd name="adj" fmla="val 8472"/>
            </a:avLst>
          </a:prstGeom>
          <a:solidFill>
            <a:srgbClr val="C8D2DF"/>
          </a:solidFill>
          <a:ln w="25400">
            <a:solidFill>
              <a:srgbClr val="003F8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sz="450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anose="02000503060000020004" pitchFamily="2" charset="0"/>
                <a:cs typeface="Gill Sans" charset="0"/>
              </a:rPr>
              <a:t>Data Path (Hardware)</a:t>
            </a:r>
          </a:p>
        </p:txBody>
      </p:sp>
      <p:sp>
        <p:nvSpPr>
          <p:cNvPr id="61445" name="Line 4"/>
          <p:cNvSpPr>
            <a:spLocks noChangeShapeType="1"/>
          </p:cNvSpPr>
          <p:nvPr/>
        </p:nvSpPr>
        <p:spPr bwMode="auto">
          <a:xfrm rot="10800000" flipH="1">
            <a:off x="1036638" y="3835400"/>
            <a:ext cx="7072312" cy="17462"/>
          </a:xfrm>
          <a:prstGeom prst="line">
            <a:avLst/>
          </a:prstGeom>
          <a:noFill/>
          <a:ln w="63500">
            <a:solidFill>
              <a:srgbClr val="00194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4581" name="AutoShape 5"/>
          <p:cNvSpPr>
            <a:spLocks/>
          </p:cNvSpPr>
          <p:nvPr/>
        </p:nvSpPr>
        <p:spPr bwMode="auto">
          <a:xfrm>
            <a:off x="1106488" y="2611437"/>
            <a:ext cx="3394075" cy="1036638"/>
          </a:xfrm>
          <a:prstGeom prst="roundRect">
            <a:avLst>
              <a:gd name="adj" fmla="val 6894"/>
            </a:avLst>
          </a:prstGeom>
          <a:solidFill>
            <a:srgbClr val="C8D2DF"/>
          </a:solidFill>
          <a:ln w="25400">
            <a:solidFill>
              <a:srgbClr val="003F8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450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anose="02000503060000020004" pitchFamily="2" charset="0"/>
                <a:cs typeface="Gill Sans" charset="0"/>
              </a:rPr>
              <a:t>Control Path</a:t>
            </a:r>
          </a:p>
        </p:txBody>
      </p:sp>
      <p:sp>
        <p:nvSpPr>
          <p:cNvPr id="24582" name="AutoShape 6"/>
          <p:cNvSpPr>
            <a:spLocks/>
          </p:cNvSpPr>
          <p:nvPr/>
        </p:nvSpPr>
        <p:spPr bwMode="auto">
          <a:xfrm>
            <a:off x="1106488" y="2611437"/>
            <a:ext cx="6884987" cy="1036638"/>
          </a:xfrm>
          <a:prstGeom prst="roundRect">
            <a:avLst>
              <a:gd name="adj" fmla="val 6894"/>
            </a:avLst>
          </a:prstGeom>
          <a:solidFill>
            <a:srgbClr val="C8D2DF"/>
          </a:solidFill>
          <a:ln w="25400">
            <a:solidFill>
              <a:srgbClr val="003F8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sz="4500" dirty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anose="02000503060000020004" pitchFamily="2" charset="0"/>
                <a:cs typeface="Gill Sans" charset="0"/>
              </a:rPr>
              <a:t>Control Path (Software)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2837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404536" y="1637376"/>
            <a:ext cx="1227718" cy="4920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Optima" panose="02000503060000020004" pitchFamily="2" charset="0"/>
              </a:rPr>
              <a:t>Feature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1982788" y="4206875"/>
            <a:ext cx="1666875" cy="1276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860800" y="4075113"/>
            <a:ext cx="1322388" cy="8397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3965575" y="5483225"/>
            <a:ext cx="1536700" cy="8445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350963" y="6026150"/>
            <a:ext cx="1674812" cy="3016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5946775" y="4635500"/>
            <a:ext cx="1433513" cy="5667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4413251" y="1634179"/>
            <a:ext cx="1211822" cy="4920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Optima" panose="02000503060000020004" pitchFamily="2" charset="0"/>
              </a:rPr>
              <a:t>Feature</a:t>
            </a:r>
          </a:p>
        </p:txBody>
      </p:sp>
      <p:cxnSp>
        <p:nvCxnSpPr>
          <p:cNvPr id="70" name="Straight Connector 69"/>
          <p:cNvCxnSpPr/>
          <p:nvPr/>
        </p:nvCxnSpPr>
        <p:spPr>
          <a:xfrm rot="16200000" flipH="1">
            <a:off x="-453231" y="4034632"/>
            <a:ext cx="2776537" cy="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>
            <a:off x="2836863" y="3140075"/>
            <a:ext cx="989012" cy="1588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>
            <a:off x="4368800" y="3779838"/>
            <a:ext cx="2268537" cy="1588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>
            <a:off x="6665912" y="3360738"/>
            <a:ext cx="1427163" cy="1588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/>
        </p:nvSpPr>
        <p:spPr>
          <a:xfrm>
            <a:off x="821267" y="2229446"/>
            <a:ext cx="6663266" cy="416311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Optima" panose="02000503060000020004" pitchFamily="2" charset="0"/>
              </a:rPr>
              <a:t>Network OS</a:t>
            </a:r>
          </a:p>
        </p:txBody>
      </p:sp>
      <p:grpSp>
        <p:nvGrpSpPr>
          <p:cNvPr id="2" name="Group 119"/>
          <p:cNvGrpSpPr>
            <a:grpSpLocks/>
          </p:cNvGrpSpPr>
          <p:nvPr/>
        </p:nvGrpSpPr>
        <p:grpSpPr bwMode="auto">
          <a:xfrm>
            <a:off x="3649663" y="2647950"/>
            <a:ext cx="4521200" cy="987425"/>
            <a:chOff x="3650213" y="1672972"/>
            <a:chExt cx="4521413" cy="673471"/>
          </a:xfrm>
        </p:grpSpPr>
        <p:sp>
          <p:nvSpPr>
            <p:cNvPr id="101" name="Right Brace 100"/>
            <p:cNvSpPr/>
            <p:nvPr/>
          </p:nvSpPr>
          <p:spPr>
            <a:xfrm>
              <a:off x="3650213" y="1672972"/>
              <a:ext cx="219085" cy="673471"/>
            </a:xfrm>
            <a:prstGeom prst="rightBrace">
              <a:avLst>
                <a:gd name="adj1" fmla="val 31524"/>
                <a:gd name="adj2" fmla="val 50000"/>
              </a:avLst>
            </a:prstGeom>
            <a:ln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69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38950" name="TextBox 101"/>
            <p:cNvSpPr txBox="1">
              <a:spLocks noChangeArrowheads="1"/>
            </p:cNvSpPr>
            <p:nvPr/>
          </p:nvSpPr>
          <p:spPr bwMode="auto">
            <a:xfrm>
              <a:off x="3861360" y="1810482"/>
              <a:ext cx="4310266" cy="2522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Optima" panose="02000503060000020004" pitchFamily="2" charset="0"/>
                </a:rPr>
                <a:t>1. Open interface to packet forwarding</a:t>
              </a:r>
            </a:p>
          </p:txBody>
        </p:sp>
      </p:grpSp>
      <p:grpSp>
        <p:nvGrpSpPr>
          <p:cNvPr id="3" name="Group 121"/>
          <p:cNvGrpSpPr>
            <a:grpSpLocks/>
          </p:cNvGrpSpPr>
          <p:nvPr/>
        </p:nvGrpSpPr>
        <p:grpSpPr bwMode="auto">
          <a:xfrm>
            <a:off x="0" y="1066800"/>
            <a:ext cx="5791200" cy="1133475"/>
            <a:chOff x="594" y="103780"/>
            <a:chExt cx="5791153" cy="1132821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2210376" y="1235015"/>
              <a:ext cx="3581371" cy="1586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740" name="TextBox 109"/>
            <p:cNvSpPr txBox="1">
              <a:spLocks noChangeArrowheads="1"/>
            </p:cNvSpPr>
            <p:nvPr/>
          </p:nvSpPr>
          <p:spPr bwMode="auto">
            <a:xfrm>
              <a:off x="594" y="103780"/>
              <a:ext cx="4708752" cy="369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Optima" panose="02000503060000020004" pitchFamily="2" charset="0"/>
                </a:rPr>
                <a:t>3. Consistent, up-to-date global network view</a:t>
              </a:r>
            </a:p>
          </p:txBody>
        </p:sp>
        <p:cxnSp>
          <p:nvCxnSpPr>
            <p:cNvPr id="113" name="Straight Connector 112"/>
            <p:cNvCxnSpPr/>
            <p:nvPr/>
          </p:nvCxnSpPr>
          <p:spPr>
            <a:xfrm rot="16200000" flipV="1">
              <a:off x="1606572" y="631211"/>
              <a:ext cx="826611" cy="380997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20"/>
          <p:cNvGrpSpPr>
            <a:grpSpLocks/>
          </p:cNvGrpSpPr>
          <p:nvPr/>
        </p:nvGrpSpPr>
        <p:grpSpPr bwMode="auto">
          <a:xfrm>
            <a:off x="5667375" y="1011238"/>
            <a:ext cx="3798888" cy="1425575"/>
            <a:chOff x="5957958" y="-1051208"/>
            <a:chExt cx="3468744" cy="1424229"/>
          </a:xfrm>
        </p:grpSpPr>
        <p:sp>
          <p:nvSpPr>
            <p:cNvPr id="29737" name="TextBox 103"/>
            <p:cNvSpPr txBox="1">
              <a:spLocks noChangeArrowheads="1"/>
            </p:cNvSpPr>
            <p:nvPr/>
          </p:nvSpPr>
          <p:spPr bwMode="auto">
            <a:xfrm>
              <a:off x="5957958" y="-1051208"/>
              <a:ext cx="3468744" cy="921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Optima" panose="02000503060000020004" pitchFamily="2" charset="0"/>
                </a:rPr>
                <a:t>2. At least one Network OS</a:t>
              </a:r>
              <a:br>
                <a:rPr lang="en-US" dirty="0">
                  <a:latin typeface="Optima" panose="02000503060000020004" pitchFamily="2" charset="0"/>
                </a:rPr>
              </a:br>
              <a:r>
                <a:rPr lang="en-US" dirty="0">
                  <a:latin typeface="Optima" panose="02000503060000020004" pitchFamily="2" charset="0"/>
                </a:rPr>
                <a:t>probably many.</a:t>
              </a:r>
              <a:br>
                <a:rPr lang="en-US" dirty="0">
                  <a:latin typeface="Optima" panose="02000503060000020004" pitchFamily="2" charset="0"/>
                </a:rPr>
              </a:br>
              <a:r>
                <a:rPr lang="en-US" dirty="0">
                  <a:latin typeface="Optima" panose="02000503060000020004" pitchFamily="2" charset="0"/>
                </a:rPr>
                <a:t>Open- and closed-source</a:t>
              </a:r>
            </a:p>
          </p:txBody>
        </p:sp>
        <p:cxnSp>
          <p:nvCxnSpPr>
            <p:cNvPr id="119" name="Straight Arrow Connector 118"/>
            <p:cNvCxnSpPr/>
            <p:nvPr/>
          </p:nvCxnSpPr>
          <p:spPr>
            <a:xfrm rot="10800000" flipV="1">
              <a:off x="6549369" y="-129742"/>
              <a:ext cx="792898" cy="50276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935" name="Title 3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ea typeface="ＭＳ Ｐゴシック" charset="0"/>
                <a:cs typeface="ＭＳ Ｐゴシック" charset="0"/>
              </a:rPr>
              <a:t>Software Defined Network (SDN)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611188" y="5264150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2800350" y="5837238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2646363" y="3635375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4818063" y="4883150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auto">
          <a:xfrm>
            <a:off x="6799263" y="4016375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4572000" y="3124200"/>
            <a:ext cx="1844675" cy="739775"/>
            <a:chOff x="4809596" y="3324225"/>
            <a:chExt cx="1432560" cy="592669"/>
          </a:xfrm>
        </p:grpSpPr>
        <p:sp>
          <p:nvSpPr>
            <p:cNvPr id="39" name="Rectangle 38"/>
            <p:cNvSpPr/>
            <p:nvPr/>
          </p:nvSpPr>
          <p:spPr>
            <a:xfrm>
              <a:off x="5443276" y="3384001"/>
              <a:ext cx="118353" cy="532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pic>
          <p:nvPicPr>
            <p:cNvPr id="38943" name="Picture 31" descr="OpenFlow-Logo-Medium.t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9596" y="3324225"/>
              <a:ext cx="143256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239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Line 8"/>
          <p:cNvSpPr>
            <a:spLocks noChangeShapeType="1"/>
          </p:cNvSpPr>
          <p:nvPr/>
        </p:nvSpPr>
        <p:spPr bwMode="auto">
          <a:xfrm flipH="1">
            <a:off x="5300134" y="2846388"/>
            <a:ext cx="0" cy="1454150"/>
          </a:xfrm>
          <a:prstGeom prst="line">
            <a:avLst/>
          </a:prstGeom>
          <a:noFill/>
          <a:ln w="88900">
            <a:solidFill>
              <a:srgbClr val="FF7F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48131" name="Rectangle 9"/>
          <p:cNvSpPr>
            <a:spLocks/>
          </p:cNvSpPr>
          <p:nvPr/>
        </p:nvSpPr>
        <p:spPr bwMode="auto">
          <a:xfrm>
            <a:off x="2010834" y="3387725"/>
            <a:ext cx="31607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464" bIns="0">
            <a:spAutoFit/>
          </a:bodyPr>
          <a:lstStyle/>
          <a:p>
            <a:pPr marL="41275" algn="r"/>
            <a:r>
              <a:rPr lang="en-US" sz="2400" dirty="0">
                <a:solidFill>
                  <a:srgbClr val="1F497D"/>
                </a:solidFill>
                <a:latin typeface="Optima" panose="02000503060000020004" pitchFamily="2" charset="0"/>
                <a:cs typeface="Gill Sans" charset="0"/>
                <a:sym typeface="Gill Sans" charset="0"/>
              </a:rPr>
              <a:t>OpenFlow Protocol (SSL)</a:t>
            </a:r>
          </a:p>
        </p:txBody>
      </p:sp>
      <p:sp>
        <p:nvSpPr>
          <p:cNvPr id="13" name="AutoShape 1"/>
          <p:cNvSpPr>
            <a:spLocks/>
          </p:cNvSpPr>
          <p:nvPr/>
        </p:nvSpPr>
        <p:spPr bwMode="auto">
          <a:xfrm>
            <a:off x="1794934" y="4300538"/>
            <a:ext cx="5364163" cy="1368425"/>
          </a:xfrm>
          <a:prstGeom prst="roundRect">
            <a:avLst>
              <a:gd name="adj" fmla="val 6486"/>
            </a:avLst>
          </a:prstGeom>
          <a:gradFill>
            <a:gsLst>
              <a:gs pos="0">
                <a:schemeClr val="bg1">
                  <a:lumMod val="85000"/>
                  <a:lumOff val="15000"/>
                </a:schemeClr>
              </a:gs>
              <a:gs pos="50000">
                <a:schemeClr val="tx1">
                  <a:lumMod val="50000"/>
                </a:schemeClr>
              </a:gs>
              <a:gs pos="100000">
                <a:schemeClr val="tx1">
                  <a:lumMod val="85000"/>
                </a:schemeClr>
              </a:gs>
            </a:gsLst>
          </a:gradFill>
          <a:ln w="12700" cap="flat" cmpd="sng" algn="ctr">
            <a:solidFill>
              <a:schemeClr val="bg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Optima" panose="02000503060000020004" pitchFamily="2" charset="0"/>
              <a:ea typeface="ヒラギノ明朝 ProN W3" charset="-128"/>
              <a:cs typeface="Helvetica"/>
              <a:sym typeface="Times New Roman" charset="0"/>
            </a:endParaRPr>
          </a:p>
        </p:txBody>
      </p:sp>
      <p:sp>
        <p:nvSpPr>
          <p:cNvPr id="14" name="AutoShape 2"/>
          <p:cNvSpPr>
            <a:spLocks/>
          </p:cNvSpPr>
          <p:nvPr/>
        </p:nvSpPr>
        <p:spPr bwMode="auto">
          <a:xfrm>
            <a:off x="1963209" y="5075238"/>
            <a:ext cx="5008563" cy="476250"/>
          </a:xfrm>
          <a:prstGeom prst="roundRect">
            <a:avLst>
              <a:gd name="adj" fmla="val 8472"/>
            </a:avLst>
          </a:prstGeom>
          <a:solidFill>
            <a:srgbClr val="C8D2DF"/>
          </a:solidFill>
          <a:ln w="25400" cap="flat">
            <a:solidFill>
              <a:schemeClr val="bg1">
                <a:lumMod val="95000"/>
                <a:lumOff val="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41464" bIns="0" anchor="ctr"/>
          <a:lstStyle/>
          <a:p>
            <a:pPr marL="41299" algn="ctr">
              <a:defRPr/>
            </a:pPr>
            <a:r>
              <a:rPr lang="en-US" sz="2000" b="1" dirty="0">
                <a:solidFill>
                  <a:srgbClr val="001949"/>
                </a:solidFill>
                <a:latin typeface="Optima" panose="02000503060000020004" pitchFamily="2" charset="0"/>
                <a:ea typeface="Gill Sans" charset="0"/>
                <a:cs typeface="Helvetica"/>
                <a:sym typeface="Gill Sans" charset="0"/>
              </a:rPr>
              <a:t>Data Path (Hardware)</a:t>
            </a:r>
          </a:p>
        </p:txBody>
      </p:sp>
      <p:sp>
        <p:nvSpPr>
          <p:cNvPr id="15" name="AutoShape 3"/>
          <p:cNvSpPr>
            <a:spLocks/>
          </p:cNvSpPr>
          <p:nvPr/>
        </p:nvSpPr>
        <p:spPr bwMode="auto">
          <a:xfrm>
            <a:off x="1963209" y="4413250"/>
            <a:ext cx="3489325" cy="468313"/>
          </a:xfrm>
          <a:prstGeom prst="roundRect">
            <a:avLst>
              <a:gd name="adj" fmla="val 6894"/>
            </a:avLst>
          </a:prstGeom>
          <a:solidFill>
            <a:srgbClr val="C8D2DF"/>
          </a:solidFill>
          <a:ln w="25400" cap="flat">
            <a:solidFill>
              <a:schemeClr val="bg1">
                <a:lumMod val="95000"/>
                <a:lumOff val="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41464" bIns="0" anchor="ctr"/>
          <a:lstStyle/>
          <a:p>
            <a:pPr marL="41299" algn="ctr">
              <a:defRPr/>
            </a:pPr>
            <a:r>
              <a:rPr lang="en-US" sz="2000" b="1" dirty="0">
                <a:solidFill>
                  <a:srgbClr val="001949"/>
                </a:solidFill>
                <a:latin typeface="Optima" panose="02000503060000020004" pitchFamily="2" charset="0"/>
                <a:ea typeface="Gill Sans" charset="0"/>
                <a:cs typeface="Helvetica"/>
                <a:sym typeface="Gill Sans" charset="0"/>
              </a:rPr>
              <a:t>Control Path</a:t>
            </a:r>
          </a:p>
        </p:txBody>
      </p:sp>
      <p:sp>
        <p:nvSpPr>
          <p:cNvPr id="48135" name="Line 4"/>
          <p:cNvSpPr>
            <a:spLocks noChangeShapeType="1"/>
          </p:cNvSpPr>
          <p:nvPr/>
        </p:nvSpPr>
        <p:spPr bwMode="auto">
          <a:xfrm rot="10800000" flipH="1">
            <a:off x="1910822" y="4979988"/>
            <a:ext cx="5138737" cy="7937"/>
          </a:xfrm>
          <a:prstGeom prst="line">
            <a:avLst/>
          </a:prstGeom>
          <a:noFill/>
          <a:ln w="38100">
            <a:solidFill>
              <a:srgbClr val="00194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17" name="AutoShape 5"/>
          <p:cNvSpPr>
            <a:spLocks/>
          </p:cNvSpPr>
          <p:nvPr/>
        </p:nvSpPr>
        <p:spPr bwMode="auto">
          <a:xfrm>
            <a:off x="5604934" y="4413250"/>
            <a:ext cx="1366838" cy="468313"/>
          </a:xfrm>
          <a:prstGeom prst="roundRect">
            <a:avLst>
              <a:gd name="adj" fmla="val 6894"/>
            </a:avLst>
          </a:prstGeom>
          <a:solidFill>
            <a:srgbClr val="C8D2DF"/>
          </a:solidFill>
          <a:ln w="25400" cap="flat">
            <a:solidFill>
              <a:schemeClr val="bg1">
                <a:lumMod val="95000"/>
                <a:lumOff val="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41464" bIns="0" anchor="ctr"/>
          <a:lstStyle/>
          <a:p>
            <a:pPr marL="41299" algn="ctr">
              <a:defRPr/>
            </a:pPr>
            <a:r>
              <a:rPr lang="en-US" sz="2000" b="1" dirty="0">
                <a:solidFill>
                  <a:srgbClr val="001949"/>
                </a:solidFill>
                <a:latin typeface="Optima" panose="02000503060000020004" pitchFamily="2" charset="0"/>
                <a:ea typeface="Gill Sans" charset="0"/>
                <a:cs typeface="Helvetica"/>
                <a:sym typeface="Gill Sans" charset="0"/>
              </a:rPr>
              <a:t>OpenFlow</a:t>
            </a:r>
          </a:p>
        </p:txBody>
      </p:sp>
      <p:grpSp>
        <p:nvGrpSpPr>
          <p:cNvPr id="2" name="Group 57"/>
          <p:cNvGrpSpPr/>
          <p:nvPr/>
        </p:nvGrpSpPr>
        <p:grpSpPr>
          <a:xfrm>
            <a:off x="1794685" y="4294929"/>
            <a:ext cx="5410200" cy="1381761"/>
            <a:chOff x="3276600" y="4755203"/>
            <a:chExt cx="5410200" cy="1381761"/>
          </a:xfrm>
          <a:effectLst>
            <a:reflection stA="50000" endPos="15000" dist="12700" dir="5400000" sy="-100000" algn="bl" rotWithShape="0"/>
          </a:effectLst>
        </p:grpSpPr>
        <p:grpSp>
          <p:nvGrpSpPr>
            <p:cNvPr id="3" name="Group 56"/>
            <p:cNvGrpSpPr/>
            <p:nvPr/>
          </p:nvGrpSpPr>
          <p:grpSpPr>
            <a:xfrm>
              <a:off x="3276600" y="4755203"/>
              <a:ext cx="5410200" cy="1381761"/>
              <a:chOff x="3276600" y="4755203"/>
              <a:chExt cx="5410200" cy="1381761"/>
            </a:xfrm>
          </p:grpSpPr>
          <p:sp>
            <p:nvSpPr>
              <p:cNvPr id="21" name="AutoShape 1"/>
              <p:cNvSpPr>
                <a:spLocks/>
              </p:cNvSpPr>
              <p:nvPr/>
            </p:nvSpPr>
            <p:spPr bwMode="auto">
              <a:xfrm>
                <a:off x="3276600" y="4755203"/>
                <a:ext cx="5410200" cy="1381761"/>
              </a:xfrm>
              <a:prstGeom prst="roundRect">
                <a:avLst>
                  <a:gd name="adj" fmla="val 6486"/>
                </a:avLst>
              </a:prstGeom>
              <a:gradFill>
                <a:gsLst>
                  <a:gs pos="0">
                    <a:schemeClr val="bg1">
                      <a:lumMod val="85000"/>
                      <a:lumOff val="15000"/>
                    </a:schemeClr>
                  </a:gs>
                  <a:gs pos="50000">
                    <a:schemeClr val="tx1">
                      <a:lumMod val="50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</a:gradFill>
              <a:ln w="12700" cap="flat" cmpd="sng" algn="ctr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0" tIns="0" rIns="0" bIns="0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Optima" panose="02000503060000020004" pitchFamily="2" charset="0"/>
                  <a:ea typeface="ヒラギノ明朝 ProN W3" charset="-128"/>
                  <a:cs typeface="Helvetica"/>
                  <a:sym typeface="Times New Roman" charset="0"/>
                </a:endParaRPr>
              </a:p>
            </p:txBody>
          </p:sp>
          <p:grpSp>
            <p:nvGrpSpPr>
              <p:cNvPr id="4" name="Group 53"/>
              <p:cNvGrpSpPr/>
              <p:nvPr/>
            </p:nvGrpSpPr>
            <p:grpSpPr>
              <a:xfrm>
                <a:off x="3559955" y="5405444"/>
                <a:ext cx="4965347" cy="577142"/>
                <a:chOff x="3702749" y="5194834"/>
                <a:chExt cx="4685609" cy="375437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3702749" y="5194834"/>
                  <a:ext cx="2264094" cy="187241"/>
                </a:xfrm>
                <a:prstGeom prst="rect">
                  <a:avLst/>
                </a:prstGeom>
                <a:ln>
                  <a:noFill/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</p:pic>
            <p:pic>
              <p:nvPicPr>
                <p:cNvPr id="27" name="Picture 4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3702749" y="5383030"/>
                  <a:ext cx="2265637" cy="187241"/>
                </a:xfrm>
                <a:prstGeom prst="rect">
                  <a:avLst/>
                </a:prstGeom>
                <a:ln>
                  <a:noFill/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</p:pic>
            <p:pic>
              <p:nvPicPr>
                <p:cNvPr id="28" name="Picture 5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6122721" y="5194834"/>
                  <a:ext cx="2264094" cy="187241"/>
                </a:xfrm>
                <a:prstGeom prst="rect">
                  <a:avLst/>
                </a:prstGeom>
                <a:ln>
                  <a:noFill/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</p:pic>
            <p:pic>
              <p:nvPicPr>
                <p:cNvPr id="29" name="Picture 6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6122721" y="5383030"/>
                  <a:ext cx="2265637" cy="187241"/>
                </a:xfrm>
                <a:prstGeom prst="rect">
                  <a:avLst/>
                </a:prstGeom>
                <a:ln>
                  <a:noFill/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</p:pic>
          </p:grpSp>
          <p:grpSp>
            <p:nvGrpSpPr>
              <p:cNvPr id="5" name="Group 54"/>
              <p:cNvGrpSpPr/>
              <p:nvPr/>
            </p:nvGrpSpPr>
            <p:grpSpPr>
              <a:xfrm>
                <a:off x="7935721" y="4917764"/>
                <a:ext cx="589596" cy="243840"/>
                <a:chOff x="7799710" y="4630432"/>
                <a:chExt cx="556378" cy="183420"/>
              </a:xfrm>
            </p:grpSpPr>
            <p:pic>
              <p:nvPicPr>
                <p:cNvPr id="24" name="Picture 7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7799710" y="4630432"/>
                  <a:ext cx="278575" cy="183420"/>
                </a:xfrm>
                <a:prstGeom prst="rect">
                  <a:avLst/>
                </a:prstGeom>
                <a:ln>
                  <a:noFill/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</p:pic>
            <p:pic>
              <p:nvPicPr>
                <p:cNvPr id="25" name="Picture 8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8077513" y="4630432"/>
                  <a:ext cx="278575" cy="183420"/>
                </a:xfrm>
                <a:prstGeom prst="rect">
                  <a:avLst/>
                </a:prstGeom>
                <a:ln>
                  <a:noFill/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</p:pic>
          </p:grpSp>
        </p:grpSp>
        <p:sp>
          <p:nvSpPr>
            <p:cNvPr id="20" name="Rectangle 19"/>
            <p:cNvSpPr/>
            <p:nvPr/>
          </p:nvSpPr>
          <p:spPr>
            <a:xfrm>
              <a:off x="3489960" y="4836484"/>
              <a:ext cx="2837439" cy="43088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>
              <a:spAutoFit/>
            </a:bodyPr>
            <a:lstStyle/>
            <a:p>
              <a:pPr algn="ctr" defTabSz="914139">
                <a:defRPr/>
              </a:pPr>
              <a:r>
                <a:rPr lang="en-US" sz="2800" b="1" noProof="1">
                  <a:solidFill>
                    <a:prstClr val="white"/>
                  </a:solidFill>
                  <a:effectLst>
                    <a:outerShdw blurRad="92075" dist="25400" dir="2700000" algn="tl" rotWithShape="0">
                      <a:srgbClr val="000000">
                        <a:alpha val="76000"/>
                      </a:srgbClr>
                    </a:outerShdw>
                  </a:effectLst>
                  <a:latin typeface="Optima" panose="02000503060000020004" pitchFamily="2" charset="0"/>
                  <a:cs typeface="Helvetica"/>
                  <a:sym typeface="Times New Roman" charset="0"/>
                </a:rPr>
                <a:t>Ethernet Switch</a:t>
              </a: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1185334" y="2043067"/>
            <a:ext cx="6663266" cy="818554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FFFFFF"/>
                </a:solidFill>
                <a:latin typeface="Optima" panose="02000503060000020004" pitchFamily="2" charset="0"/>
              </a:rPr>
              <a:t>Network OS</a:t>
            </a:r>
          </a:p>
        </p:txBody>
      </p:sp>
      <p:grpSp>
        <p:nvGrpSpPr>
          <p:cNvPr id="6" name="Group 64"/>
          <p:cNvGrpSpPr/>
          <p:nvPr/>
        </p:nvGrpSpPr>
        <p:grpSpPr>
          <a:xfrm>
            <a:off x="5621867" y="2099621"/>
            <a:ext cx="838200" cy="609600"/>
            <a:chOff x="7848600" y="1752600"/>
            <a:chExt cx="1143000" cy="838200"/>
          </a:xfrm>
          <a:solidFill>
            <a:schemeClr val="bg1"/>
          </a:solidFill>
        </p:grpSpPr>
        <p:sp>
          <p:nvSpPr>
            <p:cNvPr id="36" name="Oval 35"/>
            <p:cNvSpPr/>
            <p:nvPr/>
          </p:nvSpPr>
          <p:spPr>
            <a:xfrm>
              <a:off x="8001000" y="1981200"/>
              <a:ext cx="228600" cy="228600"/>
            </a:xfrm>
            <a:prstGeom prst="ellips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8382000" y="1752600"/>
              <a:ext cx="228600" cy="228600"/>
            </a:xfrm>
            <a:prstGeom prst="ellips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8382000" y="2362200"/>
              <a:ext cx="228600" cy="228600"/>
            </a:xfrm>
            <a:prstGeom prst="ellips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8763000" y="2057400"/>
              <a:ext cx="228600" cy="228600"/>
            </a:xfrm>
            <a:prstGeom prst="ellips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7848600" y="2362200"/>
              <a:ext cx="228600" cy="228600"/>
            </a:xfrm>
            <a:prstGeom prst="ellips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cxnSp>
          <p:nvCxnSpPr>
            <p:cNvPr id="41" name="Straight Connector 40"/>
            <p:cNvCxnSpPr>
              <a:stCxn id="36" idx="7"/>
              <a:endCxn id="37" idx="3"/>
            </p:cNvCxnSpPr>
            <p:nvPr/>
          </p:nvCxnSpPr>
          <p:spPr>
            <a:xfrm rot="5400000" flipH="1" flipV="1">
              <a:off x="8272322" y="1871522"/>
              <a:ext cx="66956" cy="219356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40" idx="0"/>
              <a:endCxn id="36" idx="3"/>
            </p:cNvCxnSpPr>
            <p:nvPr/>
          </p:nvCxnSpPr>
          <p:spPr>
            <a:xfrm rot="5400000" flipH="1" flipV="1">
              <a:off x="7905750" y="2233472"/>
              <a:ext cx="185878" cy="71578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40" idx="7"/>
              <a:endCxn id="37" idx="4"/>
            </p:cNvCxnSpPr>
            <p:nvPr/>
          </p:nvCxnSpPr>
          <p:spPr>
            <a:xfrm rot="5400000" flipH="1" flipV="1">
              <a:off x="8062772" y="1962150"/>
              <a:ext cx="414478" cy="452578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40" idx="5"/>
              <a:endCxn id="38" idx="3"/>
            </p:cNvCxnSpPr>
            <p:nvPr/>
          </p:nvCxnSpPr>
          <p:spPr>
            <a:xfrm rot="16200000" flipH="1">
              <a:off x="8229600" y="2371444"/>
              <a:ext cx="1588" cy="371756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7" idx="4"/>
              <a:endCxn id="39" idx="1"/>
            </p:cNvCxnSpPr>
            <p:nvPr/>
          </p:nvCxnSpPr>
          <p:spPr>
            <a:xfrm rot="16200000" flipH="1">
              <a:off x="8591550" y="1885950"/>
              <a:ext cx="109678" cy="300178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38" idx="6"/>
              <a:endCxn id="39" idx="3"/>
            </p:cNvCxnSpPr>
            <p:nvPr/>
          </p:nvCxnSpPr>
          <p:spPr>
            <a:xfrm flipV="1">
              <a:off x="8610600" y="2252522"/>
              <a:ext cx="185878" cy="223978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ounded Rectangle 46"/>
          <p:cNvSpPr/>
          <p:nvPr/>
        </p:nvSpPr>
        <p:spPr>
          <a:xfrm>
            <a:off x="1642534" y="1450997"/>
            <a:ext cx="2836333" cy="4920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Control Program A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548718" y="1447800"/>
            <a:ext cx="2952748" cy="4920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Control Program B</a:t>
            </a:r>
          </a:p>
        </p:txBody>
      </p:sp>
      <p:sp>
        <p:nvSpPr>
          <p:cNvPr id="48148" name="Title 3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OpenFlow Switch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674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5D31DE-1F87-4138-B7AA-DC4EBAA1C6CF}" type="slidenum">
              <a:rPr lang="en-US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List of papers for Week 4 are posted.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10% bonus</a:t>
            </a:r>
            <a:r>
              <a:rPr lang="en-US" dirty="0"/>
              <a:t> for Week 4 (Jan 31</a:t>
            </a:r>
            <a:r>
              <a:rPr lang="en-US" baseline="30000" dirty="0"/>
              <a:t>st</a:t>
            </a:r>
            <a:r>
              <a:rPr lang="en-US" dirty="0"/>
              <a:t>) volunteers. 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dirty="0"/>
              <a:t>Volunteers for Week 5?</a:t>
            </a:r>
          </a:p>
          <a:p>
            <a:pPr lvl="2">
              <a:lnSpc>
                <a:spcPct val="90000"/>
              </a:lnSpc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5% bonus</a:t>
            </a:r>
            <a:r>
              <a:rPr lang="en-US" dirty="0"/>
              <a:t> </a:t>
            </a:r>
            <a:endParaRPr lang="en-US" dirty="0">
              <a:sym typeface="Wingdings" pitchFamily="2" charset="2"/>
            </a:endParaRPr>
          </a:p>
          <a:p>
            <a:pPr lvl="2">
              <a:lnSpc>
                <a:spcPct val="90000"/>
              </a:lnSpc>
              <a:buFontTx/>
              <a:buChar char="•"/>
            </a:pPr>
            <a:r>
              <a:rPr lang="en-US" dirty="0">
                <a:sym typeface="Wingdings" pitchFamily="2" charset="2"/>
              </a:rPr>
              <a:t>Next week 0%</a:t>
            </a:r>
          </a:p>
          <a:p>
            <a:pPr lvl="2">
              <a:lnSpc>
                <a:spcPct val="90000"/>
              </a:lnSpc>
              <a:buFontTx/>
              <a:buChar char="•"/>
            </a:pPr>
            <a:r>
              <a:rPr lang="en-US" dirty="0">
                <a:sym typeface="Wingdings" pitchFamily="2" charset="2"/>
              </a:rPr>
              <a:t>The week after …. </a:t>
            </a:r>
          </a:p>
          <a:p>
            <a:pPr lvl="2">
              <a:lnSpc>
                <a:spcPct val="90000"/>
              </a:lnSpc>
              <a:buFontTx/>
              <a:buChar char="•"/>
            </a:pPr>
            <a:endParaRPr lang="en-US" dirty="0"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>
                <a:sym typeface="Wingdings" pitchFamily="2" charset="2"/>
              </a:rPr>
              <a:t>Each presentation is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20 minutes</a:t>
            </a:r>
            <a:r>
              <a:rPr lang="en-US" dirty="0">
                <a:sym typeface="Wingdings" pitchFamily="2" charset="2"/>
              </a:rPr>
              <a:t>.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dirty="0">
                <a:sym typeface="Wingdings" pitchFamily="2" charset="2"/>
              </a:rPr>
              <a:t>Followed by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10 minutes of discussion</a:t>
            </a:r>
            <a:r>
              <a:rPr lang="en-US" dirty="0">
                <a:sym typeface="Wingdings" pitchFamily="2" charset="2"/>
              </a:rPr>
              <a:t> and Q&amp;A.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>
                <a:sym typeface="Wingdings" pitchFamily="2" charset="2"/>
              </a:rPr>
              <a:t>Please read the papers before each class.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/>
          </a:p>
          <a:p>
            <a:pPr lvl="1">
              <a:lnSpc>
                <a:spcPct val="90000"/>
              </a:lnSpc>
              <a:buFontTx/>
              <a:buChar char="•"/>
            </a:pPr>
            <a:endParaRPr lang="en-US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Consequences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innovation in network services</a:t>
            </a:r>
          </a:p>
          <a:p>
            <a:pPr lvl="1"/>
            <a:r>
              <a:rPr lang="en-US" dirty="0"/>
              <a:t>Owners, operators, 3rd party developers, researchers can improve the network</a:t>
            </a:r>
          </a:p>
          <a:p>
            <a:pPr lvl="1"/>
            <a:r>
              <a:rPr lang="en-US" dirty="0"/>
              <a:t>E.g. energy management, data center management, policy routing, access control, denial of service, mobility</a:t>
            </a:r>
          </a:p>
          <a:p>
            <a:r>
              <a:rPr lang="en-US" dirty="0"/>
              <a:t>Lower barrier to entry for competition</a:t>
            </a:r>
          </a:p>
          <a:p>
            <a:pPr lvl="1"/>
            <a:r>
              <a:rPr lang="en-US" dirty="0"/>
              <a:t>Healthier marketplace, new players </a:t>
            </a:r>
          </a:p>
          <a:p>
            <a:r>
              <a:rPr lang="en-US" dirty="0"/>
              <a:t>Lower cost</a:t>
            </a:r>
          </a:p>
          <a:p>
            <a:pPr lvl="1"/>
            <a:r>
              <a:rPr lang="en-US" dirty="0"/>
              <a:t>Infrastructure</a:t>
            </a:r>
          </a:p>
          <a:p>
            <a:pPr lvl="1"/>
            <a:r>
              <a:rPr lang="en-US" dirty="0"/>
              <a:t>Management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096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New Data Center</a:t>
            </a:r>
          </a:p>
        </p:txBody>
      </p:sp>
      <p:sp>
        <p:nvSpPr>
          <p:cNvPr id="31808" name="Content Placeholder 31807">
            <a:extLst>
              <a:ext uri="{FF2B5EF4-FFF2-40B4-BE49-F238E27FC236}">
                <a16:creationId xmlns:a16="http://schemas.microsoft.com/office/drawing/2014/main" id="{52A0A2FD-D5CA-A1A5-7AF3-906769F7A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08" name="Date Placeholder 30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11" name="Slide Number Placeholder 3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10" name="Footer Placeholder 30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grpSp>
        <p:nvGrpSpPr>
          <p:cNvPr id="2" name="Group 320"/>
          <p:cNvGrpSpPr>
            <a:grpSpLocks/>
          </p:cNvGrpSpPr>
          <p:nvPr/>
        </p:nvGrpSpPr>
        <p:grpSpPr bwMode="auto">
          <a:xfrm>
            <a:off x="2438400" y="1018942"/>
            <a:ext cx="4191000" cy="2286000"/>
            <a:chOff x="609600" y="3200400"/>
            <a:chExt cx="4191000" cy="22860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609600" y="3200400"/>
              <a:ext cx="4191000" cy="227965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18844"/>
              </a:schemeClr>
            </a:solidFill>
            <a:ln w="9525">
              <a:solidFill>
                <a:schemeClr val="accent6">
                  <a:lumMod val="20000"/>
                  <a:lumOff val="80000"/>
                </a:schemeClr>
              </a:solidFill>
              <a:miter lim="800000"/>
              <a:headEnd/>
              <a:tailEnd/>
            </a:ln>
            <a:effectLst>
              <a:outerShdw dist="23000" dir="5400000" rotWithShape="0">
                <a:schemeClr val="accent6">
                  <a:lumMod val="20000"/>
                  <a:lumOff val="80000"/>
                  <a:alpha val="35000"/>
                </a:scheme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lt1"/>
                </a:solidFill>
                <a:latin typeface="Optima" panose="02000503060000020004" pitchFamily="2" charset="0"/>
              </a:endParaRPr>
            </a:p>
          </p:txBody>
        </p:sp>
        <p:grpSp>
          <p:nvGrpSpPr>
            <p:cNvPr id="3" name="Group 165"/>
            <p:cNvGrpSpPr>
              <a:grpSpLocks/>
            </p:cNvGrpSpPr>
            <p:nvPr/>
          </p:nvGrpSpPr>
          <p:grpSpPr bwMode="auto">
            <a:xfrm>
              <a:off x="1251465" y="4191934"/>
              <a:ext cx="431843" cy="327679"/>
              <a:chOff x="1980958" y="685526"/>
              <a:chExt cx="1446777" cy="1492345"/>
            </a:xfrm>
          </p:grpSpPr>
          <p:sp>
            <p:nvSpPr>
              <p:cNvPr id="66" name="Cube 65"/>
              <p:cNvSpPr>
                <a:spLocks noChangeArrowheads="1"/>
              </p:cNvSpPr>
              <p:nvPr/>
            </p:nvSpPr>
            <p:spPr bwMode="auto">
              <a:xfrm>
                <a:off x="1979233" y="688505"/>
                <a:ext cx="1446633" cy="1489366"/>
              </a:xfrm>
              <a:prstGeom prst="cube">
                <a:avLst>
                  <a:gd name="adj" fmla="val 878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25400">
                <a:solidFill>
                  <a:schemeClr val="bg1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Optima" panose="02000503060000020004" pitchFamily="2" charset="0"/>
                </a:endParaRPr>
              </a:p>
            </p:txBody>
          </p:sp>
          <p:grpSp>
            <p:nvGrpSpPr>
              <p:cNvPr id="4" name="Group 167"/>
              <p:cNvGrpSpPr>
                <a:grpSpLocks/>
              </p:cNvGrpSpPr>
              <p:nvPr/>
            </p:nvGrpSpPr>
            <p:grpSpPr bwMode="auto">
              <a:xfrm>
                <a:off x="2057380" y="836615"/>
                <a:ext cx="1188518" cy="1295018"/>
                <a:chOff x="2285967" y="1063890"/>
                <a:chExt cx="2359850" cy="2366088"/>
              </a:xfrm>
            </p:grpSpPr>
            <p:cxnSp>
              <p:nvCxnSpPr>
                <p:cNvPr id="68" name="Straight Arrow Connector 67"/>
                <p:cNvCxnSpPr>
                  <a:cxnSpLocks noChangeShapeType="1"/>
                  <a:stCxn id="76" idx="7"/>
                </p:cNvCxnSpPr>
                <p:nvPr/>
              </p:nvCxnSpPr>
              <p:spPr bwMode="auto">
                <a:xfrm rot="5400000" flipH="1" flipV="1">
                  <a:off x="3846635" y="1337732"/>
                  <a:ext cx="528384" cy="60192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69" name="Straight Arrow Connector 68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2473821" y="1337732"/>
                  <a:ext cx="528384" cy="60192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70" name="Straight Arrow Connector 6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473821" y="2486963"/>
                  <a:ext cx="528384" cy="60192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71" name="Straight Arrow Connector 70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3846635" y="2539802"/>
                  <a:ext cx="528384" cy="60192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72" name="Straight Arrow Connector 71"/>
                <p:cNvCxnSpPr>
                  <a:cxnSpLocks noChangeShapeType="1"/>
                  <a:stCxn id="76" idx="6"/>
                </p:cNvCxnSpPr>
                <p:nvPr/>
              </p:nvCxnSpPr>
              <p:spPr bwMode="auto">
                <a:xfrm>
                  <a:off x="3957704" y="2246339"/>
                  <a:ext cx="686404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73" name="Straight Arrow Connector 72"/>
                <p:cNvCxnSpPr>
                  <a:cxnSpLocks noChangeShapeType="1"/>
                </p:cNvCxnSpPr>
                <p:nvPr/>
              </p:nvCxnSpPr>
              <p:spPr bwMode="auto">
                <a:xfrm flipH="1">
                  <a:off x="2204726" y="2219920"/>
                  <a:ext cx="686404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74" name="Straight Arrow Connector 73"/>
                <p:cNvCxnSpPr>
                  <a:cxnSpLocks noChangeShapeType="1"/>
                </p:cNvCxnSpPr>
                <p:nvPr/>
              </p:nvCxnSpPr>
              <p:spPr bwMode="auto">
                <a:xfrm rot="5400000" flipH="1">
                  <a:off x="3127199" y="1455088"/>
                  <a:ext cx="594428" cy="1056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75" name="Straight Arrow Connector 74"/>
                <p:cNvCxnSpPr>
                  <a:cxnSpLocks noChangeShapeType="1"/>
                </p:cNvCxnSpPr>
                <p:nvPr/>
              </p:nvCxnSpPr>
              <p:spPr bwMode="auto">
                <a:xfrm rot="-5400000" flipH="1" flipV="1">
                  <a:off x="3086249" y="3091754"/>
                  <a:ext cx="686900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sp>
              <p:nvSpPr>
                <p:cNvPr id="76" name="Oval 75"/>
                <p:cNvSpPr>
                  <a:spLocks noChangeArrowheads="1"/>
                </p:cNvSpPr>
                <p:nvPr/>
              </p:nvSpPr>
              <p:spPr bwMode="auto">
                <a:xfrm>
                  <a:off x="2891129" y="1757579"/>
                  <a:ext cx="1066574" cy="990725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</p:grpSp>
        </p:grpSp>
        <p:grpSp>
          <p:nvGrpSpPr>
            <p:cNvPr id="6" name="Group 153"/>
            <p:cNvGrpSpPr>
              <a:grpSpLocks/>
            </p:cNvGrpSpPr>
            <p:nvPr/>
          </p:nvGrpSpPr>
          <p:grpSpPr bwMode="auto">
            <a:xfrm>
              <a:off x="1138195" y="4254220"/>
              <a:ext cx="431843" cy="327679"/>
              <a:chOff x="1981001" y="685499"/>
              <a:chExt cx="1446777" cy="1492345"/>
            </a:xfrm>
          </p:grpSpPr>
          <p:sp>
            <p:nvSpPr>
              <p:cNvPr id="55" name="Cube 54"/>
              <p:cNvSpPr>
                <a:spLocks noChangeArrowheads="1"/>
              </p:cNvSpPr>
              <p:nvPr/>
            </p:nvSpPr>
            <p:spPr bwMode="auto">
              <a:xfrm>
                <a:off x="1981145" y="686774"/>
                <a:ext cx="1446633" cy="1489366"/>
              </a:xfrm>
              <a:prstGeom prst="cube">
                <a:avLst>
                  <a:gd name="adj" fmla="val 878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25400">
                <a:solidFill>
                  <a:schemeClr val="bg1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Optima" panose="02000503060000020004" pitchFamily="2" charset="0"/>
                </a:endParaRPr>
              </a:p>
            </p:txBody>
          </p:sp>
          <p:grpSp>
            <p:nvGrpSpPr>
              <p:cNvPr id="7" name="Group 155"/>
              <p:cNvGrpSpPr>
                <a:grpSpLocks/>
              </p:cNvGrpSpPr>
              <p:nvPr/>
            </p:nvGrpSpPr>
            <p:grpSpPr bwMode="auto">
              <a:xfrm>
                <a:off x="2057424" y="836589"/>
                <a:ext cx="1188518" cy="1295018"/>
                <a:chOff x="2286053" y="1063841"/>
                <a:chExt cx="2359850" cy="2366087"/>
              </a:xfrm>
            </p:grpSpPr>
            <p:cxnSp>
              <p:nvCxnSpPr>
                <p:cNvPr id="57" name="Straight Arrow Connector 56"/>
                <p:cNvCxnSpPr>
                  <a:cxnSpLocks noChangeShapeType="1"/>
                  <a:stCxn id="65" idx="7"/>
                </p:cNvCxnSpPr>
                <p:nvPr/>
              </p:nvCxnSpPr>
              <p:spPr bwMode="auto">
                <a:xfrm rot="5400000" flipH="1" flipV="1">
                  <a:off x="3850426" y="1334571"/>
                  <a:ext cx="528384" cy="60193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58" name="Straight Arrow Connector 57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2551536" y="1334570"/>
                  <a:ext cx="528384" cy="60192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59" name="Straight Arrow Connector 5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551536" y="2483810"/>
                  <a:ext cx="528384" cy="60192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60" name="Straight Arrow Connector 5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3850426" y="2536649"/>
                  <a:ext cx="528384" cy="60193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61" name="Straight Arrow Connector 60"/>
                <p:cNvCxnSpPr>
                  <a:cxnSpLocks noChangeShapeType="1"/>
                  <a:stCxn id="65" idx="6"/>
                </p:cNvCxnSpPr>
                <p:nvPr/>
              </p:nvCxnSpPr>
              <p:spPr bwMode="auto">
                <a:xfrm>
                  <a:off x="3961495" y="2243177"/>
                  <a:ext cx="686410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62" name="Straight Arrow Connector 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2282441" y="2216758"/>
                  <a:ext cx="686404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63" name="Straight Arrow Connector 62"/>
                <p:cNvCxnSpPr>
                  <a:cxnSpLocks noChangeShapeType="1"/>
                </p:cNvCxnSpPr>
                <p:nvPr/>
              </p:nvCxnSpPr>
              <p:spPr bwMode="auto">
                <a:xfrm rot="5400000" flipH="1">
                  <a:off x="3084765" y="1405694"/>
                  <a:ext cx="686899" cy="10557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64" name="Straight Arrow Connector 63"/>
                <p:cNvCxnSpPr>
                  <a:cxnSpLocks noChangeShapeType="1"/>
                </p:cNvCxnSpPr>
                <p:nvPr/>
              </p:nvCxnSpPr>
              <p:spPr bwMode="auto">
                <a:xfrm rot="-5400000" flipH="1" flipV="1">
                  <a:off x="3090040" y="3088592"/>
                  <a:ext cx="686899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sp>
              <p:nvSpPr>
                <p:cNvPr id="65" name="Oval 64"/>
                <p:cNvSpPr>
                  <a:spLocks noChangeArrowheads="1"/>
                </p:cNvSpPr>
                <p:nvPr/>
              </p:nvSpPr>
              <p:spPr bwMode="auto">
                <a:xfrm>
                  <a:off x="2968845" y="1754426"/>
                  <a:ext cx="992650" cy="990716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</p:grpSp>
        </p:grpSp>
        <p:grpSp>
          <p:nvGrpSpPr>
            <p:cNvPr id="8" name="Group 141"/>
            <p:cNvGrpSpPr>
              <a:grpSpLocks/>
            </p:cNvGrpSpPr>
            <p:nvPr/>
          </p:nvGrpSpPr>
          <p:grpSpPr bwMode="auto">
            <a:xfrm>
              <a:off x="1024924" y="4316506"/>
              <a:ext cx="431843" cy="327679"/>
              <a:chOff x="1981044" y="685472"/>
              <a:chExt cx="1446777" cy="1492345"/>
            </a:xfrm>
          </p:grpSpPr>
          <p:sp>
            <p:nvSpPr>
              <p:cNvPr id="44" name="Cube 43"/>
              <p:cNvSpPr>
                <a:spLocks noChangeArrowheads="1"/>
              </p:cNvSpPr>
              <p:nvPr/>
            </p:nvSpPr>
            <p:spPr bwMode="auto">
              <a:xfrm>
                <a:off x="1983057" y="685048"/>
                <a:ext cx="1446633" cy="1489366"/>
              </a:xfrm>
              <a:prstGeom prst="cube">
                <a:avLst>
                  <a:gd name="adj" fmla="val 878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25400">
                <a:solidFill>
                  <a:schemeClr val="bg1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Optima" panose="02000503060000020004" pitchFamily="2" charset="0"/>
                </a:endParaRPr>
              </a:p>
            </p:txBody>
          </p:sp>
          <p:grpSp>
            <p:nvGrpSpPr>
              <p:cNvPr id="9" name="Group 143"/>
              <p:cNvGrpSpPr>
                <a:grpSpLocks/>
              </p:cNvGrpSpPr>
              <p:nvPr/>
            </p:nvGrpSpPr>
            <p:grpSpPr bwMode="auto">
              <a:xfrm>
                <a:off x="2057465" y="836558"/>
                <a:ext cx="1188517" cy="1295007"/>
                <a:chOff x="2286138" y="1063795"/>
                <a:chExt cx="2359850" cy="2366094"/>
              </a:xfrm>
            </p:grpSpPr>
            <p:cxnSp>
              <p:nvCxnSpPr>
                <p:cNvPr id="46" name="Straight Arrow Connector 45"/>
                <p:cNvCxnSpPr>
                  <a:cxnSpLocks noChangeShapeType="1"/>
                  <a:stCxn id="54" idx="7"/>
                </p:cNvCxnSpPr>
                <p:nvPr/>
              </p:nvCxnSpPr>
              <p:spPr bwMode="auto">
                <a:xfrm rot="5400000" flipH="1" flipV="1">
                  <a:off x="3854227" y="1331435"/>
                  <a:ext cx="528389" cy="60192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47" name="Straight Arrow Connector 46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2555330" y="1331435"/>
                  <a:ext cx="528389" cy="60193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48" name="Straight Arrow Connector 4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555330" y="2480678"/>
                  <a:ext cx="528389" cy="60193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49" name="Straight Arrow Connector 48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3854227" y="2533516"/>
                  <a:ext cx="528389" cy="60192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50" name="Straight Arrow Connector 49"/>
                <p:cNvCxnSpPr>
                  <a:cxnSpLocks noChangeShapeType="1"/>
                  <a:stCxn id="54" idx="6"/>
                </p:cNvCxnSpPr>
                <p:nvPr/>
              </p:nvCxnSpPr>
              <p:spPr bwMode="auto">
                <a:xfrm>
                  <a:off x="3965298" y="2240048"/>
                  <a:ext cx="760328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51" name="Straight Arrow Connector 50"/>
                <p:cNvCxnSpPr>
                  <a:cxnSpLocks noChangeShapeType="1"/>
                </p:cNvCxnSpPr>
                <p:nvPr/>
              </p:nvCxnSpPr>
              <p:spPr bwMode="auto">
                <a:xfrm flipH="1">
                  <a:off x="2286238" y="2213628"/>
                  <a:ext cx="686410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52" name="Straight Arrow Connector 51"/>
                <p:cNvCxnSpPr>
                  <a:cxnSpLocks noChangeShapeType="1"/>
                </p:cNvCxnSpPr>
                <p:nvPr/>
              </p:nvCxnSpPr>
              <p:spPr bwMode="auto">
                <a:xfrm rot="5400000" flipH="1">
                  <a:off x="3088558" y="1402549"/>
                  <a:ext cx="686906" cy="1056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53" name="Straight Arrow Connector 52"/>
                <p:cNvCxnSpPr>
                  <a:cxnSpLocks noChangeShapeType="1"/>
                </p:cNvCxnSpPr>
                <p:nvPr/>
              </p:nvCxnSpPr>
              <p:spPr bwMode="auto">
                <a:xfrm rot="-5400000" flipH="1" flipV="1">
                  <a:off x="3093840" y="3085471"/>
                  <a:ext cx="686906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sp>
              <p:nvSpPr>
                <p:cNvPr id="54" name="Oval 53"/>
                <p:cNvSpPr>
                  <a:spLocks noChangeArrowheads="1"/>
                </p:cNvSpPr>
                <p:nvPr/>
              </p:nvSpPr>
              <p:spPr bwMode="auto">
                <a:xfrm>
                  <a:off x="2972648" y="1751284"/>
                  <a:ext cx="992650" cy="990734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</p:grpSp>
        </p:grpSp>
        <p:cxnSp>
          <p:nvCxnSpPr>
            <p:cNvPr id="12" name="Straight Connector 11"/>
            <p:cNvCxnSpPr>
              <a:cxnSpLocks noChangeShapeType="1"/>
              <a:stCxn id="33" idx="0"/>
            </p:cNvCxnSpPr>
            <p:nvPr/>
          </p:nvCxnSpPr>
          <p:spPr bwMode="auto">
            <a:xfrm rot="5400000" flipH="1" flipV="1">
              <a:off x="1170781" y="3650457"/>
              <a:ext cx="701675" cy="754062"/>
            </a:xfrm>
            <a:prstGeom prst="line">
              <a:avLst/>
            </a:prstGeom>
            <a:noFill/>
            <a:ln w="76200" cmpd="dbl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3" name="Straight Connector 12"/>
            <p:cNvCxnSpPr>
              <a:cxnSpLocks noChangeShapeType="1"/>
              <a:stCxn id="43" idx="7"/>
              <a:endCxn id="295" idx="2"/>
            </p:cNvCxnSpPr>
            <p:nvPr/>
          </p:nvCxnSpPr>
          <p:spPr bwMode="auto">
            <a:xfrm rot="5400000" flipH="1" flipV="1">
              <a:off x="1835944" y="2934494"/>
              <a:ext cx="906462" cy="2247900"/>
            </a:xfrm>
            <a:prstGeom prst="line">
              <a:avLst/>
            </a:prstGeom>
            <a:noFill/>
            <a:ln w="76200" cmpd="dbl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pic>
          <p:nvPicPr>
            <p:cNvPr id="31757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9535" y="5031471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58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8380" y="5031471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59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7225" y="5031471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60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6071" y="5031471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61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04917" y="5031472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62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3762" y="5031472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63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5126223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64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8446" y="5126223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65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87291" y="5126224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66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26137" y="5126224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67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64982" y="5126224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68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03828" y="5126224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cxnSp>
          <p:nvCxnSpPr>
            <p:cNvPr id="26" name="Straight Connector 25"/>
            <p:cNvCxnSpPr>
              <a:cxnSpLocks noChangeShapeType="1"/>
              <a:stCxn id="43" idx="3"/>
            </p:cNvCxnSpPr>
            <p:nvPr/>
          </p:nvCxnSpPr>
          <p:spPr bwMode="auto">
            <a:xfrm rot="5400000">
              <a:off x="705644" y="4677569"/>
              <a:ext cx="434975" cy="27146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7" name="Straight Connector 26"/>
            <p:cNvCxnSpPr>
              <a:cxnSpLocks noChangeShapeType="1"/>
              <a:stCxn id="43" idx="4"/>
            </p:cNvCxnSpPr>
            <p:nvPr/>
          </p:nvCxnSpPr>
          <p:spPr bwMode="auto">
            <a:xfrm rot="5400000">
              <a:off x="825500" y="4743450"/>
              <a:ext cx="417513" cy="15716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8" name="Straight Connector 27"/>
            <p:cNvCxnSpPr>
              <a:cxnSpLocks noChangeShapeType="1"/>
              <a:stCxn id="43" idx="4"/>
            </p:cNvCxnSpPr>
            <p:nvPr/>
          </p:nvCxnSpPr>
          <p:spPr bwMode="auto">
            <a:xfrm rot="5400000">
              <a:off x="894556" y="4812507"/>
              <a:ext cx="417513" cy="190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9" name="Straight Connector 28"/>
            <p:cNvCxnSpPr>
              <a:cxnSpLocks noChangeShapeType="1"/>
              <a:stCxn id="43" idx="4"/>
            </p:cNvCxnSpPr>
            <p:nvPr/>
          </p:nvCxnSpPr>
          <p:spPr bwMode="auto">
            <a:xfrm rot="16200000" flipH="1">
              <a:off x="964406" y="4761707"/>
              <a:ext cx="417513" cy="1206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" name="Straight Connector 29"/>
            <p:cNvCxnSpPr>
              <a:cxnSpLocks noChangeShapeType="1"/>
              <a:stCxn id="43" idx="5"/>
            </p:cNvCxnSpPr>
            <p:nvPr/>
          </p:nvCxnSpPr>
          <p:spPr bwMode="auto">
            <a:xfrm rot="16200000" flipH="1">
              <a:off x="1036637" y="4724401"/>
              <a:ext cx="434975" cy="1778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1" name="Straight Connector 30"/>
            <p:cNvCxnSpPr>
              <a:cxnSpLocks noChangeShapeType="1"/>
              <a:stCxn id="43" idx="6"/>
            </p:cNvCxnSpPr>
            <p:nvPr/>
          </p:nvCxnSpPr>
          <p:spPr bwMode="auto">
            <a:xfrm>
              <a:off x="1185863" y="4554538"/>
              <a:ext cx="325437" cy="4762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33" name="Cube 32"/>
            <p:cNvSpPr>
              <a:spLocks noChangeArrowheads="1"/>
            </p:cNvSpPr>
            <p:nvPr/>
          </p:nvSpPr>
          <p:spPr bwMode="auto">
            <a:xfrm>
              <a:off x="911225" y="4378325"/>
              <a:ext cx="431800" cy="328613"/>
            </a:xfrm>
            <a:prstGeom prst="cube">
              <a:avLst>
                <a:gd name="adj" fmla="val 8787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Optima" panose="02000503060000020004" pitchFamily="2" charset="0"/>
              </a:endParaRPr>
            </a:p>
          </p:txBody>
        </p:sp>
        <p:cxnSp>
          <p:nvCxnSpPr>
            <p:cNvPr id="35" name="Straight Arrow Connector 34"/>
            <p:cNvCxnSpPr>
              <a:cxnSpLocks noChangeShapeType="1"/>
              <a:stCxn id="43" idx="7"/>
            </p:cNvCxnSpPr>
            <p:nvPr/>
          </p:nvCxnSpPr>
          <p:spPr bwMode="auto">
            <a:xfrm rot="5400000" flipH="1" flipV="1">
              <a:off x="1177132" y="4434681"/>
              <a:ext cx="63500" cy="90487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6" name="Straight Arrow Connector 35"/>
            <p:cNvCxnSpPr>
              <a:cxnSpLocks noChangeShapeType="1"/>
            </p:cNvCxnSpPr>
            <p:nvPr/>
          </p:nvCxnSpPr>
          <p:spPr bwMode="auto">
            <a:xfrm rot="16200000" flipV="1">
              <a:off x="983457" y="4434681"/>
              <a:ext cx="63500" cy="90487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7" name="Straight Arrow Connector 36"/>
            <p:cNvCxnSpPr>
              <a:cxnSpLocks noChangeShapeType="1"/>
            </p:cNvCxnSpPr>
            <p:nvPr/>
          </p:nvCxnSpPr>
          <p:spPr bwMode="auto">
            <a:xfrm rot="5400000">
              <a:off x="983457" y="4572794"/>
              <a:ext cx="63500" cy="90487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8" name="Straight Arrow Connector 37"/>
            <p:cNvCxnSpPr>
              <a:cxnSpLocks noChangeShapeType="1"/>
            </p:cNvCxnSpPr>
            <p:nvPr/>
          </p:nvCxnSpPr>
          <p:spPr bwMode="auto">
            <a:xfrm rot="16200000" flipH="1">
              <a:off x="1177132" y="4579144"/>
              <a:ext cx="63500" cy="90487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9" name="Straight Arrow Connector 38"/>
            <p:cNvCxnSpPr>
              <a:cxnSpLocks noChangeShapeType="1"/>
              <a:stCxn id="43" idx="6"/>
            </p:cNvCxnSpPr>
            <p:nvPr/>
          </p:nvCxnSpPr>
          <p:spPr bwMode="auto">
            <a:xfrm>
              <a:off x="1185863" y="4554538"/>
              <a:ext cx="103187" cy="0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0" name="Straight Arrow Connector 39"/>
            <p:cNvCxnSpPr>
              <a:cxnSpLocks noChangeShapeType="1"/>
            </p:cNvCxnSpPr>
            <p:nvPr/>
          </p:nvCxnSpPr>
          <p:spPr bwMode="auto">
            <a:xfrm flipH="1">
              <a:off x="935038" y="4549775"/>
              <a:ext cx="103187" cy="0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1" name="Straight Arrow Connector 40"/>
            <p:cNvCxnSpPr>
              <a:cxnSpLocks noChangeShapeType="1"/>
            </p:cNvCxnSpPr>
            <p:nvPr/>
          </p:nvCxnSpPr>
          <p:spPr bwMode="auto">
            <a:xfrm rot="5400000" flipH="1">
              <a:off x="1065213" y="4452938"/>
              <a:ext cx="82550" cy="0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2" name="Straight Arrow Connector 41"/>
            <p:cNvCxnSpPr>
              <a:cxnSpLocks noChangeShapeType="1"/>
            </p:cNvCxnSpPr>
            <p:nvPr/>
          </p:nvCxnSpPr>
          <p:spPr bwMode="auto">
            <a:xfrm rot="-5400000" flipH="1" flipV="1">
              <a:off x="1065213" y="4654550"/>
              <a:ext cx="82550" cy="0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1038225" y="4494213"/>
              <a:ext cx="147638" cy="11906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Optima" panose="02000503060000020004" pitchFamily="2" charset="0"/>
              </a:endParaRPr>
            </a:p>
          </p:txBody>
        </p:sp>
        <p:grpSp>
          <p:nvGrpSpPr>
            <p:cNvPr id="10" name="Group 179"/>
            <p:cNvGrpSpPr>
              <a:grpSpLocks/>
            </p:cNvGrpSpPr>
            <p:nvPr/>
          </p:nvGrpSpPr>
          <p:grpSpPr bwMode="auto">
            <a:xfrm>
              <a:off x="2261458" y="4188549"/>
              <a:ext cx="431843" cy="327679"/>
              <a:chOff x="1981250" y="685672"/>
              <a:chExt cx="1446975" cy="1492308"/>
            </a:xfrm>
          </p:grpSpPr>
          <p:sp>
            <p:nvSpPr>
              <p:cNvPr id="135" name="Cube 134"/>
              <p:cNvSpPr>
                <a:spLocks noChangeArrowheads="1"/>
              </p:cNvSpPr>
              <p:nvPr/>
            </p:nvSpPr>
            <p:spPr bwMode="auto">
              <a:xfrm>
                <a:off x="1983696" y="682375"/>
                <a:ext cx="1446831" cy="1496562"/>
              </a:xfrm>
              <a:prstGeom prst="cube">
                <a:avLst>
                  <a:gd name="adj" fmla="val 878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25400">
                <a:solidFill>
                  <a:schemeClr val="bg1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Optima" panose="02000503060000020004" pitchFamily="2" charset="0"/>
                </a:endParaRPr>
              </a:p>
            </p:txBody>
          </p:sp>
          <p:grpSp>
            <p:nvGrpSpPr>
              <p:cNvPr id="11" name="Group 237"/>
              <p:cNvGrpSpPr>
                <a:grpSpLocks/>
              </p:cNvGrpSpPr>
              <p:nvPr/>
            </p:nvGrpSpPr>
            <p:grpSpPr bwMode="auto">
              <a:xfrm>
                <a:off x="2057683" y="836752"/>
                <a:ext cx="1188677" cy="1294983"/>
                <a:chOff x="2286570" y="1064145"/>
                <a:chExt cx="2360170" cy="2366031"/>
              </a:xfrm>
            </p:grpSpPr>
            <p:cxnSp>
              <p:nvCxnSpPr>
                <p:cNvPr id="137" name="Straight Arrow Connector 136"/>
                <p:cNvCxnSpPr>
                  <a:cxnSpLocks noChangeShapeType="1"/>
                  <a:stCxn id="145" idx="7"/>
                </p:cNvCxnSpPr>
                <p:nvPr/>
              </p:nvCxnSpPr>
              <p:spPr bwMode="auto">
                <a:xfrm rot="5400000" flipH="1" flipV="1">
                  <a:off x="3892737" y="1289510"/>
                  <a:ext cx="528372" cy="67594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38" name="Straight Arrow Connector 137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2556703" y="1326473"/>
                  <a:ext cx="528372" cy="602006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39" name="Straight Arrow Connector 13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556703" y="2475686"/>
                  <a:ext cx="528372" cy="602006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40" name="Straight Arrow Connector 13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3886131" y="2498166"/>
                  <a:ext cx="541577" cy="67594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41" name="Straight Arrow Connector 140"/>
                <p:cNvCxnSpPr>
                  <a:cxnSpLocks noChangeShapeType="1"/>
                  <a:stCxn id="145" idx="6"/>
                </p:cNvCxnSpPr>
                <p:nvPr/>
              </p:nvCxnSpPr>
              <p:spPr bwMode="auto">
                <a:xfrm>
                  <a:off x="3966814" y="2248321"/>
                  <a:ext cx="760433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42" name="Straight Arrow Connector 141"/>
                <p:cNvCxnSpPr>
                  <a:cxnSpLocks noChangeShapeType="1"/>
                </p:cNvCxnSpPr>
                <p:nvPr/>
              </p:nvCxnSpPr>
              <p:spPr bwMode="auto">
                <a:xfrm flipH="1">
                  <a:off x="2287528" y="2208689"/>
                  <a:ext cx="686499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43" name="Straight Arrow Connector 142"/>
                <p:cNvCxnSpPr>
                  <a:cxnSpLocks noChangeShapeType="1"/>
                </p:cNvCxnSpPr>
                <p:nvPr/>
              </p:nvCxnSpPr>
              <p:spPr bwMode="auto">
                <a:xfrm rot="5400000" flipH="1">
                  <a:off x="3090019" y="1397644"/>
                  <a:ext cx="686883" cy="10558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44" name="Straight Arrow Connector 143"/>
                <p:cNvCxnSpPr>
                  <a:cxnSpLocks noChangeShapeType="1"/>
                </p:cNvCxnSpPr>
                <p:nvPr/>
              </p:nvCxnSpPr>
              <p:spPr bwMode="auto">
                <a:xfrm rot="-5400000" flipH="1" flipV="1">
                  <a:off x="3049064" y="3139946"/>
                  <a:ext cx="779344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sp>
              <p:nvSpPr>
                <p:cNvPr id="145" name="Oval 144"/>
                <p:cNvSpPr>
                  <a:spLocks noChangeArrowheads="1"/>
                </p:cNvSpPr>
                <p:nvPr/>
              </p:nvSpPr>
              <p:spPr bwMode="auto">
                <a:xfrm>
                  <a:off x="2974027" y="1746368"/>
                  <a:ext cx="992788" cy="1003906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</p:grpSp>
        </p:grpSp>
        <p:grpSp>
          <p:nvGrpSpPr>
            <p:cNvPr id="14" name="Group 180"/>
            <p:cNvGrpSpPr>
              <a:grpSpLocks/>
            </p:cNvGrpSpPr>
            <p:nvPr/>
          </p:nvGrpSpPr>
          <p:grpSpPr bwMode="auto">
            <a:xfrm>
              <a:off x="2148188" y="4250835"/>
              <a:ext cx="431843" cy="327679"/>
              <a:chOff x="1981242" y="685637"/>
              <a:chExt cx="1446975" cy="1492308"/>
            </a:xfrm>
          </p:grpSpPr>
          <p:sp>
            <p:nvSpPr>
              <p:cNvPr id="124" name="Cube 123"/>
              <p:cNvSpPr>
                <a:spLocks noChangeArrowheads="1"/>
              </p:cNvSpPr>
              <p:nvPr/>
            </p:nvSpPr>
            <p:spPr bwMode="auto">
              <a:xfrm>
                <a:off x="1980237" y="687869"/>
                <a:ext cx="1446831" cy="1489330"/>
              </a:xfrm>
              <a:prstGeom prst="cube">
                <a:avLst>
                  <a:gd name="adj" fmla="val 878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25400">
                <a:solidFill>
                  <a:schemeClr val="bg1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Optima" panose="02000503060000020004" pitchFamily="2" charset="0"/>
                </a:endParaRPr>
              </a:p>
            </p:txBody>
          </p:sp>
          <p:grpSp>
            <p:nvGrpSpPr>
              <p:cNvPr id="15" name="Group 226"/>
              <p:cNvGrpSpPr>
                <a:grpSpLocks/>
              </p:cNvGrpSpPr>
              <p:nvPr/>
            </p:nvGrpSpPr>
            <p:grpSpPr bwMode="auto">
              <a:xfrm>
                <a:off x="2057675" y="836720"/>
                <a:ext cx="1188676" cy="1294986"/>
                <a:chOff x="2286554" y="1064082"/>
                <a:chExt cx="2360169" cy="2366030"/>
              </a:xfrm>
            </p:grpSpPr>
            <p:cxnSp>
              <p:nvCxnSpPr>
                <p:cNvPr id="126" name="Straight Arrow Connector 125"/>
                <p:cNvCxnSpPr>
                  <a:cxnSpLocks noChangeShapeType="1"/>
                  <a:stCxn id="134" idx="7"/>
                </p:cNvCxnSpPr>
                <p:nvPr/>
              </p:nvCxnSpPr>
              <p:spPr bwMode="auto">
                <a:xfrm rot="5400000" flipH="1" flipV="1">
                  <a:off x="3848904" y="1336504"/>
                  <a:ext cx="528371" cy="60201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27" name="Straight Arrow Connector 126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2512864" y="1299540"/>
                  <a:ext cx="528371" cy="67594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28" name="Straight Arrow Connector 12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512864" y="2448752"/>
                  <a:ext cx="528371" cy="67594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29" name="Straight Arrow Connector 128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3848904" y="2538553"/>
                  <a:ext cx="528371" cy="60201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30" name="Straight Arrow Connector 129"/>
                <p:cNvCxnSpPr>
                  <a:cxnSpLocks noChangeShapeType="1"/>
                  <a:stCxn id="134" idx="6"/>
                </p:cNvCxnSpPr>
                <p:nvPr/>
              </p:nvCxnSpPr>
              <p:spPr bwMode="auto">
                <a:xfrm>
                  <a:off x="3959945" y="2245137"/>
                  <a:ext cx="686505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31" name="Straight Arrow Connector 130"/>
                <p:cNvCxnSpPr>
                  <a:cxnSpLocks noChangeShapeType="1"/>
                </p:cNvCxnSpPr>
                <p:nvPr/>
              </p:nvCxnSpPr>
              <p:spPr bwMode="auto">
                <a:xfrm flipH="1">
                  <a:off x="2206725" y="2218719"/>
                  <a:ext cx="760433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32" name="Straight Arrow Connector 131"/>
                <p:cNvCxnSpPr>
                  <a:cxnSpLocks noChangeShapeType="1"/>
                </p:cNvCxnSpPr>
                <p:nvPr/>
              </p:nvCxnSpPr>
              <p:spPr bwMode="auto">
                <a:xfrm rot="5400000" flipH="1">
                  <a:off x="3083150" y="1407674"/>
                  <a:ext cx="686883" cy="10558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33" name="Straight Arrow Connector 132"/>
                <p:cNvCxnSpPr>
                  <a:cxnSpLocks noChangeShapeType="1"/>
                </p:cNvCxnSpPr>
                <p:nvPr/>
              </p:nvCxnSpPr>
              <p:spPr bwMode="auto">
                <a:xfrm rot="-5400000" flipH="1" flipV="1">
                  <a:off x="3088425" y="3090532"/>
                  <a:ext cx="686883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sp>
              <p:nvSpPr>
                <p:cNvPr id="134" name="Oval 133"/>
                <p:cNvSpPr>
                  <a:spLocks noChangeArrowheads="1"/>
                </p:cNvSpPr>
                <p:nvPr/>
              </p:nvSpPr>
              <p:spPr bwMode="auto">
                <a:xfrm>
                  <a:off x="2967158" y="1756398"/>
                  <a:ext cx="992787" cy="990692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</p:grpSp>
        </p:grpSp>
        <p:grpSp>
          <p:nvGrpSpPr>
            <p:cNvPr id="16" name="Group 181"/>
            <p:cNvGrpSpPr>
              <a:grpSpLocks/>
            </p:cNvGrpSpPr>
            <p:nvPr/>
          </p:nvGrpSpPr>
          <p:grpSpPr bwMode="auto">
            <a:xfrm>
              <a:off x="2034917" y="4313121"/>
              <a:ext cx="431843" cy="327679"/>
              <a:chOff x="1981233" y="685604"/>
              <a:chExt cx="1446975" cy="1492308"/>
            </a:xfrm>
          </p:grpSpPr>
          <p:sp>
            <p:nvSpPr>
              <p:cNvPr id="113" name="Cube 112"/>
              <p:cNvSpPr>
                <a:spLocks noChangeArrowheads="1"/>
              </p:cNvSpPr>
              <p:nvPr/>
            </p:nvSpPr>
            <p:spPr bwMode="auto">
              <a:xfrm>
                <a:off x="1982097" y="686137"/>
                <a:ext cx="1446831" cy="1489330"/>
              </a:xfrm>
              <a:prstGeom prst="cube">
                <a:avLst>
                  <a:gd name="adj" fmla="val 878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25400">
                <a:solidFill>
                  <a:schemeClr val="bg1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Optima" panose="02000503060000020004" pitchFamily="2" charset="0"/>
                </a:endParaRPr>
              </a:p>
            </p:txBody>
          </p:sp>
          <p:grpSp>
            <p:nvGrpSpPr>
              <p:cNvPr id="17" name="Group 215"/>
              <p:cNvGrpSpPr>
                <a:grpSpLocks/>
              </p:cNvGrpSpPr>
              <p:nvPr/>
            </p:nvGrpSpPr>
            <p:grpSpPr bwMode="auto">
              <a:xfrm>
                <a:off x="2057667" y="836686"/>
                <a:ext cx="1188677" cy="1294982"/>
                <a:chOff x="2286537" y="1064021"/>
                <a:chExt cx="2360170" cy="2366031"/>
              </a:xfrm>
            </p:grpSpPr>
            <p:cxnSp>
              <p:nvCxnSpPr>
                <p:cNvPr id="115" name="Straight Arrow Connector 114"/>
                <p:cNvCxnSpPr>
                  <a:cxnSpLocks noChangeShapeType="1"/>
                  <a:stCxn id="123" idx="7"/>
                </p:cNvCxnSpPr>
                <p:nvPr/>
              </p:nvCxnSpPr>
              <p:spPr bwMode="auto">
                <a:xfrm rot="5400000" flipH="1" flipV="1">
                  <a:off x="3852606" y="1333349"/>
                  <a:ext cx="528373" cy="602006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16" name="Straight Arrow Connector 115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2553529" y="1333350"/>
                  <a:ext cx="528373" cy="60201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17" name="Straight Arrow Connector 11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553529" y="2482558"/>
                  <a:ext cx="528373" cy="60201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18" name="Straight Arrow Connector 117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3852606" y="2535394"/>
                  <a:ext cx="528373" cy="602006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19" name="Straight Arrow Connector 118"/>
                <p:cNvCxnSpPr>
                  <a:cxnSpLocks noChangeShapeType="1"/>
                  <a:stCxn id="123" idx="6"/>
                </p:cNvCxnSpPr>
                <p:nvPr/>
              </p:nvCxnSpPr>
              <p:spPr bwMode="auto">
                <a:xfrm>
                  <a:off x="3963648" y="2241986"/>
                  <a:ext cx="686499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20" name="Straight Arrow Connector 119"/>
                <p:cNvCxnSpPr>
                  <a:cxnSpLocks noChangeShapeType="1"/>
                </p:cNvCxnSpPr>
                <p:nvPr/>
              </p:nvCxnSpPr>
              <p:spPr bwMode="auto">
                <a:xfrm flipH="1">
                  <a:off x="2284355" y="2215567"/>
                  <a:ext cx="686505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21" name="Straight Arrow Connector 120"/>
                <p:cNvCxnSpPr>
                  <a:cxnSpLocks noChangeShapeType="1"/>
                </p:cNvCxnSpPr>
                <p:nvPr/>
              </p:nvCxnSpPr>
              <p:spPr bwMode="auto">
                <a:xfrm rot="5400000" flipH="1">
                  <a:off x="3086844" y="1404511"/>
                  <a:ext cx="686885" cy="10565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22" name="Straight Arrow Connector 121"/>
                <p:cNvCxnSpPr>
                  <a:cxnSpLocks noChangeShapeType="1"/>
                </p:cNvCxnSpPr>
                <p:nvPr/>
              </p:nvCxnSpPr>
              <p:spPr bwMode="auto">
                <a:xfrm rot="-5400000" flipH="1" flipV="1">
                  <a:off x="3092127" y="3087383"/>
                  <a:ext cx="686885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sp>
              <p:nvSpPr>
                <p:cNvPr id="123" name="Oval 122"/>
                <p:cNvSpPr>
                  <a:spLocks noChangeArrowheads="1"/>
                </p:cNvSpPr>
                <p:nvPr/>
              </p:nvSpPr>
              <p:spPr bwMode="auto">
                <a:xfrm>
                  <a:off x="2970860" y="1753236"/>
                  <a:ext cx="992788" cy="990704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</p:grpSp>
        </p:grpSp>
        <p:cxnSp>
          <p:nvCxnSpPr>
            <p:cNvPr id="81" name="Straight Connector 80"/>
            <p:cNvCxnSpPr>
              <a:cxnSpLocks noChangeShapeType="1"/>
            </p:cNvCxnSpPr>
            <p:nvPr/>
          </p:nvCxnSpPr>
          <p:spPr bwMode="auto">
            <a:xfrm rot="16200000" flipV="1">
              <a:off x="1732756" y="3953669"/>
              <a:ext cx="669925" cy="173038"/>
            </a:xfrm>
            <a:prstGeom prst="line">
              <a:avLst/>
            </a:prstGeom>
            <a:noFill/>
            <a:ln w="76200" cmpd="dbl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82" name="Straight Connector 81"/>
            <p:cNvCxnSpPr>
              <a:cxnSpLocks noChangeShapeType="1"/>
              <a:endCxn id="295" idx="4"/>
            </p:cNvCxnSpPr>
            <p:nvPr/>
          </p:nvCxnSpPr>
          <p:spPr bwMode="auto">
            <a:xfrm rot="5400000" flipH="1" flipV="1">
              <a:off x="2450306" y="3429794"/>
              <a:ext cx="803275" cy="1354138"/>
            </a:xfrm>
            <a:prstGeom prst="line">
              <a:avLst/>
            </a:prstGeom>
            <a:noFill/>
            <a:ln w="76200" cmpd="dbl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pic>
          <p:nvPicPr>
            <p:cNvPr id="31790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59522" y="5028074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91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8348" y="5028075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92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37175" y="5028075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93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76002" y="5028075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94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14829" y="5028076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95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53655" y="5028076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96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9593" y="5122829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97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58420" y="5122829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98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97247" y="5122830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99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36073" y="5122830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800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74900" y="5122830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801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13726" y="5122830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cxnSp>
          <p:nvCxnSpPr>
            <p:cNvPr id="95" name="Straight Connector 94"/>
            <p:cNvCxnSpPr>
              <a:cxnSpLocks noChangeShapeType="1"/>
            </p:cNvCxnSpPr>
            <p:nvPr/>
          </p:nvCxnSpPr>
          <p:spPr bwMode="auto">
            <a:xfrm rot="5400000">
              <a:off x="1716881" y="4674395"/>
              <a:ext cx="434975" cy="27146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96" name="Straight Connector 95"/>
            <p:cNvCxnSpPr>
              <a:cxnSpLocks noChangeShapeType="1"/>
            </p:cNvCxnSpPr>
            <p:nvPr/>
          </p:nvCxnSpPr>
          <p:spPr bwMode="auto">
            <a:xfrm rot="5400000">
              <a:off x="1835150" y="4740275"/>
              <a:ext cx="417513" cy="15716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97" name="Straight Connector 96"/>
            <p:cNvCxnSpPr>
              <a:cxnSpLocks noChangeShapeType="1"/>
            </p:cNvCxnSpPr>
            <p:nvPr/>
          </p:nvCxnSpPr>
          <p:spPr bwMode="auto">
            <a:xfrm rot="5400000">
              <a:off x="1904206" y="4809332"/>
              <a:ext cx="417513" cy="190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98" name="Straight Connector 97"/>
            <p:cNvCxnSpPr>
              <a:cxnSpLocks noChangeShapeType="1"/>
            </p:cNvCxnSpPr>
            <p:nvPr/>
          </p:nvCxnSpPr>
          <p:spPr bwMode="auto">
            <a:xfrm rot="16200000" flipH="1">
              <a:off x="1974056" y="4758532"/>
              <a:ext cx="417513" cy="1206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99" name="Straight Connector 98"/>
            <p:cNvCxnSpPr>
              <a:cxnSpLocks noChangeShapeType="1"/>
            </p:cNvCxnSpPr>
            <p:nvPr/>
          </p:nvCxnSpPr>
          <p:spPr bwMode="auto">
            <a:xfrm rot="16200000" flipH="1">
              <a:off x="2047081" y="4720432"/>
              <a:ext cx="434975" cy="1793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00" name="Straight Connector 99"/>
            <p:cNvCxnSpPr>
              <a:cxnSpLocks noChangeShapeType="1"/>
            </p:cNvCxnSpPr>
            <p:nvPr/>
          </p:nvCxnSpPr>
          <p:spPr bwMode="auto">
            <a:xfrm>
              <a:off x="2195513" y="4551363"/>
              <a:ext cx="325437" cy="4762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grpSp>
          <p:nvGrpSpPr>
            <p:cNvPr id="18" name="Group 202"/>
            <p:cNvGrpSpPr>
              <a:grpSpLocks/>
            </p:cNvGrpSpPr>
            <p:nvPr/>
          </p:nvGrpSpPr>
          <p:grpSpPr bwMode="auto">
            <a:xfrm>
              <a:off x="1921647" y="4375407"/>
              <a:ext cx="431843" cy="327679"/>
              <a:chOff x="1981225" y="685571"/>
              <a:chExt cx="1446975" cy="1492308"/>
            </a:xfrm>
          </p:grpSpPr>
          <p:sp>
            <p:nvSpPr>
              <p:cNvPr id="102" name="Cube 101"/>
              <p:cNvSpPr>
                <a:spLocks noChangeArrowheads="1"/>
              </p:cNvSpPr>
              <p:nvPr/>
            </p:nvSpPr>
            <p:spPr bwMode="auto">
              <a:xfrm>
                <a:off x="1978638" y="684401"/>
                <a:ext cx="1452152" cy="1496562"/>
              </a:xfrm>
              <a:prstGeom prst="cube">
                <a:avLst>
                  <a:gd name="adj" fmla="val 878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25400">
                <a:solidFill>
                  <a:schemeClr val="bg1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Optima" panose="02000503060000020004" pitchFamily="2" charset="0"/>
                </a:endParaRPr>
              </a:p>
            </p:txBody>
          </p:sp>
          <p:grpSp>
            <p:nvGrpSpPr>
              <p:cNvPr id="19" name="Group 204"/>
              <p:cNvGrpSpPr>
                <a:grpSpLocks/>
              </p:cNvGrpSpPr>
              <p:nvPr/>
            </p:nvGrpSpPr>
            <p:grpSpPr bwMode="auto">
              <a:xfrm>
                <a:off x="2057658" y="836651"/>
                <a:ext cx="1188676" cy="1294977"/>
                <a:chOff x="2286521" y="1063964"/>
                <a:chExt cx="2360169" cy="2366038"/>
              </a:xfrm>
            </p:grpSpPr>
            <p:cxnSp>
              <p:nvCxnSpPr>
                <p:cNvPr id="104" name="Straight Arrow Connector 103"/>
                <p:cNvCxnSpPr>
                  <a:cxnSpLocks noChangeShapeType="1"/>
                  <a:stCxn id="112" idx="7"/>
                </p:cNvCxnSpPr>
                <p:nvPr/>
              </p:nvCxnSpPr>
              <p:spPr bwMode="auto">
                <a:xfrm rot="5400000" flipH="1" flipV="1">
                  <a:off x="3893257" y="1293221"/>
                  <a:ext cx="528377" cy="67594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05" name="Straight Arrow Connector 104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2514977" y="1287938"/>
                  <a:ext cx="528377" cy="686498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06" name="Straight Arrow Connector 10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468746" y="2483392"/>
                  <a:ext cx="620839" cy="686498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07" name="Straight Arrow Connector 106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3886650" y="2594351"/>
                  <a:ext cx="541590" cy="67594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08" name="Straight Arrow Connector 107"/>
                <p:cNvCxnSpPr>
                  <a:cxnSpLocks noChangeShapeType="1"/>
                  <a:stCxn id="112" idx="6"/>
                </p:cNvCxnSpPr>
                <p:nvPr/>
              </p:nvCxnSpPr>
              <p:spPr bwMode="auto">
                <a:xfrm>
                  <a:off x="3967337" y="2252038"/>
                  <a:ext cx="760433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09" name="Straight Arrow Connector 108"/>
                <p:cNvCxnSpPr>
                  <a:cxnSpLocks noChangeShapeType="1"/>
                </p:cNvCxnSpPr>
                <p:nvPr/>
              </p:nvCxnSpPr>
              <p:spPr bwMode="auto">
                <a:xfrm flipH="1">
                  <a:off x="2203559" y="2212406"/>
                  <a:ext cx="760433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10" name="Straight Arrow Connector 109"/>
                <p:cNvCxnSpPr>
                  <a:cxnSpLocks noChangeShapeType="1"/>
                </p:cNvCxnSpPr>
                <p:nvPr/>
              </p:nvCxnSpPr>
              <p:spPr bwMode="auto">
                <a:xfrm rot="5400000" flipH="1">
                  <a:off x="3085255" y="1406635"/>
                  <a:ext cx="686890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11" name="Straight Arrow Connector 110"/>
                <p:cNvCxnSpPr>
                  <a:cxnSpLocks noChangeShapeType="1"/>
                </p:cNvCxnSpPr>
                <p:nvPr/>
              </p:nvCxnSpPr>
              <p:spPr bwMode="auto">
                <a:xfrm rot="-5400000" flipH="1" flipV="1">
                  <a:off x="3085255" y="3189903"/>
                  <a:ext cx="686890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sp>
              <p:nvSpPr>
                <p:cNvPr id="112" name="Oval 111"/>
                <p:cNvSpPr>
                  <a:spLocks noChangeArrowheads="1"/>
                </p:cNvSpPr>
                <p:nvPr/>
              </p:nvSpPr>
              <p:spPr bwMode="auto">
                <a:xfrm>
                  <a:off x="2963991" y="1750080"/>
                  <a:ext cx="1003345" cy="1096378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</p:grpSp>
        </p:grpSp>
        <p:grpSp>
          <p:nvGrpSpPr>
            <p:cNvPr id="20" name="Group 247"/>
            <p:cNvGrpSpPr>
              <a:grpSpLocks/>
            </p:cNvGrpSpPr>
            <p:nvPr/>
          </p:nvGrpSpPr>
          <p:grpSpPr bwMode="auto">
            <a:xfrm>
              <a:off x="2064808" y="3676043"/>
              <a:ext cx="1639273" cy="1803587"/>
              <a:chOff x="-1141546" y="1865825"/>
              <a:chExt cx="3309002" cy="4230163"/>
            </a:xfrm>
          </p:grpSpPr>
          <p:grpSp>
            <p:nvGrpSpPr>
              <p:cNvPr id="21" name="Group 248"/>
              <p:cNvGrpSpPr>
                <a:grpSpLocks/>
              </p:cNvGrpSpPr>
              <p:nvPr/>
            </p:nvGrpSpPr>
            <p:grpSpPr bwMode="auto">
              <a:xfrm>
                <a:off x="1295747" y="3059925"/>
                <a:ext cx="871709" cy="768543"/>
                <a:chOff x="1981775" y="684380"/>
                <a:chExt cx="1447225" cy="1492635"/>
              </a:xfrm>
            </p:grpSpPr>
            <p:sp>
              <p:nvSpPr>
                <p:cNvPr id="204" name="Cube 203"/>
                <p:cNvSpPr>
                  <a:spLocks noChangeArrowheads="1"/>
                </p:cNvSpPr>
                <p:nvPr/>
              </p:nvSpPr>
              <p:spPr bwMode="auto">
                <a:xfrm>
                  <a:off x="1980434" y="739889"/>
                  <a:ext cx="1447081" cy="1439039"/>
                </a:xfrm>
                <a:prstGeom prst="cube">
                  <a:avLst>
                    <a:gd name="adj" fmla="val 8787"/>
                  </a:avLst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  <p:grpSp>
              <p:nvGrpSpPr>
                <p:cNvPr id="22" name="Group 306"/>
                <p:cNvGrpSpPr>
                  <a:grpSpLocks/>
                </p:cNvGrpSpPr>
                <p:nvPr/>
              </p:nvGrpSpPr>
              <p:grpSpPr bwMode="auto">
                <a:xfrm>
                  <a:off x="2058222" y="835496"/>
                  <a:ext cx="1188889" cy="1295263"/>
                  <a:chOff x="2287635" y="1061850"/>
                  <a:chExt cx="2360585" cy="2366544"/>
                </a:xfrm>
              </p:grpSpPr>
              <p:cxnSp>
                <p:nvCxnSpPr>
                  <p:cNvPr id="206" name="Straight Arrow Connector 205"/>
                  <p:cNvCxnSpPr>
                    <a:cxnSpLocks noChangeShapeType="1"/>
                    <a:stCxn id="214" idx="7"/>
                  </p:cNvCxnSpPr>
                  <p:nvPr/>
                </p:nvCxnSpPr>
                <p:spPr bwMode="auto">
                  <a:xfrm rot="5400000" flipH="1" flipV="1">
                    <a:off x="3849573" y="1431689"/>
                    <a:ext cx="528488" cy="602115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07" name="Straight Arrow Connector 206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2513305" y="1394719"/>
                    <a:ext cx="528488" cy="676056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08" name="Straight Arrow Connector 20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513305" y="2544184"/>
                    <a:ext cx="528488" cy="676056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09" name="Straight Arrow Connector 208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849573" y="2634003"/>
                    <a:ext cx="528488" cy="602115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10" name="Straight Arrow Connector 209"/>
                  <p:cNvCxnSpPr>
                    <a:cxnSpLocks noChangeShapeType="1"/>
                    <a:stCxn id="214" idx="6"/>
                  </p:cNvCxnSpPr>
                  <p:nvPr/>
                </p:nvCxnSpPr>
                <p:spPr bwMode="auto">
                  <a:xfrm>
                    <a:off x="3960646" y="2340508"/>
                    <a:ext cx="686622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11" name="Straight Arrow Connector 210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207127" y="2314083"/>
                    <a:ext cx="760562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12" name="Straight Arrow Connector 211"/>
                  <p:cNvCxnSpPr>
                    <a:cxnSpLocks noChangeShapeType="1"/>
                  </p:cNvCxnSpPr>
                  <p:nvPr/>
                </p:nvCxnSpPr>
                <p:spPr bwMode="auto">
                  <a:xfrm rot="5400000" flipH="1">
                    <a:off x="3083684" y="1502859"/>
                    <a:ext cx="687034" cy="1056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13" name="Straight Arrow Connector 212"/>
                  <p:cNvCxnSpPr>
                    <a:cxnSpLocks noChangeShapeType="1"/>
                  </p:cNvCxnSpPr>
                  <p:nvPr/>
                </p:nvCxnSpPr>
                <p:spPr bwMode="auto">
                  <a:xfrm rot="-5400000" flipH="1" flipV="1">
                    <a:off x="3088961" y="3186089"/>
                    <a:ext cx="68703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sp>
                <p:nvSpPr>
                  <p:cNvPr id="214" name="Oval 213"/>
                  <p:cNvSpPr>
                    <a:spLocks noChangeArrowheads="1"/>
                  </p:cNvSpPr>
                  <p:nvPr/>
                </p:nvSpPr>
                <p:spPr bwMode="auto">
                  <a:xfrm>
                    <a:off x="2967690" y="1851661"/>
                    <a:ext cx="992957" cy="990911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lt1"/>
                      </a:solidFill>
                      <a:latin typeface="Optima" panose="02000503060000020004" pitchFamily="2" charset="0"/>
                    </a:endParaRPr>
                  </a:p>
                </p:txBody>
              </p:sp>
            </p:grpSp>
          </p:grpSp>
          <p:grpSp>
            <p:nvGrpSpPr>
              <p:cNvPr id="23" name="Group 249"/>
              <p:cNvGrpSpPr>
                <a:grpSpLocks/>
              </p:cNvGrpSpPr>
              <p:nvPr/>
            </p:nvGrpSpPr>
            <p:grpSpPr bwMode="auto">
              <a:xfrm>
                <a:off x="1067102" y="3206012"/>
                <a:ext cx="871709" cy="768543"/>
                <a:chOff x="1981700" y="684409"/>
                <a:chExt cx="1447225" cy="1492635"/>
              </a:xfrm>
            </p:grpSpPr>
            <p:sp>
              <p:nvSpPr>
                <p:cNvPr id="193" name="Cube 192"/>
                <p:cNvSpPr>
                  <a:spLocks noChangeArrowheads="1"/>
                </p:cNvSpPr>
                <p:nvPr/>
              </p:nvSpPr>
              <p:spPr bwMode="auto">
                <a:xfrm>
                  <a:off x="1982226" y="687598"/>
                  <a:ext cx="1447081" cy="1489656"/>
                </a:xfrm>
                <a:prstGeom prst="cube">
                  <a:avLst>
                    <a:gd name="adj" fmla="val 8787"/>
                  </a:avLst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  <p:grpSp>
              <p:nvGrpSpPr>
                <p:cNvPr id="24" name="Group 295"/>
                <p:cNvGrpSpPr>
                  <a:grpSpLocks/>
                </p:cNvGrpSpPr>
                <p:nvPr/>
              </p:nvGrpSpPr>
              <p:grpSpPr bwMode="auto">
                <a:xfrm>
                  <a:off x="2058148" y="835525"/>
                  <a:ext cx="1188889" cy="1295264"/>
                  <a:chOff x="2287487" y="1061903"/>
                  <a:chExt cx="2360585" cy="2366545"/>
                </a:xfrm>
              </p:grpSpPr>
              <p:cxnSp>
                <p:nvCxnSpPr>
                  <p:cNvPr id="195" name="Straight Arrow Connector 194"/>
                  <p:cNvCxnSpPr>
                    <a:cxnSpLocks noChangeShapeType="1"/>
                    <a:stCxn id="203" idx="7"/>
                  </p:cNvCxnSpPr>
                  <p:nvPr/>
                </p:nvCxnSpPr>
                <p:spPr bwMode="auto">
                  <a:xfrm rot="5400000" flipH="1" flipV="1">
                    <a:off x="3879555" y="1402213"/>
                    <a:ext cx="475639" cy="602109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96" name="Straight Arrow Connector 195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2573650" y="1408822"/>
                    <a:ext cx="488847" cy="602115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97" name="Straight Arrow Connector 19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553833" y="2485614"/>
                    <a:ext cx="528488" cy="602115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98" name="Straight Arrow Connector 197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853131" y="2538462"/>
                    <a:ext cx="528488" cy="602109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99" name="Straight Arrow Connector 198"/>
                  <p:cNvCxnSpPr>
                    <a:cxnSpLocks noChangeShapeType="1"/>
                    <a:stCxn id="203" idx="6"/>
                  </p:cNvCxnSpPr>
                  <p:nvPr/>
                </p:nvCxnSpPr>
                <p:spPr bwMode="auto">
                  <a:xfrm>
                    <a:off x="3964205" y="2244967"/>
                    <a:ext cx="686616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00" name="Straight Arrow Connector 199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284626" y="2218543"/>
                    <a:ext cx="686622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01" name="Straight Arrow Connector 200"/>
                  <p:cNvCxnSpPr>
                    <a:cxnSpLocks noChangeShapeType="1"/>
                  </p:cNvCxnSpPr>
                  <p:nvPr/>
                </p:nvCxnSpPr>
                <p:spPr bwMode="auto">
                  <a:xfrm rot="5400000" flipH="1">
                    <a:off x="3087236" y="1499801"/>
                    <a:ext cx="687035" cy="10567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02" name="Straight Arrow Connector 201"/>
                  <p:cNvCxnSpPr>
                    <a:cxnSpLocks noChangeShapeType="1"/>
                  </p:cNvCxnSpPr>
                  <p:nvPr/>
                </p:nvCxnSpPr>
                <p:spPr bwMode="auto">
                  <a:xfrm rot="-5400000" flipH="1" flipV="1">
                    <a:off x="3092519" y="3090548"/>
                    <a:ext cx="687035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sp>
                <p:nvSpPr>
                  <p:cNvPr id="203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2971248" y="1848601"/>
                    <a:ext cx="992957" cy="89843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lt1"/>
                      </a:solidFill>
                      <a:latin typeface="Optima" panose="02000503060000020004" pitchFamily="2" charset="0"/>
                    </a:endParaRPr>
                  </a:p>
                </p:txBody>
              </p:sp>
            </p:grpSp>
          </p:grpSp>
          <p:grpSp>
            <p:nvGrpSpPr>
              <p:cNvPr id="25" name="Group 250"/>
              <p:cNvGrpSpPr>
                <a:grpSpLocks/>
              </p:cNvGrpSpPr>
              <p:nvPr/>
            </p:nvGrpSpPr>
            <p:grpSpPr bwMode="auto">
              <a:xfrm>
                <a:off x="838456" y="3352099"/>
                <a:ext cx="871709" cy="768543"/>
                <a:chOff x="1981625" y="684438"/>
                <a:chExt cx="1447225" cy="1492635"/>
              </a:xfrm>
            </p:grpSpPr>
            <p:sp>
              <p:nvSpPr>
                <p:cNvPr id="182" name="Cube 181"/>
                <p:cNvSpPr>
                  <a:spLocks noChangeArrowheads="1"/>
                </p:cNvSpPr>
                <p:nvPr/>
              </p:nvSpPr>
              <p:spPr bwMode="auto">
                <a:xfrm>
                  <a:off x="1984025" y="685928"/>
                  <a:ext cx="1404520" cy="1547507"/>
                </a:xfrm>
                <a:prstGeom prst="cube">
                  <a:avLst>
                    <a:gd name="adj" fmla="val 8787"/>
                  </a:avLst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  <p:grpSp>
              <p:nvGrpSpPr>
                <p:cNvPr id="32" name="Group 284"/>
                <p:cNvGrpSpPr>
                  <a:grpSpLocks/>
                </p:cNvGrpSpPr>
                <p:nvPr/>
              </p:nvGrpSpPr>
              <p:grpSpPr bwMode="auto">
                <a:xfrm>
                  <a:off x="2058072" y="835555"/>
                  <a:ext cx="1188889" cy="1295261"/>
                  <a:chOff x="2287339" y="1061956"/>
                  <a:chExt cx="2360584" cy="2366545"/>
                </a:xfrm>
              </p:grpSpPr>
              <p:cxnSp>
                <p:nvCxnSpPr>
                  <p:cNvPr id="184" name="Straight Arrow Connector 183"/>
                  <p:cNvCxnSpPr>
                    <a:cxnSpLocks noChangeShapeType="1"/>
                    <a:stCxn id="192" idx="7"/>
                  </p:cNvCxnSpPr>
                  <p:nvPr/>
                </p:nvCxnSpPr>
                <p:spPr bwMode="auto">
                  <a:xfrm rot="5400000" flipH="1" flipV="1">
                    <a:off x="3799900" y="1379339"/>
                    <a:ext cx="620972" cy="602108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85" name="Straight Arrow Connector 184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2511170" y="1379339"/>
                    <a:ext cx="620972" cy="602108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86" name="Straight Arrow Connector 18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557411" y="2575050"/>
                    <a:ext cx="528490" cy="602108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87" name="Straight Arrow Connector 186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839533" y="2634507"/>
                    <a:ext cx="541698" cy="602108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88" name="Straight Arrow Connector 187"/>
                  <p:cNvCxnSpPr>
                    <a:cxnSpLocks noChangeShapeType="1"/>
                    <a:stCxn id="192" idx="6"/>
                  </p:cNvCxnSpPr>
                  <p:nvPr/>
                </p:nvCxnSpPr>
                <p:spPr bwMode="auto">
                  <a:xfrm>
                    <a:off x="3957215" y="2347618"/>
                    <a:ext cx="686615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89" name="Straight Arrow Connector 18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288204" y="2307977"/>
                    <a:ext cx="686615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90" name="Straight Arrow Connector 189"/>
                  <p:cNvCxnSpPr>
                    <a:cxnSpLocks noChangeShapeType="1"/>
                  </p:cNvCxnSpPr>
                  <p:nvPr/>
                </p:nvCxnSpPr>
                <p:spPr bwMode="auto">
                  <a:xfrm rot="5400000" flipH="1">
                    <a:off x="3039280" y="1455793"/>
                    <a:ext cx="779527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91" name="Straight Arrow Connector 190"/>
                  <p:cNvCxnSpPr>
                    <a:cxnSpLocks noChangeShapeType="1"/>
                  </p:cNvCxnSpPr>
                  <p:nvPr/>
                </p:nvCxnSpPr>
                <p:spPr bwMode="auto">
                  <a:xfrm rot="-5400000" flipH="1" flipV="1">
                    <a:off x="3085529" y="3193202"/>
                    <a:ext cx="687037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sp>
                <p:nvSpPr>
                  <p:cNvPr id="192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2974819" y="1845553"/>
                    <a:ext cx="982396" cy="1004131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lt1"/>
                      </a:solidFill>
                      <a:latin typeface="Optima" panose="02000503060000020004" pitchFamily="2" charset="0"/>
                    </a:endParaRPr>
                  </a:p>
                </p:txBody>
              </p:sp>
            </p:grpSp>
          </p:grpSp>
          <p:cxnSp>
            <p:nvCxnSpPr>
              <p:cNvPr id="150" name="Straight Connector 149"/>
              <p:cNvCxnSpPr>
                <a:cxnSpLocks noChangeShapeType="1"/>
                <a:stCxn id="171" idx="0"/>
              </p:cNvCxnSpPr>
              <p:nvPr/>
            </p:nvCxnSpPr>
            <p:spPr bwMode="auto">
              <a:xfrm rot="16200000" flipV="1">
                <a:off x="-845533" y="1572305"/>
                <a:ext cx="1630827" cy="2220713"/>
              </a:xfrm>
              <a:prstGeom prst="line">
                <a:avLst/>
              </a:prstGeom>
              <a:noFill/>
              <a:ln w="76200" cmpd="dbl">
                <a:solidFill>
                  <a:srgbClr val="FF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51" name="Straight Connector 150"/>
              <p:cNvCxnSpPr>
                <a:cxnSpLocks noChangeShapeType="1"/>
                <a:stCxn id="181" idx="7"/>
                <a:endCxn id="295" idx="4"/>
              </p:cNvCxnSpPr>
              <p:nvPr/>
            </p:nvCxnSpPr>
            <p:spPr bwMode="auto">
              <a:xfrm rot="5400000" flipH="1" flipV="1">
                <a:off x="528095" y="2524865"/>
                <a:ext cx="1876568" cy="695376"/>
              </a:xfrm>
              <a:prstGeom prst="line">
                <a:avLst/>
              </a:prstGeom>
              <a:noFill/>
              <a:ln w="76200" cmpd="dbl">
                <a:solidFill>
                  <a:srgbClr val="FF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pic>
            <p:nvPicPr>
              <p:cNvPr id="31904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0587" y="5029196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905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0770" y="5029197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906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40954" y="5029198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907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21138" y="5029198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908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01322" y="5029199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909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81505" y="5029200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910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" y="5251386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911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0185" y="5251387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912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60369" y="5251388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913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40552" y="5251389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914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20736" y="5251390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915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00919" y="5251390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cxnSp>
            <p:nvCxnSpPr>
              <p:cNvPr id="164" name="Straight Connector 163"/>
              <p:cNvCxnSpPr>
                <a:cxnSpLocks noChangeShapeType="1"/>
                <a:stCxn id="181" idx="3"/>
              </p:cNvCxnSpPr>
              <p:nvPr/>
            </p:nvCxnSpPr>
            <p:spPr bwMode="auto">
              <a:xfrm rot="5400000">
                <a:off x="124973" y="4246152"/>
                <a:ext cx="1016475" cy="547967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65" name="Straight Connector 164"/>
              <p:cNvCxnSpPr>
                <a:cxnSpLocks noChangeShapeType="1"/>
                <a:stCxn id="181" idx="4"/>
              </p:cNvCxnSpPr>
              <p:nvPr/>
            </p:nvCxnSpPr>
            <p:spPr bwMode="auto">
              <a:xfrm rot="5400000">
                <a:off x="364700" y="4380129"/>
                <a:ext cx="979242" cy="317246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66" name="Straight Connector 165"/>
              <p:cNvCxnSpPr>
                <a:cxnSpLocks noChangeShapeType="1"/>
                <a:stCxn id="181" idx="4"/>
              </p:cNvCxnSpPr>
              <p:nvPr/>
            </p:nvCxnSpPr>
            <p:spPr bwMode="auto">
              <a:xfrm rot="5400000">
                <a:off x="505698" y="4521127"/>
                <a:ext cx="979242" cy="3525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67" name="Straight Connector 166"/>
              <p:cNvCxnSpPr>
                <a:cxnSpLocks noChangeShapeType="1"/>
                <a:stCxn id="181" idx="4"/>
              </p:cNvCxnSpPr>
              <p:nvPr/>
            </p:nvCxnSpPr>
            <p:spPr bwMode="auto">
              <a:xfrm rot="16200000" flipH="1">
                <a:off x="645093" y="4416983"/>
                <a:ext cx="979242" cy="243542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68" name="Straight Connector 167"/>
              <p:cNvCxnSpPr>
                <a:cxnSpLocks noChangeShapeType="1"/>
                <a:stCxn id="181" idx="5"/>
              </p:cNvCxnSpPr>
              <p:nvPr/>
            </p:nvCxnSpPr>
            <p:spPr bwMode="auto">
              <a:xfrm rot="16200000" flipH="1">
                <a:off x="791508" y="4339081"/>
                <a:ext cx="1016475" cy="362109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69" name="Straight Connector 168"/>
              <p:cNvCxnSpPr>
                <a:cxnSpLocks noChangeShapeType="1"/>
                <a:stCxn id="181" idx="6"/>
              </p:cNvCxnSpPr>
              <p:nvPr/>
            </p:nvCxnSpPr>
            <p:spPr bwMode="auto">
              <a:xfrm>
                <a:off x="1163554" y="3911368"/>
                <a:ext cx="653717" cy="1117005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grpSp>
            <p:nvGrpSpPr>
              <p:cNvPr id="34" name="Group 271"/>
              <p:cNvGrpSpPr>
                <a:grpSpLocks/>
              </p:cNvGrpSpPr>
              <p:nvPr/>
            </p:nvGrpSpPr>
            <p:grpSpPr bwMode="auto">
              <a:xfrm>
                <a:off x="609812" y="3498185"/>
                <a:ext cx="871709" cy="768543"/>
                <a:chOff x="1981552" y="684465"/>
                <a:chExt cx="1447225" cy="1492635"/>
              </a:xfrm>
            </p:grpSpPr>
            <p:sp>
              <p:nvSpPr>
                <p:cNvPr id="171" name="Cube 170"/>
                <p:cNvSpPr>
                  <a:spLocks noChangeArrowheads="1"/>
                </p:cNvSpPr>
                <p:nvPr/>
              </p:nvSpPr>
              <p:spPr bwMode="auto">
                <a:xfrm>
                  <a:off x="1980500" y="684251"/>
                  <a:ext cx="1447081" cy="1547507"/>
                </a:xfrm>
                <a:prstGeom prst="cube">
                  <a:avLst>
                    <a:gd name="adj" fmla="val 8787"/>
                  </a:avLst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  <p:grpSp>
              <p:nvGrpSpPr>
                <p:cNvPr id="45" name="Group 273"/>
                <p:cNvGrpSpPr>
                  <a:grpSpLocks/>
                </p:cNvGrpSpPr>
                <p:nvPr/>
              </p:nvGrpSpPr>
              <p:grpSpPr bwMode="auto">
                <a:xfrm>
                  <a:off x="2057999" y="835582"/>
                  <a:ext cx="1188889" cy="1295264"/>
                  <a:chOff x="2287194" y="1062006"/>
                  <a:chExt cx="2360584" cy="2366545"/>
                </a:xfrm>
              </p:grpSpPr>
              <p:cxnSp>
                <p:nvCxnSpPr>
                  <p:cNvPr id="173" name="Straight Arrow Connector 172"/>
                  <p:cNvCxnSpPr>
                    <a:cxnSpLocks noChangeShapeType="1"/>
                    <a:stCxn id="181" idx="7"/>
                  </p:cNvCxnSpPr>
                  <p:nvPr/>
                </p:nvCxnSpPr>
                <p:spPr bwMode="auto">
                  <a:xfrm rot="5400000" flipH="1" flipV="1">
                    <a:off x="3849703" y="1330035"/>
                    <a:ext cx="528488" cy="602115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74" name="Straight Arrow Connector 173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2513436" y="1293064"/>
                    <a:ext cx="528488" cy="676055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75" name="Straight Arrow Connector 17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513436" y="2535012"/>
                    <a:ext cx="528488" cy="676055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76" name="Straight Arrow Connector 175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843095" y="2631439"/>
                    <a:ext cx="541705" cy="602115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77" name="Straight Arrow Connector 176"/>
                  <p:cNvCxnSpPr>
                    <a:cxnSpLocks noChangeShapeType="1"/>
                    <a:stCxn id="181" idx="6"/>
                  </p:cNvCxnSpPr>
                  <p:nvPr/>
                </p:nvCxnSpPr>
                <p:spPr bwMode="auto">
                  <a:xfrm>
                    <a:off x="3960777" y="2344551"/>
                    <a:ext cx="686622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78" name="Straight Arrow Connector 17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207258" y="2304919"/>
                    <a:ext cx="760562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79" name="Straight Arrow Connector 178"/>
                  <p:cNvCxnSpPr>
                    <a:cxnSpLocks noChangeShapeType="1"/>
                  </p:cNvCxnSpPr>
                  <p:nvPr/>
                </p:nvCxnSpPr>
                <p:spPr bwMode="auto">
                  <a:xfrm rot="5400000" flipH="1">
                    <a:off x="3083815" y="1401205"/>
                    <a:ext cx="687035" cy="1056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80" name="Straight Arrow Connector 179"/>
                  <p:cNvCxnSpPr>
                    <a:cxnSpLocks noChangeShapeType="1"/>
                  </p:cNvCxnSpPr>
                  <p:nvPr/>
                </p:nvCxnSpPr>
                <p:spPr bwMode="auto">
                  <a:xfrm rot="-5400000" flipH="1" flipV="1">
                    <a:off x="3089091" y="3190132"/>
                    <a:ext cx="687035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sp>
                <p:nvSpPr>
                  <p:cNvPr id="181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2967821" y="1750006"/>
                    <a:ext cx="992956" cy="109660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lt1"/>
                      </a:solidFill>
                      <a:latin typeface="Optima" panose="02000503060000020004" pitchFamily="2" charset="0"/>
                    </a:endParaRPr>
                  </a:p>
                </p:txBody>
              </p:sp>
            </p:grpSp>
          </p:grpSp>
        </p:grpSp>
        <p:grpSp>
          <p:nvGrpSpPr>
            <p:cNvPr id="56" name="Group 316"/>
            <p:cNvGrpSpPr>
              <a:grpSpLocks/>
            </p:cNvGrpSpPr>
            <p:nvPr/>
          </p:nvGrpSpPr>
          <p:grpSpPr bwMode="auto">
            <a:xfrm>
              <a:off x="2098632" y="3604956"/>
              <a:ext cx="2616229" cy="1871289"/>
              <a:chOff x="-3111322" y="1707095"/>
              <a:chExt cx="5278777" cy="4388893"/>
            </a:xfrm>
          </p:grpSpPr>
          <p:grpSp>
            <p:nvGrpSpPr>
              <p:cNvPr id="18432" name="Group 317"/>
              <p:cNvGrpSpPr>
                <a:grpSpLocks/>
              </p:cNvGrpSpPr>
              <p:nvPr/>
            </p:nvGrpSpPr>
            <p:grpSpPr bwMode="auto">
              <a:xfrm>
                <a:off x="1296123" y="3059967"/>
                <a:ext cx="871332" cy="768533"/>
                <a:chOff x="1982400" y="684462"/>
                <a:chExt cx="1446600" cy="1492615"/>
              </a:xfrm>
            </p:grpSpPr>
            <p:sp>
              <p:nvSpPr>
                <p:cNvPr id="273" name="Cube 272"/>
                <p:cNvSpPr>
                  <a:spLocks noChangeArrowheads="1"/>
                </p:cNvSpPr>
                <p:nvPr/>
              </p:nvSpPr>
              <p:spPr bwMode="auto">
                <a:xfrm>
                  <a:off x="1982591" y="683077"/>
                  <a:ext cx="1446456" cy="1496869"/>
                </a:xfrm>
                <a:prstGeom prst="cube">
                  <a:avLst>
                    <a:gd name="adj" fmla="val 8787"/>
                  </a:avLst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  <p:grpSp>
              <p:nvGrpSpPr>
                <p:cNvPr id="18433" name="Group 375"/>
                <p:cNvGrpSpPr>
                  <a:grpSpLocks/>
                </p:cNvGrpSpPr>
                <p:nvPr/>
              </p:nvGrpSpPr>
              <p:grpSpPr bwMode="auto">
                <a:xfrm>
                  <a:off x="2058815" y="835572"/>
                  <a:ext cx="1188373" cy="1295247"/>
                  <a:chOff x="2288814" y="1061990"/>
                  <a:chExt cx="2359561" cy="2366518"/>
                </a:xfrm>
              </p:grpSpPr>
              <p:cxnSp>
                <p:nvCxnSpPr>
                  <p:cNvPr id="275" name="Straight Arrow Connector 274"/>
                  <p:cNvCxnSpPr>
                    <a:cxnSpLocks noChangeShapeType="1"/>
                    <a:stCxn id="283" idx="7"/>
                  </p:cNvCxnSpPr>
                  <p:nvPr/>
                </p:nvCxnSpPr>
                <p:spPr bwMode="auto">
                  <a:xfrm rot="5400000" flipH="1" flipV="1">
                    <a:off x="3853007" y="1328010"/>
                    <a:ext cx="528482" cy="601849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76" name="Straight Arrow Connector 275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2554270" y="1328011"/>
                    <a:ext cx="528482" cy="601856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77" name="Straight Arrow Connector 27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508030" y="2523704"/>
                    <a:ext cx="620962" cy="601856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78" name="Straight Arrow Connector 277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800159" y="2583159"/>
                    <a:ext cx="634179" cy="601849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79" name="Straight Arrow Connector 278"/>
                  <p:cNvCxnSpPr>
                    <a:cxnSpLocks noChangeShapeType="1"/>
                    <a:stCxn id="283" idx="6"/>
                  </p:cNvCxnSpPr>
                  <p:nvPr/>
                </p:nvCxnSpPr>
                <p:spPr bwMode="auto">
                  <a:xfrm>
                    <a:off x="3964144" y="2249910"/>
                    <a:ext cx="686320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80" name="Straight Arrow Connector 279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285289" y="2210269"/>
                    <a:ext cx="686326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81" name="Straight Arrow Connector 280"/>
                  <p:cNvCxnSpPr>
                    <a:cxnSpLocks noChangeShapeType="1"/>
                  </p:cNvCxnSpPr>
                  <p:nvPr/>
                </p:nvCxnSpPr>
                <p:spPr bwMode="auto">
                  <a:xfrm rot="5400000" flipH="1">
                    <a:off x="3087409" y="1399057"/>
                    <a:ext cx="687027" cy="10562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82" name="Straight Arrow Connector 281"/>
                  <p:cNvCxnSpPr>
                    <a:cxnSpLocks noChangeShapeType="1"/>
                  </p:cNvCxnSpPr>
                  <p:nvPr/>
                </p:nvCxnSpPr>
                <p:spPr bwMode="auto">
                  <a:xfrm rot="-5400000" flipH="1" flipV="1">
                    <a:off x="3092690" y="3187961"/>
                    <a:ext cx="687027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sp>
                <p:nvSpPr>
                  <p:cNvPr id="283" name="Oval 282"/>
                  <p:cNvSpPr>
                    <a:spLocks noChangeArrowheads="1"/>
                  </p:cNvSpPr>
                  <p:nvPr/>
                </p:nvSpPr>
                <p:spPr bwMode="auto">
                  <a:xfrm>
                    <a:off x="2971615" y="1747852"/>
                    <a:ext cx="992529" cy="1096596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lt1"/>
                      </a:solidFill>
                      <a:latin typeface="Optima" panose="02000503060000020004" pitchFamily="2" charset="0"/>
                    </a:endParaRPr>
                  </a:p>
                </p:txBody>
              </p:sp>
            </p:grpSp>
          </p:grpSp>
          <p:grpSp>
            <p:nvGrpSpPr>
              <p:cNvPr id="18434" name="Group 318"/>
              <p:cNvGrpSpPr>
                <a:grpSpLocks/>
              </p:cNvGrpSpPr>
              <p:nvPr/>
            </p:nvGrpSpPr>
            <p:grpSpPr bwMode="auto">
              <a:xfrm>
                <a:off x="1067577" y="3206051"/>
                <a:ext cx="871332" cy="768533"/>
                <a:chOff x="1982490" y="684485"/>
                <a:chExt cx="1446600" cy="1492615"/>
              </a:xfrm>
            </p:grpSpPr>
            <p:sp>
              <p:nvSpPr>
                <p:cNvPr id="262" name="Cube 261"/>
                <p:cNvSpPr>
                  <a:spLocks noChangeArrowheads="1"/>
                </p:cNvSpPr>
                <p:nvPr/>
              </p:nvSpPr>
              <p:spPr bwMode="auto">
                <a:xfrm>
                  <a:off x="1984553" y="739251"/>
                  <a:ext cx="1446456" cy="1439015"/>
                </a:xfrm>
                <a:prstGeom prst="cube">
                  <a:avLst>
                    <a:gd name="adj" fmla="val 8787"/>
                  </a:avLst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  <p:grpSp>
              <p:nvGrpSpPr>
                <p:cNvPr id="18435" name="Group 364"/>
                <p:cNvGrpSpPr>
                  <a:grpSpLocks/>
                </p:cNvGrpSpPr>
                <p:nvPr/>
              </p:nvGrpSpPr>
              <p:grpSpPr bwMode="auto">
                <a:xfrm>
                  <a:off x="2058904" y="835596"/>
                  <a:ext cx="1188373" cy="1295245"/>
                  <a:chOff x="2288992" y="1062032"/>
                  <a:chExt cx="2359561" cy="2366519"/>
                </a:xfrm>
              </p:grpSpPr>
              <p:cxnSp>
                <p:nvCxnSpPr>
                  <p:cNvPr id="264" name="Straight Arrow Connector 263"/>
                  <p:cNvCxnSpPr>
                    <a:cxnSpLocks noChangeShapeType="1"/>
                    <a:stCxn id="272" idx="7"/>
                  </p:cNvCxnSpPr>
                  <p:nvPr/>
                </p:nvCxnSpPr>
                <p:spPr bwMode="auto">
                  <a:xfrm rot="5400000" flipH="1" flipV="1">
                    <a:off x="3856903" y="1430645"/>
                    <a:ext cx="528482" cy="601856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65" name="Straight Arrow Connector 264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2558172" y="1430645"/>
                    <a:ext cx="528482" cy="601849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66" name="Straight Arrow Connector 26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558172" y="2580090"/>
                    <a:ext cx="528482" cy="601849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67" name="Straight Arrow Connector 266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856903" y="2632939"/>
                    <a:ext cx="528482" cy="601856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68" name="Straight Arrow Connector 267"/>
                  <p:cNvCxnSpPr>
                    <a:cxnSpLocks noChangeShapeType="1"/>
                    <a:stCxn id="272" idx="6"/>
                  </p:cNvCxnSpPr>
                  <p:nvPr/>
                </p:nvCxnSpPr>
                <p:spPr bwMode="auto">
                  <a:xfrm>
                    <a:off x="3968040" y="2339328"/>
                    <a:ext cx="760235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69" name="Straight Arrow Connector 26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289192" y="2312904"/>
                    <a:ext cx="686320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70" name="Straight Arrow Connector 269"/>
                  <p:cNvCxnSpPr>
                    <a:cxnSpLocks noChangeShapeType="1"/>
                  </p:cNvCxnSpPr>
                  <p:nvPr/>
                </p:nvCxnSpPr>
                <p:spPr bwMode="auto">
                  <a:xfrm rot="5400000" flipH="1">
                    <a:off x="3091311" y="1501682"/>
                    <a:ext cx="687027" cy="10555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71" name="Straight Arrow Connector 270"/>
                  <p:cNvCxnSpPr>
                    <a:cxnSpLocks noChangeShapeType="1"/>
                  </p:cNvCxnSpPr>
                  <p:nvPr/>
                </p:nvCxnSpPr>
                <p:spPr bwMode="auto">
                  <a:xfrm rot="-5400000" flipH="1" flipV="1">
                    <a:off x="3096586" y="3184900"/>
                    <a:ext cx="687027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sp>
                <p:nvSpPr>
                  <p:cNvPr id="272" name="Oval 271"/>
                  <p:cNvSpPr>
                    <a:spLocks noChangeArrowheads="1"/>
                  </p:cNvSpPr>
                  <p:nvPr/>
                </p:nvSpPr>
                <p:spPr bwMode="auto">
                  <a:xfrm>
                    <a:off x="2975511" y="1850478"/>
                    <a:ext cx="992529" cy="99090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lt1"/>
                      </a:solidFill>
                      <a:latin typeface="Optima" panose="02000503060000020004" pitchFamily="2" charset="0"/>
                    </a:endParaRPr>
                  </a:p>
                </p:txBody>
              </p:sp>
            </p:grpSp>
          </p:grpSp>
          <p:grpSp>
            <p:nvGrpSpPr>
              <p:cNvPr id="18437" name="Group 319"/>
              <p:cNvGrpSpPr>
                <a:grpSpLocks/>
              </p:cNvGrpSpPr>
              <p:nvPr/>
            </p:nvGrpSpPr>
            <p:grpSpPr bwMode="auto">
              <a:xfrm>
                <a:off x="837444" y="3352136"/>
                <a:ext cx="872919" cy="768533"/>
                <a:chOff x="1979945" y="684510"/>
                <a:chExt cx="1449234" cy="1492615"/>
              </a:xfrm>
            </p:grpSpPr>
            <p:sp>
              <p:nvSpPr>
                <p:cNvPr id="251" name="Cube 250"/>
                <p:cNvSpPr>
                  <a:spLocks noChangeArrowheads="1"/>
                </p:cNvSpPr>
                <p:nvPr/>
              </p:nvSpPr>
              <p:spPr bwMode="auto">
                <a:xfrm>
                  <a:off x="1981191" y="686956"/>
                  <a:ext cx="1446454" cy="1489636"/>
                </a:xfrm>
                <a:prstGeom prst="cube">
                  <a:avLst>
                    <a:gd name="adj" fmla="val 8787"/>
                  </a:avLst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  <p:grpSp>
              <p:nvGrpSpPr>
                <p:cNvPr id="18438" name="Group 353"/>
                <p:cNvGrpSpPr>
                  <a:grpSpLocks/>
                </p:cNvGrpSpPr>
                <p:nvPr/>
              </p:nvGrpSpPr>
              <p:grpSpPr bwMode="auto">
                <a:xfrm>
                  <a:off x="2056358" y="835619"/>
                  <a:ext cx="1191008" cy="1295245"/>
                  <a:chOff x="2283937" y="1062080"/>
                  <a:chExt cx="2364794" cy="2366517"/>
                </a:xfrm>
              </p:grpSpPr>
              <p:cxnSp>
                <p:nvCxnSpPr>
                  <p:cNvPr id="253" name="Straight Arrow Connector 252"/>
                  <p:cNvCxnSpPr>
                    <a:cxnSpLocks noChangeShapeType="1"/>
                    <a:stCxn id="261" idx="7"/>
                  </p:cNvCxnSpPr>
                  <p:nvPr/>
                </p:nvCxnSpPr>
                <p:spPr bwMode="auto">
                  <a:xfrm rot="5400000" flipH="1" flipV="1">
                    <a:off x="3850219" y="1335109"/>
                    <a:ext cx="528482" cy="601854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54" name="Straight Arrow Connector 253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2551493" y="1335109"/>
                    <a:ext cx="528482" cy="601847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55" name="Straight Arrow Connector 25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551493" y="2484553"/>
                    <a:ext cx="528482" cy="601847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56" name="Straight Arrow Connector 255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850219" y="2537402"/>
                    <a:ext cx="528482" cy="601854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57" name="Straight Arrow Connector 256"/>
                  <p:cNvCxnSpPr>
                    <a:cxnSpLocks noChangeShapeType="1"/>
                    <a:stCxn id="261" idx="6"/>
                  </p:cNvCxnSpPr>
                  <p:nvPr/>
                </p:nvCxnSpPr>
                <p:spPr bwMode="auto">
                  <a:xfrm>
                    <a:off x="3961356" y="2243791"/>
                    <a:ext cx="68632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58" name="Straight Arrow Connector 25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282514" y="2217366"/>
                    <a:ext cx="686317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59" name="Straight Arrow Connector 258"/>
                  <p:cNvCxnSpPr>
                    <a:cxnSpLocks noChangeShapeType="1"/>
                  </p:cNvCxnSpPr>
                  <p:nvPr/>
                </p:nvCxnSpPr>
                <p:spPr bwMode="auto">
                  <a:xfrm rot="5400000" flipH="1">
                    <a:off x="3089904" y="1411427"/>
                    <a:ext cx="687026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60" name="Straight Arrow Connector 259"/>
                  <p:cNvCxnSpPr>
                    <a:cxnSpLocks noChangeShapeType="1"/>
                  </p:cNvCxnSpPr>
                  <p:nvPr/>
                </p:nvCxnSpPr>
                <p:spPr bwMode="auto">
                  <a:xfrm rot="-5400000" flipH="1" flipV="1">
                    <a:off x="3089904" y="3089362"/>
                    <a:ext cx="687026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sp>
                <p:nvSpPr>
                  <p:cNvPr id="261" name="Oval 260"/>
                  <p:cNvSpPr>
                    <a:spLocks noChangeArrowheads="1"/>
                  </p:cNvSpPr>
                  <p:nvPr/>
                </p:nvSpPr>
                <p:spPr bwMode="auto">
                  <a:xfrm>
                    <a:off x="2968831" y="1754941"/>
                    <a:ext cx="992525" cy="990908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lt1"/>
                      </a:solidFill>
                      <a:latin typeface="Optima" panose="02000503060000020004" pitchFamily="2" charset="0"/>
                    </a:endParaRPr>
                  </a:p>
                </p:txBody>
              </p:sp>
            </p:grpSp>
          </p:grpSp>
          <p:cxnSp>
            <p:nvCxnSpPr>
              <p:cNvPr id="219" name="Straight Connector 218"/>
              <p:cNvCxnSpPr>
                <a:cxnSpLocks noChangeShapeType="1"/>
                <a:stCxn id="240" idx="0"/>
                <a:endCxn id="295" idx="5"/>
              </p:cNvCxnSpPr>
              <p:nvPr/>
            </p:nvCxnSpPr>
            <p:spPr bwMode="auto">
              <a:xfrm rot="16200000" flipV="1">
                <a:off x="-303403" y="2119973"/>
                <a:ext cx="1623358" cy="1133899"/>
              </a:xfrm>
              <a:prstGeom prst="line">
                <a:avLst/>
              </a:prstGeom>
              <a:noFill/>
              <a:ln w="76200" cmpd="dbl">
                <a:solidFill>
                  <a:srgbClr val="FF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20" name="Straight Connector 219"/>
              <p:cNvCxnSpPr>
                <a:cxnSpLocks noChangeShapeType="1"/>
                <a:stCxn id="250" idx="7"/>
              </p:cNvCxnSpPr>
              <p:nvPr/>
            </p:nvCxnSpPr>
            <p:spPr bwMode="auto">
              <a:xfrm rot="16200000" flipV="1">
                <a:off x="-2047416" y="643878"/>
                <a:ext cx="2103663" cy="4231304"/>
              </a:xfrm>
              <a:prstGeom prst="line">
                <a:avLst/>
              </a:prstGeom>
              <a:noFill/>
              <a:ln w="76200" cmpd="dbl">
                <a:solidFill>
                  <a:srgbClr val="FF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pic>
            <p:nvPicPr>
              <p:cNvPr id="31836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0587" y="5029196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837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0770" y="5029197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838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40954" y="5029198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839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21138" y="5029198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840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01322" y="5029199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841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81505" y="5029200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842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" y="5251386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843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0185" y="5251387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844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60369" y="5251388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845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40552" y="5251389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846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20736" y="5251390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847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00919" y="5251390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cxnSp>
            <p:nvCxnSpPr>
              <p:cNvPr id="233" name="Straight Connector 232"/>
              <p:cNvCxnSpPr>
                <a:cxnSpLocks noChangeShapeType="1"/>
                <a:stCxn id="250" idx="3"/>
              </p:cNvCxnSpPr>
              <p:nvPr/>
            </p:nvCxnSpPr>
            <p:spPr bwMode="auto">
              <a:xfrm rot="5400000">
                <a:off x="126568" y="4246782"/>
                <a:ext cx="1016462" cy="547732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34" name="Straight Connector 233"/>
              <p:cNvCxnSpPr>
                <a:cxnSpLocks noChangeShapeType="1"/>
                <a:stCxn id="250" idx="4"/>
              </p:cNvCxnSpPr>
              <p:nvPr/>
            </p:nvCxnSpPr>
            <p:spPr bwMode="auto">
              <a:xfrm rot="5400000">
                <a:off x="366197" y="4380714"/>
                <a:ext cx="979229" cy="317106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35" name="Straight Connector 234"/>
              <p:cNvCxnSpPr>
                <a:cxnSpLocks noChangeShapeType="1"/>
                <a:stCxn id="250" idx="4"/>
              </p:cNvCxnSpPr>
              <p:nvPr/>
            </p:nvCxnSpPr>
            <p:spPr bwMode="auto">
              <a:xfrm rot="5400000">
                <a:off x="507133" y="4521650"/>
                <a:ext cx="979229" cy="35233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36" name="Straight Connector 235"/>
              <p:cNvCxnSpPr>
                <a:cxnSpLocks noChangeShapeType="1"/>
                <a:stCxn id="250" idx="4"/>
              </p:cNvCxnSpPr>
              <p:nvPr/>
            </p:nvCxnSpPr>
            <p:spPr bwMode="auto">
              <a:xfrm rot="16200000" flipH="1">
                <a:off x="646468" y="4417549"/>
                <a:ext cx="979229" cy="243436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37" name="Straight Connector 236"/>
              <p:cNvCxnSpPr>
                <a:cxnSpLocks noChangeShapeType="1"/>
                <a:stCxn id="250" idx="5"/>
              </p:cNvCxnSpPr>
              <p:nvPr/>
            </p:nvCxnSpPr>
            <p:spPr bwMode="auto">
              <a:xfrm rot="16200000" flipH="1">
                <a:off x="792814" y="4339673"/>
                <a:ext cx="1016462" cy="36195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38" name="Straight Connector 237"/>
              <p:cNvCxnSpPr>
                <a:cxnSpLocks noChangeShapeType="1"/>
                <a:stCxn id="250" idx="6"/>
              </p:cNvCxnSpPr>
              <p:nvPr/>
            </p:nvCxnSpPr>
            <p:spPr bwMode="auto">
              <a:xfrm>
                <a:off x="1164912" y="3911891"/>
                <a:ext cx="653434" cy="111699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grpSp>
            <p:nvGrpSpPr>
              <p:cNvPr id="18439" name="Group 340"/>
              <p:cNvGrpSpPr>
                <a:grpSpLocks/>
              </p:cNvGrpSpPr>
              <p:nvPr/>
            </p:nvGrpSpPr>
            <p:grpSpPr bwMode="auto">
              <a:xfrm>
                <a:off x="608899" y="3498221"/>
                <a:ext cx="872919" cy="768533"/>
                <a:chOff x="1980035" y="684535"/>
                <a:chExt cx="1449234" cy="1492615"/>
              </a:xfrm>
            </p:grpSpPr>
            <p:sp>
              <p:nvSpPr>
                <p:cNvPr id="240" name="Cube 239"/>
                <p:cNvSpPr>
                  <a:spLocks noChangeArrowheads="1"/>
                </p:cNvSpPr>
                <p:nvPr/>
              </p:nvSpPr>
              <p:spPr bwMode="auto">
                <a:xfrm>
                  <a:off x="1977831" y="685277"/>
                  <a:ext cx="1451770" cy="1547486"/>
                </a:xfrm>
                <a:prstGeom prst="cube">
                  <a:avLst>
                    <a:gd name="adj" fmla="val 8787"/>
                  </a:avLst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  <p:grpSp>
              <p:nvGrpSpPr>
                <p:cNvPr id="18440" name="Group 342"/>
                <p:cNvGrpSpPr>
                  <a:grpSpLocks/>
                </p:cNvGrpSpPr>
                <p:nvPr/>
              </p:nvGrpSpPr>
              <p:grpSpPr bwMode="auto">
                <a:xfrm>
                  <a:off x="2056448" y="835646"/>
                  <a:ext cx="1191008" cy="1295244"/>
                  <a:chOff x="2284115" y="1062127"/>
                  <a:chExt cx="2364794" cy="2366516"/>
                </a:xfrm>
              </p:grpSpPr>
              <p:cxnSp>
                <p:nvCxnSpPr>
                  <p:cNvPr id="242" name="Straight Arrow Connector 241"/>
                  <p:cNvCxnSpPr>
                    <a:cxnSpLocks noChangeShapeType="1"/>
                    <a:stCxn id="250" idx="7"/>
                  </p:cNvCxnSpPr>
                  <p:nvPr/>
                </p:nvCxnSpPr>
                <p:spPr bwMode="auto">
                  <a:xfrm rot="5400000" flipH="1" flipV="1">
                    <a:off x="3807860" y="1378285"/>
                    <a:ext cx="620972" cy="601847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43" name="Straight Arrow Connector 242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2466892" y="1336051"/>
                    <a:ext cx="620972" cy="686324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44" name="Straight Arrow Connector 243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513139" y="2531738"/>
                    <a:ext cx="528484" cy="686324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45" name="Straight Arrow Connector 244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847500" y="2633429"/>
                    <a:ext cx="541700" cy="601847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46" name="Straight Arrow Connector 245"/>
                  <p:cNvCxnSpPr>
                    <a:cxnSpLocks noChangeShapeType="1"/>
                    <a:stCxn id="250" idx="6"/>
                  </p:cNvCxnSpPr>
                  <p:nvPr/>
                </p:nvCxnSpPr>
                <p:spPr bwMode="auto">
                  <a:xfrm>
                    <a:off x="3965246" y="2346417"/>
                    <a:ext cx="686317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47" name="Straight Arrow Connector 246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201926" y="2306785"/>
                    <a:ext cx="760232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48" name="Straight Arrow Connector 247"/>
                  <p:cNvCxnSpPr>
                    <a:cxnSpLocks noChangeShapeType="1"/>
                  </p:cNvCxnSpPr>
                  <p:nvPr/>
                </p:nvCxnSpPr>
                <p:spPr bwMode="auto">
                  <a:xfrm rot="5400000" flipH="1">
                    <a:off x="3083230" y="1408363"/>
                    <a:ext cx="687029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49" name="Straight Arrow Connector 248"/>
                  <p:cNvCxnSpPr>
                    <a:cxnSpLocks noChangeShapeType="1"/>
                  </p:cNvCxnSpPr>
                  <p:nvPr/>
                </p:nvCxnSpPr>
                <p:spPr bwMode="auto">
                  <a:xfrm rot="-5400000" flipH="1" flipV="1">
                    <a:off x="3083230" y="3191991"/>
                    <a:ext cx="687029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sp>
                <p:nvSpPr>
                  <p:cNvPr id="250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2962158" y="1751877"/>
                    <a:ext cx="1003087" cy="109659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lt1"/>
                      </a:solidFill>
                      <a:latin typeface="Optima" panose="02000503060000020004" pitchFamily="2" charset="0"/>
                    </a:endParaRPr>
                  </a:p>
                </p:txBody>
              </p:sp>
            </p:grpSp>
          </p:grpSp>
        </p:grpSp>
        <p:sp>
          <p:nvSpPr>
            <p:cNvPr id="285" name="Cube 284"/>
            <p:cNvSpPr>
              <a:spLocks noChangeArrowheads="1"/>
            </p:cNvSpPr>
            <p:nvPr/>
          </p:nvSpPr>
          <p:spPr bwMode="auto">
            <a:xfrm>
              <a:off x="3214688" y="3308350"/>
              <a:ext cx="679450" cy="552450"/>
            </a:xfrm>
            <a:prstGeom prst="cube">
              <a:avLst>
                <a:gd name="adj" fmla="val 8787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Optima" panose="02000503060000020004" pitchFamily="2" charset="0"/>
              </a:endParaRPr>
            </a:p>
          </p:txBody>
        </p:sp>
        <p:cxnSp>
          <p:nvCxnSpPr>
            <p:cNvPr id="287" name="Straight Arrow Connector 286"/>
            <p:cNvCxnSpPr>
              <a:cxnSpLocks noChangeShapeType="1"/>
              <a:stCxn id="295" idx="7"/>
            </p:cNvCxnSpPr>
            <p:nvPr/>
          </p:nvCxnSpPr>
          <p:spPr bwMode="auto">
            <a:xfrm rot="5400000" flipH="1" flipV="1">
              <a:off x="3629820" y="3409156"/>
              <a:ext cx="106362" cy="142875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88" name="Straight Arrow Connector 287"/>
            <p:cNvCxnSpPr>
              <a:cxnSpLocks noChangeShapeType="1"/>
            </p:cNvCxnSpPr>
            <p:nvPr/>
          </p:nvCxnSpPr>
          <p:spPr bwMode="auto">
            <a:xfrm rot="16200000" flipV="1">
              <a:off x="3324226" y="3409950"/>
              <a:ext cx="106362" cy="141287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89" name="Straight Arrow Connector 27"/>
            <p:cNvCxnSpPr>
              <a:cxnSpLocks noChangeShapeType="1"/>
            </p:cNvCxnSpPr>
            <p:nvPr/>
          </p:nvCxnSpPr>
          <p:spPr bwMode="auto">
            <a:xfrm rot="5400000">
              <a:off x="3324226" y="3641725"/>
              <a:ext cx="106362" cy="141287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90" name="Straight Arrow Connector 289"/>
            <p:cNvCxnSpPr>
              <a:cxnSpLocks noChangeShapeType="1"/>
            </p:cNvCxnSpPr>
            <p:nvPr/>
          </p:nvCxnSpPr>
          <p:spPr bwMode="auto">
            <a:xfrm rot="16200000" flipH="1">
              <a:off x="3629819" y="3652044"/>
              <a:ext cx="106363" cy="142875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91" name="Straight Arrow Connector 29"/>
            <p:cNvCxnSpPr>
              <a:cxnSpLocks noChangeShapeType="1"/>
              <a:stCxn id="295" idx="6"/>
            </p:cNvCxnSpPr>
            <p:nvPr/>
          </p:nvCxnSpPr>
          <p:spPr bwMode="auto">
            <a:xfrm>
              <a:off x="3646488" y="3605213"/>
              <a:ext cx="161925" cy="0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92" name="Straight Arrow Connector 291"/>
            <p:cNvCxnSpPr>
              <a:cxnSpLocks noChangeShapeType="1"/>
            </p:cNvCxnSpPr>
            <p:nvPr/>
          </p:nvCxnSpPr>
          <p:spPr bwMode="auto">
            <a:xfrm flipH="1">
              <a:off x="3249613" y="3597275"/>
              <a:ext cx="161925" cy="0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93" name="Straight Arrow Connector 292"/>
            <p:cNvCxnSpPr>
              <a:cxnSpLocks noChangeShapeType="1"/>
            </p:cNvCxnSpPr>
            <p:nvPr/>
          </p:nvCxnSpPr>
          <p:spPr bwMode="auto">
            <a:xfrm rot="5400000" flipH="1">
              <a:off x="3452018" y="3434557"/>
              <a:ext cx="138113" cy="0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94" name="Straight Arrow Connector 293"/>
            <p:cNvCxnSpPr>
              <a:cxnSpLocks noChangeShapeType="1"/>
            </p:cNvCxnSpPr>
            <p:nvPr/>
          </p:nvCxnSpPr>
          <p:spPr bwMode="auto">
            <a:xfrm rot="-5400000" flipH="1" flipV="1">
              <a:off x="3452018" y="3774282"/>
              <a:ext cx="138113" cy="0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295" name="Oval 294"/>
            <p:cNvSpPr>
              <a:spLocks noChangeArrowheads="1"/>
            </p:cNvSpPr>
            <p:nvPr/>
          </p:nvSpPr>
          <p:spPr bwMode="auto">
            <a:xfrm>
              <a:off x="3411538" y="3503613"/>
              <a:ext cx="234950" cy="20161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297" name="Cube 296"/>
            <p:cNvSpPr>
              <a:spLocks noChangeArrowheads="1"/>
            </p:cNvSpPr>
            <p:nvPr/>
          </p:nvSpPr>
          <p:spPr bwMode="auto">
            <a:xfrm>
              <a:off x="1666875" y="3308350"/>
              <a:ext cx="679450" cy="552450"/>
            </a:xfrm>
            <a:prstGeom prst="cube">
              <a:avLst>
                <a:gd name="adj" fmla="val 8787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Optima" panose="02000503060000020004" pitchFamily="2" charset="0"/>
              </a:endParaRPr>
            </a:p>
          </p:txBody>
        </p:sp>
        <p:cxnSp>
          <p:nvCxnSpPr>
            <p:cNvPr id="299" name="Straight Arrow Connector 7"/>
            <p:cNvCxnSpPr>
              <a:cxnSpLocks noChangeShapeType="1"/>
            </p:cNvCxnSpPr>
            <p:nvPr/>
          </p:nvCxnSpPr>
          <p:spPr bwMode="auto">
            <a:xfrm rot="5400000" flipH="1" flipV="1">
              <a:off x="2082007" y="3409156"/>
              <a:ext cx="106362" cy="142875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0" name="Straight Arrow Connector 299"/>
            <p:cNvCxnSpPr>
              <a:cxnSpLocks noChangeShapeType="1"/>
            </p:cNvCxnSpPr>
            <p:nvPr/>
          </p:nvCxnSpPr>
          <p:spPr bwMode="auto">
            <a:xfrm rot="16200000" flipV="1">
              <a:off x="1775620" y="3409156"/>
              <a:ext cx="106362" cy="142875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1" name="Straight Arrow Connector 300"/>
            <p:cNvCxnSpPr>
              <a:cxnSpLocks noChangeShapeType="1"/>
            </p:cNvCxnSpPr>
            <p:nvPr/>
          </p:nvCxnSpPr>
          <p:spPr bwMode="auto">
            <a:xfrm rot="5400000">
              <a:off x="1775620" y="3640931"/>
              <a:ext cx="106362" cy="142875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2" name="Straight Arrow Connector 301"/>
            <p:cNvCxnSpPr>
              <a:cxnSpLocks noChangeShapeType="1"/>
            </p:cNvCxnSpPr>
            <p:nvPr/>
          </p:nvCxnSpPr>
          <p:spPr bwMode="auto">
            <a:xfrm rot="16200000" flipH="1">
              <a:off x="2082006" y="3652044"/>
              <a:ext cx="106363" cy="142875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3" name="Straight Arrow Connector 302"/>
            <p:cNvCxnSpPr>
              <a:cxnSpLocks noChangeShapeType="1"/>
            </p:cNvCxnSpPr>
            <p:nvPr/>
          </p:nvCxnSpPr>
          <p:spPr bwMode="auto">
            <a:xfrm>
              <a:off x="2098675" y="3605213"/>
              <a:ext cx="161925" cy="0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4" name="Straight Arrow Connector 303"/>
            <p:cNvCxnSpPr>
              <a:cxnSpLocks noChangeShapeType="1"/>
            </p:cNvCxnSpPr>
            <p:nvPr/>
          </p:nvCxnSpPr>
          <p:spPr bwMode="auto">
            <a:xfrm flipH="1">
              <a:off x="1701800" y="3597275"/>
              <a:ext cx="161925" cy="0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5" name="Straight Arrow Connector 304"/>
            <p:cNvCxnSpPr>
              <a:cxnSpLocks noChangeShapeType="1"/>
            </p:cNvCxnSpPr>
            <p:nvPr/>
          </p:nvCxnSpPr>
          <p:spPr bwMode="auto">
            <a:xfrm rot="5400000" flipH="1">
              <a:off x="1904206" y="3434557"/>
              <a:ext cx="138113" cy="0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6" name="Straight Arrow Connector 305"/>
            <p:cNvCxnSpPr>
              <a:cxnSpLocks noChangeShapeType="1"/>
            </p:cNvCxnSpPr>
            <p:nvPr/>
          </p:nvCxnSpPr>
          <p:spPr bwMode="auto">
            <a:xfrm rot="-5400000" flipH="1" flipV="1">
              <a:off x="1904206" y="3774282"/>
              <a:ext cx="138113" cy="0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307" name="Oval 5"/>
            <p:cNvSpPr>
              <a:spLocks noChangeArrowheads="1"/>
            </p:cNvSpPr>
            <p:nvPr/>
          </p:nvSpPr>
          <p:spPr bwMode="auto">
            <a:xfrm>
              <a:off x="1863725" y="3503613"/>
              <a:ext cx="234950" cy="20161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Optima" panose="02000503060000020004" pitchFamily="2" charset="0"/>
              </a:endParaRPr>
            </a:p>
          </p:txBody>
        </p:sp>
      </p:grpSp>
      <p:sp>
        <p:nvSpPr>
          <p:cNvPr id="18436" name="TextBox 318"/>
          <p:cNvSpPr txBox="1">
            <a:spLocks noChangeArrowheads="1"/>
          </p:cNvSpPr>
          <p:nvPr/>
        </p:nvSpPr>
        <p:spPr bwMode="auto">
          <a:xfrm>
            <a:off x="228600" y="3416067"/>
            <a:ext cx="4419600" cy="2379663"/>
          </a:xfrm>
          <a:custGeom>
            <a:avLst/>
            <a:gdLst>
              <a:gd name="connsiteX0" fmla="*/ 0 w 4419600"/>
              <a:gd name="connsiteY0" fmla="*/ 0 h 2379663"/>
              <a:gd name="connsiteX1" fmla="*/ 719763 w 4419600"/>
              <a:gd name="connsiteY1" fmla="*/ 0 h 2379663"/>
              <a:gd name="connsiteX2" fmla="*/ 1395331 w 4419600"/>
              <a:gd name="connsiteY2" fmla="*/ 0 h 2379663"/>
              <a:gd name="connsiteX3" fmla="*/ 2026702 w 4419600"/>
              <a:gd name="connsiteY3" fmla="*/ 0 h 2379663"/>
              <a:gd name="connsiteX4" fmla="*/ 2658074 w 4419600"/>
              <a:gd name="connsiteY4" fmla="*/ 0 h 2379663"/>
              <a:gd name="connsiteX5" fmla="*/ 3377837 w 4419600"/>
              <a:gd name="connsiteY5" fmla="*/ 0 h 2379663"/>
              <a:gd name="connsiteX6" fmla="*/ 4419600 w 4419600"/>
              <a:gd name="connsiteY6" fmla="*/ 0 h 2379663"/>
              <a:gd name="connsiteX7" fmla="*/ 4419600 w 4419600"/>
              <a:gd name="connsiteY7" fmla="*/ 523526 h 2379663"/>
              <a:gd name="connsiteX8" fmla="*/ 4419600 w 4419600"/>
              <a:gd name="connsiteY8" fmla="*/ 1142238 h 2379663"/>
              <a:gd name="connsiteX9" fmla="*/ 4419600 w 4419600"/>
              <a:gd name="connsiteY9" fmla="*/ 1665764 h 2379663"/>
              <a:gd name="connsiteX10" fmla="*/ 4419600 w 4419600"/>
              <a:gd name="connsiteY10" fmla="*/ 2379663 h 2379663"/>
              <a:gd name="connsiteX11" fmla="*/ 3876621 w 4419600"/>
              <a:gd name="connsiteY11" fmla="*/ 2379663 h 2379663"/>
              <a:gd name="connsiteX12" fmla="*/ 3156857 w 4419600"/>
              <a:gd name="connsiteY12" fmla="*/ 2379663 h 2379663"/>
              <a:gd name="connsiteX13" fmla="*/ 2569682 w 4419600"/>
              <a:gd name="connsiteY13" fmla="*/ 2379663 h 2379663"/>
              <a:gd name="connsiteX14" fmla="*/ 1849918 w 4419600"/>
              <a:gd name="connsiteY14" fmla="*/ 2379663 h 2379663"/>
              <a:gd name="connsiteX15" fmla="*/ 1306939 w 4419600"/>
              <a:gd name="connsiteY15" fmla="*/ 2379663 h 2379663"/>
              <a:gd name="connsiteX16" fmla="*/ 808155 w 4419600"/>
              <a:gd name="connsiteY16" fmla="*/ 2379663 h 2379663"/>
              <a:gd name="connsiteX17" fmla="*/ 0 w 4419600"/>
              <a:gd name="connsiteY17" fmla="*/ 2379663 h 2379663"/>
              <a:gd name="connsiteX18" fmla="*/ 0 w 4419600"/>
              <a:gd name="connsiteY18" fmla="*/ 1760951 h 2379663"/>
              <a:gd name="connsiteX19" fmla="*/ 0 w 4419600"/>
              <a:gd name="connsiteY19" fmla="*/ 1237425 h 2379663"/>
              <a:gd name="connsiteX20" fmla="*/ 0 w 4419600"/>
              <a:gd name="connsiteY20" fmla="*/ 594916 h 2379663"/>
              <a:gd name="connsiteX21" fmla="*/ 0 w 4419600"/>
              <a:gd name="connsiteY21" fmla="*/ 0 h 237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19600" h="2379663" fill="none" extrusionOk="0">
                <a:moveTo>
                  <a:pt x="0" y="0"/>
                </a:moveTo>
                <a:cubicBezTo>
                  <a:pt x="198167" y="-5427"/>
                  <a:pt x="371093" y="24913"/>
                  <a:pt x="719763" y="0"/>
                </a:cubicBezTo>
                <a:cubicBezTo>
                  <a:pt x="1068433" y="-24913"/>
                  <a:pt x="1165497" y="9538"/>
                  <a:pt x="1395331" y="0"/>
                </a:cubicBezTo>
                <a:cubicBezTo>
                  <a:pt x="1625165" y="-9538"/>
                  <a:pt x="1886066" y="-13449"/>
                  <a:pt x="2026702" y="0"/>
                </a:cubicBezTo>
                <a:cubicBezTo>
                  <a:pt x="2167338" y="13449"/>
                  <a:pt x="2399673" y="-26641"/>
                  <a:pt x="2658074" y="0"/>
                </a:cubicBezTo>
                <a:cubicBezTo>
                  <a:pt x="2916475" y="26641"/>
                  <a:pt x="3031732" y="14899"/>
                  <a:pt x="3377837" y="0"/>
                </a:cubicBezTo>
                <a:cubicBezTo>
                  <a:pt x="3723942" y="-14899"/>
                  <a:pt x="4001247" y="10605"/>
                  <a:pt x="4419600" y="0"/>
                </a:cubicBezTo>
                <a:cubicBezTo>
                  <a:pt x="4432248" y="235489"/>
                  <a:pt x="4403487" y="368389"/>
                  <a:pt x="4419600" y="523526"/>
                </a:cubicBezTo>
                <a:cubicBezTo>
                  <a:pt x="4435713" y="678663"/>
                  <a:pt x="4430468" y="968814"/>
                  <a:pt x="4419600" y="1142238"/>
                </a:cubicBezTo>
                <a:cubicBezTo>
                  <a:pt x="4408732" y="1315662"/>
                  <a:pt x="4410123" y="1458696"/>
                  <a:pt x="4419600" y="1665764"/>
                </a:cubicBezTo>
                <a:cubicBezTo>
                  <a:pt x="4429077" y="1872832"/>
                  <a:pt x="4445008" y="2026944"/>
                  <a:pt x="4419600" y="2379663"/>
                </a:cubicBezTo>
                <a:cubicBezTo>
                  <a:pt x="4301718" y="2391691"/>
                  <a:pt x="4078142" y="2399106"/>
                  <a:pt x="3876621" y="2379663"/>
                </a:cubicBezTo>
                <a:cubicBezTo>
                  <a:pt x="3675100" y="2360220"/>
                  <a:pt x="3369784" y="2348621"/>
                  <a:pt x="3156857" y="2379663"/>
                </a:cubicBezTo>
                <a:cubicBezTo>
                  <a:pt x="2943930" y="2410705"/>
                  <a:pt x="2708203" y="2356326"/>
                  <a:pt x="2569682" y="2379663"/>
                </a:cubicBezTo>
                <a:cubicBezTo>
                  <a:pt x="2431162" y="2403000"/>
                  <a:pt x="2049260" y="2355411"/>
                  <a:pt x="1849918" y="2379663"/>
                </a:cubicBezTo>
                <a:cubicBezTo>
                  <a:pt x="1650576" y="2403915"/>
                  <a:pt x="1509859" y="2365529"/>
                  <a:pt x="1306939" y="2379663"/>
                </a:cubicBezTo>
                <a:cubicBezTo>
                  <a:pt x="1104019" y="2393797"/>
                  <a:pt x="1000275" y="2370340"/>
                  <a:pt x="808155" y="2379663"/>
                </a:cubicBezTo>
                <a:cubicBezTo>
                  <a:pt x="616035" y="2388986"/>
                  <a:pt x="194988" y="2384527"/>
                  <a:pt x="0" y="2379663"/>
                </a:cubicBezTo>
                <a:cubicBezTo>
                  <a:pt x="-17740" y="2179898"/>
                  <a:pt x="606" y="2004097"/>
                  <a:pt x="0" y="1760951"/>
                </a:cubicBezTo>
                <a:cubicBezTo>
                  <a:pt x="-606" y="1517805"/>
                  <a:pt x="-21789" y="1384731"/>
                  <a:pt x="0" y="1237425"/>
                </a:cubicBezTo>
                <a:cubicBezTo>
                  <a:pt x="21789" y="1090119"/>
                  <a:pt x="-4710" y="891788"/>
                  <a:pt x="0" y="594916"/>
                </a:cubicBezTo>
                <a:cubicBezTo>
                  <a:pt x="4710" y="298044"/>
                  <a:pt x="11586" y="245555"/>
                  <a:pt x="0" y="0"/>
                </a:cubicBezTo>
                <a:close/>
              </a:path>
              <a:path w="4419600" h="2379663" stroke="0" extrusionOk="0">
                <a:moveTo>
                  <a:pt x="0" y="0"/>
                </a:moveTo>
                <a:cubicBezTo>
                  <a:pt x="170840" y="-19127"/>
                  <a:pt x="317395" y="12733"/>
                  <a:pt x="587175" y="0"/>
                </a:cubicBezTo>
                <a:cubicBezTo>
                  <a:pt x="856955" y="-12733"/>
                  <a:pt x="981792" y="24769"/>
                  <a:pt x="1085959" y="0"/>
                </a:cubicBezTo>
                <a:cubicBezTo>
                  <a:pt x="1190126" y="-24769"/>
                  <a:pt x="1650109" y="18291"/>
                  <a:pt x="1805722" y="0"/>
                </a:cubicBezTo>
                <a:cubicBezTo>
                  <a:pt x="1961335" y="-18291"/>
                  <a:pt x="2128841" y="-26149"/>
                  <a:pt x="2392898" y="0"/>
                </a:cubicBezTo>
                <a:cubicBezTo>
                  <a:pt x="2656955" y="26149"/>
                  <a:pt x="2726013" y="-26728"/>
                  <a:pt x="2980073" y="0"/>
                </a:cubicBezTo>
                <a:cubicBezTo>
                  <a:pt x="3234134" y="26728"/>
                  <a:pt x="3538217" y="23086"/>
                  <a:pt x="3699837" y="0"/>
                </a:cubicBezTo>
                <a:cubicBezTo>
                  <a:pt x="3861457" y="-23086"/>
                  <a:pt x="4273945" y="6505"/>
                  <a:pt x="4419600" y="0"/>
                </a:cubicBezTo>
                <a:cubicBezTo>
                  <a:pt x="4439016" y="253666"/>
                  <a:pt x="4443358" y="374086"/>
                  <a:pt x="4419600" y="642509"/>
                </a:cubicBezTo>
                <a:cubicBezTo>
                  <a:pt x="4395842" y="910932"/>
                  <a:pt x="4408542" y="937132"/>
                  <a:pt x="4419600" y="1189832"/>
                </a:cubicBezTo>
                <a:cubicBezTo>
                  <a:pt x="4430658" y="1442532"/>
                  <a:pt x="4442380" y="1491750"/>
                  <a:pt x="4419600" y="1737154"/>
                </a:cubicBezTo>
                <a:cubicBezTo>
                  <a:pt x="4396820" y="1982558"/>
                  <a:pt x="4398676" y="2214198"/>
                  <a:pt x="4419600" y="2379663"/>
                </a:cubicBezTo>
                <a:cubicBezTo>
                  <a:pt x="4100231" y="2390323"/>
                  <a:pt x="3891814" y="2380846"/>
                  <a:pt x="3744033" y="2379663"/>
                </a:cubicBezTo>
                <a:cubicBezTo>
                  <a:pt x="3596252" y="2378480"/>
                  <a:pt x="3180587" y="2384386"/>
                  <a:pt x="3024269" y="2379663"/>
                </a:cubicBezTo>
                <a:cubicBezTo>
                  <a:pt x="2867951" y="2374940"/>
                  <a:pt x="2537161" y="2400627"/>
                  <a:pt x="2304506" y="2379663"/>
                </a:cubicBezTo>
                <a:cubicBezTo>
                  <a:pt x="2071851" y="2358699"/>
                  <a:pt x="1891381" y="2379415"/>
                  <a:pt x="1761526" y="2379663"/>
                </a:cubicBezTo>
                <a:cubicBezTo>
                  <a:pt x="1631671" y="2379911"/>
                  <a:pt x="1350268" y="2410402"/>
                  <a:pt x="1130155" y="2379663"/>
                </a:cubicBezTo>
                <a:cubicBezTo>
                  <a:pt x="910042" y="2348924"/>
                  <a:pt x="310065" y="2419305"/>
                  <a:pt x="0" y="2379663"/>
                </a:cubicBezTo>
                <a:cubicBezTo>
                  <a:pt x="14964" y="2200498"/>
                  <a:pt x="-7709" y="1910446"/>
                  <a:pt x="0" y="1784747"/>
                </a:cubicBezTo>
                <a:cubicBezTo>
                  <a:pt x="7709" y="1659048"/>
                  <a:pt x="-9818" y="1460479"/>
                  <a:pt x="0" y="1237425"/>
                </a:cubicBezTo>
                <a:cubicBezTo>
                  <a:pt x="9818" y="1014371"/>
                  <a:pt x="-1323" y="847846"/>
                  <a:pt x="0" y="690102"/>
                </a:cubicBezTo>
                <a:cubicBezTo>
                  <a:pt x="1323" y="532358"/>
                  <a:pt x="12554" y="281932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2"/>
            </a:solidFill>
            <a:prstDash val="dash"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en-US" sz="2800" dirty="0">
                <a:solidFill>
                  <a:schemeClr val="tx2"/>
                </a:solidFill>
                <a:latin typeface="Optima" panose="02000503060000020004" pitchFamily="2" charset="0"/>
              </a:rPr>
              <a:t>Cost</a:t>
            </a:r>
          </a:p>
          <a:p>
            <a:r>
              <a:rPr lang="en-US" sz="2000" dirty="0">
                <a:solidFill>
                  <a:schemeClr val="tx2"/>
                </a:solidFill>
                <a:latin typeface="Optima" panose="02000503060000020004" pitchFamily="2" charset="0"/>
              </a:rPr>
              <a:t>200,000 servers</a:t>
            </a:r>
          </a:p>
          <a:p>
            <a:r>
              <a:rPr lang="en-US" sz="2000" dirty="0" err="1">
                <a:solidFill>
                  <a:schemeClr val="tx2"/>
                </a:solidFill>
                <a:latin typeface="Optima" panose="02000503060000020004" pitchFamily="2" charset="0"/>
              </a:rPr>
              <a:t>Fanout</a:t>
            </a:r>
            <a:r>
              <a:rPr lang="en-US" sz="2000" dirty="0">
                <a:solidFill>
                  <a:schemeClr val="tx2"/>
                </a:solidFill>
                <a:latin typeface="Optima" panose="02000503060000020004" pitchFamily="2" charset="0"/>
              </a:rPr>
              <a:t> of 20 a 10,000 switches</a:t>
            </a:r>
          </a:p>
          <a:p>
            <a:r>
              <a:rPr lang="en-US" sz="2000" dirty="0">
                <a:solidFill>
                  <a:schemeClr val="tx2"/>
                </a:solidFill>
                <a:latin typeface="Optima" panose="02000503060000020004" pitchFamily="2" charset="0"/>
              </a:rPr>
              <a:t>$5k commercial switch a $50M</a:t>
            </a:r>
          </a:p>
          <a:p>
            <a:r>
              <a:rPr lang="en-US" sz="2000" dirty="0">
                <a:solidFill>
                  <a:schemeClr val="tx2"/>
                </a:solidFill>
                <a:latin typeface="Optima" panose="02000503060000020004" pitchFamily="2" charset="0"/>
              </a:rPr>
              <a:t>$1k custom-built switch a $10M</a:t>
            </a:r>
          </a:p>
          <a:p>
            <a:endParaRPr lang="en-US" sz="2000" dirty="0">
              <a:solidFill>
                <a:schemeClr val="tx2"/>
              </a:solidFill>
              <a:latin typeface="Optima" panose="02000503060000020004" pitchFamily="2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Optima" panose="02000503060000020004" pitchFamily="2" charset="0"/>
              </a:rPr>
              <a:t>Savings in 10 data centers = $400M</a:t>
            </a:r>
          </a:p>
          <a:p>
            <a:endParaRPr lang="en-US" sz="2000" dirty="0">
              <a:solidFill>
                <a:schemeClr val="tx2"/>
              </a:solidFill>
              <a:latin typeface="Optima" panose="02000503060000020004" pitchFamily="2" charset="0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4953000" y="3416067"/>
            <a:ext cx="4038600" cy="2379663"/>
          </a:xfrm>
          <a:custGeom>
            <a:avLst/>
            <a:gdLst>
              <a:gd name="connsiteX0" fmla="*/ 0 w 4038600"/>
              <a:gd name="connsiteY0" fmla="*/ 0 h 2379663"/>
              <a:gd name="connsiteX1" fmla="*/ 632714 w 4038600"/>
              <a:gd name="connsiteY1" fmla="*/ 0 h 2379663"/>
              <a:gd name="connsiteX2" fmla="*/ 1225042 w 4038600"/>
              <a:gd name="connsiteY2" fmla="*/ 0 h 2379663"/>
              <a:gd name="connsiteX3" fmla="*/ 1938528 w 4038600"/>
              <a:gd name="connsiteY3" fmla="*/ 0 h 2379663"/>
              <a:gd name="connsiteX4" fmla="*/ 2611628 w 4038600"/>
              <a:gd name="connsiteY4" fmla="*/ 0 h 2379663"/>
              <a:gd name="connsiteX5" fmla="*/ 3284728 w 4038600"/>
              <a:gd name="connsiteY5" fmla="*/ 0 h 2379663"/>
              <a:gd name="connsiteX6" fmla="*/ 4038600 w 4038600"/>
              <a:gd name="connsiteY6" fmla="*/ 0 h 2379663"/>
              <a:gd name="connsiteX7" fmla="*/ 4038600 w 4038600"/>
              <a:gd name="connsiteY7" fmla="*/ 618712 h 2379663"/>
              <a:gd name="connsiteX8" fmla="*/ 4038600 w 4038600"/>
              <a:gd name="connsiteY8" fmla="*/ 1166035 h 2379663"/>
              <a:gd name="connsiteX9" fmla="*/ 4038600 w 4038600"/>
              <a:gd name="connsiteY9" fmla="*/ 1784747 h 2379663"/>
              <a:gd name="connsiteX10" fmla="*/ 4038600 w 4038600"/>
              <a:gd name="connsiteY10" fmla="*/ 2379663 h 2379663"/>
              <a:gd name="connsiteX11" fmla="*/ 3325114 w 4038600"/>
              <a:gd name="connsiteY11" fmla="*/ 2379663 h 2379663"/>
              <a:gd name="connsiteX12" fmla="*/ 2611628 w 4038600"/>
              <a:gd name="connsiteY12" fmla="*/ 2379663 h 2379663"/>
              <a:gd name="connsiteX13" fmla="*/ 1857756 w 4038600"/>
              <a:gd name="connsiteY13" fmla="*/ 2379663 h 2379663"/>
              <a:gd name="connsiteX14" fmla="*/ 1225042 w 4038600"/>
              <a:gd name="connsiteY14" fmla="*/ 2379663 h 2379663"/>
              <a:gd name="connsiteX15" fmla="*/ 0 w 4038600"/>
              <a:gd name="connsiteY15" fmla="*/ 2379663 h 2379663"/>
              <a:gd name="connsiteX16" fmla="*/ 0 w 4038600"/>
              <a:gd name="connsiteY16" fmla="*/ 1832341 h 2379663"/>
              <a:gd name="connsiteX17" fmla="*/ 0 w 4038600"/>
              <a:gd name="connsiteY17" fmla="*/ 1237425 h 2379663"/>
              <a:gd name="connsiteX18" fmla="*/ 0 w 4038600"/>
              <a:gd name="connsiteY18" fmla="*/ 618712 h 2379663"/>
              <a:gd name="connsiteX19" fmla="*/ 0 w 4038600"/>
              <a:gd name="connsiteY19" fmla="*/ 0 h 237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38600" h="2379663" fill="none" extrusionOk="0">
                <a:moveTo>
                  <a:pt x="0" y="0"/>
                </a:moveTo>
                <a:cubicBezTo>
                  <a:pt x="236628" y="-12186"/>
                  <a:pt x="338227" y="17861"/>
                  <a:pt x="632714" y="0"/>
                </a:cubicBezTo>
                <a:cubicBezTo>
                  <a:pt x="927201" y="-17861"/>
                  <a:pt x="1058213" y="3568"/>
                  <a:pt x="1225042" y="0"/>
                </a:cubicBezTo>
                <a:cubicBezTo>
                  <a:pt x="1391871" y="-3568"/>
                  <a:pt x="1788235" y="25793"/>
                  <a:pt x="1938528" y="0"/>
                </a:cubicBezTo>
                <a:cubicBezTo>
                  <a:pt x="2088821" y="-25793"/>
                  <a:pt x="2281254" y="-18661"/>
                  <a:pt x="2611628" y="0"/>
                </a:cubicBezTo>
                <a:cubicBezTo>
                  <a:pt x="2942002" y="18661"/>
                  <a:pt x="3036253" y="15824"/>
                  <a:pt x="3284728" y="0"/>
                </a:cubicBezTo>
                <a:cubicBezTo>
                  <a:pt x="3533203" y="-15824"/>
                  <a:pt x="3711028" y="-34697"/>
                  <a:pt x="4038600" y="0"/>
                </a:cubicBezTo>
                <a:cubicBezTo>
                  <a:pt x="4035343" y="138087"/>
                  <a:pt x="4059074" y="311306"/>
                  <a:pt x="4038600" y="618712"/>
                </a:cubicBezTo>
                <a:cubicBezTo>
                  <a:pt x="4018126" y="926118"/>
                  <a:pt x="4018231" y="926767"/>
                  <a:pt x="4038600" y="1166035"/>
                </a:cubicBezTo>
                <a:cubicBezTo>
                  <a:pt x="4058969" y="1405303"/>
                  <a:pt x="4049468" y="1611323"/>
                  <a:pt x="4038600" y="1784747"/>
                </a:cubicBezTo>
                <a:cubicBezTo>
                  <a:pt x="4027732" y="1958171"/>
                  <a:pt x="4064150" y="2239022"/>
                  <a:pt x="4038600" y="2379663"/>
                </a:cubicBezTo>
                <a:cubicBezTo>
                  <a:pt x="3683468" y="2375931"/>
                  <a:pt x="3570440" y="2344950"/>
                  <a:pt x="3325114" y="2379663"/>
                </a:cubicBezTo>
                <a:cubicBezTo>
                  <a:pt x="3079788" y="2414376"/>
                  <a:pt x="2873650" y="2354130"/>
                  <a:pt x="2611628" y="2379663"/>
                </a:cubicBezTo>
                <a:cubicBezTo>
                  <a:pt x="2349606" y="2405196"/>
                  <a:pt x="2025672" y="2408439"/>
                  <a:pt x="1857756" y="2379663"/>
                </a:cubicBezTo>
                <a:cubicBezTo>
                  <a:pt x="1689840" y="2350887"/>
                  <a:pt x="1433050" y="2361220"/>
                  <a:pt x="1225042" y="2379663"/>
                </a:cubicBezTo>
                <a:cubicBezTo>
                  <a:pt x="1017034" y="2398106"/>
                  <a:pt x="546201" y="2350607"/>
                  <a:pt x="0" y="2379663"/>
                </a:cubicBezTo>
                <a:cubicBezTo>
                  <a:pt x="18901" y="2112465"/>
                  <a:pt x="-27" y="2001086"/>
                  <a:pt x="0" y="1832341"/>
                </a:cubicBezTo>
                <a:cubicBezTo>
                  <a:pt x="27" y="1663596"/>
                  <a:pt x="2622" y="1364666"/>
                  <a:pt x="0" y="1237425"/>
                </a:cubicBezTo>
                <a:cubicBezTo>
                  <a:pt x="-2622" y="1110184"/>
                  <a:pt x="-12183" y="749364"/>
                  <a:pt x="0" y="618712"/>
                </a:cubicBezTo>
                <a:cubicBezTo>
                  <a:pt x="12183" y="488060"/>
                  <a:pt x="606" y="243146"/>
                  <a:pt x="0" y="0"/>
                </a:cubicBezTo>
                <a:close/>
              </a:path>
              <a:path w="4038600" h="2379663" stroke="0" extrusionOk="0">
                <a:moveTo>
                  <a:pt x="0" y="0"/>
                </a:moveTo>
                <a:cubicBezTo>
                  <a:pt x="219878" y="-4881"/>
                  <a:pt x="487789" y="15633"/>
                  <a:pt x="632714" y="0"/>
                </a:cubicBezTo>
                <a:cubicBezTo>
                  <a:pt x="777639" y="-15633"/>
                  <a:pt x="1041240" y="7628"/>
                  <a:pt x="1184656" y="0"/>
                </a:cubicBezTo>
                <a:cubicBezTo>
                  <a:pt x="1328072" y="-7628"/>
                  <a:pt x="1608515" y="10950"/>
                  <a:pt x="1938528" y="0"/>
                </a:cubicBezTo>
                <a:cubicBezTo>
                  <a:pt x="2268541" y="-10950"/>
                  <a:pt x="2365528" y="28582"/>
                  <a:pt x="2571242" y="0"/>
                </a:cubicBezTo>
                <a:cubicBezTo>
                  <a:pt x="2776956" y="-28582"/>
                  <a:pt x="3059343" y="-503"/>
                  <a:pt x="3203956" y="0"/>
                </a:cubicBezTo>
                <a:cubicBezTo>
                  <a:pt x="3348569" y="503"/>
                  <a:pt x="3749254" y="-371"/>
                  <a:pt x="4038600" y="0"/>
                </a:cubicBezTo>
                <a:cubicBezTo>
                  <a:pt x="4038042" y="247453"/>
                  <a:pt x="4052106" y="345714"/>
                  <a:pt x="4038600" y="547322"/>
                </a:cubicBezTo>
                <a:cubicBezTo>
                  <a:pt x="4025094" y="748930"/>
                  <a:pt x="4060552" y="853916"/>
                  <a:pt x="4038600" y="1142238"/>
                </a:cubicBezTo>
                <a:cubicBezTo>
                  <a:pt x="4016648" y="1430560"/>
                  <a:pt x="4027542" y="1436861"/>
                  <a:pt x="4038600" y="1689561"/>
                </a:cubicBezTo>
                <a:cubicBezTo>
                  <a:pt x="4049658" y="1942261"/>
                  <a:pt x="4057915" y="2056472"/>
                  <a:pt x="4038600" y="2379663"/>
                </a:cubicBezTo>
                <a:cubicBezTo>
                  <a:pt x="3883016" y="2403257"/>
                  <a:pt x="3610517" y="2372984"/>
                  <a:pt x="3365500" y="2379663"/>
                </a:cubicBezTo>
                <a:cubicBezTo>
                  <a:pt x="3120483" y="2386342"/>
                  <a:pt x="3020365" y="2369435"/>
                  <a:pt x="2732786" y="2379663"/>
                </a:cubicBezTo>
                <a:cubicBezTo>
                  <a:pt x="2445207" y="2389891"/>
                  <a:pt x="2256077" y="2377519"/>
                  <a:pt x="1978914" y="2379663"/>
                </a:cubicBezTo>
                <a:cubicBezTo>
                  <a:pt x="1701751" y="2381807"/>
                  <a:pt x="1443406" y="2360804"/>
                  <a:pt x="1225042" y="2379663"/>
                </a:cubicBezTo>
                <a:cubicBezTo>
                  <a:pt x="1006678" y="2398522"/>
                  <a:pt x="891250" y="2407108"/>
                  <a:pt x="632714" y="2379663"/>
                </a:cubicBezTo>
                <a:cubicBezTo>
                  <a:pt x="374178" y="2352218"/>
                  <a:pt x="129271" y="2407151"/>
                  <a:pt x="0" y="2379663"/>
                </a:cubicBezTo>
                <a:cubicBezTo>
                  <a:pt x="1940" y="2209288"/>
                  <a:pt x="-6019" y="1942015"/>
                  <a:pt x="0" y="1737154"/>
                </a:cubicBezTo>
                <a:cubicBezTo>
                  <a:pt x="6019" y="1532293"/>
                  <a:pt x="-13484" y="1433864"/>
                  <a:pt x="0" y="1213628"/>
                </a:cubicBezTo>
                <a:cubicBezTo>
                  <a:pt x="13484" y="993392"/>
                  <a:pt x="-9818" y="889360"/>
                  <a:pt x="0" y="666306"/>
                </a:cubicBezTo>
                <a:cubicBezTo>
                  <a:pt x="9818" y="443252"/>
                  <a:pt x="-3735" y="266697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2"/>
                </a:solidFill>
                <a:latin typeface="Optima" panose="02000503060000020004" pitchFamily="2" charset="0"/>
              </a:rPr>
              <a:t>Control</a:t>
            </a:r>
            <a:endParaRPr lang="en-US" sz="2000" dirty="0">
              <a:solidFill>
                <a:schemeClr val="tx2"/>
              </a:solidFill>
              <a:latin typeface="Optima" panose="02000503060000020004" pitchFamily="2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2"/>
              </a:solidFill>
              <a:latin typeface="Optima" panose="02000503060000020004" pitchFamily="2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2"/>
                </a:solidFill>
                <a:latin typeface="Optima" panose="02000503060000020004" pitchFamily="2" charset="0"/>
              </a:rPr>
              <a:t>Optimize for features needed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2"/>
                </a:solidFill>
                <a:latin typeface="Optima" panose="02000503060000020004" pitchFamily="2" charset="0"/>
              </a:rPr>
              <a:t>Customize for services &amp; apps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2"/>
                </a:solidFill>
                <a:latin typeface="Optima" panose="02000503060000020004" pitchFamily="2" charset="0"/>
              </a:rPr>
              <a:t>Quickly improve and innovate</a:t>
            </a:r>
          </a:p>
        </p:txBody>
      </p:sp>
      <p:sp>
        <p:nvSpPr>
          <p:cNvPr id="31750" name="TextBox 307"/>
          <p:cNvSpPr txBox="1">
            <a:spLocks noChangeArrowheads="1"/>
          </p:cNvSpPr>
          <p:nvPr/>
        </p:nvSpPr>
        <p:spPr bwMode="auto">
          <a:xfrm>
            <a:off x="138210" y="5867400"/>
            <a:ext cx="8910108" cy="830997"/>
          </a:xfrm>
          <a:custGeom>
            <a:avLst/>
            <a:gdLst>
              <a:gd name="connsiteX0" fmla="*/ 0 w 8910108"/>
              <a:gd name="connsiteY0" fmla="*/ 0 h 830997"/>
              <a:gd name="connsiteX1" fmla="*/ 774494 w 8910108"/>
              <a:gd name="connsiteY1" fmla="*/ 0 h 830997"/>
              <a:gd name="connsiteX2" fmla="*/ 1370786 w 8910108"/>
              <a:gd name="connsiteY2" fmla="*/ 0 h 830997"/>
              <a:gd name="connsiteX3" fmla="*/ 2056179 w 8910108"/>
              <a:gd name="connsiteY3" fmla="*/ 0 h 830997"/>
              <a:gd name="connsiteX4" fmla="*/ 2919774 w 8910108"/>
              <a:gd name="connsiteY4" fmla="*/ 0 h 830997"/>
              <a:gd name="connsiteX5" fmla="*/ 3426965 w 8910108"/>
              <a:gd name="connsiteY5" fmla="*/ 0 h 830997"/>
              <a:gd name="connsiteX6" fmla="*/ 4201459 w 8910108"/>
              <a:gd name="connsiteY6" fmla="*/ 0 h 830997"/>
              <a:gd name="connsiteX7" fmla="*/ 4708649 w 8910108"/>
              <a:gd name="connsiteY7" fmla="*/ 0 h 830997"/>
              <a:gd name="connsiteX8" fmla="*/ 5394042 w 8910108"/>
              <a:gd name="connsiteY8" fmla="*/ 0 h 830997"/>
              <a:gd name="connsiteX9" fmla="*/ 6168536 w 8910108"/>
              <a:gd name="connsiteY9" fmla="*/ 0 h 830997"/>
              <a:gd name="connsiteX10" fmla="*/ 6586626 w 8910108"/>
              <a:gd name="connsiteY10" fmla="*/ 0 h 830997"/>
              <a:gd name="connsiteX11" fmla="*/ 7004716 w 8910108"/>
              <a:gd name="connsiteY11" fmla="*/ 0 h 830997"/>
              <a:gd name="connsiteX12" fmla="*/ 7868311 w 8910108"/>
              <a:gd name="connsiteY12" fmla="*/ 0 h 830997"/>
              <a:gd name="connsiteX13" fmla="*/ 8910108 w 8910108"/>
              <a:gd name="connsiteY13" fmla="*/ 0 h 830997"/>
              <a:gd name="connsiteX14" fmla="*/ 8910108 w 8910108"/>
              <a:gd name="connsiteY14" fmla="*/ 390569 h 830997"/>
              <a:gd name="connsiteX15" fmla="*/ 8910108 w 8910108"/>
              <a:gd name="connsiteY15" fmla="*/ 830997 h 830997"/>
              <a:gd name="connsiteX16" fmla="*/ 8135614 w 8910108"/>
              <a:gd name="connsiteY16" fmla="*/ 830997 h 830997"/>
              <a:gd name="connsiteX17" fmla="*/ 7361120 w 8910108"/>
              <a:gd name="connsiteY17" fmla="*/ 830997 h 830997"/>
              <a:gd name="connsiteX18" fmla="*/ 6675727 w 8910108"/>
              <a:gd name="connsiteY18" fmla="*/ 830997 h 830997"/>
              <a:gd name="connsiteX19" fmla="*/ 5812132 w 8910108"/>
              <a:gd name="connsiteY19" fmla="*/ 830997 h 830997"/>
              <a:gd name="connsiteX20" fmla="*/ 4948537 w 8910108"/>
              <a:gd name="connsiteY20" fmla="*/ 830997 h 830997"/>
              <a:gd name="connsiteX21" fmla="*/ 4174043 w 8910108"/>
              <a:gd name="connsiteY21" fmla="*/ 830997 h 830997"/>
              <a:gd name="connsiteX22" fmla="*/ 3399549 w 8910108"/>
              <a:gd name="connsiteY22" fmla="*/ 830997 h 830997"/>
              <a:gd name="connsiteX23" fmla="*/ 2625055 w 8910108"/>
              <a:gd name="connsiteY23" fmla="*/ 830997 h 830997"/>
              <a:gd name="connsiteX24" fmla="*/ 2117864 w 8910108"/>
              <a:gd name="connsiteY24" fmla="*/ 830997 h 830997"/>
              <a:gd name="connsiteX25" fmla="*/ 1254269 w 8910108"/>
              <a:gd name="connsiteY25" fmla="*/ 830997 h 830997"/>
              <a:gd name="connsiteX26" fmla="*/ 0 w 8910108"/>
              <a:gd name="connsiteY26" fmla="*/ 830997 h 830997"/>
              <a:gd name="connsiteX27" fmla="*/ 0 w 8910108"/>
              <a:gd name="connsiteY27" fmla="*/ 440428 h 830997"/>
              <a:gd name="connsiteX28" fmla="*/ 0 w 8910108"/>
              <a:gd name="connsiteY28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910108" h="830997" fill="none" extrusionOk="0">
                <a:moveTo>
                  <a:pt x="0" y="0"/>
                </a:moveTo>
                <a:cubicBezTo>
                  <a:pt x="208360" y="-23894"/>
                  <a:pt x="497636" y="21753"/>
                  <a:pt x="774494" y="0"/>
                </a:cubicBezTo>
                <a:cubicBezTo>
                  <a:pt x="1051352" y="-21753"/>
                  <a:pt x="1249051" y="13935"/>
                  <a:pt x="1370786" y="0"/>
                </a:cubicBezTo>
                <a:cubicBezTo>
                  <a:pt x="1492521" y="-13935"/>
                  <a:pt x="1853190" y="-7637"/>
                  <a:pt x="2056179" y="0"/>
                </a:cubicBezTo>
                <a:cubicBezTo>
                  <a:pt x="2259168" y="7637"/>
                  <a:pt x="2673165" y="-38889"/>
                  <a:pt x="2919774" y="0"/>
                </a:cubicBezTo>
                <a:cubicBezTo>
                  <a:pt x="3166383" y="38889"/>
                  <a:pt x="3191910" y="-22085"/>
                  <a:pt x="3426965" y="0"/>
                </a:cubicBezTo>
                <a:cubicBezTo>
                  <a:pt x="3662020" y="22085"/>
                  <a:pt x="4043260" y="-13515"/>
                  <a:pt x="4201459" y="0"/>
                </a:cubicBezTo>
                <a:cubicBezTo>
                  <a:pt x="4359658" y="13515"/>
                  <a:pt x="4528252" y="12584"/>
                  <a:pt x="4708649" y="0"/>
                </a:cubicBezTo>
                <a:cubicBezTo>
                  <a:pt x="4889046" y="-12584"/>
                  <a:pt x="5077542" y="-8172"/>
                  <a:pt x="5394042" y="0"/>
                </a:cubicBezTo>
                <a:cubicBezTo>
                  <a:pt x="5710542" y="8172"/>
                  <a:pt x="5782202" y="-25068"/>
                  <a:pt x="6168536" y="0"/>
                </a:cubicBezTo>
                <a:cubicBezTo>
                  <a:pt x="6554870" y="25068"/>
                  <a:pt x="6391113" y="-3752"/>
                  <a:pt x="6586626" y="0"/>
                </a:cubicBezTo>
                <a:cubicBezTo>
                  <a:pt x="6782139" y="3752"/>
                  <a:pt x="6903186" y="-15197"/>
                  <a:pt x="7004716" y="0"/>
                </a:cubicBezTo>
                <a:cubicBezTo>
                  <a:pt x="7106246" y="15197"/>
                  <a:pt x="7592564" y="36386"/>
                  <a:pt x="7868311" y="0"/>
                </a:cubicBezTo>
                <a:cubicBezTo>
                  <a:pt x="8144059" y="-36386"/>
                  <a:pt x="8468477" y="27270"/>
                  <a:pt x="8910108" y="0"/>
                </a:cubicBezTo>
                <a:cubicBezTo>
                  <a:pt x="8902405" y="87953"/>
                  <a:pt x="8896519" y="240840"/>
                  <a:pt x="8910108" y="390569"/>
                </a:cubicBezTo>
                <a:cubicBezTo>
                  <a:pt x="8923697" y="540298"/>
                  <a:pt x="8891910" y="615416"/>
                  <a:pt x="8910108" y="830997"/>
                </a:cubicBezTo>
                <a:cubicBezTo>
                  <a:pt x="8523856" y="818544"/>
                  <a:pt x="8345950" y="794051"/>
                  <a:pt x="8135614" y="830997"/>
                </a:cubicBezTo>
                <a:cubicBezTo>
                  <a:pt x="7925278" y="867943"/>
                  <a:pt x="7520124" y="796716"/>
                  <a:pt x="7361120" y="830997"/>
                </a:cubicBezTo>
                <a:cubicBezTo>
                  <a:pt x="7202116" y="865278"/>
                  <a:pt x="6903701" y="858087"/>
                  <a:pt x="6675727" y="830997"/>
                </a:cubicBezTo>
                <a:cubicBezTo>
                  <a:pt x="6447753" y="803907"/>
                  <a:pt x="6099953" y="811542"/>
                  <a:pt x="5812132" y="830997"/>
                </a:cubicBezTo>
                <a:cubicBezTo>
                  <a:pt x="5524311" y="850452"/>
                  <a:pt x="5213924" y="832618"/>
                  <a:pt x="4948537" y="830997"/>
                </a:cubicBezTo>
                <a:cubicBezTo>
                  <a:pt x="4683150" y="829376"/>
                  <a:pt x="4331063" y="835778"/>
                  <a:pt x="4174043" y="830997"/>
                </a:cubicBezTo>
                <a:cubicBezTo>
                  <a:pt x="4017023" y="826216"/>
                  <a:pt x="3595943" y="855770"/>
                  <a:pt x="3399549" y="830997"/>
                </a:cubicBezTo>
                <a:cubicBezTo>
                  <a:pt x="3203155" y="806224"/>
                  <a:pt x="2842591" y="820064"/>
                  <a:pt x="2625055" y="830997"/>
                </a:cubicBezTo>
                <a:cubicBezTo>
                  <a:pt x="2407519" y="841930"/>
                  <a:pt x="2371302" y="842353"/>
                  <a:pt x="2117864" y="830997"/>
                </a:cubicBezTo>
                <a:cubicBezTo>
                  <a:pt x="1864426" y="819641"/>
                  <a:pt x="1491521" y="871361"/>
                  <a:pt x="1254269" y="830997"/>
                </a:cubicBezTo>
                <a:cubicBezTo>
                  <a:pt x="1017018" y="790633"/>
                  <a:pt x="370275" y="817295"/>
                  <a:pt x="0" y="830997"/>
                </a:cubicBezTo>
                <a:cubicBezTo>
                  <a:pt x="-13162" y="700574"/>
                  <a:pt x="-1139" y="532188"/>
                  <a:pt x="0" y="440428"/>
                </a:cubicBezTo>
                <a:cubicBezTo>
                  <a:pt x="1139" y="348668"/>
                  <a:pt x="11574" y="169058"/>
                  <a:pt x="0" y="0"/>
                </a:cubicBezTo>
                <a:close/>
              </a:path>
              <a:path w="8910108" h="830997" stroke="0" extrusionOk="0">
                <a:moveTo>
                  <a:pt x="0" y="0"/>
                </a:moveTo>
                <a:cubicBezTo>
                  <a:pt x="119918" y="-24417"/>
                  <a:pt x="417882" y="-12648"/>
                  <a:pt x="596292" y="0"/>
                </a:cubicBezTo>
                <a:cubicBezTo>
                  <a:pt x="774702" y="12648"/>
                  <a:pt x="871748" y="-15828"/>
                  <a:pt x="1014382" y="0"/>
                </a:cubicBezTo>
                <a:cubicBezTo>
                  <a:pt x="1157016" y="15828"/>
                  <a:pt x="1519894" y="38937"/>
                  <a:pt x="1877977" y="0"/>
                </a:cubicBezTo>
                <a:cubicBezTo>
                  <a:pt x="2236061" y="-38937"/>
                  <a:pt x="2280516" y="-13610"/>
                  <a:pt x="2474268" y="0"/>
                </a:cubicBezTo>
                <a:cubicBezTo>
                  <a:pt x="2668020" y="13610"/>
                  <a:pt x="2874917" y="27014"/>
                  <a:pt x="3070560" y="0"/>
                </a:cubicBezTo>
                <a:cubicBezTo>
                  <a:pt x="3266203" y="-27014"/>
                  <a:pt x="3565515" y="11321"/>
                  <a:pt x="3934155" y="0"/>
                </a:cubicBezTo>
                <a:cubicBezTo>
                  <a:pt x="4302795" y="-11321"/>
                  <a:pt x="4288826" y="-17585"/>
                  <a:pt x="4441346" y="0"/>
                </a:cubicBezTo>
                <a:cubicBezTo>
                  <a:pt x="4593866" y="17585"/>
                  <a:pt x="4918983" y="14107"/>
                  <a:pt x="5304941" y="0"/>
                </a:cubicBezTo>
                <a:cubicBezTo>
                  <a:pt x="5690900" y="-14107"/>
                  <a:pt x="5935662" y="9920"/>
                  <a:pt x="6168536" y="0"/>
                </a:cubicBezTo>
                <a:cubicBezTo>
                  <a:pt x="6401410" y="-9920"/>
                  <a:pt x="6685142" y="-547"/>
                  <a:pt x="6853929" y="0"/>
                </a:cubicBezTo>
                <a:cubicBezTo>
                  <a:pt x="7022716" y="547"/>
                  <a:pt x="7398446" y="2606"/>
                  <a:pt x="7717524" y="0"/>
                </a:cubicBezTo>
                <a:cubicBezTo>
                  <a:pt x="8036602" y="-2606"/>
                  <a:pt x="8184636" y="-23688"/>
                  <a:pt x="8313816" y="0"/>
                </a:cubicBezTo>
                <a:cubicBezTo>
                  <a:pt x="8442996" y="23688"/>
                  <a:pt x="8736283" y="-20056"/>
                  <a:pt x="8910108" y="0"/>
                </a:cubicBezTo>
                <a:cubicBezTo>
                  <a:pt x="8902168" y="133404"/>
                  <a:pt x="8895743" y="244466"/>
                  <a:pt x="8910108" y="423808"/>
                </a:cubicBezTo>
                <a:cubicBezTo>
                  <a:pt x="8924473" y="603150"/>
                  <a:pt x="8913506" y="651079"/>
                  <a:pt x="8910108" y="830997"/>
                </a:cubicBezTo>
                <a:cubicBezTo>
                  <a:pt x="8672600" y="835642"/>
                  <a:pt x="8408592" y="830343"/>
                  <a:pt x="8224715" y="830997"/>
                </a:cubicBezTo>
                <a:cubicBezTo>
                  <a:pt x="8040838" y="831651"/>
                  <a:pt x="7542265" y="861840"/>
                  <a:pt x="7361120" y="830997"/>
                </a:cubicBezTo>
                <a:cubicBezTo>
                  <a:pt x="7179975" y="800154"/>
                  <a:pt x="6978968" y="843667"/>
                  <a:pt x="6675727" y="830997"/>
                </a:cubicBezTo>
                <a:cubicBezTo>
                  <a:pt x="6372486" y="818327"/>
                  <a:pt x="6391962" y="839116"/>
                  <a:pt x="6257637" y="830997"/>
                </a:cubicBezTo>
                <a:cubicBezTo>
                  <a:pt x="6123312" y="822879"/>
                  <a:pt x="5994943" y="828016"/>
                  <a:pt x="5750447" y="830997"/>
                </a:cubicBezTo>
                <a:cubicBezTo>
                  <a:pt x="5505951" y="833979"/>
                  <a:pt x="5104818" y="824607"/>
                  <a:pt x="4886852" y="830997"/>
                </a:cubicBezTo>
                <a:cubicBezTo>
                  <a:pt x="4668887" y="837387"/>
                  <a:pt x="4398924" y="812686"/>
                  <a:pt x="4201459" y="830997"/>
                </a:cubicBezTo>
                <a:cubicBezTo>
                  <a:pt x="4003994" y="849308"/>
                  <a:pt x="3837579" y="841820"/>
                  <a:pt x="3694268" y="830997"/>
                </a:cubicBezTo>
                <a:cubicBezTo>
                  <a:pt x="3550957" y="820174"/>
                  <a:pt x="3230983" y="834564"/>
                  <a:pt x="3008875" y="830997"/>
                </a:cubicBezTo>
                <a:cubicBezTo>
                  <a:pt x="2786767" y="827430"/>
                  <a:pt x="2708923" y="814274"/>
                  <a:pt x="2590785" y="830997"/>
                </a:cubicBezTo>
                <a:cubicBezTo>
                  <a:pt x="2472647" y="847721"/>
                  <a:pt x="2356142" y="846093"/>
                  <a:pt x="2172696" y="830997"/>
                </a:cubicBezTo>
                <a:cubicBezTo>
                  <a:pt x="1989250" y="815901"/>
                  <a:pt x="1772265" y="804265"/>
                  <a:pt x="1487303" y="830997"/>
                </a:cubicBezTo>
                <a:cubicBezTo>
                  <a:pt x="1202341" y="857729"/>
                  <a:pt x="1113207" y="849224"/>
                  <a:pt x="980112" y="830997"/>
                </a:cubicBezTo>
                <a:cubicBezTo>
                  <a:pt x="847017" y="812770"/>
                  <a:pt x="266492" y="839373"/>
                  <a:pt x="0" y="830997"/>
                </a:cubicBezTo>
                <a:cubicBezTo>
                  <a:pt x="1787" y="682508"/>
                  <a:pt x="-10684" y="580915"/>
                  <a:pt x="0" y="432118"/>
                </a:cubicBezTo>
                <a:cubicBezTo>
                  <a:pt x="10684" y="283321"/>
                  <a:pt x="-13139" y="126834"/>
                  <a:pt x="0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  <a:prstDash val="dash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andlee" panose="02000000000000000000" pitchFamily="2" charset="77"/>
              </a:rPr>
              <a:t>SDN can significantly reduce the </a:t>
            </a:r>
            <a:r>
              <a:rPr lang="en-US" sz="2400" dirty="0" err="1">
                <a:solidFill>
                  <a:schemeClr val="bg1"/>
                </a:solidFill>
                <a:latin typeface="Handlee" panose="02000000000000000000" pitchFamily="2" charset="77"/>
              </a:rPr>
              <a:t>CapEx</a:t>
            </a:r>
            <a:r>
              <a:rPr lang="en-US" sz="2400" dirty="0">
                <a:solidFill>
                  <a:schemeClr val="bg1"/>
                </a:solidFill>
                <a:latin typeface="Handlee" panose="02000000000000000000" pitchFamily="2" charset="77"/>
              </a:rPr>
              <a:t> and </a:t>
            </a:r>
            <a:r>
              <a:rPr lang="en-US" sz="2400" dirty="0" err="1">
                <a:solidFill>
                  <a:schemeClr val="bg1"/>
                </a:solidFill>
                <a:latin typeface="Handlee" panose="02000000000000000000" pitchFamily="2" charset="77"/>
              </a:rPr>
              <a:t>OpEx</a:t>
            </a:r>
            <a:r>
              <a:rPr lang="en-US" sz="2400" dirty="0">
                <a:solidFill>
                  <a:schemeClr val="bg1"/>
                </a:solidFill>
                <a:latin typeface="Handlee" panose="02000000000000000000" pitchFamily="2" charset="77"/>
              </a:rPr>
              <a:t> of data center networks.</a:t>
            </a:r>
          </a:p>
        </p:txBody>
      </p:sp>
    </p:spTree>
    <p:extLst>
      <p:ext uri="{BB962C8B-B14F-4D97-AF65-F5344CB8AC3E}">
        <p14:creationId xmlns:p14="http://schemas.microsoft.com/office/powerpoint/2010/main" val="665793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Routing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OSPF</a:t>
            </a:r>
          </a:p>
          <a:p>
            <a:pPr lvl="1"/>
            <a:r>
              <a:rPr lang="en-US" dirty="0"/>
              <a:t>RFC 2328: 245 pages</a:t>
            </a:r>
          </a:p>
          <a:p>
            <a:r>
              <a:rPr lang="en-US" dirty="0"/>
              <a:t>Distributed System</a:t>
            </a:r>
          </a:p>
          <a:p>
            <a:pPr lvl="1"/>
            <a:r>
              <a:rPr lang="en-US" dirty="0"/>
              <a:t>Builds consistent, up-to-date map of the network: 101 pages</a:t>
            </a:r>
          </a:p>
          <a:p>
            <a:pPr lvl="1"/>
            <a:endParaRPr lang="en-US" dirty="0"/>
          </a:p>
          <a:p>
            <a:r>
              <a:rPr lang="en-US" dirty="0" err="1"/>
              <a:t>Dijkstra’s</a:t>
            </a:r>
            <a:r>
              <a:rPr lang="en-US" dirty="0"/>
              <a:t> Algorithm</a:t>
            </a:r>
          </a:p>
          <a:p>
            <a:pPr lvl="1"/>
            <a:r>
              <a:rPr lang="en-US" dirty="0"/>
              <a:t>Operates on map: 4 pages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571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3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ea typeface="ＭＳ Ｐゴシック" charset="0"/>
                <a:cs typeface="ＭＳ Ｐゴシック" charset="0"/>
              </a:rPr>
              <a:t>Example: Routing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4572000" y="1371600"/>
            <a:ext cx="4572000" cy="5410200"/>
            <a:chOff x="4572000" y="1371600"/>
            <a:chExt cx="4572000" cy="5410200"/>
          </a:xfrm>
        </p:grpSpPr>
        <p:sp>
          <p:nvSpPr>
            <p:cNvPr id="5" name="Rounded Rectangle 4"/>
            <p:cNvSpPr/>
            <p:nvPr/>
          </p:nvSpPr>
          <p:spPr>
            <a:xfrm>
              <a:off x="4572000" y="1374797"/>
              <a:ext cx="2406649" cy="49203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dirty="0">
                  <a:solidFill>
                    <a:schemeClr val="bg1"/>
                  </a:solidFill>
                  <a:latin typeface="Optima" panose="02000503060000020004" pitchFamily="2" charset="0"/>
                </a:rPr>
                <a:t>OSPF = Dijkstra</a:t>
              </a: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7227888" y="1371600"/>
              <a:ext cx="1768714" cy="49203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dirty="0">
                  <a:solidFill>
                    <a:schemeClr val="bg1"/>
                  </a:solidFill>
                  <a:latin typeface="Optima" panose="02000503060000020004" pitchFamily="2" charset="0"/>
                </a:rPr>
                <a:t>IS-IS</a:t>
              </a:r>
            </a:p>
          </p:txBody>
        </p:sp>
        <p:cxnSp>
          <p:nvCxnSpPr>
            <p:cNvPr id="70" name="Straight Connector 69"/>
            <p:cNvCxnSpPr/>
            <p:nvPr/>
          </p:nvCxnSpPr>
          <p:spPr>
            <a:xfrm rot="16200000" flipH="1">
              <a:off x="3640931" y="4342607"/>
              <a:ext cx="2776537" cy="0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>
              <a:off x="5983288" y="3770313"/>
              <a:ext cx="1444625" cy="3175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>
              <a:off x="7248525" y="4341813"/>
              <a:ext cx="2268537" cy="158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ounded Rectangle 78"/>
            <p:cNvSpPr/>
            <p:nvPr/>
          </p:nvSpPr>
          <p:spPr>
            <a:xfrm>
              <a:off x="4572000" y="2057400"/>
              <a:ext cx="4572000" cy="1199554"/>
            </a:xfrm>
            <a:prstGeom prst="roundRect">
              <a:avLst/>
            </a:prstGeom>
            <a:gradFill>
              <a:gsLst>
                <a:gs pos="0">
                  <a:srgbClr val="FF0000"/>
                </a:gs>
                <a:gs pos="100000">
                  <a:srgbClr val="F7545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dirty="0">
                <a:solidFill>
                  <a:srgbClr val="FFFFFF"/>
                </a:solidFill>
                <a:latin typeface="Optima" panose="02000503060000020004" pitchFamily="2" charset="0"/>
              </a:endParaRPr>
            </a:p>
            <a:p>
              <a:pPr algn="ctr" eaLnBrk="1" hangingPunct="1"/>
              <a:r>
                <a:rPr lang="en-US" dirty="0">
                  <a:solidFill>
                    <a:srgbClr val="FFFFFF"/>
                  </a:solidFill>
                  <a:latin typeface="Optima" panose="02000503060000020004" pitchFamily="2" charset="0"/>
                </a:rPr>
                <a:t>Network OS</a:t>
              </a:r>
            </a:p>
          </p:txBody>
        </p:sp>
        <p:grpSp>
          <p:nvGrpSpPr>
            <p:cNvPr id="57379" name="Group 31"/>
            <p:cNvGrpSpPr>
              <a:grpSpLocks/>
            </p:cNvGrpSpPr>
            <p:nvPr/>
          </p:nvGrpSpPr>
          <p:grpSpPr bwMode="auto">
            <a:xfrm>
              <a:off x="4572000" y="4525962"/>
              <a:ext cx="4418012" cy="2255838"/>
              <a:chOff x="611188" y="3635375"/>
              <a:chExt cx="5578475" cy="2963863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flipV="1">
                <a:off x="1982254" y="4206874"/>
                <a:ext cx="1667730" cy="127648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860455" y="4075471"/>
                <a:ext cx="1322959" cy="8384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3964688" y="5483358"/>
                <a:ext cx="1537438" cy="84473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1350843" y="6025655"/>
                <a:ext cx="1675748" cy="30243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AutoShape 7"/>
              <p:cNvSpPr>
                <a:spLocks noChangeArrowheads="1"/>
              </p:cNvSpPr>
              <p:nvPr/>
            </p:nvSpPr>
            <p:spPr bwMode="auto">
              <a:xfrm>
                <a:off x="611188" y="5264353"/>
                <a:ext cx="1371066" cy="761302"/>
              </a:xfrm>
              <a:prstGeom prst="can">
                <a:avLst>
                  <a:gd name="adj" fmla="val 43620"/>
                </a:avLst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  <a:latin typeface="Optima" panose="02000503060000020004" pitchFamily="2" charset="0"/>
                  </a:rPr>
                  <a:t>Packet</a:t>
                </a:r>
              </a:p>
              <a:p>
                <a:pPr algn="ctr"/>
                <a:r>
                  <a:rPr lang="en-US" sz="1600">
                    <a:solidFill>
                      <a:schemeClr val="bg1"/>
                    </a:solidFill>
                    <a:latin typeface="Optima" panose="02000503060000020004" pitchFamily="2" charset="0"/>
                  </a:rPr>
                  <a:t>Forwarding </a:t>
                </a:r>
              </a:p>
              <a:p>
                <a:pPr algn="ctr"/>
                <a:endParaRPr lang="en-US" sz="1600">
                  <a:solidFill>
                    <a:schemeClr val="bg1"/>
                  </a:solidFill>
                  <a:latin typeface="Optima" panose="02000503060000020004" pitchFamily="2" charset="0"/>
                </a:endParaRPr>
              </a:p>
            </p:txBody>
          </p:sp>
          <p:sp>
            <p:nvSpPr>
              <p:cNvPr id="35" name="AutoShape 7"/>
              <p:cNvSpPr>
                <a:spLocks noChangeArrowheads="1"/>
              </p:cNvSpPr>
              <p:nvPr/>
            </p:nvSpPr>
            <p:spPr bwMode="auto">
              <a:xfrm>
                <a:off x="2800083" y="5837937"/>
                <a:ext cx="1371066" cy="761301"/>
              </a:xfrm>
              <a:prstGeom prst="can">
                <a:avLst>
                  <a:gd name="adj" fmla="val 43620"/>
                </a:avLst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  <a:latin typeface="Optima" panose="02000503060000020004" pitchFamily="2" charset="0"/>
                  </a:rPr>
                  <a:t>Packet</a:t>
                </a:r>
              </a:p>
              <a:p>
                <a:pPr algn="ctr"/>
                <a:r>
                  <a:rPr lang="en-US" sz="1600">
                    <a:solidFill>
                      <a:schemeClr val="bg1"/>
                    </a:solidFill>
                    <a:latin typeface="Optima" panose="02000503060000020004" pitchFamily="2" charset="0"/>
                  </a:rPr>
                  <a:t>Forwarding </a:t>
                </a:r>
              </a:p>
              <a:p>
                <a:pPr algn="ctr"/>
                <a:endParaRPr lang="en-US" sz="1600">
                  <a:solidFill>
                    <a:schemeClr val="bg1"/>
                  </a:solidFill>
                  <a:latin typeface="Optima" panose="02000503060000020004" pitchFamily="2" charset="0"/>
                </a:endParaRPr>
              </a:p>
            </p:txBody>
          </p:sp>
          <p:sp>
            <p:nvSpPr>
              <p:cNvPr id="36" name="AutoShape 7"/>
              <p:cNvSpPr>
                <a:spLocks noChangeArrowheads="1"/>
              </p:cNvSpPr>
              <p:nvPr/>
            </p:nvSpPr>
            <p:spPr bwMode="auto">
              <a:xfrm>
                <a:off x="2645739" y="3635376"/>
                <a:ext cx="1373070" cy="761301"/>
              </a:xfrm>
              <a:prstGeom prst="can">
                <a:avLst>
                  <a:gd name="adj" fmla="val 43620"/>
                </a:avLst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  <a:latin typeface="Optima" panose="02000503060000020004" pitchFamily="2" charset="0"/>
                  </a:rPr>
                  <a:t>Packet</a:t>
                </a:r>
              </a:p>
              <a:p>
                <a:pPr algn="ctr"/>
                <a:r>
                  <a:rPr lang="en-US" sz="1600">
                    <a:solidFill>
                      <a:schemeClr val="bg1"/>
                    </a:solidFill>
                    <a:latin typeface="Optima" panose="02000503060000020004" pitchFamily="2" charset="0"/>
                  </a:rPr>
                  <a:t>Forwarding </a:t>
                </a:r>
              </a:p>
              <a:p>
                <a:pPr algn="ctr"/>
                <a:endParaRPr lang="en-US" sz="1600">
                  <a:solidFill>
                    <a:schemeClr val="bg1"/>
                  </a:solidFill>
                  <a:latin typeface="Optima" panose="02000503060000020004" pitchFamily="2" charset="0"/>
                </a:endParaRPr>
              </a:p>
            </p:txBody>
          </p:sp>
          <p:sp>
            <p:nvSpPr>
              <p:cNvPr id="37" name="AutoShape 7"/>
              <p:cNvSpPr>
                <a:spLocks noChangeArrowheads="1"/>
              </p:cNvSpPr>
              <p:nvPr/>
            </p:nvSpPr>
            <p:spPr bwMode="auto">
              <a:xfrm>
                <a:off x="4818598" y="4882660"/>
                <a:ext cx="1371066" cy="763387"/>
              </a:xfrm>
              <a:prstGeom prst="can">
                <a:avLst>
                  <a:gd name="adj" fmla="val 43620"/>
                </a:avLst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  <a:latin typeface="Optima" panose="02000503060000020004" pitchFamily="2" charset="0"/>
                  </a:rPr>
                  <a:t>Packet</a:t>
                </a:r>
              </a:p>
              <a:p>
                <a:pPr algn="ctr"/>
                <a:r>
                  <a:rPr lang="en-US" sz="1600">
                    <a:solidFill>
                      <a:schemeClr val="bg1"/>
                    </a:solidFill>
                    <a:latin typeface="Optima" panose="02000503060000020004" pitchFamily="2" charset="0"/>
                  </a:rPr>
                  <a:t>Forwarding </a:t>
                </a:r>
              </a:p>
              <a:p>
                <a:pPr algn="ctr"/>
                <a:endParaRPr lang="en-US" sz="1600">
                  <a:solidFill>
                    <a:schemeClr val="bg1"/>
                  </a:solidFill>
                  <a:latin typeface="Optima" panose="02000503060000020004" pitchFamily="2" charset="0"/>
                </a:endParaRPr>
              </a:p>
            </p:txBody>
          </p:sp>
        </p:grpSp>
        <p:sp>
          <p:nvSpPr>
            <p:cNvPr id="45" name="Rounded Rectangle 44"/>
            <p:cNvSpPr/>
            <p:nvPr/>
          </p:nvSpPr>
          <p:spPr bwMode="auto">
            <a:xfrm>
              <a:off x="5387777" y="2149332"/>
              <a:ext cx="2624381" cy="409429"/>
            </a:xfrm>
            <a:prstGeom prst="roundRect">
              <a:avLst/>
            </a:prstGeom>
            <a:solidFill>
              <a:srgbClr val="FFCC66">
                <a:alpha val="25000"/>
              </a:srgb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200" dirty="0">
                  <a:solidFill>
                    <a:srgbClr val="000000"/>
                  </a:solidFill>
                  <a:latin typeface="Optima" panose="02000503060000020004" pitchFamily="2" charset="0"/>
                </a:rPr>
                <a:t>Distributed or Centralized System;</a:t>
              </a:r>
            </a:p>
            <a:p>
              <a:pPr algn="r" eaLnBrk="1" hangingPunct="1"/>
              <a:r>
                <a:rPr lang="en-US" sz="1200" dirty="0">
                  <a:solidFill>
                    <a:srgbClr val="000000"/>
                  </a:solidFill>
                  <a:latin typeface="Optima" panose="02000503060000020004" pitchFamily="2" charset="0"/>
                </a:rPr>
                <a:t> Centralized View</a:t>
              </a:r>
            </a:p>
          </p:txBody>
        </p:sp>
        <p:grpSp>
          <p:nvGrpSpPr>
            <p:cNvPr id="4" name="Group 64"/>
            <p:cNvGrpSpPr/>
            <p:nvPr/>
          </p:nvGrpSpPr>
          <p:grpSpPr>
            <a:xfrm>
              <a:off x="8001000" y="2133600"/>
              <a:ext cx="762000" cy="533400"/>
              <a:chOff x="7848600" y="1752600"/>
              <a:chExt cx="1143000" cy="838200"/>
            </a:xfrm>
            <a:solidFill>
              <a:schemeClr val="bg1"/>
            </a:solidFill>
          </p:grpSpPr>
          <p:sp>
            <p:nvSpPr>
              <p:cNvPr id="33" name="Oval 32"/>
              <p:cNvSpPr/>
              <p:nvPr/>
            </p:nvSpPr>
            <p:spPr>
              <a:xfrm>
                <a:off x="8001000" y="1981200"/>
                <a:ext cx="228600" cy="228600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8382000" y="1752600"/>
                <a:ext cx="228600" cy="228600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8382000" y="2362200"/>
                <a:ext cx="228600" cy="228600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8763000" y="2057400"/>
                <a:ext cx="228600" cy="228600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7848600" y="2362200"/>
                <a:ext cx="228600" cy="228600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Optima" panose="02000503060000020004" pitchFamily="2" charset="0"/>
                </a:endParaRPr>
              </a:p>
            </p:txBody>
          </p:sp>
          <p:cxnSp>
            <p:nvCxnSpPr>
              <p:cNvPr id="47" name="Straight Connector 46"/>
              <p:cNvCxnSpPr>
                <a:stCxn id="33" idx="7"/>
                <a:endCxn id="40" idx="3"/>
              </p:cNvCxnSpPr>
              <p:nvPr/>
            </p:nvCxnSpPr>
            <p:spPr>
              <a:xfrm rot="5400000" flipH="1" flipV="1">
                <a:off x="8272322" y="1871522"/>
                <a:ext cx="66956" cy="219356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>
                <a:stCxn id="43" idx="0"/>
                <a:endCxn id="33" idx="3"/>
              </p:cNvCxnSpPr>
              <p:nvPr/>
            </p:nvCxnSpPr>
            <p:spPr>
              <a:xfrm rot="5400000" flipH="1" flipV="1">
                <a:off x="7905750" y="2233472"/>
                <a:ext cx="185878" cy="71578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>
                <a:stCxn id="43" idx="7"/>
                <a:endCxn id="40" idx="4"/>
              </p:cNvCxnSpPr>
              <p:nvPr/>
            </p:nvCxnSpPr>
            <p:spPr>
              <a:xfrm rot="5400000" flipH="1" flipV="1">
                <a:off x="8062772" y="1962150"/>
                <a:ext cx="414478" cy="452578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>
                <a:stCxn id="43" idx="5"/>
                <a:endCxn id="41" idx="3"/>
              </p:cNvCxnSpPr>
              <p:nvPr/>
            </p:nvCxnSpPr>
            <p:spPr>
              <a:xfrm rot="16200000" flipH="1">
                <a:off x="8229600" y="2371444"/>
                <a:ext cx="1588" cy="371756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>
                <a:stCxn id="40" idx="4"/>
                <a:endCxn id="42" idx="1"/>
              </p:cNvCxnSpPr>
              <p:nvPr/>
            </p:nvCxnSpPr>
            <p:spPr>
              <a:xfrm rot="16200000" flipH="1">
                <a:off x="8591550" y="1885950"/>
                <a:ext cx="109678" cy="300178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>
                <a:stCxn id="41" idx="6"/>
                <a:endCxn id="42" idx="3"/>
              </p:cNvCxnSpPr>
              <p:nvPr/>
            </p:nvCxnSpPr>
            <p:spPr>
              <a:xfrm flipV="1">
                <a:off x="8610600" y="2252522"/>
                <a:ext cx="185878" cy="223978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Rounded Rectangle 48"/>
          <p:cNvSpPr/>
          <p:nvPr/>
        </p:nvSpPr>
        <p:spPr>
          <a:xfrm>
            <a:off x="457201" y="4800600"/>
            <a:ext cx="2862238" cy="95250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C3D69B"/>
                </a:solidFill>
                <a:latin typeface="Optima" panose="02000503060000020004" pitchFamily="2" charset="0"/>
              </a:rPr>
              <a:t>Custom Hardware</a:t>
            </a:r>
            <a:endParaRPr lang="en-US" sz="1800" b="1">
              <a:solidFill>
                <a:srgbClr val="C3D69B"/>
              </a:solidFill>
              <a:latin typeface="Optima" panose="02000503060000020004" pitchFamily="2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57200" y="3909436"/>
            <a:ext cx="2862239" cy="788185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FF"/>
                </a:solidFill>
                <a:latin typeface="Optima" panose="02000503060000020004" pitchFamily="2" charset="0"/>
              </a:rPr>
              <a:t>OS</a:t>
            </a:r>
            <a:endParaRPr lang="en-US" sz="1600">
              <a:solidFill>
                <a:srgbClr val="FFFFFF"/>
              </a:solidFill>
              <a:latin typeface="Optima" panose="02000503060000020004" pitchFamily="2" charset="0"/>
            </a:endParaRPr>
          </a:p>
        </p:txBody>
      </p:sp>
      <p:sp>
        <p:nvSpPr>
          <p:cNvPr id="53" name="Rounded Rectangle 52"/>
          <p:cNvSpPr/>
          <p:nvPr/>
        </p:nvSpPr>
        <p:spPr bwMode="auto">
          <a:xfrm>
            <a:off x="458764" y="1752601"/>
            <a:ext cx="1277573" cy="2019678"/>
          </a:xfrm>
          <a:prstGeom prst="roundRect">
            <a:avLst/>
          </a:prstGeom>
          <a:solidFill>
            <a:srgbClr val="FFCC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00"/>
                </a:solidFill>
                <a:latin typeface="Optima" panose="02000503060000020004" pitchFamily="2" charset="0"/>
              </a:rPr>
              <a:t>OSPF</a:t>
            </a:r>
          </a:p>
          <a:p>
            <a:pPr algn="ctr" eaLnBrk="1" hangingPunct="1"/>
            <a:endParaRPr lang="en-US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algn="ctr" eaLnBrk="1" hangingPunct="1"/>
            <a:endParaRPr lang="en-US">
              <a:solidFill>
                <a:srgbClr val="000000"/>
              </a:solidFill>
              <a:latin typeface="Optima" panose="02000503060000020004" pitchFamily="2" charset="0"/>
            </a:endParaRPr>
          </a:p>
        </p:txBody>
      </p:sp>
      <p:sp>
        <p:nvSpPr>
          <p:cNvPr id="54" name="Rounded Rectangle 53"/>
          <p:cNvSpPr/>
          <p:nvPr/>
        </p:nvSpPr>
        <p:spPr bwMode="auto">
          <a:xfrm>
            <a:off x="2024039" y="1752600"/>
            <a:ext cx="1252562" cy="2016481"/>
          </a:xfrm>
          <a:prstGeom prst="roundRect">
            <a:avLst/>
          </a:prstGeom>
          <a:solidFill>
            <a:srgbClr val="FFCC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00"/>
                </a:solidFill>
                <a:latin typeface="Optima" panose="02000503060000020004" pitchFamily="2" charset="0"/>
              </a:rPr>
              <a:t>IS-IS</a:t>
            </a:r>
          </a:p>
          <a:p>
            <a:pPr algn="ctr" eaLnBrk="1" hangingPunct="1"/>
            <a:endParaRPr lang="en-US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algn="ctr" eaLnBrk="1" hangingPunct="1"/>
            <a:endParaRPr lang="en-US">
              <a:solidFill>
                <a:srgbClr val="000000"/>
              </a:solidFill>
              <a:latin typeface="Optima" panose="02000503060000020004" pitchFamily="2" charset="0"/>
            </a:endParaRPr>
          </a:p>
        </p:txBody>
      </p:sp>
      <p:sp>
        <p:nvSpPr>
          <p:cNvPr id="56" name="Rounded Rectangle 55"/>
          <p:cNvSpPr/>
          <p:nvPr/>
        </p:nvSpPr>
        <p:spPr bwMode="auto">
          <a:xfrm>
            <a:off x="475028" y="2743200"/>
            <a:ext cx="1277573" cy="1029078"/>
          </a:xfrm>
          <a:prstGeom prst="roundRect">
            <a:avLst/>
          </a:prstGeom>
          <a:solidFill>
            <a:srgbClr val="FA3D2E">
              <a:alpha val="25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Optima" panose="02000503060000020004" pitchFamily="2" charset="0"/>
              </a:rPr>
              <a:t>Distributed</a:t>
            </a:r>
          </a:p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Optima" panose="02000503060000020004" pitchFamily="2" charset="0"/>
              </a:rPr>
              <a:t>System</a:t>
            </a:r>
          </a:p>
        </p:txBody>
      </p:sp>
      <p:sp>
        <p:nvSpPr>
          <p:cNvPr id="58" name="Rounded Rectangle 57"/>
          <p:cNvSpPr/>
          <p:nvPr/>
        </p:nvSpPr>
        <p:spPr bwMode="auto">
          <a:xfrm>
            <a:off x="1999027" y="2743200"/>
            <a:ext cx="1277573" cy="1029078"/>
          </a:xfrm>
          <a:prstGeom prst="roundRect">
            <a:avLst/>
          </a:prstGeom>
          <a:solidFill>
            <a:srgbClr val="FA3D2E">
              <a:alpha val="25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Optima" panose="02000503060000020004" pitchFamily="2" charset="0"/>
              </a:rPr>
              <a:t>Distributed</a:t>
            </a:r>
          </a:p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Optima" panose="02000503060000020004" pitchFamily="2" charset="0"/>
              </a:rPr>
              <a:t>System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2889FC98-06F6-3BEE-D876-1161198FDD62}"/>
              </a:ext>
            </a:extLst>
          </p:cNvPr>
          <p:cNvSpPr/>
          <p:nvPr/>
        </p:nvSpPr>
        <p:spPr>
          <a:xfrm>
            <a:off x="3542505" y="3664274"/>
            <a:ext cx="1143000" cy="762000"/>
          </a:xfrm>
          <a:prstGeom prst="rightArrow">
            <a:avLst>
              <a:gd name="adj1" fmla="val 50000"/>
              <a:gd name="adj2" fmla="val 68658"/>
            </a:avLst>
          </a:prstGeom>
          <a:solidFill>
            <a:srgbClr val="FF0000"/>
          </a:solidFill>
          <a:ln w="12700" cap="rnd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989016664">
                  <a:custGeom>
                    <a:avLst/>
                    <a:gdLst>
                      <a:gd name="connsiteX0" fmla="*/ 0 w 1143000"/>
                      <a:gd name="connsiteY0" fmla="*/ 190500 h 762000"/>
                      <a:gd name="connsiteX1" fmla="*/ 291318 w 1143000"/>
                      <a:gd name="connsiteY1" fmla="*/ 190500 h 762000"/>
                      <a:gd name="connsiteX2" fmla="*/ 619826 w 1143000"/>
                      <a:gd name="connsiteY2" fmla="*/ 190500 h 762000"/>
                      <a:gd name="connsiteX3" fmla="*/ 619826 w 1143000"/>
                      <a:gd name="connsiteY3" fmla="*/ 0 h 762000"/>
                      <a:gd name="connsiteX4" fmla="*/ 891876 w 1143000"/>
                      <a:gd name="connsiteY4" fmla="*/ 198120 h 762000"/>
                      <a:gd name="connsiteX5" fmla="*/ 1143000 w 1143000"/>
                      <a:gd name="connsiteY5" fmla="*/ 381000 h 762000"/>
                      <a:gd name="connsiteX6" fmla="*/ 870950 w 1143000"/>
                      <a:gd name="connsiteY6" fmla="*/ 579120 h 762000"/>
                      <a:gd name="connsiteX7" fmla="*/ 619826 w 1143000"/>
                      <a:gd name="connsiteY7" fmla="*/ 762000 h 762000"/>
                      <a:gd name="connsiteX8" fmla="*/ 619826 w 1143000"/>
                      <a:gd name="connsiteY8" fmla="*/ 571500 h 762000"/>
                      <a:gd name="connsiteX9" fmla="*/ 309913 w 1143000"/>
                      <a:gd name="connsiteY9" fmla="*/ 571500 h 762000"/>
                      <a:gd name="connsiteX10" fmla="*/ 0 w 1143000"/>
                      <a:gd name="connsiteY10" fmla="*/ 571500 h 762000"/>
                      <a:gd name="connsiteX11" fmla="*/ 0 w 1143000"/>
                      <a:gd name="connsiteY11" fmla="*/ 190500 h 76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43000" h="762000" fill="none" extrusionOk="0">
                        <a:moveTo>
                          <a:pt x="0" y="190500"/>
                        </a:moveTo>
                        <a:cubicBezTo>
                          <a:pt x="63880" y="158865"/>
                          <a:pt x="229730" y="216178"/>
                          <a:pt x="291318" y="190500"/>
                        </a:cubicBezTo>
                        <a:cubicBezTo>
                          <a:pt x="352906" y="164822"/>
                          <a:pt x="483751" y="223158"/>
                          <a:pt x="619826" y="190500"/>
                        </a:cubicBezTo>
                        <a:cubicBezTo>
                          <a:pt x="610076" y="143203"/>
                          <a:pt x="620840" y="90509"/>
                          <a:pt x="619826" y="0"/>
                        </a:cubicBezTo>
                        <a:cubicBezTo>
                          <a:pt x="756071" y="51234"/>
                          <a:pt x="787985" y="165240"/>
                          <a:pt x="891876" y="198120"/>
                        </a:cubicBezTo>
                        <a:cubicBezTo>
                          <a:pt x="995767" y="231000"/>
                          <a:pt x="1056288" y="332376"/>
                          <a:pt x="1143000" y="381000"/>
                        </a:cubicBezTo>
                        <a:cubicBezTo>
                          <a:pt x="1080042" y="448248"/>
                          <a:pt x="920859" y="509319"/>
                          <a:pt x="870950" y="579120"/>
                        </a:cubicBezTo>
                        <a:cubicBezTo>
                          <a:pt x="821041" y="648921"/>
                          <a:pt x="697262" y="671526"/>
                          <a:pt x="619826" y="762000"/>
                        </a:cubicBezTo>
                        <a:cubicBezTo>
                          <a:pt x="598992" y="683544"/>
                          <a:pt x="625847" y="662466"/>
                          <a:pt x="619826" y="571500"/>
                        </a:cubicBezTo>
                        <a:cubicBezTo>
                          <a:pt x="504900" y="603041"/>
                          <a:pt x="422521" y="545497"/>
                          <a:pt x="309913" y="571500"/>
                        </a:cubicBezTo>
                        <a:cubicBezTo>
                          <a:pt x="197305" y="597503"/>
                          <a:pt x="124223" y="570557"/>
                          <a:pt x="0" y="571500"/>
                        </a:cubicBezTo>
                        <a:cubicBezTo>
                          <a:pt x="-7320" y="387922"/>
                          <a:pt x="37304" y="375068"/>
                          <a:pt x="0" y="190500"/>
                        </a:cubicBezTo>
                        <a:close/>
                      </a:path>
                      <a:path w="1143000" h="762000" stroke="0" extrusionOk="0">
                        <a:moveTo>
                          <a:pt x="0" y="190500"/>
                        </a:moveTo>
                        <a:cubicBezTo>
                          <a:pt x="137818" y="162367"/>
                          <a:pt x="180201" y="202449"/>
                          <a:pt x="297516" y="190500"/>
                        </a:cubicBezTo>
                        <a:cubicBezTo>
                          <a:pt x="414831" y="178551"/>
                          <a:pt x="546937" y="194495"/>
                          <a:pt x="619826" y="190500"/>
                        </a:cubicBezTo>
                        <a:cubicBezTo>
                          <a:pt x="610388" y="150472"/>
                          <a:pt x="633594" y="87606"/>
                          <a:pt x="619826" y="0"/>
                        </a:cubicBezTo>
                        <a:cubicBezTo>
                          <a:pt x="724891" y="32621"/>
                          <a:pt x="780397" y="132609"/>
                          <a:pt x="876181" y="186690"/>
                        </a:cubicBezTo>
                        <a:cubicBezTo>
                          <a:pt x="971965" y="240771"/>
                          <a:pt x="994897" y="305448"/>
                          <a:pt x="1143000" y="381000"/>
                        </a:cubicBezTo>
                        <a:cubicBezTo>
                          <a:pt x="1054304" y="455789"/>
                          <a:pt x="921158" y="497086"/>
                          <a:pt x="886645" y="567690"/>
                        </a:cubicBezTo>
                        <a:cubicBezTo>
                          <a:pt x="852132" y="638294"/>
                          <a:pt x="702345" y="671999"/>
                          <a:pt x="619826" y="762000"/>
                        </a:cubicBezTo>
                        <a:cubicBezTo>
                          <a:pt x="615471" y="686981"/>
                          <a:pt x="632231" y="641135"/>
                          <a:pt x="619826" y="571500"/>
                        </a:cubicBezTo>
                        <a:cubicBezTo>
                          <a:pt x="537259" y="574511"/>
                          <a:pt x="380137" y="558152"/>
                          <a:pt x="303715" y="571500"/>
                        </a:cubicBezTo>
                        <a:cubicBezTo>
                          <a:pt x="227293" y="584848"/>
                          <a:pt x="118798" y="538167"/>
                          <a:pt x="0" y="571500"/>
                        </a:cubicBezTo>
                        <a:cubicBezTo>
                          <a:pt x="-44491" y="484721"/>
                          <a:pt x="32681" y="267294"/>
                          <a:pt x="0" y="1905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044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457200" y="2971800"/>
            <a:ext cx="8229600" cy="609600"/>
          </a:xfrm>
        </p:spPr>
        <p:txBody>
          <a:bodyPr/>
          <a:lstStyle/>
          <a:p>
            <a:pPr algn="ctr"/>
            <a:r>
              <a:rPr lang="en-US" dirty="0"/>
              <a:t>Back to the story …</a:t>
            </a:r>
          </a:p>
        </p:txBody>
      </p:sp>
    </p:spTree>
    <p:extLst>
      <p:ext uri="{BB962C8B-B14F-4D97-AF65-F5344CB8AC3E}">
        <p14:creationId xmlns:p14="http://schemas.microsoft.com/office/powerpoint/2010/main" val="2125040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06537" y="1146197"/>
            <a:ext cx="2895600" cy="4920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Control Program A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2270125" y="3715696"/>
            <a:ext cx="1666875" cy="1276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148137" y="3583934"/>
            <a:ext cx="1322388" cy="8397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252912" y="4992046"/>
            <a:ext cx="1536700" cy="8445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638300" y="5534971"/>
            <a:ext cx="1674812" cy="3016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6234112" y="4144321"/>
            <a:ext cx="1433513" cy="5667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4471988" y="1143000"/>
            <a:ext cx="2843212" cy="4920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Control Program B</a:t>
            </a:r>
          </a:p>
        </p:txBody>
      </p:sp>
      <p:cxnSp>
        <p:nvCxnSpPr>
          <p:cNvPr id="70" name="Straight Connector 69"/>
          <p:cNvCxnSpPr/>
          <p:nvPr/>
        </p:nvCxnSpPr>
        <p:spPr>
          <a:xfrm rot="16200000" flipH="1">
            <a:off x="-165894" y="3543453"/>
            <a:ext cx="2776537" cy="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>
            <a:off x="3124200" y="2648896"/>
            <a:ext cx="989012" cy="1588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>
            <a:off x="4656137" y="3288659"/>
            <a:ext cx="2268537" cy="1588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>
            <a:off x="6953249" y="2869559"/>
            <a:ext cx="1427163" cy="1588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/>
        </p:nvSpPr>
        <p:spPr>
          <a:xfrm>
            <a:off x="1108604" y="1738267"/>
            <a:ext cx="6663266" cy="818554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Optima" panose="02000503060000020004" pitchFamily="2" charset="0"/>
              </a:rPr>
              <a:t>Network OS</a:t>
            </a:r>
          </a:p>
        </p:txBody>
      </p:sp>
      <p:sp>
        <p:nvSpPr>
          <p:cNvPr id="42004" name="Title 3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ea typeface="ＭＳ Ｐゴシック" charset="0"/>
                <a:cs typeface="ＭＳ Ｐゴシック" charset="0"/>
              </a:rPr>
              <a:t>Software Defined Network (SDN)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898525" y="4772971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3087687" y="5346059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2933700" y="3144196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5105400" y="4391971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auto">
          <a:xfrm>
            <a:off x="7086600" y="3525196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grpSp>
        <p:nvGrpSpPr>
          <p:cNvPr id="2" name="Group 64"/>
          <p:cNvGrpSpPr/>
          <p:nvPr/>
        </p:nvGrpSpPr>
        <p:grpSpPr>
          <a:xfrm>
            <a:off x="5545137" y="1794821"/>
            <a:ext cx="838200" cy="609600"/>
            <a:chOff x="7848600" y="1752600"/>
            <a:chExt cx="1143000" cy="838200"/>
          </a:xfrm>
          <a:solidFill>
            <a:schemeClr val="bg1"/>
          </a:solidFill>
        </p:grpSpPr>
        <p:sp>
          <p:nvSpPr>
            <p:cNvPr id="33" name="Oval 32"/>
            <p:cNvSpPr/>
            <p:nvPr/>
          </p:nvSpPr>
          <p:spPr>
            <a:xfrm>
              <a:off x="8001000" y="1981200"/>
              <a:ext cx="228600" cy="228600"/>
            </a:xfrm>
            <a:prstGeom prst="ellips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8382000" y="1752600"/>
              <a:ext cx="228600" cy="228600"/>
            </a:xfrm>
            <a:prstGeom prst="ellips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8382000" y="2362200"/>
              <a:ext cx="228600" cy="228600"/>
            </a:xfrm>
            <a:prstGeom prst="ellips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8763000" y="2057400"/>
              <a:ext cx="228600" cy="228600"/>
            </a:xfrm>
            <a:prstGeom prst="ellips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848600" y="2362200"/>
              <a:ext cx="228600" cy="228600"/>
            </a:xfrm>
            <a:prstGeom prst="ellips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cxnSp>
          <p:nvCxnSpPr>
            <p:cNvPr id="47" name="Straight Connector 46"/>
            <p:cNvCxnSpPr>
              <a:stCxn id="33" idx="7"/>
              <a:endCxn id="40" idx="3"/>
            </p:cNvCxnSpPr>
            <p:nvPr/>
          </p:nvCxnSpPr>
          <p:spPr>
            <a:xfrm rot="5400000" flipH="1" flipV="1">
              <a:off x="8272322" y="1871522"/>
              <a:ext cx="66956" cy="219356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3" idx="0"/>
              <a:endCxn id="33" idx="3"/>
            </p:cNvCxnSpPr>
            <p:nvPr/>
          </p:nvCxnSpPr>
          <p:spPr>
            <a:xfrm rot="5400000" flipH="1" flipV="1">
              <a:off x="7905750" y="2233472"/>
              <a:ext cx="185878" cy="71578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3" idx="7"/>
              <a:endCxn id="40" idx="4"/>
            </p:cNvCxnSpPr>
            <p:nvPr/>
          </p:nvCxnSpPr>
          <p:spPr>
            <a:xfrm rot="5400000" flipH="1" flipV="1">
              <a:off x="8062772" y="1962150"/>
              <a:ext cx="414478" cy="452578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43" idx="5"/>
              <a:endCxn id="41" idx="3"/>
            </p:cNvCxnSpPr>
            <p:nvPr/>
          </p:nvCxnSpPr>
          <p:spPr>
            <a:xfrm rot="16200000" flipH="1">
              <a:off x="8229600" y="2371444"/>
              <a:ext cx="1588" cy="371756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40" idx="4"/>
              <a:endCxn id="42" idx="1"/>
            </p:cNvCxnSpPr>
            <p:nvPr/>
          </p:nvCxnSpPr>
          <p:spPr>
            <a:xfrm rot="16200000" flipH="1">
              <a:off x="8591550" y="1885950"/>
              <a:ext cx="109678" cy="300178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41" idx="6"/>
              <a:endCxn id="42" idx="3"/>
            </p:cNvCxnSpPr>
            <p:nvPr/>
          </p:nvCxnSpPr>
          <p:spPr>
            <a:xfrm flipV="1">
              <a:off x="8610600" y="2252522"/>
              <a:ext cx="185878" cy="223978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6848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/>
              <a:t>Network 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r>
              <a:rPr lang="en-US" b="1" dirty="0"/>
              <a:t>Network OS</a:t>
            </a:r>
            <a:r>
              <a:rPr lang="en-US" dirty="0"/>
              <a:t>: distributed system that creates a consistent, up-to-date network view</a:t>
            </a:r>
          </a:p>
          <a:p>
            <a:pPr lvl="1"/>
            <a:r>
              <a:rPr lang="en-US" dirty="0"/>
              <a:t>Runs on servers (controllers) in the network</a:t>
            </a:r>
          </a:p>
          <a:p>
            <a:pPr lvl="1"/>
            <a:r>
              <a:rPr lang="en-US" dirty="0"/>
              <a:t>NOX, ONIX, HyperFlow, Kandoo, Floodlight, Trema, Beacon, Maestro, Beehive, </a:t>
            </a:r>
            <a:r>
              <a:rPr lang="en-US" dirty="0" err="1"/>
              <a:t>OpenDayLight</a:t>
            </a:r>
            <a:r>
              <a:rPr lang="en-US" dirty="0"/>
              <a:t>, ONOS, … + more</a:t>
            </a:r>
          </a:p>
          <a:p>
            <a:endParaRPr lang="en-US" dirty="0"/>
          </a:p>
          <a:p>
            <a:r>
              <a:rPr lang="en-US" dirty="0"/>
              <a:t>Uses forwarding abstraction to:</a:t>
            </a:r>
          </a:p>
          <a:p>
            <a:pPr lvl="1"/>
            <a:r>
              <a:rPr lang="en-US" dirty="0"/>
              <a:t>Get state information from forwarding elements</a:t>
            </a:r>
          </a:p>
          <a:p>
            <a:pPr lvl="1"/>
            <a:r>
              <a:rPr lang="en-US" dirty="0"/>
              <a:t>Give control directives to forwarding elements</a:t>
            </a:r>
          </a:p>
          <a:p>
            <a:pPr lvl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34535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06537" y="1146197"/>
            <a:ext cx="2895600" cy="4920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Control Program A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2270125" y="3715696"/>
            <a:ext cx="1666875" cy="1276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148137" y="3583934"/>
            <a:ext cx="1322388" cy="8397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252912" y="4992046"/>
            <a:ext cx="1536700" cy="8445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638300" y="5534971"/>
            <a:ext cx="1674812" cy="3016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6234112" y="4144321"/>
            <a:ext cx="1433513" cy="5667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4471988" y="1143000"/>
            <a:ext cx="2995612" cy="4920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Control Program B</a:t>
            </a:r>
          </a:p>
        </p:txBody>
      </p:sp>
      <p:cxnSp>
        <p:nvCxnSpPr>
          <p:cNvPr id="70" name="Straight Connector 69"/>
          <p:cNvCxnSpPr/>
          <p:nvPr/>
        </p:nvCxnSpPr>
        <p:spPr>
          <a:xfrm rot="16200000" flipH="1">
            <a:off x="-165894" y="3543453"/>
            <a:ext cx="2776537" cy="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>
            <a:off x="3124200" y="2648896"/>
            <a:ext cx="989012" cy="1588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>
            <a:off x="4656137" y="3288659"/>
            <a:ext cx="2268537" cy="1588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>
            <a:off x="6953249" y="2869559"/>
            <a:ext cx="1427163" cy="1588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/>
        </p:nvSpPr>
        <p:spPr>
          <a:xfrm>
            <a:off x="1108604" y="1738267"/>
            <a:ext cx="6663266" cy="818554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Optima" panose="02000503060000020004" pitchFamily="2" charset="0"/>
              </a:rPr>
              <a:t>Network OS</a:t>
            </a:r>
          </a:p>
        </p:txBody>
      </p:sp>
      <p:sp>
        <p:nvSpPr>
          <p:cNvPr id="42004" name="Title 3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ea typeface="ＭＳ Ｐゴシック" charset="0"/>
                <a:cs typeface="ＭＳ Ｐゴシック" charset="0"/>
              </a:rPr>
              <a:t>Software Defined Network (SDN)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898525" y="4772971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3087687" y="5346059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2933700" y="3144196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5105400" y="4391971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auto">
          <a:xfrm>
            <a:off x="7086600" y="3525196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grpSp>
        <p:nvGrpSpPr>
          <p:cNvPr id="2" name="Group 64"/>
          <p:cNvGrpSpPr/>
          <p:nvPr/>
        </p:nvGrpSpPr>
        <p:grpSpPr>
          <a:xfrm>
            <a:off x="5545137" y="1794821"/>
            <a:ext cx="838200" cy="609600"/>
            <a:chOff x="7848600" y="1752600"/>
            <a:chExt cx="1143000" cy="838200"/>
          </a:xfrm>
          <a:solidFill>
            <a:schemeClr val="bg1"/>
          </a:solidFill>
        </p:grpSpPr>
        <p:sp>
          <p:nvSpPr>
            <p:cNvPr id="33" name="Oval 32"/>
            <p:cNvSpPr/>
            <p:nvPr/>
          </p:nvSpPr>
          <p:spPr>
            <a:xfrm>
              <a:off x="8001000" y="1981200"/>
              <a:ext cx="228600" cy="228600"/>
            </a:xfrm>
            <a:prstGeom prst="ellips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8382000" y="1752600"/>
              <a:ext cx="228600" cy="228600"/>
            </a:xfrm>
            <a:prstGeom prst="ellips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8382000" y="2362200"/>
              <a:ext cx="228600" cy="228600"/>
            </a:xfrm>
            <a:prstGeom prst="ellips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8763000" y="2057400"/>
              <a:ext cx="228600" cy="228600"/>
            </a:xfrm>
            <a:prstGeom prst="ellips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848600" y="2362200"/>
              <a:ext cx="228600" cy="228600"/>
            </a:xfrm>
            <a:prstGeom prst="ellips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cxnSp>
          <p:nvCxnSpPr>
            <p:cNvPr id="47" name="Straight Connector 46"/>
            <p:cNvCxnSpPr>
              <a:stCxn id="33" idx="7"/>
              <a:endCxn id="40" idx="3"/>
            </p:cNvCxnSpPr>
            <p:nvPr/>
          </p:nvCxnSpPr>
          <p:spPr>
            <a:xfrm rot="5400000" flipH="1" flipV="1">
              <a:off x="8272322" y="1871522"/>
              <a:ext cx="66956" cy="219356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3" idx="0"/>
              <a:endCxn id="33" idx="3"/>
            </p:cNvCxnSpPr>
            <p:nvPr/>
          </p:nvCxnSpPr>
          <p:spPr>
            <a:xfrm rot="5400000" flipH="1" flipV="1">
              <a:off x="7905750" y="2233472"/>
              <a:ext cx="185878" cy="71578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3" idx="7"/>
              <a:endCxn id="40" idx="4"/>
            </p:cNvCxnSpPr>
            <p:nvPr/>
          </p:nvCxnSpPr>
          <p:spPr>
            <a:xfrm rot="5400000" flipH="1" flipV="1">
              <a:off x="8062772" y="1962150"/>
              <a:ext cx="414478" cy="452578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43" idx="5"/>
              <a:endCxn id="41" idx="3"/>
            </p:cNvCxnSpPr>
            <p:nvPr/>
          </p:nvCxnSpPr>
          <p:spPr>
            <a:xfrm rot="16200000" flipH="1">
              <a:off x="8229600" y="2371444"/>
              <a:ext cx="1588" cy="371756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40" idx="4"/>
              <a:endCxn id="42" idx="1"/>
            </p:cNvCxnSpPr>
            <p:nvPr/>
          </p:nvCxnSpPr>
          <p:spPr>
            <a:xfrm rot="16200000" flipH="1">
              <a:off x="8591550" y="1885950"/>
              <a:ext cx="109678" cy="300178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41" idx="6"/>
              <a:endCxn id="42" idx="3"/>
            </p:cNvCxnSpPr>
            <p:nvPr/>
          </p:nvCxnSpPr>
          <p:spPr>
            <a:xfrm flipV="1">
              <a:off x="8610600" y="2252522"/>
              <a:ext cx="185878" cy="223978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4367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Control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r>
              <a:rPr lang="en-US" dirty="0"/>
              <a:t>Control program operates on view of network</a:t>
            </a:r>
          </a:p>
          <a:p>
            <a:pPr lvl="1"/>
            <a:r>
              <a:rPr lang="en-US" dirty="0"/>
              <a:t>Input: global network view (graph/database)</a:t>
            </a:r>
          </a:p>
          <a:p>
            <a:pPr lvl="1"/>
            <a:r>
              <a:rPr lang="en-US" dirty="0"/>
              <a:t>Output: configuration of each network device</a:t>
            </a:r>
          </a:p>
          <a:p>
            <a:pPr lvl="1"/>
            <a:endParaRPr lang="en-US" dirty="0"/>
          </a:p>
          <a:p>
            <a:r>
              <a:rPr lang="en-US" dirty="0"/>
              <a:t>Control program is not necessarily a distributed system</a:t>
            </a:r>
          </a:p>
          <a:p>
            <a:pPr lvl="1"/>
            <a:r>
              <a:rPr lang="en-US" dirty="0"/>
              <a:t>Ideally, the abstraction hides details of distributed state</a:t>
            </a:r>
          </a:p>
          <a:p>
            <a:pPr lvl="1"/>
            <a:r>
              <a:rPr lang="en-US" dirty="0"/>
              <a:t>Lots of practical challenges though.</a:t>
            </a:r>
          </a:p>
          <a:p>
            <a:pPr lvl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66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/>
              <a:t>OpenFlow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/>
          </a:bodyPr>
          <a:lstStyle/>
          <a:p>
            <a:r>
              <a:rPr lang="en-US" dirty="0"/>
              <a:t>                         </a:t>
            </a:r>
          </a:p>
          <a:p>
            <a:pPr lvl="1"/>
            <a:r>
              <a:rPr lang="en-US" dirty="0"/>
              <a:t>Started as open standard to run experimental protocols in production networks</a:t>
            </a:r>
          </a:p>
          <a:p>
            <a:pPr lvl="2"/>
            <a:r>
              <a:rPr lang="en-US" dirty="0"/>
              <a:t>API between the forwarding elements and the network OS</a:t>
            </a:r>
          </a:p>
          <a:p>
            <a:pPr lvl="1"/>
            <a:r>
              <a:rPr lang="en-US" dirty="0"/>
              <a:t>Started in Stanford, later Open Network Foundation (ONF)</a:t>
            </a:r>
          </a:p>
          <a:p>
            <a:pPr lvl="2"/>
            <a:r>
              <a:rPr lang="en-US" dirty="0"/>
              <a:t>Various companies (Cisco, Juniper, HP, NEC, …)</a:t>
            </a:r>
          </a:p>
          <a:p>
            <a:endParaRPr lang="en-US" dirty="0"/>
          </a:p>
          <a:p>
            <a:r>
              <a:rPr lang="en-US" dirty="0"/>
              <a:t>Later, many similar (sometimes proprietary) interfaces used by various companies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</a:p>
        </p:txBody>
      </p:sp>
      <p:pic>
        <p:nvPicPr>
          <p:cNvPr id="8" name="Picture 7" descr="newlog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5118" y="1114520"/>
            <a:ext cx="1924556" cy="40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05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8E9541-543C-4CDF-B182-2EDF7539AC5A}" type="slidenum">
              <a:rPr lang="en-US"/>
              <a:pPr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111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Project</a:t>
            </a:r>
          </a:p>
        </p:txBody>
      </p:sp>
      <p:sp>
        <p:nvSpPr>
          <p:cNvPr id="111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List of suggested projects posted on class web site.</a:t>
            </a:r>
          </a:p>
          <a:p>
            <a:pPr lvl="1"/>
            <a:r>
              <a:rPr lang="en-US" dirty="0"/>
              <a:t>Very brief and high level. </a:t>
            </a:r>
          </a:p>
          <a:p>
            <a:pPr lvl="1"/>
            <a:endParaRPr lang="en-US" dirty="0"/>
          </a:p>
          <a:p>
            <a:r>
              <a:rPr lang="en-US" dirty="0"/>
              <a:t>Start choosing your team members</a:t>
            </a:r>
          </a:p>
          <a:p>
            <a:pPr lvl="1"/>
            <a:r>
              <a:rPr lang="en-US" dirty="0"/>
              <a:t>Use Piazza if needed</a:t>
            </a:r>
          </a:p>
          <a:p>
            <a:pPr lvl="1"/>
            <a:endParaRPr lang="en-US" dirty="0"/>
          </a:p>
          <a:p>
            <a:r>
              <a:rPr lang="en-US" dirty="0"/>
              <a:t>Final Project Topic</a:t>
            </a:r>
          </a:p>
          <a:p>
            <a:pPr lvl="1"/>
            <a:r>
              <a:rPr lang="en-US" dirty="0"/>
              <a:t>Consult with the instructor to choose a problem</a:t>
            </a:r>
          </a:p>
          <a:p>
            <a:pPr lvl="2"/>
            <a:r>
              <a:rPr lang="en-US" dirty="0"/>
              <a:t>Choose 1-2 problems from the offered list</a:t>
            </a:r>
          </a:p>
          <a:p>
            <a:pPr lvl="1"/>
            <a:r>
              <a:rPr lang="en-US" dirty="0"/>
              <a:t>Replicate &amp; Improve</a:t>
            </a:r>
          </a:p>
          <a:p>
            <a:pPr lvl="2"/>
            <a:r>
              <a:rPr lang="en-US" dirty="0"/>
              <a:t>Choose a paper related to the course topic, replicate existing solution, and improve (bonus) </a:t>
            </a:r>
          </a:p>
          <a:p>
            <a:pPr lvl="1"/>
            <a:r>
              <a:rPr lang="en-US" dirty="0"/>
              <a:t>Survey of existing solutions</a:t>
            </a:r>
          </a:p>
          <a:p>
            <a:pPr lvl="2"/>
            <a:r>
              <a:rPr lang="en-US" dirty="0"/>
              <a:t>Create new insights by looking at certain problems/solutions from different perspectives</a:t>
            </a:r>
          </a:p>
          <a:p>
            <a:pPr lvl="1"/>
            <a:r>
              <a:rPr lang="en-US" dirty="0"/>
              <a:t>Apply your background/ideas</a:t>
            </a:r>
          </a:p>
          <a:p>
            <a:pPr lvl="2"/>
            <a:r>
              <a:rPr lang="en-US" dirty="0"/>
              <a:t>Identify challenges and opportunities in the areas covered in the course to apply your own ideas.</a:t>
            </a:r>
          </a:p>
          <a:p>
            <a:endParaRPr lang="en-US" dirty="0"/>
          </a:p>
          <a:p>
            <a:r>
              <a:rPr lang="en-US" dirty="0"/>
              <a:t>Please discuss your ideas with me before submitting a proposal.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Connector 75"/>
          <p:cNvCxnSpPr>
            <a:endCxn id="74" idx="0"/>
          </p:cNvCxnSpPr>
          <p:nvPr/>
        </p:nvCxnSpPr>
        <p:spPr>
          <a:xfrm rot="5400000">
            <a:off x="3465512" y="3375971"/>
            <a:ext cx="2133600" cy="38100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969962" y="1298597"/>
            <a:ext cx="2894012" cy="4920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Control Program A</a:t>
            </a:r>
          </a:p>
        </p:txBody>
      </p:sp>
      <p:cxnSp>
        <p:nvCxnSpPr>
          <p:cNvPr id="44" name="Straight Connector 43"/>
          <p:cNvCxnSpPr>
            <a:stCxn id="34" idx="1"/>
          </p:cNvCxnSpPr>
          <p:nvPr/>
        </p:nvCxnSpPr>
        <p:spPr>
          <a:xfrm rot="5400000" flipH="1" flipV="1">
            <a:off x="890587" y="3855396"/>
            <a:ext cx="1225550" cy="914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265362" y="3776021"/>
            <a:ext cx="2590800" cy="1905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3933824" y="1295400"/>
            <a:ext cx="2894011" cy="4920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Control Program B</a:t>
            </a:r>
          </a:p>
        </p:txBody>
      </p:sp>
      <p:cxnSp>
        <p:nvCxnSpPr>
          <p:cNvPr id="70" name="Straight Connector 69"/>
          <p:cNvCxnSpPr/>
          <p:nvPr/>
        </p:nvCxnSpPr>
        <p:spPr>
          <a:xfrm rot="16200000" flipH="1">
            <a:off x="-704057" y="3695853"/>
            <a:ext cx="2776537" cy="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>
            <a:off x="1543049" y="2898134"/>
            <a:ext cx="989013" cy="1588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endCxn id="37" idx="1"/>
          </p:cNvCxnSpPr>
          <p:nvPr/>
        </p:nvCxnSpPr>
        <p:spPr>
          <a:xfrm rot="5400000">
            <a:off x="3789363" y="3776021"/>
            <a:ext cx="3048000" cy="3175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/>
        </p:nvSpPr>
        <p:spPr>
          <a:xfrm>
            <a:off x="570441" y="1890667"/>
            <a:ext cx="6663266" cy="818554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FFFFFF"/>
                </a:solidFill>
                <a:latin typeface="Optima" panose="02000503060000020004" pitchFamily="2" charset="0"/>
              </a:rPr>
              <a:t>Network OS</a:t>
            </a:r>
          </a:p>
        </p:txBody>
      </p:sp>
      <p:sp>
        <p:nvSpPr>
          <p:cNvPr id="50193" name="Title 3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OpenFlow Rules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360362" y="4925371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1350962" y="3242621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4627562" y="5300021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grpSp>
        <p:nvGrpSpPr>
          <p:cNvPr id="2" name="Group 64"/>
          <p:cNvGrpSpPr/>
          <p:nvPr/>
        </p:nvGrpSpPr>
        <p:grpSpPr>
          <a:xfrm>
            <a:off x="5006974" y="1947221"/>
            <a:ext cx="838200" cy="609600"/>
            <a:chOff x="7848600" y="1752600"/>
            <a:chExt cx="1143000" cy="838200"/>
          </a:xfrm>
          <a:solidFill>
            <a:schemeClr val="bg1"/>
          </a:solidFill>
        </p:grpSpPr>
        <p:sp>
          <p:nvSpPr>
            <p:cNvPr id="33" name="Oval 32"/>
            <p:cNvSpPr/>
            <p:nvPr/>
          </p:nvSpPr>
          <p:spPr>
            <a:xfrm>
              <a:off x="8001000" y="1981200"/>
              <a:ext cx="228600" cy="228600"/>
            </a:xfrm>
            <a:prstGeom prst="ellips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8382000" y="1752600"/>
              <a:ext cx="228600" cy="228600"/>
            </a:xfrm>
            <a:prstGeom prst="ellips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8382000" y="2362200"/>
              <a:ext cx="228600" cy="228600"/>
            </a:xfrm>
            <a:prstGeom prst="ellips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8763000" y="2057400"/>
              <a:ext cx="228600" cy="228600"/>
            </a:xfrm>
            <a:prstGeom prst="ellips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848600" y="2362200"/>
              <a:ext cx="228600" cy="228600"/>
            </a:xfrm>
            <a:prstGeom prst="ellips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cxnSp>
          <p:nvCxnSpPr>
            <p:cNvPr id="47" name="Straight Connector 46"/>
            <p:cNvCxnSpPr>
              <a:stCxn id="33" idx="7"/>
              <a:endCxn id="40" idx="3"/>
            </p:cNvCxnSpPr>
            <p:nvPr/>
          </p:nvCxnSpPr>
          <p:spPr>
            <a:xfrm rot="5400000" flipH="1" flipV="1">
              <a:off x="8272322" y="1871522"/>
              <a:ext cx="66956" cy="219356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3" idx="0"/>
              <a:endCxn id="33" idx="3"/>
            </p:cNvCxnSpPr>
            <p:nvPr/>
          </p:nvCxnSpPr>
          <p:spPr>
            <a:xfrm rot="5400000" flipH="1" flipV="1">
              <a:off x="7905750" y="2233472"/>
              <a:ext cx="185878" cy="71578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3" idx="7"/>
              <a:endCxn id="40" idx="4"/>
            </p:cNvCxnSpPr>
            <p:nvPr/>
          </p:nvCxnSpPr>
          <p:spPr>
            <a:xfrm rot="5400000" flipH="1" flipV="1">
              <a:off x="8062772" y="1962150"/>
              <a:ext cx="414478" cy="452578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43" idx="5"/>
              <a:endCxn id="41" idx="3"/>
            </p:cNvCxnSpPr>
            <p:nvPr/>
          </p:nvCxnSpPr>
          <p:spPr>
            <a:xfrm rot="16200000" flipH="1">
              <a:off x="8229600" y="2371444"/>
              <a:ext cx="1588" cy="371756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40" idx="4"/>
              <a:endCxn id="42" idx="1"/>
            </p:cNvCxnSpPr>
            <p:nvPr/>
          </p:nvCxnSpPr>
          <p:spPr>
            <a:xfrm rot="16200000" flipH="1">
              <a:off x="8591550" y="1885950"/>
              <a:ext cx="109678" cy="300178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41" idx="6"/>
              <a:endCxn id="42" idx="3"/>
            </p:cNvCxnSpPr>
            <p:nvPr/>
          </p:nvCxnSpPr>
          <p:spPr>
            <a:xfrm flipV="1">
              <a:off x="8610600" y="2252522"/>
              <a:ext cx="185878" cy="223978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73"/>
          <p:cNvSpPr/>
          <p:nvPr/>
        </p:nvSpPr>
        <p:spPr>
          <a:xfrm>
            <a:off x="4017962" y="4461821"/>
            <a:ext cx="990600" cy="11430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Optima" panose="02000503060000020004" pitchFamily="2" charset="0"/>
                <a:ea typeface="ＭＳ Ｐゴシック" charset="0"/>
                <a:cs typeface="ＭＳ Ｐゴシック" charset="0"/>
              </a:rPr>
              <a:t>Flow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Optima" panose="02000503060000020004" pitchFamily="2" charset="0"/>
                <a:ea typeface="ＭＳ Ｐゴシック" charset="0"/>
                <a:cs typeface="ＭＳ Ｐゴシック" charset="0"/>
              </a:rPr>
              <a:t>Table(s)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622800" y="2785421"/>
            <a:ext cx="3198812" cy="40005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>
                <a:latin typeface="Optima" panose="02000503060000020004" pitchFamily="2" charset="0"/>
              </a:rPr>
              <a:t>“</a:t>
            </a:r>
            <a:r>
              <a:rPr lang="en-US" sz="1800">
                <a:latin typeface="Optima" panose="02000503060000020004" pitchFamily="2" charset="0"/>
              </a:rPr>
              <a:t>If header = </a:t>
            </a:r>
            <a:r>
              <a:rPr lang="en-US" sz="2000" b="1" i="1">
                <a:solidFill>
                  <a:srgbClr val="FF0000"/>
                </a:solidFill>
                <a:latin typeface="Optima" panose="02000503060000020004" pitchFamily="2" charset="0"/>
              </a:rPr>
              <a:t>p</a:t>
            </a:r>
            <a:r>
              <a:rPr lang="en-US" sz="1800">
                <a:latin typeface="Optima" panose="02000503060000020004" pitchFamily="2" charset="0"/>
              </a:rPr>
              <a:t>, send to port 4</a:t>
            </a:r>
            <a:r>
              <a:rPr lang="ja-JP" altLang="en-US" sz="1800">
                <a:latin typeface="Optima" panose="02000503060000020004" pitchFamily="2" charset="0"/>
              </a:rPr>
              <a:t>”</a:t>
            </a:r>
            <a:endParaRPr lang="en-US" sz="1800">
              <a:latin typeface="Optima" panose="02000503060000020004" pitchFamily="2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621212" y="3776021"/>
            <a:ext cx="2941638" cy="40005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>
                <a:latin typeface="Optima" panose="02000503060000020004" pitchFamily="2" charset="0"/>
              </a:rPr>
              <a:t>“</a:t>
            </a:r>
            <a:r>
              <a:rPr lang="en-US" sz="1800">
                <a:latin typeface="Optima" panose="02000503060000020004" pitchFamily="2" charset="0"/>
              </a:rPr>
              <a:t>If header = </a:t>
            </a:r>
            <a:r>
              <a:rPr lang="en-US" sz="2000" b="1">
                <a:solidFill>
                  <a:srgbClr val="FF0000"/>
                </a:solidFill>
                <a:latin typeface="Optima" panose="02000503060000020004" pitchFamily="2" charset="0"/>
              </a:rPr>
              <a:t>?</a:t>
            </a:r>
            <a:r>
              <a:rPr lang="en-US" sz="1800">
                <a:latin typeface="Optima" panose="02000503060000020004" pitchFamily="2" charset="0"/>
              </a:rPr>
              <a:t>, send to me</a:t>
            </a:r>
            <a:r>
              <a:rPr lang="ja-JP" altLang="en-US" sz="1800">
                <a:latin typeface="Optima" panose="02000503060000020004" pitchFamily="2" charset="0"/>
              </a:rPr>
              <a:t>”</a:t>
            </a:r>
            <a:endParaRPr lang="en-US" sz="1800">
              <a:latin typeface="Optima" panose="02000503060000020004" pitchFamily="2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621212" y="3147371"/>
            <a:ext cx="4141788" cy="708025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>
                <a:latin typeface="Optima" panose="02000503060000020004" pitchFamily="2" charset="0"/>
              </a:rPr>
              <a:t>“</a:t>
            </a:r>
            <a:r>
              <a:rPr lang="en-US" sz="1800">
                <a:latin typeface="Optima" panose="02000503060000020004" pitchFamily="2" charset="0"/>
              </a:rPr>
              <a:t>If header =</a:t>
            </a:r>
            <a:r>
              <a:rPr lang="en-US" sz="1800">
                <a:solidFill>
                  <a:srgbClr val="FF0000"/>
                </a:solidFill>
                <a:latin typeface="Optima" panose="02000503060000020004" pitchFamily="2" charset="0"/>
              </a:rPr>
              <a:t> </a:t>
            </a:r>
            <a:r>
              <a:rPr lang="en-US" sz="2000" b="1" i="1">
                <a:solidFill>
                  <a:srgbClr val="FF0000"/>
                </a:solidFill>
                <a:latin typeface="Optima" panose="02000503060000020004" pitchFamily="2" charset="0"/>
              </a:rPr>
              <a:t>q</a:t>
            </a:r>
            <a:r>
              <a:rPr lang="en-US" sz="1800">
                <a:latin typeface="Optima" panose="02000503060000020004" pitchFamily="2" charset="0"/>
              </a:rPr>
              <a:t>, overwrite header with </a:t>
            </a:r>
            <a:r>
              <a:rPr lang="en-US" sz="2000" b="1" i="1">
                <a:solidFill>
                  <a:srgbClr val="FF0000"/>
                </a:solidFill>
                <a:latin typeface="Optima" panose="02000503060000020004" pitchFamily="2" charset="0"/>
              </a:rPr>
              <a:t>r</a:t>
            </a:r>
            <a:r>
              <a:rPr lang="en-US" sz="1800">
                <a:latin typeface="Optima" panose="02000503060000020004" pitchFamily="2" charset="0"/>
              </a:rPr>
              <a:t>, </a:t>
            </a:r>
            <a:br>
              <a:rPr lang="en-US" sz="1800">
                <a:latin typeface="Optima" panose="02000503060000020004" pitchFamily="2" charset="0"/>
              </a:rPr>
            </a:br>
            <a:r>
              <a:rPr lang="en-US" sz="1800">
                <a:latin typeface="Optima" panose="02000503060000020004" pitchFamily="2" charset="0"/>
              </a:rPr>
              <a:t>   add header </a:t>
            </a:r>
            <a:r>
              <a:rPr lang="en-US" sz="2000" b="1" i="1">
                <a:solidFill>
                  <a:srgbClr val="FF0000"/>
                </a:solidFill>
                <a:latin typeface="Optima" panose="02000503060000020004" pitchFamily="2" charset="0"/>
              </a:rPr>
              <a:t>s</a:t>
            </a:r>
            <a:r>
              <a:rPr lang="en-US" sz="1800">
                <a:latin typeface="Optima" panose="02000503060000020004" pitchFamily="2" charset="0"/>
              </a:rPr>
              <a:t>, and send to ports 5,6</a:t>
            </a:r>
            <a:r>
              <a:rPr lang="ja-JP" altLang="en-US" sz="1800">
                <a:latin typeface="Optima" panose="02000503060000020004" pitchFamily="2" charset="0"/>
              </a:rPr>
              <a:t>”</a:t>
            </a:r>
            <a:endParaRPr lang="en-US" sz="180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37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32" grpId="0" animBg="1"/>
      <p:bldP spid="39" grpId="0" animBg="1"/>
      <p:bldP spid="4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Plumbing Primitives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&lt;Match, Action&gt;</a:t>
            </a:r>
          </a:p>
          <a:p>
            <a:r>
              <a:rPr lang="en-US" dirty="0"/>
              <a:t>Match arbitrary bits in headers: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Match on any header, or new header</a:t>
            </a:r>
          </a:p>
          <a:p>
            <a:pPr lvl="1"/>
            <a:r>
              <a:rPr lang="en-US" dirty="0"/>
              <a:t>Allows any flow granularity</a:t>
            </a:r>
          </a:p>
          <a:p>
            <a:endParaRPr lang="en-US" dirty="0"/>
          </a:p>
          <a:p>
            <a:r>
              <a:rPr lang="en-US" dirty="0"/>
              <a:t>Action</a:t>
            </a:r>
          </a:p>
          <a:p>
            <a:pPr lvl="1"/>
            <a:r>
              <a:rPr lang="en-US" dirty="0"/>
              <a:t>Forward to </a:t>
            </a:r>
            <a:r>
              <a:rPr lang="en-US" dirty="0" err="1"/>
              <a:t>port(s</a:t>
            </a:r>
            <a:r>
              <a:rPr lang="en-US" dirty="0"/>
              <a:t>), drop, send to controller</a:t>
            </a:r>
          </a:p>
          <a:p>
            <a:pPr lvl="1"/>
            <a:r>
              <a:rPr lang="en-US" dirty="0"/>
              <a:t>Overwrite header with mask, push or pop</a:t>
            </a:r>
          </a:p>
          <a:p>
            <a:pPr lvl="1"/>
            <a:r>
              <a:rPr lang="en-US" dirty="0"/>
              <a:t>Forward at specific bit-rate	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27100" y="2471737"/>
            <a:ext cx="2800350" cy="5762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1F497D"/>
                </a:solidFill>
                <a:latin typeface="Optima" panose="02000503060000020004" pitchFamily="2" charset="0"/>
              </a:rPr>
              <a:t>Header</a:t>
            </a:r>
          </a:p>
        </p:txBody>
      </p:sp>
      <p:sp>
        <p:nvSpPr>
          <p:cNvPr id="6" name="Rectangle 5"/>
          <p:cNvSpPr/>
          <p:nvPr/>
        </p:nvSpPr>
        <p:spPr>
          <a:xfrm>
            <a:off x="3727450" y="2471737"/>
            <a:ext cx="4265613" cy="5762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1F497D"/>
                </a:solidFill>
                <a:latin typeface="Optima" panose="02000503060000020004" pitchFamily="2" charset="0"/>
              </a:rPr>
              <a:t>Data</a:t>
            </a:r>
          </a:p>
        </p:txBody>
      </p:sp>
      <p:sp>
        <p:nvSpPr>
          <p:cNvPr id="37895" name="TextBox 6"/>
          <p:cNvSpPr txBox="1">
            <a:spLocks noChangeArrowheads="1"/>
          </p:cNvSpPr>
          <p:nvPr/>
        </p:nvSpPr>
        <p:spPr bwMode="auto">
          <a:xfrm>
            <a:off x="2555614" y="1957821"/>
            <a:ext cx="40327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Optima" panose="02000503060000020004" pitchFamily="2" charset="0"/>
              </a:rPr>
              <a:t>Match: 1000x01xx0101001x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3ACD805-F128-919B-C61C-2B093B01CC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576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 lIns="50800" tIns="50800" rIns="132080" bIns="50800">
            <a:normAutofit fontScale="90000"/>
          </a:bodyPr>
          <a:lstStyle/>
          <a:p>
            <a:r>
              <a:rPr lang="en-US" dirty="0"/>
              <a:t>OpenFlow Rules – Cont’d</a:t>
            </a:r>
          </a:p>
        </p:txBody>
      </p:sp>
      <p:sp>
        <p:nvSpPr>
          <p:cNvPr id="65543" name="Rectangle 44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 lIns="50800" tIns="50800" rIns="132080" bIns="50800"/>
          <a:lstStyle/>
          <a:p>
            <a:r>
              <a:rPr lang="en-US"/>
              <a:t>Exploit the flow table in switches, routers, and chipsets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grpSp>
        <p:nvGrpSpPr>
          <p:cNvPr id="65539" name="Group 4"/>
          <p:cNvGrpSpPr>
            <a:grpSpLocks/>
          </p:cNvGrpSpPr>
          <p:nvPr/>
        </p:nvGrpSpPr>
        <p:grpSpPr bwMode="auto">
          <a:xfrm>
            <a:off x="1447800" y="2209800"/>
            <a:ext cx="2209800" cy="685800"/>
            <a:chOff x="0" y="0"/>
            <a:chExt cx="1392" cy="432"/>
          </a:xfrm>
        </p:grpSpPr>
        <p:sp>
          <p:nvSpPr>
            <p:cNvPr id="65583" name="AutoShape 5"/>
            <p:cNvSpPr>
              <a:spLocks/>
            </p:cNvSpPr>
            <p:nvPr/>
          </p:nvSpPr>
          <p:spPr bwMode="auto">
            <a:xfrm>
              <a:off x="0" y="0"/>
              <a:ext cx="1392" cy="43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>
              <a:solidFill>
                <a:srgbClr val="80808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Optima" panose="02000503060000020004" pitchFamily="2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65584" name="Rectangle 6"/>
            <p:cNvSpPr>
              <a:spLocks/>
            </p:cNvSpPr>
            <p:nvPr/>
          </p:nvSpPr>
          <p:spPr bwMode="auto">
            <a:xfrm>
              <a:off x="16" y="0"/>
              <a:ext cx="1360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90055" bIns="38100" anchor="ctr">
              <a:spAutoFit/>
            </a:bodyPr>
            <a:lstStyle/>
            <a:p>
              <a:pPr marL="12700" algn="ctr"/>
              <a:r>
                <a:rPr lang="en-US" sz="2000">
                  <a:solidFill>
                    <a:srgbClr val="333399"/>
                  </a:solidFill>
                  <a:latin typeface="Optima" panose="02000503060000020004" pitchFamily="2" charset="0"/>
                  <a:cs typeface="Arial" charset="0"/>
                  <a:sym typeface="Arial" charset="0"/>
                </a:rPr>
                <a:t>Rule</a:t>
              </a:r>
            </a:p>
            <a:p>
              <a:pPr marL="12700" algn="ctr"/>
              <a:r>
                <a:rPr lang="en-US" sz="2000">
                  <a:solidFill>
                    <a:srgbClr val="333399"/>
                  </a:solidFill>
                  <a:latin typeface="Optima" panose="02000503060000020004" pitchFamily="2" charset="0"/>
                  <a:cs typeface="Arial" charset="0"/>
                  <a:sym typeface="Arial" charset="0"/>
                </a:rPr>
                <a:t>(exact &amp; wildcard)</a:t>
              </a:r>
            </a:p>
          </p:txBody>
        </p:sp>
      </p:grpSp>
      <p:grpSp>
        <p:nvGrpSpPr>
          <p:cNvPr id="65540" name="Group 7"/>
          <p:cNvGrpSpPr>
            <a:grpSpLocks/>
          </p:cNvGrpSpPr>
          <p:nvPr/>
        </p:nvGrpSpPr>
        <p:grpSpPr bwMode="auto">
          <a:xfrm>
            <a:off x="3733800" y="2209800"/>
            <a:ext cx="2209800" cy="685800"/>
            <a:chOff x="0" y="0"/>
            <a:chExt cx="1392" cy="432"/>
          </a:xfrm>
        </p:grpSpPr>
        <p:sp>
          <p:nvSpPr>
            <p:cNvPr id="65581" name="AutoShape 8"/>
            <p:cNvSpPr>
              <a:spLocks/>
            </p:cNvSpPr>
            <p:nvPr/>
          </p:nvSpPr>
          <p:spPr bwMode="auto">
            <a:xfrm>
              <a:off x="0" y="0"/>
              <a:ext cx="1392" cy="432"/>
            </a:xfrm>
            <a:prstGeom prst="roundRect">
              <a:avLst>
                <a:gd name="adj" fmla="val 16667"/>
              </a:avLst>
            </a:prstGeom>
            <a:solidFill>
              <a:srgbClr val="99CC00">
                <a:alpha val="61960"/>
              </a:srgbClr>
            </a:solidFill>
            <a:ln w="38100">
              <a:solidFill>
                <a:srgbClr val="80808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Optima" panose="02000503060000020004" pitchFamily="2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65582" name="Rectangle 9"/>
            <p:cNvSpPr>
              <a:spLocks/>
            </p:cNvSpPr>
            <p:nvPr/>
          </p:nvSpPr>
          <p:spPr bwMode="auto">
            <a:xfrm>
              <a:off x="422" y="95"/>
              <a:ext cx="54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90055" bIns="38100" anchor="ctr">
              <a:spAutoFit/>
            </a:bodyPr>
            <a:lstStyle/>
            <a:p>
              <a:pPr marL="12700" algn="ctr"/>
              <a:r>
                <a:rPr lang="en-US" sz="2000">
                  <a:solidFill>
                    <a:srgbClr val="333399"/>
                  </a:solidFill>
                  <a:latin typeface="Optima" panose="02000503060000020004" pitchFamily="2" charset="0"/>
                  <a:cs typeface="Arial" charset="0"/>
                  <a:sym typeface="Arial" charset="0"/>
                </a:rPr>
                <a:t>Action</a:t>
              </a:r>
            </a:p>
          </p:txBody>
        </p:sp>
      </p:grpSp>
      <p:grpSp>
        <p:nvGrpSpPr>
          <p:cNvPr id="65541" name="Group 10"/>
          <p:cNvGrpSpPr>
            <a:grpSpLocks/>
          </p:cNvGrpSpPr>
          <p:nvPr/>
        </p:nvGrpSpPr>
        <p:grpSpPr bwMode="auto">
          <a:xfrm>
            <a:off x="6019800" y="2209800"/>
            <a:ext cx="2209800" cy="685800"/>
            <a:chOff x="0" y="0"/>
            <a:chExt cx="1392" cy="432"/>
          </a:xfrm>
        </p:grpSpPr>
        <p:sp>
          <p:nvSpPr>
            <p:cNvPr id="65579" name="AutoShape 11"/>
            <p:cNvSpPr>
              <a:spLocks/>
            </p:cNvSpPr>
            <p:nvPr/>
          </p:nvSpPr>
          <p:spPr bwMode="auto">
            <a:xfrm>
              <a:off x="0" y="0"/>
              <a:ext cx="1392" cy="432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38100">
              <a:solidFill>
                <a:srgbClr val="80808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Optima" panose="02000503060000020004" pitchFamily="2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65580" name="Rectangle 12"/>
            <p:cNvSpPr>
              <a:spLocks/>
            </p:cNvSpPr>
            <p:nvPr/>
          </p:nvSpPr>
          <p:spPr bwMode="auto">
            <a:xfrm>
              <a:off x="356" y="95"/>
              <a:ext cx="679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90055" bIns="38100" anchor="ctr">
              <a:spAutoFit/>
            </a:bodyPr>
            <a:lstStyle/>
            <a:p>
              <a:pPr marL="12700" algn="ctr"/>
              <a:r>
                <a:rPr lang="en-US" sz="2000">
                  <a:solidFill>
                    <a:srgbClr val="333399"/>
                  </a:solidFill>
                  <a:latin typeface="Optima" panose="02000503060000020004" pitchFamily="2" charset="0"/>
                  <a:cs typeface="Arial" charset="0"/>
                  <a:sym typeface="Arial" charset="0"/>
                </a:rPr>
                <a:t>Statistics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371600" y="2133600"/>
            <a:ext cx="6934200" cy="3886200"/>
            <a:chOff x="0" y="0"/>
            <a:chExt cx="4368" cy="2448"/>
          </a:xfrm>
        </p:grpSpPr>
        <p:sp>
          <p:nvSpPr>
            <p:cNvPr id="65549" name="Rectangle 14"/>
            <p:cNvSpPr>
              <a:spLocks/>
            </p:cNvSpPr>
            <p:nvPr/>
          </p:nvSpPr>
          <p:spPr bwMode="auto">
            <a:xfrm>
              <a:off x="0" y="0"/>
              <a:ext cx="4368" cy="2448"/>
            </a:xfrm>
            <a:prstGeom prst="rect">
              <a:avLst/>
            </a:prstGeom>
            <a:noFill/>
            <a:ln w="2540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Optima" panose="02000503060000020004" pitchFamily="2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grpSp>
          <p:nvGrpSpPr>
            <p:cNvPr id="65550" name="Group 15"/>
            <p:cNvGrpSpPr>
              <a:grpSpLocks/>
            </p:cNvGrpSpPr>
            <p:nvPr/>
          </p:nvGrpSpPr>
          <p:grpSpPr bwMode="auto">
            <a:xfrm>
              <a:off x="48" y="527"/>
              <a:ext cx="4272" cy="1873"/>
              <a:chOff x="0" y="-1"/>
              <a:chExt cx="4272" cy="1873"/>
            </a:xfrm>
          </p:grpSpPr>
          <p:grpSp>
            <p:nvGrpSpPr>
              <p:cNvPr id="65551" name="Group 16"/>
              <p:cNvGrpSpPr>
                <a:grpSpLocks/>
              </p:cNvGrpSpPr>
              <p:nvPr/>
            </p:nvGrpSpPr>
            <p:grpSpPr bwMode="auto">
              <a:xfrm>
                <a:off x="0" y="-1"/>
                <a:ext cx="1392" cy="433"/>
                <a:chOff x="0" y="-1"/>
                <a:chExt cx="1392" cy="433"/>
              </a:xfrm>
            </p:grpSpPr>
            <p:sp>
              <p:nvSpPr>
                <p:cNvPr id="65577" name="AutoShape 17"/>
                <p:cNvSpPr>
                  <a:spLocks/>
                </p:cNvSpPr>
                <p:nvPr/>
              </p:nvSpPr>
              <p:spPr bwMode="auto">
                <a:xfrm>
                  <a:off x="0" y="0"/>
                  <a:ext cx="1392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000000"/>
                    </a:solidFill>
                    <a:latin typeface="Optima" panose="02000503060000020004" pitchFamily="2" charset="0"/>
                    <a:ea typeface="ヒラギノ角ゴ ProN W3" charset="0"/>
                    <a:cs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65578" name="Rectangle 18"/>
                <p:cNvSpPr>
                  <a:spLocks/>
                </p:cNvSpPr>
                <p:nvPr/>
              </p:nvSpPr>
              <p:spPr bwMode="auto">
                <a:xfrm>
                  <a:off x="16" y="-1"/>
                  <a:ext cx="1360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38100" tIns="38100" rIns="90055" bIns="38100" anchor="ctr">
                  <a:spAutoFit/>
                </a:bodyPr>
                <a:lstStyle/>
                <a:p>
                  <a:pPr marL="12700" algn="ctr"/>
                  <a:r>
                    <a:rPr lang="en-US" sz="2000">
                      <a:solidFill>
                        <a:srgbClr val="333399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Rule</a:t>
                  </a:r>
                </a:p>
                <a:p>
                  <a:pPr marL="12700" algn="ctr"/>
                  <a:r>
                    <a:rPr lang="en-US" sz="2000">
                      <a:solidFill>
                        <a:srgbClr val="333399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(exact &amp; wildcard)</a:t>
                  </a:r>
                </a:p>
              </p:txBody>
            </p:sp>
          </p:grpSp>
          <p:grpSp>
            <p:nvGrpSpPr>
              <p:cNvPr id="65552" name="Group 19"/>
              <p:cNvGrpSpPr>
                <a:grpSpLocks/>
              </p:cNvGrpSpPr>
              <p:nvPr/>
            </p:nvGrpSpPr>
            <p:grpSpPr bwMode="auto">
              <a:xfrm>
                <a:off x="1440" y="0"/>
                <a:ext cx="1392" cy="432"/>
                <a:chOff x="0" y="0"/>
                <a:chExt cx="1392" cy="432"/>
              </a:xfrm>
            </p:grpSpPr>
            <p:sp>
              <p:nvSpPr>
                <p:cNvPr id="65575" name="AutoShape 20"/>
                <p:cNvSpPr>
                  <a:spLocks/>
                </p:cNvSpPr>
                <p:nvPr/>
              </p:nvSpPr>
              <p:spPr bwMode="auto">
                <a:xfrm>
                  <a:off x="0" y="0"/>
                  <a:ext cx="1392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000000"/>
                    </a:solidFill>
                    <a:latin typeface="Optima" panose="02000503060000020004" pitchFamily="2" charset="0"/>
                    <a:ea typeface="ヒラギノ角ゴ ProN W3" charset="0"/>
                    <a:cs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65576" name="Rectangle 21"/>
                <p:cNvSpPr>
                  <a:spLocks/>
                </p:cNvSpPr>
                <p:nvPr/>
              </p:nvSpPr>
              <p:spPr bwMode="auto">
                <a:xfrm>
                  <a:off x="422" y="95"/>
                  <a:ext cx="547" cy="2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38100" tIns="38100" rIns="90055" bIns="38100" anchor="ctr">
                  <a:spAutoFit/>
                </a:bodyPr>
                <a:lstStyle/>
                <a:p>
                  <a:pPr marL="12700" algn="ctr"/>
                  <a:r>
                    <a:rPr lang="en-US" sz="2000">
                      <a:solidFill>
                        <a:srgbClr val="333399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65553" name="Group 22"/>
              <p:cNvGrpSpPr>
                <a:grpSpLocks/>
              </p:cNvGrpSpPr>
              <p:nvPr/>
            </p:nvGrpSpPr>
            <p:grpSpPr bwMode="auto">
              <a:xfrm>
                <a:off x="2880" y="0"/>
                <a:ext cx="1392" cy="432"/>
                <a:chOff x="0" y="0"/>
                <a:chExt cx="1392" cy="432"/>
              </a:xfrm>
            </p:grpSpPr>
            <p:sp>
              <p:nvSpPr>
                <p:cNvPr id="65573" name="AutoShape 23"/>
                <p:cNvSpPr>
                  <a:spLocks/>
                </p:cNvSpPr>
                <p:nvPr/>
              </p:nvSpPr>
              <p:spPr bwMode="auto">
                <a:xfrm>
                  <a:off x="0" y="0"/>
                  <a:ext cx="1392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000000"/>
                    </a:solidFill>
                    <a:latin typeface="Optima" panose="02000503060000020004" pitchFamily="2" charset="0"/>
                    <a:ea typeface="ヒラギノ角ゴ ProN W3" charset="0"/>
                    <a:cs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65574" name="Rectangle 24"/>
                <p:cNvSpPr>
                  <a:spLocks/>
                </p:cNvSpPr>
                <p:nvPr/>
              </p:nvSpPr>
              <p:spPr bwMode="auto">
                <a:xfrm>
                  <a:off x="356" y="95"/>
                  <a:ext cx="679" cy="2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38100" tIns="38100" rIns="90055" bIns="38100" anchor="ctr">
                  <a:spAutoFit/>
                </a:bodyPr>
                <a:lstStyle/>
                <a:p>
                  <a:pPr marL="12700" algn="ctr"/>
                  <a:r>
                    <a:rPr lang="en-US" sz="2000">
                      <a:solidFill>
                        <a:srgbClr val="333399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  <p:grpSp>
            <p:nvGrpSpPr>
              <p:cNvPr id="65554" name="Group 25"/>
              <p:cNvGrpSpPr>
                <a:grpSpLocks/>
              </p:cNvGrpSpPr>
              <p:nvPr/>
            </p:nvGrpSpPr>
            <p:grpSpPr bwMode="auto">
              <a:xfrm>
                <a:off x="0" y="480"/>
                <a:ext cx="1392" cy="432"/>
                <a:chOff x="0" y="0"/>
                <a:chExt cx="1392" cy="432"/>
              </a:xfrm>
            </p:grpSpPr>
            <p:sp>
              <p:nvSpPr>
                <p:cNvPr id="65571" name="AutoShape 26"/>
                <p:cNvSpPr>
                  <a:spLocks/>
                </p:cNvSpPr>
                <p:nvPr/>
              </p:nvSpPr>
              <p:spPr bwMode="auto">
                <a:xfrm>
                  <a:off x="0" y="0"/>
                  <a:ext cx="1392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000000"/>
                    </a:solidFill>
                    <a:latin typeface="Optima" panose="02000503060000020004" pitchFamily="2" charset="0"/>
                    <a:ea typeface="ヒラギノ角ゴ ProN W3" charset="0"/>
                    <a:cs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65572" name="Rectangle 27"/>
                <p:cNvSpPr>
                  <a:spLocks/>
                </p:cNvSpPr>
                <p:nvPr/>
              </p:nvSpPr>
              <p:spPr bwMode="auto">
                <a:xfrm>
                  <a:off x="16" y="0"/>
                  <a:ext cx="1360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38100" tIns="38100" rIns="90055" bIns="38100" anchor="ctr">
                  <a:spAutoFit/>
                </a:bodyPr>
                <a:lstStyle/>
                <a:p>
                  <a:pPr marL="12700" algn="ctr"/>
                  <a:r>
                    <a:rPr lang="en-US" sz="2000">
                      <a:solidFill>
                        <a:srgbClr val="333399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Rule</a:t>
                  </a:r>
                </a:p>
                <a:p>
                  <a:pPr marL="12700" algn="ctr"/>
                  <a:r>
                    <a:rPr lang="en-US" sz="2000">
                      <a:solidFill>
                        <a:srgbClr val="333399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(exact &amp; wildcard)</a:t>
                  </a:r>
                </a:p>
              </p:txBody>
            </p:sp>
          </p:grpSp>
          <p:grpSp>
            <p:nvGrpSpPr>
              <p:cNvPr id="65555" name="Group 28"/>
              <p:cNvGrpSpPr>
                <a:grpSpLocks/>
              </p:cNvGrpSpPr>
              <p:nvPr/>
            </p:nvGrpSpPr>
            <p:grpSpPr bwMode="auto">
              <a:xfrm>
                <a:off x="1440" y="480"/>
                <a:ext cx="1392" cy="432"/>
                <a:chOff x="0" y="0"/>
                <a:chExt cx="1392" cy="432"/>
              </a:xfrm>
            </p:grpSpPr>
            <p:sp>
              <p:nvSpPr>
                <p:cNvPr id="65569" name="AutoShape 29"/>
                <p:cNvSpPr>
                  <a:spLocks/>
                </p:cNvSpPr>
                <p:nvPr/>
              </p:nvSpPr>
              <p:spPr bwMode="auto">
                <a:xfrm>
                  <a:off x="0" y="0"/>
                  <a:ext cx="1392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000000"/>
                    </a:solidFill>
                    <a:latin typeface="Optima" panose="02000503060000020004" pitchFamily="2" charset="0"/>
                    <a:ea typeface="ヒラギノ角ゴ ProN W3" charset="0"/>
                    <a:cs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65570" name="Rectangle 30"/>
                <p:cNvSpPr>
                  <a:spLocks/>
                </p:cNvSpPr>
                <p:nvPr/>
              </p:nvSpPr>
              <p:spPr bwMode="auto">
                <a:xfrm>
                  <a:off x="422" y="95"/>
                  <a:ext cx="547" cy="2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38100" tIns="38100" rIns="90055" bIns="38100" anchor="ctr">
                  <a:spAutoFit/>
                </a:bodyPr>
                <a:lstStyle/>
                <a:p>
                  <a:pPr marL="12700" algn="ctr"/>
                  <a:r>
                    <a:rPr lang="en-US" sz="2000">
                      <a:solidFill>
                        <a:srgbClr val="333399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65556" name="Group 31"/>
              <p:cNvGrpSpPr>
                <a:grpSpLocks/>
              </p:cNvGrpSpPr>
              <p:nvPr/>
            </p:nvGrpSpPr>
            <p:grpSpPr bwMode="auto">
              <a:xfrm>
                <a:off x="2880" y="480"/>
                <a:ext cx="1392" cy="432"/>
                <a:chOff x="0" y="0"/>
                <a:chExt cx="1392" cy="432"/>
              </a:xfrm>
            </p:grpSpPr>
            <p:sp>
              <p:nvSpPr>
                <p:cNvPr id="65567" name="AutoShape 32"/>
                <p:cNvSpPr>
                  <a:spLocks/>
                </p:cNvSpPr>
                <p:nvPr/>
              </p:nvSpPr>
              <p:spPr bwMode="auto">
                <a:xfrm>
                  <a:off x="0" y="0"/>
                  <a:ext cx="1392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000000"/>
                    </a:solidFill>
                    <a:latin typeface="Optima" panose="02000503060000020004" pitchFamily="2" charset="0"/>
                    <a:ea typeface="ヒラギノ角ゴ ProN W3" charset="0"/>
                    <a:cs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65568" name="Rectangle 33"/>
                <p:cNvSpPr>
                  <a:spLocks/>
                </p:cNvSpPr>
                <p:nvPr/>
              </p:nvSpPr>
              <p:spPr bwMode="auto">
                <a:xfrm>
                  <a:off x="356" y="95"/>
                  <a:ext cx="679" cy="2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38100" tIns="38100" rIns="90055" bIns="38100" anchor="ctr">
                  <a:spAutoFit/>
                </a:bodyPr>
                <a:lstStyle/>
                <a:p>
                  <a:pPr marL="12700" algn="ctr"/>
                  <a:r>
                    <a:rPr lang="en-US" sz="2000">
                      <a:solidFill>
                        <a:srgbClr val="333399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  <p:grpSp>
            <p:nvGrpSpPr>
              <p:cNvPr id="65557" name="Group 34"/>
              <p:cNvGrpSpPr>
                <a:grpSpLocks/>
              </p:cNvGrpSpPr>
              <p:nvPr/>
            </p:nvGrpSpPr>
            <p:grpSpPr bwMode="auto">
              <a:xfrm>
                <a:off x="0" y="1440"/>
                <a:ext cx="1392" cy="432"/>
                <a:chOff x="0" y="0"/>
                <a:chExt cx="1392" cy="432"/>
              </a:xfrm>
            </p:grpSpPr>
            <p:sp>
              <p:nvSpPr>
                <p:cNvPr id="65565" name="AutoShape 35"/>
                <p:cNvSpPr>
                  <a:spLocks/>
                </p:cNvSpPr>
                <p:nvPr/>
              </p:nvSpPr>
              <p:spPr bwMode="auto">
                <a:xfrm>
                  <a:off x="0" y="0"/>
                  <a:ext cx="1392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000000"/>
                    </a:solidFill>
                    <a:latin typeface="Optima" panose="02000503060000020004" pitchFamily="2" charset="0"/>
                    <a:ea typeface="ヒラギノ角ゴ ProN W3" charset="0"/>
                    <a:cs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65566" name="Rectangle 36"/>
                <p:cNvSpPr>
                  <a:spLocks/>
                </p:cNvSpPr>
                <p:nvPr/>
              </p:nvSpPr>
              <p:spPr bwMode="auto">
                <a:xfrm>
                  <a:off x="16" y="0"/>
                  <a:ext cx="1360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38100" tIns="38100" rIns="90055" bIns="38100" anchor="ctr">
                  <a:spAutoFit/>
                </a:bodyPr>
                <a:lstStyle/>
                <a:p>
                  <a:pPr marL="12700" algn="ctr"/>
                  <a:r>
                    <a:rPr lang="en-US" sz="2000">
                      <a:solidFill>
                        <a:srgbClr val="333399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Rule</a:t>
                  </a:r>
                </a:p>
                <a:p>
                  <a:pPr marL="12700" algn="ctr"/>
                  <a:r>
                    <a:rPr lang="en-US" sz="2000">
                      <a:solidFill>
                        <a:srgbClr val="333399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(exact &amp; wildcard)</a:t>
                  </a:r>
                </a:p>
              </p:txBody>
            </p:sp>
          </p:grpSp>
          <p:grpSp>
            <p:nvGrpSpPr>
              <p:cNvPr id="65558" name="Group 37"/>
              <p:cNvGrpSpPr>
                <a:grpSpLocks/>
              </p:cNvGrpSpPr>
              <p:nvPr/>
            </p:nvGrpSpPr>
            <p:grpSpPr bwMode="auto">
              <a:xfrm>
                <a:off x="1440" y="1440"/>
                <a:ext cx="1392" cy="432"/>
                <a:chOff x="0" y="0"/>
                <a:chExt cx="1392" cy="432"/>
              </a:xfrm>
            </p:grpSpPr>
            <p:sp>
              <p:nvSpPr>
                <p:cNvPr id="65563" name="AutoShape 38"/>
                <p:cNvSpPr>
                  <a:spLocks/>
                </p:cNvSpPr>
                <p:nvPr/>
              </p:nvSpPr>
              <p:spPr bwMode="auto">
                <a:xfrm>
                  <a:off x="0" y="0"/>
                  <a:ext cx="1392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000000"/>
                    </a:solidFill>
                    <a:latin typeface="Optima" panose="02000503060000020004" pitchFamily="2" charset="0"/>
                    <a:ea typeface="ヒラギノ角ゴ ProN W3" charset="0"/>
                    <a:cs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65564" name="Rectangle 39"/>
                <p:cNvSpPr>
                  <a:spLocks/>
                </p:cNvSpPr>
                <p:nvPr/>
              </p:nvSpPr>
              <p:spPr bwMode="auto">
                <a:xfrm>
                  <a:off x="153" y="96"/>
                  <a:ext cx="1085" cy="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38100" tIns="38100" rIns="90055" bIns="38100" anchor="ctr">
                  <a:spAutoFit/>
                </a:bodyPr>
                <a:lstStyle/>
                <a:p>
                  <a:pPr marL="12700" algn="ctr"/>
                  <a:r>
                    <a:rPr lang="en-US" sz="2000">
                      <a:solidFill>
                        <a:srgbClr val="333399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Default Action</a:t>
                  </a:r>
                </a:p>
              </p:txBody>
            </p:sp>
          </p:grpSp>
          <p:grpSp>
            <p:nvGrpSpPr>
              <p:cNvPr id="65559" name="Group 40"/>
              <p:cNvGrpSpPr>
                <a:grpSpLocks/>
              </p:cNvGrpSpPr>
              <p:nvPr/>
            </p:nvGrpSpPr>
            <p:grpSpPr bwMode="auto">
              <a:xfrm>
                <a:off x="2880" y="1440"/>
                <a:ext cx="1392" cy="432"/>
                <a:chOff x="0" y="0"/>
                <a:chExt cx="1392" cy="432"/>
              </a:xfrm>
            </p:grpSpPr>
            <p:sp>
              <p:nvSpPr>
                <p:cNvPr id="65561" name="AutoShape 41"/>
                <p:cNvSpPr>
                  <a:spLocks/>
                </p:cNvSpPr>
                <p:nvPr/>
              </p:nvSpPr>
              <p:spPr bwMode="auto">
                <a:xfrm>
                  <a:off x="0" y="0"/>
                  <a:ext cx="1392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000000"/>
                    </a:solidFill>
                    <a:latin typeface="Optima" panose="02000503060000020004" pitchFamily="2" charset="0"/>
                    <a:ea typeface="ヒラギノ角ゴ ProN W3" charset="0"/>
                    <a:cs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65562" name="Rectangle 42"/>
                <p:cNvSpPr>
                  <a:spLocks/>
                </p:cNvSpPr>
                <p:nvPr/>
              </p:nvSpPr>
              <p:spPr bwMode="auto">
                <a:xfrm>
                  <a:off x="356" y="95"/>
                  <a:ext cx="679" cy="2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38100" tIns="38100" rIns="90055" bIns="38100" anchor="ctr">
                  <a:spAutoFit/>
                </a:bodyPr>
                <a:lstStyle/>
                <a:p>
                  <a:pPr marL="12700" algn="ctr"/>
                  <a:r>
                    <a:rPr lang="en-US" sz="2000">
                      <a:solidFill>
                        <a:srgbClr val="333399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  <p:sp>
            <p:nvSpPr>
              <p:cNvPr id="65560" name="Line 43"/>
              <p:cNvSpPr>
                <a:spLocks noChangeShapeType="1"/>
              </p:cNvSpPr>
              <p:nvPr/>
            </p:nvSpPr>
            <p:spPr bwMode="auto">
              <a:xfrm>
                <a:off x="1392" y="1200"/>
                <a:ext cx="1344" cy="1"/>
              </a:xfrm>
              <a:prstGeom prst="line">
                <a:avLst/>
              </a:prstGeom>
              <a:noFill/>
              <a:ln w="38100">
                <a:solidFill>
                  <a:srgbClr val="80808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</p:grpSp>
      </p:grpSp>
      <p:grpSp>
        <p:nvGrpSpPr>
          <p:cNvPr id="16" name="Group 45"/>
          <p:cNvGrpSpPr>
            <a:grpSpLocks/>
          </p:cNvGrpSpPr>
          <p:nvPr/>
        </p:nvGrpSpPr>
        <p:grpSpPr bwMode="auto">
          <a:xfrm>
            <a:off x="450850" y="2300288"/>
            <a:ext cx="958851" cy="3432175"/>
            <a:chOff x="0" y="0"/>
            <a:chExt cx="604" cy="2162"/>
          </a:xfrm>
        </p:grpSpPr>
        <p:sp>
          <p:nvSpPr>
            <p:cNvPr id="65545" name="Rectangle 46"/>
            <p:cNvSpPr>
              <a:spLocks/>
            </p:cNvSpPr>
            <p:nvPr/>
          </p:nvSpPr>
          <p:spPr bwMode="auto">
            <a:xfrm>
              <a:off x="0" y="0"/>
              <a:ext cx="56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2000">
                  <a:latin typeface="Optima" panose="02000503060000020004" pitchFamily="2" charset="0"/>
                  <a:cs typeface="Arial" charset="0"/>
                  <a:sym typeface="Arial" charset="0"/>
                </a:rPr>
                <a:t>Flow 1.</a:t>
              </a:r>
            </a:p>
          </p:txBody>
        </p:sp>
        <p:sp>
          <p:nvSpPr>
            <p:cNvPr id="65546" name="Rectangle 47"/>
            <p:cNvSpPr>
              <a:spLocks/>
            </p:cNvSpPr>
            <p:nvPr/>
          </p:nvSpPr>
          <p:spPr bwMode="auto">
            <a:xfrm>
              <a:off x="0" y="480"/>
              <a:ext cx="56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2000">
                  <a:latin typeface="Optima" panose="02000503060000020004" pitchFamily="2" charset="0"/>
                  <a:cs typeface="Arial" charset="0"/>
                  <a:sym typeface="Arial" charset="0"/>
                </a:rPr>
                <a:t>Flow 2.</a:t>
              </a:r>
            </a:p>
          </p:txBody>
        </p:sp>
        <p:sp>
          <p:nvSpPr>
            <p:cNvPr id="65547" name="Rectangle 48"/>
            <p:cNvSpPr>
              <a:spLocks/>
            </p:cNvSpPr>
            <p:nvPr/>
          </p:nvSpPr>
          <p:spPr bwMode="auto">
            <a:xfrm>
              <a:off x="0" y="960"/>
              <a:ext cx="56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2000">
                  <a:latin typeface="Optima" panose="02000503060000020004" pitchFamily="2" charset="0"/>
                  <a:cs typeface="Arial" charset="0"/>
                  <a:sym typeface="Arial" charset="0"/>
                </a:rPr>
                <a:t>Flow 3.</a:t>
              </a:r>
            </a:p>
          </p:txBody>
        </p:sp>
        <p:sp>
          <p:nvSpPr>
            <p:cNvPr id="65548" name="Rectangle 49"/>
            <p:cNvSpPr>
              <a:spLocks/>
            </p:cNvSpPr>
            <p:nvPr/>
          </p:nvSpPr>
          <p:spPr bwMode="auto">
            <a:xfrm>
              <a:off x="0" y="1968"/>
              <a:ext cx="60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2000">
                  <a:latin typeface="Optima" panose="02000503060000020004" pitchFamily="2" charset="0"/>
                  <a:cs typeface="Arial" charset="0"/>
                  <a:sym typeface="Arial" charset="0"/>
                </a:rPr>
                <a:t>Flow 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5332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Flow Table Entry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r>
              <a:rPr lang="en-US" dirty="0"/>
              <a:t>OpenFlow Protocol Version 1.0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67587" name="Rectangle 2"/>
          <p:cNvSpPr>
            <a:spLocks/>
          </p:cNvSpPr>
          <p:nvPr/>
        </p:nvSpPr>
        <p:spPr bwMode="auto">
          <a:xfrm>
            <a:off x="785813" y="5360988"/>
            <a:ext cx="758825" cy="536575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67588" name="Rectangle 3"/>
          <p:cNvSpPr>
            <a:spLocks/>
          </p:cNvSpPr>
          <p:nvPr/>
        </p:nvSpPr>
        <p:spPr bwMode="auto">
          <a:xfrm>
            <a:off x="836613" y="5343525"/>
            <a:ext cx="6429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Switch</a:t>
            </a:r>
          </a:p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Port</a:t>
            </a:r>
          </a:p>
        </p:txBody>
      </p:sp>
      <p:sp>
        <p:nvSpPr>
          <p:cNvPr id="67589" name="Rectangle 4"/>
          <p:cNvSpPr>
            <a:spLocks/>
          </p:cNvSpPr>
          <p:nvPr/>
        </p:nvSpPr>
        <p:spPr bwMode="auto">
          <a:xfrm>
            <a:off x="1544638" y="5360988"/>
            <a:ext cx="758825" cy="536575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67590" name="Rectangle 5"/>
          <p:cNvSpPr>
            <a:spLocks/>
          </p:cNvSpPr>
          <p:nvPr/>
        </p:nvSpPr>
        <p:spPr bwMode="auto">
          <a:xfrm>
            <a:off x="1657350" y="5343525"/>
            <a:ext cx="4841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MAC</a:t>
            </a:r>
          </a:p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src</a:t>
            </a:r>
          </a:p>
        </p:txBody>
      </p:sp>
      <p:sp>
        <p:nvSpPr>
          <p:cNvPr id="67591" name="Rectangle 6"/>
          <p:cNvSpPr>
            <a:spLocks/>
          </p:cNvSpPr>
          <p:nvPr/>
        </p:nvSpPr>
        <p:spPr bwMode="auto">
          <a:xfrm>
            <a:off x="2303463" y="5360988"/>
            <a:ext cx="758825" cy="536575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67592" name="Rectangle 7"/>
          <p:cNvSpPr>
            <a:spLocks/>
          </p:cNvSpPr>
          <p:nvPr/>
        </p:nvSpPr>
        <p:spPr bwMode="auto">
          <a:xfrm>
            <a:off x="2419350" y="5343525"/>
            <a:ext cx="4857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MAC</a:t>
            </a:r>
          </a:p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dst</a:t>
            </a:r>
          </a:p>
        </p:txBody>
      </p:sp>
      <p:sp>
        <p:nvSpPr>
          <p:cNvPr id="67593" name="Rectangle 8"/>
          <p:cNvSpPr>
            <a:spLocks/>
          </p:cNvSpPr>
          <p:nvPr/>
        </p:nvSpPr>
        <p:spPr bwMode="auto">
          <a:xfrm>
            <a:off x="3071813" y="5360988"/>
            <a:ext cx="758825" cy="536575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67594" name="Rectangle 9"/>
          <p:cNvSpPr>
            <a:spLocks/>
          </p:cNvSpPr>
          <p:nvPr/>
        </p:nvSpPr>
        <p:spPr bwMode="auto">
          <a:xfrm>
            <a:off x="3221038" y="5343525"/>
            <a:ext cx="412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Eth</a:t>
            </a:r>
          </a:p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type</a:t>
            </a:r>
          </a:p>
        </p:txBody>
      </p:sp>
      <p:sp>
        <p:nvSpPr>
          <p:cNvPr id="67595" name="Rectangle 10"/>
          <p:cNvSpPr>
            <a:spLocks/>
          </p:cNvSpPr>
          <p:nvPr/>
        </p:nvSpPr>
        <p:spPr bwMode="auto">
          <a:xfrm>
            <a:off x="3830638" y="5360988"/>
            <a:ext cx="758825" cy="536575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67596" name="Rectangle 11"/>
          <p:cNvSpPr>
            <a:spLocks/>
          </p:cNvSpPr>
          <p:nvPr/>
        </p:nvSpPr>
        <p:spPr bwMode="auto">
          <a:xfrm>
            <a:off x="3897313" y="5343525"/>
            <a:ext cx="5699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VLAN</a:t>
            </a:r>
          </a:p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ID</a:t>
            </a:r>
          </a:p>
        </p:txBody>
      </p:sp>
      <p:sp>
        <p:nvSpPr>
          <p:cNvPr id="67597" name="Rectangle 12"/>
          <p:cNvSpPr>
            <a:spLocks/>
          </p:cNvSpPr>
          <p:nvPr/>
        </p:nvSpPr>
        <p:spPr bwMode="auto">
          <a:xfrm>
            <a:off x="4589463" y="5360988"/>
            <a:ext cx="758825" cy="536575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67598" name="Rectangle 13"/>
          <p:cNvSpPr>
            <a:spLocks/>
          </p:cNvSpPr>
          <p:nvPr/>
        </p:nvSpPr>
        <p:spPr bwMode="auto">
          <a:xfrm>
            <a:off x="4795838" y="5343059"/>
            <a:ext cx="2875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IP</a:t>
            </a:r>
          </a:p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Src</a:t>
            </a:r>
          </a:p>
        </p:txBody>
      </p:sp>
      <p:sp>
        <p:nvSpPr>
          <p:cNvPr id="67599" name="Rectangle 14"/>
          <p:cNvSpPr>
            <a:spLocks/>
          </p:cNvSpPr>
          <p:nvPr/>
        </p:nvSpPr>
        <p:spPr bwMode="auto">
          <a:xfrm>
            <a:off x="5357813" y="5360988"/>
            <a:ext cx="758825" cy="536575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67600" name="Rectangle 15"/>
          <p:cNvSpPr>
            <a:spLocks/>
          </p:cNvSpPr>
          <p:nvPr/>
        </p:nvSpPr>
        <p:spPr bwMode="auto">
          <a:xfrm>
            <a:off x="5537200" y="5343525"/>
            <a:ext cx="3270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IP</a:t>
            </a:r>
          </a:p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Dst</a:t>
            </a:r>
          </a:p>
        </p:txBody>
      </p:sp>
      <p:sp>
        <p:nvSpPr>
          <p:cNvPr id="67601" name="Rectangle 16"/>
          <p:cNvSpPr>
            <a:spLocks/>
          </p:cNvSpPr>
          <p:nvPr/>
        </p:nvSpPr>
        <p:spPr bwMode="auto">
          <a:xfrm>
            <a:off x="6116638" y="5360988"/>
            <a:ext cx="758825" cy="536575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67602" name="Rectangle 17"/>
          <p:cNvSpPr>
            <a:spLocks/>
          </p:cNvSpPr>
          <p:nvPr/>
        </p:nvSpPr>
        <p:spPr bwMode="auto">
          <a:xfrm>
            <a:off x="6267450" y="5343059"/>
            <a:ext cx="3767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IP</a:t>
            </a:r>
          </a:p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Prot</a:t>
            </a:r>
          </a:p>
        </p:txBody>
      </p:sp>
      <p:sp>
        <p:nvSpPr>
          <p:cNvPr id="67603" name="Rectangle 18"/>
          <p:cNvSpPr>
            <a:spLocks/>
          </p:cNvSpPr>
          <p:nvPr/>
        </p:nvSpPr>
        <p:spPr bwMode="auto">
          <a:xfrm>
            <a:off x="6875463" y="5360988"/>
            <a:ext cx="758825" cy="536575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67604" name="Rectangle 19"/>
          <p:cNvSpPr>
            <a:spLocks/>
          </p:cNvSpPr>
          <p:nvPr/>
        </p:nvSpPr>
        <p:spPr bwMode="auto">
          <a:xfrm>
            <a:off x="6983413" y="5343059"/>
            <a:ext cx="4616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TCP</a:t>
            </a:r>
          </a:p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sport</a:t>
            </a:r>
          </a:p>
        </p:txBody>
      </p:sp>
      <p:sp>
        <p:nvSpPr>
          <p:cNvPr id="67605" name="Rectangle 20"/>
          <p:cNvSpPr>
            <a:spLocks/>
          </p:cNvSpPr>
          <p:nvPr/>
        </p:nvSpPr>
        <p:spPr bwMode="auto">
          <a:xfrm>
            <a:off x="7643813" y="5360988"/>
            <a:ext cx="758825" cy="536575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67606" name="Rectangle 21"/>
          <p:cNvSpPr>
            <a:spLocks/>
          </p:cNvSpPr>
          <p:nvPr/>
        </p:nvSpPr>
        <p:spPr bwMode="auto">
          <a:xfrm>
            <a:off x="7732713" y="5343525"/>
            <a:ext cx="4968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TCP</a:t>
            </a:r>
          </a:p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dport</a:t>
            </a:r>
          </a:p>
        </p:txBody>
      </p:sp>
      <p:sp>
        <p:nvSpPr>
          <p:cNvPr id="67607" name="Rectangle 22"/>
          <p:cNvSpPr>
            <a:spLocks/>
          </p:cNvSpPr>
          <p:nvPr/>
        </p:nvSpPr>
        <p:spPr bwMode="auto">
          <a:xfrm>
            <a:off x="785813" y="1687513"/>
            <a:ext cx="1446212" cy="687387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67608" name="Rectangle 23"/>
          <p:cNvSpPr>
            <a:spLocks/>
          </p:cNvSpPr>
          <p:nvPr/>
        </p:nvSpPr>
        <p:spPr bwMode="auto">
          <a:xfrm>
            <a:off x="1127125" y="1774438"/>
            <a:ext cx="4488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latin typeface="Optima" panose="02000503060000020004" pitchFamily="2" charset="0"/>
                <a:cs typeface="Gill Sans" charset="0"/>
              </a:rPr>
              <a:t>Rule</a:t>
            </a:r>
          </a:p>
        </p:txBody>
      </p:sp>
      <p:sp>
        <p:nvSpPr>
          <p:cNvPr id="67609" name="Rectangle 24"/>
          <p:cNvSpPr>
            <a:spLocks/>
          </p:cNvSpPr>
          <p:nvPr/>
        </p:nvSpPr>
        <p:spPr bwMode="auto">
          <a:xfrm>
            <a:off x="2232025" y="1687513"/>
            <a:ext cx="1446213" cy="687387"/>
          </a:xfrm>
          <a:prstGeom prst="rect">
            <a:avLst/>
          </a:prstGeom>
          <a:solidFill>
            <a:srgbClr val="CBE97B"/>
          </a:solidFill>
          <a:ln w="12700">
            <a:solidFill>
              <a:srgbClr val="697D3A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67610" name="Rectangle 25"/>
          <p:cNvSpPr>
            <a:spLocks/>
          </p:cNvSpPr>
          <p:nvPr/>
        </p:nvSpPr>
        <p:spPr bwMode="auto">
          <a:xfrm>
            <a:off x="2405063" y="1774825"/>
            <a:ext cx="654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latin typeface="Optima" panose="02000503060000020004" pitchFamily="2" charset="0"/>
                <a:cs typeface="Gill Sans" charset="0"/>
              </a:rPr>
              <a:t>Action</a:t>
            </a:r>
          </a:p>
        </p:txBody>
      </p:sp>
      <p:sp>
        <p:nvSpPr>
          <p:cNvPr id="67611" name="Rectangle 26"/>
          <p:cNvSpPr>
            <a:spLocks/>
          </p:cNvSpPr>
          <p:nvPr/>
        </p:nvSpPr>
        <p:spPr bwMode="auto">
          <a:xfrm>
            <a:off x="3678238" y="1687513"/>
            <a:ext cx="1447800" cy="687387"/>
          </a:xfrm>
          <a:prstGeom prst="rect">
            <a:avLst/>
          </a:prstGeom>
          <a:solidFill>
            <a:srgbClr val="FA90AB"/>
          </a:solidFill>
          <a:ln w="12700">
            <a:solidFill>
              <a:srgbClr val="8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67612" name="Rectangle 27"/>
          <p:cNvSpPr>
            <a:spLocks/>
          </p:cNvSpPr>
          <p:nvPr/>
        </p:nvSpPr>
        <p:spPr bwMode="auto">
          <a:xfrm>
            <a:off x="3998913" y="1774438"/>
            <a:ext cx="4488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latin typeface="Optima" panose="02000503060000020004" pitchFamily="2" charset="0"/>
                <a:cs typeface="Gill Sans" charset="0"/>
              </a:rPr>
              <a:t>Stats</a:t>
            </a:r>
          </a:p>
        </p:txBody>
      </p:sp>
      <p:sp>
        <p:nvSpPr>
          <p:cNvPr id="67613" name="Rectangle 28"/>
          <p:cNvSpPr>
            <a:spLocks/>
          </p:cNvSpPr>
          <p:nvPr/>
        </p:nvSpPr>
        <p:spPr bwMode="auto">
          <a:xfrm>
            <a:off x="1884363" y="3152775"/>
            <a:ext cx="5634037" cy="1374775"/>
          </a:xfrm>
          <a:prstGeom prst="rect">
            <a:avLst/>
          </a:prstGeom>
          <a:solidFill>
            <a:srgbClr val="CBE97B"/>
          </a:solidFill>
          <a:ln w="12700">
            <a:solidFill>
              <a:srgbClr val="697D3A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57188" indent="-330200">
              <a:buFontTx/>
              <a:buAutoNum type="arabicPeriod"/>
            </a:pPr>
            <a:r>
              <a:rPr lang="en-US" sz="2200">
                <a:latin typeface="Optima" panose="02000503060000020004" pitchFamily="2" charset="0"/>
                <a:cs typeface="Gill Sans" charset="0"/>
              </a:rPr>
              <a:t>Forward packet to port(s)</a:t>
            </a:r>
          </a:p>
          <a:p>
            <a:pPr marL="357188" indent="-330200">
              <a:buFontTx/>
              <a:buAutoNum type="arabicPeriod"/>
            </a:pPr>
            <a:r>
              <a:rPr lang="en-US" sz="2200">
                <a:latin typeface="Optima" panose="02000503060000020004" pitchFamily="2" charset="0"/>
                <a:cs typeface="Gill Sans" charset="0"/>
              </a:rPr>
              <a:t>Encapsulate and forward to controller</a:t>
            </a:r>
          </a:p>
          <a:p>
            <a:pPr marL="357188" indent="-330200">
              <a:buFontTx/>
              <a:buAutoNum type="arabicPeriod"/>
            </a:pPr>
            <a:r>
              <a:rPr lang="en-US" sz="2200">
                <a:latin typeface="Optima" panose="02000503060000020004" pitchFamily="2" charset="0"/>
                <a:cs typeface="Gill Sans" charset="0"/>
              </a:rPr>
              <a:t>Drop packet</a:t>
            </a:r>
          </a:p>
          <a:p>
            <a:pPr marL="357188" indent="-330200">
              <a:buFontTx/>
              <a:buAutoNum type="arabicPeriod"/>
            </a:pPr>
            <a:r>
              <a:rPr lang="en-US" sz="2200">
                <a:latin typeface="Optima" panose="02000503060000020004" pitchFamily="2" charset="0"/>
                <a:cs typeface="Gill Sans" charset="0"/>
              </a:rPr>
              <a:t>Send to normal processing pipeline</a:t>
            </a:r>
          </a:p>
        </p:txBody>
      </p:sp>
      <p:sp>
        <p:nvSpPr>
          <p:cNvPr id="67614" name="Rectangle 29"/>
          <p:cNvSpPr>
            <a:spLocks/>
          </p:cNvSpPr>
          <p:nvPr/>
        </p:nvSpPr>
        <p:spPr bwMode="auto">
          <a:xfrm>
            <a:off x="725488" y="5894388"/>
            <a:ext cx="2695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+ mask what fields to match</a:t>
            </a:r>
          </a:p>
        </p:txBody>
      </p:sp>
      <p:sp>
        <p:nvSpPr>
          <p:cNvPr id="67615" name="Line 30"/>
          <p:cNvSpPr>
            <a:spLocks noChangeShapeType="1"/>
          </p:cNvSpPr>
          <p:nvPr/>
        </p:nvSpPr>
        <p:spPr bwMode="auto">
          <a:xfrm>
            <a:off x="785813" y="2455863"/>
            <a:ext cx="1587" cy="28924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67616" name="Line 31"/>
          <p:cNvSpPr>
            <a:spLocks noChangeShapeType="1"/>
          </p:cNvSpPr>
          <p:nvPr/>
        </p:nvSpPr>
        <p:spPr bwMode="auto">
          <a:xfrm>
            <a:off x="2759075" y="2374900"/>
            <a:ext cx="1588" cy="7588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67617" name="Rectangle 32"/>
          <p:cNvSpPr>
            <a:spLocks/>
          </p:cNvSpPr>
          <p:nvPr/>
        </p:nvSpPr>
        <p:spPr bwMode="auto">
          <a:xfrm>
            <a:off x="3830638" y="2625725"/>
            <a:ext cx="3044825" cy="384175"/>
          </a:xfrm>
          <a:prstGeom prst="rect">
            <a:avLst/>
          </a:prstGeom>
          <a:solidFill>
            <a:srgbClr val="FA90AB"/>
          </a:solidFill>
          <a:ln w="12700">
            <a:solidFill>
              <a:srgbClr val="8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67618" name="Rectangle 33"/>
          <p:cNvSpPr>
            <a:spLocks/>
          </p:cNvSpPr>
          <p:nvPr/>
        </p:nvSpPr>
        <p:spPr bwMode="auto">
          <a:xfrm>
            <a:off x="3973513" y="2620755"/>
            <a:ext cx="27242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00">
                <a:latin typeface="Optima" panose="02000503060000020004" pitchFamily="2" charset="0"/>
                <a:cs typeface="Gill Sans" charset="0"/>
              </a:rPr>
              <a:t>Packet + byte counters</a:t>
            </a:r>
          </a:p>
        </p:txBody>
      </p:sp>
      <p:sp>
        <p:nvSpPr>
          <p:cNvPr id="67619" name="Line 34"/>
          <p:cNvSpPr>
            <a:spLocks noChangeShapeType="1"/>
          </p:cNvSpPr>
          <p:nvPr/>
        </p:nvSpPr>
        <p:spPr bwMode="auto">
          <a:xfrm rot="10800000" flipH="1">
            <a:off x="4214813" y="2374900"/>
            <a:ext cx="1587" cy="23177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4189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ea typeface="ＭＳ Ｐゴシック" charset="0"/>
                <a:cs typeface="ＭＳ Ｐゴシック" charset="0"/>
              </a:rPr>
              <a:t>Examples</a:t>
            </a:r>
            <a:endParaRPr lang="en-US" sz="39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8611" name="Rectangle 2"/>
          <p:cNvSpPr>
            <a:spLocks/>
          </p:cNvSpPr>
          <p:nvPr/>
        </p:nvSpPr>
        <p:spPr bwMode="auto">
          <a:xfrm>
            <a:off x="563563" y="1400175"/>
            <a:ext cx="987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latin typeface="Optima" panose="02000503060000020004" pitchFamily="2" charset="0"/>
                <a:cs typeface="Gill Sans" charset="0"/>
              </a:rPr>
              <a:t>Switching</a:t>
            </a:r>
          </a:p>
        </p:txBody>
      </p:sp>
      <p:sp>
        <p:nvSpPr>
          <p:cNvPr id="68612" name="Rectangle 3"/>
          <p:cNvSpPr>
            <a:spLocks/>
          </p:cNvSpPr>
          <p:nvPr/>
        </p:nvSpPr>
        <p:spPr bwMode="auto">
          <a:xfrm>
            <a:off x="914400" y="2546350"/>
            <a:ext cx="66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6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grpSp>
        <p:nvGrpSpPr>
          <p:cNvPr id="68613" name="Group 4"/>
          <p:cNvGrpSpPr>
            <a:grpSpLocks/>
          </p:cNvGrpSpPr>
          <p:nvPr/>
        </p:nvGrpSpPr>
        <p:grpSpPr bwMode="auto">
          <a:xfrm>
            <a:off x="685800" y="1878013"/>
            <a:ext cx="7483475" cy="571500"/>
            <a:chOff x="0" y="0"/>
            <a:chExt cx="6704" cy="512"/>
          </a:xfrm>
        </p:grpSpPr>
        <p:sp>
          <p:nvSpPr>
            <p:cNvPr id="68694" name="Rectangle 5"/>
            <p:cNvSpPr>
              <a:spLocks/>
            </p:cNvSpPr>
            <p:nvPr/>
          </p:nvSpPr>
          <p:spPr bwMode="auto">
            <a:xfrm>
              <a:off x="0" y="15"/>
              <a:ext cx="592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95" name="Rectangle 6"/>
            <p:cNvSpPr>
              <a:spLocks/>
            </p:cNvSpPr>
            <p:nvPr/>
          </p:nvSpPr>
          <p:spPr bwMode="auto">
            <a:xfrm>
              <a:off x="3" y="0"/>
              <a:ext cx="589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Switch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Port</a:t>
              </a:r>
            </a:p>
          </p:txBody>
        </p:sp>
        <p:sp>
          <p:nvSpPr>
            <p:cNvPr id="68696" name="Rectangle 7"/>
            <p:cNvSpPr>
              <a:spLocks/>
            </p:cNvSpPr>
            <p:nvPr/>
          </p:nvSpPr>
          <p:spPr bwMode="auto">
            <a:xfrm>
              <a:off x="592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97" name="Rectangle 8"/>
            <p:cNvSpPr>
              <a:spLocks/>
            </p:cNvSpPr>
            <p:nvPr/>
          </p:nvSpPr>
          <p:spPr bwMode="auto">
            <a:xfrm>
              <a:off x="588" y="0"/>
              <a:ext cx="589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MAC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src</a:t>
              </a:r>
            </a:p>
          </p:txBody>
        </p:sp>
        <p:sp>
          <p:nvSpPr>
            <p:cNvPr id="68698" name="Rectangle 9"/>
            <p:cNvSpPr>
              <a:spLocks/>
            </p:cNvSpPr>
            <p:nvPr/>
          </p:nvSpPr>
          <p:spPr bwMode="auto">
            <a:xfrm>
              <a:off x="1185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99" name="Rectangle 10"/>
            <p:cNvSpPr>
              <a:spLocks/>
            </p:cNvSpPr>
            <p:nvPr/>
          </p:nvSpPr>
          <p:spPr bwMode="auto">
            <a:xfrm>
              <a:off x="1212" y="0"/>
              <a:ext cx="567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MAC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dst</a:t>
              </a:r>
            </a:p>
          </p:txBody>
        </p:sp>
        <p:sp>
          <p:nvSpPr>
            <p:cNvPr id="68700" name="Rectangle 11"/>
            <p:cNvSpPr>
              <a:spLocks/>
            </p:cNvSpPr>
            <p:nvPr/>
          </p:nvSpPr>
          <p:spPr bwMode="auto">
            <a:xfrm>
              <a:off x="1785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701" name="Rectangle 12"/>
            <p:cNvSpPr>
              <a:spLocks/>
            </p:cNvSpPr>
            <p:nvPr/>
          </p:nvSpPr>
          <p:spPr bwMode="auto">
            <a:xfrm>
              <a:off x="1783" y="0"/>
              <a:ext cx="590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Eth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type</a:t>
              </a:r>
            </a:p>
          </p:txBody>
        </p:sp>
        <p:sp>
          <p:nvSpPr>
            <p:cNvPr id="68702" name="Rectangle 13"/>
            <p:cNvSpPr>
              <a:spLocks/>
            </p:cNvSpPr>
            <p:nvPr/>
          </p:nvSpPr>
          <p:spPr bwMode="auto">
            <a:xfrm>
              <a:off x="2378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703" name="Rectangle 14"/>
            <p:cNvSpPr>
              <a:spLocks/>
            </p:cNvSpPr>
            <p:nvPr/>
          </p:nvSpPr>
          <p:spPr bwMode="auto">
            <a:xfrm>
              <a:off x="2380" y="0"/>
              <a:ext cx="590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VLAN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ID</a:t>
              </a:r>
            </a:p>
          </p:txBody>
        </p:sp>
        <p:sp>
          <p:nvSpPr>
            <p:cNvPr id="68704" name="Rectangle 15"/>
            <p:cNvSpPr>
              <a:spLocks/>
            </p:cNvSpPr>
            <p:nvPr/>
          </p:nvSpPr>
          <p:spPr bwMode="auto">
            <a:xfrm>
              <a:off x="2971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705" name="Rectangle 16"/>
            <p:cNvSpPr>
              <a:spLocks/>
            </p:cNvSpPr>
            <p:nvPr/>
          </p:nvSpPr>
          <p:spPr bwMode="auto">
            <a:xfrm>
              <a:off x="2977" y="0"/>
              <a:ext cx="589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IP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Src</a:t>
              </a:r>
            </a:p>
          </p:txBody>
        </p:sp>
        <p:sp>
          <p:nvSpPr>
            <p:cNvPr id="68706" name="Rectangle 17"/>
            <p:cNvSpPr>
              <a:spLocks/>
            </p:cNvSpPr>
            <p:nvPr/>
          </p:nvSpPr>
          <p:spPr bwMode="auto">
            <a:xfrm>
              <a:off x="3571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707" name="Rectangle 18"/>
            <p:cNvSpPr>
              <a:spLocks/>
            </p:cNvSpPr>
            <p:nvPr/>
          </p:nvSpPr>
          <p:spPr bwMode="auto">
            <a:xfrm>
              <a:off x="3567" y="0"/>
              <a:ext cx="597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IP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Dst</a:t>
              </a:r>
            </a:p>
          </p:txBody>
        </p:sp>
        <p:sp>
          <p:nvSpPr>
            <p:cNvPr id="68708" name="Rectangle 19"/>
            <p:cNvSpPr>
              <a:spLocks/>
            </p:cNvSpPr>
            <p:nvPr/>
          </p:nvSpPr>
          <p:spPr bwMode="auto">
            <a:xfrm>
              <a:off x="4164" y="15"/>
              <a:ext cx="592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709" name="Rectangle 20"/>
            <p:cNvSpPr>
              <a:spLocks/>
            </p:cNvSpPr>
            <p:nvPr/>
          </p:nvSpPr>
          <p:spPr bwMode="auto">
            <a:xfrm>
              <a:off x="4165" y="0"/>
              <a:ext cx="583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IP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Prot</a:t>
              </a:r>
            </a:p>
          </p:txBody>
        </p:sp>
        <p:sp>
          <p:nvSpPr>
            <p:cNvPr id="68710" name="Rectangle 21"/>
            <p:cNvSpPr>
              <a:spLocks/>
            </p:cNvSpPr>
            <p:nvPr/>
          </p:nvSpPr>
          <p:spPr bwMode="auto">
            <a:xfrm>
              <a:off x="4756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711" name="Rectangle 22"/>
            <p:cNvSpPr>
              <a:spLocks/>
            </p:cNvSpPr>
            <p:nvPr/>
          </p:nvSpPr>
          <p:spPr bwMode="auto">
            <a:xfrm>
              <a:off x="4760" y="0"/>
              <a:ext cx="59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TCP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sport</a:t>
              </a:r>
            </a:p>
          </p:txBody>
        </p:sp>
        <p:sp>
          <p:nvSpPr>
            <p:cNvPr id="68712" name="Rectangle 23"/>
            <p:cNvSpPr>
              <a:spLocks/>
            </p:cNvSpPr>
            <p:nvPr/>
          </p:nvSpPr>
          <p:spPr bwMode="auto">
            <a:xfrm>
              <a:off x="5356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713" name="Rectangle 24"/>
            <p:cNvSpPr>
              <a:spLocks/>
            </p:cNvSpPr>
            <p:nvPr/>
          </p:nvSpPr>
          <p:spPr bwMode="auto">
            <a:xfrm>
              <a:off x="5351" y="0"/>
              <a:ext cx="597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TCP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dport</a:t>
              </a:r>
            </a:p>
          </p:txBody>
        </p:sp>
        <p:sp>
          <p:nvSpPr>
            <p:cNvPr id="68714" name="Rectangle 25"/>
            <p:cNvSpPr>
              <a:spLocks/>
            </p:cNvSpPr>
            <p:nvPr/>
          </p:nvSpPr>
          <p:spPr bwMode="auto">
            <a:xfrm>
              <a:off x="5956" y="12"/>
              <a:ext cx="748" cy="488"/>
            </a:xfrm>
            <a:prstGeom prst="rect">
              <a:avLst/>
            </a:prstGeom>
            <a:solidFill>
              <a:srgbClr val="CBE97B"/>
            </a:solidFill>
            <a:ln w="12700">
              <a:solidFill>
                <a:srgbClr val="697D3A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715" name="Rectangle 26"/>
            <p:cNvSpPr>
              <a:spLocks/>
            </p:cNvSpPr>
            <p:nvPr/>
          </p:nvSpPr>
          <p:spPr bwMode="auto">
            <a:xfrm>
              <a:off x="5948" y="111"/>
              <a:ext cx="7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Action</a:t>
              </a:r>
            </a:p>
          </p:txBody>
        </p:sp>
      </p:grpSp>
      <p:sp>
        <p:nvSpPr>
          <p:cNvPr id="68614" name="Rectangle 27"/>
          <p:cNvSpPr>
            <a:spLocks/>
          </p:cNvSpPr>
          <p:nvPr/>
        </p:nvSpPr>
        <p:spPr bwMode="auto">
          <a:xfrm>
            <a:off x="1574800" y="2546350"/>
            <a:ext cx="66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6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8615" name="Rectangle 28"/>
          <p:cNvSpPr>
            <a:spLocks/>
          </p:cNvSpPr>
          <p:nvPr/>
        </p:nvSpPr>
        <p:spPr bwMode="auto">
          <a:xfrm>
            <a:off x="2003425" y="2546350"/>
            <a:ext cx="11334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600">
                <a:latin typeface="Optima" panose="02000503060000020004" pitchFamily="2" charset="0"/>
                <a:cs typeface="Gill Sans" charset="0"/>
              </a:rPr>
              <a:t>00:1f:..</a:t>
            </a:r>
          </a:p>
        </p:txBody>
      </p:sp>
      <p:sp>
        <p:nvSpPr>
          <p:cNvPr id="68616" name="Rectangle 29"/>
          <p:cNvSpPr>
            <a:spLocks/>
          </p:cNvSpPr>
          <p:nvPr/>
        </p:nvSpPr>
        <p:spPr bwMode="auto">
          <a:xfrm>
            <a:off x="2895600" y="2546350"/>
            <a:ext cx="6619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6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8617" name="Rectangle 30"/>
          <p:cNvSpPr>
            <a:spLocks/>
          </p:cNvSpPr>
          <p:nvPr/>
        </p:nvSpPr>
        <p:spPr bwMode="auto">
          <a:xfrm>
            <a:off x="3557588" y="2546350"/>
            <a:ext cx="66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6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8618" name="Rectangle 31"/>
          <p:cNvSpPr>
            <a:spLocks/>
          </p:cNvSpPr>
          <p:nvPr/>
        </p:nvSpPr>
        <p:spPr bwMode="auto">
          <a:xfrm>
            <a:off x="4217988" y="2546350"/>
            <a:ext cx="66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6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8619" name="Rectangle 32"/>
          <p:cNvSpPr>
            <a:spLocks/>
          </p:cNvSpPr>
          <p:nvPr/>
        </p:nvSpPr>
        <p:spPr bwMode="auto">
          <a:xfrm>
            <a:off x="4878388" y="2546350"/>
            <a:ext cx="66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6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8620" name="Rectangle 33"/>
          <p:cNvSpPr>
            <a:spLocks/>
          </p:cNvSpPr>
          <p:nvPr/>
        </p:nvSpPr>
        <p:spPr bwMode="auto">
          <a:xfrm>
            <a:off x="5548313" y="2546350"/>
            <a:ext cx="66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6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8621" name="Rectangle 34"/>
          <p:cNvSpPr>
            <a:spLocks/>
          </p:cNvSpPr>
          <p:nvPr/>
        </p:nvSpPr>
        <p:spPr bwMode="auto">
          <a:xfrm>
            <a:off x="6208713" y="2546350"/>
            <a:ext cx="6619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6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8622" name="Rectangle 35"/>
          <p:cNvSpPr>
            <a:spLocks/>
          </p:cNvSpPr>
          <p:nvPr/>
        </p:nvSpPr>
        <p:spPr bwMode="auto">
          <a:xfrm>
            <a:off x="6870700" y="2546350"/>
            <a:ext cx="66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6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8623" name="Rectangle 36"/>
          <p:cNvSpPr>
            <a:spLocks/>
          </p:cNvSpPr>
          <p:nvPr/>
        </p:nvSpPr>
        <p:spPr bwMode="auto">
          <a:xfrm>
            <a:off x="7467600" y="2514600"/>
            <a:ext cx="66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600">
                <a:latin typeface="Optima" panose="02000503060000020004" pitchFamily="2" charset="0"/>
                <a:cs typeface="Gill Sans" charset="0"/>
              </a:rPr>
              <a:t>port6</a:t>
            </a:r>
          </a:p>
        </p:txBody>
      </p:sp>
      <p:sp>
        <p:nvSpPr>
          <p:cNvPr id="68624" name="Rectangle 37"/>
          <p:cNvSpPr>
            <a:spLocks/>
          </p:cNvSpPr>
          <p:nvPr/>
        </p:nvSpPr>
        <p:spPr bwMode="auto">
          <a:xfrm>
            <a:off x="565150" y="3151188"/>
            <a:ext cx="15398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latin typeface="Optima" panose="02000503060000020004" pitchFamily="2" charset="0"/>
                <a:cs typeface="Gill Sans" charset="0"/>
              </a:rPr>
              <a:t>Flow Switching</a:t>
            </a:r>
          </a:p>
        </p:txBody>
      </p:sp>
      <p:sp>
        <p:nvSpPr>
          <p:cNvPr id="68625" name="Rectangle 38"/>
          <p:cNvSpPr>
            <a:spLocks/>
          </p:cNvSpPr>
          <p:nvPr/>
        </p:nvSpPr>
        <p:spPr bwMode="auto">
          <a:xfrm>
            <a:off x="685800" y="4224338"/>
            <a:ext cx="6604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>
                <a:latin typeface="Optima" panose="02000503060000020004" pitchFamily="2" charset="0"/>
                <a:cs typeface="Gill Sans" charset="0"/>
              </a:rPr>
              <a:t>port3</a:t>
            </a:r>
          </a:p>
        </p:txBody>
      </p:sp>
      <p:grpSp>
        <p:nvGrpSpPr>
          <p:cNvPr id="68626" name="Group 39"/>
          <p:cNvGrpSpPr>
            <a:grpSpLocks/>
          </p:cNvGrpSpPr>
          <p:nvPr/>
        </p:nvGrpSpPr>
        <p:grpSpPr bwMode="auto">
          <a:xfrm>
            <a:off x="687388" y="3557588"/>
            <a:ext cx="7483475" cy="571500"/>
            <a:chOff x="0" y="0"/>
            <a:chExt cx="6704" cy="512"/>
          </a:xfrm>
        </p:grpSpPr>
        <p:sp>
          <p:nvSpPr>
            <p:cNvPr id="68672" name="Rectangle 40"/>
            <p:cNvSpPr>
              <a:spLocks/>
            </p:cNvSpPr>
            <p:nvPr/>
          </p:nvSpPr>
          <p:spPr bwMode="auto">
            <a:xfrm>
              <a:off x="0" y="15"/>
              <a:ext cx="592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73" name="Rectangle 41"/>
            <p:cNvSpPr>
              <a:spLocks/>
            </p:cNvSpPr>
            <p:nvPr/>
          </p:nvSpPr>
          <p:spPr bwMode="auto">
            <a:xfrm>
              <a:off x="3" y="0"/>
              <a:ext cx="589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Switch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Port</a:t>
              </a:r>
            </a:p>
          </p:txBody>
        </p:sp>
        <p:sp>
          <p:nvSpPr>
            <p:cNvPr id="68674" name="Rectangle 42"/>
            <p:cNvSpPr>
              <a:spLocks/>
            </p:cNvSpPr>
            <p:nvPr/>
          </p:nvSpPr>
          <p:spPr bwMode="auto">
            <a:xfrm>
              <a:off x="592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75" name="Rectangle 43"/>
            <p:cNvSpPr>
              <a:spLocks/>
            </p:cNvSpPr>
            <p:nvPr/>
          </p:nvSpPr>
          <p:spPr bwMode="auto">
            <a:xfrm>
              <a:off x="588" y="0"/>
              <a:ext cx="589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MAC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src</a:t>
              </a:r>
            </a:p>
          </p:txBody>
        </p:sp>
        <p:sp>
          <p:nvSpPr>
            <p:cNvPr id="68676" name="Rectangle 44"/>
            <p:cNvSpPr>
              <a:spLocks/>
            </p:cNvSpPr>
            <p:nvPr/>
          </p:nvSpPr>
          <p:spPr bwMode="auto">
            <a:xfrm>
              <a:off x="1185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77" name="Rectangle 45"/>
            <p:cNvSpPr>
              <a:spLocks/>
            </p:cNvSpPr>
            <p:nvPr/>
          </p:nvSpPr>
          <p:spPr bwMode="auto">
            <a:xfrm>
              <a:off x="1212" y="0"/>
              <a:ext cx="567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MAC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dst</a:t>
              </a:r>
            </a:p>
          </p:txBody>
        </p:sp>
        <p:sp>
          <p:nvSpPr>
            <p:cNvPr id="68678" name="Rectangle 46"/>
            <p:cNvSpPr>
              <a:spLocks/>
            </p:cNvSpPr>
            <p:nvPr/>
          </p:nvSpPr>
          <p:spPr bwMode="auto">
            <a:xfrm>
              <a:off x="1785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79" name="Rectangle 47"/>
            <p:cNvSpPr>
              <a:spLocks/>
            </p:cNvSpPr>
            <p:nvPr/>
          </p:nvSpPr>
          <p:spPr bwMode="auto">
            <a:xfrm>
              <a:off x="1783" y="0"/>
              <a:ext cx="590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Eth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type</a:t>
              </a:r>
            </a:p>
          </p:txBody>
        </p:sp>
        <p:sp>
          <p:nvSpPr>
            <p:cNvPr id="68680" name="Rectangle 48"/>
            <p:cNvSpPr>
              <a:spLocks/>
            </p:cNvSpPr>
            <p:nvPr/>
          </p:nvSpPr>
          <p:spPr bwMode="auto">
            <a:xfrm>
              <a:off x="2378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81" name="Rectangle 49"/>
            <p:cNvSpPr>
              <a:spLocks/>
            </p:cNvSpPr>
            <p:nvPr/>
          </p:nvSpPr>
          <p:spPr bwMode="auto">
            <a:xfrm>
              <a:off x="2380" y="0"/>
              <a:ext cx="590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VLAN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ID</a:t>
              </a:r>
            </a:p>
          </p:txBody>
        </p:sp>
        <p:sp>
          <p:nvSpPr>
            <p:cNvPr id="68682" name="Rectangle 50"/>
            <p:cNvSpPr>
              <a:spLocks/>
            </p:cNvSpPr>
            <p:nvPr/>
          </p:nvSpPr>
          <p:spPr bwMode="auto">
            <a:xfrm>
              <a:off x="2971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83" name="Rectangle 51"/>
            <p:cNvSpPr>
              <a:spLocks/>
            </p:cNvSpPr>
            <p:nvPr/>
          </p:nvSpPr>
          <p:spPr bwMode="auto">
            <a:xfrm>
              <a:off x="2977" y="0"/>
              <a:ext cx="589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IP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Src</a:t>
              </a:r>
            </a:p>
          </p:txBody>
        </p:sp>
        <p:sp>
          <p:nvSpPr>
            <p:cNvPr id="68684" name="Rectangle 52"/>
            <p:cNvSpPr>
              <a:spLocks/>
            </p:cNvSpPr>
            <p:nvPr/>
          </p:nvSpPr>
          <p:spPr bwMode="auto">
            <a:xfrm>
              <a:off x="3571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85" name="Rectangle 53"/>
            <p:cNvSpPr>
              <a:spLocks/>
            </p:cNvSpPr>
            <p:nvPr/>
          </p:nvSpPr>
          <p:spPr bwMode="auto">
            <a:xfrm>
              <a:off x="3567" y="0"/>
              <a:ext cx="597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IP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Dst</a:t>
              </a:r>
            </a:p>
          </p:txBody>
        </p:sp>
        <p:sp>
          <p:nvSpPr>
            <p:cNvPr id="68686" name="Rectangle 54"/>
            <p:cNvSpPr>
              <a:spLocks/>
            </p:cNvSpPr>
            <p:nvPr/>
          </p:nvSpPr>
          <p:spPr bwMode="auto">
            <a:xfrm>
              <a:off x="4164" y="15"/>
              <a:ext cx="592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87" name="Rectangle 55"/>
            <p:cNvSpPr>
              <a:spLocks/>
            </p:cNvSpPr>
            <p:nvPr/>
          </p:nvSpPr>
          <p:spPr bwMode="auto">
            <a:xfrm>
              <a:off x="4165" y="0"/>
              <a:ext cx="583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IP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Prot</a:t>
              </a:r>
            </a:p>
          </p:txBody>
        </p:sp>
        <p:sp>
          <p:nvSpPr>
            <p:cNvPr id="68688" name="Rectangle 56"/>
            <p:cNvSpPr>
              <a:spLocks/>
            </p:cNvSpPr>
            <p:nvPr/>
          </p:nvSpPr>
          <p:spPr bwMode="auto">
            <a:xfrm>
              <a:off x="4756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89" name="Rectangle 57"/>
            <p:cNvSpPr>
              <a:spLocks/>
            </p:cNvSpPr>
            <p:nvPr/>
          </p:nvSpPr>
          <p:spPr bwMode="auto">
            <a:xfrm>
              <a:off x="4760" y="0"/>
              <a:ext cx="59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TCP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sport</a:t>
              </a:r>
            </a:p>
          </p:txBody>
        </p:sp>
        <p:sp>
          <p:nvSpPr>
            <p:cNvPr id="68690" name="Rectangle 58"/>
            <p:cNvSpPr>
              <a:spLocks/>
            </p:cNvSpPr>
            <p:nvPr/>
          </p:nvSpPr>
          <p:spPr bwMode="auto">
            <a:xfrm>
              <a:off x="5356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91" name="Rectangle 59"/>
            <p:cNvSpPr>
              <a:spLocks/>
            </p:cNvSpPr>
            <p:nvPr/>
          </p:nvSpPr>
          <p:spPr bwMode="auto">
            <a:xfrm>
              <a:off x="5351" y="0"/>
              <a:ext cx="597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TCP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dport</a:t>
              </a:r>
            </a:p>
          </p:txBody>
        </p:sp>
        <p:sp>
          <p:nvSpPr>
            <p:cNvPr id="68692" name="Rectangle 60"/>
            <p:cNvSpPr>
              <a:spLocks/>
            </p:cNvSpPr>
            <p:nvPr/>
          </p:nvSpPr>
          <p:spPr bwMode="auto">
            <a:xfrm>
              <a:off x="5956" y="12"/>
              <a:ext cx="748" cy="488"/>
            </a:xfrm>
            <a:prstGeom prst="rect">
              <a:avLst/>
            </a:prstGeom>
            <a:solidFill>
              <a:srgbClr val="CBE97B"/>
            </a:solidFill>
            <a:ln w="12700">
              <a:solidFill>
                <a:srgbClr val="697D3A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93" name="Rectangle 61"/>
            <p:cNvSpPr>
              <a:spLocks/>
            </p:cNvSpPr>
            <p:nvPr/>
          </p:nvSpPr>
          <p:spPr bwMode="auto">
            <a:xfrm>
              <a:off x="5948" y="111"/>
              <a:ext cx="7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Action</a:t>
              </a:r>
            </a:p>
          </p:txBody>
        </p:sp>
      </p:grpSp>
      <p:sp>
        <p:nvSpPr>
          <p:cNvPr id="68627" name="Rectangle 62"/>
          <p:cNvSpPr>
            <a:spLocks/>
          </p:cNvSpPr>
          <p:nvPr/>
        </p:nvSpPr>
        <p:spPr bwMode="auto">
          <a:xfrm>
            <a:off x="1346200" y="4224338"/>
            <a:ext cx="6604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>
                <a:latin typeface="Optima" panose="02000503060000020004" pitchFamily="2" charset="0"/>
                <a:cs typeface="Gill Sans" charset="0"/>
              </a:rPr>
              <a:t>00:2e..</a:t>
            </a:r>
          </a:p>
        </p:txBody>
      </p:sp>
      <p:sp>
        <p:nvSpPr>
          <p:cNvPr id="68628" name="Rectangle 63"/>
          <p:cNvSpPr>
            <a:spLocks/>
          </p:cNvSpPr>
          <p:nvPr/>
        </p:nvSpPr>
        <p:spPr bwMode="auto">
          <a:xfrm>
            <a:off x="2066925" y="4224338"/>
            <a:ext cx="11334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>
                <a:latin typeface="Optima" panose="02000503060000020004" pitchFamily="2" charset="0"/>
                <a:cs typeface="Gill Sans" charset="0"/>
              </a:rPr>
              <a:t>00:1f..</a:t>
            </a:r>
          </a:p>
        </p:txBody>
      </p:sp>
      <p:sp>
        <p:nvSpPr>
          <p:cNvPr id="68629" name="Rectangle 64"/>
          <p:cNvSpPr>
            <a:spLocks/>
          </p:cNvSpPr>
          <p:nvPr/>
        </p:nvSpPr>
        <p:spPr bwMode="auto">
          <a:xfrm>
            <a:off x="2667000" y="4224338"/>
            <a:ext cx="6619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>
                <a:latin typeface="Optima" panose="02000503060000020004" pitchFamily="2" charset="0"/>
                <a:cs typeface="Gill Sans" charset="0"/>
              </a:rPr>
              <a:t>0800</a:t>
            </a:r>
          </a:p>
        </p:txBody>
      </p:sp>
      <p:sp>
        <p:nvSpPr>
          <p:cNvPr id="68630" name="Rectangle 65"/>
          <p:cNvSpPr>
            <a:spLocks/>
          </p:cNvSpPr>
          <p:nvPr/>
        </p:nvSpPr>
        <p:spPr bwMode="auto">
          <a:xfrm>
            <a:off x="3328988" y="4224338"/>
            <a:ext cx="6604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>
                <a:latin typeface="Optima" panose="02000503060000020004" pitchFamily="2" charset="0"/>
                <a:cs typeface="Gill Sans" charset="0"/>
              </a:rPr>
              <a:t>vlan1</a:t>
            </a:r>
          </a:p>
        </p:txBody>
      </p:sp>
      <p:sp>
        <p:nvSpPr>
          <p:cNvPr id="68631" name="Rectangle 66"/>
          <p:cNvSpPr>
            <a:spLocks/>
          </p:cNvSpPr>
          <p:nvPr/>
        </p:nvSpPr>
        <p:spPr bwMode="auto">
          <a:xfrm>
            <a:off x="3989388" y="4224338"/>
            <a:ext cx="6604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>
                <a:latin typeface="Optima" panose="02000503060000020004" pitchFamily="2" charset="0"/>
                <a:cs typeface="Gill Sans" charset="0"/>
              </a:rPr>
              <a:t>1.2.3.4</a:t>
            </a:r>
          </a:p>
        </p:txBody>
      </p:sp>
      <p:sp>
        <p:nvSpPr>
          <p:cNvPr id="68632" name="Rectangle 67"/>
          <p:cNvSpPr>
            <a:spLocks/>
          </p:cNvSpPr>
          <p:nvPr/>
        </p:nvSpPr>
        <p:spPr bwMode="auto">
          <a:xfrm>
            <a:off x="4686300" y="4224338"/>
            <a:ext cx="6604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>
                <a:latin typeface="Optima" panose="02000503060000020004" pitchFamily="2" charset="0"/>
                <a:cs typeface="Gill Sans" charset="0"/>
              </a:rPr>
              <a:t>5.6.7.8</a:t>
            </a:r>
          </a:p>
        </p:txBody>
      </p:sp>
      <p:sp>
        <p:nvSpPr>
          <p:cNvPr id="68633" name="Rectangle 68"/>
          <p:cNvSpPr>
            <a:spLocks/>
          </p:cNvSpPr>
          <p:nvPr/>
        </p:nvSpPr>
        <p:spPr bwMode="auto">
          <a:xfrm>
            <a:off x="5319713" y="4224338"/>
            <a:ext cx="6604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>
                <a:latin typeface="Optima" panose="02000503060000020004" pitchFamily="2" charset="0"/>
                <a:cs typeface="Gill Sans" charset="0"/>
              </a:rPr>
              <a:t>4</a:t>
            </a:r>
          </a:p>
        </p:txBody>
      </p:sp>
      <p:sp>
        <p:nvSpPr>
          <p:cNvPr id="68634" name="Rectangle 69"/>
          <p:cNvSpPr>
            <a:spLocks/>
          </p:cNvSpPr>
          <p:nvPr/>
        </p:nvSpPr>
        <p:spPr bwMode="auto">
          <a:xfrm>
            <a:off x="5980113" y="4224338"/>
            <a:ext cx="661987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>
                <a:latin typeface="Optima" panose="02000503060000020004" pitchFamily="2" charset="0"/>
                <a:cs typeface="Gill Sans" charset="0"/>
              </a:rPr>
              <a:t>17264</a:t>
            </a:r>
          </a:p>
        </p:txBody>
      </p:sp>
      <p:sp>
        <p:nvSpPr>
          <p:cNvPr id="68635" name="Rectangle 70"/>
          <p:cNvSpPr>
            <a:spLocks/>
          </p:cNvSpPr>
          <p:nvPr/>
        </p:nvSpPr>
        <p:spPr bwMode="auto">
          <a:xfrm>
            <a:off x="6642100" y="4224338"/>
            <a:ext cx="6604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>
                <a:latin typeface="Optima" panose="02000503060000020004" pitchFamily="2" charset="0"/>
                <a:cs typeface="Gill Sans" charset="0"/>
              </a:rPr>
              <a:t>80</a:t>
            </a:r>
          </a:p>
        </p:txBody>
      </p:sp>
      <p:sp>
        <p:nvSpPr>
          <p:cNvPr id="68636" name="Rectangle 71"/>
          <p:cNvSpPr>
            <a:spLocks/>
          </p:cNvSpPr>
          <p:nvPr/>
        </p:nvSpPr>
        <p:spPr bwMode="auto">
          <a:xfrm>
            <a:off x="7400925" y="4224338"/>
            <a:ext cx="6604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>
                <a:latin typeface="Optima" panose="02000503060000020004" pitchFamily="2" charset="0"/>
                <a:cs typeface="Gill Sans" charset="0"/>
              </a:rPr>
              <a:t>port6</a:t>
            </a:r>
          </a:p>
        </p:txBody>
      </p:sp>
      <p:sp>
        <p:nvSpPr>
          <p:cNvPr id="68637" name="Rectangle 72"/>
          <p:cNvSpPr>
            <a:spLocks/>
          </p:cNvSpPr>
          <p:nvPr/>
        </p:nvSpPr>
        <p:spPr bwMode="auto">
          <a:xfrm>
            <a:off x="561975" y="4905375"/>
            <a:ext cx="795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latin typeface="Optima" panose="02000503060000020004" pitchFamily="2" charset="0"/>
                <a:cs typeface="Gill Sans" charset="0"/>
              </a:rPr>
              <a:t>Firewall</a:t>
            </a:r>
          </a:p>
        </p:txBody>
      </p:sp>
      <p:sp>
        <p:nvSpPr>
          <p:cNvPr id="68638" name="Rectangle 73"/>
          <p:cNvSpPr>
            <a:spLocks/>
          </p:cNvSpPr>
          <p:nvPr/>
        </p:nvSpPr>
        <p:spPr bwMode="auto">
          <a:xfrm>
            <a:off x="685800" y="5938838"/>
            <a:ext cx="6604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grpSp>
        <p:nvGrpSpPr>
          <p:cNvPr id="68639" name="Group 74"/>
          <p:cNvGrpSpPr>
            <a:grpSpLocks/>
          </p:cNvGrpSpPr>
          <p:nvPr/>
        </p:nvGrpSpPr>
        <p:grpSpPr bwMode="auto">
          <a:xfrm>
            <a:off x="687388" y="5272088"/>
            <a:ext cx="7483475" cy="571500"/>
            <a:chOff x="0" y="0"/>
            <a:chExt cx="6704" cy="512"/>
          </a:xfrm>
        </p:grpSpPr>
        <p:sp>
          <p:nvSpPr>
            <p:cNvPr id="68650" name="Rectangle 75"/>
            <p:cNvSpPr>
              <a:spLocks/>
            </p:cNvSpPr>
            <p:nvPr/>
          </p:nvSpPr>
          <p:spPr bwMode="auto">
            <a:xfrm>
              <a:off x="0" y="15"/>
              <a:ext cx="592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51" name="Rectangle 76"/>
            <p:cNvSpPr>
              <a:spLocks/>
            </p:cNvSpPr>
            <p:nvPr/>
          </p:nvSpPr>
          <p:spPr bwMode="auto">
            <a:xfrm>
              <a:off x="3" y="0"/>
              <a:ext cx="589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Switch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Port</a:t>
              </a:r>
            </a:p>
          </p:txBody>
        </p:sp>
        <p:sp>
          <p:nvSpPr>
            <p:cNvPr id="68652" name="Rectangle 77"/>
            <p:cNvSpPr>
              <a:spLocks/>
            </p:cNvSpPr>
            <p:nvPr/>
          </p:nvSpPr>
          <p:spPr bwMode="auto">
            <a:xfrm>
              <a:off x="592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53" name="Rectangle 78"/>
            <p:cNvSpPr>
              <a:spLocks/>
            </p:cNvSpPr>
            <p:nvPr/>
          </p:nvSpPr>
          <p:spPr bwMode="auto">
            <a:xfrm>
              <a:off x="588" y="0"/>
              <a:ext cx="589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MAC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src</a:t>
              </a:r>
            </a:p>
          </p:txBody>
        </p:sp>
        <p:sp>
          <p:nvSpPr>
            <p:cNvPr id="68654" name="Rectangle 79"/>
            <p:cNvSpPr>
              <a:spLocks/>
            </p:cNvSpPr>
            <p:nvPr/>
          </p:nvSpPr>
          <p:spPr bwMode="auto">
            <a:xfrm>
              <a:off x="1185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55" name="Rectangle 80"/>
            <p:cNvSpPr>
              <a:spLocks/>
            </p:cNvSpPr>
            <p:nvPr/>
          </p:nvSpPr>
          <p:spPr bwMode="auto">
            <a:xfrm>
              <a:off x="1212" y="0"/>
              <a:ext cx="567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MAC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dst</a:t>
              </a:r>
            </a:p>
          </p:txBody>
        </p:sp>
        <p:sp>
          <p:nvSpPr>
            <p:cNvPr id="68656" name="Rectangle 81"/>
            <p:cNvSpPr>
              <a:spLocks/>
            </p:cNvSpPr>
            <p:nvPr/>
          </p:nvSpPr>
          <p:spPr bwMode="auto">
            <a:xfrm>
              <a:off x="1785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57" name="Rectangle 82"/>
            <p:cNvSpPr>
              <a:spLocks/>
            </p:cNvSpPr>
            <p:nvPr/>
          </p:nvSpPr>
          <p:spPr bwMode="auto">
            <a:xfrm>
              <a:off x="1783" y="0"/>
              <a:ext cx="590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Eth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type</a:t>
              </a:r>
            </a:p>
          </p:txBody>
        </p:sp>
        <p:sp>
          <p:nvSpPr>
            <p:cNvPr id="68658" name="Rectangle 83"/>
            <p:cNvSpPr>
              <a:spLocks/>
            </p:cNvSpPr>
            <p:nvPr/>
          </p:nvSpPr>
          <p:spPr bwMode="auto">
            <a:xfrm>
              <a:off x="2378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59" name="Rectangle 84"/>
            <p:cNvSpPr>
              <a:spLocks/>
            </p:cNvSpPr>
            <p:nvPr/>
          </p:nvSpPr>
          <p:spPr bwMode="auto">
            <a:xfrm>
              <a:off x="2380" y="0"/>
              <a:ext cx="590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VLAN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ID</a:t>
              </a:r>
            </a:p>
          </p:txBody>
        </p:sp>
        <p:sp>
          <p:nvSpPr>
            <p:cNvPr id="68660" name="Rectangle 85"/>
            <p:cNvSpPr>
              <a:spLocks/>
            </p:cNvSpPr>
            <p:nvPr/>
          </p:nvSpPr>
          <p:spPr bwMode="auto">
            <a:xfrm>
              <a:off x="2971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61" name="Rectangle 86"/>
            <p:cNvSpPr>
              <a:spLocks/>
            </p:cNvSpPr>
            <p:nvPr/>
          </p:nvSpPr>
          <p:spPr bwMode="auto">
            <a:xfrm>
              <a:off x="2977" y="0"/>
              <a:ext cx="589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IP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Src</a:t>
              </a:r>
            </a:p>
          </p:txBody>
        </p:sp>
        <p:sp>
          <p:nvSpPr>
            <p:cNvPr id="68662" name="Rectangle 87"/>
            <p:cNvSpPr>
              <a:spLocks/>
            </p:cNvSpPr>
            <p:nvPr/>
          </p:nvSpPr>
          <p:spPr bwMode="auto">
            <a:xfrm>
              <a:off x="3571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63" name="Rectangle 88"/>
            <p:cNvSpPr>
              <a:spLocks/>
            </p:cNvSpPr>
            <p:nvPr/>
          </p:nvSpPr>
          <p:spPr bwMode="auto">
            <a:xfrm>
              <a:off x="3567" y="0"/>
              <a:ext cx="597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IP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Dst</a:t>
              </a:r>
            </a:p>
          </p:txBody>
        </p:sp>
        <p:sp>
          <p:nvSpPr>
            <p:cNvPr id="68664" name="Rectangle 89"/>
            <p:cNvSpPr>
              <a:spLocks/>
            </p:cNvSpPr>
            <p:nvPr/>
          </p:nvSpPr>
          <p:spPr bwMode="auto">
            <a:xfrm>
              <a:off x="4164" y="15"/>
              <a:ext cx="592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65" name="Rectangle 90"/>
            <p:cNvSpPr>
              <a:spLocks/>
            </p:cNvSpPr>
            <p:nvPr/>
          </p:nvSpPr>
          <p:spPr bwMode="auto">
            <a:xfrm>
              <a:off x="4165" y="0"/>
              <a:ext cx="583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IP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Prot</a:t>
              </a:r>
            </a:p>
          </p:txBody>
        </p:sp>
        <p:sp>
          <p:nvSpPr>
            <p:cNvPr id="68666" name="Rectangle 91"/>
            <p:cNvSpPr>
              <a:spLocks/>
            </p:cNvSpPr>
            <p:nvPr/>
          </p:nvSpPr>
          <p:spPr bwMode="auto">
            <a:xfrm>
              <a:off x="4756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67" name="Rectangle 92"/>
            <p:cNvSpPr>
              <a:spLocks/>
            </p:cNvSpPr>
            <p:nvPr/>
          </p:nvSpPr>
          <p:spPr bwMode="auto">
            <a:xfrm>
              <a:off x="4760" y="0"/>
              <a:ext cx="59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TCP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sport</a:t>
              </a:r>
            </a:p>
          </p:txBody>
        </p:sp>
        <p:sp>
          <p:nvSpPr>
            <p:cNvPr id="68668" name="Rectangle 93"/>
            <p:cNvSpPr>
              <a:spLocks/>
            </p:cNvSpPr>
            <p:nvPr/>
          </p:nvSpPr>
          <p:spPr bwMode="auto">
            <a:xfrm>
              <a:off x="5356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69" name="Rectangle 94"/>
            <p:cNvSpPr>
              <a:spLocks/>
            </p:cNvSpPr>
            <p:nvPr/>
          </p:nvSpPr>
          <p:spPr bwMode="auto">
            <a:xfrm>
              <a:off x="5351" y="0"/>
              <a:ext cx="597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TCP</a:t>
              </a:r>
            </a:p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dport</a:t>
              </a:r>
            </a:p>
          </p:txBody>
        </p:sp>
        <p:sp>
          <p:nvSpPr>
            <p:cNvPr id="68670" name="Rectangle 95"/>
            <p:cNvSpPr>
              <a:spLocks/>
            </p:cNvSpPr>
            <p:nvPr/>
          </p:nvSpPr>
          <p:spPr bwMode="auto">
            <a:xfrm>
              <a:off x="5956" y="12"/>
              <a:ext cx="748" cy="488"/>
            </a:xfrm>
            <a:prstGeom prst="rect">
              <a:avLst/>
            </a:prstGeom>
            <a:solidFill>
              <a:srgbClr val="CBE97B"/>
            </a:solidFill>
            <a:ln w="12700">
              <a:solidFill>
                <a:srgbClr val="697D3A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000">
                <a:latin typeface="Optima" panose="02000503060000020004" pitchFamily="2" charset="0"/>
              </a:endParaRPr>
            </a:p>
          </p:txBody>
        </p:sp>
        <p:sp>
          <p:nvSpPr>
            <p:cNvPr id="68671" name="Rectangle 96"/>
            <p:cNvSpPr>
              <a:spLocks/>
            </p:cNvSpPr>
            <p:nvPr/>
          </p:nvSpPr>
          <p:spPr bwMode="auto">
            <a:xfrm>
              <a:off x="5948" y="111"/>
              <a:ext cx="7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latin typeface="Optima" panose="02000503060000020004" pitchFamily="2" charset="0"/>
                  <a:cs typeface="Gill Sans" charset="0"/>
                </a:rPr>
                <a:t>Forward</a:t>
              </a:r>
            </a:p>
          </p:txBody>
        </p:sp>
      </p:grpSp>
      <p:sp>
        <p:nvSpPr>
          <p:cNvPr id="68640" name="Rectangle 97"/>
          <p:cNvSpPr>
            <a:spLocks/>
          </p:cNvSpPr>
          <p:nvPr/>
        </p:nvSpPr>
        <p:spPr bwMode="auto">
          <a:xfrm>
            <a:off x="1346200" y="5938838"/>
            <a:ext cx="6604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8641" name="Rectangle 98"/>
          <p:cNvSpPr>
            <a:spLocks/>
          </p:cNvSpPr>
          <p:nvPr/>
        </p:nvSpPr>
        <p:spPr bwMode="auto">
          <a:xfrm>
            <a:off x="1774825" y="5938838"/>
            <a:ext cx="11334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8642" name="Rectangle 99"/>
          <p:cNvSpPr>
            <a:spLocks/>
          </p:cNvSpPr>
          <p:nvPr/>
        </p:nvSpPr>
        <p:spPr bwMode="auto">
          <a:xfrm>
            <a:off x="2667000" y="5938838"/>
            <a:ext cx="6619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8643" name="Rectangle 100"/>
          <p:cNvSpPr>
            <a:spLocks/>
          </p:cNvSpPr>
          <p:nvPr/>
        </p:nvSpPr>
        <p:spPr bwMode="auto">
          <a:xfrm>
            <a:off x="3328988" y="5938838"/>
            <a:ext cx="6604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8644" name="Rectangle 101"/>
          <p:cNvSpPr>
            <a:spLocks/>
          </p:cNvSpPr>
          <p:nvPr/>
        </p:nvSpPr>
        <p:spPr bwMode="auto">
          <a:xfrm>
            <a:off x="3989388" y="5938838"/>
            <a:ext cx="6604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8645" name="Rectangle 102"/>
          <p:cNvSpPr>
            <a:spLocks/>
          </p:cNvSpPr>
          <p:nvPr/>
        </p:nvSpPr>
        <p:spPr bwMode="auto">
          <a:xfrm>
            <a:off x="4649788" y="5938838"/>
            <a:ext cx="6604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8646" name="Rectangle 103"/>
          <p:cNvSpPr>
            <a:spLocks/>
          </p:cNvSpPr>
          <p:nvPr/>
        </p:nvSpPr>
        <p:spPr bwMode="auto">
          <a:xfrm>
            <a:off x="5319713" y="5938838"/>
            <a:ext cx="6604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8647" name="Rectangle 104"/>
          <p:cNvSpPr>
            <a:spLocks/>
          </p:cNvSpPr>
          <p:nvPr/>
        </p:nvSpPr>
        <p:spPr bwMode="auto">
          <a:xfrm>
            <a:off x="5980113" y="5938838"/>
            <a:ext cx="661987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8648" name="Rectangle 105"/>
          <p:cNvSpPr>
            <a:spLocks/>
          </p:cNvSpPr>
          <p:nvPr/>
        </p:nvSpPr>
        <p:spPr bwMode="auto">
          <a:xfrm>
            <a:off x="6642100" y="5938838"/>
            <a:ext cx="6604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22</a:t>
            </a:r>
          </a:p>
        </p:txBody>
      </p:sp>
      <p:sp>
        <p:nvSpPr>
          <p:cNvPr id="68649" name="Rectangle 106"/>
          <p:cNvSpPr>
            <a:spLocks/>
          </p:cNvSpPr>
          <p:nvPr/>
        </p:nvSpPr>
        <p:spPr bwMode="auto">
          <a:xfrm>
            <a:off x="7400925" y="5938838"/>
            <a:ext cx="6604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drop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35617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ea typeface="ＭＳ Ｐゴシック" charset="0"/>
                <a:cs typeface="ＭＳ Ｐゴシック" charset="0"/>
              </a:rPr>
              <a:t>Examples</a:t>
            </a:r>
            <a:endParaRPr lang="en-US" sz="39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9635" name="Rectangle 2"/>
          <p:cNvSpPr>
            <a:spLocks/>
          </p:cNvSpPr>
          <p:nvPr/>
        </p:nvSpPr>
        <p:spPr bwMode="auto">
          <a:xfrm>
            <a:off x="563563" y="1230313"/>
            <a:ext cx="7953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latin typeface="Optima" panose="02000503060000020004" pitchFamily="2" charset="0"/>
                <a:cs typeface="Gill Sans" charset="0"/>
              </a:rPr>
              <a:t>Routing</a:t>
            </a:r>
          </a:p>
        </p:txBody>
      </p:sp>
      <p:sp>
        <p:nvSpPr>
          <p:cNvPr id="69636" name="Rectangle 3"/>
          <p:cNvSpPr>
            <a:spLocks/>
          </p:cNvSpPr>
          <p:nvPr/>
        </p:nvSpPr>
        <p:spPr bwMode="auto">
          <a:xfrm>
            <a:off x="685800" y="2546350"/>
            <a:ext cx="66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grpSp>
        <p:nvGrpSpPr>
          <p:cNvPr id="69637" name="Group 4"/>
          <p:cNvGrpSpPr>
            <a:grpSpLocks/>
          </p:cNvGrpSpPr>
          <p:nvPr/>
        </p:nvGrpSpPr>
        <p:grpSpPr bwMode="auto">
          <a:xfrm>
            <a:off x="687388" y="1878013"/>
            <a:ext cx="7483475" cy="571500"/>
            <a:chOff x="0" y="0"/>
            <a:chExt cx="6704" cy="512"/>
          </a:xfrm>
        </p:grpSpPr>
        <p:sp>
          <p:nvSpPr>
            <p:cNvPr id="69683" name="Rectangle 5"/>
            <p:cNvSpPr>
              <a:spLocks/>
            </p:cNvSpPr>
            <p:nvPr/>
          </p:nvSpPr>
          <p:spPr bwMode="auto">
            <a:xfrm>
              <a:off x="0" y="15"/>
              <a:ext cx="592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69684" name="Rectangle 6"/>
            <p:cNvSpPr>
              <a:spLocks/>
            </p:cNvSpPr>
            <p:nvPr/>
          </p:nvSpPr>
          <p:spPr bwMode="auto">
            <a:xfrm>
              <a:off x="3" y="0"/>
              <a:ext cx="589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Switch</a:t>
              </a:r>
            </a:p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Port</a:t>
              </a:r>
            </a:p>
          </p:txBody>
        </p:sp>
        <p:sp>
          <p:nvSpPr>
            <p:cNvPr id="69685" name="Rectangle 7"/>
            <p:cNvSpPr>
              <a:spLocks/>
            </p:cNvSpPr>
            <p:nvPr/>
          </p:nvSpPr>
          <p:spPr bwMode="auto">
            <a:xfrm>
              <a:off x="592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69686" name="Rectangle 8"/>
            <p:cNvSpPr>
              <a:spLocks/>
            </p:cNvSpPr>
            <p:nvPr/>
          </p:nvSpPr>
          <p:spPr bwMode="auto">
            <a:xfrm>
              <a:off x="588" y="0"/>
              <a:ext cx="589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MAC</a:t>
              </a:r>
            </a:p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src</a:t>
              </a:r>
            </a:p>
          </p:txBody>
        </p:sp>
        <p:sp>
          <p:nvSpPr>
            <p:cNvPr id="69687" name="Rectangle 9"/>
            <p:cNvSpPr>
              <a:spLocks/>
            </p:cNvSpPr>
            <p:nvPr/>
          </p:nvSpPr>
          <p:spPr bwMode="auto">
            <a:xfrm>
              <a:off x="1185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69688" name="Rectangle 10"/>
            <p:cNvSpPr>
              <a:spLocks/>
            </p:cNvSpPr>
            <p:nvPr/>
          </p:nvSpPr>
          <p:spPr bwMode="auto">
            <a:xfrm>
              <a:off x="1212" y="0"/>
              <a:ext cx="567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MAC</a:t>
              </a:r>
            </a:p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dst</a:t>
              </a:r>
            </a:p>
          </p:txBody>
        </p:sp>
        <p:sp>
          <p:nvSpPr>
            <p:cNvPr id="69689" name="Rectangle 11"/>
            <p:cNvSpPr>
              <a:spLocks/>
            </p:cNvSpPr>
            <p:nvPr/>
          </p:nvSpPr>
          <p:spPr bwMode="auto">
            <a:xfrm>
              <a:off x="1785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69690" name="Rectangle 12"/>
            <p:cNvSpPr>
              <a:spLocks/>
            </p:cNvSpPr>
            <p:nvPr/>
          </p:nvSpPr>
          <p:spPr bwMode="auto">
            <a:xfrm>
              <a:off x="1783" y="0"/>
              <a:ext cx="590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Eth</a:t>
              </a:r>
            </a:p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type</a:t>
              </a:r>
            </a:p>
          </p:txBody>
        </p:sp>
        <p:sp>
          <p:nvSpPr>
            <p:cNvPr id="69691" name="Rectangle 13"/>
            <p:cNvSpPr>
              <a:spLocks/>
            </p:cNvSpPr>
            <p:nvPr/>
          </p:nvSpPr>
          <p:spPr bwMode="auto">
            <a:xfrm>
              <a:off x="2378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69692" name="Rectangle 14"/>
            <p:cNvSpPr>
              <a:spLocks/>
            </p:cNvSpPr>
            <p:nvPr/>
          </p:nvSpPr>
          <p:spPr bwMode="auto">
            <a:xfrm>
              <a:off x="2380" y="0"/>
              <a:ext cx="590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VLAN</a:t>
              </a:r>
            </a:p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ID</a:t>
              </a:r>
            </a:p>
          </p:txBody>
        </p:sp>
        <p:sp>
          <p:nvSpPr>
            <p:cNvPr id="69693" name="Rectangle 15"/>
            <p:cNvSpPr>
              <a:spLocks/>
            </p:cNvSpPr>
            <p:nvPr/>
          </p:nvSpPr>
          <p:spPr bwMode="auto">
            <a:xfrm>
              <a:off x="2971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69694" name="Rectangle 16"/>
            <p:cNvSpPr>
              <a:spLocks/>
            </p:cNvSpPr>
            <p:nvPr/>
          </p:nvSpPr>
          <p:spPr bwMode="auto">
            <a:xfrm>
              <a:off x="2977" y="0"/>
              <a:ext cx="589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IP</a:t>
              </a:r>
            </a:p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Src</a:t>
              </a:r>
            </a:p>
          </p:txBody>
        </p:sp>
        <p:sp>
          <p:nvSpPr>
            <p:cNvPr id="69695" name="Rectangle 17"/>
            <p:cNvSpPr>
              <a:spLocks/>
            </p:cNvSpPr>
            <p:nvPr/>
          </p:nvSpPr>
          <p:spPr bwMode="auto">
            <a:xfrm>
              <a:off x="3571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69696" name="Rectangle 18"/>
            <p:cNvSpPr>
              <a:spLocks/>
            </p:cNvSpPr>
            <p:nvPr/>
          </p:nvSpPr>
          <p:spPr bwMode="auto">
            <a:xfrm>
              <a:off x="3567" y="0"/>
              <a:ext cx="597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IP</a:t>
              </a:r>
            </a:p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Dst</a:t>
              </a:r>
            </a:p>
          </p:txBody>
        </p:sp>
        <p:sp>
          <p:nvSpPr>
            <p:cNvPr id="69697" name="Rectangle 19"/>
            <p:cNvSpPr>
              <a:spLocks/>
            </p:cNvSpPr>
            <p:nvPr/>
          </p:nvSpPr>
          <p:spPr bwMode="auto">
            <a:xfrm>
              <a:off x="4164" y="15"/>
              <a:ext cx="592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69698" name="Rectangle 20"/>
            <p:cNvSpPr>
              <a:spLocks/>
            </p:cNvSpPr>
            <p:nvPr/>
          </p:nvSpPr>
          <p:spPr bwMode="auto">
            <a:xfrm>
              <a:off x="4165" y="0"/>
              <a:ext cx="583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IP</a:t>
              </a:r>
            </a:p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Prot</a:t>
              </a:r>
            </a:p>
          </p:txBody>
        </p:sp>
        <p:sp>
          <p:nvSpPr>
            <p:cNvPr id="69699" name="Rectangle 21"/>
            <p:cNvSpPr>
              <a:spLocks/>
            </p:cNvSpPr>
            <p:nvPr/>
          </p:nvSpPr>
          <p:spPr bwMode="auto">
            <a:xfrm>
              <a:off x="4756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69700" name="Rectangle 22"/>
            <p:cNvSpPr>
              <a:spLocks/>
            </p:cNvSpPr>
            <p:nvPr/>
          </p:nvSpPr>
          <p:spPr bwMode="auto">
            <a:xfrm>
              <a:off x="4760" y="0"/>
              <a:ext cx="59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TCP</a:t>
              </a:r>
            </a:p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sport</a:t>
              </a:r>
            </a:p>
          </p:txBody>
        </p:sp>
        <p:sp>
          <p:nvSpPr>
            <p:cNvPr id="69701" name="Rectangle 23"/>
            <p:cNvSpPr>
              <a:spLocks/>
            </p:cNvSpPr>
            <p:nvPr/>
          </p:nvSpPr>
          <p:spPr bwMode="auto">
            <a:xfrm>
              <a:off x="5356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69702" name="Rectangle 24"/>
            <p:cNvSpPr>
              <a:spLocks/>
            </p:cNvSpPr>
            <p:nvPr/>
          </p:nvSpPr>
          <p:spPr bwMode="auto">
            <a:xfrm>
              <a:off x="5351" y="0"/>
              <a:ext cx="597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TCP</a:t>
              </a:r>
            </a:p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dport</a:t>
              </a:r>
            </a:p>
          </p:txBody>
        </p:sp>
        <p:sp>
          <p:nvSpPr>
            <p:cNvPr id="69703" name="Rectangle 25"/>
            <p:cNvSpPr>
              <a:spLocks/>
            </p:cNvSpPr>
            <p:nvPr/>
          </p:nvSpPr>
          <p:spPr bwMode="auto">
            <a:xfrm>
              <a:off x="5956" y="12"/>
              <a:ext cx="748" cy="488"/>
            </a:xfrm>
            <a:prstGeom prst="rect">
              <a:avLst/>
            </a:prstGeom>
            <a:solidFill>
              <a:srgbClr val="CBE97B"/>
            </a:solidFill>
            <a:ln w="12700">
              <a:solidFill>
                <a:srgbClr val="697D3A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69704" name="Rectangle 26"/>
            <p:cNvSpPr>
              <a:spLocks/>
            </p:cNvSpPr>
            <p:nvPr/>
          </p:nvSpPr>
          <p:spPr bwMode="auto">
            <a:xfrm>
              <a:off x="5948" y="111"/>
              <a:ext cx="7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Action</a:t>
              </a:r>
            </a:p>
          </p:txBody>
        </p:sp>
      </p:grpSp>
      <p:sp>
        <p:nvSpPr>
          <p:cNvPr id="69638" name="Rectangle 27"/>
          <p:cNvSpPr>
            <a:spLocks/>
          </p:cNvSpPr>
          <p:nvPr/>
        </p:nvSpPr>
        <p:spPr bwMode="auto">
          <a:xfrm>
            <a:off x="1346200" y="2546350"/>
            <a:ext cx="66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9639" name="Rectangle 28"/>
          <p:cNvSpPr>
            <a:spLocks/>
          </p:cNvSpPr>
          <p:nvPr/>
        </p:nvSpPr>
        <p:spPr bwMode="auto">
          <a:xfrm>
            <a:off x="1774825" y="2546350"/>
            <a:ext cx="11334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9640" name="Rectangle 29"/>
          <p:cNvSpPr>
            <a:spLocks/>
          </p:cNvSpPr>
          <p:nvPr/>
        </p:nvSpPr>
        <p:spPr bwMode="auto">
          <a:xfrm>
            <a:off x="2667000" y="2546350"/>
            <a:ext cx="6619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9641" name="Rectangle 30"/>
          <p:cNvSpPr>
            <a:spLocks/>
          </p:cNvSpPr>
          <p:nvPr/>
        </p:nvSpPr>
        <p:spPr bwMode="auto">
          <a:xfrm>
            <a:off x="3328988" y="2546350"/>
            <a:ext cx="66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9642" name="Rectangle 31"/>
          <p:cNvSpPr>
            <a:spLocks/>
          </p:cNvSpPr>
          <p:nvPr/>
        </p:nvSpPr>
        <p:spPr bwMode="auto">
          <a:xfrm>
            <a:off x="3989388" y="2546350"/>
            <a:ext cx="66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9643" name="Rectangle 32"/>
          <p:cNvSpPr>
            <a:spLocks/>
          </p:cNvSpPr>
          <p:nvPr/>
        </p:nvSpPr>
        <p:spPr bwMode="auto">
          <a:xfrm>
            <a:off x="4649788" y="2546350"/>
            <a:ext cx="66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5.6.7.8</a:t>
            </a:r>
          </a:p>
        </p:txBody>
      </p:sp>
      <p:sp>
        <p:nvSpPr>
          <p:cNvPr id="69644" name="Rectangle 33"/>
          <p:cNvSpPr>
            <a:spLocks/>
          </p:cNvSpPr>
          <p:nvPr/>
        </p:nvSpPr>
        <p:spPr bwMode="auto">
          <a:xfrm>
            <a:off x="5319713" y="2546350"/>
            <a:ext cx="66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9645" name="Rectangle 34"/>
          <p:cNvSpPr>
            <a:spLocks/>
          </p:cNvSpPr>
          <p:nvPr/>
        </p:nvSpPr>
        <p:spPr bwMode="auto">
          <a:xfrm>
            <a:off x="5980113" y="2546350"/>
            <a:ext cx="6619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9646" name="Rectangle 35"/>
          <p:cNvSpPr>
            <a:spLocks/>
          </p:cNvSpPr>
          <p:nvPr/>
        </p:nvSpPr>
        <p:spPr bwMode="auto">
          <a:xfrm>
            <a:off x="6642100" y="2546350"/>
            <a:ext cx="66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9647" name="Rectangle 36"/>
          <p:cNvSpPr>
            <a:spLocks/>
          </p:cNvSpPr>
          <p:nvPr/>
        </p:nvSpPr>
        <p:spPr bwMode="auto">
          <a:xfrm>
            <a:off x="7400925" y="2546350"/>
            <a:ext cx="66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port6</a:t>
            </a:r>
          </a:p>
        </p:txBody>
      </p:sp>
      <p:sp>
        <p:nvSpPr>
          <p:cNvPr id="69648" name="Rectangle 37"/>
          <p:cNvSpPr>
            <a:spLocks/>
          </p:cNvSpPr>
          <p:nvPr/>
        </p:nvSpPr>
        <p:spPr bwMode="auto">
          <a:xfrm>
            <a:off x="565150" y="2952750"/>
            <a:ext cx="6159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latin typeface="Optima" panose="02000503060000020004" pitchFamily="2" charset="0"/>
                <a:cs typeface="Gill Sans" charset="0"/>
              </a:rPr>
              <a:t>VLAN</a:t>
            </a:r>
          </a:p>
        </p:txBody>
      </p:sp>
      <p:sp>
        <p:nvSpPr>
          <p:cNvPr id="69649" name="Rectangle 38"/>
          <p:cNvSpPr>
            <a:spLocks/>
          </p:cNvSpPr>
          <p:nvPr/>
        </p:nvSpPr>
        <p:spPr bwMode="auto">
          <a:xfrm>
            <a:off x="685800" y="4386263"/>
            <a:ext cx="66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grpSp>
        <p:nvGrpSpPr>
          <p:cNvPr id="69650" name="Group 39"/>
          <p:cNvGrpSpPr>
            <a:grpSpLocks/>
          </p:cNvGrpSpPr>
          <p:nvPr/>
        </p:nvGrpSpPr>
        <p:grpSpPr bwMode="auto">
          <a:xfrm>
            <a:off x="687388" y="3557588"/>
            <a:ext cx="7483475" cy="571500"/>
            <a:chOff x="0" y="0"/>
            <a:chExt cx="6704" cy="512"/>
          </a:xfrm>
        </p:grpSpPr>
        <p:sp>
          <p:nvSpPr>
            <p:cNvPr id="69661" name="Rectangle 40"/>
            <p:cNvSpPr>
              <a:spLocks/>
            </p:cNvSpPr>
            <p:nvPr/>
          </p:nvSpPr>
          <p:spPr bwMode="auto">
            <a:xfrm>
              <a:off x="0" y="15"/>
              <a:ext cx="592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69662" name="Rectangle 41"/>
            <p:cNvSpPr>
              <a:spLocks/>
            </p:cNvSpPr>
            <p:nvPr/>
          </p:nvSpPr>
          <p:spPr bwMode="auto">
            <a:xfrm>
              <a:off x="3" y="0"/>
              <a:ext cx="589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Switch</a:t>
              </a:r>
            </a:p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Port</a:t>
              </a:r>
            </a:p>
          </p:txBody>
        </p:sp>
        <p:sp>
          <p:nvSpPr>
            <p:cNvPr id="69663" name="Rectangle 42"/>
            <p:cNvSpPr>
              <a:spLocks/>
            </p:cNvSpPr>
            <p:nvPr/>
          </p:nvSpPr>
          <p:spPr bwMode="auto">
            <a:xfrm>
              <a:off x="592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69664" name="Rectangle 43"/>
            <p:cNvSpPr>
              <a:spLocks/>
            </p:cNvSpPr>
            <p:nvPr/>
          </p:nvSpPr>
          <p:spPr bwMode="auto">
            <a:xfrm>
              <a:off x="588" y="0"/>
              <a:ext cx="589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MAC</a:t>
              </a:r>
            </a:p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src</a:t>
              </a:r>
            </a:p>
          </p:txBody>
        </p:sp>
        <p:sp>
          <p:nvSpPr>
            <p:cNvPr id="69665" name="Rectangle 44"/>
            <p:cNvSpPr>
              <a:spLocks/>
            </p:cNvSpPr>
            <p:nvPr/>
          </p:nvSpPr>
          <p:spPr bwMode="auto">
            <a:xfrm>
              <a:off x="1185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69666" name="Rectangle 45"/>
            <p:cNvSpPr>
              <a:spLocks/>
            </p:cNvSpPr>
            <p:nvPr/>
          </p:nvSpPr>
          <p:spPr bwMode="auto">
            <a:xfrm>
              <a:off x="1212" y="0"/>
              <a:ext cx="567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MAC</a:t>
              </a:r>
            </a:p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dst</a:t>
              </a:r>
            </a:p>
          </p:txBody>
        </p:sp>
        <p:sp>
          <p:nvSpPr>
            <p:cNvPr id="69667" name="Rectangle 46"/>
            <p:cNvSpPr>
              <a:spLocks/>
            </p:cNvSpPr>
            <p:nvPr/>
          </p:nvSpPr>
          <p:spPr bwMode="auto">
            <a:xfrm>
              <a:off x="1785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69668" name="Rectangle 47"/>
            <p:cNvSpPr>
              <a:spLocks/>
            </p:cNvSpPr>
            <p:nvPr/>
          </p:nvSpPr>
          <p:spPr bwMode="auto">
            <a:xfrm>
              <a:off x="1783" y="0"/>
              <a:ext cx="590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Eth</a:t>
              </a:r>
            </a:p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type</a:t>
              </a:r>
            </a:p>
          </p:txBody>
        </p:sp>
        <p:sp>
          <p:nvSpPr>
            <p:cNvPr id="69669" name="Rectangle 48"/>
            <p:cNvSpPr>
              <a:spLocks/>
            </p:cNvSpPr>
            <p:nvPr/>
          </p:nvSpPr>
          <p:spPr bwMode="auto">
            <a:xfrm>
              <a:off x="2378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69670" name="Rectangle 49"/>
            <p:cNvSpPr>
              <a:spLocks/>
            </p:cNvSpPr>
            <p:nvPr/>
          </p:nvSpPr>
          <p:spPr bwMode="auto">
            <a:xfrm>
              <a:off x="2380" y="0"/>
              <a:ext cx="590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VLAN</a:t>
              </a:r>
            </a:p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ID</a:t>
              </a:r>
            </a:p>
          </p:txBody>
        </p:sp>
        <p:sp>
          <p:nvSpPr>
            <p:cNvPr id="69671" name="Rectangle 50"/>
            <p:cNvSpPr>
              <a:spLocks/>
            </p:cNvSpPr>
            <p:nvPr/>
          </p:nvSpPr>
          <p:spPr bwMode="auto">
            <a:xfrm>
              <a:off x="2971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69672" name="Rectangle 51"/>
            <p:cNvSpPr>
              <a:spLocks/>
            </p:cNvSpPr>
            <p:nvPr/>
          </p:nvSpPr>
          <p:spPr bwMode="auto">
            <a:xfrm>
              <a:off x="2977" y="0"/>
              <a:ext cx="589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IP</a:t>
              </a:r>
            </a:p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Src</a:t>
              </a:r>
            </a:p>
          </p:txBody>
        </p:sp>
        <p:sp>
          <p:nvSpPr>
            <p:cNvPr id="69673" name="Rectangle 52"/>
            <p:cNvSpPr>
              <a:spLocks/>
            </p:cNvSpPr>
            <p:nvPr/>
          </p:nvSpPr>
          <p:spPr bwMode="auto">
            <a:xfrm>
              <a:off x="3571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69674" name="Rectangle 53"/>
            <p:cNvSpPr>
              <a:spLocks/>
            </p:cNvSpPr>
            <p:nvPr/>
          </p:nvSpPr>
          <p:spPr bwMode="auto">
            <a:xfrm>
              <a:off x="3567" y="0"/>
              <a:ext cx="597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IP</a:t>
              </a:r>
            </a:p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Dst</a:t>
              </a:r>
            </a:p>
          </p:txBody>
        </p:sp>
        <p:sp>
          <p:nvSpPr>
            <p:cNvPr id="69675" name="Rectangle 54"/>
            <p:cNvSpPr>
              <a:spLocks/>
            </p:cNvSpPr>
            <p:nvPr/>
          </p:nvSpPr>
          <p:spPr bwMode="auto">
            <a:xfrm>
              <a:off x="4164" y="15"/>
              <a:ext cx="592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69676" name="Rectangle 55"/>
            <p:cNvSpPr>
              <a:spLocks/>
            </p:cNvSpPr>
            <p:nvPr/>
          </p:nvSpPr>
          <p:spPr bwMode="auto">
            <a:xfrm>
              <a:off x="4165" y="0"/>
              <a:ext cx="583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IP</a:t>
              </a:r>
            </a:p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Prot</a:t>
              </a:r>
            </a:p>
          </p:txBody>
        </p:sp>
        <p:sp>
          <p:nvSpPr>
            <p:cNvPr id="69677" name="Rectangle 56"/>
            <p:cNvSpPr>
              <a:spLocks/>
            </p:cNvSpPr>
            <p:nvPr/>
          </p:nvSpPr>
          <p:spPr bwMode="auto">
            <a:xfrm>
              <a:off x="4756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69678" name="Rectangle 57"/>
            <p:cNvSpPr>
              <a:spLocks/>
            </p:cNvSpPr>
            <p:nvPr/>
          </p:nvSpPr>
          <p:spPr bwMode="auto">
            <a:xfrm>
              <a:off x="4760" y="0"/>
              <a:ext cx="59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TCP</a:t>
              </a:r>
            </a:p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sport</a:t>
              </a:r>
            </a:p>
          </p:txBody>
        </p:sp>
        <p:sp>
          <p:nvSpPr>
            <p:cNvPr id="69679" name="Rectangle 58"/>
            <p:cNvSpPr>
              <a:spLocks/>
            </p:cNvSpPr>
            <p:nvPr/>
          </p:nvSpPr>
          <p:spPr bwMode="auto">
            <a:xfrm>
              <a:off x="5356" y="15"/>
              <a:ext cx="593" cy="480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69680" name="Rectangle 59"/>
            <p:cNvSpPr>
              <a:spLocks/>
            </p:cNvSpPr>
            <p:nvPr/>
          </p:nvSpPr>
          <p:spPr bwMode="auto">
            <a:xfrm>
              <a:off x="5351" y="0"/>
              <a:ext cx="597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TCP</a:t>
              </a:r>
            </a:p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dport</a:t>
              </a:r>
            </a:p>
          </p:txBody>
        </p:sp>
        <p:sp>
          <p:nvSpPr>
            <p:cNvPr id="69681" name="Rectangle 60"/>
            <p:cNvSpPr>
              <a:spLocks/>
            </p:cNvSpPr>
            <p:nvPr/>
          </p:nvSpPr>
          <p:spPr bwMode="auto">
            <a:xfrm>
              <a:off x="5956" y="12"/>
              <a:ext cx="748" cy="488"/>
            </a:xfrm>
            <a:prstGeom prst="rect">
              <a:avLst/>
            </a:prstGeom>
            <a:solidFill>
              <a:srgbClr val="CBE97B"/>
            </a:solidFill>
            <a:ln w="12700">
              <a:solidFill>
                <a:srgbClr val="697D3A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69682" name="Rectangle 61"/>
            <p:cNvSpPr>
              <a:spLocks/>
            </p:cNvSpPr>
            <p:nvPr/>
          </p:nvSpPr>
          <p:spPr bwMode="auto">
            <a:xfrm>
              <a:off x="5948" y="111"/>
              <a:ext cx="7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latin typeface="Optima" panose="02000503060000020004" pitchFamily="2" charset="0"/>
                  <a:cs typeface="Gill Sans" charset="0"/>
                </a:rPr>
                <a:t>Action</a:t>
              </a:r>
            </a:p>
          </p:txBody>
        </p:sp>
      </p:grpSp>
      <p:sp>
        <p:nvSpPr>
          <p:cNvPr id="69651" name="Rectangle 62"/>
          <p:cNvSpPr>
            <a:spLocks/>
          </p:cNvSpPr>
          <p:nvPr/>
        </p:nvSpPr>
        <p:spPr bwMode="auto">
          <a:xfrm>
            <a:off x="1346200" y="4386263"/>
            <a:ext cx="66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9652" name="Rectangle 63"/>
          <p:cNvSpPr>
            <a:spLocks/>
          </p:cNvSpPr>
          <p:nvPr/>
        </p:nvSpPr>
        <p:spPr bwMode="auto">
          <a:xfrm>
            <a:off x="1774825" y="4386263"/>
            <a:ext cx="11334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9653" name="Rectangle 64"/>
          <p:cNvSpPr>
            <a:spLocks/>
          </p:cNvSpPr>
          <p:nvPr/>
        </p:nvSpPr>
        <p:spPr bwMode="auto">
          <a:xfrm>
            <a:off x="2667000" y="4386263"/>
            <a:ext cx="6619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9654" name="Rectangle 65"/>
          <p:cNvSpPr>
            <a:spLocks/>
          </p:cNvSpPr>
          <p:nvPr/>
        </p:nvSpPr>
        <p:spPr bwMode="auto">
          <a:xfrm>
            <a:off x="3328988" y="4386263"/>
            <a:ext cx="66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vlan1</a:t>
            </a:r>
          </a:p>
        </p:txBody>
      </p:sp>
      <p:sp>
        <p:nvSpPr>
          <p:cNvPr id="69655" name="Rectangle 66"/>
          <p:cNvSpPr>
            <a:spLocks/>
          </p:cNvSpPr>
          <p:nvPr/>
        </p:nvSpPr>
        <p:spPr bwMode="auto">
          <a:xfrm>
            <a:off x="3989388" y="4386263"/>
            <a:ext cx="66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9656" name="Rectangle 67"/>
          <p:cNvSpPr>
            <a:spLocks/>
          </p:cNvSpPr>
          <p:nvPr/>
        </p:nvSpPr>
        <p:spPr bwMode="auto">
          <a:xfrm>
            <a:off x="4686300" y="4386263"/>
            <a:ext cx="66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9657" name="Rectangle 68"/>
          <p:cNvSpPr>
            <a:spLocks/>
          </p:cNvSpPr>
          <p:nvPr/>
        </p:nvSpPr>
        <p:spPr bwMode="auto">
          <a:xfrm>
            <a:off x="5319713" y="4386263"/>
            <a:ext cx="66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9658" name="Rectangle 69"/>
          <p:cNvSpPr>
            <a:spLocks/>
          </p:cNvSpPr>
          <p:nvPr/>
        </p:nvSpPr>
        <p:spPr bwMode="auto">
          <a:xfrm>
            <a:off x="5980113" y="4386263"/>
            <a:ext cx="6619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9659" name="Rectangle 70"/>
          <p:cNvSpPr>
            <a:spLocks/>
          </p:cNvSpPr>
          <p:nvPr/>
        </p:nvSpPr>
        <p:spPr bwMode="auto">
          <a:xfrm>
            <a:off x="6642100" y="4386263"/>
            <a:ext cx="66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*</a:t>
            </a:r>
          </a:p>
        </p:txBody>
      </p:sp>
      <p:sp>
        <p:nvSpPr>
          <p:cNvPr id="69660" name="Rectangle 71"/>
          <p:cNvSpPr>
            <a:spLocks/>
          </p:cNvSpPr>
          <p:nvPr/>
        </p:nvSpPr>
        <p:spPr bwMode="auto">
          <a:xfrm>
            <a:off x="7400925" y="4054475"/>
            <a:ext cx="660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port6, </a:t>
            </a:r>
          </a:p>
          <a:p>
            <a:r>
              <a:rPr lang="en-US" sz="1700">
                <a:latin typeface="Optima" panose="02000503060000020004" pitchFamily="2" charset="0"/>
                <a:cs typeface="Gill Sans" charset="0"/>
              </a:rPr>
              <a:t>port7,port9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01804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Plane Functionalities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 far, we have focused on </a:t>
            </a:r>
            <a:r>
              <a:rPr lang="en-US" i="1" dirty="0"/>
              <a:t>control plane</a:t>
            </a:r>
          </a:p>
          <a:p>
            <a:pPr lvl="1"/>
            <a:r>
              <a:rPr lang="en-US" dirty="0"/>
              <a:t>It distinguishes SDN from traditional networks</a:t>
            </a:r>
          </a:p>
          <a:p>
            <a:pPr lvl="1"/>
            <a:r>
              <a:rPr lang="en-US" dirty="0"/>
              <a:t>Source of many (</a:t>
            </a:r>
            <a:r>
              <a:rPr lang="en-US" i="1" dirty="0"/>
              <a:t>perceived</a:t>
            </a:r>
            <a:r>
              <a:rPr lang="en-US" dirty="0"/>
              <a:t>) challenges …</a:t>
            </a:r>
          </a:p>
          <a:p>
            <a:pPr lvl="1"/>
            <a:r>
              <a:rPr lang="en-US" dirty="0"/>
              <a:t>… and opportunities	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What about the data plane?</a:t>
            </a:r>
          </a:p>
          <a:p>
            <a:pPr lvl="1"/>
            <a:r>
              <a:rPr lang="en-US" dirty="0"/>
              <a:t>Which features should be provided in the data plane?</a:t>
            </a:r>
          </a:p>
          <a:p>
            <a:endParaRPr lang="en-US" dirty="0"/>
          </a:p>
          <a:p>
            <a:r>
              <a:rPr lang="en-US" dirty="0"/>
              <a:t>What defines the boundary between control and data planes?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062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OpenFlow and Data Plane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Historically, OpenFlow defined data plane’s role as </a:t>
            </a:r>
            <a:r>
              <a:rPr lang="en-US" i="1" dirty="0"/>
              <a:t>forwarding.</a:t>
            </a:r>
          </a:p>
          <a:p>
            <a:pPr lvl="1"/>
            <a:r>
              <a:rPr lang="en-US" dirty="0"/>
              <a:t>Other functions are left to middleboxes and edge nodes in this model.</a:t>
            </a:r>
          </a:p>
          <a:p>
            <a:pPr lvl="1"/>
            <a:endParaRPr lang="en-US" dirty="0"/>
          </a:p>
          <a:p>
            <a:r>
              <a:rPr lang="en-US" b="1" dirty="0"/>
              <a:t>Question.</a:t>
            </a:r>
            <a:r>
              <a:rPr lang="en-US" dirty="0"/>
              <a:t> Why only forwarding?</a:t>
            </a:r>
          </a:p>
          <a:p>
            <a:pPr lvl="1"/>
            <a:r>
              <a:rPr lang="en-US" dirty="0"/>
              <a:t>Other data path functionalities exist in today’s routers/switches too. </a:t>
            </a:r>
          </a:p>
          <a:p>
            <a:pPr lvl="1"/>
            <a:r>
              <a:rPr lang="en-US" dirty="0"/>
              <a:t>What distinguishes forwarding from other functions?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575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New Functionalities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a new functionality we want to implement in a software-defined network.</a:t>
            </a:r>
          </a:p>
          <a:p>
            <a:r>
              <a:rPr lang="en-US" dirty="0"/>
              <a:t>Where is the best place to add that function?</a:t>
            </a:r>
          </a:p>
          <a:p>
            <a:pPr lvl="1"/>
            <a:r>
              <a:rPr lang="en-US" dirty="0"/>
              <a:t>Controller?</a:t>
            </a:r>
          </a:p>
          <a:p>
            <a:pPr lvl="1"/>
            <a:r>
              <a:rPr lang="en-US" dirty="0"/>
              <a:t>Switches?</a:t>
            </a:r>
          </a:p>
          <a:p>
            <a:pPr lvl="1"/>
            <a:r>
              <a:rPr lang="en-US" dirty="0" err="1"/>
              <a:t>Middleboxes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Endhosts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276600"/>
            <a:ext cx="5384800" cy="313069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67892" y="2819400"/>
            <a:ext cx="2617269" cy="2798531"/>
            <a:chOff x="4967892" y="2819400"/>
            <a:chExt cx="2617269" cy="2798531"/>
          </a:xfrm>
        </p:grpSpPr>
        <p:sp>
          <p:nvSpPr>
            <p:cNvPr id="7" name="TextBox 6"/>
            <p:cNvSpPr txBox="1"/>
            <p:nvPr/>
          </p:nvSpPr>
          <p:spPr>
            <a:xfrm>
              <a:off x="7162800" y="2819400"/>
              <a:ext cx="4223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2"/>
                  </a:solidFill>
                  <a:latin typeface="+mj-lt"/>
                </a:rPr>
                <a:t>?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05937" y="3429922"/>
              <a:ext cx="4223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2"/>
                  </a:solidFill>
                  <a:latin typeface="+mj-lt"/>
                </a:rPr>
                <a:t>?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34045" y="4092714"/>
              <a:ext cx="4223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2"/>
                  </a:solidFill>
                  <a:latin typeface="+mj-lt"/>
                </a:rPr>
                <a:t>?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67892" y="4910045"/>
              <a:ext cx="4223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2"/>
                  </a:solidFill>
                  <a:latin typeface="+mj-lt"/>
                </a:rPr>
                <a:t>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835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New Functionalities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metrics/criteria do we have to decide where new functionalities should be implemented?</a:t>
            </a:r>
          </a:p>
          <a:p>
            <a:pPr lvl="2"/>
            <a:endParaRPr lang="en-US" dirty="0"/>
          </a:p>
          <a:p>
            <a:r>
              <a:rPr lang="en-US" b="1" dirty="0"/>
              <a:t>Example:</a:t>
            </a:r>
            <a:r>
              <a:rPr lang="en-US" dirty="0"/>
              <a:t> Elephant flow detection</a:t>
            </a:r>
          </a:p>
          <a:p>
            <a:pPr lvl="1"/>
            <a:r>
              <a:rPr lang="en-US" b="1" dirty="0"/>
              <a:t>Data plane:</a:t>
            </a:r>
            <a:r>
              <a:rPr lang="en-US" dirty="0"/>
              <a:t> change forwarding elements (e.g., </a:t>
            </a:r>
            <a:r>
              <a:rPr lang="en-US" dirty="0" err="1"/>
              <a:t>DevoFlow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Control plane:</a:t>
            </a:r>
            <a:r>
              <a:rPr lang="en-US" dirty="0"/>
              <a:t> push functionality close to the path (e.g., Kandoo)</a:t>
            </a:r>
          </a:p>
          <a:p>
            <a:pPr lvl="1"/>
            <a:endParaRPr lang="en-US" dirty="0"/>
          </a:p>
          <a:p>
            <a:r>
              <a:rPr lang="en-US" dirty="0"/>
              <a:t>What does the development process look like? </a:t>
            </a:r>
          </a:p>
          <a:p>
            <a:pPr lvl="1"/>
            <a:r>
              <a:rPr lang="en-US" dirty="0"/>
              <a:t>Changing ASIC expensive and time-consuming</a:t>
            </a:r>
          </a:p>
          <a:p>
            <a:pPr lvl="1"/>
            <a:r>
              <a:rPr lang="en-US" dirty="0"/>
              <a:t>Changing software fast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220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712B4-1C67-1D01-4DB3-EEC889096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CF7F4-A1DE-8E18-74BB-A763FC813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Data-Center Networks</a:t>
            </a:r>
          </a:p>
          <a:p>
            <a:pPr lvl="1"/>
            <a:r>
              <a:rPr lang="en-CA" dirty="0"/>
              <a:t>Design</a:t>
            </a:r>
          </a:p>
          <a:p>
            <a:pPr lvl="1"/>
            <a:r>
              <a:rPr lang="en-CA" dirty="0"/>
              <a:t>Architecture</a:t>
            </a:r>
          </a:p>
          <a:p>
            <a:endParaRPr lang="en-CA" dirty="0"/>
          </a:p>
          <a:p>
            <a:r>
              <a:rPr lang="en-CA" dirty="0"/>
              <a:t>Programming Computer Networks</a:t>
            </a:r>
          </a:p>
          <a:p>
            <a:pPr lvl="1"/>
            <a:r>
              <a:rPr lang="en-CA" dirty="0"/>
              <a:t>Software-Defined Networking</a:t>
            </a:r>
          </a:p>
          <a:p>
            <a:pPr lvl="1"/>
            <a:r>
              <a:rPr lang="en-CA" dirty="0"/>
              <a:t>Programmable Switches</a:t>
            </a:r>
          </a:p>
          <a:p>
            <a:pPr lvl="1"/>
            <a:endParaRPr lang="en-CA" dirty="0"/>
          </a:p>
          <a:p>
            <a:r>
              <a:rPr lang="en-CA" dirty="0"/>
              <a:t>Next week: </a:t>
            </a:r>
          </a:p>
          <a:p>
            <a:pPr lvl="1"/>
            <a:r>
              <a:rPr lang="en-CA" dirty="0"/>
              <a:t>DCN Transport</a:t>
            </a:r>
          </a:p>
          <a:p>
            <a:pPr lvl="1"/>
            <a:r>
              <a:rPr lang="en-CA" dirty="0"/>
              <a:t>DCN and ML</a:t>
            </a:r>
          </a:p>
          <a:p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3DB5F-F6F9-C529-5B53-77FD021C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97487-428A-34FE-35B3-EABE1FDB9F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39DEC-264F-8C1F-0BE4-CDF4C78341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8489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Decouple based on development cycle</a:t>
            </a:r>
          </a:p>
          <a:p>
            <a:pPr lvl="1"/>
            <a:r>
              <a:rPr lang="en-US" dirty="0"/>
              <a:t>Fast: mostly software</a:t>
            </a:r>
          </a:p>
          <a:p>
            <a:pPr lvl="1"/>
            <a:r>
              <a:rPr lang="en-US" dirty="0"/>
              <a:t>Slow: mostly hardware</a:t>
            </a:r>
          </a:p>
          <a:p>
            <a:pPr lvl="1"/>
            <a:endParaRPr lang="en-US" dirty="0"/>
          </a:p>
          <a:p>
            <a:r>
              <a:rPr lang="en-US" dirty="0"/>
              <a:t>Development process</a:t>
            </a:r>
          </a:p>
          <a:p>
            <a:pPr lvl="1"/>
            <a:r>
              <a:rPr lang="en-US" dirty="0"/>
              <a:t>Start in software</a:t>
            </a:r>
          </a:p>
          <a:p>
            <a:pPr lvl="1"/>
            <a:r>
              <a:rPr lang="en-US" dirty="0"/>
              <a:t>As function matures, move towards hardware</a:t>
            </a:r>
          </a:p>
          <a:p>
            <a:pPr lvl="1"/>
            <a:endParaRPr lang="en-US" dirty="0"/>
          </a:p>
          <a:p>
            <a:r>
              <a:rPr lang="en-US" dirty="0"/>
              <a:t>Not a new idea</a:t>
            </a:r>
          </a:p>
          <a:p>
            <a:pPr lvl="1"/>
            <a:r>
              <a:rPr lang="en-US" dirty="0"/>
              <a:t>Model has been used for a long-time in industry.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4025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Changing the Control Plane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000" dirty="0"/>
              <a:t>I can tailor my network to meet my needs ...</a:t>
            </a:r>
          </a:p>
          <a:p>
            <a:pPr marL="0" indent="0">
              <a:buNone/>
            </a:pPr>
            <a:endParaRPr lang="en-US" sz="1350" dirty="0"/>
          </a:p>
          <a:p>
            <a:pPr marL="519113" indent="-303610">
              <a:buFont typeface="+mj-lt"/>
              <a:buAutoNum type="arabicPeriod"/>
            </a:pPr>
            <a:r>
              <a:rPr lang="en-US" dirty="0"/>
              <a:t>Quickly deploy new protocols. </a:t>
            </a:r>
          </a:p>
          <a:p>
            <a:pPr marL="519113" indent="-303610">
              <a:buFont typeface="+mj-lt"/>
              <a:buAutoNum type="arabicPeriod"/>
            </a:pPr>
            <a:r>
              <a:rPr lang="en-US" dirty="0"/>
              <a:t>Monitor precisely what my forwarding plane is doing.</a:t>
            </a:r>
          </a:p>
          <a:p>
            <a:pPr marL="519113" indent="-303610">
              <a:buFont typeface="+mj-lt"/>
              <a:buAutoNum type="arabicPeriod"/>
            </a:pPr>
            <a:r>
              <a:rPr lang="en-US" dirty="0"/>
              <a:t>Fold expensive </a:t>
            </a:r>
            <a:r>
              <a:rPr lang="en-US" dirty="0" err="1"/>
              <a:t>middlebox</a:t>
            </a:r>
            <a:r>
              <a:rPr lang="en-US" dirty="0"/>
              <a:t> functions into the network, for free.</a:t>
            </a:r>
          </a:p>
          <a:p>
            <a:pPr marL="519113" indent="-303610">
              <a:buFont typeface="+mj-lt"/>
              <a:buAutoNum type="arabicPeriod"/>
            </a:pPr>
            <a:r>
              <a:rPr lang="en-US" dirty="0"/>
              <a:t>Try out beautiful new ideas. Tailor my network to meet my needs.</a:t>
            </a:r>
          </a:p>
          <a:p>
            <a:pPr marL="519113" indent="-303610">
              <a:buFont typeface="+mj-lt"/>
              <a:buAutoNum type="arabicPeriod"/>
            </a:pPr>
            <a:r>
              <a:rPr lang="en-US" dirty="0"/>
              <a:t>Differentiate. Now I own my intellectual property.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54E8F-F9BA-2062-87D5-C9E0D8FB8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636B6-9C02-F848-D107-CDB414FE7A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370F4-7F15-5807-298C-6E74B06286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1751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90600" y="609600"/>
            <a:ext cx="8153400" cy="2362200"/>
          </a:xfrm>
        </p:spPr>
        <p:txBody>
          <a:bodyPr/>
          <a:lstStyle/>
          <a:p>
            <a:r>
              <a:rPr lang="en-US" dirty="0"/>
              <a:t>But wait a minute…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41008-2538-E648-F6FD-5467CB94B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A37759-3C2D-0BD1-DA8F-2F357A4228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994DAD-26B5-8FA0-9CC5-DC432779C3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0446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570" y="3186525"/>
            <a:ext cx="2335260" cy="1384565"/>
          </a:xfrm>
          <a:prstGeom prst="rect">
            <a:avLst/>
          </a:prstGeom>
        </p:spPr>
      </p:pic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C15C9E15-5C4F-C143-B8A9-A79FD8F59A31}"/>
              </a:ext>
            </a:extLst>
          </p:cNvPr>
          <p:cNvSpPr/>
          <p:nvPr/>
        </p:nvSpPr>
        <p:spPr>
          <a:xfrm>
            <a:off x="6146974" y="2383282"/>
            <a:ext cx="499798" cy="361139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New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05ABF61-AE16-DE4B-AF1D-AB31879DE4D7}"/>
              </a:ext>
            </a:extLst>
          </p:cNvPr>
          <p:cNvGrpSpPr/>
          <p:nvPr/>
        </p:nvGrpSpPr>
        <p:grpSpPr>
          <a:xfrm>
            <a:off x="3483428" y="2228850"/>
            <a:ext cx="4370615" cy="3298372"/>
            <a:chOff x="4644571" y="1828800"/>
            <a:chExt cx="5827486" cy="439782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3B17B8D-8DE0-AA46-8B69-037E0E522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157" b="89992" l="4208" r="92279">
                          <a14:foregroundMark x1="57802" y1="68137" x2="57802" y2="68137"/>
                          <a14:foregroundMark x1="75776" y1="68505" x2="75776" y2="68505"/>
                          <a14:foregroundMark x1="75776" y1="68505" x2="59273" y2="68873"/>
                          <a14:foregroundMark x1="26266" y1="35498" x2="21855" y2="65605"/>
                          <a14:foregroundMark x1="8660" y1="79534" x2="90114" y2="80270"/>
                          <a14:foregroundMark x1="27002" y1="81005" x2="89747" y2="81740"/>
                          <a14:backgroundMark x1="11234" y1="82475" x2="89011" y2="821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07417" y="4332359"/>
              <a:ext cx="2024462" cy="1782355"/>
            </a:xfrm>
            <a:prstGeom prst="rect">
              <a:avLst/>
            </a:prstGeom>
            <a:effectLst>
              <a:outerShdw blurRad="50800" dist="762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6547367" y="2611922"/>
              <a:ext cx="3083723" cy="98755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4001" tIns="32003" rIns="64001" bIns="32003"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 Switch OS</a:t>
              </a:r>
            </a:p>
          </p:txBody>
        </p:sp>
        <p:cxnSp>
          <p:nvCxnSpPr>
            <p:cNvPr id="4" name="Straight Arrow Connector 3"/>
            <p:cNvCxnSpPr>
              <a:cxnSpLocks/>
              <a:stCxn id="5" idx="2"/>
            </p:cNvCxnSpPr>
            <p:nvPr/>
          </p:nvCxnSpPr>
          <p:spPr>
            <a:xfrm>
              <a:off x="8089229" y="3599477"/>
              <a:ext cx="26071" cy="14566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ounded Rectangle 5"/>
            <p:cNvSpPr>
              <a:spLocks/>
            </p:cNvSpPr>
            <p:nvPr/>
          </p:nvSpPr>
          <p:spPr>
            <a:xfrm>
              <a:off x="7486940" y="3701075"/>
              <a:ext cx="1245321" cy="4815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4001" tIns="32003" rIns="64001" bIns="32003" rtlCol="0" anchor="ctr"/>
            <a:lstStyle/>
            <a:p>
              <a:pPr algn="ctr"/>
              <a:r>
                <a:rPr lang="en-US">
                  <a:solidFill>
                    <a:srgbClr val="2B69B7"/>
                  </a:solidFill>
                </a:rPr>
                <a:t>Driver</a:t>
              </a:r>
              <a:endParaRPr lang="en-US" dirty="0">
                <a:solidFill>
                  <a:srgbClr val="2B69B7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547367" y="2045597"/>
              <a:ext cx="767831" cy="4815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4001" tIns="32003" rIns="64001" bIns="32003" rtlCol="0" anchor="ctr"/>
            <a:lstStyle/>
            <a:p>
              <a:pPr algn="ctr"/>
              <a:r>
                <a:rPr lang="en-US" sz="1200" dirty="0">
                  <a:solidFill>
                    <a:srgbClr val="2B69B7"/>
                  </a:solidFill>
                </a:rPr>
                <a:t>OSPF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368651" y="2045597"/>
              <a:ext cx="666397" cy="4815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4001" tIns="32003" rIns="64001" bIns="32003" rtlCol="0" anchor="ctr"/>
            <a:lstStyle/>
            <a:p>
              <a:pPr algn="ctr"/>
              <a:r>
                <a:rPr lang="en-US" sz="1350" dirty="0">
                  <a:solidFill>
                    <a:srgbClr val="2B69B7"/>
                  </a:solidFill>
                </a:rPr>
                <a:t>BGP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8996589" y="2039972"/>
              <a:ext cx="634501" cy="4815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4001" tIns="32003" rIns="64001" bIns="32003" rtlCol="0" anchor="ctr"/>
            <a:lstStyle/>
            <a:p>
              <a:pPr algn="ctr"/>
              <a:r>
                <a:rPr lang="en-US" sz="1500" i="1" dirty="0">
                  <a:solidFill>
                    <a:srgbClr val="2B69B7"/>
                  </a:solidFill>
                </a:rPr>
                <a:t>etc</a:t>
              </a:r>
              <a:r>
                <a:rPr lang="en-US" sz="1500" dirty="0">
                  <a:solidFill>
                    <a:srgbClr val="2B69B7"/>
                  </a:solidFill>
                </a:rPr>
                <a:t>.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8353168" y="2280731"/>
              <a:ext cx="271848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4644571" y="1828800"/>
              <a:ext cx="5827486" cy="4397829"/>
              <a:chOff x="4644571" y="1828800"/>
              <a:chExt cx="5827486" cy="4397829"/>
            </a:xfrm>
          </p:grpSpPr>
          <p:cxnSp>
            <p:nvCxnSpPr>
              <p:cNvPr id="47" name="Straight Connector 46"/>
              <p:cNvCxnSpPr>
                <a:cxnSpLocks/>
                <a:endCxn id="55" idx="0"/>
              </p:cNvCxnSpPr>
              <p:nvPr/>
            </p:nvCxnSpPr>
            <p:spPr>
              <a:xfrm flipV="1">
                <a:off x="4644571" y="1828800"/>
                <a:ext cx="1524000" cy="17707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cxnSpLocks/>
                <a:stCxn id="55" idx="3"/>
              </p:cNvCxnSpPr>
              <p:nvPr/>
            </p:nvCxnSpPr>
            <p:spPr>
              <a:xfrm flipH="1" flipV="1">
                <a:off x="4644571" y="4219010"/>
                <a:ext cx="1539706" cy="19931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Freeform 54"/>
              <p:cNvSpPr/>
              <p:nvPr/>
            </p:nvSpPr>
            <p:spPr>
              <a:xfrm>
                <a:off x="6168571" y="1828800"/>
                <a:ext cx="4303486" cy="4397829"/>
              </a:xfrm>
              <a:custGeom>
                <a:avLst/>
                <a:gdLst>
                  <a:gd name="connsiteX0" fmla="*/ 0 w 3976914"/>
                  <a:gd name="connsiteY0" fmla="*/ 0 h 4397829"/>
                  <a:gd name="connsiteX1" fmla="*/ 3976914 w 3976914"/>
                  <a:gd name="connsiteY1" fmla="*/ 0 h 4397829"/>
                  <a:gd name="connsiteX2" fmla="*/ 3962400 w 3976914"/>
                  <a:gd name="connsiteY2" fmla="*/ 4397829 h 4397829"/>
                  <a:gd name="connsiteX3" fmla="*/ 14514 w 3976914"/>
                  <a:gd name="connsiteY3" fmla="*/ 4383314 h 4397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76914" h="4397829">
                    <a:moveTo>
                      <a:pt x="0" y="0"/>
                    </a:moveTo>
                    <a:lnTo>
                      <a:pt x="3976914" y="0"/>
                    </a:lnTo>
                    <a:lnTo>
                      <a:pt x="3962400" y="4397829"/>
                    </a:lnTo>
                    <a:lnTo>
                      <a:pt x="14514" y="4383314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2CE80AC-623E-1142-8B52-B899CD7A86A5}"/>
              </a:ext>
            </a:extLst>
          </p:cNvPr>
          <p:cNvGrpSpPr/>
          <p:nvPr/>
        </p:nvGrpSpPr>
        <p:grpSpPr>
          <a:xfrm>
            <a:off x="5363383" y="4767188"/>
            <a:ext cx="1325164" cy="373283"/>
            <a:chOff x="7216493" y="5213250"/>
            <a:chExt cx="1766885" cy="49771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D7C8A8A-E980-4E4E-AC3F-5B5422C5FB9D}"/>
                </a:ext>
              </a:extLst>
            </p:cNvPr>
            <p:cNvSpPr/>
            <p:nvPr/>
          </p:nvSpPr>
          <p:spPr>
            <a:xfrm>
              <a:off x="7467232" y="5213250"/>
              <a:ext cx="254643" cy="497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7938EAA-4A07-8249-8334-5FBDAE679C5B}"/>
                </a:ext>
              </a:extLst>
            </p:cNvPr>
            <p:cNvSpPr/>
            <p:nvPr/>
          </p:nvSpPr>
          <p:spPr>
            <a:xfrm>
              <a:off x="7972614" y="5213250"/>
              <a:ext cx="254643" cy="497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A2D13F-4FE4-BB48-8EB7-5DA405FAD1DD}"/>
                </a:ext>
              </a:extLst>
            </p:cNvPr>
            <p:cNvSpPr/>
            <p:nvPr/>
          </p:nvSpPr>
          <p:spPr>
            <a:xfrm>
              <a:off x="8477996" y="5213250"/>
              <a:ext cx="254643" cy="497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32EC94A-4A43-4A42-8D00-1033B21B120C}"/>
                </a:ext>
              </a:extLst>
            </p:cNvPr>
            <p:cNvCxnSpPr>
              <a:stCxn id="2" idx="3"/>
              <a:endCxn id="21" idx="1"/>
            </p:cNvCxnSpPr>
            <p:nvPr/>
          </p:nvCxnSpPr>
          <p:spPr>
            <a:xfrm>
              <a:off x="7721875" y="5462106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D2F5BDA-F1DE-3641-83CA-890ED9021DA0}"/>
                </a:ext>
              </a:extLst>
            </p:cNvPr>
            <p:cNvCxnSpPr>
              <a:cxnSpLocks/>
              <a:stCxn id="21" idx="3"/>
              <a:endCxn id="22" idx="1"/>
            </p:cNvCxnSpPr>
            <p:nvPr/>
          </p:nvCxnSpPr>
          <p:spPr>
            <a:xfrm>
              <a:off x="8227257" y="5462106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72499E9-442E-A54C-8C3A-996737262B6B}"/>
                </a:ext>
              </a:extLst>
            </p:cNvPr>
            <p:cNvCxnSpPr>
              <a:cxnSpLocks/>
              <a:stCxn id="22" idx="3"/>
              <a:endCxn id="23" idx="1"/>
            </p:cNvCxnSpPr>
            <p:nvPr/>
          </p:nvCxnSpPr>
          <p:spPr>
            <a:xfrm>
              <a:off x="8732639" y="5462106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39F767E-E5BC-9A47-9862-4849D0881B1E}"/>
                </a:ext>
              </a:extLst>
            </p:cNvPr>
            <p:cNvCxnSpPr/>
            <p:nvPr/>
          </p:nvCxnSpPr>
          <p:spPr>
            <a:xfrm>
              <a:off x="7216493" y="5462105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B0836A-ADBA-9040-8942-6AEF2349B717}"/>
              </a:ext>
            </a:extLst>
          </p:cNvPr>
          <p:cNvGrpSpPr/>
          <p:nvPr/>
        </p:nvGrpSpPr>
        <p:grpSpPr>
          <a:xfrm>
            <a:off x="6309510" y="4767188"/>
            <a:ext cx="758074" cy="373283"/>
            <a:chOff x="7052748" y="555585"/>
            <a:chExt cx="1010765" cy="49771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03D1904-2258-EA40-8C21-D32E623EF6E3}"/>
                </a:ext>
              </a:extLst>
            </p:cNvPr>
            <p:cNvSpPr/>
            <p:nvPr/>
          </p:nvSpPr>
          <p:spPr>
            <a:xfrm>
              <a:off x="7558131" y="555585"/>
              <a:ext cx="254643" cy="497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A6320F1-9B12-B042-ADF5-E5DF6C60798C}"/>
                </a:ext>
              </a:extLst>
            </p:cNvPr>
            <p:cNvCxnSpPr/>
            <p:nvPr/>
          </p:nvCxnSpPr>
          <p:spPr>
            <a:xfrm>
              <a:off x="7812774" y="804440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A455A03-F543-094A-A3B7-90E904A5F90A}"/>
                </a:ext>
              </a:extLst>
            </p:cNvPr>
            <p:cNvSpPr/>
            <p:nvPr/>
          </p:nvSpPr>
          <p:spPr>
            <a:xfrm>
              <a:off x="7052748" y="555585"/>
              <a:ext cx="254643" cy="49771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3D8629-1C95-4F41-9CD9-56AE882E9103}"/>
              </a:ext>
            </a:extLst>
          </p:cNvPr>
          <p:cNvGrpSpPr/>
          <p:nvPr/>
        </p:nvGrpSpPr>
        <p:grpSpPr>
          <a:xfrm>
            <a:off x="4802107" y="4813440"/>
            <a:ext cx="539525" cy="118366"/>
            <a:chOff x="6019123" y="5031226"/>
            <a:chExt cx="719367" cy="1578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2CAA7B0-4C34-9947-8FF1-6293ABC8683C}"/>
                </a:ext>
              </a:extLst>
            </p:cNvPr>
            <p:cNvSpPr/>
            <p:nvPr/>
          </p:nvSpPr>
          <p:spPr>
            <a:xfrm>
              <a:off x="6019123" y="5031227"/>
              <a:ext cx="414701" cy="1578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C6E7633-C779-A04A-9C22-E16128C59D96}"/>
                </a:ext>
              </a:extLst>
            </p:cNvPr>
            <p:cNvSpPr/>
            <p:nvPr/>
          </p:nvSpPr>
          <p:spPr>
            <a:xfrm>
              <a:off x="6437203" y="5031227"/>
              <a:ext cx="146069" cy="1578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B424A9A-1C69-1740-8601-7426105F3B77}"/>
                </a:ext>
              </a:extLst>
            </p:cNvPr>
            <p:cNvSpPr/>
            <p:nvPr/>
          </p:nvSpPr>
          <p:spPr>
            <a:xfrm>
              <a:off x="6592421" y="5031226"/>
              <a:ext cx="146069" cy="15781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30B3D4A-DCD3-2F4C-97CA-1E9086BAD0C6}"/>
              </a:ext>
            </a:extLst>
          </p:cNvPr>
          <p:cNvCxnSpPr>
            <a:stCxn id="45" idx="2"/>
            <a:endCxn id="33" idx="0"/>
          </p:cNvCxnSpPr>
          <p:nvPr/>
        </p:nvCxnSpPr>
        <p:spPr>
          <a:xfrm>
            <a:off x="6396873" y="2744421"/>
            <a:ext cx="8128" cy="2022767"/>
          </a:xfrm>
          <a:prstGeom prst="straightConnector1">
            <a:avLst/>
          </a:prstGeom>
          <a:ln w="19050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DEF0C2A-8741-CC42-B0F9-E2034EB87C31}"/>
              </a:ext>
            </a:extLst>
          </p:cNvPr>
          <p:cNvGrpSpPr/>
          <p:nvPr/>
        </p:nvGrpSpPr>
        <p:grpSpPr>
          <a:xfrm>
            <a:off x="4760843" y="4815472"/>
            <a:ext cx="651444" cy="118366"/>
            <a:chOff x="6019123" y="5031226"/>
            <a:chExt cx="868592" cy="15782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556FFF4-D93E-3649-8A17-85036E34EF5C}"/>
                </a:ext>
              </a:extLst>
            </p:cNvPr>
            <p:cNvSpPr/>
            <p:nvPr/>
          </p:nvSpPr>
          <p:spPr>
            <a:xfrm>
              <a:off x="6019123" y="5031227"/>
              <a:ext cx="414701" cy="1578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87A8271-F628-E64E-BEBF-B3E6F581C4C1}"/>
                </a:ext>
              </a:extLst>
            </p:cNvPr>
            <p:cNvSpPr/>
            <p:nvPr/>
          </p:nvSpPr>
          <p:spPr>
            <a:xfrm>
              <a:off x="6437203" y="5031227"/>
              <a:ext cx="146069" cy="1578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3F4D8C6-0E18-C649-A5DB-A66924C293A2}"/>
                </a:ext>
              </a:extLst>
            </p:cNvPr>
            <p:cNvSpPr/>
            <p:nvPr/>
          </p:nvSpPr>
          <p:spPr>
            <a:xfrm>
              <a:off x="6592421" y="5031226"/>
              <a:ext cx="146069" cy="15781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8D98E38-F965-5E43-86D0-8422ACF8FDE5}"/>
                </a:ext>
              </a:extLst>
            </p:cNvPr>
            <p:cNvSpPr/>
            <p:nvPr/>
          </p:nvSpPr>
          <p:spPr>
            <a:xfrm>
              <a:off x="6741646" y="5031226"/>
              <a:ext cx="146069" cy="15781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50C49-99EB-F263-F116-3162CD58D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A8EC20F-8D01-64FD-F4C8-5FB29561439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B7838D-C6C8-19AC-F7CA-E78841312A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20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4.44444E-6 L 0.20664 0.000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26" y="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39 -0.00093 L 0.23958 -0.0011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49485" y="3214249"/>
            <a:ext cx="1415143" cy="9361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2"/>
                </a:solidFill>
              </a:rPr>
              <a:t>Network Equipment Vendor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9912" y="3214249"/>
            <a:ext cx="1415143" cy="9361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2"/>
                </a:solidFill>
              </a:rPr>
              <a:t>Network Owner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05565" y="3009933"/>
            <a:ext cx="502982" cy="334483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756618" y="2936283"/>
            <a:ext cx="961729" cy="394987"/>
            <a:chOff x="1595345" y="5137552"/>
            <a:chExt cx="1282305" cy="526649"/>
          </a:xfrm>
        </p:grpSpPr>
        <p:pic>
          <p:nvPicPr>
            <p:cNvPr id="11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5345" y="5448701"/>
              <a:ext cx="324060" cy="215500"/>
            </a:xfrm>
            <a:prstGeom prst="rect">
              <a:avLst/>
            </a:prstGeom>
          </p:spPr>
        </p:pic>
        <p:pic>
          <p:nvPicPr>
            <p:cNvPr id="12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4760" y="5448701"/>
              <a:ext cx="324060" cy="215500"/>
            </a:xfrm>
            <a:prstGeom prst="rect">
              <a:avLst/>
            </a:prstGeom>
          </p:spPr>
        </p:pic>
        <p:pic>
          <p:nvPicPr>
            <p:cNvPr id="13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4175" y="5448701"/>
              <a:ext cx="324060" cy="215500"/>
            </a:xfrm>
            <a:prstGeom prst="rect">
              <a:avLst/>
            </a:prstGeom>
          </p:spPr>
        </p:pic>
        <p:pic>
          <p:nvPicPr>
            <p:cNvPr id="14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3590" y="5448701"/>
              <a:ext cx="324060" cy="215500"/>
            </a:xfrm>
            <a:prstGeom prst="rect">
              <a:avLst/>
            </a:prstGeom>
          </p:spPr>
        </p:pic>
        <p:cxnSp>
          <p:nvCxnSpPr>
            <p:cNvPr id="17" name="Straight Connector 16"/>
            <p:cNvCxnSpPr>
              <a:stCxn id="11" idx="0"/>
              <a:endCxn id="9" idx="0"/>
            </p:cNvCxnSpPr>
            <p:nvPr/>
          </p:nvCxnSpPr>
          <p:spPr>
            <a:xfrm flipV="1">
              <a:off x="1757375" y="5137552"/>
              <a:ext cx="266910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2" idx="0"/>
              <a:endCxn id="9" idx="0"/>
            </p:cNvCxnSpPr>
            <p:nvPr/>
          </p:nvCxnSpPr>
          <p:spPr>
            <a:xfrm flipH="1" flipV="1">
              <a:off x="2024285" y="5137552"/>
              <a:ext cx="52505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3" idx="0"/>
              <a:endCxn id="9" idx="0"/>
            </p:cNvCxnSpPr>
            <p:nvPr/>
          </p:nvCxnSpPr>
          <p:spPr>
            <a:xfrm flipH="1" flipV="1">
              <a:off x="2024285" y="5137552"/>
              <a:ext cx="371920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4" idx="0"/>
              <a:endCxn id="9" idx="0"/>
            </p:cNvCxnSpPr>
            <p:nvPr/>
          </p:nvCxnSpPr>
          <p:spPr>
            <a:xfrm flipH="1" flipV="1">
              <a:off x="2024285" y="5137552"/>
              <a:ext cx="691335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1" idx="0"/>
              <a:endCxn id="15" idx="0"/>
            </p:cNvCxnSpPr>
            <p:nvPr/>
          </p:nvCxnSpPr>
          <p:spPr>
            <a:xfrm flipV="1">
              <a:off x="1757375" y="5137552"/>
              <a:ext cx="746334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2" idx="0"/>
              <a:endCxn id="15" idx="0"/>
            </p:cNvCxnSpPr>
            <p:nvPr/>
          </p:nvCxnSpPr>
          <p:spPr>
            <a:xfrm flipV="1">
              <a:off x="2076790" y="5137552"/>
              <a:ext cx="426919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13" idx="0"/>
              <a:endCxn id="15" idx="0"/>
            </p:cNvCxnSpPr>
            <p:nvPr/>
          </p:nvCxnSpPr>
          <p:spPr>
            <a:xfrm flipV="1">
              <a:off x="2396205" y="5137552"/>
              <a:ext cx="107504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4" idx="0"/>
              <a:endCxn id="15" idx="0"/>
            </p:cNvCxnSpPr>
            <p:nvPr/>
          </p:nvCxnSpPr>
          <p:spPr>
            <a:xfrm flipH="1" flipV="1">
              <a:off x="2503709" y="5137552"/>
              <a:ext cx="211911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2255" y="5137552"/>
              <a:ext cx="324060" cy="215500"/>
            </a:xfrm>
            <a:prstGeom prst="rect">
              <a:avLst/>
            </a:prstGeom>
          </p:spPr>
        </p:pic>
        <p:pic>
          <p:nvPicPr>
            <p:cNvPr id="15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1679" y="5137552"/>
              <a:ext cx="324060" cy="21550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6302591" y="4032291"/>
            <a:ext cx="1083129" cy="804401"/>
            <a:chOff x="8403455" y="4233387"/>
            <a:chExt cx="1444172" cy="1072535"/>
          </a:xfrm>
        </p:grpSpPr>
        <p:sp>
          <p:nvSpPr>
            <p:cNvPr id="6" name="Rectangle 5"/>
            <p:cNvSpPr/>
            <p:nvPr/>
          </p:nvSpPr>
          <p:spPr>
            <a:xfrm>
              <a:off x="8403455" y="4443455"/>
              <a:ext cx="1444172" cy="86246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ASIC</a:t>
              </a:r>
            </a:p>
            <a:p>
              <a:pPr algn="ctr"/>
              <a:r>
                <a:rPr lang="en-US" dirty="0">
                  <a:solidFill>
                    <a:schemeClr val="tx2"/>
                  </a:solidFill>
                </a:rPr>
                <a:t>Team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21529" y="4233387"/>
              <a:ext cx="608024" cy="321280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6302591" y="2205779"/>
            <a:ext cx="1083129" cy="1003901"/>
            <a:chOff x="8403455" y="1798038"/>
            <a:chExt cx="1444172" cy="1338535"/>
          </a:xfrm>
        </p:grpSpPr>
        <p:sp>
          <p:nvSpPr>
            <p:cNvPr id="7" name="Rectangle 6"/>
            <p:cNvSpPr/>
            <p:nvPr/>
          </p:nvSpPr>
          <p:spPr>
            <a:xfrm>
              <a:off x="8403455" y="2274106"/>
              <a:ext cx="1444172" cy="86246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Software</a:t>
              </a:r>
            </a:p>
            <a:p>
              <a:pPr algn="ctr"/>
              <a:r>
                <a:rPr lang="en-US" dirty="0">
                  <a:solidFill>
                    <a:schemeClr val="tx2"/>
                  </a:solidFill>
                </a:rPr>
                <a:t>Team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29550" y="1798038"/>
              <a:ext cx="598468" cy="598468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2843152" y="2637396"/>
            <a:ext cx="1301330" cy="1161743"/>
            <a:chOff x="3790869" y="2373528"/>
            <a:chExt cx="1735106" cy="1548990"/>
          </a:xfrm>
        </p:grpSpPr>
        <p:sp>
          <p:nvSpPr>
            <p:cNvPr id="44" name="Arc 43"/>
            <p:cNvSpPr/>
            <p:nvPr/>
          </p:nvSpPr>
          <p:spPr>
            <a:xfrm>
              <a:off x="3790869" y="2906297"/>
              <a:ext cx="1735106" cy="1016221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137794" y="2373528"/>
              <a:ext cx="1242136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Feature</a:t>
              </a:r>
              <a:endParaRPr lang="en-US" sz="21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104560" y="2478804"/>
            <a:ext cx="1280173" cy="993523"/>
            <a:chOff x="6806080" y="2162072"/>
            <a:chExt cx="1706897" cy="1324697"/>
          </a:xfrm>
        </p:grpSpPr>
        <p:sp>
          <p:nvSpPr>
            <p:cNvPr id="47" name="Arc 46"/>
            <p:cNvSpPr/>
            <p:nvPr/>
          </p:nvSpPr>
          <p:spPr>
            <a:xfrm rot="19849303" flipH="1" flipV="1">
              <a:off x="6806080" y="2162072"/>
              <a:ext cx="1706897" cy="1324697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3" name="TextBox 52"/>
            <p:cNvSpPr txBox="1"/>
            <p:nvPr/>
          </p:nvSpPr>
          <p:spPr>
            <a:xfrm rot="19402923">
              <a:off x="7481309" y="2990508"/>
              <a:ext cx="90529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Weeks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298261" y="3665547"/>
            <a:ext cx="1280173" cy="993523"/>
            <a:chOff x="7064348" y="3744396"/>
            <a:chExt cx="1706897" cy="1324697"/>
          </a:xfrm>
        </p:grpSpPr>
        <p:sp>
          <p:nvSpPr>
            <p:cNvPr id="50" name="Arc 49"/>
            <p:cNvSpPr/>
            <p:nvPr/>
          </p:nvSpPr>
          <p:spPr>
            <a:xfrm rot="1546502" flipH="1" flipV="1">
              <a:off x="7064348" y="3744396"/>
              <a:ext cx="1706897" cy="1324697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TextBox 53"/>
            <p:cNvSpPr txBox="1"/>
            <p:nvPr/>
          </p:nvSpPr>
          <p:spPr>
            <a:xfrm rot="1921114">
              <a:off x="7248767" y="4571468"/>
              <a:ext cx="8268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Years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859124" y="3565530"/>
            <a:ext cx="1301330" cy="1160485"/>
            <a:chOff x="3812165" y="3611041"/>
            <a:chExt cx="1735106" cy="1547314"/>
          </a:xfrm>
        </p:grpSpPr>
        <p:sp>
          <p:nvSpPr>
            <p:cNvPr id="51" name="Arc 50"/>
            <p:cNvSpPr/>
            <p:nvPr/>
          </p:nvSpPr>
          <p:spPr>
            <a:xfrm rot="10800000">
              <a:off x="3812165" y="3611041"/>
              <a:ext cx="1735106" cy="1016221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239953" y="4665912"/>
              <a:ext cx="94034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Years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256276" y="2517832"/>
            <a:ext cx="1352089" cy="1178127"/>
            <a:chOff x="7008367" y="2214107"/>
            <a:chExt cx="1802785" cy="1570836"/>
          </a:xfrm>
        </p:grpSpPr>
        <p:sp>
          <p:nvSpPr>
            <p:cNvPr id="45" name="Arc 44"/>
            <p:cNvSpPr/>
            <p:nvPr/>
          </p:nvSpPr>
          <p:spPr>
            <a:xfrm rot="19844001">
              <a:off x="7104255" y="2460246"/>
              <a:ext cx="1706897" cy="1324697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2" name="TextBox 61"/>
            <p:cNvSpPr txBox="1"/>
            <p:nvPr/>
          </p:nvSpPr>
          <p:spPr>
            <a:xfrm rot="19598848">
              <a:off x="7008367" y="2214107"/>
              <a:ext cx="99155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Feature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124013" y="3754385"/>
            <a:ext cx="1320002" cy="1190101"/>
            <a:chOff x="6832016" y="3862846"/>
            <a:chExt cx="1760002" cy="1586801"/>
          </a:xfrm>
        </p:grpSpPr>
        <p:sp>
          <p:nvSpPr>
            <p:cNvPr id="48" name="Arc 47"/>
            <p:cNvSpPr/>
            <p:nvPr/>
          </p:nvSpPr>
          <p:spPr>
            <a:xfrm rot="1546502">
              <a:off x="6832016" y="4124950"/>
              <a:ext cx="1706897" cy="1324697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5" name="TextBox 64"/>
            <p:cNvSpPr txBox="1"/>
            <p:nvPr/>
          </p:nvSpPr>
          <p:spPr>
            <a:xfrm rot="1800574">
              <a:off x="7600465" y="3862846"/>
              <a:ext cx="99155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Feature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799608-79EE-8414-3367-D96F194A0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34DD11D-0042-CFCF-871E-E7F11F155DF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232260F-4D6F-D472-CF65-52B6B9A4FA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50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50" dirty="0"/>
              <a:t>When you need a new feature</a:t>
            </a:r>
            <a:r>
              <a:rPr lang="is-IS" sz="4050" dirty="0"/>
              <a:t>…</a:t>
            </a:r>
            <a:endParaRPr lang="en-US" sz="40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 fontAlgn="base">
              <a:lnSpc>
                <a:spcPct val="110000"/>
              </a:lnSpc>
              <a:buFont typeface="+mj-lt"/>
              <a:buAutoNum type="arabicPeriod"/>
            </a:pPr>
            <a:r>
              <a:rPr lang="en-US" sz="2700" dirty="0"/>
              <a:t>Equipment vendor can’t just send you a software upgrade </a:t>
            </a:r>
          </a:p>
          <a:p>
            <a:pPr marL="385763" indent="-385763" fontAlgn="base">
              <a:lnSpc>
                <a:spcPct val="110000"/>
              </a:lnSpc>
              <a:buFont typeface="+mj-lt"/>
              <a:buAutoNum type="arabicPeriod"/>
            </a:pPr>
            <a:r>
              <a:rPr lang="en-US" sz="2700" dirty="0"/>
              <a:t>New forwarding features take years to develop </a:t>
            </a:r>
          </a:p>
          <a:p>
            <a:pPr marL="385763" indent="-385763" fontAlgn="base">
              <a:lnSpc>
                <a:spcPct val="110000"/>
              </a:lnSpc>
              <a:buFont typeface="+mj-lt"/>
              <a:buAutoNum type="arabicPeriod"/>
            </a:pPr>
            <a:r>
              <a:rPr lang="en-US" sz="2700" dirty="0"/>
              <a:t>By then, you’ve figured out a kludge to work around it</a:t>
            </a:r>
          </a:p>
          <a:p>
            <a:pPr marL="385763" indent="-385763" fontAlgn="base">
              <a:lnSpc>
                <a:spcPct val="110000"/>
              </a:lnSpc>
              <a:buFont typeface="+mj-lt"/>
              <a:buAutoNum type="arabicPeriod"/>
            </a:pPr>
            <a:r>
              <a:rPr lang="en-US" sz="2700" dirty="0"/>
              <a:t>Your network gets more complicated, more brittle</a:t>
            </a:r>
          </a:p>
          <a:p>
            <a:pPr marL="385763" indent="-385763" fontAlgn="base">
              <a:lnSpc>
                <a:spcPct val="110000"/>
              </a:lnSpc>
              <a:buFont typeface="+mj-lt"/>
              <a:buAutoNum type="arabicPeriod"/>
            </a:pPr>
            <a:r>
              <a:rPr lang="en-US" sz="2700" dirty="0"/>
              <a:t>Eventually, when the upgrade is available, it either </a:t>
            </a:r>
          </a:p>
          <a:p>
            <a:pPr lvl="1" fontAlgn="base">
              <a:lnSpc>
                <a:spcPct val="110000"/>
              </a:lnSpc>
            </a:pPr>
            <a:r>
              <a:rPr lang="en-US" sz="2400" dirty="0"/>
              <a:t>No longer solves your problem, or </a:t>
            </a:r>
          </a:p>
          <a:p>
            <a:pPr lvl="1" fontAlgn="base">
              <a:lnSpc>
                <a:spcPct val="110000"/>
              </a:lnSpc>
            </a:pPr>
            <a:r>
              <a:rPr lang="en-US" sz="2400" dirty="0"/>
              <a:t>You need a fork-lift upgrade, at huge expense.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en-US" sz="4050" dirty="0"/>
          </a:p>
          <a:p>
            <a:pPr>
              <a:lnSpc>
                <a:spcPct val="110000"/>
              </a:lnSpc>
            </a:pPr>
            <a:endParaRPr lang="en-US" sz="405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BA1FF-2283-50D9-2367-E980F6202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81A41-1D84-9DA8-BE60-4D2CF9F9F5D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577B7-98C2-CE81-AF54-5EE311576F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8269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Network Systems Are Built “Bottom-up”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AE16FF-C356-8649-97D6-487FCF0E5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92440" y="2037713"/>
            <a:ext cx="2312792" cy="740666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Switch OS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709" y="4580843"/>
            <a:ext cx="1879600" cy="89535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5883551" y="2674235"/>
            <a:ext cx="20759" cy="2276384"/>
          </a:xfrm>
          <a:prstGeom prst="straightConnector1">
            <a:avLst/>
          </a:prstGeom>
          <a:ln w="76200" cmpd="sng">
            <a:solidFill>
              <a:schemeClr val="accent2"/>
            </a:solidFill>
            <a:prstDash val="solid"/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79535" y="5528094"/>
            <a:ext cx="3014792" cy="433963"/>
          </a:xfrm>
          <a:prstGeom prst="rect">
            <a:avLst/>
          </a:prstGeom>
          <a:noFill/>
        </p:spPr>
        <p:txBody>
          <a:bodyPr wrap="none" lIns="64004" tIns="32003" rIns="64004" bIns="32003" rtlCol="0">
            <a:spAutoFit/>
          </a:bodyPr>
          <a:lstStyle/>
          <a:p>
            <a:r>
              <a:rPr lang="en-US" sz="2400" dirty="0"/>
              <a:t>Fixed-function switch</a:t>
            </a:r>
          </a:p>
        </p:txBody>
      </p:sp>
      <p:cxnSp>
        <p:nvCxnSpPr>
          <p:cNvPr id="4" name="Straight Arrow Connector 3"/>
          <p:cNvCxnSpPr>
            <a:stCxn id="5" idx="2"/>
          </p:cNvCxnSpPr>
          <p:nvPr/>
        </p:nvCxnSpPr>
        <p:spPr>
          <a:xfrm>
            <a:off x="6548836" y="2778379"/>
            <a:ext cx="30558" cy="18024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6106266" y="2776411"/>
            <a:ext cx="933991" cy="36113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dirty="0">
                <a:solidFill>
                  <a:srgbClr val="2B69B7"/>
                </a:solidFill>
              </a:rPr>
              <a:t>Driver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0670" y="3532705"/>
            <a:ext cx="4459084" cy="1618383"/>
            <a:chOff x="1467560" y="3567273"/>
            <a:chExt cx="5945445" cy="2157844"/>
          </a:xfrm>
        </p:grpSpPr>
        <p:sp>
          <p:nvSpPr>
            <p:cNvPr id="9" name="TextBox 8"/>
            <p:cNvSpPr txBox="1"/>
            <p:nvPr/>
          </p:nvSpPr>
          <p:spPr>
            <a:xfrm>
              <a:off x="1467560" y="3567273"/>
              <a:ext cx="5945445" cy="578617"/>
            </a:xfrm>
            <a:prstGeom prst="rect">
              <a:avLst/>
            </a:prstGeom>
            <a:noFill/>
          </p:spPr>
          <p:txBody>
            <a:bodyPr wrap="square" lIns="64004" tIns="32003" rIns="64004" bIns="32003" rtlCol="0">
              <a:spAutoFit/>
            </a:bodyPr>
            <a:lstStyle/>
            <a:p>
              <a:pPr algn="ctr"/>
              <a:r>
                <a:rPr lang="en-US" sz="2400" i="1" dirty="0"/>
                <a:t>“This is how I process packets …” </a:t>
              </a:r>
              <a:endParaRPr lang="en-US" sz="2400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4671" y="4204462"/>
              <a:ext cx="2050378" cy="1520655"/>
            </a:xfrm>
            <a:prstGeom prst="rect">
              <a:avLst/>
            </a:prstGeom>
          </p:spPr>
        </p:pic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871D2D7-C37D-4467-ED1B-3304D7F47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88FDF40-EE7B-AD2B-2A55-3BB3D2AE4F3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29DAAF6-FE04-1202-844C-E608C585E8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5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658107" y="4643140"/>
            <a:ext cx="2157441" cy="1113416"/>
            <a:chOff x="7644389" y="2334410"/>
            <a:chExt cx="2876588" cy="23021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 r="7159"/>
            <a:stretch/>
          </p:blipFill>
          <p:spPr>
            <a:xfrm rot="5400000">
              <a:off x="7858562" y="2120237"/>
              <a:ext cx="2194542" cy="2622888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16" name="Triangle 15"/>
            <p:cNvSpPr/>
            <p:nvPr/>
          </p:nvSpPr>
          <p:spPr>
            <a:xfrm>
              <a:off x="9004149" y="2840019"/>
              <a:ext cx="1516828" cy="17965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Autofit/>
          </a:bodyPr>
          <a:lstStyle/>
          <a:p>
            <a:r>
              <a:rPr lang="en-US" dirty="0"/>
              <a:t>“Top-Down” Network Programming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D0D60B2-64ED-E756-79CF-92E075E97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B389D-C779-07DF-E2C0-49134DE43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9EADF0-24D7-10AC-0EF7-AF7ED4285F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0DC607E-D590-716E-9B3B-DB333D1AC3B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77446" y="5573305"/>
            <a:ext cx="3049545" cy="433963"/>
          </a:xfrm>
          <a:prstGeom prst="rect">
            <a:avLst/>
          </a:prstGeom>
          <a:noFill/>
        </p:spPr>
        <p:txBody>
          <a:bodyPr wrap="none" lIns="64004" tIns="32003" rIns="64004" bIns="32003" rtlCol="0">
            <a:spAutoFit/>
          </a:bodyPr>
          <a:lstStyle/>
          <a:p>
            <a:r>
              <a:rPr lang="en-US" sz="2400"/>
              <a:t>Programmable Switch</a:t>
            </a:r>
            <a:endParaRPr lang="en-US" sz="24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573342" y="2770184"/>
            <a:ext cx="24425" cy="19010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130772" y="2777484"/>
            <a:ext cx="933991" cy="36113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dirty="0">
                <a:solidFill>
                  <a:srgbClr val="2B69B7"/>
                </a:solidFill>
              </a:rPr>
              <a:t>Driver</a:t>
            </a:r>
          </a:p>
        </p:txBody>
      </p:sp>
      <p:sp>
        <p:nvSpPr>
          <p:cNvPr id="21" name="Freeform 20"/>
          <p:cNvSpPr/>
          <p:nvPr/>
        </p:nvSpPr>
        <p:spPr>
          <a:xfrm>
            <a:off x="5939478" y="4784246"/>
            <a:ext cx="1386479" cy="677451"/>
          </a:xfrm>
          <a:custGeom>
            <a:avLst/>
            <a:gdLst>
              <a:gd name="connsiteX0" fmla="*/ 0 w 1803400"/>
              <a:gd name="connsiteY0" fmla="*/ 336550 h 806450"/>
              <a:gd name="connsiteX1" fmla="*/ 781050 w 1803400"/>
              <a:gd name="connsiteY1" fmla="*/ 0 h 806450"/>
              <a:gd name="connsiteX2" fmla="*/ 1803400 w 1803400"/>
              <a:gd name="connsiteY2" fmla="*/ 225425 h 806450"/>
              <a:gd name="connsiteX3" fmla="*/ 1158875 w 1803400"/>
              <a:gd name="connsiteY3" fmla="*/ 806450 h 806450"/>
              <a:gd name="connsiteX4" fmla="*/ 0 w 1803400"/>
              <a:gd name="connsiteY4" fmla="*/ 336550 h 806450"/>
              <a:gd name="connsiteX0" fmla="*/ 0 w 2087801"/>
              <a:gd name="connsiteY0" fmla="*/ 336550 h 806450"/>
              <a:gd name="connsiteX1" fmla="*/ 781050 w 2087801"/>
              <a:gd name="connsiteY1" fmla="*/ 0 h 806450"/>
              <a:gd name="connsiteX2" fmla="*/ 2087801 w 2087801"/>
              <a:gd name="connsiteY2" fmla="*/ 289971 h 806450"/>
              <a:gd name="connsiteX3" fmla="*/ 1158875 w 2087801"/>
              <a:gd name="connsiteY3" fmla="*/ 806450 h 806450"/>
              <a:gd name="connsiteX4" fmla="*/ 0 w 2087801"/>
              <a:gd name="connsiteY4" fmla="*/ 336550 h 806450"/>
              <a:gd name="connsiteX0" fmla="*/ 0 w 2087801"/>
              <a:gd name="connsiteY0" fmla="*/ 336550 h 838723"/>
              <a:gd name="connsiteX1" fmla="*/ 781050 w 2087801"/>
              <a:gd name="connsiteY1" fmla="*/ 0 h 838723"/>
              <a:gd name="connsiteX2" fmla="*/ 2087801 w 2087801"/>
              <a:gd name="connsiteY2" fmla="*/ 289971 h 838723"/>
              <a:gd name="connsiteX3" fmla="*/ 1121779 w 2087801"/>
              <a:gd name="connsiteY3" fmla="*/ 838723 h 838723"/>
              <a:gd name="connsiteX4" fmla="*/ 0 w 2087801"/>
              <a:gd name="connsiteY4" fmla="*/ 336550 h 838723"/>
              <a:gd name="connsiteX0" fmla="*/ 0 w 2087801"/>
              <a:gd name="connsiteY0" fmla="*/ 336550 h 838723"/>
              <a:gd name="connsiteX1" fmla="*/ 879972 w 2087801"/>
              <a:gd name="connsiteY1" fmla="*/ 0 h 838723"/>
              <a:gd name="connsiteX2" fmla="*/ 2087801 w 2087801"/>
              <a:gd name="connsiteY2" fmla="*/ 289971 h 838723"/>
              <a:gd name="connsiteX3" fmla="*/ 1121779 w 2087801"/>
              <a:gd name="connsiteY3" fmla="*/ 838723 h 838723"/>
              <a:gd name="connsiteX4" fmla="*/ 0 w 2087801"/>
              <a:gd name="connsiteY4" fmla="*/ 336550 h 838723"/>
              <a:gd name="connsiteX0" fmla="*/ 0 w 2087801"/>
              <a:gd name="connsiteY0" fmla="*/ 336550 h 860238"/>
              <a:gd name="connsiteX1" fmla="*/ 879972 w 2087801"/>
              <a:gd name="connsiteY1" fmla="*/ 0 h 860238"/>
              <a:gd name="connsiteX2" fmla="*/ 2087801 w 2087801"/>
              <a:gd name="connsiteY2" fmla="*/ 289971 h 860238"/>
              <a:gd name="connsiteX3" fmla="*/ 1084683 w 2087801"/>
              <a:gd name="connsiteY3" fmla="*/ 860238 h 860238"/>
              <a:gd name="connsiteX4" fmla="*/ 0 w 2087801"/>
              <a:gd name="connsiteY4" fmla="*/ 336550 h 860238"/>
              <a:gd name="connsiteX0" fmla="*/ 0 w 2063070"/>
              <a:gd name="connsiteY0" fmla="*/ 336550 h 860238"/>
              <a:gd name="connsiteX1" fmla="*/ 879972 w 2063070"/>
              <a:gd name="connsiteY1" fmla="*/ 0 h 860238"/>
              <a:gd name="connsiteX2" fmla="*/ 2063070 w 2063070"/>
              <a:gd name="connsiteY2" fmla="*/ 333001 h 860238"/>
              <a:gd name="connsiteX3" fmla="*/ 1084683 w 2063070"/>
              <a:gd name="connsiteY3" fmla="*/ 860238 h 860238"/>
              <a:gd name="connsiteX4" fmla="*/ 0 w 2063070"/>
              <a:gd name="connsiteY4" fmla="*/ 336550 h 860238"/>
              <a:gd name="connsiteX0" fmla="*/ 0 w 2063070"/>
              <a:gd name="connsiteY0" fmla="*/ 368823 h 892511"/>
              <a:gd name="connsiteX1" fmla="*/ 966528 w 2063070"/>
              <a:gd name="connsiteY1" fmla="*/ 0 h 892511"/>
              <a:gd name="connsiteX2" fmla="*/ 2063070 w 2063070"/>
              <a:gd name="connsiteY2" fmla="*/ 365274 h 892511"/>
              <a:gd name="connsiteX3" fmla="*/ 1084683 w 2063070"/>
              <a:gd name="connsiteY3" fmla="*/ 892511 h 892511"/>
              <a:gd name="connsiteX4" fmla="*/ 0 w 2063070"/>
              <a:gd name="connsiteY4" fmla="*/ 368823 h 892511"/>
              <a:gd name="connsiteX0" fmla="*/ 0 w 2063070"/>
              <a:gd name="connsiteY0" fmla="*/ 368823 h 892511"/>
              <a:gd name="connsiteX1" fmla="*/ 966528 w 2063070"/>
              <a:gd name="connsiteY1" fmla="*/ 0 h 892511"/>
              <a:gd name="connsiteX2" fmla="*/ 2063070 w 2063070"/>
              <a:gd name="connsiteY2" fmla="*/ 365274 h 892511"/>
              <a:gd name="connsiteX3" fmla="*/ 1146509 w 2063070"/>
              <a:gd name="connsiteY3" fmla="*/ 892511 h 892511"/>
              <a:gd name="connsiteX4" fmla="*/ 0 w 2063070"/>
              <a:gd name="connsiteY4" fmla="*/ 368823 h 892511"/>
              <a:gd name="connsiteX0" fmla="*/ 0 w 2124896"/>
              <a:gd name="connsiteY0" fmla="*/ 368823 h 892511"/>
              <a:gd name="connsiteX1" fmla="*/ 966528 w 2124896"/>
              <a:gd name="connsiteY1" fmla="*/ 0 h 892511"/>
              <a:gd name="connsiteX2" fmla="*/ 2124896 w 2124896"/>
              <a:gd name="connsiteY2" fmla="*/ 322244 h 892511"/>
              <a:gd name="connsiteX3" fmla="*/ 1146509 w 2124896"/>
              <a:gd name="connsiteY3" fmla="*/ 892511 h 892511"/>
              <a:gd name="connsiteX4" fmla="*/ 0 w 2124896"/>
              <a:gd name="connsiteY4" fmla="*/ 368823 h 892511"/>
              <a:gd name="connsiteX0" fmla="*/ 0 w 2124896"/>
              <a:gd name="connsiteY0" fmla="*/ 379580 h 903268"/>
              <a:gd name="connsiteX1" fmla="*/ 1028355 w 2124896"/>
              <a:gd name="connsiteY1" fmla="*/ 0 h 903268"/>
              <a:gd name="connsiteX2" fmla="*/ 2124896 w 2124896"/>
              <a:gd name="connsiteY2" fmla="*/ 333001 h 903268"/>
              <a:gd name="connsiteX3" fmla="*/ 1146509 w 2124896"/>
              <a:gd name="connsiteY3" fmla="*/ 903268 h 903268"/>
              <a:gd name="connsiteX4" fmla="*/ 0 w 2124896"/>
              <a:gd name="connsiteY4" fmla="*/ 379580 h 90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4896" h="903268">
                <a:moveTo>
                  <a:pt x="0" y="379580"/>
                </a:moveTo>
                <a:lnTo>
                  <a:pt x="1028355" y="0"/>
                </a:lnTo>
                <a:lnTo>
                  <a:pt x="2124896" y="333001"/>
                </a:lnTo>
                <a:lnTo>
                  <a:pt x="1146509" y="903268"/>
                </a:lnTo>
                <a:lnTo>
                  <a:pt x="0" y="37958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5392440" y="2037713"/>
            <a:ext cx="2312792" cy="740666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Switch OS</a:t>
            </a:r>
          </a:p>
        </p:txBody>
      </p:sp>
      <p:cxnSp>
        <p:nvCxnSpPr>
          <p:cNvPr id="18" name="Straight Arrow Connector 17"/>
          <p:cNvCxnSpPr>
            <a:stCxn id="21" idx="0"/>
          </p:cNvCxnSpPr>
          <p:nvPr/>
        </p:nvCxnSpPr>
        <p:spPr>
          <a:xfrm flipH="1" flipV="1">
            <a:off x="5894374" y="2686729"/>
            <a:ext cx="45104" cy="2382203"/>
          </a:xfrm>
          <a:prstGeom prst="straightConnector1">
            <a:avLst/>
          </a:prstGeom>
          <a:ln w="76200" cmpd="sng">
            <a:solidFill>
              <a:schemeClr val="accent2"/>
            </a:solidFill>
            <a:prstDash val="solid"/>
            <a:headEnd type="arrow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86751" y="2037713"/>
            <a:ext cx="4459084" cy="803295"/>
          </a:xfrm>
          <a:prstGeom prst="rect">
            <a:avLst/>
          </a:prstGeom>
          <a:noFill/>
        </p:spPr>
        <p:txBody>
          <a:bodyPr wrap="square" lIns="64004" tIns="32003" rIns="64004" bIns="32003" rtlCol="0">
            <a:spAutoFit/>
          </a:bodyPr>
          <a:lstStyle/>
          <a:p>
            <a:pPr algn="ctr"/>
            <a:r>
              <a:rPr lang="en-US" sz="2400" i="1" dirty="0"/>
              <a:t>“This is precisely how you must process packets”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212" y="2841008"/>
            <a:ext cx="3037238" cy="1064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7864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Domain Specific Processors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16964" y="2308248"/>
            <a:ext cx="1410451" cy="2861037"/>
            <a:chOff x="555952" y="1934664"/>
            <a:chExt cx="1880601" cy="3814715"/>
          </a:xfrm>
        </p:grpSpPr>
        <p:cxnSp>
          <p:nvCxnSpPr>
            <p:cNvPr id="7" name="Straight Arrow Connector 6"/>
            <p:cNvCxnSpPr>
              <a:stCxn id="6" idx="2"/>
            </p:cNvCxnSpPr>
            <p:nvPr/>
          </p:nvCxnSpPr>
          <p:spPr>
            <a:xfrm flipH="1">
              <a:off x="1399333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8" b="96623" l="4000" r="9796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4278" y="4232169"/>
              <a:ext cx="1010108" cy="86932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05481" y="5318492"/>
              <a:ext cx="74960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CPU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5952" y="1934664"/>
              <a:ext cx="1880601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Computers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55952" y="2646297"/>
              <a:ext cx="1706301" cy="1057534"/>
              <a:chOff x="1136522" y="2646297"/>
              <a:chExt cx="1706301" cy="1057534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Java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1981371" y="2308249"/>
            <a:ext cx="1309953" cy="2859408"/>
            <a:chOff x="2641828" y="1934664"/>
            <a:chExt cx="1746604" cy="381254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08" b="96415" l="1000" r="96778">
                          <a14:foregroundMark x1="29778" y1="34340" x2="29778" y2="34340"/>
                          <a14:foregroundMark x1="25111" y1="49623" x2="25111" y2="496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80165" y="4144015"/>
              <a:ext cx="1608267" cy="94709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185217" y="5316322"/>
              <a:ext cx="76243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GPU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04435" y="1934664"/>
              <a:ext cx="1559145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Graphics</a:t>
              </a:r>
            </a:p>
          </p:txBody>
        </p:sp>
        <p:cxnSp>
          <p:nvCxnSpPr>
            <p:cNvPr id="52" name="Straight Arrow Connector 51"/>
            <p:cNvCxnSpPr>
              <a:stCxn id="54" idx="2"/>
            </p:cNvCxnSpPr>
            <p:nvPr/>
          </p:nvCxnSpPr>
          <p:spPr>
            <a:xfrm flipH="1">
              <a:off x="3485209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2641828" y="2646297"/>
              <a:ext cx="1706301" cy="1057534"/>
              <a:chOff x="1136522" y="2646297"/>
              <a:chExt cx="1706301" cy="1057534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err="1">
                    <a:solidFill>
                      <a:schemeClr val="tx1"/>
                    </a:solidFill>
                  </a:rPr>
                  <a:t>OpenCL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3438648" y="2120215"/>
            <a:ext cx="1386857" cy="3046194"/>
            <a:chOff x="4584863" y="1683953"/>
            <a:chExt cx="1849142" cy="406159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482" l="0" r="100000">
                          <a14:foregroundMark x1="13534" y1="46114" x2="13534" y2="461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92131" y="4294089"/>
              <a:ext cx="995630" cy="72239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208932" y="5314659"/>
              <a:ext cx="71857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DSP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84863" y="1683953"/>
              <a:ext cx="1816138" cy="94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/>
                <a:t>Signal </a:t>
              </a:r>
            </a:p>
            <a:p>
              <a:pPr algn="ctr"/>
              <a:r>
                <a:rPr lang="en-US" sz="2000" dirty="0"/>
                <a:t>Processing</a:t>
              </a:r>
            </a:p>
          </p:txBody>
        </p:sp>
        <p:cxnSp>
          <p:nvCxnSpPr>
            <p:cNvPr id="56" name="Straight Arrow Connector 55"/>
            <p:cNvCxnSpPr>
              <a:stCxn id="58" idx="2"/>
            </p:cNvCxnSpPr>
            <p:nvPr/>
          </p:nvCxnSpPr>
          <p:spPr>
            <a:xfrm flipH="1">
              <a:off x="5571085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4727704" y="2646297"/>
              <a:ext cx="1706301" cy="1057534"/>
              <a:chOff x="1136522" y="2646297"/>
              <a:chExt cx="1706301" cy="1057534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err="1">
                    <a:solidFill>
                      <a:schemeClr val="tx1"/>
                    </a:solidFill>
                  </a:rPr>
                  <a:t>Matlab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5110185" y="2088536"/>
            <a:ext cx="1279726" cy="3040257"/>
            <a:chOff x="6813580" y="1641714"/>
            <a:chExt cx="1706301" cy="4053675"/>
          </a:xfrm>
        </p:grpSpPr>
        <p:sp>
          <p:nvSpPr>
            <p:cNvPr id="30" name="TextBox 29"/>
            <p:cNvSpPr txBox="1"/>
            <p:nvPr/>
          </p:nvSpPr>
          <p:spPr>
            <a:xfrm>
              <a:off x="6878695" y="1641714"/>
              <a:ext cx="1567010" cy="94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Machine</a:t>
              </a:r>
            </a:p>
            <a:p>
              <a:pPr algn="ctr"/>
              <a:r>
                <a:rPr lang="en-US" sz="2000" dirty="0"/>
                <a:t>Learning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62929" y="4112835"/>
              <a:ext cx="41293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dirty="0"/>
                <a:t>?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9"/>
            <a:srcRect l="12285" t="5098" r="13886" b="32726"/>
            <a:stretch/>
          </p:blipFill>
          <p:spPr>
            <a:xfrm>
              <a:off x="7188764" y="4256356"/>
              <a:ext cx="1027977" cy="66834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421264" y="5295280"/>
              <a:ext cx="69010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TPU</a:t>
              </a:r>
            </a:p>
          </p:txBody>
        </p:sp>
        <p:cxnSp>
          <p:nvCxnSpPr>
            <p:cNvPr id="60" name="Straight Arrow Connector 59"/>
            <p:cNvCxnSpPr>
              <a:stCxn id="62" idx="2"/>
            </p:cNvCxnSpPr>
            <p:nvPr/>
          </p:nvCxnSpPr>
          <p:spPr>
            <a:xfrm flipH="1">
              <a:off x="7656961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>
              <a:off x="6813580" y="2646297"/>
              <a:ext cx="1706301" cy="1057534"/>
              <a:chOff x="1136522" y="2646297"/>
              <a:chExt cx="1706301" cy="1057534"/>
            </a:xfrm>
          </p:grpSpPr>
          <p:sp>
            <p:nvSpPr>
              <p:cNvPr id="62" name="Rounded Rectangle 61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err="1">
                    <a:solidFill>
                      <a:schemeClr val="tx1"/>
                    </a:solidFill>
                  </a:rPr>
                  <a:t>TensorFlow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6400801" y="2300755"/>
            <a:ext cx="2267986" cy="2106864"/>
            <a:chOff x="8534396" y="1924673"/>
            <a:chExt cx="3023980" cy="2809151"/>
          </a:xfrm>
        </p:grpSpPr>
        <p:sp>
          <p:nvSpPr>
            <p:cNvPr id="44" name="TextBox 43"/>
            <p:cNvSpPr txBox="1"/>
            <p:nvPr/>
          </p:nvSpPr>
          <p:spPr>
            <a:xfrm>
              <a:off x="9572019" y="1924673"/>
              <a:ext cx="1986357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/>
                <a:t>Networking</a:t>
              </a:r>
              <a:endParaRPr lang="en-US" sz="20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436899" y="4149048"/>
              <a:ext cx="41293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dirty="0"/>
                <a:t>?</a:t>
              </a:r>
            </a:p>
          </p:txBody>
        </p:sp>
        <p:cxnSp>
          <p:nvCxnSpPr>
            <p:cNvPr id="64" name="Straight Arrow Connector 63"/>
            <p:cNvCxnSpPr>
              <a:stCxn id="66" idx="2"/>
            </p:cNvCxnSpPr>
            <p:nvPr/>
          </p:nvCxnSpPr>
          <p:spPr>
            <a:xfrm flipH="1">
              <a:off x="10613694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>
              <a:off x="9770313" y="2646297"/>
              <a:ext cx="1706301" cy="1057534"/>
              <a:chOff x="1136522" y="2646297"/>
              <a:chExt cx="1706301" cy="1057534"/>
            </a:xfrm>
          </p:grpSpPr>
          <p:sp>
            <p:nvSpPr>
              <p:cNvPr id="66" name="Rounded Rectangle 65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Language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Rounded Rectangle 66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8534396" y="2746893"/>
              <a:ext cx="126573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tx2"/>
                  </a:solidFill>
                </a:rPr>
                <a:t>&gt;&gt;&gt;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6406BE-4BC9-73EE-2E3E-B35526B88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C1B007-6657-E2DB-6CC4-E26625ED39C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FE184-CF7E-A61D-563F-E0908876A1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88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Domain Specific Processors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16964" y="2308248"/>
            <a:ext cx="1410451" cy="2861037"/>
            <a:chOff x="555952" y="1934664"/>
            <a:chExt cx="1880601" cy="3814715"/>
          </a:xfrm>
        </p:grpSpPr>
        <p:cxnSp>
          <p:nvCxnSpPr>
            <p:cNvPr id="7" name="Straight Arrow Connector 6"/>
            <p:cNvCxnSpPr>
              <a:stCxn id="6" idx="2"/>
            </p:cNvCxnSpPr>
            <p:nvPr/>
          </p:nvCxnSpPr>
          <p:spPr>
            <a:xfrm flipH="1">
              <a:off x="1399333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8" b="96623" l="4000" r="9796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4278" y="4232169"/>
              <a:ext cx="1010108" cy="86932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05481" y="5318492"/>
              <a:ext cx="74960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CPU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5952" y="1934664"/>
              <a:ext cx="1880601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Computers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55952" y="2646297"/>
              <a:ext cx="1706301" cy="1057534"/>
              <a:chOff x="1136522" y="2646297"/>
              <a:chExt cx="1706301" cy="1057534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Java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1981371" y="2308249"/>
            <a:ext cx="1309953" cy="2859408"/>
            <a:chOff x="2641828" y="1934664"/>
            <a:chExt cx="1746604" cy="381254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08" b="96415" l="1000" r="96778">
                          <a14:foregroundMark x1="29778" y1="34340" x2="29778" y2="34340"/>
                          <a14:foregroundMark x1="25111" y1="49623" x2="25111" y2="496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80165" y="4144015"/>
              <a:ext cx="1608267" cy="94709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185217" y="5316322"/>
              <a:ext cx="76243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GPU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04435" y="1934664"/>
              <a:ext cx="1559145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Graphics</a:t>
              </a:r>
            </a:p>
          </p:txBody>
        </p:sp>
        <p:cxnSp>
          <p:nvCxnSpPr>
            <p:cNvPr id="52" name="Straight Arrow Connector 51"/>
            <p:cNvCxnSpPr>
              <a:stCxn id="54" idx="2"/>
            </p:cNvCxnSpPr>
            <p:nvPr/>
          </p:nvCxnSpPr>
          <p:spPr>
            <a:xfrm flipH="1">
              <a:off x="3485209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2641828" y="2646297"/>
              <a:ext cx="1706301" cy="1057534"/>
              <a:chOff x="1136522" y="2646297"/>
              <a:chExt cx="1706301" cy="1057534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err="1">
                    <a:solidFill>
                      <a:schemeClr val="tx1"/>
                    </a:solidFill>
                  </a:rPr>
                  <a:t>OpenCL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3438648" y="2120215"/>
            <a:ext cx="1386857" cy="3046194"/>
            <a:chOff x="4584863" y="1683953"/>
            <a:chExt cx="1849142" cy="406159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482" l="0" r="100000">
                          <a14:foregroundMark x1="13534" y1="46114" x2="13534" y2="461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92131" y="4294089"/>
              <a:ext cx="995630" cy="72239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208932" y="5314659"/>
              <a:ext cx="71857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DSP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84863" y="1683953"/>
              <a:ext cx="1816138" cy="94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/>
                <a:t>Signal </a:t>
              </a:r>
            </a:p>
            <a:p>
              <a:pPr algn="ctr"/>
              <a:r>
                <a:rPr lang="en-US" sz="2000" dirty="0"/>
                <a:t>Processing</a:t>
              </a:r>
            </a:p>
          </p:txBody>
        </p:sp>
        <p:cxnSp>
          <p:nvCxnSpPr>
            <p:cNvPr id="56" name="Straight Arrow Connector 55"/>
            <p:cNvCxnSpPr>
              <a:stCxn id="58" idx="2"/>
            </p:cNvCxnSpPr>
            <p:nvPr/>
          </p:nvCxnSpPr>
          <p:spPr>
            <a:xfrm flipH="1">
              <a:off x="5571085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4727704" y="2646297"/>
              <a:ext cx="1706301" cy="1057534"/>
              <a:chOff x="1136522" y="2646297"/>
              <a:chExt cx="1706301" cy="1057534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err="1">
                    <a:solidFill>
                      <a:schemeClr val="tx1"/>
                    </a:solidFill>
                  </a:rPr>
                  <a:t>Matlab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5110185" y="2088536"/>
            <a:ext cx="3137175" cy="3040257"/>
            <a:chOff x="6813580" y="1641714"/>
            <a:chExt cx="4182900" cy="4053675"/>
          </a:xfrm>
        </p:grpSpPr>
        <p:sp>
          <p:nvSpPr>
            <p:cNvPr id="30" name="TextBox 29"/>
            <p:cNvSpPr txBox="1"/>
            <p:nvPr/>
          </p:nvSpPr>
          <p:spPr>
            <a:xfrm>
              <a:off x="6878695" y="1641714"/>
              <a:ext cx="1567011" cy="94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Machine</a:t>
              </a:r>
            </a:p>
            <a:p>
              <a:pPr algn="ctr"/>
              <a:r>
                <a:rPr lang="en-US" sz="2000" dirty="0"/>
                <a:t>Learning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62929" y="4112835"/>
              <a:ext cx="41293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dirty="0"/>
                <a:t>?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9"/>
            <a:srcRect l="12285" t="5098" r="13886" b="32726"/>
            <a:stretch/>
          </p:blipFill>
          <p:spPr>
            <a:xfrm>
              <a:off x="7188764" y="4256356"/>
              <a:ext cx="1027977" cy="66834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421264" y="5295280"/>
              <a:ext cx="69010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TPU</a:t>
              </a:r>
            </a:p>
          </p:txBody>
        </p:sp>
        <p:cxnSp>
          <p:nvCxnSpPr>
            <p:cNvPr id="60" name="Straight Arrow Connector 59"/>
            <p:cNvCxnSpPr>
              <a:stCxn id="62" idx="2"/>
            </p:cNvCxnSpPr>
            <p:nvPr/>
          </p:nvCxnSpPr>
          <p:spPr>
            <a:xfrm flipH="1">
              <a:off x="7656961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>
              <a:off x="6813580" y="2646297"/>
              <a:ext cx="1706301" cy="1057534"/>
              <a:chOff x="1136522" y="2646297"/>
              <a:chExt cx="1706301" cy="1057534"/>
            </a:xfrm>
          </p:grpSpPr>
          <p:sp>
            <p:nvSpPr>
              <p:cNvPr id="62" name="Rounded Rectangle 61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err="1">
                    <a:solidFill>
                      <a:schemeClr val="tx1"/>
                    </a:solidFill>
                  </a:rPr>
                  <a:t>TensorFlow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  <p:sp>
          <p:nvSpPr>
            <p:cNvPr id="179" name="TextBox 178"/>
            <p:cNvSpPr txBox="1"/>
            <p:nvPr/>
          </p:nvSpPr>
          <p:spPr>
            <a:xfrm>
              <a:off x="10267476" y="5226316"/>
              <a:ext cx="72900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/>
                <a:t>PISA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7179015" y="2300755"/>
            <a:ext cx="1489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Networking</a:t>
            </a:r>
            <a:endParaRPr lang="en-US" sz="2000" dirty="0"/>
          </a:p>
        </p:txBody>
      </p:sp>
      <p:cxnSp>
        <p:nvCxnSpPr>
          <p:cNvPr id="64" name="Straight Arrow Connector 63"/>
          <p:cNvCxnSpPr>
            <a:stCxn id="66" idx="2"/>
          </p:cNvCxnSpPr>
          <p:nvPr/>
        </p:nvCxnSpPr>
        <p:spPr>
          <a:xfrm flipH="1">
            <a:off x="7960270" y="3250114"/>
            <a:ext cx="7328" cy="718847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7327735" y="2841973"/>
            <a:ext cx="1279726" cy="793151"/>
            <a:chOff x="1136522" y="2646297"/>
            <a:chExt cx="1706301" cy="1057534"/>
          </a:xfrm>
        </p:grpSpPr>
        <p:sp>
          <p:nvSpPr>
            <p:cNvPr id="66" name="Rounded Rectangle 65"/>
            <p:cNvSpPr/>
            <p:nvPr/>
          </p:nvSpPr>
          <p:spPr>
            <a:xfrm>
              <a:off x="1136522" y="2646297"/>
              <a:ext cx="1706301" cy="54418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P4</a:t>
              </a: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1136522" y="3192111"/>
              <a:ext cx="1706301" cy="51172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Compiler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400800" y="2917420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&gt;&gt;&gt;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6893947" y="3970180"/>
            <a:ext cx="1992701" cy="662264"/>
            <a:chOff x="4388696" y="5253651"/>
            <a:chExt cx="2656935" cy="883018"/>
          </a:xfrm>
        </p:grpSpPr>
        <p:grpSp>
          <p:nvGrpSpPr>
            <p:cNvPr id="46" name="Group 45"/>
            <p:cNvGrpSpPr/>
            <p:nvPr/>
          </p:nvGrpSpPr>
          <p:grpSpPr>
            <a:xfrm>
              <a:off x="4785895" y="5288083"/>
              <a:ext cx="370954" cy="822800"/>
              <a:chOff x="1485649" y="3204985"/>
              <a:chExt cx="1124341" cy="2169168"/>
            </a:xfrm>
          </p:grpSpPr>
          <p:sp>
            <p:nvSpPr>
              <p:cNvPr id="177" name="Rectangle 176"/>
              <p:cNvSpPr/>
              <p:nvPr/>
            </p:nvSpPr>
            <p:spPr>
              <a:xfrm>
                <a:off x="1492629" y="3216474"/>
                <a:ext cx="1117361" cy="215767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1639" tIns="40820" rIns="81639" bIns="40820" rtlCol="0" anchor="ctr"/>
              <a:lstStyle/>
              <a:p>
                <a:pPr algn="ctr"/>
                <a:endParaRPr lang="en-US" sz="2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1485649" y="3204985"/>
                <a:ext cx="1124341" cy="2157680"/>
              </a:xfrm>
              <a:prstGeom prst="rect">
                <a:avLst/>
              </a:prstGeom>
              <a:solidFill>
                <a:schemeClr val="lt1">
                  <a:alpha val="70000"/>
                </a:schemeClr>
              </a:solidFill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5253109" y="5290755"/>
              <a:ext cx="370954" cy="822800"/>
              <a:chOff x="1485649" y="3204985"/>
              <a:chExt cx="1124341" cy="2169168"/>
            </a:xfrm>
          </p:grpSpPr>
          <p:sp>
            <p:nvSpPr>
              <p:cNvPr id="175" name="Rectangle 174"/>
              <p:cNvSpPr/>
              <p:nvPr/>
            </p:nvSpPr>
            <p:spPr>
              <a:xfrm>
                <a:off x="1492629" y="3216474"/>
                <a:ext cx="1117361" cy="215767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1639" tIns="40820" rIns="81639" bIns="40820" rtlCol="0" anchor="ctr"/>
              <a:lstStyle/>
              <a:p>
                <a:pPr algn="ctr"/>
                <a:endParaRPr lang="en-US" sz="2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1485649" y="3204985"/>
                <a:ext cx="1124341" cy="2157680"/>
              </a:xfrm>
              <a:prstGeom prst="rect">
                <a:avLst/>
              </a:prstGeom>
              <a:solidFill>
                <a:schemeClr val="lt1">
                  <a:alpha val="70000"/>
                </a:schemeClr>
              </a:solidFill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5714995" y="5293890"/>
              <a:ext cx="370954" cy="822800"/>
              <a:chOff x="1485649" y="3204985"/>
              <a:chExt cx="1124341" cy="2169168"/>
            </a:xfrm>
          </p:grpSpPr>
          <p:sp>
            <p:nvSpPr>
              <p:cNvPr id="173" name="Rectangle 172"/>
              <p:cNvSpPr/>
              <p:nvPr/>
            </p:nvSpPr>
            <p:spPr>
              <a:xfrm>
                <a:off x="1492629" y="3216474"/>
                <a:ext cx="1117361" cy="215767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1639" tIns="40820" rIns="81639" bIns="40820" rtlCol="0" anchor="ctr"/>
              <a:lstStyle/>
              <a:p>
                <a:pPr algn="ctr"/>
                <a:endParaRPr lang="en-US" sz="2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1485649" y="3204985"/>
                <a:ext cx="1124341" cy="2157680"/>
              </a:xfrm>
              <a:prstGeom prst="rect">
                <a:avLst/>
              </a:prstGeom>
              <a:solidFill>
                <a:schemeClr val="lt1">
                  <a:alpha val="70000"/>
                </a:schemeClr>
              </a:solidFill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178541" y="5298421"/>
              <a:ext cx="370954" cy="822800"/>
              <a:chOff x="1485649" y="3204985"/>
              <a:chExt cx="1124341" cy="2169168"/>
            </a:xfrm>
          </p:grpSpPr>
          <p:sp>
            <p:nvSpPr>
              <p:cNvPr id="171" name="Rectangle 170"/>
              <p:cNvSpPr/>
              <p:nvPr/>
            </p:nvSpPr>
            <p:spPr>
              <a:xfrm>
                <a:off x="1492629" y="3216474"/>
                <a:ext cx="1117361" cy="215767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1639" tIns="40820" rIns="81639" bIns="40820" rtlCol="0" anchor="ctr"/>
              <a:lstStyle/>
              <a:p>
                <a:pPr algn="ctr"/>
                <a:endParaRPr lang="en-US" sz="2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1485649" y="3204985"/>
                <a:ext cx="1124341" cy="2157680"/>
              </a:xfrm>
              <a:prstGeom prst="rect">
                <a:avLst/>
              </a:prstGeom>
              <a:solidFill>
                <a:schemeClr val="lt1">
                  <a:alpha val="70000"/>
                </a:schemeClr>
              </a:solidFill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6684534" y="5408287"/>
              <a:ext cx="182231" cy="262558"/>
              <a:chOff x="8131589" y="4009362"/>
              <a:chExt cx="552334" cy="692189"/>
            </a:xfrm>
          </p:grpSpPr>
          <p:grpSp>
            <p:nvGrpSpPr>
              <p:cNvPr id="163" name="Group 65"/>
              <p:cNvGrpSpPr/>
              <p:nvPr/>
            </p:nvGrpSpPr>
            <p:grpSpPr>
              <a:xfrm>
                <a:off x="8131589" y="4009362"/>
                <a:ext cx="551591" cy="228624"/>
                <a:chOff x="7660968" y="1751777"/>
                <a:chExt cx="1040580" cy="450645"/>
              </a:xfrm>
            </p:grpSpPr>
            <p:sp>
              <p:nvSpPr>
                <p:cNvPr id="168" name="Freeform 167"/>
                <p:cNvSpPr/>
                <p:nvPr/>
              </p:nvSpPr>
              <p:spPr>
                <a:xfrm>
                  <a:off x="7660968" y="1751777"/>
                  <a:ext cx="1040580" cy="450645"/>
                </a:xfrm>
                <a:custGeom>
                  <a:avLst/>
                  <a:gdLst>
                    <a:gd name="connsiteX0" fmla="*/ 0 w 1040580"/>
                    <a:gd name="connsiteY0" fmla="*/ 0 h 450645"/>
                    <a:gd name="connsiteX1" fmla="*/ 1040580 w 1040580"/>
                    <a:gd name="connsiteY1" fmla="*/ 8193 h 450645"/>
                    <a:gd name="connsiteX2" fmla="*/ 1032387 w 1040580"/>
                    <a:gd name="connsiteY2" fmla="*/ 450645 h 450645"/>
                    <a:gd name="connsiteX3" fmla="*/ 16387 w 1040580"/>
                    <a:gd name="connsiteY3" fmla="*/ 442451 h 45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0580" h="450645">
                      <a:moveTo>
                        <a:pt x="0" y="0"/>
                      </a:moveTo>
                      <a:lnTo>
                        <a:pt x="1040580" y="8193"/>
                      </a:lnTo>
                      <a:lnTo>
                        <a:pt x="1032387" y="450645"/>
                      </a:lnTo>
                      <a:lnTo>
                        <a:pt x="16387" y="442451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cxnSp>
              <p:nvCxnSpPr>
                <p:cNvPr id="169" name="Straight Connector 168"/>
                <p:cNvCxnSpPr/>
                <p:nvPr/>
              </p:nvCxnSpPr>
              <p:spPr>
                <a:xfrm>
                  <a:off x="8501629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>
                  <a:off x="8268933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70"/>
              <p:cNvGrpSpPr/>
              <p:nvPr/>
            </p:nvGrpSpPr>
            <p:grpSpPr>
              <a:xfrm>
                <a:off x="8132332" y="4472927"/>
                <a:ext cx="551591" cy="228624"/>
                <a:chOff x="7660968" y="1751777"/>
                <a:chExt cx="1040580" cy="450645"/>
              </a:xfrm>
            </p:grpSpPr>
            <p:sp>
              <p:nvSpPr>
                <p:cNvPr id="165" name="Freeform 164"/>
                <p:cNvSpPr/>
                <p:nvPr/>
              </p:nvSpPr>
              <p:spPr>
                <a:xfrm>
                  <a:off x="7660968" y="1751777"/>
                  <a:ext cx="1040580" cy="450645"/>
                </a:xfrm>
                <a:custGeom>
                  <a:avLst/>
                  <a:gdLst>
                    <a:gd name="connsiteX0" fmla="*/ 0 w 1040580"/>
                    <a:gd name="connsiteY0" fmla="*/ 0 h 450645"/>
                    <a:gd name="connsiteX1" fmla="*/ 1040580 w 1040580"/>
                    <a:gd name="connsiteY1" fmla="*/ 8193 h 450645"/>
                    <a:gd name="connsiteX2" fmla="*/ 1032387 w 1040580"/>
                    <a:gd name="connsiteY2" fmla="*/ 450645 h 450645"/>
                    <a:gd name="connsiteX3" fmla="*/ 16387 w 1040580"/>
                    <a:gd name="connsiteY3" fmla="*/ 442451 h 45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0580" h="450645">
                      <a:moveTo>
                        <a:pt x="0" y="0"/>
                      </a:moveTo>
                      <a:lnTo>
                        <a:pt x="1040580" y="8193"/>
                      </a:lnTo>
                      <a:lnTo>
                        <a:pt x="1032387" y="450645"/>
                      </a:lnTo>
                      <a:lnTo>
                        <a:pt x="16387" y="442451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8501629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>
                  <a:off x="8268933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2" name="Rectangle 71"/>
            <p:cNvSpPr/>
            <p:nvPr/>
          </p:nvSpPr>
          <p:spPr>
            <a:xfrm rot="16200000">
              <a:off x="4140666" y="5625761"/>
              <a:ext cx="883018" cy="13879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1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16621" tIns="58311" rIns="116621" bIns="58311" rtlCol="0" anchor="ctr"/>
            <a:lstStyle/>
            <a:p>
              <a:pPr algn="ctr"/>
              <a:endParaRPr lang="en-US" sz="1125" dirty="0">
                <a:solidFill>
                  <a:srgbClr val="000000"/>
                </a:solidFill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6876464" y="5411735"/>
              <a:ext cx="169167" cy="602844"/>
              <a:chOff x="2488822" y="2403406"/>
              <a:chExt cx="529093" cy="1589294"/>
            </a:xfrm>
          </p:grpSpPr>
          <p:cxnSp>
            <p:nvCxnSpPr>
              <p:cNvPr id="152" name="Straight Arrow Connector 151"/>
              <p:cNvCxnSpPr/>
              <p:nvPr/>
            </p:nvCxnSpPr>
            <p:spPr>
              <a:xfrm flipV="1">
                <a:off x="2493656" y="2403406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/>
              <p:cNvCxnSpPr/>
              <p:nvPr/>
            </p:nvCxnSpPr>
            <p:spPr>
              <a:xfrm flipV="1">
                <a:off x="2490064" y="2555806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/>
              <p:cNvCxnSpPr/>
              <p:nvPr/>
            </p:nvCxnSpPr>
            <p:spPr>
              <a:xfrm flipV="1">
                <a:off x="2493656" y="2717444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 flipV="1">
                <a:off x="2493656" y="2871548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 flipV="1">
                <a:off x="2493656" y="3031695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/>
              <p:nvPr/>
            </p:nvCxnSpPr>
            <p:spPr>
              <a:xfrm flipV="1">
                <a:off x="2494729" y="3190805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/>
              <p:cNvCxnSpPr/>
              <p:nvPr/>
            </p:nvCxnSpPr>
            <p:spPr>
              <a:xfrm flipV="1">
                <a:off x="2493656" y="3352442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/>
              <p:cNvCxnSpPr/>
              <p:nvPr/>
            </p:nvCxnSpPr>
            <p:spPr>
              <a:xfrm flipV="1">
                <a:off x="2494729" y="3512589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/>
              <p:cNvCxnSpPr/>
              <p:nvPr/>
            </p:nvCxnSpPr>
            <p:spPr>
              <a:xfrm flipV="1">
                <a:off x="2495802" y="3671699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/>
              <p:nvPr/>
            </p:nvCxnSpPr>
            <p:spPr>
              <a:xfrm flipV="1">
                <a:off x="2493656" y="3833590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/>
              <p:cNvCxnSpPr/>
              <p:nvPr/>
            </p:nvCxnSpPr>
            <p:spPr>
              <a:xfrm flipV="1">
                <a:off x="2488822" y="3992700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4388696" y="5390116"/>
              <a:ext cx="125739" cy="602844"/>
              <a:chOff x="2488822" y="2403406"/>
              <a:chExt cx="529093" cy="1589294"/>
            </a:xfrm>
          </p:grpSpPr>
          <p:cxnSp>
            <p:nvCxnSpPr>
              <p:cNvPr id="141" name="Straight Arrow Connector 140"/>
              <p:cNvCxnSpPr/>
              <p:nvPr/>
            </p:nvCxnSpPr>
            <p:spPr>
              <a:xfrm flipV="1">
                <a:off x="2493656" y="2403406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 flipV="1">
                <a:off x="2490064" y="2555806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/>
              <p:cNvCxnSpPr/>
              <p:nvPr/>
            </p:nvCxnSpPr>
            <p:spPr>
              <a:xfrm flipV="1">
                <a:off x="2493656" y="2717444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 flipV="1">
                <a:off x="2493656" y="2871548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 flipV="1">
                <a:off x="2493656" y="3031695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/>
              <p:cNvCxnSpPr/>
              <p:nvPr/>
            </p:nvCxnSpPr>
            <p:spPr>
              <a:xfrm flipV="1">
                <a:off x="2494729" y="3190805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/>
              <p:cNvCxnSpPr/>
              <p:nvPr/>
            </p:nvCxnSpPr>
            <p:spPr>
              <a:xfrm flipV="1">
                <a:off x="2493656" y="3352442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/>
              <p:cNvCxnSpPr/>
              <p:nvPr/>
            </p:nvCxnSpPr>
            <p:spPr>
              <a:xfrm flipV="1">
                <a:off x="2494729" y="3512589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/>
              <p:cNvCxnSpPr/>
              <p:nvPr/>
            </p:nvCxnSpPr>
            <p:spPr>
              <a:xfrm flipV="1">
                <a:off x="2495802" y="3671699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flipV="1">
                <a:off x="2493656" y="3833590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 flipV="1">
                <a:off x="2488822" y="3992700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/>
            <p:cNvGrpSpPr/>
            <p:nvPr/>
          </p:nvGrpSpPr>
          <p:grpSpPr>
            <a:xfrm>
              <a:off x="4822303" y="5326786"/>
              <a:ext cx="300026" cy="748431"/>
              <a:chOff x="2449931" y="225721"/>
              <a:chExt cx="909363" cy="1973109"/>
            </a:xfrm>
          </p:grpSpPr>
          <p:sp>
            <p:nvSpPr>
              <p:cNvPr id="129" name="Rectangle 128"/>
              <p:cNvSpPr/>
              <p:nvPr/>
            </p:nvSpPr>
            <p:spPr>
              <a:xfrm>
                <a:off x="2449931" y="225721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25" dirty="0"/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2449931" y="56313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2449931" y="902860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449931" y="1244322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2449931" y="191914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2449931" y="1581733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5" name="Trapezoid 134"/>
              <p:cNvSpPr/>
              <p:nvPr/>
            </p:nvSpPr>
            <p:spPr>
              <a:xfrm rot="5400000">
                <a:off x="3080394" y="231171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 dirty="0"/>
              </a:p>
            </p:txBody>
          </p:sp>
          <p:sp>
            <p:nvSpPr>
              <p:cNvPr id="136" name="Trapezoid 135"/>
              <p:cNvSpPr/>
              <p:nvPr/>
            </p:nvSpPr>
            <p:spPr>
              <a:xfrm rot="5400000">
                <a:off x="3085058" y="56858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7" name="Trapezoid 136"/>
              <p:cNvSpPr/>
              <p:nvPr/>
            </p:nvSpPr>
            <p:spPr>
              <a:xfrm rot="5400000">
                <a:off x="3085058" y="908310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8" name="Trapezoid 137"/>
              <p:cNvSpPr/>
              <p:nvPr/>
            </p:nvSpPr>
            <p:spPr>
              <a:xfrm rot="5400000">
                <a:off x="3080394" y="125872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9" name="Trapezoid 138"/>
              <p:cNvSpPr/>
              <p:nvPr/>
            </p:nvSpPr>
            <p:spPr>
              <a:xfrm rot="5400000">
                <a:off x="3080394" y="158718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40" name="Trapezoid 139"/>
              <p:cNvSpPr/>
              <p:nvPr/>
            </p:nvSpPr>
            <p:spPr>
              <a:xfrm rot="5400000">
                <a:off x="3080394" y="192459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5284008" y="5335217"/>
              <a:ext cx="300026" cy="748431"/>
              <a:chOff x="2449931" y="225721"/>
              <a:chExt cx="909363" cy="1973109"/>
            </a:xfrm>
          </p:grpSpPr>
          <p:sp>
            <p:nvSpPr>
              <p:cNvPr id="117" name="Rectangle 116"/>
              <p:cNvSpPr/>
              <p:nvPr/>
            </p:nvSpPr>
            <p:spPr>
              <a:xfrm>
                <a:off x="2449931" y="225721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2449931" y="56313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2449931" y="902860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2449931" y="1244322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2449931" y="191914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2449931" y="1581733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3" name="Trapezoid 122"/>
              <p:cNvSpPr/>
              <p:nvPr/>
            </p:nvSpPr>
            <p:spPr>
              <a:xfrm rot="5400000">
                <a:off x="3080394" y="231171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4" name="Trapezoid 123"/>
              <p:cNvSpPr/>
              <p:nvPr/>
            </p:nvSpPr>
            <p:spPr>
              <a:xfrm rot="5400000">
                <a:off x="3085058" y="56858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5" name="Trapezoid 124"/>
              <p:cNvSpPr/>
              <p:nvPr/>
            </p:nvSpPr>
            <p:spPr>
              <a:xfrm rot="5400000">
                <a:off x="3085058" y="908310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6" name="Trapezoid 125"/>
              <p:cNvSpPr/>
              <p:nvPr/>
            </p:nvSpPr>
            <p:spPr>
              <a:xfrm rot="5400000">
                <a:off x="3080394" y="125872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7" name="Trapezoid 126"/>
              <p:cNvSpPr/>
              <p:nvPr/>
            </p:nvSpPr>
            <p:spPr>
              <a:xfrm rot="5400000">
                <a:off x="3080394" y="158718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8" name="Trapezoid 127"/>
              <p:cNvSpPr/>
              <p:nvPr/>
            </p:nvSpPr>
            <p:spPr>
              <a:xfrm rot="5400000">
                <a:off x="3080394" y="192459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5750713" y="5336359"/>
              <a:ext cx="300026" cy="748431"/>
              <a:chOff x="2449931" y="225721"/>
              <a:chExt cx="909363" cy="1973109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2449931" y="225721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2449931" y="56313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2449931" y="902860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449931" y="1244322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2449931" y="191914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2449931" y="1581733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1" name="Trapezoid 110"/>
              <p:cNvSpPr/>
              <p:nvPr/>
            </p:nvSpPr>
            <p:spPr>
              <a:xfrm rot="5400000">
                <a:off x="3080394" y="231171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2" name="Trapezoid 111"/>
              <p:cNvSpPr/>
              <p:nvPr/>
            </p:nvSpPr>
            <p:spPr>
              <a:xfrm rot="5400000">
                <a:off x="3085058" y="56858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3" name="Trapezoid 112"/>
              <p:cNvSpPr/>
              <p:nvPr/>
            </p:nvSpPr>
            <p:spPr>
              <a:xfrm rot="5400000">
                <a:off x="3085058" y="908310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4" name="Trapezoid 113"/>
              <p:cNvSpPr/>
              <p:nvPr/>
            </p:nvSpPr>
            <p:spPr>
              <a:xfrm rot="5400000">
                <a:off x="3080394" y="125872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5" name="Trapezoid 114"/>
              <p:cNvSpPr/>
              <p:nvPr/>
            </p:nvSpPr>
            <p:spPr>
              <a:xfrm rot="5400000">
                <a:off x="3080394" y="158718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6" name="Trapezoid 115"/>
              <p:cNvSpPr/>
              <p:nvPr/>
            </p:nvSpPr>
            <p:spPr>
              <a:xfrm rot="5400000">
                <a:off x="3080394" y="192459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6214910" y="5347113"/>
              <a:ext cx="300026" cy="748431"/>
              <a:chOff x="2449931" y="225721"/>
              <a:chExt cx="909363" cy="1973109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2449931" y="225721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2449931" y="56313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2449931" y="902860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2449931" y="1244322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2449931" y="191914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2449931" y="1581733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9" name="Trapezoid 98"/>
              <p:cNvSpPr/>
              <p:nvPr/>
            </p:nvSpPr>
            <p:spPr>
              <a:xfrm rot="5400000">
                <a:off x="3080394" y="231171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0" name="Trapezoid 99"/>
              <p:cNvSpPr/>
              <p:nvPr/>
            </p:nvSpPr>
            <p:spPr>
              <a:xfrm rot="5400000">
                <a:off x="3085058" y="56858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1" name="Trapezoid 100"/>
              <p:cNvSpPr/>
              <p:nvPr/>
            </p:nvSpPr>
            <p:spPr>
              <a:xfrm rot="5400000">
                <a:off x="3085058" y="908310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2" name="Trapezoid 101"/>
              <p:cNvSpPr/>
              <p:nvPr/>
            </p:nvSpPr>
            <p:spPr>
              <a:xfrm rot="5400000">
                <a:off x="3080394" y="125872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3" name="Trapezoid 102"/>
              <p:cNvSpPr/>
              <p:nvPr/>
            </p:nvSpPr>
            <p:spPr>
              <a:xfrm rot="5400000">
                <a:off x="3080394" y="158718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4" name="Trapezoid 103"/>
              <p:cNvSpPr/>
              <p:nvPr/>
            </p:nvSpPr>
            <p:spPr>
              <a:xfrm rot="5400000">
                <a:off x="3080394" y="192459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6684779" y="5760077"/>
              <a:ext cx="182231" cy="262558"/>
              <a:chOff x="8131589" y="4009362"/>
              <a:chExt cx="552334" cy="692189"/>
            </a:xfrm>
          </p:grpSpPr>
          <p:grpSp>
            <p:nvGrpSpPr>
              <p:cNvPr id="85" name="Group 65"/>
              <p:cNvGrpSpPr/>
              <p:nvPr/>
            </p:nvGrpSpPr>
            <p:grpSpPr>
              <a:xfrm>
                <a:off x="8131589" y="4009362"/>
                <a:ext cx="551591" cy="228624"/>
                <a:chOff x="7660968" y="1751777"/>
                <a:chExt cx="1040580" cy="450645"/>
              </a:xfrm>
            </p:grpSpPr>
            <p:sp>
              <p:nvSpPr>
                <p:cNvPr id="90" name="Freeform 89"/>
                <p:cNvSpPr/>
                <p:nvPr/>
              </p:nvSpPr>
              <p:spPr>
                <a:xfrm>
                  <a:off x="7660968" y="1751777"/>
                  <a:ext cx="1040580" cy="450645"/>
                </a:xfrm>
                <a:custGeom>
                  <a:avLst/>
                  <a:gdLst>
                    <a:gd name="connsiteX0" fmla="*/ 0 w 1040580"/>
                    <a:gd name="connsiteY0" fmla="*/ 0 h 450645"/>
                    <a:gd name="connsiteX1" fmla="*/ 1040580 w 1040580"/>
                    <a:gd name="connsiteY1" fmla="*/ 8193 h 450645"/>
                    <a:gd name="connsiteX2" fmla="*/ 1032387 w 1040580"/>
                    <a:gd name="connsiteY2" fmla="*/ 450645 h 450645"/>
                    <a:gd name="connsiteX3" fmla="*/ 16387 w 1040580"/>
                    <a:gd name="connsiteY3" fmla="*/ 442451 h 45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0580" h="450645">
                      <a:moveTo>
                        <a:pt x="0" y="0"/>
                      </a:moveTo>
                      <a:lnTo>
                        <a:pt x="1040580" y="8193"/>
                      </a:lnTo>
                      <a:lnTo>
                        <a:pt x="1032387" y="450645"/>
                      </a:lnTo>
                      <a:lnTo>
                        <a:pt x="16387" y="442451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8501629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8268933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70"/>
              <p:cNvGrpSpPr/>
              <p:nvPr/>
            </p:nvGrpSpPr>
            <p:grpSpPr>
              <a:xfrm>
                <a:off x="8132332" y="4472927"/>
                <a:ext cx="551591" cy="228624"/>
                <a:chOff x="7660968" y="1751777"/>
                <a:chExt cx="1040580" cy="450645"/>
              </a:xfrm>
            </p:grpSpPr>
            <p:sp>
              <p:nvSpPr>
                <p:cNvPr id="87" name="Freeform 86"/>
                <p:cNvSpPr/>
                <p:nvPr/>
              </p:nvSpPr>
              <p:spPr>
                <a:xfrm>
                  <a:off x="7660968" y="1751777"/>
                  <a:ext cx="1040580" cy="450645"/>
                </a:xfrm>
                <a:custGeom>
                  <a:avLst/>
                  <a:gdLst>
                    <a:gd name="connsiteX0" fmla="*/ 0 w 1040580"/>
                    <a:gd name="connsiteY0" fmla="*/ 0 h 450645"/>
                    <a:gd name="connsiteX1" fmla="*/ 1040580 w 1040580"/>
                    <a:gd name="connsiteY1" fmla="*/ 8193 h 450645"/>
                    <a:gd name="connsiteX2" fmla="*/ 1032387 w 1040580"/>
                    <a:gd name="connsiteY2" fmla="*/ 450645 h 450645"/>
                    <a:gd name="connsiteX3" fmla="*/ 16387 w 1040580"/>
                    <a:gd name="connsiteY3" fmla="*/ 442451 h 45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0580" h="450645">
                      <a:moveTo>
                        <a:pt x="0" y="0"/>
                      </a:moveTo>
                      <a:lnTo>
                        <a:pt x="1040580" y="8193"/>
                      </a:lnTo>
                      <a:lnTo>
                        <a:pt x="1032387" y="450645"/>
                      </a:lnTo>
                      <a:lnTo>
                        <a:pt x="16387" y="442451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8501629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8268933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80" name="Straight Arrow Connector 79"/>
            <p:cNvCxnSpPr/>
            <p:nvPr/>
          </p:nvCxnSpPr>
          <p:spPr>
            <a:xfrm>
              <a:off x="4651574" y="5695160"/>
              <a:ext cx="134321" cy="2144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5624063" y="5703111"/>
              <a:ext cx="90933" cy="1223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6085949" y="5707469"/>
              <a:ext cx="92591" cy="174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6549495" y="5707642"/>
              <a:ext cx="135039" cy="2410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5156849" y="5692467"/>
              <a:ext cx="96260" cy="2671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3A8BAC-F6FC-1C27-989B-D5FCB2F02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1FE09C-F1F0-E1F8-07C6-2C257420DE4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210C5-752A-7801-DCDC-EEBA274CCA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650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ED832-2492-21F6-4BE2-CE929FEAB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 Network (DCN)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D9F4B-285E-49E7-CB54-F302C76F9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8674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network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computing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storage</a:t>
            </a:r>
            <a:r>
              <a:rPr lang="en-US" dirty="0"/>
              <a:t> resources</a:t>
            </a:r>
          </a:p>
          <a:p>
            <a:pPr lvl="1"/>
            <a:r>
              <a:rPr lang="en-US" dirty="0"/>
              <a:t>Proximity of components (within the data center) facilitates communication, i.e., high-performance</a:t>
            </a:r>
          </a:p>
          <a:p>
            <a:pPr lvl="1"/>
            <a:r>
              <a:rPr lang="en-US" dirty="0"/>
              <a:t>Can lead to reduced cost and overheads</a:t>
            </a:r>
          </a:p>
          <a:p>
            <a:pPr lvl="2"/>
            <a:r>
              <a:rPr lang="en-US" dirty="0"/>
              <a:t>Major cost upfront but less cost in long run.</a:t>
            </a:r>
          </a:p>
          <a:p>
            <a:pPr lvl="1"/>
            <a:endParaRPr lang="en-US" dirty="0"/>
          </a:p>
          <a:p>
            <a:r>
              <a:rPr lang="en-US" dirty="0"/>
              <a:t>Functions</a:t>
            </a:r>
          </a:p>
          <a:p>
            <a:pPr lvl="1"/>
            <a:r>
              <a:rPr lang="en-US" dirty="0"/>
              <a:t>Data Storage and Management: </a:t>
            </a:r>
          </a:p>
          <a:p>
            <a:pPr lvl="2"/>
            <a:r>
              <a:rPr lang="en-US" dirty="0"/>
              <a:t>Security, efficiency, reliability</a:t>
            </a:r>
          </a:p>
          <a:p>
            <a:pPr lvl="1"/>
            <a:r>
              <a:rPr lang="en-US" dirty="0"/>
              <a:t>Application Hosting</a:t>
            </a:r>
          </a:p>
          <a:p>
            <a:pPr lvl="2"/>
            <a:r>
              <a:rPr lang="en-US" dirty="0"/>
              <a:t>End-users and business applications, cloud computing and SaaS models</a:t>
            </a:r>
          </a:p>
          <a:p>
            <a:pPr lvl="1"/>
            <a:r>
              <a:rPr lang="en-US" dirty="0"/>
              <a:t>Data Processing:</a:t>
            </a:r>
          </a:p>
          <a:p>
            <a:pPr lvl="2"/>
            <a:r>
              <a:rPr lang="en-US" dirty="0"/>
              <a:t>Large volumes of data for analytics and processing, big data and AI workloads</a:t>
            </a:r>
          </a:p>
          <a:p>
            <a:pPr lvl="1"/>
            <a:r>
              <a:rPr lang="en-US" dirty="0"/>
              <a:t>And more 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04133-1F20-3961-032B-4B8ED641B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470509-0FF8-7E7D-6E32-5C722067DE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88C58F-82E2-B9CB-80F7-C759906354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8" name="Picture 7" descr="A close up of a computer&#10;&#10;Description automatically generated">
            <a:extLst>
              <a:ext uri="{FF2B5EF4-FFF2-40B4-BE49-F238E27FC236}">
                <a16:creationId xmlns:a16="http://schemas.microsoft.com/office/drawing/2014/main" id="{96AB764E-F134-8627-E328-9A4712AF0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55" y="958848"/>
            <a:ext cx="24003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003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D98702C-BA5F-8D4B-B23D-DEB8E47CE420}" type="slidenum">
              <a:rPr lang="en-US" smtClean="0"/>
              <a:pPr/>
              <a:t>50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689340" y="3028619"/>
            <a:ext cx="1124342" cy="1626876"/>
            <a:chOff x="1485649" y="3204985"/>
            <a:chExt cx="1124341" cy="2169168"/>
          </a:xfrm>
        </p:grpSpPr>
        <p:sp>
          <p:nvSpPr>
            <p:cNvPr id="8" name="Rectangle 7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40101" y="3033900"/>
            <a:ext cx="1124342" cy="1626876"/>
            <a:chOff x="1485649" y="3204985"/>
            <a:chExt cx="1124341" cy="2169168"/>
          </a:xfrm>
        </p:grpSpPr>
        <p:sp>
          <p:nvSpPr>
            <p:cNvPr id="11" name="Rectangle 10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90658" y="3040099"/>
            <a:ext cx="1124342" cy="1626876"/>
            <a:chOff x="1485649" y="3204985"/>
            <a:chExt cx="1124341" cy="2169168"/>
          </a:xfrm>
        </p:grpSpPr>
        <p:sp>
          <p:nvSpPr>
            <p:cNvPr id="14" name="Rectangle 13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19801" y="3049059"/>
            <a:ext cx="1124342" cy="1626876"/>
            <a:chOff x="1485649" y="3204985"/>
            <a:chExt cx="1124341" cy="2169168"/>
          </a:xfrm>
        </p:grpSpPr>
        <p:sp>
          <p:nvSpPr>
            <p:cNvPr id="17" name="Rectangle 16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315209" y="3279549"/>
            <a:ext cx="389388" cy="1191971"/>
            <a:chOff x="2488822" y="2403406"/>
            <a:chExt cx="529093" cy="1589294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28600" y="3230364"/>
            <a:ext cx="381108" cy="1191971"/>
            <a:chOff x="2488822" y="2403406"/>
            <a:chExt cx="529093" cy="1589294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1834352" y="3105144"/>
            <a:ext cx="909363" cy="1479832"/>
            <a:chOff x="2449931" y="225721"/>
            <a:chExt cx="909363" cy="1973109"/>
          </a:xfrm>
        </p:grpSpPr>
        <p:sp>
          <p:nvSpPr>
            <p:cNvPr id="53" name="Rectangle 52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9" name="Trapezoid 58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 dirty="0"/>
            </a:p>
          </p:txBody>
        </p:sp>
        <p:sp>
          <p:nvSpPr>
            <p:cNvPr id="60" name="Trapezoid 59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1" name="Trapezoid 60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2" name="Trapezoid 61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3" name="Trapezoid 62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4" name="Trapezoid 63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233753" y="3121814"/>
            <a:ext cx="909363" cy="1479832"/>
            <a:chOff x="2449931" y="225721"/>
            <a:chExt cx="909363" cy="1973109"/>
          </a:xfrm>
        </p:grpSpPr>
        <p:sp>
          <p:nvSpPr>
            <p:cNvPr id="66" name="Rectangle 65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2" name="Trapezoid 71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3" name="Trapezoid 72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4" name="Trapezoid 73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5" name="Trapezoid 74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6" name="Trapezoid 75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7" name="Trapezoid 76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698917" y="3124071"/>
            <a:ext cx="909363" cy="1479832"/>
            <a:chOff x="2449931" y="225721"/>
            <a:chExt cx="909363" cy="1973109"/>
          </a:xfrm>
        </p:grpSpPr>
        <p:sp>
          <p:nvSpPr>
            <p:cNvPr id="79" name="Rectangle 78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5" name="Trapezoid 84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6" name="Trapezoid 85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7" name="Trapezoid 86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8" name="Trapezoid 87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9" name="Trapezoid 88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0" name="Trapezoid 89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6130034" y="3145337"/>
            <a:ext cx="909363" cy="1479832"/>
            <a:chOff x="2449931" y="225721"/>
            <a:chExt cx="909363" cy="1973109"/>
          </a:xfrm>
        </p:grpSpPr>
        <p:sp>
          <p:nvSpPr>
            <p:cNvPr id="92" name="Rectangle 91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8" name="Trapezoid 97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9" name="Trapezoid 98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0" name="Trapezoid 99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1" name="Trapezoid 100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2" name="Trapezoid 101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3" name="Trapezoid 102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1702613" y="2605908"/>
            <a:ext cx="1154074" cy="451769"/>
          </a:xfrm>
          <a:prstGeom prst="rect">
            <a:avLst/>
          </a:prstGeom>
          <a:noFill/>
        </p:spPr>
        <p:txBody>
          <a:bodyPr wrap="square" lIns="81639" tIns="40820" rIns="81639" bIns="40820" rtlCol="0">
            <a:spAutoFit/>
          </a:bodyPr>
          <a:lstStyle/>
          <a:p>
            <a:pPr algn="ctr"/>
            <a:r>
              <a:rPr lang="en-US" sz="1200" dirty="0" err="1"/>
              <a:t>Match+Action</a:t>
            </a:r>
            <a:br>
              <a:rPr lang="en-US" sz="1200" dirty="0"/>
            </a:br>
            <a:r>
              <a:rPr lang="en-US" sz="1200" dirty="0"/>
              <a:t>Stage</a:t>
            </a:r>
          </a:p>
        </p:txBody>
      </p:sp>
      <p:sp>
        <p:nvSpPr>
          <p:cNvPr id="207" name="Rectangle 206"/>
          <p:cNvSpPr/>
          <p:nvPr/>
        </p:nvSpPr>
        <p:spPr>
          <a:xfrm>
            <a:off x="7478672" y="3048958"/>
            <a:ext cx="842815" cy="1638356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16621" tIns="0" rIns="116621" bIns="58311" rtlCol="0" anchor="ctr"/>
          <a:lstStyle/>
          <a:p>
            <a:pPr algn="ctr">
              <a:lnSpc>
                <a:spcPts val="1425"/>
              </a:lnSpc>
            </a:pPr>
            <a:r>
              <a:rPr lang="en-US" sz="1500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10132" y="3272733"/>
            <a:ext cx="552334" cy="519142"/>
            <a:chOff x="8131589" y="4009362"/>
            <a:chExt cx="552334" cy="692189"/>
          </a:xfrm>
          <a:noFill/>
        </p:grpSpPr>
        <p:grpSp>
          <p:nvGrpSpPr>
            <p:cNvPr id="20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25" name="Freeform 24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22" name="Freeform 21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Group 104"/>
          <p:cNvGrpSpPr/>
          <p:nvPr/>
        </p:nvGrpSpPr>
        <p:grpSpPr>
          <a:xfrm>
            <a:off x="7610875" y="3968307"/>
            <a:ext cx="552334" cy="519142"/>
            <a:chOff x="8131589" y="4009362"/>
            <a:chExt cx="552334" cy="692189"/>
          </a:xfrm>
          <a:noFill/>
        </p:grpSpPr>
        <p:grpSp>
          <p:nvGrpSpPr>
            <p:cNvPr id="106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111" name="Freeform 110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108" name="Freeform 107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4" name="Straight Arrow Connector 113"/>
          <p:cNvCxnSpPr>
            <a:stCxn id="121" idx="3"/>
            <a:endCxn id="9" idx="1"/>
          </p:cNvCxnSpPr>
          <p:nvPr/>
        </p:nvCxnSpPr>
        <p:spPr>
          <a:xfrm flipV="1">
            <a:off x="1328160" y="3837750"/>
            <a:ext cx="361180" cy="933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2" idx="3"/>
            <a:endCxn id="15" idx="1"/>
          </p:cNvCxnSpPr>
          <p:nvPr/>
        </p:nvCxnSpPr>
        <p:spPr>
          <a:xfrm>
            <a:off x="4264443" y="3843031"/>
            <a:ext cx="326216" cy="619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14" idx="3"/>
            <a:endCxn id="18" idx="1"/>
          </p:cNvCxnSpPr>
          <p:nvPr/>
        </p:nvCxnSpPr>
        <p:spPr>
          <a:xfrm>
            <a:off x="5715000" y="3857847"/>
            <a:ext cx="304800" cy="34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18" idx="3"/>
            <a:endCxn id="207" idx="1"/>
          </p:cNvCxnSpPr>
          <p:nvPr/>
        </p:nvCxnSpPr>
        <p:spPr>
          <a:xfrm>
            <a:off x="7144143" y="3858189"/>
            <a:ext cx="334529" cy="994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8" idx="3"/>
            <a:endCxn id="12" idx="1"/>
          </p:cNvCxnSpPr>
          <p:nvPr/>
        </p:nvCxnSpPr>
        <p:spPr>
          <a:xfrm flipV="1">
            <a:off x="2813682" y="3843030"/>
            <a:ext cx="326418" cy="333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1827166" y="3124071"/>
            <a:ext cx="540445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/>
              <a:t>Memory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480324" y="3137770"/>
            <a:ext cx="25167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/>
              <a:t>ALU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4719936"/>
            <a:ext cx="1264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Programmable</a:t>
            </a:r>
            <a:br>
              <a:rPr lang="en-US" sz="1200" dirty="0"/>
            </a:br>
            <a:r>
              <a:rPr lang="en-US" sz="1200" dirty="0"/>
              <a:t>Parser</a:t>
            </a:r>
          </a:p>
        </p:txBody>
      </p:sp>
      <p:grpSp>
        <p:nvGrpSpPr>
          <p:cNvPr id="222" name="Group 221"/>
          <p:cNvGrpSpPr/>
          <p:nvPr/>
        </p:nvGrpSpPr>
        <p:grpSpPr>
          <a:xfrm>
            <a:off x="605574" y="3038668"/>
            <a:ext cx="722586" cy="1616828"/>
            <a:chOff x="605574" y="1959131"/>
            <a:chExt cx="722586" cy="1616828"/>
          </a:xfrm>
        </p:grpSpPr>
        <p:sp>
          <p:nvSpPr>
            <p:cNvPr id="121" name="Rectangle 120"/>
            <p:cNvSpPr/>
            <p:nvPr/>
          </p:nvSpPr>
          <p:spPr>
            <a:xfrm>
              <a:off x="605574" y="1959131"/>
              <a:ext cx="722586" cy="16168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16621" tIns="0" rIns="116621" bIns="58311" rtlCol="0" anchor="ctr"/>
            <a:lstStyle/>
            <a:p>
              <a:pPr algn="ctr">
                <a:lnSpc>
                  <a:spcPts val="1425"/>
                </a:lnSpc>
              </a:pPr>
              <a:r>
                <a:rPr lang="en-US" sz="150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75714" y="2116356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696269" y="259215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981553" y="2400219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679074" y="297797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1007641" y="3198590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Curved Connector 177"/>
            <p:cNvCxnSpPr>
              <a:stCxn id="3" idx="0"/>
              <a:endCxn id="172" idx="0"/>
            </p:cNvCxnSpPr>
            <p:nvPr/>
          </p:nvCxnSpPr>
          <p:spPr>
            <a:xfrm rot="16200000" flipH="1">
              <a:off x="801001" y="2105368"/>
              <a:ext cx="283863" cy="305839"/>
            </a:xfrm>
            <a:prstGeom prst="curvedConnector3">
              <a:avLst>
                <a:gd name="adj1" fmla="val -19368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urved Connector 187"/>
            <p:cNvCxnSpPr>
              <a:stCxn id="3" idx="4"/>
              <a:endCxn id="171" idx="0"/>
            </p:cNvCxnSpPr>
            <p:nvPr/>
          </p:nvCxnSpPr>
          <p:spPr>
            <a:xfrm rot="16200000" flipH="1">
              <a:off x="680157" y="2461741"/>
              <a:ext cx="240269" cy="20555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urved Connector 188"/>
            <p:cNvCxnSpPr>
              <a:stCxn id="172" idx="4"/>
              <a:endCxn id="172" idx="6"/>
            </p:cNvCxnSpPr>
            <p:nvPr/>
          </p:nvCxnSpPr>
          <p:spPr>
            <a:xfrm rot="5400000" flipH="1" flipV="1">
              <a:off x="1094121" y="2519716"/>
              <a:ext cx="117764" cy="114300"/>
            </a:xfrm>
            <a:prstGeom prst="curvedConnector4">
              <a:avLst>
                <a:gd name="adj1" fmla="val -95831"/>
                <a:gd name="adj2" fmla="val 163291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urved Connector 189"/>
            <p:cNvCxnSpPr>
              <a:stCxn id="172" idx="3"/>
              <a:endCxn id="173" idx="6"/>
            </p:cNvCxnSpPr>
            <p:nvPr/>
          </p:nvCxnSpPr>
          <p:spPr>
            <a:xfrm rot="5400000">
              <a:off x="714112" y="2794819"/>
              <a:ext cx="494483" cy="107357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urved Connector 190"/>
            <p:cNvCxnSpPr>
              <a:stCxn id="171" idx="6"/>
              <a:endCxn id="174" idx="0"/>
            </p:cNvCxnSpPr>
            <p:nvPr/>
          </p:nvCxnSpPr>
          <p:spPr>
            <a:xfrm>
              <a:off x="924869" y="2709919"/>
              <a:ext cx="197072" cy="488671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>
              <a:stCxn id="174" idx="4"/>
              <a:endCxn id="173" idx="4"/>
            </p:cNvCxnSpPr>
            <p:nvPr/>
          </p:nvCxnSpPr>
          <p:spPr>
            <a:xfrm rot="5400000" flipH="1">
              <a:off x="847350" y="3159528"/>
              <a:ext cx="220616" cy="328567"/>
            </a:xfrm>
            <a:prstGeom prst="curvedConnector3">
              <a:avLst>
                <a:gd name="adj1" fmla="val -40662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4" name="Left Brace 223"/>
          <p:cNvSpPr/>
          <p:nvPr/>
        </p:nvSpPr>
        <p:spPr>
          <a:xfrm rot="5400000" flipH="1">
            <a:off x="4306095" y="2086713"/>
            <a:ext cx="222268" cy="5467744"/>
          </a:xfrm>
          <a:prstGeom prst="leftBrace">
            <a:avLst>
              <a:gd name="adj1" fmla="val 43551"/>
              <a:gd name="adj2" fmla="val 49888"/>
            </a:avLst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TextBox 224"/>
          <p:cNvSpPr txBox="1"/>
          <p:nvPr/>
        </p:nvSpPr>
        <p:spPr>
          <a:xfrm>
            <a:off x="2544737" y="4896235"/>
            <a:ext cx="3585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Programmable </a:t>
            </a:r>
            <a:r>
              <a:rPr lang="en-US" sz="1200"/>
              <a:t>Match-Action Pipeline</a:t>
            </a:r>
            <a:endParaRPr lang="en-US" sz="1200" dirty="0"/>
          </a:p>
        </p:txBody>
      </p:sp>
      <p:sp>
        <p:nvSpPr>
          <p:cNvPr id="135" name="Title 2">
            <a:extLst>
              <a:ext uri="{FF2B5EF4-FFF2-40B4-BE49-F238E27FC236}">
                <a16:creationId xmlns:a16="http://schemas.microsoft.com/office/drawing/2014/main" id="{DD02302E-97BE-BD44-8F67-386656216830}"/>
              </a:ext>
            </a:extLst>
          </p:cNvPr>
          <p:cNvSpPr txBox="1">
            <a:spLocks/>
          </p:cNvSpPr>
          <p:nvPr/>
        </p:nvSpPr>
        <p:spPr>
          <a:xfrm>
            <a:off x="152400" y="1291828"/>
            <a:ext cx="878840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chemeClr val="tx2"/>
                </a:solidFill>
              </a:rPr>
              <a:t>PISA: Protocol Independent Switch Architecture</a:t>
            </a:r>
          </a:p>
        </p:txBody>
      </p:sp>
    </p:spTree>
    <p:extLst>
      <p:ext uri="{BB962C8B-B14F-4D97-AF65-F5344CB8AC3E}">
        <p14:creationId xmlns:p14="http://schemas.microsoft.com/office/powerpoint/2010/main" val="20197736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roup 359"/>
          <p:cNvGrpSpPr/>
          <p:nvPr/>
        </p:nvGrpSpPr>
        <p:grpSpPr>
          <a:xfrm>
            <a:off x="8217237" y="3292890"/>
            <a:ext cx="512735" cy="1191971"/>
            <a:chOff x="2488822" y="2403406"/>
            <a:chExt cx="529093" cy="1589294"/>
          </a:xfrm>
        </p:grpSpPr>
        <p:cxnSp>
          <p:nvCxnSpPr>
            <p:cNvPr id="361" name="Straight Arrow Connector 360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Arrow Connector 361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Arrow Connector 362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Arrow Connector 364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Arrow Connector 367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Arrow Connector 368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Arrow Connector 369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Arrow Connector 370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Rectangle 183"/>
          <p:cNvSpPr/>
          <p:nvPr/>
        </p:nvSpPr>
        <p:spPr>
          <a:xfrm>
            <a:off x="7478672" y="3048958"/>
            <a:ext cx="842815" cy="163835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16621" tIns="0" rIns="116621" bIns="58311" rtlCol="0" anchor="ctr"/>
          <a:lstStyle/>
          <a:p>
            <a:pPr algn="ctr">
              <a:lnSpc>
                <a:spcPts val="1425"/>
              </a:lnSpc>
            </a:pPr>
            <a:r>
              <a:rPr lang="en-US" sz="1500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437" name="Group 436"/>
          <p:cNvGrpSpPr/>
          <p:nvPr/>
        </p:nvGrpSpPr>
        <p:grpSpPr>
          <a:xfrm>
            <a:off x="7597431" y="3981648"/>
            <a:ext cx="552334" cy="519142"/>
            <a:chOff x="8131589" y="4009362"/>
            <a:chExt cx="552334" cy="692189"/>
          </a:xfrm>
        </p:grpSpPr>
        <p:grpSp>
          <p:nvGrpSpPr>
            <p:cNvPr id="438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</p:grpSpPr>
          <p:sp>
            <p:nvSpPr>
              <p:cNvPr id="443" name="Freeform 442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444" name="Straight Connector 443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9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</p:grpSpPr>
          <p:sp>
            <p:nvSpPr>
              <p:cNvPr id="440" name="Freeform 439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441" name="Straight Connector 440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8" name="Group 317"/>
          <p:cNvGrpSpPr/>
          <p:nvPr/>
        </p:nvGrpSpPr>
        <p:grpSpPr>
          <a:xfrm>
            <a:off x="7216310" y="3442563"/>
            <a:ext cx="66973" cy="434041"/>
            <a:chOff x="2682199" y="3319032"/>
            <a:chExt cx="152400" cy="987683"/>
          </a:xfrm>
        </p:grpSpPr>
        <p:sp>
          <p:nvSpPr>
            <p:cNvPr id="319" name="Rectangle 318"/>
            <p:cNvSpPr/>
            <p:nvPr/>
          </p:nvSpPr>
          <p:spPr>
            <a:xfrm>
              <a:off x="2682199" y="3319032"/>
              <a:ext cx="152400" cy="176851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2682199" y="3716850"/>
              <a:ext cx="152400" cy="176851"/>
            </a:xfrm>
            <a:prstGeom prst="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2682199" y="4129864"/>
              <a:ext cx="152400" cy="176851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</p:grpSp>
      <p:sp>
        <p:nvSpPr>
          <p:cNvPr id="322" name="Rectangle 321"/>
          <p:cNvSpPr/>
          <p:nvPr/>
        </p:nvSpPr>
        <p:spPr>
          <a:xfrm>
            <a:off x="7647399" y="4014983"/>
            <a:ext cx="445463" cy="799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323" name="Rectangle 322"/>
          <p:cNvSpPr/>
          <p:nvPr/>
        </p:nvSpPr>
        <p:spPr>
          <a:xfrm>
            <a:off x="7216310" y="3442562"/>
            <a:ext cx="66973" cy="7771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324" name="Rectangle 323"/>
          <p:cNvSpPr/>
          <p:nvPr/>
        </p:nvSpPr>
        <p:spPr>
          <a:xfrm>
            <a:off x="7216310" y="3617383"/>
            <a:ext cx="66973" cy="77718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325" name="Rectangle 324"/>
          <p:cNvSpPr/>
          <p:nvPr/>
        </p:nvSpPr>
        <p:spPr>
          <a:xfrm>
            <a:off x="7216310" y="3798884"/>
            <a:ext cx="66973" cy="7771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170" name="Title 2"/>
          <p:cNvSpPr txBox="1">
            <a:spLocks/>
          </p:cNvSpPr>
          <p:nvPr/>
        </p:nvSpPr>
        <p:spPr>
          <a:xfrm>
            <a:off x="152400" y="1291828"/>
            <a:ext cx="878840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chemeClr val="tx2"/>
                </a:solidFill>
              </a:rPr>
              <a:t>PISA: Protocol Independent Switch Architecture</a:t>
            </a:r>
          </a:p>
        </p:txBody>
      </p:sp>
      <p:grpSp>
        <p:nvGrpSpPr>
          <p:cNvPr id="338" name="Group 337"/>
          <p:cNvGrpSpPr/>
          <p:nvPr/>
        </p:nvGrpSpPr>
        <p:grpSpPr>
          <a:xfrm>
            <a:off x="1712618" y="3041175"/>
            <a:ext cx="1124342" cy="1626876"/>
            <a:chOff x="1485649" y="3204985"/>
            <a:chExt cx="1124341" cy="2169168"/>
          </a:xfrm>
        </p:grpSpPr>
        <p:sp>
          <p:nvSpPr>
            <p:cNvPr id="339" name="Rectangle 338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341" name="Group 340"/>
          <p:cNvGrpSpPr/>
          <p:nvPr/>
        </p:nvGrpSpPr>
        <p:grpSpPr>
          <a:xfrm>
            <a:off x="3141658" y="3053681"/>
            <a:ext cx="1124342" cy="1626876"/>
            <a:chOff x="1485649" y="3204985"/>
            <a:chExt cx="1124341" cy="2169168"/>
          </a:xfrm>
        </p:grpSpPr>
        <p:sp>
          <p:nvSpPr>
            <p:cNvPr id="342" name="Rectangle 341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344" name="Group 343"/>
          <p:cNvGrpSpPr/>
          <p:nvPr/>
        </p:nvGrpSpPr>
        <p:grpSpPr>
          <a:xfrm>
            <a:off x="4567490" y="3059880"/>
            <a:ext cx="1124342" cy="1626876"/>
            <a:chOff x="1485649" y="3204985"/>
            <a:chExt cx="1124341" cy="2169168"/>
          </a:xfrm>
        </p:grpSpPr>
        <p:sp>
          <p:nvSpPr>
            <p:cNvPr id="345" name="Rectangle 344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347" name="Group 346"/>
          <p:cNvGrpSpPr/>
          <p:nvPr/>
        </p:nvGrpSpPr>
        <p:grpSpPr>
          <a:xfrm>
            <a:off x="5972470" y="3068840"/>
            <a:ext cx="1124342" cy="1626876"/>
            <a:chOff x="1485649" y="3204985"/>
            <a:chExt cx="1124341" cy="2169168"/>
          </a:xfrm>
        </p:grpSpPr>
        <p:sp>
          <p:nvSpPr>
            <p:cNvPr id="348" name="Rectangle 347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350" name="Group 349"/>
          <p:cNvGrpSpPr/>
          <p:nvPr/>
        </p:nvGrpSpPr>
        <p:grpSpPr>
          <a:xfrm>
            <a:off x="7596687" y="3286074"/>
            <a:ext cx="552334" cy="519142"/>
            <a:chOff x="8131589" y="4009362"/>
            <a:chExt cx="552334" cy="692189"/>
          </a:xfrm>
        </p:grpSpPr>
        <p:grpSp>
          <p:nvGrpSpPr>
            <p:cNvPr id="351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</p:grpSpPr>
          <p:sp>
            <p:nvSpPr>
              <p:cNvPr id="356" name="Freeform 355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357" name="Straight Connector 356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2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</p:grpSpPr>
          <p:sp>
            <p:nvSpPr>
              <p:cNvPr id="353" name="Freeform 352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354" name="Straight Connector 353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2" name="Group 371"/>
          <p:cNvGrpSpPr/>
          <p:nvPr/>
        </p:nvGrpSpPr>
        <p:grpSpPr>
          <a:xfrm>
            <a:off x="228600" y="3237205"/>
            <a:ext cx="381108" cy="1191971"/>
            <a:chOff x="2488822" y="2403406"/>
            <a:chExt cx="529093" cy="1589294"/>
          </a:xfrm>
        </p:grpSpPr>
        <p:cxnSp>
          <p:nvCxnSpPr>
            <p:cNvPr id="373" name="Straight Arrow Connector 372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Arrow Connector 373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Arrow Connector 374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Arrow Connector 375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Arrow Connector 376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Arrow Connector 377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Arrow Connector 378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Arrow Connector 379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Arrow Connector 380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Arrow Connector 381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Arrow Connector 382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4" name="Group 383"/>
          <p:cNvGrpSpPr/>
          <p:nvPr/>
        </p:nvGrpSpPr>
        <p:grpSpPr>
          <a:xfrm>
            <a:off x="1822970" y="3111986"/>
            <a:ext cx="909363" cy="1479832"/>
            <a:chOff x="2449931" y="225721"/>
            <a:chExt cx="909363" cy="1973109"/>
          </a:xfrm>
        </p:grpSpPr>
        <p:sp>
          <p:nvSpPr>
            <p:cNvPr id="385" name="Rectangle 384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 dirty="0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91" name="Trapezoid 390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 dirty="0"/>
            </a:p>
          </p:txBody>
        </p:sp>
        <p:sp>
          <p:nvSpPr>
            <p:cNvPr id="392" name="Trapezoid 391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93" name="Trapezoid 392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94" name="Trapezoid 393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95" name="Trapezoid 394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96" name="Trapezoid 395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397" name="Group 396"/>
          <p:cNvGrpSpPr/>
          <p:nvPr/>
        </p:nvGrpSpPr>
        <p:grpSpPr>
          <a:xfrm>
            <a:off x="3235310" y="3141594"/>
            <a:ext cx="909363" cy="1479832"/>
            <a:chOff x="2449931" y="225721"/>
            <a:chExt cx="909363" cy="1973109"/>
          </a:xfrm>
        </p:grpSpPr>
        <p:sp>
          <p:nvSpPr>
            <p:cNvPr id="398" name="Rectangle 397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4" name="Trapezoid 403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5" name="Trapezoid 404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6" name="Trapezoid 405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7" name="Trapezoid 406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8" name="Trapezoid 407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9" name="Trapezoid 408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410" name="Group 409"/>
          <p:cNvGrpSpPr/>
          <p:nvPr/>
        </p:nvGrpSpPr>
        <p:grpSpPr>
          <a:xfrm>
            <a:off x="4675749" y="3143853"/>
            <a:ext cx="909363" cy="1479832"/>
            <a:chOff x="2449931" y="225721"/>
            <a:chExt cx="909363" cy="1973109"/>
          </a:xfrm>
        </p:grpSpPr>
        <p:sp>
          <p:nvSpPr>
            <p:cNvPr id="411" name="Rectangle 410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7" name="Trapezoid 416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8" name="Trapezoid 417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9" name="Trapezoid 418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0" name="Trapezoid 419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1" name="Trapezoid 420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2" name="Trapezoid 421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6082704" y="3165117"/>
            <a:ext cx="909363" cy="1479832"/>
            <a:chOff x="2449931" y="225721"/>
            <a:chExt cx="909363" cy="1973109"/>
          </a:xfrm>
        </p:grpSpPr>
        <p:sp>
          <p:nvSpPr>
            <p:cNvPr id="424" name="Rectangle 423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30" name="Trapezoid 429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31" name="Trapezoid 430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32" name="Trapezoid 431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33" name="Trapezoid 432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34" name="Trapezoid 433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35" name="Trapezoid 434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cxnSp>
        <p:nvCxnSpPr>
          <p:cNvPr id="446" name="Straight Arrow Connector 445"/>
          <p:cNvCxnSpPr/>
          <p:nvPr/>
        </p:nvCxnSpPr>
        <p:spPr>
          <a:xfrm>
            <a:off x="1318438" y="3853290"/>
            <a:ext cx="407120" cy="424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Arrow Connector 446"/>
          <p:cNvCxnSpPr/>
          <p:nvPr/>
        </p:nvCxnSpPr>
        <p:spPr>
          <a:xfrm flipV="1">
            <a:off x="4266000" y="3869010"/>
            <a:ext cx="275612" cy="2418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Arrow Connector 447"/>
          <p:cNvCxnSpPr/>
          <p:nvPr/>
        </p:nvCxnSpPr>
        <p:spPr>
          <a:xfrm>
            <a:off x="5691833" y="3877627"/>
            <a:ext cx="280639" cy="344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Arrow Connector 448"/>
          <p:cNvCxnSpPr/>
          <p:nvPr/>
        </p:nvCxnSpPr>
        <p:spPr>
          <a:xfrm>
            <a:off x="7070933" y="3877972"/>
            <a:ext cx="409297" cy="476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Arrow Connector 449"/>
          <p:cNvCxnSpPr/>
          <p:nvPr/>
        </p:nvCxnSpPr>
        <p:spPr>
          <a:xfrm>
            <a:off x="2849900" y="3847965"/>
            <a:ext cx="291760" cy="528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7" name="Group 286"/>
          <p:cNvGrpSpPr/>
          <p:nvPr/>
        </p:nvGrpSpPr>
        <p:grpSpPr>
          <a:xfrm>
            <a:off x="1700215" y="3216858"/>
            <a:ext cx="66973" cy="810403"/>
            <a:chOff x="2682199" y="3319032"/>
            <a:chExt cx="152400" cy="1844119"/>
          </a:xfrm>
        </p:grpSpPr>
        <p:sp>
          <p:nvSpPr>
            <p:cNvPr id="288" name="Rectangle 287"/>
            <p:cNvSpPr/>
            <p:nvPr/>
          </p:nvSpPr>
          <p:spPr>
            <a:xfrm>
              <a:off x="2682199" y="3319032"/>
              <a:ext cx="152400" cy="176851"/>
            </a:xfrm>
            <a:prstGeom prst="rect">
              <a:avLst/>
            </a:prstGeom>
            <a:solidFill>
              <a:srgbClr val="FF9B2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2682199" y="3861354"/>
              <a:ext cx="152400" cy="176852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2682199" y="4433320"/>
              <a:ext cx="152400" cy="176852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2682199" y="4986299"/>
              <a:ext cx="152400" cy="176852"/>
            </a:xfrm>
            <a:prstGeom prst="rect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</p:grpSp>
      <p:grpSp>
        <p:nvGrpSpPr>
          <p:cNvPr id="293" name="Group 292"/>
          <p:cNvGrpSpPr/>
          <p:nvPr/>
        </p:nvGrpSpPr>
        <p:grpSpPr>
          <a:xfrm>
            <a:off x="2937442" y="3168556"/>
            <a:ext cx="66973" cy="979487"/>
            <a:chOff x="4743832" y="3340154"/>
            <a:chExt cx="152400" cy="2228879"/>
          </a:xfrm>
        </p:grpSpPr>
        <p:grpSp>
          <p:nvGrpSpPr>
            <p:cNvPr id="294" name="Group 293"/>
            <p:cNvGrpSpPr/>
            <p:nvPr/>
          </p:nvGrpSpPr>
          <p:grpSpPr>
            <a:xfrm>
              <a:off x="4743832" y="3340154"/>
              <a:ext cx="152400" cy="1396159"/>
              <a:chOff x="2682199" y="3319032"/>
              <a:chExt cx="152400" cy="1396159"/>
            </a:xfrm>
          </p:grpSpPr>
          <p:sp>
            <p:nvSpPr>
              <p:cNvPr id="297" name="Rectangle 296"/>
              <p:cNvSpPr/>
              <p:nvPr/>
            </p:nvSpPr>
            <p:spPr>
              <a:xfrm>
                <a:off x="2682199" y="3319032"/>
                <a:ext cx="152400" cy="176851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2682199" y="3716850"/>
                <a:ext cx="152400" cy="176851"/>
              </a:xfrm>
              <a:prstGeom prst="rect">
                <a:avLst/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  <p:sp>
            <p:nvSpPr>
              <p:cNvPr id="299" name="Rectangle 298"/>
              <p:cNvSpPr/>
              <p:nvPr/>
            </p:nvSpPr>
            <p:spPr>
              <a:xfrm>
                <a:off x="2682199" y="4129864"/>
                <a:ext cx="152400" cy="17685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2682199" y="4538340"/>
                <a:ext cx="152400" cy="176851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</p:grpSp>
        <p:sp>
          <p:nvSpPr>
            <p:cNvPr id="295" name="Rectangle 294"/>
            <p:cNvSpPr/>
            <p:nvPr/>
          </p:nvSpPr>
          <p:spPr>
            <a:xfrm>
              <a:off x="4743832" y="4994364"/>
              <a:ext cx="152400" cy="1768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4743832" y="5392182"/>
              <a:ext cx="152400" cy="176851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</p:grpSp>
      <p:sp>
        <p:nvSpPr>
          <p:cNvPr id="315" name="Rectangle 314"/>
          <p:cNvSpPr/>
          <p:nvPr/>
        </p:nvSpPr>
        <p:spPr>
          <a:xfrm>
            <a:off x="3139657" y="3046416"/>
            <a:ext cx="1133323" cy="1620244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301" name="Rectangle 300"/>
          <p:cNvSpPr/>
          <p:nvPr/>
        </p:nvSpPr>
        <p:spPr>
          <a:xfrm>
            <a:off x="1710227" y="3040424"/>
            <a:ext cx="1126732" cy="1607162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316" name="Rectangle 315"/>
          <p:cNvSpPr/>
          <p:nvPr/>
        </p:nvSpPr>
        <p:spPr>
          <a:xfrm>
            <a:off x="4563502" y="3062914"/>
            <a:ext cx="1121349" cy="1615226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317" name="Rectangle 316"/>
          <p:cNvSpPr/>
          <p:nvPr/>
        </p:nvSpPr>
        <p:spPr>
          <a:xfrm>
            <a:off x="5971047" y="3067712"/>
            <a:ext cx="1125765" cy="1604229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grpSp>
        <p:nvGrpSpPr>
          <p:cNvPr id="326" name="Group 325"/>
          <p:cNvGrpSpPr/>
          <p:nvPr/>
        </p:nvGrpSpPr>
        <p:grpSpPr>
          <a:xfrm>
            <a:off x="7649751" y="4019801"/>
            <a:ext cx="445463" cy="79924"/>
            <a:chOff x="11652632" y="5034593"/>
            <a:chExt cx="1013676" cy="181871"/>
          </a:xfrm>
        </p:grpSpPr>
        <p:sp>
          <p:nvSpPr>
            <p:cNvPr id="327" name="Rectangle 326"/>
            <p:cNvSpPr/>
            <p:nvPr/>
          </p:nvSpPr>
          <p:spPr>
            <a:xfrm>
              <a:off x="11652632" y="5034593"/>
              <a:ext cx="1013676" cy="18187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12513908" y="5037046"/>
              <a:ext cx="152400" cy="17685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12361508" y="5039613"/>
              <a:ext cx="152400" cy="17685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12209108" y="5037046"/>
              <a:ext cx="152400" cy="1768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</p:grpSp>
      <p:grpSp>
        <p:nvGrpSpPr>
          <p:cNvPr id="302" name="Group 301"/>
          <p:cNvGrpSpPr/>
          <p:nvPr/>
        </p:nvGrpSpPr>
        <p:grpSpPr>
          <a:xfrm>
            <a:off x="4437278" y="3270638"/>
            <a:ext cx="66973" cy="804665"/>
            <a:chOff x="4743832" y="3737972"/>
            <a:chExt cx="152400" cy="1831061"/>
          </a:xfrm>
        </p:grpSpPr>
        <p:grpSp>
          <p:nvGrpSpPr>
            <p:cNvPr id="303" name="Group 302"/>
            <p:cNvGrpSpPr/>
            <p:nvPr/>
          </p:nvGrpSpPr>
          <p:grpSpPr>
            <a:xfrm>
              <a:off x="4743832" y="3737972"/>
              <a:ext cx="152400" cy="589865"/>
              <a:chOff x="2682199" y="3716850"/>
              <a:chExt cx="152400" cy="589865"/>
            </a:xfrm>
          </p:grpSpPr>
          <p:sp>
            <p:nvSpPr>
              <p:cNvPr id="306" name="Rectangle 305"/>
              <p:cNvSpPr/>
              <p:nvPr/>
            </p:nvSpPr>
            <p:spPr>
              <a:xfrm>
                <a:off x="2682199" y="3716850"/>
                <a:ext cx="152400" cy="17685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2682199" y="4129864"/>
                <a:ext cx="152400" cy="17685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</p:grpSp>
        <p:sp>
          <p:nvSpPr>
            <p:cNvPr id="304" name="Rectangle 303"/>
            <p:cNvSpPr/>
            <p:nvPr/>
          </p:nvSpPr>
          <p:spPr>
            <a:xfrm>
              <a:off x="4743832" y="4994364"/>
              <a:ext cx="152400" cy="176851"/>
            </a:xfrm>
            <a:prstGeom prst="rect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4743832" y="5392182"/>
              <a:ext cx="152400" cy="17685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</p:grpSp>
      <p:grpSp>
        <p:nvGrpSpPr>
          <p:cNvPr id="308" name="Group 307"/>
          <p:cNvGrpSpPr/>
          <p:nvPr/>
        </p:nvGrpSpPr>
        <p:grpSpPr>
          <a:xfrm>
            <a:off x="5800551" y="3247918"/>
            <a:ext cx="66973" cy="979487"/>
            <a:chOff x="4743832" y="3340154"/>
            <a:chExt cx="152400" cy="2228879"/>
          </a:xfrm>
        </p:grpSpPr>
        <p:grpSp>
          <p:nvGrpSpPr>
            <p:cNvPr id="309" name="Group 308"/>
            <p:cNvGrpSpPr/>
            <p:nvPr/>
          </p:nvGrpSpPr>
          <p:grpSpPr>
            <a:xfrm>
              <a:off x="4743832" y="3340154"/>
              <a:ext cx="152400" cy="987683"/>
              <a:chOff x="2682199" y="3319032"/>
              <a:chExt cx="152400" cy="987683"/>
            </a:xfrm>
          </p:grpSpPr>
          <p:sp>
            <p:nvSpPr>
              <p:cNvPr id="312" name="Rectangle 311"/>
              <p:cNvSpPr/>
              <p:nvPr/>
            </p:nvSpPr>
            <p:spPr>
              <a:xfrm>
                <a:off x="2682199" y="3319032"/>
                <a:ext cx="152400" cy="17685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  <p:sp>
            <p:nvSpPr>
              <p:cNvPr id="313" name="Rectangle 312"/>
              <p:cNvSpPr/>
              <p:nvPr/>
            </p:nvSpPr>
            <p:spPr>
              <a:xfrm>
                <a:off x="2682199" y="3716850"/>
                <a:ext cx="152400" cy="17685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  <p:sp>
            <p:nvSpPr>
              <p:cNvPr id="314" name="Rectangle 313"/>
              <p:cNvSpPr/>
              <p:nvPr/>
            </p:nvSpPr>
            <p:spPr>
              <a:xfrm>
                <a:off x="2682199" y="4129864"/>
                <a:ext cx="152400" cy="176851"/>
              </a:xfrm>
              <a:prstGeom prst="rect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</p:grpSp>
        <p:sp>
          <p:nvSpPr>
            <p:cNvPr id="310" name="Rectangle 309"/>
            <p:cNvSpPr/>
            <p:nvPr/>
          </p:nvSpPr>
          <p:spPr>
            <a:xfrm>
              <a:off x="4743832" y="4994364"/>
              <a:ext cx="152400" cy="17685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4743832" y="5392182"/>
              <a:ext cx="152400" cy="176851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605574" y="3038668"/>
            <a:ext cx="722586" cy="1616828"/>
            <a:chOff x="605574" y="1959131"/>
            <a:chExt cx="722586" cy="1616828"/>
          </a:xfrm>
        </p:grpSpPr>
        <p:sp>
          <p:nvSpPr>
            <p:cNvPr id="171" name="Rectangle 170"/>
            <p:cNvSpPr/>
            <p:nvPr/>
          </p:nvSpPr>
          <p:spPr>
            <a:xfrm>
              <a:off x="605574" y="1959131"/>
              <a:ext cx="722586" cy="16168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16621" tIns="0" rIns="116621" bIns="58311" rtlCol="0" anchor="ctr"/>
            <a:lstStyle/>
            <a:p>
              <a:pPr algn="ctr">
                <a:lnSpc>
                  <a:spcPts val="1425"/>
                </a:lnSpc>
              </a:pPr>
              <a:r>
                <a:rPr lang="en-US" sz="150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172" name="Oval 171"/>
            <p:cNvSpPr/>
            <p:nvPr/>
          </p:nvSpPr>
          <p:spPr>
            <a:xfrm>
              <a:off x="675714" y="2116356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696269" y="259215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981553" y="2400219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679074" y="297797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1007641" y="3198590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Curved Connector 177"/>
            <p:cNvCxnSpPr>
              <a:stCxn id="171" idx="0"/>
            </p:cNvCxnSpPr>
            <p:nvPr/>
          </p:nvCxnSpPr>
          <p:spPr>
            <a:xfrm rot="16200000" flipH="1">
              <a:off x="801001" y="2105368"/>
              <a:ext cx="283863" cy="305839"/>
            </a:xfrm>
            <a:prstGeom prst="curvedConnector3">
              <a:avLst>
                <a:gd name="adj1" fmla="val -19368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urved Connector 178"/>
            <p:cNvCxnSpPr>
              <a:stCxn id="171" idx="4"/>
            </p:cNvCxnSpPr>
            <p:nvPr/>
          </p:nvCxnSpPr>
          <p:spPr>
            <a:xfrm rot="16200000" flipH="1">
              <a:off x="680157" y="2461741"/>
              <a:ext cx="240269" cy="20555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urved Connector 179"/>
            <p:cNvCxnSpPr/>
            <p:nvPr/>
          </p:nvCxnSpPr>
          <p:spPr>
            <a:xfrm rot="5400000" flipH="1" flipV="1">
              <a:off x="1094121" y="2519716"/>
              <a:ext cx="117764" cy="114300"/>
            </a:xfrm>
            <a:prstGeom prst="curvedConnector4">
              <a:avLst>
                <a:gd name="adj1" fmla="val -95831"/>
                <a:gd name="adj2" fmla="val 163291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urved Connector 180"/>
            <p:cNvCxnSpPr/>
            <p:nvPr/>
          </p:nvCxnSpPr>
          <p:spPr>
            <a:xfrm rot="5400000">
              <a:off x="714112" y="2794819"/>
              <a:ext cx="494483" cy="107357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urved Connector 181"/>
            <p:cNvCxnSpPr/>
            <p:nvPr/>
          </p:nvCxnSpPr>
          <p:spPr>
            <a:xfrm>
              <a:off x="924869" y="2709919"/>
              <a:ext cx="197072" cy="488671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urved Connector 182"/>
            <p:cNvCxnSpPr/>
            <p:nvPr/>
          </p:nvCxnSpPr>
          <p:spPr>
            <a:xfrm rot="5400000" flipH="1">
              <a:off x="847350" y="3159528"/>
              <a:ext cx="220616" cy="328567"/>
            </a:xfrm>
            <a:prstGeom prst="curvedConnector3">
              <a:avLst>
                <a:gd name="adj1" fmla="val -40662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2" name="Rectangle 281"/>
          <p:cNvSpPr/>
          <p:nvPr/>
        </p:nvSpPr>
        <p:spPr>
          <a:xfrm>
            <a:off x="576888" y="3103638"/>
            <a:ext cx="556481" cy="777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283" name="Rectangle 282"/>
          <p:cNvSpPr/>
          <p:nvPr/>
        </p:nvSpPr>
        <p:spPr>
          <a:xfrm>
            <a:off x="1066395" y="3103638"/>
            <a:ext cx="66973" cy="77718"/>
          </a:xfrm>
          <a:prstGeom prst="rect">
            <a:avLst/>
          </a:prstGeom>
          <a:solidFill>
            <a:srgbClr val="FF9B2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284" name="Rectangle 283"/>
          <p:cNvSpPr/>
          <p:nvPr/>
        </p:nvSpPr>
        <p:spPr>
          <a:xfrm>
            <a:off x="999422" y="3103638"/>
            <a:ext cx="66973" cy="77718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285" name="Rectangle 284"/>
          <p:cNvSpPr/>
          <p:nvPr/>
        </p:nvSpPr>
        <p:spPr>
          <a:xfrm>
            <a:off x="932450" y="3103638"/>
            <a:ext cx="66973" cy="7771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286" name="Rectangle 285"/>
          <p:cNvSpPr/>
          <p:nvPr/>
        </p:nvSpPr>
        <p:spPr>
          <a:xfrm>
            <a:off x="865477" y="3103638"/>
            <a:ext cx="66973" cy="77718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grpSp>
        <p:nvGrpSpPr>
          <p:cNvPr id="331" name="Group 330"/>
          <p:cNvGrpSpPr/>
          <p:nvPr/>
        </p:nvGrpSpPr>
        <p:grpSpPr>
          <a:xfrm>
            <a:off x="82830" y="3103638"/>
            <a:ext cx="556481" cy="77718"/>
            <a:chOff x="503996" y="2137991"/>
            <a:chExt cx="1266304" cy="176851"/>
          </a:xfrm>
        </p:grpSpPr>
        <p:sp>
          <p:nvSpPr>
            <p:cNvPr id="332" name="Rectangle 331"/>
            <p:cNvSpPr/>
            <p:nvPr/>
          </p:nvSpPr>
          <p:spPr>
            <a:xfrm>
              <a:off x="503996" y="2137991"/>
              <a:ext cx="1266304" cy="1768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1617899" y="2137991"/>
              <a:ext cx="152400" cy="176851"/>
            </a:xfrm>
            <a:prstGeom prst="rect">
              <a:avLst/>
            </a:prstGeom>
            <a:solidFill>
              <a:srgbClr val="FF9B2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1465499" y="2137991"/>
              <a:ext cx="152400" cy="176851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1313099" y="2137991"/>
              <a:ext cx="152400" cy="176851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1160699" y="2137991"/>
              <a:ext cx="152400" cy="176851"/>
            </a:xfrm>
            <a:prstGeom prst="rect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5E307-9EE0-8102-3FEB-17709BF4D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700970-766C-F288-F90A-8BEA5BE7E10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54F9D-EB5A-AE95-777C-5F37CC705B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15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062 L 0.05365 -0.000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19753E-6 C 0.00452 0.0074 0.0092 0.01512 0.02118 0.01851 C 0.03299 0.02222 0.05191 0.0216 0.07118 0.02067 " pathEditMode="relative" rAng="0" ptsTypes="AAA">
                                      <p:cBhvr>
                                        <p:cTn id="23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" y="104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19753E-6 C 0.00399 0.02345 0.00851 0.04722 0.0217 0.05864 C 0.03455 0.07067 0.05608 0.07037 0.0783 0.07037 " pathEditMode="relative" rAng="0" ptsTypes="AAA">
                                      <p:cBhvr>
                                        <p:cTn id="25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351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-0.00031 C 0.0052 0.03888 0.00694 0.07808 0.02066 0.09784 C 0.03454 0.1179 0.06024 0.1179 0.08628 0.11851 " pathEditMode="relative" rAng="0" ptsTypes="AAA">
                                      <p:cBhvr>
                                        <p:cTn id="27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592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7 -0.00031 C 0.00973 0.05895 0.00903 0.11882 0.02257 0.14691 C 0.03612 0.1753 0.06424 0.17191 0.09254 0.16851 " pathEditMode="relative" rAng="0" ptsTypes="AAA">
                                      <p:cBhvr>
                                        <p:cTn id="29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854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L 0.13295 0.00069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16315 0.00024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-3.7037E-6 L 0.15065 -0.00764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5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1582 0.00301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69 C 0.00377 0.02962 0.00833 0.05925 0.02148 0.07708 C 0.03489 0.09537 0.05664 0.10162 0.07864 0.10833 " pathEditMode="relative" rAng="0" ptsTypes="AAA">
                                      <p:cBhvr>
                                        <p:cTn id="105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537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69 C 0.00169 0.02338 0.00404 0.04792 0.01549 0.06042 C 0.02708 0.07292 0.04792 0.07338 0.06875 0.07431 " pathEditMode="relative" rAng="0" ptsTypes="AAA">
                                      <p:cBhvr>
                                        <p:cTn id="107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375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278 C 0.00065 0.01736 0.00169 0.03148 0.01107 0.03889 C 0.0207 0.04606 0.03841 0.0456 0.05625 0.0456 " pathEditMode="relative" rAng="0" ptsTypes="AAA">
                                      <p:cBhvr>
                                        <p:cTn id="109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L 0.14648 0.0020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3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" grpId="0" animBg="1"/>
      <p:bldP spid="322" grpId="1" animBg="1"/>
      <p:bldP spid="323" grpId="0" animBg="1"/>
      <p:bldP spid="323" grpId="1" animBg="1"/>
      <p:bldP spid="323" grpId="2" animBg="1"/>
      <p:bldP spid="324" grpId="0" animBg="1"/>
      <p:bldP spid="324" grpId="1" animBg="1"/>
      <p:bldP spid="324" grpId="2" animBg="1"/>
      <p:bldP spid="325" grpId="0" animBg="1"/>
      <p:bldP spid="325" grpId="1" animBg="1"/>
      <p:bldP spid="325" grpId="2" animBg="1"/>
      <p:bldP spid="315" grpId="0" animBg="1"/>
      <p:bldP spid="315" grpId="1" animBg="1"/>
      <p:bldP spid="301" grpId="0" animBg="1"/>
      <p:bldP spid="301" grpId="1" animBg="1"/>
      <p:bldP spid="316" grpId="0" animBg="1"/>
      <p:bldP spid="316" grpId="1" animBg="1"/>
      <p:bldP spid="317" grpId="0" animBg="1"/>
      <p:bldP spid="317" grpId="1" animBg="1"/>
      <p:bldP spid="282" grpId="0" animBg="1"/>
      <p:bldP spid="283" grpId="0" animBg="1"/>
      <p:bldP spid="283" grpId="1" animBg="1"/>
      <p:bldP spid="284" grpId="0" animBg="1"/>
      <p:bldP spid="284" grpId="1" animBg="1"/>
      <p:bldP spid="285" grpId="0" animBg="1"/>
      <p:bldP spid="285" grpId="1" animBg="1"/>
      <p:bldP spid="286" grpId="0" animBg="1"/>
      <p:bldP spid="286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Example P4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D98702C-BA5F-8D4B-B23D-DEB8E47CE420}" type="slidenum">
              <a:rPr lang="en-US" smtClean="0"/>
              <a:pPr/>
              <a:t>52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689340" y="3028619"/>
            <a:ext cx="1124342" cy="1626876"/>
            <a:chOff x="1485649" y="3204985"/>
            <a:chExt cx="1124341" cy="2169168"/>
          </a:xfrm>
        </p:grpSpPr>
        <p:sp>
          <p:nvSpPr>
            <p:cNvPr id="8" name="Rectangle 7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40101" y="3033900"/>
            <a:ext cx="1124342" cy="1626876"/>
            <a:chOff x="1485649" y="3204985"/>
            <a:chExt cx="1124341" cy="2169168"/>
          </a:xfrm>
        </p:grpSpPr>
        <p:sp>
          <p:nvSpPr>
            <p:cNvPr id="11" name="Rectangle 10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90658" y="3040099"/>
            <a:ext cx="1124342" cy="1626876"/>
            <a:chOff x="1485649" y="3204985"/>
            <a:chExt cx="1124341" cy="2169168"/>
          </a:xfrm>
        </p:grpSpPr>
        <p:sp>
          <p:nvSpPr>
            <p:cNvPr id="14" name="Rectangle 13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19801" y="3049059"/>
            <a:ext cx="1124342" cy="1626876"/>
            <a:chOff x="1485649" y="3204985"/>
            <a:chExt cx="1124341" cy="2169168"/>
          </a:xfrm>
        </p:grpSpPr>
        <p:sp>
          <p:nvSpPr>
            <p:cNvPr id="17" name="Rectangle 16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315209" y="3279549"/>
            <a:ext cx="389388" cy="1191971"/>
            <a:chOff x="2488822" y="2403406"/>
            <a:chExt cx="529093" cy="1589294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28600" y="3230364"/>
            <a:ext cx="381108" cy="1191971"/>
            <a:chOff x="2488822" y="2403406"/>
            <a:chExt cx="529093" cy="1589294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1834352" y="3105144"/>
            <a:ext cx="909363" cy="1479832"/>
            <a:chOff x="2449931" y="225721"/>
            <a:chExt cx="909363" cy="1973109"/>
          </a:xfrm>
        </p:grpSpPr>
        <p:sp>
          <p:nvSpPr>
            <p:cNvPr id="53" name="Rectangle 52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9" name="Trapezoid 58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 dirty="0"/>
            </a:p>
          </p:txBody>
        </p:sp>
        <p:sp>
          <p:nvSpPr>
            <p:cNvPr id="60" name="Trapezoid 59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1" name="Trapezoid 60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2" name="Trapezoid 61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3" name="Trapezoid 62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4" name="Trapezoid 63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233753" y="3121814"/>
            <a:ext cx="909363" cy="1479832"/>
            <a:chOff x="2449931" y="225721"/>
            <a:chExt cx="909363" cy="1973109"/>
          </a:xfrm>
        </p:grpSpPr>
        <p:sp>
          <p:nvSpPr>
            <p:cNvPr id="66" name="Rectangle 65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2" name="Trapezoid 71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3" name="Trapezoid 72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4" name="Trapezoid 73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5" name="Trapezoid 74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6" name="Trapezoid 75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7" name="Trapezoid 76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698917" y="3124071"/>
            <a:ext cx="909363" cy="1479832"/>
            <a:chOff x="2449931" y="225721"/>
            <a:chExt cx="909363" cy="1973109"/>
          </a:xfrm>
        </p:grpSpPr>
        <p:sp>
          <p:nvSpPr>
            <p:cNvPr id="79" name="Rectangle 78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5" name="Trapezoid 84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6" name="Trapezoid 85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7" name="Trapezoid 86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8" name="Trapezoid 87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9" name="Trapezoid 88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0" name="Trapezoid 89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6130034" y="3145337"/>
            <a:ext cx="909363" cy="1479832"/>
            <a:chOff x="2449931" y="225721"/>
            <a:chExt cx="909363" cy="1973109"/>
          </a:xfrm>
        </p:grpSpPr>
        <p:sp>
          <p:nvSpPr>
            <p:cNvPr id="92" name="Rectangle 91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8" name="Trapezoid 97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9" name="Trapezoid 98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0" name="Trapezoid 99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1" name="Trapezoid 100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2" name="Trapezoid 101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3" name="Trapezoid 102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sp>
        <p:nvSpPr>
          <p:cNvPr id="207" name="Rectangle 206"/>
          <p:cNvSpPr/>
          <p:nvPr/>
        </p:nvSpPr>
        <p:spPr>
          <a:xfrm>
            <a:off x="7478672" y="3048958"/>
            <a:ext cx="842815" cy="1638356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16621" tIns="0" rIns="116621" bIns="58311" rtlCol="0" anchor="ctr"/>
          <a:lstStyle/>
          <a:p>
            <a:pPr algn="ctr">
              <a:lnSpc>
                <a:spcPts val="1425"/>
              </a:lnSpc>
            </a:pPr>
            <a:r>
              <a:rPr lang="en-US" sz="1500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10132" y="3272733"/>
            <a:ext cx="552334" cy="519142"/>
            <a:chOff x="8131589" y="4009362"/>
            <a:chExt cx="552334" cy="692189"/>
          </a:xfrm>
          <a:noFill/>
        </p:grpSpPr>
        <p:grpSp>
          <p:nvGrpSpPr>
            <p:cNvPr id="20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25" name="Freeform 24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22" name="Freeform 21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Group 104"/>
          <p:cNvGrpSpPr/>
          <p:nvPr/>
        </p:nvGrpSpPr>
        <p:grpSpPr>
          <a:xfrm>
            <a:off x="7610875" y="3968307"/>
            <a:ext cx="552334" cy="519142"/>
            <a:chOff x="8131589" y="4009362"/>
            <a:chExt cx="552334" cy="692189"/>
          </a:xfrm>
          <a:noFill/>
        </p:grpSpPr>
        <p:grpSp>
          <p:nvGrpSpPr>
            <p:cNvPr id="106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111" name="Freeform 110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108" name="Freeform 107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4" name="Straight Arrow Connector 113"/>
          <p:cNvCxnSpPr>
            <a:stCxn id="121" idx="3"/>
            <a:endCxn id="9" idx="1"/>
          </p:cNvCxnSpPr>
          <p:nvPr/>
        </p:nvCxnSpPr>
        <p:spPr>
          <a:xfrm flipV="1">
            <a:off x="1328160" y="3837750"/>
            <a:ext cx="361180" cy="933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2" idx="3"/>
            <a:endCxn id="15" idx="1"/>
          </p:cNvCxnSpPr>
          <p:nvPr/>
        </p:nvCxnSpPr>
        <p:spPr>
          <a:xfrm>
            <a:off x="4264443" y="3843031"/>
            <a:ext cx="326216" cy="619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14" idx="3"/>
            <a:endCxn id="18" idx="1"/>
          </p:cNvCxnSpPr>
          <p:nvPr/>
        </p:nvCxnSpPr>
        <p:spPr>
          <a:xfrm>
            <a:off x="5715000" y="3857847"/>
            <a:ext cx="304800" cy="34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18" idx="3"/>
            <a:endCxn id="207" idx="1"/>
          </p:cNvCxnSpPr>
          <p:nvPr/>
        </p:nvCxnSpPr>
        <p:spPr>
          <a:xfrm>
            <a:off x="7144143" y="3858189"/>
            <a:ext cx="334529" cy="994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8" idx="3"/>
            <a:endCxn id="12" idx="1"/>
          </p:cNvCxnSpPr>
          <p:nvPr/>
        </p:nvCxnSpPr>
        <p:spPr>
          <a:xfrm flipV="1">
            <a:off x="2813682" y="3843030"/>
            <a:ext cx="326418" cy="333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1827166" y="3124071"/>
            <a:ext cx="540445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/>
              <a:t>Memory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480324" y="3137770"/>
            <a:ext cx="25167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/>
              <a:t>ALU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4719936"/>
            <a:ext cx="1264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Programmable</a:t>
            </a:r>
            <a:br>
              <a:rPr lang="en-US" sz="1200" dirty="0"/>
            </a:br>
            <a:r>
              <a:rPr lang="en-US" sz="1200" dirty="0"/>
              <a:t>Parser</a:t>
            </a:r>
          </a:p>
        </p:txBody>
      </p:sp>
      <p:grpSp>
        <p:nvGrpSpPr>
          <p:cNvPr id="222" name="Group 221"/>
          <p:cNvGrpSpPr/>
          <p:nvPr/>
        </p:nvGrpSpPr>
        <p:grpSpPr>
          <a:xfrm>
            <a:off x="605574" y="3038668"/>
            <a:ext cx="722586" cy="1616828"/>
            <a:chOff x="605574" y="1959131"/>
            <a:chExt cx="722586" cy="1616828"/>
          </a:xfrm>
        </p:grpSpPr>
        <p:sp>
          <p:nvSpPr>
            <p:cNvPr id="121" name="Rectangle 120"/>
            <p:cNvSpPr/>
            <p:nvPr/>
          </p:nvSpPr>
          <p:spPr>
            <a:xfrm>
              <a:off x="605574" y="1959131"/>
              <a:ext cx="722586" cy="16168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16621" tIns="0" rIns="116621" bIns="58311" rtlCol="0" anchor="ctr"/>
            <a:lstStyle/>
            <a:p>
              <a:pPr algn="ctr">
                <a:lnSpc>
                  <a:spcPts val="1425"/>
                </a:lnSpc>
              </a:pPr>
              <a:r>
                <a:rPr lang="en-US" sz="150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75714" y="2116356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696269" y="259215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981553" y="2400219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679074" y="297797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1007641" y="3198590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Curved Connector 177"/>
            <p:cNvCxnSpPr>
              <a:stCxn id="3" idx="0"/>
              <a:endCxn id="172" idx="0"/>
            </p:cNvCxnSpPr>
            <p:nvPr/>
          </p:nvCxnSpPr>
          <p:spPr>
            <a:xfrm rot="16200000" flipH="1">
              <a:off x="801001" y="2105368"/>
              <a:ext cx="283863" cy="305839"/>
            </a:xfrm>
            <a:prstGeom prst="curvedConnector3">
              <a:avLst>
                <a:gd name="adj1" fmla="val -19368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urved Connector 187"/>
            <p:cNvCxnSpPr>
              <a:stCxn id="3" idx="4"/>
              <a:endCxn id="171" idx="0"/>
            </p:cNvCxnSpPr>
            <p:nvPr/>
          </p:nvCxnSpPr>
          <p:spPr>
            <a:xfrm rot="16200000" flipH="1">
              <a:off x="680157" y="2461741"/>
              <a:ext cx="240269" cy="20555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urved Connector 188"/>
            <p:cNvCxnSpPr>
              <a:stCxn id="172" idx="4"/>
              <a:endCxn id="172" idx="6"/>
            </p:cNvCxnSpPr>
            <p:nvPr/>
          </p:nvCxnSpPr>
          <p:spPr>
            <a:xfrm rot="5400000" flipH="1" flipV="1">
              <a:off x="1094121" y="2519716"/>
              <a:ext cx="117764" cy="114300"/>
            </a:xfrm>
            <a:prstGeom prst="curvedConnector4">
              <a:avLst>
                <a:gd name="adj1" fmla="val -95831"/>
                <a:gd name="adj2" fmla="val 163291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urved Connector 189"/>
            <p:cNvCxnSpPr>
              <a:stCxn id="172" idx="3"/>
              <a:endCxn id="173" idx="6"/>
            </p:cNvCxnSpPr>
            <p:nvPr/>
          </p:nvCxnSpPr>
          <p:spPr>
            <a:xfrm rot="5400000">
              <a:off x="714112" y="2794819"/>
              <a:ext cx="494483" cy="107357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urved Connector 190"/>
            <p:cNvCxnSpPr>
              <a:stCxn id="171" idx="6"/>
              <a:endCxn id="174" idx="0"/>
            </p:cNvCxnSpPr>
            <p:nvPr/>
          </p:nvCxnSpPr>
          <p:spPr>
            <a:xfrm>
              <a:off x="924869" y="2709919"/>
              <a:ext cx="197072" cy="488671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>
              <a:stCxn id="174" idx="4"/>
              <a:endCxn id="173" idx="4"/>
            </p:cNvCxnSpPr>
            <p:nvPr/>
          </p:nvCxnSpPr>
          <p:spPr>
            <a:xfrm rot="5400000" flipH="1">
              <a:off x="847350" y="3159528"/>
              <a:ext cx="220616" cy="328567"/>
            </a:xfrm>
            <a:prstGeom prst="curvedConnector3">
              <a:avLst>
                <a:gd name="adj1" fmla="val -40662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4" name="Left Brace 223"/>
          <p:cNvSpPr/>
          <p:nvPr/>
        </p:nvSpPr>
        <p:spPr>
          <a:xfrm rot="5400000" flipH="1">
            <a:off x="4306095" y="2086713"/>
            <a:ext cx="222268" cy="5467744"/>
          </a:xfrm>
          <a:prstGeom prst="leftBrace">
            <a:avLst>
              <a:gd name="adj1" fmla="val 43551"/>
              <a:gd name="adj2" fmla="val 49888"/>
            </a:avLst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TextBox 224"/>
          <p:cNvSpPr txBox="1"/>
          <p:nvPr/>
        </p:nvSpPr>
        <p:spPr>
          <a:xfrm>
            <a:off x="2544737" y="4896235"/>
            <a:ext cx="3585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Programmable </a:t>
            </a:r>
            <a:r>
              <a:rPr lang="en-US" sz="1200"/>
              <a:t>Match-Action Pipeline</a:t>
            </a:r>
            <a:endParaRPr lang="en-US" sz="1200" dirty="0"/>
          </a:p>
        </p:txBody>
      </p:sp>
      <p:grpSp>
        <p:nvGrpSpPr>
          <p:cNvPr id="123" name="Group 122"/>
          <p:cNvGrpSpPr/>
          <p:nvPr/>
        </p:nvGrpSpPr>
        <p:grpSpPr>
          <a:xfrm>
            <a:off x="2864142" y="1435202"/>
            <a:ext cx="2622258" cy="1185329"/>
            <a:chOff x="2864142" y="577951"/>
            <a:chExt cx="2622258" cy="1185329"/>
          </a:xfrm>
        </p:grpSpPr>
        <p:sp>
          <p:nvSpPr>
            <p:cNvPr id="137" name="Parallelogram 136"/>
            <p:cNvSpPr/>
            <p:nvPr/>
          </p:nvSpPr>
          <p:spPr>
            <a:xfrm>
              <a:off x="2864142" y="794006"/>
              <a:ext cx="2622258" cy="969274"/>
            </a:xfrm>
            <a:prstGeom prst="parallelogram">
              <a:avLst>
                <a:gd name="adj" fmla="val 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r>
                <a:rPr lang="en-US" sz="8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header_type</a:t>
              </a:r>
              <a:r>
                <a:rPr lang="en-US" sz="8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ethernet_t    { … }</a:t>
              </a:r>
            </a:p>
            <a:p>
              <a:r>
                <a:rPr lang="en-US" sz="8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header_type</a:t>
              </a:r>
              <a:r>
                <a:rPr lang="en-US" sz="8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l2_metadata_t { … }</a:t>
              </a:r>
            </a:p>
            <a:p>
              <a:endParaRPr lang="en-US" sz="80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endParaRPr>
            </a:p>
            <a:p>
              <a:r>
                <a:rPr lang="en-US" sz="8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header</a:t>
              </a:r>
              <a:r>
                <a:rPr lang="en-US" sz="8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ethernet_t    ethernet;</a:t>
              </a:r>
            </a:p>
            <a:p>
              <a:r>
                <a:rPr lang="en-US" sz="8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header</a:t>
              </a:r>
              <a:r>
                <a:rPr lang="en-US" sz="8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vlan_tag_t    vlan_tag[2];</a:t>
              </a:r>
            </a:p>
            <a:p>
              <a:r>
                <a:rPr lang="en-US" sz="8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metadata </a:t>
              </a:r>
              <a:r>
                <a:rPr lang="en-US" sz="8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l2_metadata_t l2_meta;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176710" y="577951"/>
              <a:ext cx="22853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cs typeface="Arial Narrow"/>
                </a:rPr>
                <a:t>Header and Data Declarations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1" y="1435202"/>
            <a:ext cx="2667877" cy="1593418"/>
            <a:chOff x="190500" y="577951"/>
            <a:chExt cx="2667877" cy="1593418"/>
          </a:xfrm>
        </p:grpSpPr>
        <p:cxnSp>
          <p:nvCxnSpPr>
            <p:cNvPr id="122" name="Straight Arrow Connector 121"/>
            <p:cNvCxnSpPr/>
            <p:nvPr/>
          </p:nvCxnSpPr>
          <p:spPr>
            <a:xfrm>
              <a:off x="990600" y="1581150"/>
              <a:ext cx="0" cy="59021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>
            <a:xfrm>
              <a:off x="914400" y="577951"/>
              <a:ext cx="19439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cs typeface="Arial Narrow"/>
                </a:rPr>
                <a:t>Parser Program</a:t>
              </a:r>
            </a:p>
          </p:txBody>
        </p:sp>
        <p:sp>
          <p:nvSpPr>
            <p:cNvPr id="140" name="Parallelogram 139"/>
            <p:cNvSpPr/>
            <p:nvPr/>
          </p:nvSpPr>
          <p:spPr>
            <a:xfrm>
              <a:off x="190500" y="803085"/>
              <a:ext cx="2628900" cy="964666"/>
            </a:xfrm>
            <a:prstGeom prst="parallelogram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parser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</a:t>
              </a:r>
              <a:r>
                <a:rPr lang="en-US" sz="700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parse_ethernet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{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</a:t>
              </a:r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extract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(</a:t>
              </a:r>
              <a:r>
                <a:rPr lang="en-US" sz="700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ethernet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);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</a:t>
              </a:r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return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</a:t>
              </a:r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switch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(</a:t>
              </a:r>
              <a:r>
                <a:rPr lang="en-US" sz="700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ethernet.ethertype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) {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0x8100 : </a:t>
              </a:r>
              <a:r>
                <a:rPr lang="en-US" sz="700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parse_vlan_tag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;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0x0800 : parse_ipv4;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0x8847 : </a:t>
              </a:r>
              <a:r>
                <a:rPr lang="en-US" sz="700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parse_mpls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;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default: ingress;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}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2203153" y="1435202"/>
            <a:ext cx="5967653" cy="1622475"/>
            <a:chOff x="2203152" y="577951"/>
            <a:chExt cx="5967653" cy="1622475"/>
          </a:xfrm>
        </p:grpSpPr>
        <p:sp>
          <p:nvSpPr>
            <p:cNvPr id="141" name="TextBox 140"/>
            <p:cNvSpPr txBox="1"/>
            <p:nvPr/>
          </p:nvSpPr>
          <p:spPr>
            <a:xfrm>
              <a:off x="5999234" y="577951"/>
              <a:ext cx="19439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cs typeface="Arial Narrow"/>
                </a:rPr>
                <a:t>Tables and Control Flow</a:t>
              </a: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6553200" y="1737858"/>
              <a:ext cx="0" cy="4625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Freeform 130"/>
            <p:cNvSpPr/>
            <p:nvPr/>
          </p:nvSpPr>
          <p:spPr>
            <a:xfrm>
              <a:off x="2203152" y="1926991"/>
              <a:ext cx="4344934" cy="251613"/>
            </a:xfrm>
            <a:custGeom>
              <a:avLst/>
              <a:gdLst>
                <a:gd name="connsiteX0" fmla="*/ 4344934 w 4344934"/>
                <a:gd name="connsiteY0" fmla="*/ 0 h 251613"/>
                <a:gd name="connsiteX1" fmla="*/ 0 w 4344934"/>
                <a:gd name="connsiteY1" fmla="*/ 0 h 251613"/>
                <a:gd name="connsiteX2" fmla="*/ 0 w 4344934"/>
                <a:gd name="connsiteY2" fmla="*/ 251613 h 25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44934" h="251613">
                  <a:moveTo>
                    <a:pt x="4344934" y="0"/>
                  </a:moveTo>
                  <a:lnTo>
                    <a:pt x="0" y="0"/>
                  </a:lnTo>
                  <a:lnTo>
                    <a:pt x="0" y="251613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Arrow Connector 132"/>
            <p:cNvCxnSpPr>
              <a:endCxn id="11" idx="0"/>
            </p:cNvCxnSpPr>
            <p:nvPr/>
          </p:nvCxnSpPr>
          <p:spPr>
            <a:xfrm>
              <a:off x="3705761" y="1935135"/>
              <a:ext cx="0" cy="2501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>
              <a:off x="5163146" y="1935135"/>
              <a:ext cx="0" cy="2501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Parallelogram 135"/>
            <p:cNvSpPr/>
            <p:nvPr/>
          </p:nvSpPr>
          <p:spPr>
            <a:xfrm>
              <a:off x="5541905" y="787994"/>
              <a:ext cx="2628900" cy="972703"/>
            </a:xfrm>
            <a:prstGeom prst="parallelogram">
              <a:avLst>
                <a:gd name="adj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table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port_table { … }</a:t>
              </a:r>
            </a:p>
            <a:p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control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ingress {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</a:t>
              </a:r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apply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(port_table);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</a:t>
              </a:r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if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(l2_meta.vlan_tags == 0) {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  process_assign_vlan();</a:t>
              </a:r>
            </a:p>
            <a:p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}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}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49485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1296030"/>
            <a:ext cx="8686800" cy="481012"/>
          </a:xfrm>
        </p:spPr>
        <p:txBody>
          <a:bodyPr>
            <a:noAutofit/>
          </a:bodyPr>
          <a:lstStyle/>
          <a:p>
            <a:pPr algn="ctr"/>
            <a:r>
              <a:rPr lang="en-US" sz="4050" dirty="0"/>
              <a:t>Example: Barefoot Tofino 6.5Tb/s Switch</a:t>
            </a:r>
            <a:endParaRPr lang="en-US" sz="3000" dirty="0"/>
          </a:p>
        </p:txBody>
      </p:sp>
      <p:sp>
        <p:nvSpPr>
          <p:cNvPr id="3" name="TextBox 2"/>
          <p:cNvSpPr txBox="1"/>
          <p:nvPr/>
        </p:nvSpPr>
        <p:spPr>
          <a:xfrm>
            <a:off x="2010751" y="4514671"/>
            <a:ext cx="5046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Forwarding defined in software (P4).</a:t>
            </a:r>
          </a:p>
          <a:p>
            <a:pPr algn="ctr"/>
            <a:r>
              <a:rPr lang="en-US" sz="2400" dirty="0"/>
              <a:t>Programs </a:t>
            </a:r>
            <a:r>
              <a:rPr lang="en-US" sz="2400" u="sng" dirty="0"/>
              <a:t>always</a:t>
            </a:r>
            <a:r>
              <a:rPr lang="en-US" sz="2400" dirty="0"/>
              <a:t> run at line-rate.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157" b="89992" l="4208" r="92279">
                        <a14:foregroundMark x1="57802" y1="68137" x2="57802" y2="68137"/>
                        <a14:foregroundMark x1="75776" y1="68505" x2="75776" y2="68505"/>
                        <a14:foregroundMark x1="75776" y1="68505" x2="59273" y2="68873"/>
                        <a14:foregroundMark x1="26266" y1="35498" x2="21855" y2="65605"/>
                        <a14:foregroundMark x1="8660" y1="79534" x2="90114" y2="80270"/>
                        <a14:foregroundMark x1="27002" y1="81005" x2="89747" y2="81740"/>
                        <a14:backgroundMark x1="11234" y1="82475" x2="89011" y2="821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3779" y="1751706"/>
            <a:ext cx="3390181" cy="2984747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27947" y="2723367"/>
            <a:ext cx="16293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Same power.</a:t>
            </a:r>
          </a:p>
          <a:p>
            <a:r>
              <a:rPr lang="en-US" sz="2100" dirty="0"/>
              <a:t>  Same cost.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17C2AA-11C9-07A2-C41F-E9726B323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7A88C97-F978-1949-F843-D6D4B6B8172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543DA3D-AF16-FB43-E73E-B3726DAFA2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60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Programmability: Consequences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D64A9D-7CA3-C046-A9FB-3C4D47378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FE33DD-9C2D-B445-B5DC-70D2A968C6C2}"/>
              </a:ext>
            </a:extLst>
          </p:cNvPr>
          <p:cNvGrpSpPr/>
          <p:nvPr/>
        </p:nvGrpSpPr>
        <p:grpSpPr>
          <a:xfrm>
            <a:off x="802888" y="2171700"/>
            <a:ext cx="7532648" cy="1790700"/>
            <a:chOff x="1070517" y="2482811"/>
            <a:chExt cx="10043531" cy="2387600"/>
          </a:xfrm>
        </p:grpSpPr>
        <p:sp>
          <p:nvSpPr>
            <p:cNvPr id="3" name="Title 1"/>
            <p:cNvSpPr txBox="1">
              <a:spLocks/>
            </p:cNvSpPr>
            <p:nvPr/>
          </p:nvSpPr>
          <p:spPr>
            <a:xfrm>
              <a:off x="1070517" y="2482811"/>
              <a:ext cx="10043531" cy="2387600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500" dirty="0"/>
                <a:t>     </a:t>
              </a:r>
              <a:r>
                <a:rPr lang="en-US" sz="4050" b="1" dirty="0"/>
                <a:t>Reducing Complexity</a:t>
              </a:r>
              <a:endParaRPr lang="en-US" sz="4500" b="1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2687506" y="3993044"/>
              <a:ext cx="784242" cy="76585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6142D9-8E1E-C749-DE48-CFA63623E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B2A882-5EF1-AB11-51A7-4B92AD5CF5D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8D3110-002E-73FA-728D-590177AC99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77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984033" y="3159727"/>
            <a:ext cx="1564326" cy="7522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Compiler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641381" y="4431268"/>
            <a:ext cx="2157441" cy="1113416"/>
            <a:chOff x="7644389" y="2334410"/>
            <a:chExt cx="2876588" cy="23021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 r="7159"/>
            <a:stretch/>
          </p:blipFill>
          <p:spPr>
            <a:xfrm rot="5400000">
              <a:off x="7858562" y="2120237"/>
              <a:ext cx="2194542" cy="2622888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16" name="Triangle 15"/>
            <p:cNvSpPr/>
            <p:nvPr/>
          </p:nvSpPr>
          <p:spPr>
            <a:xfrm>
              <a:off x="9004149" y="2840019"/>
              <a:ext cx="1516828" cy="17965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Reducing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7FE9C-65D5-4443-85A8-05D4AC9DA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69271" y="5487268"/>
            <a:ext cx="3049545" cy="433963"/>
          </a:xfrm>
          <a:prstGeom prst="rect">
            <a:avLst/>
          </a:prstGeom>
          <a:noFill/>
        </p:spPr>
        <p:txBody>
          <a:bodyPr wrap="none" lIns="64004" tIns="32003" rIns="64004" bIns="32003" rtlCol="0">
            <a:spAutoFit/>
          </a:bodyPr>
          <a:lstStyle/>
          <a:p>
            <a:r>
              <a:rPr lang="en-US" sz="2400"/>
              <a:t>Programmable Switch</a:t>
            </a:r>
            <a:endParaRPr lang="en-US" sz="2400" dirty="0"/>
          </a:p>
        </p:txBody>
      </p:sp>
      <p:cxnSp>
        <p:nvCxnSpPr>
          <p:cNvPr id="19" name="Straight Arrow Connector 18"/>
          <p:cNvCxnSpPr>
            <a:stCxn id="20" idx="2"/>
            <a:endCxn id="14" idx="1"/>
          </p:cNvCxnSpPr>
          <p:nvPr/>
        </p:nvCxnSpPr>
        <p:spPr>
          <a:xfrm>
            <a:off x="6597767" y="2926751"/>
            <a:ext cx="27197" cy="1504517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130772" y="2565612"/>
            <a:ext cx="933991" cy="36113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dirty="0">
                <a:solidFill>
                  <a:srgbClr val="2B69B7"/>
                </a:solidFill>
              </a:rPr>
              <a:t>Driver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2440" y="1825841"/>
            <a:ext cx="2312792" cy="740666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Switch OS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30667" y="184834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b="1" dirty="0"/>
          </a:p>
        </p:txBody>
      </p:sp>
      <p:sp>
        <p:nvSpPr>
          <p:cNvPr id="27" name="Snip Single Corner Rectangle 26"/>
          <p:cNvSpPr/>
          <p:nvPr/>
        </p:nvSpPr>
        <p:spPr>
          <a:xfrm>
            <a:off x="2262768" y="1880851"/>
            <a:ext cx="1066800" cy="527195"/>
          </a:xfrm>
          <a:prstGeom prst="snip1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switch.p4</a:t>
            </a:r>
          </a:p>
        </p:txBody>
      </p:sp>
      <p:cxnSp>
        <p:nvCxnSpPr>
          <p:cNvPr id="10" name="Straight Arrow Connector 9"/>
          <p:cNvCxnSpPr>
            <a:endCxn id="7" idx="0"/>
          </p:cNvCxnSpPr>
          <p:nvPr/>
        </p:nvCxnSpPr>
        <p:spPr>
          <a:xfrm flipH="1">
            <a:off x="2766196" y="2407467"/>
            <a:ext cx="10226" cy="752259"/>
          </a:xfrm>
          <a:prstGeom prst="straightConnector1">
            <a:avLst/>
          </a:prstGeom>
          <a:ln w="38100">
            <a:solidFill>
              <a:srgbClr val="ED7D3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7" idx="2"/>
          </p:cNvCxnSpPr>
          <p:nvPr/>
        </p:nvCxnSpPr>
        <p:spPr>
          <a:xfrm rot="16200000" flipH="1">
            <a:off x="3750629" y="2927551"/>
            <a:ext cx="947825" cy="2916692"/>
          </a:xfrm>
          <a:prstGeom prst="bentConnector2">
            <a:avLst/>
          </a:prstGeom>
          <a:ln w="38100">
            <a:solidFill>
              <a:srgbClr val="ED7D3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2"/>
          <p:cNvSpPr/>
          <p:nvPr/>
        </p:nvSpPr>
        <p:spPr>
          <a:xfrm>
            <a:off x="289933" y="2614406"/>
            <a:ext cx="8044537" cy="3333311"/>
          </a:xfrm>
          <a:custGeom>
            <a:avLst/>
            <a:gdLst>
              <a:gd name="connsiteX0" fmla="*/ 0 w 7620000"/>
              <a:gd name="connsiteY0" fmla="*/ 0 h 2819400"/>
              <a:gd name="connsiteX1" fmla="*/ 7620000 w 7620000"/>
              <a:gd name="connsiteY1" fmla="*/ 0 h 2819400"/>
              <a:gd name="connsiteX2" fmla="*/ 7620000 w 7620000"/>
              <a:gd name="connsiteY2" fmla="*/ 2819400 h 2819400"/>
              <a:gd name="connsiteX3" fmla="*/ 0 w 7620000"/>
              <a:gd name="connsiteY3" fmla="*/ 2819400 h 2819400"/>
              <a:gd name="connsiteX4" fmla="*/ 0 w 7620000"/>
              <a:gd name="connsiteY4" fmla="*/ 0 h 2819400"/>
              <a:gd name="connsiteX0" fmla="*/ 0 w 7620000"/>
              <a:gd name="connsiteY0" fmla="*/ 10802 h 2830202"/>
              <a:gd name="connsiteX1" fmla="*/ 7574010 w 7620000"/>
              <a:gd name="connsiteY1" fmla="*/ 0 h 2830202"/>
              <a:gd name="connsiteX2" fmla="*/ 7620000 w 7620000"/>
              <a:gd name="connsiteY2" fmla="*/ 10802 h 2830202"/>
              <a:gd name="connsiteX3" fmla="*/ 7620000 w 7620000"/>
              <a:gd name="connsiteY3" fmla="*/ 2830202 h 2830202"/>
              <a:gd name="connsiteX4" fmla="*/ 0 w 7620000"/>
              <a:gd name="connsiteY4" fmla="*/ 2830202 h 2830202"/>
              <a:gd name="connsiteX5" fmla="*/ 0 w 7620000"/>
              <a:gd name="connsiteY5" fmla="*/ 10802 h 2830202"/>
              <a:gd name="connsiteX0" fmla="*/ 0 w 7620000"/>
              <a:gd name="connsiteY0" fmla="*/ 10802 h 2830202"/>
              <a:gd name="connsiteX1" fmla="*/ 35445 w 7620000"/>
              <a:gd name="connsiteY1" fmla="*/ 0 h 2830202"/>
              <a:gd name="connsiteX2" fmla="*/ 7574010 w 7620000"/>
              <a:gd name="connsiteY2" fmla="*/ 0 h 2830202"/>
              <a:gd name="connsiteX3" fmla="*/ 7620000 w 7620000"/>
              <a:gd name="connsiteY3" fmla="*/ 10802 h 2830202"/>
              <a:gd name="connsiteX4" fmla="*/ 7620000 w 7620000"/>
              <a:gd name="connsiteY4" fmla="*/ 2830202 h 2830202"/>
              <a:gd name="connsiteX5" fmla="*/ 0 w 7620000"/>
              <a:gd name="connsiteY5" fmla="*/ 2830202 h 2830202"/>
              <a:gd name="connsiteX6" fmla="*/ 0 w 7620000"/>
              <a:gd name="connsiteY6" fmla="*/ 10802 h 283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20000" h="2830202">
                <a:moveTo>
                  <a:pt x="0" y="10802"/>
                </a:moveTo>
                <a:lnTo>
                  <a:pt x="35445" y="0"/>
                </a:lnTo>
                <a:lnTo>
                  <a:pt x="7574010" y="0"/>
                </a:lnTo>
                <a:lnTo>
                  <a:pt x="7620000" y="10802"/>
                </a:lnTo>
                <a:lnTo>
                  <a:pt x="7620000" y="2830202"/>
                </a:lnTo>
                <a:lnTo>
                  <a:pt x="0" y="2830202"/>
                </a:lnTo>
                <a:lnTo>
                  <a:pt x="0" y="1080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3" spcCol="182880" rtlCol="0" anchor="ctr">
            <a:noAutofit/>
          </a:bodyPr>
          <a:lstStyle/>
          <a:p>
            <a:endParaRPr lang="en-US" sz="900" b="1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IPv4 and IPv6 routing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Unicast Routing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- Routed Ports &amp; SVI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- VRF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Unicast RPF</a:t>
            </a:r>
            <a:br>
              <a:rPr lang="en-US" sz="900" dirty="0">
                <a:solidFill>
                  <a:schemeClr val="tx1"/>
                </a:solidFill>
              </a:rPr>
            </a:br>
            <a:r>
              <a:rPr lang="en-US" sz="900" dirty="0">
                <a:solidFill>
                  <a:schemeClr val="tx1"/>
                </a:solidFill>
              </a:rPr>
              <a:t>      - Strict and Loose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Multicast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- PIM-SM/DM &amp; PIM-</a:t>
            </a:r>
            <a:r>
              <a:rPr lang="en-US" sz="900" dirty="0" err="1">
                <a:solidFill>
                  <a:schemeClr val="tx1"/>
                </a:solidFill>
              </a:rPr>
              <a:t>Bidir</a:t>
            </a:r>
            <a:endParaRPr lang="en-US" sz="900" dirty="0">
              <a:solidFill>
                <a:schemeClr val="tx1"/>
              </a:solidFill>
            </a:endParaRPr>
          </a:p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Ethernet switching </a:t>
            </a:r>
          </a:p>
          <a:p>
            <a:r>
              <a:rPr lang="en-US" sz="900" b="1" dirty="0">
                <a:solidFill>
                  <a:schemeClr val="tx1"/>
                </a:solidFill>
              </a:rPr>
              <a:t>   </a:t>
            </a:r>
            <a:r>
              <a:rPr lang="en-US" sz="900" dirty="0">
                <a:solidFill>
                  <a:schemeClr val="tx1"/>
                </a:solidFill>
              </a:rPr>
              <a:t>- VLAN Flooding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MAC Learning &amp; Aging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STP state 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VLAN Translation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Load balancing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LAG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ECMP &amp; WCMP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Resilient Hashing 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</a:t>
            </a:r>
            <a:r>
              <a:rPr lang="en-US" sz="900" dirty="0" err="1">
                <a:solidFill>
                  <a:schemeClr val="tx1"/>
                </a:solidFill>
              </a:rPr>
              <a:t>Flowlet</a:t>
            </a:r>
            <a:r>
              <a:rPr lang="en-US" sz="900" dirty="0">
                <a:solidFill>
                  <a:schemeClr val="tx1"/>
                </a:solidFill>
              </a:rPr>
              <a:t> Switching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Fast Failover</a:t>
            </a:r>
          </a:p>
          <a:p>
            <a:r>
              <a:rPr lang="mr-IN" sz="900" dirty="0">
                <a:solidFill>
                  <a:schemeClr val="tx1"/>
                </a:solidFill>
              </a:rPr>
              <a:t>–</a:t>
            </a:r>
            <a:r>
              <a:rPr lang="en-US" sz="900" dirty="0">
                <a:solidFill>
                  <a:schemeClr val="tx1"/>
                </a:solidFill>
              </a:rPr>
              <a:t>  LAG &amp; ECMP</a:t>
            </a:r>
          </a:p>
          <a:p>
            <a:endParaRPr lang="en-US" sz="900" b="1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Tunneling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IPv4 and IPv6 Routing &amp; Switching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 - IP-in-IP (6in4, 4in4)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 - VXLAN, NVGRE, GENEVE &amp; GRE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 - Segment Routing, IL</a:t>
            </a:r>
            <a:r>
              <a:rPr lang="en-US" sz="900" dirty="0">
                <a:solidFill>
                  <a:srgbClr val="008000"/>
                </a:solidFill>
              </a:rPr>
              <a:t>A</a:t>
            </a:r>
          </a:p>
          <a:p>
            <a:endParaRPr lang="en-US" sz="900" b="1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      MPLS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- LER and LSR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- IPv4/v6 routing (L3VPN)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- L2 switching (</a:t>
            </a:r>
            <a:r>
              <a:rPr lang="en-US" sz="900" dirty="0" err="1">
                <a:solidFill>
                  <a:schemeClr val="tx1"/>
                </a:solidFill>
              </a:rPr>
              <a:t>EoMPLS</a:t>
            </a:r>
            <a:r>
              <a:rPr lang="en-US" sz="900" dirty="0">
                <a:solidFill>
                  <a:schemeClr val="tx1"/>
                </a:solidFill>
              </a:rPr>
              <a:t>, VPLS)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- MPLS over UDP/GRE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      ACL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- MAC ACL, IPv4/v6 ACL, RACL 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- </a:t>
            </a:r>
            <a:r>
              <a:rPr lang="en-US" sz="900" dirty="0" err="1">
                <a:solidFill>
                  <a:schemeClr val="tx1"/>
                </a:solidFill>
              </a:rPr>
              <a:t>QoS</a:t>
            </a:r>
            <a:r>
              <a:rPr lang="en-US" sz="900" dirty="0">
                <a:solidFill>
                  <a:schemeClr val="tx1"/>
                </a:solidFill>
              </a:rPr>
              <a:t> ACL, System ACL, PBR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- Port Range lookups in ACLs 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</a:t>
            </a:r>
          </a:p>
          <a:p>
            <a:r>
              <a:rPr lang="en-US" sz="900" b="1" dirty="0">
                <a:solidFill>
                  <a:schemeClr val="tx1"/>
                </a:solidFill>
              </a:rPr>
              <a:t>     QOS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 - </a:t>
            </a:r>
            <a:r>
              <a:rPr lang="en-US" sz="900" dirty="0" err="1">
                <a:solidFill>
                  <a:schemeClr val="tx1"/>
                </a:solidFill>
              </a:rPr>
              <a:t>QoS</a:t>
            </a:r>
            <a:r>
              <a:rPr lang="en-US" sz="900" dirty="0">
                <a:solidFill>
                  <a:schemeClr val="tx1"/>
                </a:solidFill>
              </a:rPr>
              <a:t> Classification &amp; marking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 - Drop profiles/WRED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 - </a:t>
            </a:r>
            <a:r>
              <a:rPr lang="en-US" sz="900" dirty="0" err="1">
                <a:solidFill>
                  <a:schemeClr val="tx1"/>
                </a:solidFill>
              </a:rPr>
              <a:t>RoCE</a:t>
            </a:r>
            <a:r>
              <a:rPr lang="en-US" sz="900" dirty="0">
                <a:solidFill>
                  <a:schemeClr val="tx1"/>
                </a:solidFill>
              </a:rPr>
              <a:t> v2 &amp; </a:t>
            </a:r>
            <a:r>
              <a:rPr lang="en-US" sz="900" dirty="0" err="1">
                <a:solidFill>
                  <a:schemeClr val="tx1"/>
                </a:solidFill>
              </a:rPr>
              <a:t>FCoE</a:t>
            </a:r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dirty="0">
                <a:solidFill>
                  <a:schemeClr val="tx1"/>
                </a:solidFill>
              </a:rPr>
              <a:t>         - </a:t>
            </a:r>
            <a:r>
              <a:rPr lang="en-US" sz="900" dirty="0" err="1">
                <a:solidFill>
                  <a:schemeClr val="tx1"/>
                </a:solidFill>
              </a:rPr>
              <a:t>CoPP</a:t>
            </a:r>
            <a:r>
              <a:rPr lang="en-US" sz="900" dirty="0">
                <a:solidFill>
                  <a:schemeClr val="tx1"/>
                </a:solidFill>
              </a:rPr>
              <a:t> (Control plane policing)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endParaRPr lang="en-US" sz="900" b="1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NAT and L4 Load Balancing</a:t>
            </a:r>
          </a:p>
          <a:p>
            <a:endParaRPr lang="en-US" sz="900" b="1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Security Features</a:t>
            </a:r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dirty="0">
                <a:solidFill>
                  <a:schemeClr val="tx1"/>
                </a:solidFill>
              </a:rPr>
              <a:t>- Storm Control, IP Source Guard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Monitoring &amp; Telemetry</a:t>
            </a:r>
            <a:endParaRPr lang="en-US" sz="900" dirty="0">
              <a:solidFill>
                <a:schemeClr val="tx1"/>
              </a:solidFill>
            </a:endParaRPr>
          </a:p>
          <a:p>
            <a:pPr marL="58736" indent="-58736">
              <a:buFontTx/>
              <a:buChar char="-"/>
            </a:pPr>
            <a:r>
              <a:rPr lang="en-US" sz="900" dirty="0">
                <a:solidFill>
                  <a:schemeClr val="tx1"/>
                </a:solidFill>
              </a:rPr>
              <a:t>Ingress Mirroring and Egress Mirroring</a:t>
            </a:r>
          </a:p>
          <a:p>
            <a:pPr marL="58736" indent="-58736">
              <a:buFontTx/>
              <a:buChar char="-"/>
            </a:pPr>
            <a:r>
              <a:rPr lang="en-US" sz="900" dirty="0">
                <a:solidFill>
                  <a:schemeClr val="tx1"/>
                </a:solidFill>
              </a:rPr>
              <a:t>Negative Mirroring</a:t>
            </a:r>
          </a:p>
          <a:p>
            <a:pPr marL="58736" indent="-58736">
              <a:buFontTx/>
              <a:buChar char="-"/>
            </a:pPr>
            <a:r>
              <a:rPr lang="en-US" sz="900" dirty="0" err="1">
                <a:solidFill>
                  <a:schemeClr val="tx1"/>
                </a:solidFill>
              </a:rPr>
              <a:t>Sflow</a:t>
            </a:r>
            <a:endParaRPr lang="en-US" sz="900" dirty="0">
              <a:solidFill>
                <a:schemeClr val="tx1"/>
              </a:solidFill>
            </a:endParaRPr>
          </a:p>
          <a:p>
            <a:pPr marL="58736" indent="-58736">
              <a:buFontTx/>
              <a:buChar char="-"/>
            </a:pPr>
            <a:r>
              <a:rPr lang="en-US" sz="900" dirty="0">
                <a:solidFill>
                  <a:schemeClr val="tx1"/>
                </a:solidFill>
              </a:rPr>
              <a:t>INT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Counters</a:t>
            </a:r>
            <a:endParaRPr lang="en-US" sz="900" dirty="0">
              <a:solidFill>
                <a:schemeClr val="tx1"/>
              </a:solidFill>
            </a:endParaRPr>
          </a:p>
          <a:p>
            <a:pPr marL="58736" indent="-58736">
              <a:buFontTx/>
              <a:buChar char="-"/>
            </a:pPr>
            <a:r>
              <a:rPr lang="en-US" sz="900" dirty="0">
                <a:solidFill>
                  <a:schemeClr val="tx1"/>
                </a:solidFill>
              </a:rPr>
              <a:t>Route Table Entry Counters</a:t>
            </a:r>
          </a:p>
          <a:p>
            <a:pPr marL="58736" indent="-58736">
              <a:buFontTx/>
              <a:buChar char="-"/>
            </a:pPr>
            <a:r>
              <a:rPr lang="en-US" sz="900" dirty="0">
                <a:solidFill>
                  <a:schemeClr val="tx1"/>
                </a:solidFill>
              </a:rPr>
              <a:t>VLAN/Bridge Domain Counters</a:t>
            </a:r>
          </a:p>
          <a:p>
            <a:pPr marL="58736" indent="-58736">
              <a:buFontTx/>
              <a:buChar char="-"/>
            </a:pPr>
            <a:r>
              <a:rPr lang="en-US" sz="900" dirty="0">
                <a:solidFill>
                  <a:schemeClr val="tx1"/>
                </a:solidFill>
              </a:rPr>
              <a:t>Port/Interface Counters</a:t>
            </a:r>
          </a:p>
          <a:p>
            <a:pPr marL="58736" indent="-58736">
              <a:buFontTx/>
              <a:buChar char="-"/>
            </a:pPr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Protocol Offload</a:t>
            </a:r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dirty="0">
                <a:solidFill>
                  <a:schemeClr val="tx1"/>
                </a:solidFill>
              </a:rPr>
              <a:t>- BFD, OAM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Multi-chip Fabric Support</a:t>
            </a:r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dirty="0">
                <a:solidFill>
                  <a:schemeClr val="tx1"/>
                </a:solidFill>
              </a:rPr>
              <a:t>- Forwarding, QOS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endParaRPr lang="en-US" sz="900" dirty="0">
              <a:solidFill>
                <a:schemeClr val="tx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27353" y="1744085"/>
            <a:ext cx="7958565" cy="870322"/>
            <a:chOff x="436470" y="1182446"/>
            <a:chExt cx="10611420" cy="1160429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436470" y="1697711"/>
              <a:ext cx="2452344" cy="6451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567633" y="1697711"/>
              <a:ext cx="6480257" cy="6451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2888814" y="1182446"/>
              <a:ext cx="1678819" cy="1030529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V="1">
            <a:off x="415319" y="3661782"/>
            <a:ext cx="646771" cy="55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5318" y="3793325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15318" y="4209223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15318" y="4625122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15318" y="5041020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415318" y="5456918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181663" y="3116110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181142" y="3392986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181142" y="3797764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181142" y="4202543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181142" y="3927168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3181142" y="3651793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181142" y="4072504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181142" y="4768717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181142" y="5573305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181142" y="5448039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5607481" y="2833199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5607481" y="3255783"/>
            <a:ext cx="1701749" cy="33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607482" y="3672815"/>
            <a:ext cx="2001065" cy="8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5615457" y="3944740"/>
            <a:ext cx="601348" cy="25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5641381" y="4632922"/>
            <a:ext cx="1588631" cy="2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5647168" y="5594367"/>
            <a:ext cx="1588631" cy="2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4F03E-788D-96BB-3653-2788E8E2D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BC409-B740-C342-F725-00FCEA98A51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134B653-BDAE-5C11-64C4-8152C4E6C8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56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003780" y="3160305"/>
            <a:ext cx="1564326" cy="7522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Compiler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641381" y="4431268"/>
            <a:ext cx="2157441" cy="1113416"/>
            <a:chOff x="7644389" y="2334410"/>
            <a:chExt cx="2876588" cy="23021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 r="7159"/>
            <a:stretch/>
          </p:blipFill>
          <p:spPr>
            <a:xfrm rot="5400000">
              <a:off x="7858562" y="2120237"/>
              <a:ext cx="2194542" cy="2622888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16" name="Triangle 15"/>
            <p:cNvSpPr/>
            <p:nvPr/>
          </p:nvSpPr>
          <p:spPr>
            <a:xfrm>
              <a:off x="9004149" y="2840019"/>
              <a:ext cx="1516828" cy="17965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19" name="Straight Arrow Connector 18"/>
          <p:cNvCxnSpPr>
            <a:stCxn id="20" idx="2"/>
            <a:endCxn id="14" idx="1"/>
          </p:cNvCxnSpPr>
          <p:nvPr/>
        </p:nvCxnSpPr>
        <p:spPr>
          <a:xfrm>
            <a:off x="6597767" y="2926751"/>
            <a:ext cx="27197" cy="1504517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130772" y="2565612"/>
            <a:ext cx="933991" cy="36113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dirty="0">
                <a:solidFill>
                  <a:srgbClr val="2B69B7"/>
                </a:solidFill>
              </a:rPr>
              <a:t>Driver</a:t>
            </a:r>
          </a:p>
        </p:txBody>
      </p:sp>
      <p:sp>
        <p:nvSpPr>
          <p:cNvPr id="21" name="Freeform 20"/>
          <p:cNvSpPr/>
          <p:nvPr/>
        </p:nvSpPr>
        <p:spPr>
          <a:xfrm>
            <a:off x="5922751" y="4572374"/>
            <a:ext cx="1386479" cy="677451"/>
          </a:xfrm>
          <a:custGeom>
            <a:avLst/>
            <a:gdLst>
              <a:gd name="connsiteX0" fmla="*/ 0 w 1803400"/>
              <a:gd name="connsiteY0" fmla="*/ 336550 h 806450"/>
              <a:gd name="connsiteX1" fmla="*/ 781050 w 1803400"/>
              <a:gd name="connsiteY1" fmla="*/ 0 h 806450"/>
              <a:gd name="connsiteX2" fmla="*/ 1803400 w 1803400"/>
              <a:gd name="connsiteY2" fmla="*/ 225425 h 806450"/>
              <a:gd name="connsiteX3" fmla="*/ 1158875 w 1803400"/>
              <a:gd name="connsiteY3" fmla="*/ 806450 h 806450"/>
              <a:gd name="connsiteX4" fmla="*/ 0 w 1803400"/>
              <a:gd name="connsiteY4" fmla="*/ 336550 h 806450"/>
              <a:gd name="connsiteX0" fmla="*/ 0 w 2087801"/>
              <a:gd name="connsiteY0" fmla="*/ 336550 h 806450"/>
              <a:gd name="connsiteX1" fmla="*/ 781050 w 2087801"/>
              <a:gd name="connsiteY1" fmla="*/ 0 h 806450"/>
              <a:gd name="connsiteX2" fmla="*/ 2087801 w 2087801"/>
              <a:gd name="connsiteY2" fmla="*/ 289971 h 806450"/>
              <a:gd name="connsiteX3" fmla="*/ 1158875 w 2087801"/>
              <a:gd name="connsiteY3" fmla="*/ 806450 h 806450"/>
              <a:gd name="connsiteX4" fmla="*/ 0 w 2087801"/>
              <a:gd name="connsiteY4" fmla="*/ 336550 h 806450"/>
              <a:gd name="connsiteX0" fmla="*/ 0 w 2087801"/>
              <a:gd name="connsiteY0" fmla="*/ 336550 h 838723"/>
              <a:gd name="connsiteX1" fmla="*/ 781050 w 2087801"/>
              <a:gd name="connsiteY1" fmla="*/ 0 h 838723"/>
              <a:gd name="connsiteX2" fmla="*/ 2087801 w 2087801"/>
              <a:gd name="connsiteY2" fmla="*/ 289971 h 838723"/>
              <a:gd name="connsiteX3" fmla="*/ 1121779 w 2087801"/>
              <a:gd name="connsiteY3" fmla="*/ 838723 h 838723"/>
              <a:gd name="connsiteX4" fmla="*/ 0 w 2087801"/>
              <a:gd name="connsiteY4" fmla="*/ 336550 h 838723"/>
              <a:gd name="connsiteX0" fmla="*/ 0 w 2087801"/>
              <a:gd name="connsiteY0" fmla="*/ 336550 h 838723"/>
              <a:gd name="connsiteX1" fmla="*/ 879972 w 2087801"/>
              <a:gd name="connsiteY1" fmla="*/ 0 h 838723"/>
              <a:gd name="connsiteX2" fmla="*/ 2087801 w 2087801"/>
              <a:gd name="connsiteY2" fmla="*/ 289971 h 838723"/>
              <a:gd name="connsiteX3" fmla="*/ 1121779 w 2087801"/>
              <a:gd name="connsiteY3" fmla="*/ 838723 h 838723"/>
              <a:gd name="connsiteX4" fmla="*/ 0 w 2087801"/>
              <a:gd name="connsiteY4" fmla="*/ 336550 h 838723"/>
              <a:gd name="connsiteX0" fmla="*/ 0 w 2087801"/>
              <a:gd name="connsiteY0" fmla="*/ 336550 h 860238"/>
              <a:gd name="connsiteX1" fmla="*/ 879972 w 2087801"/>
              <a:gd name="connsiteY1" fmla="*/ 0 h 860238"/>
              <a:gd name="connsiteX2" fmla="*/ 2087801 w 2087801"/>
              <a:gd name="connsiteY2" fmla="*/ 289971 h 860238"/>
              <a:gd name="connsiteX3" fmla="*/ 1084683 w 2087801"/>
              <a:gd name="connsiteY3" fmla="*/ 860238 h 860238"/>
              <a:gd name="connsiteX4" fmla="*/ 0 w 2087801"/>
              <a:gd name="connsiteY4" fmla="*/ 336550 h 860238"/>
              <a:gd name="connsiteX0" fmla="*/ 0 w 2063070"/>
              <a:gd name="connsiteY0" fmla="*/ 336550 h 860238"/>
              <a:gd name="connsiteX1" fmla="*/ 879972 w 2063070"/>
              <a:gd name="connsiteY1" fmla="*/ 0 h 860238"/>
              <a:gd name="connsiteX2" fmla="*/ 2063070 w 2063070"/>
              <a:gd name="connsiteY2" fmla="*/ 333001 h 860238"/>
              <a:gd name="connsiteX3" fmla="*/ 1084683 w 2063070"/>
              <a:gd name="connsiteY3" fmla="*/ 860238 h 860238"/>
              <a:gd name="connsiteX4" fmla="*/ 0 w 2063070"/>
              <a:gd name="connsiteY4" fmla="*/ 336550 h 860238"/>
              <a:gd name="connsiteX0" fmla="*/ 0 w 2063070"/>
              <a:gd name="connsiteY0" fmla="*/ 368823 h 892511"/>
              <a:gd name="connsiteX1" fmla="*/ 966528 w 2063070"/>
              <a:gd name="connsiteY1" fmla="*/ 0 h 892511"/>
              <a:gd name="connsiteX2" fmla="*/ 2063070 w 2063070"/>
              <a:gd name="connsiteY2" fmla="*/ 365274 h 892511"/>
              <a:gd name="connsiteX3" fmla="*/ 1084683 w 2063070"/>
              <a:gd name="connsiteY3" fmla="*/ 892511 h 892511"/>
              <a:gd name="connsiteX4" fmla="*/ 0 w 2063070"/>
              <a:gd name="connsiteY4" fmla="*/ 368823 h 892511"/>
              <a:gd name="connsiteX0" fmla="*/ 0 w 2063070"/>
              <a:gd name="connsiteY0" fmla="*/ 368823 h 892511"/>
              <a:gd name="connsiteX1" fmla="*/ 966528 w 2063070"/>
              <a:gd name="connsiteY1" fmla="*/ 0 h 892511"/>
              <a:gd name="connsiteX2" fmla="*/ 2063070 w 2063070"/>
              <a:gd name="connsiteY2" fmla="*/ 365274 h 892511"/>
              <a:gd name="connsiteX3" fmla="*/ 1146509 w 2063070"/>
              <a:gd name="connsiteY3" fmla="*/ 892511 h 892511"/>
              <a:gd name="connsiteX4" fmla="*/ 0 w 2063070"/>
              <a:gd name="connsiteY4" fmla="*/ 368823 h 892511"/>
              <a:gd name="connsiteX0" fmla="*/ 0 w 2124896"/>
              <a:gd name="connsiteY0" fmla="*/ 368823 h 892511"/>
              <a:gd name="connsiteX1" fmla="*/ 966528 w 2124896"/>
              <a:gd name="connsiteY1" fmla="*/ 0 h 892511"/>
              <a:gd name="connsiteX2" fmla="*/ 2124896 w 2124896"/>
              <a:gd name="connsiteY2" fmla="*/ 322244 h 892511"/>
              <a:gd name="connsiteX3" fmla="*/ 1146509 w 2124896"/>
              <a:gd name="connsiteY3" fmla="*/ 892511 h 892511"/>
              <a:gd name="connsiteX4" fmla="*/ 0 w 2124896"/>
              <a:gd name="connsiteY4" fmla="*/ 368823 h 892511"/>
              <a:gd name="connsiteX0" fmla="*/ 0 w 2124896"/>
              <a:gd name="connsiteY0" fmla="*/ 379580 h 903268"/>
              <a:gd name="connsiteX1" fmla="*/ 1028355 w 2124896"/>
              <a:gd name="connsiteY1" fmla="*/ 0 h 903268"/>
              <a:gd name="connsiteX2" fmla="*/ 2124896 w 2124896"/>
              <a:gd name="connsiteY2" fmla="*/ 333001 h 903268"/>
              <a:gd name="connsiteX3" fmla="*/ 1146509 w 2124896"/>
              <a:gd name="connsiteY3" fmla="*/ 903268 h 903268"/>
              <a:gd name="connsiteX4" fmla="*/ 0 w 2124896"/>
              <a:gd name="connsiteY4" fmla="*/ 379580 h 90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4896" h="903268">
                <a:moveTo>
                  <a:pt x="0" y="379580"/>
                </a:moveTo>
                <a:lnTo>
                  <a:pt x="1028355" y="0"/>
                </a:lnTo>
                <a:lnTo>
                  <a:pt x="2124896" y="333001"/>
                </a:lnTo>
                <a:lnTo>
                  <a:pt x="1146509" y="903268"/>
                </a:lnTo>
                <a:lnTo>
                  <a:pt x="0" y="37958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5392440" y="1825841"/>
            <a:ext cx="2312792" cy="740666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Switch OS</a:t>
            </a:r>
          </a:p>
        </p:txBody>
      </p:sp>
      <p:cxnSp>
        <p:nvCxnSpPr>
          <p:cNvPr id="10" name="Straight Arrow Connector 9"/>
          <p:cNvCxnSpPr>
            <a:stCxn id="27" idx="1"/>
            <a:endCxn id="7" idx="0"/>
          </p:cNvCxnSpPr>
          <p:nvPr/>
        </p:nvCxnSpPr>
        <p:spPr>
          <a:xfrm flipH="1">
            <a:off x="2785942" y="2408045"/>
            <a:ext cx="10226" cy="752259"/>
          </a:xfrm>
          <a:prstGeom prst="straightConnector1">
            <a:avLst/>
          </a:prstGeom>
          <a:ln w="38100">
            <a:solidFill>
              <a:srgbClr val="ED7D3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7" idx="2"/>
          </p:cNvCxnSpPr>
          <p:nvPr/>
        </p:nvCxnSpPr>
        <p:spPr>
          <a:xfrm rot="16200000" flipH="1">
            <a:off x="3770376" y="2928129"/>
            <a:ext cx="947825" cy="2916692"/>
          </a:xfrm>
          <a:prstGeom prst="bentConnector2">
            <a:avLst/>
          </a:prstGeom>
          <a:ln w="38100">
            <a:solidFill>
              <a:srgbClr val="ED7D3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Reducing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153F7-33E9-FA45-84ED-E2BBE0FBC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2733174" y="2173296"/>
            <a:ext cx="125989" cy="24003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Oval 25"/>
          <p:cNvSpPr/>
          <p:nvPr/>
        </p:nvSpPr>
        <p:spPr>
          <a:xfrm rot="16200000">
            <a:off x="2827592" y="4741400"/>
            <a:ext cx="125989" cy="24003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Snip Single Corner Rectangle 26"/>
          <p:cNvSpPr/>
          <p:nvPr/>
        </p:nvSpPr>
        <p:spPr>
          <a:xfrm>
            <a:off x="2262768" y="1880851"/>
            <a:ext cx="1066800" cy="527195"/>
          </a:xfrm>
          <a:prstGeom prst="snip1Rect">
            <a:avLst/>
          </a:prstGeom>
          <a:solidFill>
            <a:srgbClr val="ED7D3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My switch.p4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69271" y="5487268"/>
            <a:ext cx="3049545" cy="433963"/>
          </a:xfrm>
          <a:prstGeom prst="rect">
            <a:avLst/>
          </a:prstGeom>
          <a:noFill/>
        </p:spPr>
        <p:txBody>
          <a:bodyPr wrap="none" lIns="64004" tIns="32003" rIns="64004" bIns="32003" rtlCol="0">
            <a:spAutoFit/>
          </a:bodyPr>
          <a:lstStyle/>
          <a:p>
            <a:r>
              <a:rPr lang="en-US" sz="2400" dirty="0"/>
              <a:t>Programmable Switch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2D24F8-2735-9761-C161-786733F3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D43D68-2DEA-2F03-69CE-5373139D75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6DA222-6481-BEDF-DCCB-FC8CF5CBBB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41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00104 0.47893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29075 -0.0009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2" grpId="1" animBg="1"/>
      <p:bldP spid="2" grpId="2" animBg="1"/>
      <p:bldP spid="26" grpId="0" animBg="1"/>
      <p:bldP spid="26" grpId="1" animBg="1"/>
      <p:bldP spid="26" grpId="2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Programmability: Consequences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559F91-D0C2-904A-8B96-3D3B7B3DC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02888" y="2095500"/>
            <a:ext cx="7532648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/>
              <a:t>         </a:t>
            </a:r>
            <a:r>
              <a:rPr lang="en-US" sz="4050" b="1" dirty="0"/>
              <a:t>Adding New Features</a:t>
            </a:r>
            <a:endParaRPr lang="en-US" sz="4500" b="1" dirty="0"/>
          </a:p>
        </p:txBody>
      </p:sp>
      <p:sp>
        <p:nvSpPr>
          <p:cNvPr id="4" name="Oval 3"/>
          <p:cNvSpPr/>
          <p:nvPr/>
        </p:nvSpPr>
        <p:spPr>
          <a:xfrm>
            <a:off x="1580734" y="3228176"/>
            <a:ext cx="588182" cy="57439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0E73455-9037-F9DB-726C-8E9323F81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864F8B2-FEE4-215E-C81F-DCBB9243C20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7CB9C4-23D7-74C6-3590-C5E3728E98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6842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Protocol Complexity 30 Years </a:t>
            </a:r>
            <a:r>
              <a:rPr lang="en-US" dirty="0"/>
              <a:t>A</a:t>
            </a:r>
            <a:r>
              <a:rPr lang="en-US"/>
              <a:t>go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AC244-5209-A04C-8F33-79A731255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443438" y="2849681"/>
            <a:ext cx="1191126" cy="5991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5">
                <a:solidFill>
                  <a:schemeClr val="tx1"/>
                </a:solidFill>
              </a:rPr>
              <a:t>Ethernet</a:t>
            </a:r>
            <a:endParaRPr lang="en-US" sz="1275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713122" y="3996290"/>
            <a:ext cx="1191126" cy="5991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5" dirty="0">
                <a:solidFill>
                  <a:schemeClr val="tx1"/>
                </a:solidFill>
              </a:rPr>
              <a:t>IPv4</a:t>
            </a:r>
          </a:p>
        </p:txBody>
      </p:sp>
      <p:sp>
        <p:nvSpPr>
          <p:cNvPr id="6" name="Oval 5"/>
          <p:cNvSpPr/>
          <p:nvPr/>
        </p:nvSpPr>
        <p:spPr>
          <a:xfrm>
            <a:off x="4300088" y="3996290"/>
            <a:ext cx="1191126" cy="5991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5">
                <a:solidFill>
                  <a:schemeClr val="tx1"/>
                </a:solidFill>
              </a:rPr>
              <a:t>IPX</a:t>
            </a:r>
            <a:endParaRPr lang="en-US" sz="1275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4" idx="3"/>
            <a:endCxn id="5" idx="0"/>
          </p:cNvCxnSpPr>
          <p:nvPr/>
        </p:nvCxnSpPr>
        <p:spPr>
          <a:xfrm flipH="1">
            <a:off x="3308685" y="3361107"/>
            <a:ext cx="309190" cy="635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5"/>
            <a:endCxn id="6" idx="0"/>
          </p:cNvCxnSpPr>
          <p:nvPr/>
        </p:nvCxnSpPr>
        <p:spPr>
          <a:xfrm>
            <a:off x="4460129" y="3361107"/>
            <a:ext cx="435523" cy="635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39589" y="3445573"/>
            <a:ext cx="721672" cy="288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5"/>
              <a:t>ethtype</a:t>
            </a:r>
            <a:endParaRPr lang="en-US" sz="1275" dirty="0"/>
          </a:p>
        </p:txBody>
      </p:sp>
      <p:sp>
        <p:nvSpPr>
          <p:cNvPr id="15" name="TextBox 14"/>
          <p:cNvSpPr txBox="1"/>
          <p:nvPr/>
        </p:nvSpPr>
        <p:spPr>
          <a:xfrm>
            <a:off x="4589585" y="3401700"/>
            <a:ext cx="721672" cy="288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5"/>
              <a:t>ethtype</a:t>
            </a:r>
            <a:endParaRPr lang="en-US" sz="1275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387426-C9D7-F0C1-B47F-1D129EEAE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1241B65-1B4E-DEB0-B349-785B5F78F49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0B89985-D889-4859-FF73-80FBE055FA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3688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C5FEA-A1CE-C94B-96B5-35E9AB843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Programmable DCN Switch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40" y="1009650"/>
            <a:ext cx="4788913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1188" y="2633914"/>
            <a:ext cx="1004108" cy="779647"/>
          </a:xfrm>
          <a:prstGeom prst="rect">
            <a:avLst/>
          </a:prstGeom>
          <a:noFill/>
          <a:ln w="1905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grpSp>
        <p:nvGrpSpPr>
          <p:cNvPr id="13" name="Group 12"/>
          <p:cNvGrpSpPr/>
          <p:nvPr/>
        </p:nvGrpSpPr>
        <p:grpSpPr>
          <a:xfrm>
            <a:off x="3285296" y="1258895"/>
            <a:ext cx="4935239" cy="3080387"/>
            <a:chOff x="4380393" y="332324"/>
            <a:chExt cx="6580318" cy="41071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6518" y="332324"/>
              <a:ext cx="5734193" cy="4107183"/>
            </a:xfrm>
            <a:prstGeom prst="rect">
              <a:avLst/>
            </a:prstGeom>
            <a:ln w="19050">
              <a:solidFill>
                <a:schemeClr val="accent5"/>
              </a:solidFill>
              <a:prstDash val="sysDot"/>
            </a:ln>
          </p:spPr>
        </p:pic>
        <p:cxnSp>
          <p:nvCxnSpPr>
            <p:cNvPr id="8" name="Straight Connector 7"/>
            <p:cNvCxnSpPr/>
            <p:nvPr/>
          </p:nvCxnSpPr>
          <p:spPr>
            <a:xfrm flipV="1">
              <a:off x="4380393" y="332324"/>
              <a:ext cx="846125" cy="18333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380393" y="3205213"/>
              <a:ext cx="846125" cy="1234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705600" y="436753"/>
            <a:ext cx="13234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tx2"/>
                </a:solidFill>
              </a:rPr>
              <a:t>Switch.p4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133BA-BAA0-0F41-BAED-23DB2C9A2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5A0254-3627-36B9-BA6B-E6A0D873A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B7BB5B4-EF31-2B97-C386-591EF612E3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C4A7503-0D0C-108A-32AE-D7339ACE6B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13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7DB5E9-4FD5-3C92-8BAC-166DF3BCB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5638800" cy="5364163"/>
          </a:xfrm>
        </p:spPr>
        <p:txBody>
          <a:bodyPr>
            <a:noAutofit/>
          </a:bodyPr>
          <a:lstStyle/>
          <a:p>
            <a:r>
              <a:rPr lang="en-US" sz="1600" dirty="0"/>
              <a:t>Early Data Centers (1960s-1980s)</a:t>
            </a:r>
          </a:p>
          <a:p>
            <a:pPr lvl="1"/>
            <a:r>
              <a:rPr lang="en-US" sz="1400" dirty="0"/>
              <a:t>Mainframes </a:t>
            </a:r>
          </a:p>
          <a:p>
            <a:pPr lvl="1"/>
            <a:r>
              <a:rPr lang="en-US" sz="1400" dirty="0"/>
              <a:t>Centralized computing: limited networking</a:t>
            </a:r>
          </a:p>
          <a:p>
            <a:pPr lvl="1"/>
            <a:r>
              <a:rPr lang="en-US" sz="1400" dirty="0"/>
              <a:t>Point-to-point and proprietary connections</a:t>
            </a:r>
          </a:p>
          <a:p>
            <a:r>
              <a:rPr lang="en-US" sz="1600" dirty="0"/>
              <a:t>Client-Server Model (1990s)</a:t>
            </a:r>
          </a:p>
          <a:p>
            <a:pPr lvl="1"/>
            <a:r>
              <a:rPr lang="en-US" sz="1400" dirty="0"/>
              <a:t>Distributed computing</a:t>
            </a:r>
          </a:p>
          <a:p>
            <a:pPr lvl="1"/>
            <a:r>
              <a:rPr lang="en-US" sz="1400" dirty="0"/>
              <a:t>Ethernet, TCP/IP</a:t>
            </a:r>
            <a:endParaRPr lang="en-US" sz="1600" dirty="0"/>
          </a:p>
          <a:p>
            <a:r>
              <a:rPr lang="en-US" sz="1600" dirty="0"/>
              <a:t>Rise of Virtualization (2000s)</a:t>
            </a:r>
          </a:p>
          <a:p>
            <a:pPr lvl="1"/>
            <a:r>
              <a:rPr lang="en-US" sz="1400" dirty="0"/>
              <a:t>Virtual machines </a:t>
            </a:r>
          </a:p>
          <a:p>
            <a:pPr lvl="1"/>
            <a:r>
              <a:rPr lang="en-US" sz="1400" dirty="0"/>
              <a:t>Efficiency and scalability</a:t>
            </a:r>
          </a:p>
          <a:p>
            <a:pPr lvl="1"/>
            <a:r>
              <a:rPr lang="en-US" sz="1400" dirty="0"/>
              <a:t>VLANs, network segmentation</a:t>
            </a:r>
          </a:p>
          <a:p>
            <a:r>
              <a:rPr lang="en-US" sz="1600" dirty="0"/>
              <a:t>Cloud Computing Era (2010s)</a:t>
            </a:r>
          </a:p>
          <a:p>
            <a:pPr lvl="1"/>
            <a:r>
              <a:rPr lang="en-US" sz="1400" dirty="0"/>
              <a:t>Cloud services</a:t>
            </a:r>
          </a:p>
          <a:p>
            <a:pPr lvl="1"/>
            <a:r>
              <a:rPr lang="en-US" sz="1400" dirty="0"/>
              <a:t>SDN: Scalability and automation</a:t>
            </a:r>
          </a:p>
          <a:p>
            <a:r>
              <a:rPr lang="en-US" sz="1600" dirty="0"/>
              <a:t>Edge Computing and IoT (2020s)</a:t>
            </a:r>
          </a:p>
          <a:p>
            <a:pPr lvl="1"/>
            <a:r>
              <a:rPr lang="en-US" sz="1400" dirty="0"/>
              <a:t>Demand for low-latency, distributed network architectures</a:t>
            </a:r>
          </a:p>
          <a:p>
            <a:pPr lvl="1"/>
            <a:r>
              <a:rPr lang="en-US" sz="1400" dirty="0"/>
              <a:t>Micro data centers closer to data sources</a:t>
            </a:r>
          </a:p>
          <a:p>
            <a:r>
              <a:rPr lang="en-US" sz="1600" dirty="0"/>
              <a:t>Machine Learning and AI (2010s-Present)</a:t>
            </a:r>
          </a:p>
          <a:p>
            <a:pPr lvl="1"/>
            <a:r>
              <a:rPr lang="en-US" sz="1400" dirty="0"/>
              <a:t>Exascale high-performance computing</a:t>
            </a:r>
          </a:p>
          <a:p>
            <a:pPr lvl="1"/>
            <a:r>
              <a:rPr lang="en-US" sz="1400" dirty="0"/>
              <a:t>Network as the bottleneck: stringent performance requirements</a:t>
            </a:r>
          </a:p>
        </p:txBody>
      </p:sp>
      <p:pic>
        <p:nvPicPr>
          <p:cNvPr id="21" name="Content Placeholder 20" descr="A line of information on a white background&#10;&#10;Description automatically generated">
            <a:extLst>
              <a:ext uri="{FF2B5EF4-FFF2-40B4-BE49-F238E27FC236}">
                <a16:creationId xmlns:a16="http://schemas.microsoft.com/office/drawing/2014/main" id="{69E972DB-498A-F5DA-BFE3-BE1945C9B5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43000"/>
            <a:ext cx="4051183" cy="36576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B63BA7-F563-0432-EF99-D0EC79B66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Evolution of DCN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5CFB2-8823-FC70-33B2-C9532AD8F4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F9598-F812-9532-D45A-713510AED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0FB09A-1956-9795-63AC-C4F68971DF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870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Adding Features: Some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New encapsulations and tunnels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New ways to tag packets for special treatment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New approaches to routing: </a:t>
            </a:r>
            <a:r>
              <a:rPr lang="en-US" sz="2400" i="1" dirty="0"/>
              <a:t>e.g. source routing in MSDCs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New approaches to congestion control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New ways to process packets: </a:t>
            </a:r>
            <a:r>
              <a:rPr lang="en-US" sz="2400" i="1" dirty="0"/>
              <a:t>e.g. processing ticker-symbols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0DF19-EFD3-EE7D-5851-97DA99172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347A1-666F-AA10-D192-8E614232BB6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F05FC-17FB-9E13-1A53-DE925B8009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5588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applications: Some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Layer-4 Load Balancer</a:t>
            </a:r>
            <a:r>
              <a:rPr lang="en-US" sz="2400" baseline="30000" dirty="0"/>
              <a:t>1</a:t>
            </a:r>
          </a:p>
          <a:p>
            <a:pPr marL="590550" lvl="1" indent="-201216">
              <a:buFont typeface="Wingdings" charset="2"/>
              <a:buChar char="§"/>
            </a:pPr>
            <a:r>
              <a:rPr lang="en-US" dirty="0"/>
              <a:t>Replace 100 servers or 10 dedicated boxes with one programmable switch</a:t>
            </a:r>
          </a:p>
          <a:p>
            <a:pPr marL="590550" lvl="1" indent="-201216">
              <a:buFont typeface="Wingdings" charset="2"/>
              <a:buChar char="§"/>
            </a:pPr>
            <a:r>
              <a:rPr lang="en-US" dirty="0"/>
              <a:t>Track and maintain mapping for 5-10 million http flows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Fast stateless firewall</a:t>
            </a:r>
          </a:p>
          <a:p>
            <a:pPr marL="606029" lvl="1" indent="-211931">
              <a:lnSpc>
                <a:spcPct val="150000"/>
              </a:lnSpc>
              <a:buFont typeface="Wingdings" charset="2"/>
              <a:buChar char="§"/>
            </a:pPr>
            <a:r>
              <a:rPr lang="en-US" dirty="0"/>
              <a:t>Add/delete and track 100s of thousands of new connections per second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Cache for Key-value store</a:t>
            </a:r>
            <a:r>
              <a:rPr lang="en-US" sz="2400" baseline="30000" dirty="0"/>
              <a:t>2</a:t>
            </a:r>
          </a:p>
          <a:p>
            <a:pPr marL="606029" lvl="1" indent="-173831">
              <a:buFont typeface="Wingdings" charset="2"/>
              <a:buChar char="§"/>
            </a:pPr>
            <a:r>
              <a:rPr lang="en-US" dirty="0" err="1"/>
              <a:t>Memcache</a:t>
            </a:r>
            <a:r>
              <a:rPr lang="en-US" dirty="0"/>
              <a:t> in-network cache for 100 servers</a:t>
            </a:r>
          </a:p>
          <a:p>
            <a:pPr marL="606029" lvl="1" indent="-173831">
              <a:buFont typeface="Wingdings" charset="2"/>
              <a:buChar char="§"/>
            </a:pPr>
            <a:r>
              <a:rPr lang="en-US" dirty="0"/>
              <a:t>1-2 billion operations per second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endParaRPr lang="en-US" sz="2400" dirty="0"/>
          </a:p>
          <a:p>
            <a:pPr marL="384945" indent="-201216">
              <a:lnSpc>
                <a:spcPct val="150000"/>
              </a:lnSpc>
              <a:buFont typeface="Wingdings" charset="2"/>
              <a:buChar char="§"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A8C0B-CC1F-0053-49CB-1D021057C3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029" y="6356352"/>
            <a:ext cx="8808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andlee" panose="02000000000000000000" pitchFamily="2" charset="77"/>
              </a:rPr>
              <a:t>[1] “SilkRoad: Making Stateful Layer-4 Load Balancing Fast and Cheap Using Switching ASICs.” Rui Miao et al. SIGCOMM 2017.  </a:t>
            </a:r>
          </a:p>
          <a:p>
            <a:r>
              <a:rPr lang="en-US" sz="1200" dirty="0">
                <a:latin typeface="Handlee" panose="02000000000000000000" pitchFamily="2" charset="77"/>
              </a:rPr>
              <a:t>[2] “</a:t>
            </a:r>
            <a:r>
              <a:rPr lang="en-US" sz="1200" dirty="0" err="1">
                <a:latin typeface="Handlee" panose="02000000000000000000" pitchFamily="2" charset="77"/>
              </a:rPr>
              <a:t>NetCache</a:t>
            </a:r>
            <a:r>
              <a:rPr lang="en-US" sz="1200" dirty="0">
                <a:latin typeface="Handlee" panose="02000000000000000000" pitchFamily="2" charset="77"/>
              </a:rPr>
              <a:t>: Balancing Key-Value Stores with Fast In-Network Caching”, Xin </a:t>
            </a:r>
            <a:r>
              <a:rPr lang="en-US" sz="1200" dirty="0" err="1">
                <a:latin typeface="Handlee" panose="02000000000000000000" pitchFamily="2" charset="77"/>
              </a:rPr>
              <a:t>Jin</a:t>
            </a:r>
            <a:r>
              <a:rPr lang="en-US" sz="1200" dirty="0">
                <a:latin typeface="Handlee" panose="02000000000000000000" pitchFamily="2" charset="77"/>
              </a:rPr>
              <a:t> et al. SOSP 2017</a:t>
            </a:r>
          </a:p>
        </p:txBody>
      </p:sp>
    </p:spTree>
    <p:extLst>
      <p:ext uri="{BB962C8B-B14F-4D97-AF65-F5344CB8AC3E}">
        <p14:creationId xmlns:p14="http://schemas.microsoft.com/office/powerpoint/2010/main" val="6844476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Programmability: Consequences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3CAC0A-538D-A945-B91A-EAACDAAA6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02888" y="2286000"/>
            <a:ext cx="7532648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50" b="1" dirty="0"/>
              <a:t>Network Telemetry</a:t>
            </a:r>
            <a:endParaRPr lang="en-US" sz="4500" b="1" dirty="0"/>
          </a:p>
        </p:txBody>
      </p:sp>
      <p:sp>
        <p:nvSpPr>
          <p:cNvPr id="4" name="Oval 3"/>
          <p:cNvSpPr/>
          <p:nvPr/>
        </p:nvSpPr>
        <p:spPr>
          <a:xfrm>
            <a:off x="1781455" y="3418676"/>
            <a:ext cx="588182" cy="57439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8BBF987-9D3C-84A0-9558-968E5E93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6244F7-B671-C6EE-EF52-47EFB0DBC3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4518CC8-0878-F64E-972E-C6ED2FE084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0450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3347958"/>
            <a:ext cx="489681" cy="325638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3915863"/>
            <a:ext cx="489681" cy="325638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4483767"/>
            <a:ext cx="489681" cy="325638"/>
          </a:xfrm>
          <a:prstGeom prst="rect">
            <a:avLst/>
          </a:prstGeom>
        </p:spPr>
      </p:pic>
      <p:cxnSp>
        <p:nvCxnSpPr>
          <p:cNvPr id="231" name="Straight Connector 230"/>
          <p:cNvCxnSpPr>
            <a:stCxn id="151" idx="3"/>
            <a:endCxn id="152" idx="1"/>
          </p:cNvCxnSpPr>
          <p:nvPr/>
        </p:nvCxnSpPr>
        <p:spPr>
          <a:xfrm flipV="1">
            <a:off x="308806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51" idx="3"/>
            <a:endCxn id="153" idx="1"/>
          </p:cNvCxnSpPr>
          <p:nvPr/>
        </p:nvCxnSpPr>
        <p:spPr>
          <a:xfrm flipV="1">
            <a:off x="308806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151" idx="3"/>
            <a:endCxn id="154" idx="1"/>
          </p:cNvCxnSpPr>
          <p:nvPr/>
        </p:nvCxnSpPr>
        <p:spPr>
          <a:xfrm>
            <a:off x="308806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51" idx="3"/>
            <a:endCxn id="155" idx="1"/>
          </p:cNvCxnSpPr>
          <p:nvPr/>
        </p:nvCxnSpPr>
        <p:spPr>
          <a:xfrm>
            <a:off x="308806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493768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493768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V="1">
            <a:off x="493768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493768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46" idx="3"/>
            <a:endCxn id="151" idx="1"/>
          </p:cNvCxnSpPr>
          <p:nvPr/>
        </p:nvCxnSpPr>
        <p:spPr>
          <a:xfrm>
            <a:off x="2055680" y="3731402"/>
            <a:ext cx="542705" cy="27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64" idx="2"/>
            <a:endCxn id="229" idx="3"/>
          </p:cNvCxnSpPr>
          <p:nvPr/>
        </p:nvCxnSpPr>
        <p:spPr>
          <a:xfrm flipH="1">
            <a:off x="6828329" y="3734104"/>
            <a:ext cx="514127" cy="120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7276990" y="3600343"/>
            <a:ext cx="532717" cy="191841"/>
            <a:chOff x="12523788" y="-511175"/>
            <a:chExt cx="13454062" cy="4845051"/>
          </a:xfrm>
        </p:grpSpPr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7276990" y="3029345"/>
            <a:ext cx="532717" cy="1524171"/>
            <a:chOff x="2133452" y="2908825"/>
            <a:chExt cx="710289" cy="2032228"/>
          </a:xfrm>
        </p:grpSpPr>
        <p:grpSp>
          <p:nvGrpSpPr>
            <p:cNvPr id="166" name="Group 165"/>
            <p:cNvGrpSpPr>
              <a:grpSpLocks noChangeAspect="1"/>
            </p:cNvGrpSpPr>
            <p:nvPr/>
          </p:nvGrpSpPr>
          <p:grpSpPr>
            <a:xfrm>
              <a:off x="2133452" y="4685265"/>
              <a:ext cx="710289" cy="255788"/>
              <a:chOff x="12523788" y="-511175"/>
              <a:chExt cx="13454062" cy="4845051"/>
            </a:xfrm>
          </p:grpSpPr>
          <p:sp>
            <p:nvSpPr>
              <p:cNvPr id="221" name="Freeform 220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2" name="Freeform 221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3" name="Freeform 222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4" name="Freeform 223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5" name="Freeform 22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6" name="Rectangle 225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7" name="Rectangle 226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8" name="Rectangle 227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167" name="Group 166"/>
            <p:cNvGrpSpPr>
              <a:grpSpLocks noChangeAspect="1"/>
            </p:cNvGrpSpPr>
            <p:nvPr/>
          </p:nvGrpSpPr>
          <p:grpSpPr>
            <a:xfrm>
              <a:off x="2133452" y="4431487"/>
              <a:ext cx="710289" cy="255788"/>
              <a:chOff x="12523788" y="-511175"/>
              <a:chExt cx="13454062" cy="4845051"/>
            </a:xfrm>
          </p:grpSpPr>
          <p:sp>
            <p:nvSpPr>
              <p:cNvPr id="213" name="Freeform 21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4" name="Freeform 213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5" name="Freeform 214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6" name="Freeform 215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7" name="Freeform 216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8" name="Rectangle 217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9" name="Rectangle 21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0" name="Rectangle 219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168" name="Group 167"/>
            <p:cNvGrpSpPr>
              <a:grpSpLocks noChangeAspect="1"/>
            </p:cNvGrpSpPr>
            <p:nvPr/>
          </p:nvGrpSpPr>
          <p:grpSpPr>
            <a:xfrm>
              <a:off x="2133452" y="4177710"/>
              <a:ext cx="710289" cy="255788"/>
              <a:chOff x="12523788" y="-511175"/>
              <a:chExt cx="13454062" cy="4845051"/>
            </a:xfrm>
          </p:grpSpPr>
          <p:sp>
            <p:nvSpPr>
              <p:cNvPr id="205" name="Freeform 20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6" name="Freeform 205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7" name="Freeform 206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8" name="Freeform 207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9" name="Freeform 208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0" name="Rectangle 209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1" name="Rectangle 210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2" name="Rectangle 211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169" name="Group 168"/>
            <p:cNvGrpSpPr>
              <a:grpSpLocks noChangeAspect="1"/>
            </p:cNvGrpSpPr>
            <p:nvPr/>
          </p:nvGrpSpPr>
          <p:grpSpPr>
            <a:xfrm>
              <a:off x="2133452" y="3923933"/>
              <a:ext cx="710289" cy="255788"/>
              <a:chOff x="12523788" y="-511175"/>
              <a:chExt cx="13454062" cy="4845051"/>
            </a:xfrm>
          </p:grpSpPr>
          <p:sp>
            <p:nvSpPr>
              <p:cNvPr id="197" name="Freeform 196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8" name="Freeform 197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9" name="Freeform 198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0" name="Freeform 199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1" name="Freeform 200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2" name="Rectangle 201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3" name="Rectangle 202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4" name="Rectangle 203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170" name="Group 169"/>
            <p:cNvGrpSpPr>
              <a:grpSpLocks noChangeAspect="1"/>
            </p:cNvGrpSpPr>
            <p:nvPr/>
          </p:nvGrpSpPr>
          <p:grpSpPr>
            <a:xfrm>
              <a:off x="2133452" y="3416379"/>
              <a:ext cx="710289" cy="255788"/>
              <a:chOff x="12523788" y="-511175"/>
              <a:chExt cx="13454062" cy="4845051"/>
            </a:xfrm>
          </p:grpSpPr>
          <p:sp>
            <p:nvSpPr>
              <p:cNvPr id="189" name="Freeform 188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0" name="Freeform 189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1" name="Freeform 190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2" name="Freeform 191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3" name="Freeform 19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4" name="Rectangle 193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5" name="Rectangle 194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6" name="Rectangle 195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171" name="Group 170"/>
            <p:cNvGrpSpPr>
              <a:grpSpLocks noChangeAspect="1"/>
            </p:cNvGrpSpPr>
            <p:nvPr/>
          </p:nvGrpSpPr>
          <p:grpSpPr>
            <a:xfrm>
              <a:off x="2133452" y="3162602"/>
              <a:ext cx="710289" cy="255788"/>
              <a:chOff x="12523788" y="-511175"/>
              <a:chExt cx="13454062" cy="4845051"/>
            </a:xfrm>
          </p:grpSpPr>
          <p:sp>
            <p:nvSpPr>
              <p:cNvPr id="181" name="Freeform 180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2" name="Freeform 181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3" name="Freeform 182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4" name="Freeform 183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5" name="Freeform 18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6" name="Rectangle 185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7" name="Rectangle 186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8" name="Rectangle 187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172" name="Group 171"/>
            <p:cNvGrpSpPr>
              <a:grpSpLocks noChangeAspect="1"/>
            </p:cNvGrpSpPr>
            <p:nvPr/>
          </p:nvGrpSpPr>
          <p:grpSpPr>
            <a:xfrm>
              <a:off x="2133452" y="2908825"/>
              <a:ext cx="710289" cy="255788"/>
              <a:chOff x="12523788" y="-511175"/>
              <a:chExt cx="13454062" cy="4845051"/>
            </a:xfrm>
          </p:grpSpPr>
          <p:sp>
            <p:nvSpPr>
              <p:cNvPr id="173" name="Freeform 17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74" name="Freeform 173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75" name="Freeform 174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76" name="Freeform 175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77" name="Freeform 176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78" name="Rectangle 177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79" name="Rectangle 17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0" name="Rectangle 179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1600090" y="3609868"/>
            <a:ext cx="532717" cy="191841"/>
            <a:chOff x="12523788" y="-511175"/>
            <a:chExt cx="13454062" cy="4845051"/>
          </a:xfrm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0090" y="3038870"/>
            <a:ext cx="532717" cy="1524171"/>
            <a:chOff x="2133452" y="2908825"/>
            <a:chExt cx="710289" cy="2032228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2133452" y="4685265"/>
              <a:ext cx="710289" cy="255788"/>
              <a:chOff x="12523788" y="-511175"/>
              <a:chExt cx="13454062" cy="4845051"/>
            </a:xfrm>
          </p:grpSpPr>
          <p:sp>
            <p:nvSpPr>
              <p:cNvPr id="5" name="Freeform 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" name="Freeform 5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8" name="Freeform 7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9" name="Freeform 8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2133452" y="4431487"/>
              <a:ext cx="710289" cy="255788"/>
              <a:chOff x="12523788" y="-511175"/>
              <a:chExt cx="13454062" cy="4845051"/>
            </a:xfrm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5" name="Freeform 14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6" name="Freeform 15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" name="Rectangle 20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2133452" y="4177710"/>
              <a:ext cx="710289" cy="255788"/>
              <a:chOff x="12523788" y="-511175"/>
              <a:chExt cx="13454062" cy="4845051"/>
            </a:xfrm>
          </p:grpSpPr>
          <p:sp>
            <p:nvSpPr>
              <p:cNvPr id="23" name="Freeform 2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8" name="Rectangle 27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9" name="Rectangle 2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0" name="Rectangle 29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31" name="Group 30"/>
            <p:cNvGrpSpPr>
              <a:grpSpLocks noChangeAspect="1"/>
            </p:cNvGrpSpPr>
            <p:nvPr/>
          </p:nvGrpSpPr>
          <p:grpSpPr>
            <a:xfrm>
              <a:off x="2133452" y="3923933"/>
              <a:ext cx="710289" cy="255788"/>
              <a:chOff x="12523788" y="-511175"/>
              <a:chExt cx="13454062" cy="4845051"/>
            </a:xfrm>
          </p:grpSpPr>
          <p:sp>
            <p:nvSpPr>
              <p:cNvPr id="32" name="Freeform 31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3" name="Freeform 32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4" name="Freeform 33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5" name="Freeform 34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6" name="Freeform 35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7" name="Rectangle 36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8" name="Rectangle 37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2133452" y="3416379"/>
              <a:ext cx="710289" cy="255788"/>
              <a:chOff x="12523788" y="-511175"/>
              <a:chExt cx="13454062" cy="4845051"/>
            </a:xfrm>
          </p:grpSpPr>
          <p:sp>
            <p:nvSpPr>
              <p:cNvPr id="50" name="Freeform 49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1" name="Freeform 50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3" name="Freeform 52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5" name="Rectangle 54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6" name="Rectangle 55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58" name="Group 57"/>
            <p:cNvGrpSpPr>
              <a:grpSpLocks noChangeAspect="1"/>
            </p:cNvGrpSpPr>
            <p:nvPr/>
          </p:nvGrpSpPr>
          <p:grpSpPr>
            <a:xfrm>
              <a:off x="2133452" y="3162602"/>
              <a:ext cx="710289" cy="255788"/>
              <a:chOff x="12523788" y="-511175"/>
              <a:chExt cx="13454062" cy="4845051"/>
            </a:xfrm>
          </p:grpSpPr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5" name="Rectangle 64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6" name="Rectangle 65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67" name="Group 66"/>
            <p:cNvGrpSpPr>
              <a:grpSpLocks noChangeAspect="1"/>
            </p:cNvGrpSpPr>
            <p:nvPr/>
          </p:nvGrpSpPr>
          <p:grpSpPr>
            <a:xfrm>
              <a:off x="2133452" y="2908825"/>
              <a:ext cx="710289" cy="255788"/>
              <a:chOff x="12523788" y="-511175"/>
              <a:chExt cx="13454062" cy="4845051"/>
            </a:xfrm>
          </p:grpSpPr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9" name="Freeform 68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73" name="Rectangle 72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74" name="Rectangle 73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75" name="Rectangle 74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</p:grpSp>
      <p:sp>
        <p:nvSpPr>
          <p:cNvPr id="252" name="Freeform 251"/>
          <p:cNvSpPr/>
          <p:nvPr/>
        </p:nvSpPr>
        <p:spPr>
          <a:xfrm>
            <a:off x="2114551" y="2905126"/>
            <a:ext cx="5153025" cy="847725"/>
          </a:xfrm>
          <a:custGeom>
            <a:avLst/>
            <a:gdLst>
              <a:gd name="connsiteX0" fmla="*/ 0 w 6870700"/>
              <a:gd name="connsiteY0" fmla="*/ 1130300 h 1130300"/>
              <a:gd name="connsiteX1" fmla="*/ 939800 w 6870700"/>
              <a:gd name="connsiteY1" fmla="*/ 1130300 h 1130300"/>
              <a:gd name="connsiteX2" fmla="*/ 1282700 w 6870700"/>
              <a:gd name="connsiteY2" fmla="*/ 1117600 h 1130300"/>
              <a:gd name="connsiteX3" fmla="*/ 3213100 w 6870700"/>
              <a:gd name="connsiteY3" fmla="*/ 0 h 1130300"/>
              <a:gd name="connsiteX4" fmla="*/ 3771900 w 6870700"/>
              <a:gd name="connsiteY4" fmla="*/ 25400 h 1130300"/>
              <a:gd name="connsiteX5" fmla="*/ 5588000 w 6870700"/>
              <a:gd name="connsiteY5" fmla="*/ 1117600 h 1130300"/>
              <a:gd name="connsiteX6" fmla="*/ 6870700 w 6870700"/>
              <a:gd name="connsiteY6" fmla="*/ 110490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0700" h="1130300">
                <a:moveTo>
                  <a:pt x="0" y="1130300"/>
                </a:moveTo>
                <a:lnTo>
                  <a:pt x="939800" y="1130300"/>
                </a:lnTo>
                <a:lnTo>
                  <a:pt x="1282700" y="1117600"/>
                </a:lnTo>
                <a:lnTo>
                  <a:pt x="3213100" y="0"/>
                </a:lnTo>
                <a:lnTo>
                  <a:pt x="3771900" y="25400"/>
                </a:lnTo>
                <a:lnTo>
                  <a:pt x="5588000" y="1117600"/>
                </a:lnTo>
                <a:lnTo>
                  <a:pt x="6870700" y="1104900"/>
                </a:lnTo>
              </a:path>
            </a:pathLst>
          </a:custGeom>
          <a:noFill/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385" y="3571379"/>
            <a:ext cx="489681" cy="325638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2780054"/>
            <a:ext cx="489681" cy="325638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648" y="3572486"/>
            <a:ext cx="489681" cy="325638"/>
          </a:xfrm>
          <a:prstGeom prst="rect">
            <a:avLst/>
          </a:prstGeom>
        </p:spPr>
      </p:pic>
      <p:grpSp>
        <p:nvGrpSpPr>
          <p:cNvPr id="271" name="Group 270"/>
          <p:cNvGrpSpPr/>
          <p:nvPr/>
        </p:nvGrpSpPr>
        <p:grpSpPr>
          <a:xfrm>
            <a:off x="3326307" y="2362362"/>
            <a:ext cx="2807384" cy="288541"/>
            <a:chOff x="4435075" y="2006815"/>
            <a:chExt cx="3743177" cy="384721"/>
          </a:xfrm>
        </p:grpSpPr>
        <p:sp>
          <p:nvSpPr>
            <p:cNvPr id="253" name="TextBox 252"/>
            <p:cNvSpPr txBox="1"/>
            <p:nvPr/>
          </p:nvSpPr>
          <p:spPr>
            <a:xfrm>
              <a:off x="4825028" y="2006815"/>
              <a:ext cx="3353224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 dirty="0"/>
                <a:t>“</a:t>
              </a:r>
              <a:r>
                <a:rPr lang="en-US" sz="1275" i="1" dirty="0"/>
                <a:t>Which path did my packet take</a:t>
              </a:r>
              <a:r>
                <a:rPr lang="en-US" sz="1275" dirty="0"/>
                <a:t>?”</a:t>
              </a:r>
            </a:p>
          </p:txBody>
        </p:sp>
        <p:sp>
          <p:nvSpPr>
            <p:cNvPr id="254" name="Oval 253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255" name="Rounded Rectangle 254"/>
          <p:cNvSpPr/>
          <p:nvPr/>
        </p:nvSpPr>
        <p:spPr>
          <a:xfrm>
            <a:off x="2193080" y="3562214"/>
            <a:ext cx="180975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57" name="Rounded Rectangle 256"/>
          <p:cNvSpPr/>
          <p:nvPr/>
        </p:nvSpPr>
        <p:spPr>
          <a:xfrm>
            <a:off x="2193080" y="3552689"/>
            <a:ext cx="180975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58" name="Rounded Rectangle 257"/>
          <p:cNvSpPr/>
          <p:nvPr/>
        </p:nvSpPr>
        <p:spPr>
          <a:xfrm>
            <a:off x="2193080" y="3552689"/>
            <a:ext cx="180975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59" name="Rounded Rectangle 258"/>
          <p:cNvSpPr/>
          <p:nvPr/>
        </p:nvSpPr>
        <p:spPr>
          <a:xfrm>
            <a:off x="2183555" y="3552689"/>
            <a:ext cx="180975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60" name="Rounded Rectangle 259"/>
          <p:cNvSpPr/>
          <p:nvPr/>
        </p:nvSpPr>
        <p:spPr>
          <a:xfrm>
            <a:off x="6803731" y="3590818"/>
            <a:ext cx="180975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61" name="Rounded Rectangle 260"/>
          <p:cNvSpPr/>
          <p:nvPr/>
        </p:nvSpPr>
        <p:spPr>
          <a:xfrm>
            <a:off x="6051517" y="2130119"/>
            <a:ext cx="2758994" cy="5272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5" i="1" dirty="0">
                <a:solidFill>
                  <a:schemeClr val="tx2"/>
                </a:solidFill>
              </a:rPr>
              <a:t>“I visited Switch 1 @780ns, </a:t>
            </a:r>
            <a:br>
              <a:rPr lang="en-US" sz="1275" i="1" dirty="0">
                <a:solidFill>
                  <a:schemeClr val="tx2"/>
                </a:solidFill>
              </a:rPr>
            </a:br>
            <a:r>
              <a:rPr lang="en-US" sz="1275" i="1" dirty="0">
                <a:solidFill>
                  <a:schemeClr val="tx2"/>
                </a:solidFill>
              </a:rPr>
              <a:t>Switch 9 @1.3µs, Switch 12 @2.4µs”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64762" y="2657335"/>
            <a:ext cx="2478946" cy="933482"/>
            <a:chOff x="8219681" y="2400113"/>
            <a:chExt cx="3305261" cy="1244643"/>
          </a:xfrm>
        </p:grpSpPr>
        <p:cxnSp>
          <p:nvCxnSpPr>
            <p:cNvPr id="263" name="Straight Connector 262"/>
            <p:cNvCxnSpPr>
              <a:stCxn id="260" idx="0"/>
            </p:cNvCxnSpPr>
            <p:nvPr/>
          </p:nvCxnSpPr>
          <p:spPr>
            <a:xfrm flipH="1" flipV="1">
              <a:off x="8219681" y="2400113"/>
              <a:ext cx="972609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60" idx="0"/>
            </p:cNvCxnSpPr>
            <p:nvPr/>
          </p:nvCxnSpPr>
          <p:spPr>
            <a:xfrm flipV="1">
              <a:off x="9192290" y="2400113"/>
              <a:ext cx="2332652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oup 229"/>
          <p:cNvGrpSpPr/>
          <p:nvPr/>
        </p:nvGrpSpPr>
        <p:grpSpPr>
          <a:xfrm>
            <a:off x="3326308" y="5227930"/>
            <a:ext cx="2958131" cy="288541"/>
            <a:chOff x="4435075" y="2006815"/>
            <a:chExt cx="3944174" cy="384721"/>
          </a:xfrm>
        </p:grpSpPr>
        <p:sp>
          <p:nvSpPr>
            <p:cNvPr id="232" name="TextBox 231"/>
            <p:cNvSpPr txBox="1"/>
            <p:nvPr/>
          </p:nvSpPr>
          <p:spPr>
            <a:xfrm>
              <a:off x="4825028" y="2006815"/>
              <a:ext cx="355422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 dirty="0"/>
                <a:t>“</a:t>
              </a:r>
              <a:r>
                <a:rPr lang="en-US" sz="1275" i="1" dirty="0"/>
                <a:t>Which rules did my packet follow</a:t>
              </a:r>
              <a:r>
                <a:rPr lang="en-US" sz="1275" dirty="0"/>
                <a:t>?”</a:t>
              </a:r>
            </a:p>
          </p:txBody>
        </p:sp>
        <p:sp>
          <p:nvSpPr>
            <p:cNvPr id="234" name="Oval 233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41" name="Group 240"/>
          <p:cNvGrpSpPr/>
          <p:nvPr/>
        </p:nvGrpSpPr>
        <p:grpSpPr>
          <a:xfrm flipV="1">
            <a:off x="6172880" y="3738544"/>
            <a:ext cx="2478946" cy="933482"/>
            <a:chOff x="8219681" y="2400113"/>
            <a:chExt cx="3305261" cy="1244643"/>
          </a:xfrm>
        </p:grpSpPr>
        <p:cxnSp>
          <p:nvCxnSpPr>
            <p:cNvPr id="247" name="Straight Connector 246"/>
            <p:cNvCxnSpPr/>
            <p:nvPr/>
          </p:nvCxnSpPr>
          <p:spPr>
            <a:xfrm flipH="1" flipV="1">
              <a:off x="8219681" y="2400113"/>
              <a:ext cx="972609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flipV="1">
              <a:off x="9192290" y="2400113"/>
              <a:ext cx="2332652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0" name="Rounded Rectangle 249"/>
          <p:cNvSpPr/>
          <p:nvPr/>
        </p:nvSpPr>
        <p:spPr>
          <a:xfrm>
            <a:off x="6019801" y="4681177"/>
            <a:ext cx="2856629" cy="5213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5" i="1" dirty="0">
                <a:solidFill>
                  <a:schemeClr val="tx2"/>
                </a:solidFill>
              </a:rPr>
              <a:t>“In Switch 1, I followed rules 75 and 250. In Switch 9, I followed rules 3 and 80. ”</a:t>
            </a:r>
          </a:p>
        </p:txBody>
      </p:sp>
      <p:graphicFrame>
        <p:nvGraphicFramePr>
          <p:cNvPr id="256" name="Table 255"/>
          <p:cNvGraphicFramePr>
            <a:graphicFrameLocks noGrp="1"/>
          </p:cNvGraphicFramePr>
          <p:nvPr/>
        </p:nvGraphicFramePr>
        <p:xfrm>
          <a:off x="2089993" y="4231583"/>
          <a:ext cx="1191102" cy="1577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#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Rule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is-IS" sz="900" dirty="0"/>
                        <a:t>…</a:t>
                      </a:r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75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192.168.0/24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is-IS" sz="900" dirty="0"/>
                        <a:t>…</a:t>
                      </a:r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62" name="Group 261"/>
          <p:cNvGrpSpPr/>
          <p:nvPr/>
        </p:nvGrpSpPr>
        <p:grpSpPr>
          <a:xfrm flipV="1">
            <a:off x="2089993" y="3859351"/>
            <a:ext cx="1177516" cy="345935"/>
            <a:chOff x="6388391" y="2189073"/>
            <a:chExt cx="4400817" cy="1455683"/>
          </a:xfrm>
        </p:grpSpPr>
        <p:cxnSp>
          <p:nvCxnSpPr>
            <p:cNvPr id="264" name="Straight Connector 263"/>
            <p:cNvCxnSpPr/>
            <p:nvPr/>
          </p:nvCxnSpPr>
          <p:spPr>
            <a:xfrm flipH="1" flipV="1">
              <a:off x="6388391" y="2189073"/>
              <a:ext cx="2803905" cy="1455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flipV="1">
              <a:off x="9192291" y="2189073"/>
              <a:ext cx="1596917" cy="1455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Date Placeholder 75">
            <a:extLst>
              <a:ext uri="{FF2B5EF4-FFF2-40B4-BE49-F238E27FC236}">
                <a16:creationId xmlns:a16="http://schemas.microsoft.com/office/drawing/2014/main" id="{79558EB2-E9A9-6848-CD25-2070847BF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77" name="Footer Placeholder 76">
            <a:extLst>
              <a:ext uri="{FF2B5EF4-FFF2-40B4-BE49-F238E27FC236}">
                <a16:creationId xmlns:a16="http://schemas.microsoft.com/office/drawing/2014/main" id="{5A5E8CDB-8A88-F182-4B1D-163A7A05DF5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78" name="Slide Number Placeholder 77">
            <a:extLst>
              <a:ext uri="{FF2B5EF4-FFF2-40B4-BE49-F238E27FC236}">
                <a16:creationId xmlns:a16="http://schemas.microsoft.com/office/drawing/2014/main" id="{758D9DAE-D957-DDD4-C560-27790F93B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1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-0.00092 L -0.00078 -0.00092 C 0.0543 -0.003 0.03385 -0.00277 0.06068 -0.00277 L 0.08568 -0.00277 L 0.22943 -0.14722 L 0.30755 -0.14722 L 0.45026 0.00834 L 0.54714 0.00649 " pathEditMode="relative" ptsTypes="AAAAAAAA">
                                      <p:cBhvr>
                                        <p:cTn id="20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-0.00092 L -0.00078 -0.00069 C 0.0543 -0.00301 0.03385 -0.00277 0.06068 -0.00277 L 0.08568 -0.00277 L 0.22943 -0.14722 L 0.30755 -0.14722 L 0.45026 0.00834 L 0.54714 0.00648 " pathEditMode="relative" rAng="0" ptsTypes="AAAAAAAA">
                                      <p:cBhvr>
                                        <p:cTn id="24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-685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-0.00092 L -0.00078 -0.00069 C 0.0543 -0.00301 0.03385 -0.00277 0.06068 -0.00277 L 0.08568 -0.00277 L 0.22943 -0.14722 L 0.30755 -0.14722 L 0.45026 0.00834 L 0.54714 0.00648 " pathEditMode="relative" rAng="0" ptsTypes="AAAAAAAA">
                                      <p:cBhvr>
                                        <p:cTn id="28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-685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-0.00092 L -0.00078 -0.00069 C 0.05429 -0.00301 0.03385 -0.00277 0.06068 -0.00277 L 0.08568 -0.00277 L 0.22943 -0.14722 L 0.30755 -0.14722 L 0.45026 0.00834 L 0.54713 0.00648 " pathEditMode="relative" rAng="0" ptsTypes="AAAAAAAA">
                                      <p:cBhvr>
                                        <p:cTn id="32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-685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animBg="1"/>
      <p:bldP spid="255" grpId="0" animBg="1"/>
      <p:bldP spid="255" grpId="1" animBg="1"/>
      <p:bldP spid="257" grpId="0" animBg="1"/>
      <p:bldP spid="257" grpId="1" animBg="1"/>
      <p:bldP spid="258" grpId="0" animBg="1"/>
      <p:bldP spid="258" grpId="1" animBg="1"/>
      <p:bldP spid="259" grpId="0" animBg="1"/>
      <p:bldP spid="259" grpId="1" animBg="1"/>
      <p:bldP spid="260" grpId="0" animBg="1"/>
      <p:bldP spid="261" grpId="0" animBg="1"/>
      <p:bldP spid="25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3347958"/>
            <a:ext cx="489681" cy="325638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3915863"/>
            <a:ext cx="489681" cy="325638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4483767"/>
            <a:ext cx="489681" cy="325638"/>
          </a:xfrm>
          <a:prstGeom prst="rect">
            <a:avLst/>
          </a:prstGeom>
        </p:spPr>
      </p:pic>
      <p:cxnSp>
        <p:nvCxnSpPr>
          <p:cNvPr id="231" name="Straight Connector 230"/>
          <p:cNvCxnSpPr>
            <a:stCxn id="151" idx="3"/>
            <a:endCxn id="152" idx="1"/>
          </p:cNvCxnSpPr>
          <p:nvPr/>
        </p:nvCxnSpPr>
        <p:spPr>
          <a:xfrm flipV="1">
            <a:off x="308806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51" idx="3"/>
            <a:endCxn id="153" idx="1"/>
          </p:cNvCxnSpPr>
          <p:nvPr/>
        </p:nvCxnSpPr>
        <p:spPr>
          <a:xfrm flipV="1">
            <a:off x="308806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151" idx="3"/>
            <a:endCxn id="154" idx="1"/>
          </p:cNvCxnSpPr>
          <p:nvPr/>
        </p:nvCxnSpPr>
        <p:spPr>
          <a:xfrm>
            <a:off x="308806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51" idx="3"/>
            <a:endCxn id="155" idx="1"/>
          </p:cNvCxnSpPr>
          <p:nvPr/>
        </p:nvCxnSpPr>
        <p:spPr>
          <a:xfrm>
            <a:off x="308806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493768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493768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V="1">
            <a:off x="493768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493768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46" idx="3"/>
            <a:endCxn id="151" idx="1"/>
          </p:cNvCxnSpPr>
          <p:nvPr/>
        </p:nvCxnSpPr>
        <p:spPr>
          <a:xfrm>
            <a:off x="2055680" y="3731402"/>
            <a:ext cx="542705" cy="27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64" idx="2"/>
            <a:endCxn id="229" idx="3"/>
          </p:cNvCxnSpPr>
          <p:nvPr/>
        </p:nvCxnSpPr>
        <p:spPr>
          <a:xfrm flipH="1">
            <a:off x="6828329" y="3734104"/>
            <a:ext cx="514127" cy="120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7276990" y="3600343"/>
            <a:ext cx="532717" cy="191841"/>
            <a:chOff x="12523788" y="-511175"/>
            <a:chExt cx="13454062" cy="4845051"/>
          </a:xfrm>
        </p:grpSpPr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1600090" y="3609868"/>
            <a:ext cx="532717" cy="191841"/>
            <a:chOff x="12523788" y="-511175"/>
            <a:chExt cx="13454062" cy="4845051"/>
          </a:xfrm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sp>
        <p:nvSpPr>
          <p:cNvPr id="252" name="Freeform 251"/>
          <p:cNvSpPr/>
          <p:nvPr/>
        </p:nvSpPr>
        <p:spPr>
          <a:xfrm>
            <a:off x="2114551" y="2905126"/>
            <a:ext cx="5153025" cy="847725"/>
          </a:xfrm>
          <a:custGeom>
            <a:avLst/>
            <a:gdLst>
              <a:gd name="connsiteX0" fmla="*/ 0 w 6870700"/>
              <a:gd name="connsiteY0" fmla="*/ 1130300 h 1130300"/>
              <a:gd name="connsiteX1" fmla="*/ 939800 w 6870700"/>
              <a:gd name="connsiteY1" fmla="*/ 1130300 h 1130300"/>
              <a:gd name="connsiteX2" fmla="*/ 1282700 w 6870700"/>
              <a:gd name="connsiteY2" fmla="*/ 1117600 h 1130300"/>
              <a:gd name="connsiteX3" fmla="*/ 3213100 w 6870700"/>
              <a:gd name="connsiteY3" fmla="*/ 0 h 1130300"/>
              <a:gd name="connsiteX4" fmla="*/ 3771900 w 6870700"/>
              <a:gd name="connsiteY4" fmla="*/ 25400 h 1130300"/>
              <a:gd name="connsiteX5" fmla="*/ 5588000 w 6870700"/>
              <a:gd name="connsiteY5" fmla="*/ 1117600 h 1130300"/>
              <a:gd name="connsiteX6" fmla="*/ 6870700 w 6870700"/>
              <a:gd name="connsiteY6" fmla="*/ 110490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0700" h="1130300">
                <a:moveTo>
                  <a:pt x="0" y="1130300"/>
                </a:moveTo>
                <a:lnTo>
                  <a:pt x="939800" y="1130300"/>
                </a:lnTo>
                <a:lnTo>
                  <a:pt x="1282700" y="1117600"/>
                </a:lnTo>
                <a:lnTo>
                  <a:pt x="3213100" y="0"/>
                </a:lnTo>
                <a:lnTo>
                  <a:pt x="3771900" y="25400"/>
                </a:lnTo>
                <a:lnTo>
                  <a:pt x="5588000" y="1117600"/>
                </a:lnTo>
                <a:lnTo>
                  <a:pt x="6870700" y="1104900"/>
                </a:lnTo>
              </a:path>
            </a:pathLst>
          </a:custGeom>
          <a:noFill/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385" y="3571379"/>
            <a:ext cx="489681" cy="325638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2780054"/>
            <a:ext cx="489681" cy="325638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648" y="3572486"/>
            <a:ext cx="489681" cy="325638"/>
          </a:xfrm>
          <a:prstGeom prst="rect">
            <a:avLst/>
          </a:prstGeom>
        </p:spPr>
      </p:pic>
      <p:grpSp>
        <p:nvGrpSpPr>
          <p:cNvPr id="271" name="Group 270"/>
          <p:cNvGrpSpPr/>
          <p:nvPr/>
        </p:nvGrpSpPr>
        <p:grpSpPr>
          <a:xfrm>
            <a:off x="2337941" y="2362362"/>
            <a:ext cx="3801311" cy="288541"/>
            <a:chOff x="4435075" y="2006815"/>
            <a:chExt cx="5068416" cy="384721"/>
          </a:xfrm>
        </p:grpSpPr>
        <p:sp>
          <p:nvSpPr>
            <p:cNvPr id="253" name="TextBox 252"/>
            <p:cNvSpPr txBox="1"/>
            <p:nvPr/>
          </p:nvSpPr>
          <p:spPr>
            <a:xfrm>
              <a:off x="4825028" y="2006815"/>
              <a:ext cx="4678463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 dirty="0"/>
                <a:t>“</a:t>
              </a:r>
              <a:r>
                <a:rPr lang="en-US" sz="1275" i="1" dirty="0"/>
                <a:t>How long did </a:t>
              </a:r>
              <a:r>
                <a:rPr lang="en-US" sz="1275" i="1"/>
                <a:t>my packet queue </a:t>
              </a:r>
              <a:r>
                <a:rPr lang="en-US" sz="1275" i="1" dirty="0"/>
                <a:t>at each switch</a:t>
              </a:r>
              <a:r>
                <a:rPr lang="en-US" sz="1275" dirty="0"/>
                <a:t>?”</a:t>
              </a:r>
            </a:p>
          </p:txBody>
        </p:sp>
        <p:sp>
          <p:nvSpPr>
            <p:cNvPr id="254" name="Oval 253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60" name="Rounded Rectangle 259"/>
          <p:cNvSpPr/>
          <p:nvPr/>
        </p:nvSpPr>
        <p:spPr>
          <a:xfrm>
            <a:off x="6803731" y="3590818"/>
            <a:ext cx="180975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61" name="Rounded Rectangle 260"/>
          <p:cNvSpPr/>
          <p:nvPr/>
        </p:nvSpPr>
        <p:spPr>
          <a:xfrm>
            <a:off x="6099928" y="2305877"/>
            <a:ext cx="2682122" cy="3514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5" i="1" dirty="0">
                <a:solidFill>
                  <a:schemeClr val="tx2"/>
                </a:solidFill>
              </a:rPr>
              <a:t>“Delay: 100ns, 200ns, </a:t>
            </a:r>
            <a:r>
              <a:rPr lang="en-US" sz="1275" i="1" dirty="0">
                <a:solidFill>
                  <a:srgbClr val="FF0000"/>
                </a:solidFill>
              </a:rPr>
              <a:t>19740ns</a:t>
            </a:r>
            <a:r>
              <a:rPr lang="en-US" sz="1275" i="1" dirty="0">
                <a:solidFill>
                  <a:schemeClr val="tx2"/>
                </a:solidFill>
              </a:rPr>
              <a:t>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64762" y="2657335"/>
            <a:ext cx="2478946" cy="933482"/>
            <a:chOff x="8219681" y="2400113"/>
            <a:chExt cx="3305261" cy="1244643"/>
          </a:xfrm>
        </p:grpSpPr>
        <p:cxnSp>
          <p:nvCxnSpPr>
            <p:cNvPr id="263" name="Straight Connector 262"/>
            <p:cNvCxnSpPr>
              <a:stCxn id="260" idx="0"/>
            </p:cNvCxnSpPr>
            <p:nvPr/>
          </p:nvCxnSpPr>
          <p:spPr>
            <a:xfrm flipH="1" flipV="1">
              <a:off x="8219681" y="2400113"/>
              <a:ext cx="972609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60" idx="0"/>
            </p:cNvCxnSpPr>
            <p:nvPr/>
          </p:nvCxnSpPr>
          <p:spPr>
            <a:xfrm flipV="1">
              <a:off x="9192290" y="2400113"/>
              <a:ext cx="2332652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6" name="Freeform 275"/>
          <p:cNvSpPr/>
          <p:nvPr/>
        </p:nvSpPr>
        <p:spPr>
          <a:xfrm>
            <a:off x="5843864" y="4527193"/>
            <a:ext cx="2097367" cy="1095408"/>
          </a:xfrm>
          <a:custGeom>
            <a:avLst/>
            <a:gdLst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35397 w 2800371"/>
              <a:gd name="connsiteY86" fmla="*/ 120391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71941 w 2800371"/>
              <a:gd name="connsiteY85" fmla="*/ 1454581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342458 w 2800371"/>
              <a:gd name="connsiteY86" fmla="*/ 1415745 h 1458111"/>
              <a:gd name="connsiteX87" fmla="*/ 172994 w 2800371"/>
              <a:gd name="connsiteY87" fmla="*/ 1313360 h 1458111"/>
              <a:gd name="connsiteX88" fmla="*/ 141220 w 2800371"/>
              <a:gd name="connsiteY88" fmla="*/ 1341604 h 1458111"/>
              <a:gd name="connsiteX89" fmla="*/ 95323 w 2800371"/>
              <a:gd name="connsiteY89" fmla="*/ 1359257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7729"/>
              <a:gd name="connsiteX1" fmla="*/ 7061 w 2800371"/>
              <a:gd name="connsiteY1" fmla="*/ 1331013 h 1467729"/>
              <a:gd name="connsiteX2" fmla="*/ 52957 w 2800371"/>
              <a:gd name="connsiteY2" fmla="*/ 1309830 h 1467729"/>
              <a:gd name="connsiteX3" fmla="*/ 67079 w 2800371"/>
              <a:gd name="connsiteY3" fmla="*/ 1306299 h 1467729"/>
              <a:gd name="connsiteX4" fmla="*/ 102384 w 2800371"/>
              <a:gd name="connsiteY4" fmla="*/ 1320421 h 1467729"/>
              <a:gd name="connsiteX5" fmla="*/ 123567 w 2800371"/>
              <a:gd name="connsiteY5" fmla="*/ 1334543 h 1467729"/>
              <a:gd name="connsiteX6" fmla="*/ 165933 w 2800371"/>
              <a:gd name="connsiteY6" fmla="*/ 1331013 h 1467729"/>
              <a:gd name="connsiteX7" fmla="*/ 194177 w 2800371"/>
              <a:gd name="connsiteY7" fmla="*/ 1316891 h 1467729"/>
              <a:gd name="connsiteX8" fmla="*/ 208299 w 2800371"/>
              <a:gd name="connsiteY8" fmla="*/ 1313360 h 1467729"/>
              <a:gd name="connsiteX9" fmla="*/ 240074 w 2800371"/>
              <a:gd name="connsiteY9" fmla="*/ 1306299 h 1467729"/>
              <a:gd name="connsiteX10" fmla="*/ 275379 w 2800371"/>
              <a:gd name="connsiteY10" fmla="*/ 1309830 h 1467729"/>
              <a:gd name="connsiteX11" fmla="*/ 293031 w 2800371"/>
              <a:gd name="connsiteY11" fmla="*/ 1316891 h 1467729"/>
              <a:gd name="connsiteX12" fmla="*/ 310684 w 2800371"/>
              <a:gd name="connsiteY12" fmla="*/ 1309830 h 1467729"/>
              <a:gd name="connsiteX13" fmla="*/ 353050 w 2800371"/>
              <a:gd name="connsiteY13" fmla="*/ 1302769 h 1467729"/>
              <a:gd name="connsiteX14" fmla="*/ 427190 w 2800371"/>
              <a:gd name="connsiteY14" fmla="*/ 1313360 h 1467729"/>
              <a:gd name="connsiteX15" fmla="*/ 451904 w 2800371"/>
              <a:gd name="connsiteY15" fmla="*/ 1320421 h 1467729"/>
              <a:gd name="connsiteX16" fmla="*/ 554289 w 2800371"/>
              <a:gd name="connsiteY16" fmla="*/ 1309830 h 1467729"/>
              <a:gd name="connsiteX17" fmla="*/ 586063 w 2800371"/>
              <a:gd name="connsiteY17" fmla="*/ 1285116 h 1467729"/>
              <a:gd name="connsiteX18" fmla="*/ 617838 w 2800371"/>
              <a:gd name="connsiteY18" fmla="*/ 1260403 h 1467729"/>
              <a:gd name="connsiteX19" fmla="*/ 631960 w 2800371"/>
              <a:gd name="connsiteY19" fmla="*/ 1235689 h 1467729"/>
              <a:gd name="connsiteX20" fmla="*/ 649612 w 2800371"/>
              <a:gd name="connsiteY20" fmla="*/ 1214506 h 1467729"/>
              <a:gd name="connsiteX21" fmla="*/ 670795 w 2800371"/>
              <a:gd name="connsiteY21" fmla="*/ 1207445 h 1467729"/>
              <a:gd name="connsiteX22" fmla="*/ 720222 w 2800371"/>
              <a:gd name="connsiteY22" fmla="*/ 1218037 h 1467729"/>
              <a:gd name="connsiteX23" fmla="*/ 741405 w 2800371"/>
              <a:gd name="connsiteY23" fmla="*/ 1242750 h 1467729"/>
              <a:gd name="connsiteX24" fmla="*/ 751997 w 2800371"/>
              <a:gd name="connsiteY24" fmla="*/ 1249811 h 1467729"/>
              <a:gd name="connsiteX25" fmla="*/ 882625 w 2800371"/>
              <a:gd name="connsiteY25" fmla="*/ 1260403 h 1467729"/>
              <a:gd name="connsiteX26" fmla="*/ 914400 w 2800371"/>
              <a:gd name="connsiteY26" fmla="*/ 1295708 h 1467729"/>
              <a:gd name="connsiteX27" fmla="*/ 935583 w 2800371"/>
              <a:gd name="connsiteY27" fmla="*/ 1306299 h 1467729"/>
              <a:gd name="connsiteX28" fmla="*/ 963827 w 2800371"/>
              <a:gd name="connsiteY28" fmla="*/ 1313360 h 1467729"/>
              <a:gd name="connsiteX29" fmla="*/ 1016784 w 2800371"/>
              <a:gd name="connsiteY29" fmla="*/ 1239220 h 1467729"/>
              <a:gd name="connsiteX30" fmla="*/ 1073272 w 2800371"/>
              <a:gd name="connsiteY30" fmla="*/ 1182732 h 1467729"/>
              <a:gd name="connsiteX31" fmla="*/ 1105047 w 2800371"/>
              <a:gd name="connsiteY31" fmla="*/ 1172140 h 1467729"/>
              <a:gd name="connsiteX32" fmla="*/ 1154474 w 2800371"/>
              <a:gd name="connsiteY32" fmla="*/ 1175671 h 1467729"/>
              <a:gd name="connsiteX33" fmla="*/ 1179187 w 2800371"/>
              <a:gd name="connsiteY33" fmla="*/ 1196854 h 1467729"/>
              <a:gd name="connsiteX34" fmla="*/ 1193309 w 2800371"/>
              <a:gd name="connsiteY34" fmla="*/ 1207445 h 1467729"/>
              <a:gd name="connsiteX35" fmla="*/ 1218023 w 2800371"/>
              <a:gd name="connsiteY35" fmla="*/ 1225098 h 1467729"/>
              <a:gd name="connsiteX36" fmla="*/ 1228614 w 2800371"/>
              <a:gd name="connsiteY36" fmla="*/ 1242750 h 1467729"/>
              <a:gd name="connsiteX37" fmla="*/ 1232145 w 2800371"/>
              <a:gd name="connsiteY37" fmla="*/ 1253342 h 1467729"/>
              <a:gd name="connsiteX38" fmla="*/ 1253328 w 2800371"/>
              <a:gd name="connsiteY38" fmla="*/ 1274525 h 1467729"/>
              <a:gd name="connsiteX39" fmla="*/ 1299224 w 2800371"/>
              <a:gd name="connsiteY39" fmla="*/ 1263933 h 1467729"/>
              <a:gd name="connsiteX40" fmla="*/ 1313346 w 2800371"/>
              <a:gd name="connsiteY40" fmla="*/ 1239220 h 1467729"/>
              <a:gd name="connsiteX41" fmla="*/ 1327468 w 2800371"/>
              <a:gd name="connsiteY41" fmla="*/ 1218037 h 1467729"/>
              <a:gd name="connsiteX42" fmla="*/ 1338060 w 2800371"/>
              <a:gd name="connsiteY42" fmla="*/ 1200384 h 1467729"/>
              <a:gd name="connsiteX43" fmla="*/ 1348651 w 2800371"/>
              <a:gd name="connsiteY43" fmla="*/ 1165079 h 1467729"/>
              <a:gd name="connsiteX44" fmla="*/ 1355713 w 2800371"/>
              <a:gd name="connsiteY44" fmla="*/ 1150957 h 1467729"/>
              <a:gd name="connsiteX45" fmla="*/ 1398079 w 2800371"/>
              <a:gd name="connsiteY45" fmla="*/ 1052103 h 1467729"/>
              <a:gd name="connsiteX46" fmla="*/ 1419262 w 2800371"/>
              <a:gd name="connsiteY46" fmla="*/ 1030920 h 1467729"/>
              <a:gd name="connsiteX47" fmla="*/ 1443975 w 2800371"/>
              <a:gd name="connsiteY47" fmla="*/ 935597 h 1467729"/>
              <a:gd name="connsiteX48" fmla="*/ 1454567 w 2800371"/>
              <a:gd name="connsiteY48" fmla="*/ 907353 h 1467729"/>
              <a:gd name="connsiteX49" fmla="*/ 1461628 w 2800371"/>
              <a:gd name="connsiteY49" fmla="*/ 886170 h 1467729"/>
              <a:gd name="connsiteX50" fmla="*/ 1475750 w 2800371"/>
              <a:gd name="connsiteY50" fmla="*/ 850865 h 1467729"/>
              <a:gd name="connsiteX51" fmla="*/ 1500463 w 2800371"/>
              <a:gd name="connsiteY51" fmla="*/ 801438 h 1467729"/>
              <a:gd name="connsiteX52" fmla="*/ 1571073 w 2800371"/>
              <a:gd name="connsiteY52" fmla="*/ 610791 h 1467729"/>
              <a:gd name="connsiteX53" fmla="*/ 1613439 w 2800371"/>
              <a:gd name="connsiteY53" fmla="*/ 300106 h 1467729"/>
              <a:gd name="connsiteX54" fmla="*/ 1627561 w 2800371"/>
              <a:gd name="connsiteY54" fmla="*/ 225966 h 1467729"/>
              <a:gd name="connsiteX55" fmla="*/ 1631092 w 2800371"/>
              <a:gd name="connsiteY55" fmla="*/ 151825 h 1467729"/>
              <a:gd name="connsiteX56" fmla="*/ 1666397 w 2800371"/>
              <a:gd name="connsiteY56" fmla="*/ 84746 h 1467729"/>
              <a:gd name="connsiteX57" fmla="*/ 1673458 w 2800371"/>
              <a:gd name="connsiteY57" fmla="*/ 63563 h 1467729"/>
              <a:gd name="connsiteX58" fmla="*/ 1676988 w 2800371"/>
              <a:gd name="connsiteY58" fmla="*/ 52971 h 1467729"/>
              <a:gd name="connsiteX59" fmla="*/ 1691110 w 2800371"/>
              <a:gd name="connsiteY59" fmla="*/ 24727 h 1467729"/>
              <a:gd name="connsiteX60" fmla="*/ 1698171 w 2800371"/>
              <a:gd name="connsiteY60" fmla="*/ 14136 h 1467729"/>
              <a:gd name="connsiteX61" fmla="*/ 1729946 w 2800371"/>
              <a:gd name="connsiteY61" fmla="*/ 17666 h 1467729"/>
              <a:gd name="connsiteX62" fmla="*/ 1765251 w 2800371"/>
              <a:gd name="connsiteY62" fmla="*/ 24727 h 1467729"/>
              <a:gd name="connsiteX63" fmla="*/ 1821739 w 2800371"/>
              <a:gd name="connsiteY63" fmla="*/ 28258 h 1467729"/>
              <a:gd name="connsiteX64" fmla="*/ 1864105 w 2800371"/>
              <a:gd name="connsiteY64" fmla="*/ 24727 h 1467729"/>
              <a:gd name="connsiteX65" fmla="*/ 1874696 w 2800371"/>
              <a:gd name="connsiteY65" fmla="*/ 21197 h 1467729"/>
              <a:gd name="connsiteX66" fmla="*/ 1966489 w 2800371"/>
              <a:gd name="connsiteY66" fmla="*/ 17666 h 1467729"/>
              <a:gd name="connsiteX67" fmla="*/ 2308948 w 2800371"/>
              <a:gd name="connsiteY67" fmla="*/ 7075 h 1467729"/>
              <a:gd name="connsiteX68" fmla="*/ 2372497 w 2800371"/>
              <a:gd name="connsiteY68" fmla="*/ 7075 h 1467729"/>
              <a:gd name="connsiteX69" fmla="*/ 2393680 w 2800371"/>
              <a:gd name="connsiteY69" fmla="*/ 14136 h 1467729"/>
              <a:gd name="connsiteX70" fmla="*/ 2404272 w 2800371"/>
              <a:gd name="connsiteY70" fmla="*/ 77685 h 1467729"/>
              <a:gd name="connsiteX71" fmla="*/ 2464290 w 2800371"/>
              <a:gd name="connsiteY71" fmla="*/ 296576 h 1467729"/>
              <a:gd name="connsiteX72" fmla="*/ 2489004 w 2800371"/>
              <a:gd name="connsiteY72" fmla="*/ 533119 h 1467729"/>
              <a:gd name="connsiteX73" fmla="*/ 2517248 w 2800371"/>
              <a:gd name="connsiteY73" fmla="*/ 593138 h 1467729"/>
              <a:gd name="connsiteX74" fmla="*/ 2559614 w 2800371"/>
              <a:gd name="connsiteY74" fmla="*/ 716706 h 1467729"/>
              <a:gd name="connsiteX75" fmla="*/ 2626693 w 2800371"/>
              <a:gd name="connsiteY75" fmla="*/ 836743 h 1467729"/>
              <a:gd name="connsiteX76" fmla="*/ 2686712 w 2800371"/>
              <a:gd name="connsiteY76" fmla="*/ 967371 h 1467729"/>
              <a:gd name="connsiteX77" fmla="*/ 2697303 w 2800371"/>
              <a:gd name="connsiteY77" fmla="*/ 977963 h 1467729"/>
              <a:gd name="connsiteX78" fmla="*/ 2704364 w 2800371"/>
              <a:gd name="connsiteY78" fmla="*/ 988554 h 1467729"/>
              <a:gd name="connsiteX79" fmla="*/ 2729078 w 2800371"/>
              <a:gd name="connsiteY79" fmla="*/ 1002676 h 1467729"/>
              <a:gd name="connsiteX80" fmla="*/ 2743200 w 2800371"/>
              <a:gd name="connsiteY80" fmla="*/ 1016798 h 1467729"/>
              <a:gd name="connsiteX81" fmla="*/ 2789096 w 2800371"/>
              <a:gd name="connsiteY81" fmla="*/ 1027390 h 1467729"/>
              <a:gd name="connsiteX82" fmla="*/ 2792627 w 2800371"/>
              <a:gd name="connsiteY82" fmla="*/ 1327482 h 1467729"/>
              <a:gd name="connsiteX83" fmla="*/ 2760852 w 2800371"/>
              <a:gd name="connsiteY83" fmla="*/ 1454580 h 1467729"/>
              <a:gd name="connsiteX84" fmla="*/ 2068874 w 2800371"/>
              <a:gd name="connsiteY84" fmla="*/ 1458111 h 1467729"/>
              <a:gd name="connsiteX85" fmla="*/ 571941 w 2800371"/>
              <a:gd name="connsiteY85" fmla="*/ 1454581 h 1467729"/>
              <a:gd name="connsiteX86" fmla="*/ 289501 w 2800371"/>
              <a:gd name="connsiteY86" fmla="*/ 1458111 h 1467729"/>
              <a:gd name="connsiteX87" fmla="*/ 172994 w 2800371"/>
              <a:gd name="connsiteY87" fmla="*/ 1313360 h 1467729"/>
              <a:gd name="connsiteX88" fmla="*/ 141220 w 2800371"/>
              <a:gd name="connsiteY88" fmla="*/ 1341604 h 1467729"/>
              <a:gd name="connsiteX89" fmla="*/ 95323 w 2800371"/>
              <a:gd name="connsiteY89" fmla="*/ 1359257 h 1467729"/>
              <a:gd name="connsiteX90" fmla="*/ 45896 w 2800371"/>
              <a:gd name="connsiteY90" fmla="*/ 1405153 h 1467729"/>
              <a:gd name="connsiteX91" fmla="*/ 31774 w 2800371"/>
              <a:gd name="connsiteY91" fmla="*/ 1408684 h 1467729"/>
              <a:gd name="connsiteX92" fmla="*/ 10591 w 2800371"/>
              <a:gd name="connsiteY92" fmla="*/ 1415745 h 1467729"/>
              <a:gd name="connsiteX93" fmla="*/ 3530 w 2800371"/>
              <a:gd name="connsiteY93" fmla="*/ 1433397 h 1467729"/>
              <a:gd name="connsiteX94" fmla="*/ 0 w 2800371"/>
              <a:gd name="connsiteY94" fmla="*/ 1454580 h 1467729"/>
              <a:gd name="connsiteX95" fmla="*/ 7061 w 2800371"/>
              <a:gd name="connsiteY95" fmla="*/ 1359257 h 1467729"/>
              <a:gd name="connsiteX96" fmla="*/ 7061 w 2800371"/>
              <a:gd name="connsiteY96" fmla="*/ 1331013 h 1467729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359257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454580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5305 w 2800371"/>
              <a:gd name="connsiteY91" fmla="*/ 1454580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3530 w 2800371"/>
              <a:gd name="connsiteY93" fmla="*/ 1433397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24713 w 2800371"/>
              <a:gd name="connsiteY93" fmla="*/ 1451050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796489" h="1460544">
                <a:moveTo>
                  <a:pt x="7061" y="1331013"/>
                </a:moveTo>
                <a:lnTo>
                  <a:pt x="7061" y="1331013"/>
                </a:lnTo>
                <a:cubicBezTo>
                  <a:pt x="22360" y="1323952"/>
                  <a:pt x="37377" y="1316246"/>
                  <a:pt x="52957" y="1309830"/>
                </a:cubicBezTo>
                <a:cubicBezTo>
                  <a:pt x="57444" y="1307982"/>
                  <a:pt x="62334" y="1305282"/>
                  <a:pt x="67079" y="1306299"/>
                </a:cubicBezTo>
                <a:cubicBezTo>
                  <a:pt x="79473" y="1308955"/>
                  <a:pt x="91047" y="1314753"/>
                  <a:pt x="102384" y="1320421"/>
                </a:cubicBezTo>
                <a:cubicBezTo>
                  <a:pt x="109974" y="1324216"/>
                  <a:pt x="123567" y="1334543"/>
                  <a:pt x="123567" y="1334543"/>
                </a:cubicBezTo>
                <a:cubicBezTo>
                  <a:pt x="137689" y="1333366"/>
                  <a:pt x="151886" y="1332886"/>
                  <a:pt x="165933" y="1331013"/>
                </a:cubicBezTo>
                <a:cubicBezTo>
                  <a:pt x="177691" y="1329445"/>
                  <a:pt x="183186" y="1321776"/>
                  <a:pt x="194177" y="1316891"/>
                </a:cubicBezTo>
                <a:cubicBezTo>
                  <a:pt x="198611" y="1314920"/>
                  <a:pt x="203562" y="1314413"/>
                  <a:pt x="208299" y="1313360"/>
                </a:cubicBezTo>
                <a:cubicBezTo>
                  <a:pt x="248638" y="1304396"/>
                  <a:pt x="205634" y="1314910"/>
                  <a:pt x="240074" y="1306299"/>
                </a:cubicBezTo>
                <a:cubicBezTo>
                  <a:pt x="251842" y="1307476"/>
                  <a:pt x="263782" y="1307510"/>
                  <a:pt x="275379" y="1309830"/>
                </a:cubicBezTo>
                <a:cubicBezTo>
                  <a:pt x="281593" y="1311073"/>
                  <a:pt x="286694" y="1316891"/>
                  <a:pt x="293031" y="1316891"/>
                </a:cubicBezTo>
                <a:cubicBezTo>
                  <a:pt x="299369" y="1316891"/>
                  <a:pt x="304672" y="1311834"/>
                  <a:pt x="310684" y="1309830"/>
                </a:cubicBezTo>
                <a:cubicBezTo>
                  <a:pt x="324684" y="1305163"/>
                  <a:pt x="338228" y="1304621"/>
                  <a:pt x="353050" y="1302769"/>
                </a:cubicBezTo>
                <a:cubicBezTo>
                  <a:pt x="364871" y="1304345"/>
                  <a:pt x="407828" y="1309488"/>
                  <a:pt x="427190" y="1313360"/>
                </a:cubicBezTo>
                <a:cubicBezTo>
                  <a:pt x="438269" y="1315576"/>
                  <a:pt x="441812" y="1317057"/>
                  <a:pt x="451904" y="1320421"/>
                </a:cubicBezTo>
                <a:cubicBezTo>
                  <a:pt x="486431" y="1318983"/>
                  <a:pt x="523064" y="1326861"/>
                  <a:pt x="554289" y="1309830"/>
                </a:cubicBezTo>
                <a:cubicBezTo>
                  <a:pt x="585293" y="1292919"/>
                  <a:pt x="566138" y="1301720"/>
                  <a:pt x="586063" y="1285116"/>
                </a:cubicBezTo>
                <a:cubicBezTo>
                  <a:pt x="596371" y="1276526"/>
                  <a:pt x="617838" y="1260403"/>
                  <a:pt x="617838" y="1260403"/>
                </a:cubicBezTo>
                <a:cubicBezTo>
                  <a:pt x="622545" y="1252165"/>
                  <a:pt x="627417" y="1244019"/>
                  <a:pt x="631960" y="1235689"/>
                </a:cubicBezTo>
                <a:cubicBezTo>
                  <a:pt x="639022" y="1222742"/>
                  <a:pt x="636171" y="1220480"/>
                  <a:pt x="649612" y="1214506"/>
                </a:cubicBezTo>
                <a:cubicBezTo>
                  <a:pt x="656413" y="1211483"/>
                  <a:pt x="663734" y="1209799"/>
                  <a:pt x="670795" y="1207445"/>
                </a:cubicBezTo>
                <a:cubicBezTo>
                  <a:pt x="687271" y="1210976"/>
                  <a:pt x="704518" y="1211930"/>
                  <a:pt x="720222" y="1218037"/>
                </a:cubicBezTo>
                <a:cubicBezTo>
                  <a:pt x="734026" y="1223405"/>
                  <a:pt x="732766" y="1234111"/>
                  <a:pt x="741405" y="1242750"/>
                </a:cubicBezTo>
                <a:cubicBezTo>
                  <a:pt x="744406" y="1245750"/>
                  <a:pt x="747786" y="1249285"/>
                  <a:pt x="751997" y="1249811"/>
                </a:cubicBezTo>
                <a:cubicBezTo>
                  <a:pt x="795345" y="1255230"/>
                  <a:pt x="839082" y="1256872"/>
                  <a:pt x="882625" y="1260403"/>
                </a:cubicBezTo>
                <a:cubicBezTo>
                  <a:pt x="890247" y="1270566"/>
                  <a:pt x="904264" y="1290640"/>
                  <a:pt x="914400" y="1295708"/>
                </a:cubicBezTo>
                <a:cubicBezTo>
                  <a:pt x="921461" y="1299238"/>
                  <a:pt x="928149" y="1303644"/>
                  <a:pt x="935583" y="1306299"/>
                </a:cubicBezTo>
                <a:cubicBezTo>
                  <a:pt x="944722" y="1309563"/>
                  <a:pt x="954412" y="1311006"/>
                  <a:pt x="963827" y="1313360"/>
                </a:cubicBezTo>
                <a:cubicBezTo>
                  <a:pt x="1018271" y="1272527"/>
                  <a:pt x="969522" y="1316020"/>
                  <a:pt x="1016784" y="1239220"/>
                </a:cubicBezTo>
                <a:cubicBezTo>
                  <a:pt x="1029237" y="1218983"/>
                  <a:pt x="1050522" y="1194107"/>
                  <a:pt x="1073272" y="1182732"/>
                </a:cubicBezTo>
                <a:cubicBezTo>
                  <a:pt x="1083258" y="1177739"/>
                  <a:pt x="1094455" y="1175671"/>
                  <a:pt x="1105047" y="1172140"/>
                </a:cubicBezTo>
                <a:cubicBezTo>
                  <a:pt x="1121523" y="1173317"/>
                  <a:pt x="1138208" y="1172800"/>
                  <a:pt x="1154474" y="1175671"/>
                </a:cubicBezTo>
                <a:cubicBezTo>
                  <a:pt x="1161237" y="1176865"/>
                  <a:pt x="1176761" y="1194732"/>
                  <a:pt x="1179187" y="1196854"/>
                </a:cubicBezTo>
                <a:cubicBezTo>
                  <a:pt x="1183615" y="1200729"/>
                  <a:pt x="1188319" y="1204327"/>
                  <a:pt x="1193309" y="1207445"/>
                </a:cubicBezTo>
                <a:cubicBezTo>
                  <a:pt x="1208077" y="1216675"/>
                  <a:pt x="1207334" y="1210845"/>
                  <a:pt x="1218023" y="1225098"/>
                </a:cubicBezTo>
                <a:cubicBezTo>
                  <a:pt x="1222140" y="1230587"/>
                  <a:pt x="1225545" y="1236613"/>
                  <a:pt x="1228614" y="1242750"/>
                </a:cubicBezTo>
                <a:cubicBezTo>
                  <a:pt x="1230278" y="1246079"/>
                  <a:pt x="1229860" y="1250404"/>
                  <a:pt x="1232145" y="1253342"/>
                </a:cubicBezTo>
                <a:cubicBezTo>
                  <a:pt x="1238276" y="1261224"/>
                  <a:pt x="1253328" y="1274525"/>
                  <a:pt x="1253328" y="1274525"/>
                </a:cubicBezTo>
                <a:cubicBezTo>
                  <a:pt x="1268627" y="1270994"/>
                  <a:pt x="1285691" y="1271894"/>
                  <a:pt x="1299224" y="1263933"/>
                </a:cubicBezTo>
                <a:cubicBezTo>
                  <a:pt x="1307402" y="1259122"/>
                  <a:pt x="1308373" y="1247300"/>
                  <a:pt x="1313346" y="1239220"/>
                </a:cubicBezTo>
                <a:cubicBezTo>
                  <a:pt x="1317794" y="1231993"/>
                  <a:pt x="1322912" y="1225197"/>
                  <a:pt x="1327468" y="1218037"/>
                </a:cubicBezTo>
                <a:cubicBezTo>
                  <a:pt x="1331152" y="1212248"/>
                  <a:pt x="1334529" y="1206268"/>
                  <a:pt x="1338060" y="1200384"/>
                </a:cubicBezTo>
                <a:cubicBezTo>
                  <a:pt x="1341590" y="1188616"/>
                  <a:pt x="1344519" y="1176650"/>
                  <a:pt x="1348651" y="1165079"/>
                </a:cubicBezTo>
                <a:cubicBezTo>
                  <a:pt x="1350421" y="1160123"/>
                  <a:pt x="1353893" y="1155896"/>
                  <a:pt x="1355713" y="1150957"/>
                </a:cubicBezTo>
                <a:cubicBezTo>
                  <a:pt x="1372801" y="1104578"/>
                  <a:pt x="1370201" y="1092847"/>
                  <a:pt x="1398079" y="1052103"/>
                </a:cubicBezTo>
                <a:cubicBezTo>
                  <a:pt x="1403718" y="1043862"/>
                  <a:pt x="1412201" y="1037981"/>
                  <a:pt x="1419262" y="1030920"/>
                </a:cubicBezTo>
                <a:cubicBezTo>
                  <a:pt x="1427500" y="999146"/>
                  <a:pt x="1432449" y="966332"/>
                  <a:pt x="1443975" y="935597"/>
                </a:cubicBezTo>
                <a:cubicBezTo>
                  <a:pt x="1447506" y="926182"/>
                  <a:pt x="1451185" y="916822"/>
                  <a:pt x="1454567" y="907353"/>
                </a:cubicBezTo>
                <a:cubicBezTo>
                  <a:pt x="1457070" y="900344"/>
                  <a:pt x="1459015" y="893139"/>
                  <a:pt x="1461628" y="886170"/>
                </a:cubicBezTo>
                <a:cubicBezTo>
                  <a:pt x="1466078" y="874302"/>
                  <a:pt x="1470469" y="862387"/>
                  <a:pt x="1475750" y="850865"/>
                </a:cubicBezTo>
                <a:cubicBezTo>
                  <a:pt x="1483425" y="834120"/>
                  <a:pt x="1494425" y="818841"/>
                  <a:pt x="1500463" y="801438"/>
                </a:cubicBezTo>
                <a:cubicBezTo>
                  <a:pt x="1569270" y="603111"/>
                  <a:pt x="1500150" y="745544"/>
                  <a:pt x="1571073" y="610791"/>
                </a:cubicBezTo>
                <a:cubicBezTo>
                  <a:pt x="1581457" y="413502"/>
                  <a:pt x="1569125" y="524838"/>
                  <a:pt x="1613439" y="300106"/>
                </a:cubicBezTo>
                <a:cubicBezTo>
                  <a:pt x="1618306" y="275424"/>
                  <a:pt x="1627561" y="225966"/>
                  <a:pt x="1627561" y="225966"/>
                </a:cubicBezTo>
                <a:cubicBezTo>
                  <a:pt x="1628738" y="201252"/>
                  <a:pt x="1625958" y="176028"/>
                  <a:pt x="1631092" y="151825"/>
                </a:cubicBezTo>
                <a:cubicBezTo>
                  <a:pt x="1635405" y="131494"/>
                  <a:pt x="1657129" y="104827"/>
                  <a:pt x="1666397" y="84746"/>
                </a:cubicBezTo>
                <a:cubicBezTo>
                  <a:pt x="1669516" y="77988"/>
                  <a:pt x="1671104" y="70624"/>
                  <a:pt x="1673458" y="63563"/>
                </a:cubicBezTo>
                <a:cubicBezTo>
                  <a:pt x="1674635" y="60032"/>
                  <a:pt x="1674924" y="56067"/>
                  <a:pt x="1676988" y="52971"/>
                </a:cubicBezTo>
                <a:cubicBezTo>
                  <a:pt x="1693347" y="28434"/>
                  <a:pt x="1673836" y="59274"/>
                  <a:pt x="1691110" y="24727"/>
                </a:cubicBezTo>
                <a:cubicBezTo>
                  <a:pt x="1693008" y="20932"/>
                  <a:pt x="1695817" y="17666"/>
                  <a:pt x="1698171" y="14136"/>
                </a:cubicBezTo>
                <a:cubicBezTo>
                  <a:pt x="1708763" y="15313"/>
                  <a:pt x="1719420" y="16004"/>
                  <a:pt x="1729946" y="17666"/>
                </a:cubicBezTo>
                <a:cubicBezTo>
                  <a:pt x="1741801" y="19538"/>
                  <a:pt x="1753273" y="23978"/>
                  <a:pt x="1765251" y="24727"/>
                </a:cubicBezTo>
                <a:lnTo>
                  <a:pt x="1821739" y="28258"/>
                </a:lnTo>
                <a:cubicBezTo>
                  <a:pt x="1835861" y="27081"/>
                  <a:pt x="1850058" y="26600"/>
                  <a:pt x="1864105" y="24727"/>
                </a:cubicBezTo>
                <a:cubicBezTo>
                  <a:pt x="1867794" y="24235"/>
                  <a:pt x="1870984" y="21453"/>
                  <a:pt x="1874696" y="21197"/>
                </a:cubicBezTo>
                <a:cubicBezTo>
                  <a:pt x="1905244" y="19090"/>
                  <a:pt x="1935885" y="18661"/>
                  <a:pt x="1966489" y="17666"/>
                </a:cubicBezTo>
                <a:lnTo>
                  <a:pt x="2308948" y="7075"/>
                </a:lnTo>
                <a:cubicBezTo>
                  <a:pt x="2347463" y="-1484"/>
                  <a:pt x="2333983" y="-3196"/>
                  <a:pt x="2372497" y="7075"/>
                </a:cubicBezTo>
                <a:cubicBezTo>
                  <a:pt x="2379689" y="8993"/>
                  <a:pt x="2393680" y="14136"/>
                  <a:pt x="2393680" y="14136"/>
                </a:cubicBezTo>
                <a:cubicBezTo>
                  <a:pt x="2397211" y="35319"/>
                  <a:pt x="2399710" y="56700"/>
                  <a:pt x="2404272" y="77685"/>
                </a:cubicBezTo>
                <a:cubicBezTo>
                  <a:pt x="2421688" y="157801"/>
                  <a:pt x="2440782" y="216647"/>
                  <a:pt x="2464290" y="296576"/>
                </a:cubicBezTo>
                <a:cubicBezTo>
                  <a:pt x="2467293" y="331606"/>
                  <a:pt x="2479697" y="495116"/>
                  <a:pt x="2489004" y="533119"/>
                </a:cubicBezTo>
                <a:cubicBezTo>
                  <a:pt x="2494263" y="554595"/>
                  <a:pt x="2509311" y="572501"/>
                  <a:pt x="2517248" y="593138"/>
                </a:cubicBezTo>
                <a:cubicBezTo>
                  <a:pt x="2532879" y="633779"/>
                  <a:pt x="2542965" y="676472"/>
                  <a:pt x="2559614" y="716706"/>
                </a:cubicBezTo>
                <a:cubicBezTo>
                  <a:pt x="2602135" y="819466"/>
                  <a:pt x="2589079" y="768152"/>
                  <a:pt x="2626693" y="836743"/>
                </a:cubicBezTo>
                <a:cubicBezTo>
                  <a:pt x="2729286" y="1023826"/>
                  <a:pt x="2604610" y="803168"/>
                  <a:pt x="2686712" y="967371"/>
                </a:cubicBezTo>
                <a:cubicBezTo>
                  <a:pt x="2688945" y="971837"/>
                  <a:pt x="2694107" y="974127"/>
                  <a:pt x="2697303" y="977963"/>
                </a:cubicBezTo>
                <a:cubicBezTo>
                  <a:pt x="2700019" y="981223"/>
                  <a:pt x="2701364" y="985554"/>
                  <a:pt x="2704364" y="988554"/>
                </a:cubicBezTo>
                <a:cubicBezTo>
                  <a:pt x="2713820" y="998009"/>
                  <a:pt x="2718001" y="994369"/>
                  <a:pt x="2729078" y="1002676"/>
                </a:cubicBezTo>
                <a:cubicBezTo>
                  <a:pt x="2734404" y="1006670"/>
                  <a:pt x="2737661" y="1013105"/>
                  <a:pt x="2743200" y="1016798"/>
                </a:cubicBezTo>
                <a:cubicBezTo>
                  <a:pt x="2756634" y="1025754"/>
                  <a:pt x="2774068" y="1025511"/>
                  <a:pt x="2789096" y="1027390"/>
                </a:cubicBezTo>
                <a:cubicBezTo>
                  <a:pt x="2799358" y="1140269"/>
                  <a:pt x="2797334" y="1255695"/>
                  <a:pt x="2792627" y="1327482"/>
                </a:cubicBezTo>
                <a:cubicBezTo>
                  <a:pt x="2787920" y="1399269"/>
                  <a:pt x="2785566" y="1387501"/>
                  <a:pt x="2760852" y="1458111"/>
                </a:cubicBezTo>
                <a:cubicBezTo>
                  <a:pt x="2526662" y="1453404"/>
                  <a:pt x="2433693" y="1458699"/>
                  <a:pt x="2068874" y="1458111"/>
                </a:cubicBezTo>
                <a:lnTo>
                  <a:pt x="571941" y="1454581"/>
                </a:lnTo>
                <a:cubicBezTo>
                  <a:pt x="275379" y="1454581"/>
                  <a:pt x="359523" y="1458111"/>
                  <a:pt x="289501" y="1458111"/>
                </a:cubicBezTo>
                <a:cubicBezTo>
                  <a:pt x="219479" y="1458111"/>
                  <a:pt x="178290" y="1455168"/>
                  <a:pt x="151811" y="1454580"/>
                </a:cubicBezTo>
                <a:cubicBezTo>
                  <a:pt x="125332" y="1453992"/>
                  <a:pt x="140043" y="1454580"/>
                  <a:pt x="130628" y="1454580"/>
                </a:cubicBezTo>
                <a:cubicBezTo>
                  <a:pt x="121213" y="1454580"/>
                  <a:pt x="110622" y="1448696"/>
                  <a:pt x="95323" y="1454580"/>
                </a:cubicBezTo>
                <a:cubicBezTo>
                  <a:pt x="81903" y="1468000"/>
                  <a:pt x="80612" y="1454580"/>
                  <a:pt x="70609" y="1454580"/>
                </a:cubicBezTo>
                <a:cubicBezTo>
                  <a:pt x="60606" y="1454580"/>
                  <a:pt x="45308" y="1461052"/>
                  <a:pt x="35305" y="1454580"/>
                </a:cubicBezTo>
                <a:cubicBezTo>
                  <a:pt x="25302" y="1448108"/>
                  <a:pt x="12356" y="1416333"/>
                  <a:pt x="10591" y="1415745"/>
                </a:cubicBezTo>
                <a:cubicBezTo>
                  <a:pt x="8826" y="1415157"/>
                  <a:pt x="26380" y="1444936"/>
                  <a:pt x="24713" y="1451050"/>
                </a:cubicBezTo>
                <a:cubicBezTo>
                  <a:pt x="22830" y="1457956"/>
                  <a:pt x="0" y="1461738"/>
                  <a:pt x="0" y="1454580"/>
                </a:cubicBezTo>
                <a:cubicBezTo>
                  <a:pt x="0" y="1440185"/>
                  <a:pt x="3257" y="1382083"/>
                  <a:pt x="7061" y="1359257"/>
                </a:cubicBezTo>
                <a:cubicBezTo>
                  <a:pt x="10963" y="1335845"/>
                  <a:pt x="7061" y="1335720"/>
                  <a:pt x="7061" y="1331013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grpSp>
        <p:nvGrpSpPr>
          <p:cNvPr id="77" name="Group 76"/>
          <p:cNvGrpSpPr/>
          <p:nvPr/>
        </p:nvGrpSpPr>
        <p:grpSpPr>
          <a:xfrm>
            <a:off x="5230540" y="4330746"/>
            <a:ext cx="2751532" cy="1553004"/>
            <a:chOff x="6974051" y="4631329"/>
            <a:chExt cx="3668710" cy="2070672"/>
          </a:xfrm>
        </p:grpSpPr>
        <p:sp>
          <p:nvSpPr>
            <p:cNvPr id="237" name="TextBox 236"/>
            <p:cNvSpPr txBox="1"/>
            <p:nvPr/>
          </p:nvSpPr>
          <p:spPr>
            <a:xfrm>
              <a:off x="9907089" y="6317280"/>
              <a:ext cx="73567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/>
                <a:t>Time</a:t>
              </a: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6974051" y="5276900"/>
              <a:ext cx="878873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/>
                <a:t>Queue</a:t>
              </a:r>
            </a:p>
          </p:txBody>
        </p:sp>
        <p:cxnSp>
          <p:nvCxnSpPr>
            <p:cNvPr id="241" name="Straight Connector 240"/>
            <p:cNvCxnSpPr/>
            <p:nvPr/>
          </p:nvCxnSpPr>
          <p:spPr>
            <a:xfrm>
              <a:off x="7788698" y="4898862"/>
              <a:ext cx="2752302" cy="6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7" name="Rectangle 276"/>
            <p:cNvSpPr/>
            <p:nvPr/>
          </p:nvSpPr>
          <p:spPr>
            <a:xfrm>
              <a:off x="7788698" y="6234866"/>
              <a:ext cx="2799608" cy="160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75"/>
            </a:p>
          </p:txBody>
        </p:sp>
        <p:cxnSp>
          <p:nvCxnSpPr>
            <p:cNvPr id="230" name="Straight Arrow Connector 229"/>
            <p:cNvCxnSpPr/>
            <p:nvPr/>
          </p:nvCxnSpPr>
          <p:spPr>
            <a:xfrm flipV="1">
              <a:off x="7788698" y="4631329"/>
              <a:ext cx="0" cy="17640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Arrow Connector 234"/>
            <p:cNvCxnSpPr/>
            <p:nvPr/>
          </p:nvCxnSpPr>
          <p:spPr>
            <a:xfrm>
              <a:off x="7788698" y="6395426"/>
              <a:ext cx="27523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5840330" y="3752851"/>
            <a:ext cx="2065421" cy="522278"/>
            <a:chOff x="7787105" y="3860800"/>
            <a:chExt cx="2753895" cy="696370"/>
          </a:xfrm>
        </p:grpSpPr>
        <p:cxnSp>
          <p:nvCxnSpPr>
            <p:cNvPr id="282" name="Straight Connector 281"/>
            <p:cNvCxnSpPr/>
            <p:nvPr/>
          </p:nvCxnSpPr>
          <p:spPr>
            <a:xfrm flipH="1">
              <a:off x="7787105" y="3860800"/>
              <a:ext cx="990878" cy="6963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>
              <a:off x="8777983" y="3866302"/>
              <a:ext cx="1763017" cy="6908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/>
        </p:nvGrpSpPr>
        <p:grpSpPr>
          <a:xfrm>
            <a:off x="2343003" y="5123633"/>
            <a:ext cx="3468527" cy="288541"/>
            <a:chOff x="4435075" y="2006815"/>
            <a:chExt cx="4624704" cy="384721"/>
          </a:xfrm>
        </p:grpSpPr>
        <p:sp>
          <p:nvSpPr>
            <p:cNvPr id="289" name="TextBox 288"/>
            <p:cNvSpPr txBox="1"/>
            <p:nvPr/>
          </p:nvSpPr>
          <p:spPr>
            <a:xfrm>
              <a:off x="4825028" y="2006815"/>
              <a:ext cx="423475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 dirty="0"/>
                <a:t>“</a:t>
              </a:r>
              <a:r>
                <a:rPr lang="en-US" sz="1275" i="1" dirty="0"/>
                <a:t>Who did my packet share the queue with</a:t>
              </a:r>
              <a:r>
                <a:rPr lang="en-US" sz="1275" dirty="0"/>
                <a:t>?”</a:t>
              </a:r>
            </a:p>
          </p:txBody>
        </p:sp>
        <p:sp>
          <p:nvSpPr>
            <p:cNvPr id="290" name="Oval 289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897B8-78E6-8196-4C13-169B40867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EC634-3CFD-B25E-290C-33EF90AC874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9335E6-5917-B3E4-92C8-C46BFDE2D7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4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 animBg="1"/>
      <p:bldP spid="27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3347958"/>
            <a:ext cx="489681" cy="325638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4483767"/>
            <a:ext cx="489681" cy="325638"/>
          </a:xfrm>
          <a:prstGeom prst="rect">
            <a:avLst/>
          </a:prstGeom>
        </p:spPr>
      </p:pic>
      <p:cxnSp>
        <p:nvCxnSpPr>
          <p:cNvPr id="231" name="Straight Connector 230"/>
          <p:cNvCxnSpPr>
            <a:stCxn id="151" idx="3"/>
            <a:endCxn id="152" idx="1"/>
          </p:cNvCxnSpPr>
          <p:nvPr/>
        </p:nvCxnSpPr>
        <p:spPr>
          <a:xfrm flipV="1">
            <a:off x="308806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51" idx="3"/>
            <a:endCxn id="153" idx="1"/>
          </p:cNvCxnSpPr>
          <p:nvPr/>
        </p:nvCxnSpPr>
        <p:spPr>
          <a:xfrm flipV="1">
            <a:off x="308806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151" idx="3"/>
            <a:endCxn id="154" idx="1"/>
          </p:cNvCxnSpPr>
          <p:nvPr/>
        </p:nvCxnSpPr>
        <p:spPr>
          <a:xfrm>
            <a:off x="308806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51" idx="3"/>
            <a:endCxn id="155" idx="1"/>
          </p:cNvCxnSpPr>
          <p:nvPr/>
        </p:nvCxnSpPr>
        <p:spPr>
          <a:xfrm>
            <a:off x="308806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493768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493768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V="1">
            <a:off x="493768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493768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46" idx="3"/>
            <a:endCxn id="151" idx="1"/>
          </p:cNvCxnSpPr>
          <p:nvPr/>
        </p:nvCxnSpPr>
        <p:spPr>
          <a:xfrm>
            <a:off x="2055680" y="3731402"/>
            <a:ext cx="542705" cy="27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64" idx="2"/>
            <a:endCxn id="229" idx="3"/>
          </p:cNvCxnSpPr>
          <p:nvPr/>
        </p:nvCxnSpPr>
        <p:spPr>
          <a:xfrm flipH="1">
            <a:off x="6828329" y="3734104"/>
            <a:ext cx="514127" cy="120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7276990" y="3600343"/>
            <a:ext cx="532717" cy="191841"/>
            <a:chOff x="12523788" y="-511175"/>
            <a:chExt cx="13454062" cy="4845051"/>
          </a:xfrm>
        </p:grpSpPr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1600090" y="3609868"/>
            <a:ext cx="532717" cy="191841"/>
            <a:chOff x="12523788" y="-511175"/>
            <a:chExt cx="13454062" cy="4845051"/>
          </a:xfrm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sp>
        <p:nvSpPr>
          <p:cNvPr id="252" name="Freeform 251"/>
          <p:cNvSpPr/>
          <p:nvPr/>
        </p:nvSpPr>
        <p:spPr>
          <a:xfrm>
            <a:off x="2114551" y="2905126"/>
            <a:ext cx="5153025" cy="847725"/>
          </a:xfrm>
          <a:custGeom>
            <a:avLst/>
            <a:gdLst>
              <a:gd name="connsiteX0" fmla="*/ 0 w 6870700"/>
              <a:gd name="connsiteY0" fmla="*/ 1130300 h 1130300"/>
              <a:gd name="connsiteX1" fmla="*/ 939800 w 6870700"/>
              <a:gd name="connsiteY1" fmla="*/ 1130300 h 1130300"/>
              <a:gd name="connsiteX2" fmla="*/ 1282700 w 6870700"/>
              <a:gd name="connsiteY2" fmla="*/ 1117600 h 1130300"/>
              <a:gd name="connsiteX3" fmla="*/ 3213100 w 6870700"/>
              <a:gd name="connsiteY3" fmla="*/ 0 h 1130300"/>
              <a:gd name="connsiteX4" fmla="*/ 3771900 w 6870700"/>
              <a:gd name="connsiteY4" fmla="*/ 25400 h 1130300"/>
              <a:gd name="connsiteX5" fmla="*/ 5588000 w 6870700"/>
              <a:gd name="connsiteY5" fmla="*/ 1117600 h 1130300"/>
              <a:gd name="connsiteX6" fmla="*/ 6870700 w 6870700"/>
              <a:gd name="connsiteY6" fmla="*/ 110490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0700" h="1130300">
                <a:moveTo>
                  <a:pt x="0" y="1130300"/>
                </a:moveTo>
                <a:lnTo>
                  <a:pt x="939800" y="1130300"/>
                </a:lnTo>
                <a:lnTo>
                  <a:pt x="1282700" y="1117600"/>
                </a:lnTo>
                <a:lnTo>
                  <a:pt x="3213100" y="0"/>
                </a:lnTo>
                <a:lnTo>
                  <a:pt x="3771900" y="25400"/>
                </a:lnTo>
                <a:lnTo>
                  <a:pt x="5588000" y="1117600"/>
                </a:lnTo>
                <a:lnTo>
                  <a:pt x="6870700" y="1104900"/>
                </a:lnTo>
              </a:path>
            </a:pathLst>
          </a:custGeom>
          <a:noFill/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pic>
        <p:nvPicPr>
          <p:cNvPr id="152" name="Picture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2780054"/>
            <a:ext cx="489681" cy="325638"/>
          </a:xfrm>
          <a:prstGeom prst="rect">
            <a:avLst/>
          </a:prstGeom>
        </p:spPr>
      </p:pic>
      <p:grpSp>
        <p:nvGrpSpPr>
          <p:cNvPr id="271" name="Group 270"/>
          <p:cNvGrpSpPr/>
          <p:nvPr/>
        </p:nvGrpSpPr>
        <p:grpSpPr>
          <a:xfrm>
            <a:off x="2327747" y="2355684"/>
            <a:ext cx="3801311" cy="288541"/>
            <a:chOff x="4435075" y="2006815"/>
            <a:chExt cx="5068416" cy="384721"/>
          </a:xfrm>
        </p:grpSpPr>
        <p:sp>
          <p:nvSpPr>
            <p:cNvPr id="253" name="TextBox 252"/>
            <p:cNvSpPr txBox="1"/>
            <p:nvPr/>
          </p:nvSpPr>
          <p:spPr>
            <a:xfrm>
              <a:off x="4825028" y="2006815"/>
              <a:ext cx="4678463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 dirty="0"/>
                <a:t>“</a:t>
              </a:r>
              <a:r>
                <a:rPr lang="en-US" sz="1275" i="1" dirty="0"/>
                <a:t>How long did my packet queue at each switch</a:t>
              </a:r>
              <a:r>
                <a:rPr lang="en-US" sz="1275" dirty="0"/>
                <a:t>?”</a:t>
              </a:r>
            </a:p>
          </p:txBody>
        </p:sp>
        <p:sp>
          <p:nvSpPr>
            <p:cNvPr id="254" name="Oval 253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60" name="Rounded Rectangle 259"/>
          <p:cNvSpPr/>
          <p:nvPr/>
        </p:nvSpPr>
        <p:spPr>
          <a:xfrm>
            <a:off x="6803731" y="3590818"/>
            <a:ext cx="180975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grpSp>
        <p:nvGrpSpPr>
          <p:cNvPr id="268" name="Group 267"/>
          <p:cNvGrpSpPr/>
          <p:nvPr/>
        </p:nvGrpSpPr>
        <p:grpSpPr>
          <a:xfrm>
            <a:off x="6099928" y="2305877"/>
            <a:ext cx="2682122" cy="1284941"/>
            <a:chOff x="8133238" y="1931501"/>
            <a:chExt cx="3576162" cy="1713255"/>
          </a:xfrm>
        </p:grpSpPr>
        <p:sp>
          <p:nvSpPr>
            <p:cNvPr id="261" name="Rounded Rectangle 260"/>
            <p:cNvSpPr/>
            <p:nvPr/>
          </p:nvSpPr>
          <p:spPr>
            <a:xfrm>
              <a:off x="8133238" y="1931501"/>
              <a:ext cx="3576162" cy="46861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75" i="1" dirty="0">
                  <a:solidFill>
                    <a:schemeClr val="tx2"/>
                  </a:solidFill>
                </a:rPr>
                <a:t>“Delay: 100ns, 200ns, </a:t>
              </a:r>
              <a:r>
                <a:rPr lang="en-US" sz="1275" i="1" dirty="0">
                  <a:solidFill>
                    <a:srgbClr val="FF0000"/>
                  </a:solidFill>
                </a:rPr>
                <a:t>19740ns</a:t>
              </a:r>
              <a:r>
                <a:rPr lang="en-US" sz="1275" i="1" dirty="0">
                  <a:solidFill>
                    <a:schemeClr val="tx2"/>
                  </a:solidFill>
                </a:rPr>
                <a:t>”</a:t>
              </a:r>
            </a:p>
          </p:txBody>
        </p:sp>
        <p:cxnSp>
          <p:nvCxnSpPr>
            <p:cNvPr id="263" name="Straight Connector 262"/>
            <p:cNvCxnSpPr>
              <a:stCxn id="260" idx="0"/>
            </p:cNvCxnSpPr>
            <p:nvPr/>
          </p:nvCxnSpPr>
          <p:spPr>
            <a:xfrm flipH="1" flipV="1">
              <a:off x="8219681" y="2400113"/>
              <a:ext cx="972609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60" idx="0"/>
            </p:cNvCxnSpPr>
            <p:nvPr/>
          </p:nvCxnSpPr>
          <p:spPr>
            <a:xfrm flipV="1">
              <a:off x="9192290" y="2400113"/>
              <a:ext cx="2332652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0" name="Straight Arrow Connector 229"/>
          <p:cNvCxnSpPr/>
          <p:nvPr/>
        </p:nvCxnSpPr>
        <p:spPr>
          <a:xfrm flipV="1">
            <a:off x="5841524" y="4330748"/>
            <a:ext cx="0" cy="1323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TextBox 236"/>
          <p:cNvSpPr txBox="1"/>
          <p:nvPr/>
        </p:nvSpPr>
        <p:spPr>
          <a:xfrm>
            <a:off x="7430317" y="5595211"/>
            <a:ext cx="551754" cy="288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5"/>
              <a:t>Time</a:t>
            </a:r>
          </a:p>
        </p:txBody>
      </p:sp>
      <p:sp>
        <p:nvSpPr>
          <p:cNvPr id="238" name="TextBox 237"/>
          <p:cNvSpPr txBox="1"/>
          <p:nvPr/>
        </p:nvSpPr>
        <p:spPr>
          <a:xfrm>
            <a:off x="5230539" y="4814926"/>
            <a:ext cx="659155" cy="288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5"/>
              <a:t>Queue</a:t>
            </a:r>
          </a:p>
        </p:txBody>
      </p:sp>
      <p:cxnSp>
        <p:nvCxnSpPr>
          <p:cNvPr id="241" name="Straight Connector 240"/>
          <p:cNvCxnSpPr/>
          <p:nvPr/>
        </p:nvCxnSpPr>
        <p:spPr>
          <a:xfrm>
            <a:off x="5841524" y="4531397"/>
            <a:ext cx="2064227" cy="49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Freeform 273"/>
          <p:cNvSpPr/>
          <p:nvPr/>
        </p:nvSpPr>
        <p:spPr>
          <a:xfrm>
            <a:off x="5843865" y="4527193"/>
            <a:ext cx="2097367" cy="1095408"/>
          </a:xfrm>
          <a:custGeom>
            <a:avLst/>
            <a:gdLst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35397 w 2800371"/>
              <a:gd name="connsiteY86" fmla="*/ 120391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71941 w 2800371"/>
              <a:gd name="connsiteY85" fmla="*/ 1454581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342458 w 2800371"/>
              <a:gd name="connsiteY86" fmla="*/ 1415745 h 1458111"/>
              <a:gd name="connsiteX87" fmla="*/ 172994 w 2800371"/>
              <a:gd name="connsiteY87" fmla="*/ 1313360 h 1458111"/>
              <a:gd name="connsiteX88" fmla="*/ 141220 w 2800371"/>
              <a:gd name="connsiteY88" fmla="*/ 1341604 h 1458111"/>
              <a:gd name="connsiteX89" fmla="*/ 95323 w 2800371"/>
              <a:gd name="connsiteY89" fmla="*/ 1359257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7729"/>
              <a:gd name="connsiteX1" fmla="*/ 7061 w 2800371"/>
              <a:gd name="connsiteY1" fmla="*/ 1331013 h 1467729"/>
              <a:gd name="connsiteX2" fmla="*/ 52957 w 2800371"/>
              <a:gd name="connsiteY2" fmla="*/ 1309830 h 1467729"/>
              <a:gd name="connsiteX3" fmla="*/ 67079 w 2800371"/>
              <a:gd name="connsiteY3" fmla="*/ 1306299 h 1467729"/>
              <a:gd name="connsiteX4" fmla="*/ 102384 w 2800371"/>
              <a:gd name="connsiteY4" fmla="*/ 1320421 h 1467729"/>
              <a:gd name="connsiteX5" fmla="*/ 123567 w 2800371"/>
              <a:gd name="connsiteY5" fmla="*/ 1334543 h 1467729"/>
              <a:gd name="connsiteX6" fmla="*/ 165933 w 2800371"/>
              <a:gd name="connsiteY6" fmla="*/ 1331013 h 1467729"/>
              <a:gd name="connsiteX7" fmla="*/ 194177 w 2800371"/>
              <a:gd name="connsiteY7" fmla="*/ 1316891 h 1467729"/>
              <a:gd name="connsiteX8" fmla="*/ 208299 w 2800371"/>
              <a:gd name="connsiteY8" fmla="*/ 1313360 h 1467729"/>
              <a:gd name="connsiteX9" fmla="*/ 240074 w 2800371"/>
              <a:gd name="connsiteY9" fmla="*/ 1306299 h 1467729"/>
              <a:gd name="connsiteX10" fmla="*/ 275379 w 2800371"/>
              <a:gd name="connsiteY10" fmla="*/ 1309830 h 1467729"/>
              <a:gd name="connsiteX11" fmla="*/ 293031 w 2800371"/>
              <a:gd name="connsiteY11" fmla="*/ 1316891 h 1467729"/>
              <a:gd name="connsiteX12" fmla="*/ 310684 w 2800371"/>
              <a:gd name="connsiteY12" fmla="*/ 1309830 h 1467729"/>
              <a:gd name="connsiteX13" fmla="*/ 353050 w 2800371"/>
              <a:gd name="connsiteY13" fmla="*/ 1302769 h 1467729"/>
              <a:gd name="connsiteX14" fmla="*/ 427190 w 2800371"/>
              <a:gd name="connsiteY14" fmla="*/ 1313360 h 1467729"/>
              <a:gd name="connsiteX15" fmla="*/ 451904 w 2800371"/>
              <a:gd name="connsiteY15" fmla="*/ 1320421 h 1467729"/>
              <a:gd name="connsiteX16" fmla="*/ 554289 w 2800371"/>
              <a:gd name="connsiteY16" fmla="*/ 1309830 h 1467729"/>
              <a:gd name="connsiteX17" fmla="*/ 586063 w 2800371"/>
              <a:gd name="connsiteY17" fmla="*/ 1285116 h 1467729"/>
              <a:gd name="connsiteX18" fmla="*/ 617838 w 2800371"/>
              <a:gd name="connsiteY18" fmla="*/ 1260403 h 1467729"/>
              <a:gd name="connsiteX19" fmla="*/ 631960 w 2800371"/>
              <a:gd name="connsiteY19" fmla="*/ 1235689 h 1467729"/>
              <a:gd name="connsiteX20" fmla="*/ 649612 w 2800371"/>
              <a:gd name="connsiteY20" fmla="*/ 1214506 h 1467729"/>
              <a:gd name="connsiteX21" fmla="*/ 670795 w 2800371"/>
              <a:gd name="connsiteY21" fmla="*/ 1207445 h 1467729"/>
              <a:gd name="connsiteX22" fmla="*/ 720222 w 2800371"/>
              <a:gd name="connsiteY22" fmla="*/ 1218037 h 1467729"/>
              <a:gd name="connsiteX23" fmla="*/ 741405 w 2800371"/>
              <a:gd name="connsiteY23" fmla="*/ 1242750 h 1467729"/>
              <a:gd name="connsiteX24" fmla="*/ 751997 w 2800371"/>
              <a:gd name="connsiteY24" fmla="*/ 1249811 h 1467729"/>
              <a:gd name="connsiteX25" fmla="*/ 882625 w 2800371"/>
              <a:gd name="connsiteY25" fmla="*/ 1260403 h 1467729"/>
              <a:gd name="connsiteX26" fmla="*/ 914400 w 2800371"/>
              <a:gd name="connsiteY26" fmla="*/ 1295708 h 1467729"/>
              <a:gd name="connsiteX27" fmla="*/ 935583 w 2800371"/>
              <a:gd name="connsiteY27" fmla="*/ 1306299 h 1467729"/>
              <a:gd name="connsiteX28" fmla="*/ 963827 w 2800371"/>
              <a:gd name="connsiteY28" fmla="*/ 1313360 h 1467729"/>
              <a:gd name="connsiteX29" fmla="*/ 1016784 w 2800371"/>
              <a:gd name="connsiteY29" fmla="*/ 1239220 h 1467729"/>
              <a:gd name="connsiteX30" fmla="*/ 1073272 w 2800371"/>
              <a:gd name="connsiteY30" fmla="*/ 1182732 h 1467729"/>
              <a:gd name="connsiteX31" fmla="*/ 1105047 w 2800371"/>
              <a:gd name="connsiteY31" fmla="*/ 1172140 h 1467729"/>
              <a:gd name="connsiteX32" fmla="*/ 1154474 w 2800371"/>
              <a:gd name="connsiteY32" fmla="*/ 1175671 h 1467729"/>
              <a:gd name="connsiteX33" fmla="*/ 1179187 w 2800371"/>
              <a:gd name="connsiteY33" fmla="*/ 1196854 h 1467729"/>
              <a:gd name="connsiteX34" fmla="*/ 1193309 w 2800371"/>
              <a:gd name="connsiteY34" fmla="*/ 1207445 h 1467729"/>
              <a:gd name="connsiteX35" fmla="*/ 1218023 w 2800371"/>
              <a:gd name="connsiteY35" fmla="*/ 1225098 h 1467729"/>
              <a:gd name="connsiteX36" fmla="*/ 1228614 w 2800371"/>
              <a:gd name="connsiteY36" fmla="*/ 1242750 h 1467729"/>
              <a:gd name="connsiteX37" fmla="*/ 1232145 w 2800371"/>
              <a:gd name="connsiteY37" fmla="*/ 1253342 h 1467729"/>
              <a:gd name="connsiteX38" fmla="*/ 1253328 w 2800371"/>
              <a:gd name="connsiteY38" fmla="*/ 1274525 h 1467729"/>
              <a:gd name="connsiteX39" fmla="*/ 1299224 w 2800371"/>
              <a:gd name="connsiteY39" fmla="*/ 1263933 h 1467729"/>
              <a:gd name="connsiteX40" fmla="*/ 1313346 w 2800371"/>
              <a:gd name="connsiteY40" fmla="*/ 1239220 h 1467729"/>
              <a:gd name="connsiteX41" fmla="*/ 1327468 w 2800371"/>
              <a:gd name="connsiteY41" fmla="*/ 1218037 h 1467729"/>
              <a:gd name="connsiteX42" fmla="*/ 1338060 w 2800371"/>
              <a:gd name="connsiteY42" fmla="*/ 1200384 h 1467729"/>
              <a:gd name="connsiteX43" fmla="*/ 1348651 w 2800371"/>
              <a:gd name="connsiteY43" fmla="*/ 1165079 h 1467729"/>
              <a:gd name="connsiteX44" fmla="*/ 1355713 w 2800371"/>
              <a:gd name="connsiteY44" fmla="*/ 1150957 h 1467729"/>
              <a:gd name="connsiteX45" fmla="*/ 1398079 w 2800371"/>
              <a:gd name="connsiteY45" fmla="*/ 1052103 h 1467729"/>
              <a:gd name="connsiteX46" fmla="*/ 1419262 w 2800371"/>
              <a:gd name="connsiteY46" fmla="*/ 1030920 h 1467729"/>
              <a:gd name="connsiteX47" fmla="*/ 1443975 w 2800371"/>
              <a:gd name="connsiteY47" fmla="*/ 935597 h 1467729"/>
              <a:gd name="connsiteX48" fmla="*/ 1454567 w 2800371"/>
              <a:gd name="connsiteY48" fmla="*/ 907353 h 1467729"/>
              <a:gd name="connsiteX49" fmla="*/ 1461628 w 2800371"/>
              <a:gd name="connsiteY49" fmla="*/ 886170 h 1467729"/>
              <a:gd name="connsiteX50" fmla="*/ 1475750 w 2800371"/>
              <a:gd name="connsiteY50" fmla="*/ 850865 h 1467729"/>
              <a:gd name="connsiteX51" fmla="*/ 1500463 w 2800371"/>
              <a:gd name="connsiteY51" fmla="*/ 801438 h 1467729"/>
              <a:gd name="connsiteX52" fmla="*/ 1571073 w 2800371"/>
              <a:gd name="connsiteY52" fmla="*/ 610791 h 1467729"/>
              <a:gd name="connsiteX53" fmla="*/ 1613439 w 2800371"/>
              <a:gd name="connsiteY53" fmla="*/ 300106 h 1467729"/>
              <a:gd name="connsiteX54" fmla="*/ 1627561 w 2800371"/>
              <a:gd name="connsiteY54" fmla="*/ 225966 h 1467729"/>
              <a:gd name="connsiteX55" fmla="*/ 1631092 w 2800371"/>
              <a:gd name="connsiteY55" fmla="*/ 151825 h 1467729"/>
              <a:gd name="connsiteX56" fmla="*/ 1666397 w 2800371"/>
              <a:gd name="connsiteY56" fmla="*/ 84746 h 1467729"/>
              <a:gd name="connsiteX57" fmla="*/ 1673458 w 2800371"/>
              <a:gd name="connsiteY57" fmla="*/ 63563 h 1467729"/>
              <a:gd name="connsiteX58" fmla="*/ 1676988 w 2800371"/>
              <a:gd name="connsiteY58" fmla="*/ 52971 h 1467729"/>
              <a:gd name="connsiteX59" fmla="*/ 1691110 w 2800371"/>
              <a:gd name="connsiteY59" fmla="*/ 24727 h 1467729"/>
              <a:gd name="connsiteX60" fmla="*/ 1698171 w 2800371"/>
              <a:gd name="connsiteY60" fmla="*/ 14136 h 1467729"/>
              <a:gd name="connsiteX61" fmla="*/ 1729946 w 2800371"/>
              <a:gd name="connsiteY61" fmla="*/ 17666 h 1467729"/>
              <a:gd name="connsiteX62" fmla="*/ 1765251 w 2800371"/>
              <a:gd name="connsiteY62" fmla="*/ 24727 h 1467729"/>
              <a:gd name="connsiteX63" fmla="*/ 1821739 w 2800371"/>
              <a:gd name="connsiteY63" fmla="*/ 28258 h 1467729"/>
              <a:gd name="connsiteX64" fmla="*/ 1864105 w 2800371"/>
              <a:gd name="connsiteY64" fmla="*/ 24727 h 1467729"/>
              <a:gd name="connsiteX65" fmla="*/ 1874696 w 2800371"/>
              <a:gd name="connsiteY65" fmla="*/ 21197 h 1467729"/>
              <a:gd name="connsiteX66" fmla="*/ 1966489 w 2800371"/>
              <a:gd name="connsiteY66" fmla="*/ 17666 h 1467729"/>
              <a:gd name="connsiteX67" fmla="*/ 2308948 w 2800371"/>
              <a:gd name="connsiteY67" fmla="*/ 7075 h 1467729"/>
              <a:gd name="connsiteX68" fmla="*/ 2372497 w 2800371"/>
              <a:gd name="connsiteY68" fmla="*/ 7075 h 1467729"/>
              <a:gd name="connsiteX69" fmla="*/ 2393680 w 2800371"/>
              <a:gd name="connsiteY69" fmla="*/ 14136 h 1467729"/>
              <a:gd name="connsiteX70" fmla="*/ 2404272 w 2800371"/>
              <a:gd name="connsiteY70" fmla="*/ 77685 h 1467729"/>
              <a:gd name="connsiteX71" fmla="*/ 2464290 w 2800371"/>
              <a:gd name="connsiteY71" fmla="*/ 296576 h 1467729"/>
              <a:gd name="connsiteX72" fmla="*/ 2489004 w 2800371"/>
              <a:gd name="connsiteY72" fmla="*/ 533119 h 1467729"/>
              <a:gd name="connsiteX73" fmla="*/ 2517248 w 2800371"/>
              <a:gd name="connsiteY73" fmla="*/ 593138 h 1467729"/>
              <a:gd name="connsiteX74" fmla="*/ 2559614 w 2800371"/>
              <a:gd name="connsiteY74" fmla="*/ 716706 h 1467729"/>
              <a:gd name="connsiteX75" fmla="*/ 2626693 w 2800371"/>
              <a:gd name="connsiteY75" fmla="*/ 836743 h 1467729"/>
              <a:gd name="connsiteX76" fmla="*/ 2686712 w 2800371"/>
              <a:gd name="connsiteY76" fmla="*/ 967371 h 1467729"/>
              <a:gd name="connsiteX77" fmla="*/ 2697303 w 2800371"/>
              <a:gd name="connsiteY77" fmla="*/ 977963 h 1467729"/>
              <a:gd name="connsiteX78" fmla="*/ 2704364 w 2800371"/>
              <a:gd name="connsiteY78" fmla="*/ 988554 h 1467729"/>
              <a:gd name="connsiteX79" fmla="*/ 2729078 w 2800371"/>
              <a:gd name="connsiteY79" fmla="*/ 1002676 h 1467729"/>
              <a:gd name="connsiteX80" fmla="*/ 2743200 w 2800371"/>
              <a:gd name="connsiteY80" fmla="*/ 1016798 h 1467729"/>
              <a:gd name="connsiteX81" fmla="*/ 2789096 w 2800371"/>
              <a:gd name="connsiteY81" fmla="*/ 1027390 h 1467729"/>
              <a:gd name="connsiteX82" fmla="*/ 2792627 w 2800371"/>
              <a:gd name="connsiteY82" fmla="*/ 1327482 h 1467729"/>
              <a:gd name="connsiteX83" fmla="*/ 2760852 w 2800371"/>
              <a:gd name="connsiteY83" fmla="*/ 1454580 h 1467729"/>
              <a:gd name="connsiteX84" fmla="*/ 2068874 w 2800371"/>
              <a:gd name="connsiteY84" fmla="*/ 1458111 h 1467729"/>
              <a:gd name="connsiteX85" fmla="*/ 571941 w 2800371"/>
              <a:gd name="connsiteY85" fmla="*/ 1454581 h 1467729"/>
              <a:gd name="connsiteX86" fmla="*/ 289501 w 2800371"/>
              <a:gd name="connsiteY86" fmla="*/ 1458111 h 1467729"/>
              <a:gd name="connsiteX87" fmla="*/ 172994 w 2800371"/>
              <a:gd name="connsiteY87" fmla="*/ 1313360 h 1467729"/>
              <a:gd name="connsiteX88" fmla="*/ 141220 w 2800371"/>
              <a:gd name="connsiteY88" fmla="*/ 1341604 h 1467729"/>
              <a:gd name="connsiteX89" fmla="*/ 95323 w 2800371"/>
              <a:gd name="connsiteY89" fmla="*/ 1359257 h 1467729"/>
              <a:gd name="connsiteX90" fmla="*/ 45896 w 2800371"/>
              <a:gd name="connsiteY90" fmla="*/ 1405153 h 1467729"/>
              <a:gd name="connsiteX91" fmla="*/ 31774 w 2800371"/>
              <a:gd name="connsiteY91" fmla="*/ 1408684 h 1467729"/>
              <a:gd name="connsiteX92" fmla="*/ 10591 w 2800371"/>
              <a:gd name="connsiteY92" fmla="*/ 1415745 h 1467729"/>
              <a:gd name="connsiteX93" fmla="*/ 3530 w 2800371"/>
              <a:gd name="connsiteY93" fmla="*/ 1433397 h 1467729"/>
              <a:gd name="connsiteX94" fmla="*/ 0 w 2800371"/>
              <a:gd name="connsiteY94" fmla="*/ 1454580 h 1467729"/>
              <a:gd name="connsiteX95" fmla="*/ 7061 w 2800371"/>
              <a:gd name="connsiteY95" fmla="*/ 1359257 h 1467729"/>
              <a:gd name="connsiteX96" fmla="*/ 7061 w 2800371"/>
              <a:gd name="connsiteY96" fmla="*/ 1331013 h 1467729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359257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454580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5305 w 2800371"/>
              <a:gd name="connsiteY91" fmla="*/ 1454580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3530 w 2800371"/>
              <a:gd name="connsiteY93" fmla="*/ 1433397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24713 w 2800371"/>
              <a:gd name="connsiteY93" fmla="*/ 1451050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796489" h="1460544">
                <a:moveTo>
                  <a:pt x="7061" y="1331013"/>
                </a:moveTo>
                <a:lnTo>
                  <a:pt x="7061" y="1331013"/>
                </a:lnTo>
                <a:cubicBezTo>
                  <a:pt x="22360" y="1323952"/>
                  <a:pt x="37377" y="1316246"/>
                  <a:pt x="52957" y="1309830"/>
                </a:cubicBezTo>
                <a:cubicBezTo>
                  <a:pt x="57444" y="1307982"/>
                  <a:pt x="62334" y="1305282"/>
                  <a:pt x="67079" y="1306299"/>
                </a:cubicBezTo>
                <a:cubicBezTo>
                  <a:pt x="79473" y="1308955"/>
                  <a:pt x="91047" y="1314753"/>
                  <a:pt x="102384" y="1320421"/>
                </a:cubicBezTo>
                <a:cubicBezTo>
                  <a:pt x="109974" y="1324216"/>
                  <a:pt x="123567" y="1334543"/>
                  <a:pt x="123567" y="1334543"/>
                </a:cubicBezTo>
                <a:cubicBezTo>
                  <a:pt x="137689" y="1333366"/>
                  <a:pt x="151886" y="1332886"/>
                  <a:pt x="165933" y="1331013"/>
                </a:cubicBezTo>
                <a:cubicBezTo>
                  <a:pt x="177691" y="1329445"/>
                  <a:pt x="183186" y="1321776"/>
                  <a:pt x="194177" y="1316891"/>
                </a:cubicBezTo>
                <a:cubicBezTo>
                  <a:pt x="198611" y="1314920"/>
                  <a:pt x="203562" y="1314413"/>
                  <a:pt x="208299" y="1313360"/>
                </a:cubicBezTo>
                <a:cubicBezTo>
                  <a:pt x="248638" y="1304396"/>
                  <a:pt x="205634" y="1314910"/>
                  <a:pt x="240074" y="1306299"/>
                </a:cubicBezTo>
                <a:cubicBezTo>
                  <a:pt x="251842" y="1307476"/>
                  <a:pt x="263782" y="1307510"/>
                  <a:pt x="275379" y="1309830"/>
                </a:cubicBezTo>
                <a:cubicBezTo>
                  <a:pt x="281593" y="1311073"/>
                  <a:pt x="286694" y="1316891"/>
                  <a:pt x="293031" y="1316891"/>
                </a:cubicBezTo>
                <a:cubicBezTo>
                  <a:pt x="299369" y="1316891"/>
                  <a:pt x="304672" y="1311834"/>
                  <a:pt x="310684" y="1309830"/>
                </a:cubicBezTo>
                <a:cubicBezTo>
                  <a:pt x="324684" y="1305163"/>
                  <a:pt x="338228" y="1304621"/>
                  <a:pt x="353050" y="1302769"/>
                </a:cubicBezTo>
                <a:cubicBezTo>
                  <a:pt x="364871" y="1304345"/>
                  <a:pt x="407828" y="1309488"/>
                  <a:pt x="427190" y="1313360"/>
                </a:cubicBezTo>
                <a:cubicBezTo>
                  <a:pt x="438269" y="1315576"/>
                  <a:pt x="441812" y="1317057"/>
                  <a:pt x="451904" y="1320421"/>
                </a:cubicBezTo>
                <a:cubicBezTo>
                  <a:pt x="486431" y="1318983"/>
                  <a:pt x="523064" y="1326861"/>
                  <a:pt x="554289" y="1309830"/>
                </a:cubicBezTo>
                <a:cubicBezTo>
                  <a:pt x="585293" y="1292919"/>
                  <a:pt x="566138" y="1301720"/>
                  <a:pt x="586063" y="1285116"/>
                </a:cubicBezTo>
                <a:cubicBezTo>
                  <a:pt x="596371" y="1276526"/>
                  <a:pt x="617838" y="1260403"/>
                  <a:pt x="617838" y="1260403"/>
                </a:cubicBezTo>
                <a:cubicBezTo>
                  <a:pt x="622545" y="1252165"/>
                  <a:pt x="627417" y="1244019"/>
                  <a:pt x="631960" y="1235689"/>
                </a:cubicBezTo>
                <a:cubicBezTo>
                  <a:pt x="639022" y="1222742"/>
                  <a:pt x="636171" y="1220480"/>
                  <a:pt x="649612" y="1214506"/>
                </a:cubicBezTo>
                <a:cubicBezTo>
                  <a:pt x="656413" y="1211483"/>
                  <a:pt x="663734" y="1209799"/>
                  <a:pt x="670795" y="1207445"/>
                </a:cubicBezTo>
                <a:cubicBezTo>
                  <a:pt x="687271" y="1210976"/>
                  <a:pt x="704518" y="1211930"/>
                  <a:pt x="720222" y="1218037"/>
                </a:cubicBezTo>
                <a:cubicBezTo>
                  <a:pt x="734026" y="1223405"/>
                  <a:pt x="732766" y="1234111"/>
                  <a:pt x="741405" y="1242750"/>
                </a:cubicBezTo>
                <a:cubicBezTo>
                  <a:pt x="744406" y="1245750"/>
                  <a:pt x="747786" y="1249285"/>
                  <a:pt x="751997" y="1249811"/>
                </a:cubicBezTo>
                <a:cubicBezTo>
                  <a:pt x="795345" y="1255230"/>
                  <a:pt x="839082" y="1256872"/>
                  <a:pt x="882625" y="1260403"/>
                </a:cubicBezTo>
                <a:cubicBezTo>
                  <a:pt x="890247" y="1270566"/>
                  <a:pt x="904264" y="1290640"/>
                  <a:pt x="914400" y="1295708"/>
                </a:cubicBezTo>
                <a:cubicBezTo>
                  <a:pt x="921461" y="1299238"/>
                  <a:pt x="928149" y="1303644"/>
                  <a:pt x="935583" y="1306299"/>
                </a:cubicBezTo>
                <a:cubicBezTo>
                  <a:pt x="944722" y="1309563"/>
                  <a:pt x="954412" y="1311006"/>
                  <a:pt x="963827" y="1313360"/>
                </a:cubicBezTo>
                <a:cubicBezTo>
                  <a:pt x="1018271" y="1272527"/>
                  <a:pt x="969522" y="1316020"/>
                  <a:pt x="1016784" y="1239220"/>
                </a:cubicBezTo>
                <a:cubicBezTo>
                  <a:pt x="1029237" y="1218983"/>
                  <a:pt x="1050522" y="1194107"/>
                  <a:pt x="1073272" y="1182732"/>
                </a:cubicBezTo>
                <a:cubicBezTo>
                  <a:pt x="1083258" y="1177739"/>
                  <a:pt x="1094455" y="1175671"/>
                  <a:pt x="1105047" y="1172140"/>
                </a:cubicBezTo>
                <a:cubicBezTo>
                  <a:pt x="1121523" y="1173317"/>
                  <a:pt x="1138208" y="1172800"/>
                  <a:pt x="1154474" y="1175671"/>
                </a:cubicBezTo>
                <a:cubicBezTo>
                  <a:pt x="1161237" y="1176865"/>
                  <a:pt x="1176761" y="1194732"/>
                  <a:pt x="1179187" y="1196854"/>
                </a:cubicBezTo>
                <a:cubicBezTo>
                  <a:pt x="1183615" y="1200729"/>
                  <a:pt x="1188319" y="1204327"/>
                  <a:pt x="1193309" y="1207445"/>
                </a:cubicBezTo>
                <a:cubicBezTo>
                  <a:pt x="1208077" y="1216675"/>
                  <a:pt x="1207334" y="1210845"/>
                  <a:pt x="1218023" y="1225098"/>
                </a:cubicBezTo>
                <a:cubicBezTo>
                  <a:pt x="1222140" y="1230587"/>
                  <a:pt x="1225545" y="1236613"/>
                  <a:pt x="1228614" y="1242750"/>
                </a:cubicBezTo>
                <a:cubicBezTo>
                  <a:pt x="1230278" y="1246079"/>
                  <a:pt x="1229860" y="1250404"/>
                  <a:pt x="1232145" y="1253342"/>
                </a:cubicBezTo>
                <a:cubicBezTo>
                  <a:pt x="1238276" y="1261224"/>
                  <a:pt x="1253328" y="1274525"/>
                  <a:pt x="1253328" y="1274525"/>
                </a:cubicBezTo>
                <a:cubicBezTo>
                  <a:pt x="1268627" y="1270994"/>
                  <a:pt x="1285691" y="1271894"/>
                  <a:pt x="1299224" y="1263933"/>
                </a:cubicBezTo>
                <a:cubicBezTo>
                  <a:pt x="1307402" y="1259122"/>
                  <a:pt x="1308373" y="1247300"/>
                  <a:pt x="1313346" y="1239220"/>
                </a:cubicBezTo>
                <a:cubicBezTo>
                  <a:pt x="1317794" y="1231993"/>
                  <a:pt x="1322912" y="1225197"/>
                  <a:pt x="1327468" y="1218037"/>
                </a:cubicBezTo>
                <a:cubicBezTo>
                  <a:pt x="1331152" y="1212248"/>
                  <a:pt x="1334529" y="1206268"/>
                  <a:pt x="1338060" y="1200384"/>
                </a:cubicBezTo>
                <a:cubicBezTo>
                  <a:pt x="1341590" y="1188616"/>
                  <a:pt x="1344519" y="1176650"/>
                  <a:pt x="1348651" y="1165079"/>
                </a:cubicBezTo>
                <a:cubicBezTo>
                  <a:pt x="1350421" y="1160123"/>
                  <a:pt x="1353893" y="1155896"/>
                  <a:pt x="1355713" y="1150957"/>
                </a:cubicBezTo>
                <a:cubicBezTo>
                  <a:pt x="1372801" y="1104578"/>
                  <a:pt x="1370201" y="1092847"/>
                  <a:pt x="1398079" y="1052103"/>
                </a:cubicBezTo>
                <a:cubicBezTo>
                  <a:pt x="1403718" y="1043862"/>
                  <a:pt x="1412201" y="1037981"/>
                  <a:pt x="1419262" y="1030920"/>
                </a:cubicBezTo>
                <a:cubicBezTo>
                  <a:pt x="1427500" y="999146"/>
                  <a:pt x="1432449" y="966332"/>
                  <a:pt x="1443975" y="935597"/>
                </a:cubicBezTo>
                <a:cubicBezTo>
                  <a:pt x="1447506" y="926182"/>
                  <a:pt x="1451185" y="916822"/>
                  <a:pt x="1454567" y="907353"/>
                </a:cubicBezTo>
                <a:cubicBezTo>
                  <a:pt x="1457070" y="900344"/>
                  <a:pt x="1459015" y="893139"/>
                  <a:pt x="1461628" y="886170"/>
                </a:cubicBezTo>
                <a:cubicBezTo>
                  <a:pt x="1466078" y="874302"/>
                  <a:pt x="1470469" y="862387"/>
                  <a:pt x="1475750" y="850865"/>
                </a:cubicBezTo>
                <a:cubicBezTo>
                  <a:pt x="1483425" y="834120"/>
                  <a:pt x="1494425" y="818841"/>
                  <a:pt x="1500463" y="801438"/>
                </a:cubicBezTo>
                <a:cubicBezTo>
                  <a:pt x="1569270" y="603111"/>
                  <a:pt x="1500150" y="745544"/>
                  <a:pt x="1571073" y="610791"/>
                </a:cubicBezTo>
                <a:cubicBezTo>
                  <a:pt x="1581457" y="413502"/>
                  <a:pt x="1569125" y="524838"/>
                  <a:pt x="1613439" y="300106"/>
                </a:cubicBezTo>
                <a:cubicBezTo>
                  <a:pt x="1618306" y="275424"/>
                  <a:pt x="1627561" y="225966"/>
                  <a:pt x="1627561" y="225966"/>
                </a:cubicBezTo>
                <a:cubicBezTo>
                  <a:pt x="1628738" y="201252"/>
                  <a:pt x="1625958" y="176028"/>
                  <a:pt x="1631092" y="151825"/>
                </a:cubicBezTo>
                <a:cubicBezTo>
                  <a:pt x="1635405" y="131494"/>
                  <a:pt x="1657129" y="104827"/>
                  <a:pt x="1666397" y="84746"/>
                </a:cubicBezTo>
                <a:cubicBezTo>
                  <a:pt x="1669516" y="77988"/>
                  <a:pt x="1671104" y="70624"/>
                  <a:pt x="1673458" y="63563"/>
                </a:cubicBezTo>
                <a:cubicBezTo>
                  <a:pt x="1674635" y="60032"/>
                  <a:pt x="1674924" y="56067"/>
                  <a:pt x="1676988" y="52971"/>
                </a:cubicBezTo>
                <a:cubicBezTo>
                  <a:pt x="1693347" y="28434"/>
                  <a:pt x="1673836" y="59274"/>
                  <a:pt x="1691110" y="24727"/>
                </a:cubicBezTo>
                <a:cubicBezTo>
                  <a:pt x="1693008" y="20932"/>
                  <a:pt x="1695817" y="17666"/>
                  <a:pt x="1698171" y="14136"/>
                </a:cubicBezTo>
                <a:cubicBezTo>
                  <a:pt x="1708763" y="15313"/>
                  <a:pt x="1719420" y="16004"/>
                  <a:pt x="1729946" y="17666"/>
                </a:cubicBezTo>
                <a:cubicBezTo>
                  <a:pt x="1741801" y="19538"/>
                  <a:pt x="1753273" y="23978"/>
                  <a:pt x="1765251" y="24727"/>
                </a:cubicBezTo>
                <a:lnTo>
                  <a:pt x="1821739" y="28258"/>
                </a:lnTo>
                <a:cubicBezTo>
                  <a:pt x="1835861" y="27081"/>
                  <a:pt x="1850058" y="26600"/>
                  <a:pt x="1864105" y="24727"/>
                </a:cubicBezTo>
                <a:cubicBezTo>
                  <a:pt x="1867794" y="24235"/>
                  <a:pt x="1870984" y="21453"/>
                  <a:pt x="1874696" y="21197"/>
                </a:cubicBezTo>
                <a:cubicBezTo>
                  <a:pt x="1905244" y="19090"/>
                  <a:pt x="1935885" y="18661"/>
                  <a:pt x="1966489" y="17666"/>
                </a:cubicBezTo>
                <a:lnTo>
                  <a:pt x="2308948" y="7075"/>
                </a:lnTo>
                <a:cubicBezTo>
                  <a:pt x="2347463" y="-1484"/>
                  <a:pt x="2333983" y="-3196"/>
                  <a:pt x="2372497" y="7075"/>
                </a:cubicBezTo>
                <a:cubicBezTo>
                  <a:pt x="2379689" y="8993"/>
                  <a:pt x="2393680" y="14136"/>
                  <a:pt x="2393680" y="14136"/>
                </a:cubicBezTo>
                <a:cubicBezTo>
                  <a:pt x="2397211" y="35319"/>
                  <a:pt x="2399710" y="56700"/>
                  <a:pt x="2404272" y="77685"/>
                </a:cubicBezTo>
                <a:cubicBezTo>
                  <a:pt x="2421688" y="157801"/>
                  <a:pt x="2440782" y="216647"/>
                  <a:pt x="2464290" y="296576"/>
                </a:cubicBezTo>
                <a:cubicBezTo>
                  <a:pt x="2467293" y="331606"/>
                  <a:pt x="2479697" y="495116"/>
                  <a:pt x="2489004" y="533119"/>
                </a:cubicBezTo>
                <a:cubicBezTo>
                  <a:pt x="2494263" y="554595"/>
                  <a:pt x="2509311" y="572501"/>
                  <a:pt x="2517248" y="593138"/>
                </a:cubicBezTo>
                <a:cubicBezTo>
                  <a:pt x="2532879" y="633779"/>
                  <a:pt x="2542965" y="676472"/>
                  <a:pt x="2559614" y="716706"/>
                </a:cubicBezTo>
                <a:cubicBezTo>
                  <a:pt x="2602135" y="819466"/>
                  <a:pt x="2589079" y="768152"/>
                  <a:pt x="2626693" y="836743"/>
                </a:cubicBezTo>
                <a:cubicBezTo>
                  <a:pt x="2729286" y="1023826"/>
                  <a:pt x="2604610" y="803168"/>
                  <a:pt x="2686712" y="967371"/>
                </a:cubicBezTo>
                <a:cubicBezTo>
                  <a:pt x="2688945" y="971837"/>
                  <a:pt x="2694107" y="974127"/>
                  <a:pt x="2697303" y="977963"/>
                </a:cubicBezTo>
                <a:cubicBezTo>
                  <a:pt x="2700019" y="981223"/>
                  <a:pt x="2701364" y="985554"/>
                  <a:pt x="2704364" y="988554"/>
                </a:cubicBezTo>
                <a:cubicBezTo>
                  <a:pt x="2713820" y="998009"/>
                  <a:pt x="2718001" y="994369"/>
                  <a:pt x="2729078" y="1002676"/>
                </a:cubicBezTo>
                <a:cubicBezTo>
                  <a:pt x="2734404" y="1006670"/>
                  <a:pt x="2737661" y="1013105"/>
                  <a:pt x="2743200" y="1016798"/>
                </a:cubicBezTo>
                <a:cubicBezTo>
                  <a:pt x="2756634" y="1025754"/>
                  <a:pt x="2774068" y="1025511"/>
                  <a:pt x="2789096" y="1027390"/>
                </a:cubicBezTo>
                <a:cubicBezTo>
                  <a:pt x="2799358" y="1140269"/>
                  <a:pt x="2797334" y="1255695"/>
                  <a:pt x="2792627" y="1327482"/>
                </a:cubicBezTo>
                <a:cubicBezTo>
                  <a:pt x="2787920" y="1399269"/>
                  <a:pt x="2785566" y="1387501"/>
                  <a:pt x="2760852" y="1458111"/>
                </a:cubicBezTo>
                <a:cubicBezTo>
                  <a:pt x="2526662" y="1453404"/>
                  <a:pt x="2433693" y="1458699"/>
                  <a:pt x="2068874" y="1458111"/>
                </a:cubicBezTo>
                <a:lnTo>
                  <a:pt x="571941" y="1454581"/>
                </a:lnTo>
                <a:cubicBezTo>
                  <a:pt x="275379" y="1454581"/>
                  <a:pt x="359523" y="1458111"/>
                  <a:pt x="289501" y="1458111"/>
                </a:cubicBezTo>
                <a:cubicBezTo>
                  <a:pt x="219479" y="1458111"/>
                  <a:pt x="178290" y="1455168"/>
                  <a:pt x="151811" y="1454580"/>
                </a:cubicBezTo>
                <a:cubicBezTo>
                  <a:pt x="125332" y="1453992"/>
                  <a:pt x="140043" y="1454580"/>
                  <a:pt x="130628" y="1454580"/>
                </a:cubicBezTo>
                <a:cubicBezTo>
                  <a:pt x="121213" y="1454580"/>
                  <a:pt x="110622" y="1448696"/>
                  <a:pt x="95323" y="1454580"/>
                </a:cubicBezTo>
                <a:cubicBezTo>
                  <a:pt x="81903" y="1468000"/>
                  <a:pt x="80612" y="1454580"/>
                  <a:pt x="70609" y="1454580"/>
                </a:cubicBezTo>
                <a:cubicBezTo>
                  <a:pt x="60606" y="1454580"/>
                  <a:pt x="45308" y="1461052"/>
                  <a:pt x="35305" y="1454580"/>
                </a:cubicBezTo>
                <a:cubicBezTo>
                  <a:pt x="25302" y="1448108"/>
                  <a:pt x="12356" y="1416333"/>
                  <a:pt x="10591" y="1415745"/>
                </a:cubicBezTo>
                <a:cubicBezTo>
                  <a:pt x="8826" y="1415157"/>
                  <a:pt x="26380" y="1444936"/>
                  <a:pt x="24713" y="1451050"/>
                </a:cubicBezTo>
                <a:cubicBezTo>
                  <a:pt x="22830" y="1457956"/>
                  <a:pt x="0" y="1461738"/>
                  <a:pt x="0" y="1454580"/>
                </a:cubicBezTo>
                <a:cubicBezTo>
                  <a:pt x="0" y="1440185"/>
                  <a:pt x="3257" y="1382083"/>
                  <a:pt x="7061" y="1359257"/>
                </a:cubicBezTo>
                <a:cubicBezTo>
                  <a:pt x="10963" y="1335845"/>
                  <a:pt x="7061" y="1335720"/>
                  <a:pt x="7061" y="1331013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76" name="Freeform 275"/>
          <p:cNvSpPr/>
          <p:nvPr/>
        </p:nvSpPr>
        <p:spPr>
          <a:xfrm>
            <a:off x="5843864" y="4527193"/>
            <a:ext cx="2097367" cy="1095408"/>
          </a:xfrm>
          <a:custGeom>
            <a:avLst/>
            <a:gdLst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35397 w 2800371"/>
              <a:gd name="connsiteY86" fmla="*/ 120391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71941 w 2800371"/>
              <a:gd name="connsiteY85" fmla="*/ 1454581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342458 w 2800371"/>
              <a:gd name="connsiteY86" fmla="*/ 1415745 h 1458111"/>
              <a:gd name="connsiteX87" fmla="*/ 172994 w 2800371"/>
              <a:gd name="connsiteY87" fmla="*/ 1313360 h 1458111"/>
              <a:gd name="connsiteX88" fmla="*/ 141220 w 2800371"/>
              <a:gd name="connsiteY88" fmla="*/ 1341604 h 1458111"/>
              <a:gd name="connsiteX89" fmla="*/ 95323 w 2800371"/>
              <a:gd name="connsiteY89" fmla="*/ 1359257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7729"/>
              <a:gd name="connsiteX1" fmla="*/ 7061 w 2800371"/>
              <a:gd name="connsiteY1" fmla="*/ 1331013 h 1467729"/>
              <a:gd name="connsiteX2" fmla="*/ 52957 w 2800371"/>
              <a:gd name="connsiteY2" fmla="*/ 1309830 h 1467729"/>
              <a:gd name="connsiteX3" fmla="*/ 67079 w 2800371"/>
              <a:gd name="connsiteY3" fmla="*/ 1306299 h 1467729"/>
              <a:gd name="connsiteX4" fmla="*/ 102384 w 2800371"/>
              <a:gd name="connsiteY4" fmla="*/ 1320421 h 1467729"/>
              <a:gd name="connsiteX5" fmla="*/ 123567 w 2800371"/>
              <a:gd name="connsiteY5" fmla="*/ 1334543 h 1467729"/>
              <a:gd name="connsiteX6" fmla="*/ 165933 w 2800371"/>
              <a:gd name="connsiteY6" fmla="*/ 1331013 h 1467729"/>
              <a:gd name="connsiteX7" fmla="*/ 194177 w 2800371"/>
              <a:gd name="connsiteY7" fmla="*/ 1316891 h 1467729"/>
              <a:gd name="connsiteX8" fmla="*/ 208299 w 2800371"/>
              <a:gd name="connsiteY8" fmla="*/ 1313360 h 1467729"/>
              <a:gd name="connsiteX9" fmla="*/ 240074 w 2800371"/>
              <a:gd name="connsiteY9" fmla="*/ 1306299 h 1467729"/>
              <a:gd name="connsiteX10" fmla="*/ 275379 w 2800371"/>
              <a:gd name="connsiteY10" fmla="*/ 1309830 h 1467729"/>
              <a:gd name="connsiteX11" fmla="*/ 293031 w 2800371"/>
              <a:gd name="connsiteY11" fmla="*/ 1316891 h 1467729"/>
              <a:gd name="connsiteX12" fmla="*/ 310684 w 2800371"/>
              <a:gd name="connsiteY12" fmla="*/ 1309830 h 1467729"/>
              <a:gd name="connsiteX13" fmla="*/ 353050 w 2800371"/>
              <a:gd name="connsiteY13" fmla="*/ 1302769 h 1467729"/>
              <a:gd name="connsiteX14" fmla="*/ 427190 w 2800371"/>
              <a:gd name="connsiteY14" fmla="*/ 1313360 h 1467729"/>
              <a:gd name="connsiteX15" fmla="*/ 451904 w 2800371"/>
              <a:gd name="connsiteY15" fmla="*/ 1320421 h 1467729"/>
              <a:gd name="connsiteX16" fmla="*/ 554289 w 2800371"/>
              <a:gd name="connsiteY16" fmla="*/ 1309830 h 1467729"/>
              <a:gd name="connsiteX17" fmla="*/ 586063 w 2800371"/>
              <a:gd name="connsiteY17" fmla="*/ 1285116 h 1467729"/>
              <a:gd name="connsiteX18" fmla="*/ 617838 w 2800371"/>
              <a:gd name="connsiteY18" fmla="*/ 1260403 h 1467729"/>
              <a:gd name="connsiteX19" fmla="*/ 631960 w 2800371"/>
              <a:gd name="connsiteY19" fmla="*/ 1235689 h 1467729"/>
              <a:gd name="connsiteX20" fmla="*/ 649612 w 2800371"/>
              <a:gd name="connsiteY20" fmla="*/ 1214506 h 1467729"/>
              <a:gd name="connsiteX21" fmla="*/ 670795 w 2800371"/>
              <a:gd name="connsiteY21" fmla="*/ 1207445 h 1467729"/>
              <a:gd name="connsiteX22" fmla="*/ 720222 w 2800371"/>
              <a:gd name="connsiteY22" fmla="*/ 1218037 h 1467729"/>
              <a:gd name="connsiteX23" fmla="*/ 741405 w 2800371"/>
              <a:gd name="connsiteY23" fmla="*/ 1242750 h 1467729"/>
              <a:gd name="connsiteX24" fmla="*/ 751997 w 2800371"/>
              <a:gd name="connsiteY24" fmla="*/ 1249811 h 1467729"/>
              <a:gd name="connsiteX25" fmla="*/ 882625 w 2800371"/>
              <a:gd name="connsiteY25" fmla="*/ 1260403 h 1467729"/>
              <a:gd name="connsiteX26" fmla="*/ 914400 w 2800371"/>
              <a:gd name="connsiteY26" fmla="*/ 1295708 h 1467729"/>
              <a:gd name="connsiteX27" fmla="*/ 935583 w 2800371"/>
              <a:gd name="connsiteY27" fmla="*/ 1306299 h 1467729"/>
              <a:gd name="connsiteX28" fmla="*/ 963827 w 2800371"/>
              <a:gd name="connsiteY28" fmla="*/ 1313360 h 1467729"/>
              <a:gd name="connsiteX29" fmla="*/ 1016784 w 2800371"/>
              <a:gd name="connsiteY29" fmla="*/ 1239220 h 1467729"/>
              <a:gd name="connsiteX30" fmla="*/ 1073272 w 2800371"/>
              <a:gd name="connsiteY30" fmla="*/ 1182732 h 1467729"/>
              <a:gd name="connsiteX31" fmla="*/ 1105047 w 2800371"/>
              <a:gd name="connsiteY31" fmla="*/ 1172140 h 1467729"/>
              <a:gd name="connsiteX32" fmla="*/ 1154474 w 2800371"/>
              <a:gd name="connsiteY32" fmla="*/ 1175671 h 1467729"/>
              <a:gd name="connsiteX33" fmla="*/ 1179187 w 2800371"/>
              <a:gd name="connsiteY33" fmla="*/ 1196854 h 1467729"/>
              <a:gd name="connsiteX34" fmla="*/ 1193309 w 2800371"/>
              <a:gd name="connsiteY34" fmla="*/ 1207445 h 1467729"/>
              <a:gd name="connsiteX35" fmla="*/ 1218023 w 2800371"/>
              <a:gd name="connsiteY35" fmla="*/ 1225098 h 1467729"/>
              <a:gd name="connsiteX36" fmla="*/ 1228614 w 2800371"/>
              <a:gd name="connsiteY36" fmla="*/ 1242750 h 1467729"/>
              <a:gd name="connsiteX37" fmla="*/ 1232145 w 2800371"/>
              <a:gd name="connsiteY37" fmla="*/ 1253342 h 1467729"/>
              <a:gd name="connsiteX38" fmla="*/ 1253328 w 2800371"/>
              <a:gd name="connsiteY38" fmla="*/ 1274525 h 1467729"/>
              <a:gd name="connsiteX39" fmla="*/ 1299224 w 2800371"/>
              <a:gd name="connsiteY39" fmla="*/ 1263933 h 1467729"/>
              <a:gd name="connsiteX40" fmla="*/ 1313346 w 2800371"/>
              <a:gd name="connsiteY40" fmla="*/ 1239220 h 1467729"/>
              <a:gd name="connsiteX41" fmla="*/ 1327468 w 2800371"/>
              <a:gd name="connsiteY41" fmla="*/ 1218037 h 1467729"/>
              <a:gd name="connsiteX42" fmla="*/ 1338060 w 2800371"/>
              <a:gd name="connsiteY42" fmla="*/ 1200384 h 1467729"/>
              <a:gd name="connsiteX43" fmla="*/ 1348651 w 2800371"/>
              <a:gd name="connsiteY43" fmla="*/ 1165079 h 1467729"/>
              <a:gd name="connsiteX44" fmla="*/ 1355713 w 2800371"/>
              <a:gd name="connsiteY44" fmla="*/ 1150957 h 1467729"/>
              <a:gd name="connsiteX45" fmla="*/ 1398079 w 2800371"/>
              <a:gd name="connsiteY45" fmla="*/ 1052103 h 1467729"/>
              <a:gd name="connsiteX46" fmla="*/ 1419262 w 2800371"/>
              <a:gd name="connsiteY46" fmla="*/ 1030920 h 1467729"/>
              <a:gd name="connsiteX47" fmla="*/ 1443975 w 2800371"/>
              <a:gd name="connsiteY47" fmla="*/ 935597 h 1467729"/>
              <a:gd name="connsiteX48" fmla="*/ 1454567 w 2800371"/>
              <a:gd name="connsiteY48" fmla="*/ 907353 h 1467729"/>
              <a:gd name="connsiteX49" fmla="*/ 1461628 w 2800371"/>
              <a:gd name="connsiteY49" fmla="*/ 886170 h 1467729"/>
              <a:gd name="connsiteX50" fmla="*/ 1475750 w 2800371"/>
              <a:gd name="connsiteY50" fmla="*/ 850865 h 1467729"/>
              <a:gd name="connsiteX51" fmla="*/ 1500463 w 2800371"/>
              <a:gd name="connsiteY51" fmla="*/ 801438 h 1467729"/>
              <a:gd name="connsiteX52" fmla="*/ 1571073 w 2800371"/>
              <a:gd name="connsiteY52" fmla="*/ 610791 h 1467729"/>
              <a:gd name="connsiteX53" fmla="*/ 1613439 w 2800371"/>
              <a:gd name="connsiteY53" fmla="*/ 300106 h 1467729"/>
              <a:gd name="connsiteX54" fmla="*/ 1627561 w 2800371"/>
              <a:gd name="connsiteY54" fmla="*/ 225966 h 1467729"/>
              <a:gd name="connsiteX55" fmla="*/ 1631092 w 2800371"/>
              <a:gd name="connsiteY55" fmla="*/ 151825 h 1467729"/>
              <a:gd name="connsiteX56" fmla="*/ 1666397 w 2800371"/>
              <a:gd name="connsiteY56" fmla="*/ 84746 h 1467729"/>
              <a:gd name="connsiteX57" fmla="*/ 1673458 w 2800371"/>
              <a:gd name="connsiteY57" fmla="*/ 63563 h 1467729"/>
              <a:gd name="connsiteX58" fmla="*/ 1676988 w 2800371"/>
              <a:gd name="connsiteY58" fmla="*/ 52971 h 1467729"/>
              <a:gd name="connsiteX59" fmla="*/ 1691110 w 2800371"/>
              <a:gd name="connsiteY59" fmla="*/ 24727 h 1467729"/>
              <a:gd name="connsiteX60" fmla="*/ 1698171 w 2800371"/>
              <a:gd name="connsiteY60" fmla="*/ 14136 h 1467729"/>
              <a:gd name="connsiteX61" fmla="*/ 1729946 w 2800371"/>
              <a:gd name="connsiteY61" fmla="*/ 17666 h 1467729"/>
              <a:gd name="connsiteX62" fmla="*/ 1765251 w 2800371"/>
              <a:gd name="connsiteY62" fmla="*/ 24727 h 1467729"/>
              <a:gd name="connsiteX63" fmla="*/ 1821739 w 2800371"/>
              <a:gd name="connsiteY63" fmla="*/ 28258 h 1467729"/>
              <a:gd name="connsiteX64" fmla="*/ 1864105 w 2800371"/>
              <a:gd name="connsiteY64" fmla="*/ 24727 h 1467729"/>
              <a:gd name="connsiteX65" fmla="*/ 1874696 w 2800371"/>
              <a:gd name="connsiteY65" fmla="*/ 21197 h 1467729"/>
              <a:gd name="connsiteX66" fmla="*/ 1966489 w 2800371"/>
              <a:gd name="connsiteY66" fmla="*/ 17666 h 1467729"/>
              <a:gd name="connsiteX67" fmla="*/ 2308948 w 2800371"/>
              <a:gd name="connsiteY67" fmla="*/ 7075 h 1467729"/>
              <a:gd name="connsiteX68" fmla="*/ 2372497 w 2800371"/>
              <a:gd name="connsiteY68" fmla="*/ 7075 h 1467729"/>
              <a:gd name="connsiteX69" fmla="*/ 2393680 w 2800371"/>
              <a:gd name="connsiteY69" fmla="*/ 14136 h 1467729"/>
              <a:gd name="connsiteX70" fmla="*/ 2404272 w 2800371"/>
              <a:gd name="connsiteY70" fmla="*/ 77685 h 1467729"/>
              <a:gd name="connsiteX71" fmla="*/ 2464290 w 2800371"/>
              <a:gd name="connsiteY71" fmla="*/ 296576 h 1467729"/>
              <a:gd name="connsiteX72" fmla="*/ 2489004 w 2800371"/>
              <a:gd name="connsiteY72" fmla="*/ 533119 h 1467729"/>
              <a:gd name="connsiteX73" fmla="*/ 2517248 w 2800371"/>
              <a:gd name="connsiteY73" fmla="*/ 593138 h 1467729"/>
              <a:gd name="connsiteX74" fmla="*/ 2559614 w 2800371"/>
              <a:gd name="connsiteY74" fmla="*/ 716706 h 1467729"/>
              <a:gd name="connsiteX75" fmla="*/ 2626693 w 2800371"/>
              <a:gd name="connsiteY75" fmla="*/ 836743 h 1467729"/>
              <a:gd name="connsiteX76" fmla="*/ 2686712 w 2800371"/>
              <a:gd name="connsiteY76" fmla="*/ 967371 h 1467729"/>
              <a:gd name="connsiteX77" fmla="*/ 2697303 w 2800371"/>
              <a:gd name="connsiteY77" fmla="*/ 977963 h 1467729"/>
              <a:gd name="connsiteX78" fmla="*/ 2704364 w 2800371"/>
              <a:gd name="connsiteY78" fmla="*/ 988554 h 1467729"/>
              <a:gd name="connsiteX79" fmla="*/ 2729078 w 2800371"/>
              <a:gd name="connsiteY79" fmla="*/ 1002676 h 1467729"/>
              <a:gd name="connsiteX80" fmla="*/ 2743200 w 2800371"/>
              <a:gd name="connsiteY80" fmla="*/ 1016798 h 1467729"/>
              <a:gd name="connsiteX81" fmla="*/ 2789096 w 2800371"/>
              <a:gd name="connsiteY81" fmla="*/ 1027390 h 1467729"/>
              <a:gd name="connsiteX82" fmla="*/ 2792627 w 2800371"/>
              <a:gd name="connsiteY82" fmla="*/ 1327482 h 1467729"/>
              <a:gd name="connsiteX83" fmla="*/ 2760852 w 2800371"/>
              <a:gd name="connsiteY83" fmla="*/ 1454580 h 1467729"/>
              <a:gd name="connsiteX84" fmla="*/ 2068874 w 2800371"/>
              <a:gd name="connsiteY84" fmla="*/ 1458111 h 1467729"/>
              <a:gd name="connsiteX85" fmla="*/ 571941 w 2800371"/>
              <a:gd name="connsiteY85" fmla="*/ 1454581 h 1467729"/>
              <a:gd name="connsiteX86" fmla="*/ 289501 w 2800371"/>
              <a:gd name="connsiteY86" fmla="*/ 1458111 h 1467729"/>
              <a:gd name="connsiteX87" fmla="*/ 172994 w 2800371"/>
              <a:gd name="connsiteY87" fmla="*/ 1313360 h 1467729"/>
              <a:gd name="connsiteX88" fmla="*/ 141220 w 2800371"/>
              <a:gd name="connsiteY88" fmla="*/ 1341604 h 1467729"/>
              <a:gd name="connsiteX89" fmla="*/ 95323 w 2800371"/>
              <a:gd name="connsiteY89" fmla="*/ 1359257 h 1467729"/>
              <a:gd name="connsiteX90" fmla="*/ 45896 w 2800371"/>
              <a:gd name="connsiteY90" fmla="*/ 1405153 h 1467729"/>
              <a:gd name="connsiteX91" fmla="*/ 31774 w 2800371"/>
              <a:gd name="connsiteY91" fmla="*/ 1408684 h 1467729"/>
              <a:gd name="connsiteX92" fmla="*/ 10591 w 2800371"/>
              <a:gd name="connsiteY92" fmla="*/ 1415745 h 1467729"/>
              <a:gd name="connsiteX93" fmla="*/ 3530 w 2800371"/>
              <a:gd name="connsiteY93" fmla="*/ 1433397 h 1467729"/>
              <a:gd name="connsiteX94" fmla="*/ 0 w 2800371"/>
              <a:gd name="connsiteY94" fmla="*/ 1454580 h 1467729"/>
              <a:gd name="connsiteX95" fmla="*/ 7061 w 2800371"/>
              <a:gd name="connsiteY95" fmla="*/ 1359257 h 1467729"/>
              <a:gd name="connsiteX96" fmla="*/ 7061 w 2800371"/>
              <a:gd name="connsiteY96" fmla="*/ 1331013 h 1467729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359257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454580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5305 w 2800371"/>
              <a:gd name="connsiteY91" fmla="*/ 1454580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3530 w 2800371"/>
              <a:gd name="connsiteY93" fmla="*/ 1433397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24713 w 2800371"/>
              <a:gd name="connsiteY93" fmla="*/ 1451050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796489" h="1460544">
                <a:moveTo>
                  <a:pt x="7061" y="1331013"/>
                </a:moveTo>
                <a:lnTo>
                  <a:pt x="7061" y="1331013"/>
                </a:lnTo>
                <a:cubicBezTo>
                  <a:pt x="22360" y="1323952"/>
                  <a:pt x="37377" y="1316246"/>
                  <a:pt x="52957" y="1309830"/>
                </a:cubicBezTo>
                <a:cubicBezTo>
                  <a:pt x="57444" y="1307982"/>
                  <a:pt x="62334" y="1305282"/>
                  <a:pt x="67079" y="1306299"/>
                </a:cubicBezTo>
                <a:cubicBezTo>
                  <a:pt x="79473" y="1308955"/>
                  <a:pt x="91047" y="1314753"/>
                  <a:pt x="102384" y="1320421"/>
                </a:cubicBezTo>
                <a:cubicBezTo>
                  <a:pt x="109974" y="1324216"/>
                  <a:pt x="123567" y="1334543"/>
                  <a:pt x="123567" y="1334543"/>
                </a:cubicBezTo>
                <a:cubicBezTo>
                  <a:pt x="137689" y="1333366"/>
                  <a:pt x="151886" y="1332886"/>
                  <a:pt x="165933" y="1331013"/>
                </a:cubicBezTo>
                <a:cubicBezTo>
                  <a:pt x="177691" y="1329445"/>
                  <a:pt x="183186" y="1321776"/>
                  <a:pt x="194177" y="1316891"/>
                </a:cubicBezTo>
                <a:cubicBezTo>
                  <a:pt x="198611" y="1314920"/>
                  <a:pt x="203562" y="1314413"/>
                  <a:pt x="208299" y="1313360"/>
                </a:cubicBezTo>
                <a:cubicBezTo>
                  <a:pt x="248638" y="1304396"/>
                  <a:pt x="205634" y="1314910"/>
                  <a:pt x="240074" y="1306299"/>
                </a:cubicBezTo>
                <a:cubicBezTo>
                  <a:pt x="251842" y="1307476"/>
                  <a:pt x="263782" y="1307510"/>
                  <a:pt x="275379" y="1309830"/>
                </a:cubicBezTo>
                <a:cubicBezTo>
                  <a:pt x="281593" y="1311073"/>
                  <a:pt x="286694" y="1316891"/>
                  <a:pt x="293031" y="1316891"/>
                </a:cubicBezTo>
                <a:cubicBezTo>
                  <a:pt x="299369" y="1316891"/>
                  <a:pt x="304672" y="1311834"/>
                  <a:pt x="310684" y="1309830"/>
                </a:cubicBezTo>
                <a:cubicBezTo>
                  <a:pt x="324684" y="1305163"/>
                  <a:pt x="338228" y="1304621"/>
                  <a:pt x="353050" y="1302769"/>
                </a:cubicBezTo>
                <a:cubicBezTo>
                  <a:pt x="364871" y="1304345"/>
                  <a:pt x="407828" y="1309488"/>
                  <a:pt x="427190" y="1313360"/>
                </a:cubicBezTo>
                <a:cubicBezTo>
                  <a:pt x="438269" y="1315576"/>
                  <a:pt x="441812" y="1317057"/>
                  <a:pt x="451904" y="1320421"/>
                </a:cubicBezTo>
                <a:cubicBezTo>
                  <a:pt x="486431" y="1318983"/>
                  <a:pt x="523064" y="1326861"/>
                  <a:pt x="554289" y="1309830"/>
                </a:cubicBezTo>
                <a:cubicBezTo>
                  <a:pt x="585293" y="1292919"/>
                  <a:pt x="566138" y="1301720"/>
                  <a:pt x="586063" y="1285116"/>
                </a:cubicBezTo>
                <a:cubicBezTo>
                  <a:pt x="596371" y="1276526"/>
                  <a:pt x="617838" y="1260403"/>
                  <a:pt x="617838" y="1260403"/>
                </a:cubicBezTo>
                <a:cubicBezTo>
                  <a:pt x="622545" y="1252165"/>
                  <a:pt x="627417" y="1244019"/>
                  <a:pt x="631960" y="1235689"/>
                </a:cubicBezTo>
                <a:cubicBezTo>
                  <a:pt x="639022" y="1222742"/>
                  <a:pt x="636171" y="1220480"/>
                  <a:pt x="649612" y="1214506"/>
                </a:cubicBezTo>
                <a:cubicBezTo>
                  <a:pt x="656413" y="1211483"/>
                  <a:pt x="663734" y="1209799"/>
                  <a:pt x="670795" y="1207445"/>
                </a:cubicBezTo>
                <a:cubicBezTo>
                  <a:pt x="687271" y="1210976"/>
                  <a:pt x="704518" y="1211930"/>
                  <a:pt x="720222" y="1218037"/>
                </a:cubicBezTo>
                <a:cubicBezTo>
                  <a:pt x="734026" y="1223405"/>
                  <a:pt x="732766" y="1234111"/>
                  <a:pt x="741405" y="1242750"/>
                </a:cubicBezTo>
                <a:cubicBezTo>
                  <a:pt x="744406" y="1245750"/>
                  <a:pt x="747786" y="1249285"/>
                  <a:pt x="751997" y="1249811"/>
                </a:cubicBezTo>
                <a:cubicBezTo>
                  <a:pt x="795345" y="1255230"/>
                  <a:pt x="839082" y="1256872"/>
                  <a:pt x="882625" y="1260403"/>
                </a:cubicBezTo>
                <a:cubicBezTo>
                  <a:pt x="890247" y="1270566"/>
                  <a:pt x="904264" y="1290640"/>
                  <a:pt x="914400" y="1295708"/>
                </a:cubicBezTo>
                <a:cubicBezTo>
                  <a:pt x="921461" y="1299238"/>
                  <a:pt x="928149" y="1303644"/>
                  <a:pt x="935583" y="1306299"/>
                </a:cubicBezTo>
                <a:cubicBezTo>
                  <a:pt x="944722" y="1309563"/>
                  <a:pt x="954412" y="1311006"/>
                  <a:pt x="963827" y="1313360"/>
                </a:cubicBezTo>
                <a:cubicBezTo>
                  <a:pt x="1018271" y="1272527"/>
                  <a:pt x="969522" y="1316020"/>
                  <a:pt x="1016784" y="1239220"/>
                </a:cubicBezTo>
                <a:cubicBezTo>
                  <a:pt x="1029237" y="1218983"/>
                  <a:pt x="1050522" y="1194107"/>
                  <a:pt x="1073272" y="1182732"/>
                </a:cubicBezTo>
                <a:cubicBezTo>
                  <a:pt x="1083258" y="1177739"/>
                  <a:pt x="1094455" y="1175671"/>
                  <a:pt x="1105047" y="1172140"/>
                </a:cubicBezTo>
                <a:cubicBezTo>
                  <a:pt x="1121523" y="1173317"/>
                  <a:pt x="1138208" y="1172800"/>
                  <a:pt x="1154474" y="1175671"/>
                </a:cubicBezTo>
                <a:cubicBezTo>
                  <a:pt x="1161237" y="1176865"/>
                  <a:pt x="1176761" y="1194732"/>
                  <a:pt x="1179187" y="1196854"/>
                </a:cubicBezTo>
                <a:cubicBezTo>
                  <a:pt x="1183615" y="1200729"/>
                  <a:pt x="1188319" y="1204327"/>
                  <a:pt x="1193309" y="1207445"/>
                </a:cubicBezTo>
                <a:cubicBezTo>
                  <a:pt x="1208077" y="1216675"/>
                  <a:pt x="1207334" y="1210845"/>
                  <a:pt x="1218023" y="1225098"/>
                </a:cubicBezTo>
                <a:cubicBezTo>
                  <a:pt x="1222140" y="1230587"/>
                  <a:pt x="1225545" y="1236613"/>
                  <a:pt x="1228614" y="1242750"/>
                </a:cubicBezTo>
                <a:cubicBezTo>
                  <a:pt x="1230278" y="1246079"/>
                  <a:pt x="1229860" y="1250404"/>
                  <a:pt x="1232145" y="1253342"/>
                </a:cubicBezTo>
                <a:cubicBezTo>
                  <a:pt x="1238276" y="1261224"/>
                  <a:pt x="1253328" y="1274525"/>
                  <a:pt x="1253328" y="1274525"/>
                </a:cubicBezTo>
                <a:cubicBezTo>
                  <a:pt x="1268627" y="1270994"/>
                  <a:pt x="1285691" y="1271894"/>
                  <a:pt x="1299224" y="1263933"/>
                </a:cubicBezTo>
                <a:cubicBezTo>
                  <a:pt x="1307402" y="1259122"/>
                  <a:pt x="1308373" y="1247300"/>
                  <a:pt x="1313346" y="1239220"/>
                </a:cubicBezTo>
                <a:cubicBezTo>
                  <a:pt x="1317794" y="1231993"/>
                  <a:pt x="1322912" y="1225197"/>
                  <a:pt x="1327468" y="1218037"/>
                </a:cubicBezTo>
                <a:cubicBezTo>
                  <a:pt x="1331152" y="1212248"/>
                  <a:pt x="1334529" y="1206268"/>
                  <a:pt x="1338060" y="1200384"/>
                </a:cubicBezTo>
                <a:cubicBezTo>
                  <a:pt x="1341590" y="1188616"/>
                  <a:pt x="1344519" y="1176650"/>
                  <a:pt x="1348651" y="1165079"/>
                </a:cubicBezTo>
                <a:cubicBezTo>
                  <a:pt x="1350421" y="1160123"/>
                  <a:pt x="1353893" y="1155896"/>
                  <a:pt x="1355713" y="1150957"/>
                </a:cubicBezTo>
                <a:cubicBezTo>
                  <a:pt x="1372801" y="1104578"/>
                  <a:pt x="1370201" y="1092847"/>
                  <a:pt x="1398079" y="1052103"/>
                </a:cubicBezTo>
                <a:cubicBezTo>
                  <a:pt x="1403718" y="1043862"/>
                  <a:pt x="1412201" y="1037981"/>
                  <a:pt x="1419262" y="1030920"/>
                </a:cubicBezTo>
                <a:cubicBezTo>
                  <a:pt x="1427500" y="999146"/>
                  <a:pt x="1432449" y="966332"/>
                  <a:pt x="1443975" y="935597"/>
                </a:cubicBezTo>
                <a:cubicBezTo>
                  <a:pt x="1447506" y="926182"/>
                  <a:pt x="1451185" y="916822"/>
                  <a:pt x="1454567" y="907353"/>
                </a:cubicBezTo>
                <a:cubicBezTo>
                  <a:pt x="1457070" y="900344"/>
                  <a:pt x="1459015" y="893139"/>
                  <a:pt x="1461628" y="886170"/>
                </a:cubicBezTo>
                <a:cubicBezTo>
                  <a:pt x="1466078" y="874302"/>
                  <a:pt x="1470469" y="862387"/>
                  <a:pt x="1475750" y="850865"/>
                </a:cubicBezTo>
                <a:cubicBezTo>
                  <a:pt x="1483425" y="834120"/>
                  <a:pt x="1494425" y="818841"/>
                  <a:pt x="1500463" y="801438"/>
                </a:cubicBezTo>
                <a:cubicBezTo>
                  <a:pt x="1569270" y="603111"/>
                  <a:pt x="1500150" y="745544"/>
                  <a:pt x="1571073" y="610791"/>
                </a:cubicBezTo>
                <a:cubicBezTo>
                  <a:pt x="1581457" y="413502"/>
                  <a:pt x="1569125" y="524838"/>
                  <a:pt x="1613439" y="300106"/>
                </a:cubicBezTo>
                <a:cubicBezTo>
                  <a:pt x="1618306" y="275424"/>
                  <a:pt x="1627561" y="225966"/>
                  <a:pt x="1627561" y="225966"/>
                </a:cubicBezTo>
                <a:cubicBezTo>
                  <a:pt x="1628738" y="201252"/>
                  <a:pt x="1625958" y="176028"/>
                  <a:pt x="1631092" y="151825"/>
                </a:cubicBezTo>
                <a:cubicBezTo>
                  <a:pt x="1635405" y="131494"/>
                  <a:pt x="1657129" y="104827"/>
                  <a:pt x="1666397" y="84746"/>
                </a:cubicBezTo>
                <a:cubicBezTo>
                  <a:pt x="1669516" y="77988"/>
                  <a:pt x="1671104" y="70624"/>
                  <a:pt x="1673458" y="63563"/>
                </a:cubicBezTo>
                <a:cubicBezTo>
                  <a:pt x="1674635" y="60032"/>
                  <a:pt x="1674924" y="56067"/>
                  <a:pt x="1676988" y="52971"/>
                </a:cubicBezTo>
                <a:cubicBezTo>
                  <a:pt x="1693347" y="28434"/>
                  <a:pt x="1673836" y="59274"/>
                  <a:pt x="1691110" y="24727"/>
                </a:cubicBezTo>
                <a:cubicBezTo>
                  <a:pt x="1693008" y="20932"/>
                  <a:pt x="1695817" y="17666"/>
                  <a:pt x="1698171" y="14136"/>
                </a:cubicBezTo>
                <a:cubicBezTo>
                  <a:pt x="1708763" y="15313"/>
                  <a:pt x="1719420" y="16004"/>
                  <a:pt x="1729946" y="17666"/>
                </a:cubicBezTo>
                <a:cubicBezTo>
                  <a:pt x="1741801" y="19538"/>
                  <a:pt x="1753273" y="23978"/>
                  <a:pt x="1765251" y="24727"/>
                </a:cubicBezTo>
                <a:lnTo>
                  <a:pt x="1821739" y="28258"/>
                </a:lnTo>
                <a:cubicBezTo>
                  <a:pt x="1835861" y="27081"/>
                  <a:pt x="1850058" y="26600"/>
                  <a:pt x="1864105" y="24727"/>
                </a:cubicBezTo>
                <a:cubicBezTo>
                  <a:pt x="1867794" y="24235"/>
                  <a:pt x="1870984" y="21453"/>
                  <a:pt x="1874696" y="21197"/>
                </a:cubicBezTo>
                <a:cubicBezTo>
                  <a:pt x="1905244" y="19090"/>
                  <a:pt x="1935885" y="18661"/>
                  <a:pt x="1966489" y="17666"/>
                </a:cubicBezTo>
                <a:lnTo>
                  <a:pt x="2308948" y="7075"/>
                </a:lnTo>
                <a:cubicBezTo>
                  <a:pt x="2347463" y="-1484"/>
                  <a:pt x="2333983" y="-3196"/>
                  <a:pt x="2372497" y="7075"/>
                </a:cubicBezTo>
                <a:cubicBezTo>
                  <a:pt x="2379689" y="8993"/>
                  <a:pt x="2393680" y="14136"/>
                  <a:pt x="2393680" y="14136"/>
                </a:cubicBezTo>
                <a:cubicBezTo>
                  <a:pt x="2397211" y="35319"/>
                  <a:pt x="2399710" y="56700"/>
                  <a:pt x="2404272" y="77685"/>
                </a:cubicBezTo>
                <a:cubicBezTo>
                  <a:pt x="2421688" y="157801"/>
                  <a:pt x="2440782" y="216647"/>
                  <a:pt x="2464290" y="296576"/>
                </a:cubicBezTo>
                <a:cubicBezTo>
                  <a:pt x="2467293" y="331606"/>
                  <a:pt x="2479697" y="495116"/>
                  <a:pt x="2489004" y="533119"/>
                </a:cubicBezTo>
                <a:cubicBezTo>
                  <a:pt x="2494263" y="554595"/>
                  <a:pt x="2509311" y="572501"/>
                  <a:pt x="2517248" y="593138"/>
                </a:cubicBezTo>
                <a:cubicBezTo>
                  <a:pt x="2532879" y="633779"/>
                  <a:pt x="2542965" y="676472"/>
                  <a:pt x="2559614" y="716706"/>
                </a:cubicBezTo>
                <a:cubicBezTo>
                  <a:pt x="2602135" y="819466"/>
                  <a:pt x="2589079" y="768152"/>
                  <a:pt x="2626693" y="836743"/>
                </a:cubicBezTo>
                <a:cubicBezTo>
                  <a:pt x="2729286" y="1023826"/>
                  <a:pt x="2604610" y="803168"/>
                  <a:pt x="2686712" y="967371"/>
                </a:cubicBezTo>
                <a:cubicBezTo>
                  <a:pt x="2688945" y="971837"/>
                  <a:pt x="2694107" y="974127"/>
                  <a:pt x="2697303" y="977963"/>
                </a:cubicBezTo>
                <a:cubicBezTo>
                  <a:pt x="2700019" y="981223"/>
                  <a:pt x="2701364" y="985554"/>
                  <a:pt x="2704364" y="988554"/>
                </a:cubicBezTo>
                <a:cubicBezTo>
                  <a:pt x="2713820" y="998009"/>
                  <a:pt x="2718001" y="994369"/>
                  <a:pt x="2729078" y="1002676"/>
                </a:cubicBezTo>
                <a:cubicBezTo>
                  <a:pt x="2734404" y="1006670"/>
                  <a:pt x="2737661" y="1013105"/>
                  <a:pt x="2743200" y="1016798"/>
                </a:cubicBezTo>
                <a:cubicBezTo>
                  <a:pt x="2756634" y="1025754"/>
                  <a:pt x="2774068" y="1025511"/>
                  <a:pt x="2789096" y="1027390"/>
                </a:cubicBezTo>
                <a:cubicBezTo>
                  <a:pt x="2799358" y="1140269"/>
                  <a:pt x="2797334" y="1255695"/>
                  <a:pt x="2792627" y="1327482"/>
                </a:cubicBezTo>
                <a:cubicBezTo>
                  <a:pt x="2787920" y="1399269"/>
                  <a:pt x="2785566" y="1387501"/>
                  <a:pt x="2760852" y="1458111"/>
                </a:cubicBezTo>
                <a:cubicBezTo>
                  <a:pt x="2526662" y="1453404"/>
                  <a:pt x="2433693" y="1458699"/>
                  <a:pt x="2068874" y="1458111"/>
                </a:cubicBezTo>
                <a:lnTo>
                  <a:pt x="571941" y="1454581"/>
                </a:lnTo>
                <a:cubicBezTo>
                  <a:pt x="275379" y="1454581"/>
                  <a:pt x="359523" y="1458111"/>
                  <a:pt x="289501" y="1458111"/>
                </a:cubicBezTo>
                <a:cubicBezTo>
                  <a:pt x="219479" y="1458111"/>
                  <a:pt x="178290" y="1455168"/>
                  <a:pt x="151811" y="1454580"/>
                </a:cubicBezTo>
                <a:cubicBezTo>
                  <a:pt x="125332" y="1453992"/>
                  <a:pt x="140043" y="1454580"/>
                  <a:pt x="130628" y="1454580"/>
                </a:cubicBezTo>
                <a:cubicBezTo>
                  <a:pt x="121213" y="1454580"/>
                  <a:pt x="110622" y="1448696"/>
                  <a:pt x="95323" y="1454580"/>
                </a:cubicBezTo>
                <a:cubicBezTo>
                  <a:pt x="81903" y="1468000"/>
                  <a:pt x="80612" y="1454580"/>
                  <a:pt x="70609" y="1454580"/>
                </a:cubicBezTo>
                <a:cubicBezTo>
                  <a:pt x="60606" y="1454580"/>
                  <a:pt x="45308" y="1461052"/>
                  <a:pt x="35305" y="1454580"/>
                </a:cubicBezTo>
                <a:cubicBezTo>
                  <a:pt x="25302" y="1448108"/>
                  <a:pt x="12356" y="1416333"/>
                  <a:pt x="10591" y="1415745"/>
                </a:cubicBezTo>
                <a:cubicBezTo>
                  <a:pt x="8826" y="1415157"/>
                  <a:pt x="26380" y="1444936"/>
                  <a:pt x="24713" y="1451050"/>
                </a:cubicBezTo>
                <a:cubicBezTo>
                  <a:pt x="22830" y="1457956"/>
                  <a:pt x="0" y="1461738"/>
                  <a:pt x="0" y="1454580"/>
                </a:cubicBezTo>
                <a:cubicBezTo>
                  <a:pt x="0" y="1440185"/>
                  <a:pt x="3257" y="1382083"/>
                  <a:pt x="7061" y="1359257"/>
                </a:cubicBezTo>
                <a:cubicBezTo>
                  <a:pt x="10963" y="1335845"/>
                  <a:pt x="7061" y="1335720"/>
                  <a:pt x="7061" y="1331013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grpSp>
        <p:nvGrpSpPr>
          <p:cNvPr id="54" name="Group 53"/>
          <p:cNvGrpSpPr/>
          <p:nvPr/>
        </p:nvGrpSpPr>
        <p:grpSpPr>
          <a:xfrm>
            <a:off x="2348399" y="5123142"/>
            <a:ext cx="3468527" cy="288541"/>
            <a:chOff x="4435075" y="2006815"/>
            <a:chExt cx="4624704" cy="384721"/>
          </a:xfrm>
        </p:grpSpPr>
        <p:sp>
          <p:nvSpPr>
            <p:cNvPr id="55" name="TextBox 54"/>
            <p:cNvSpPr txBox="1"/>
            <p:nvPr/>
          </p:nvSpPr>
          <p:spPr>
            <a:xfrm>
              <a:off x="4825028" y="2006815"/>
              <a:ext cx="423475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 dirty="0"/>
                <a:t>“</a:t>
              </a:r>
              <a:r>
                <a:rPr lang="en-US" sz="1275" i="1" dirty="0"/>
                <a:t>Who did my packet share the queue with</a:t>
              </a:r>
              <a:r>
                <a:rPr lang="en-US" sz="1275" dirty="0"/>
                <a:t>?”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275" name="Freeform 274"/>
          <p:cNvSpPr/>
          <p:nvPr/>
        </p:nvSpPr>
        <p:spPr>
          <a:xfrm>
            <a:off x="5841216" y="5575767"/>
            <a:ext cx="2075936" cy="79436"/>
          </a:xfrm>
          <a:custGeom>
            <a:avLst/>
            <a:gdLst>
              <a:gd name="connsiteX0" fmla="*/ 3531 w 2767914"/>
              <a:gd name="connsiteY0" fmla="*/ 105915 h 105915"/>
              <a:gd name="connsiteX1" fmla="*/ 0 w 2767914"/>
              <a:gd name="connsiteY1" fmla="*/ 17653 h 105915"/>
              <a:gd name="connsiteX2" fmla="*/ 91793 w 2767914"/>
              <a:gd name="connsiteY2" fmla="*/ 21183 h 105915"/>
              <a:gd name="connsiteX3" fmla="*/ 197708 w 2767914"/>
              <a:gd name="connsiteY3" fmla="*/ 38836 h 105915"/>
              <a:gd name="connsiteX4" fmla="*/ 349520 w 2767914"/>
              <a:gd name="connsiteY4" fmla="*/ 24714 h 105915"/>
              <a:gd name="connsiteX5" fmla="*/ 448374 w 2767914"/>
              <a:gd name="connsiteY5" fmla="*/ 35305 h 105915"/>
              <a:gd name="connsiteX6" fmla="*/ 596655 w 2767914"/>
              <a:gd name="connsiteY6" fmla="*/ 0 h 105915"/>
              <a:gd name="connsiteX7" fmla="*/ 780241 w 2767914"/>
              <a:gd name="connsiteY7" fmla="*/ 38836 h 105915"/>
              <a:gd name="connsiteX8" fmla="*/ 988541 w 2767914"/>
              <a:gd name="connsiteY8" fmla="*/ 21183 h 105915"/>
              <a:gd name="connsiteX9" fmla="*/ 1175657 w 2767914"/>
              <a:gd name="connsiteY9" fmla="*/ 38836 h 105915"/>
              <a:gd name="connsiteX10" fmla="*/ 1292164 w 2767914"/>
              <a:gd name="connsiteY10" fmla="*/ 24714 h 105915"/>
              <a:gd name="connsiteX11" fmla="*/ 1405140 w 2767914"/>
              <a:gd name="connsiteY11" fmla="*/ 35305 h 105915"/>
              <a:gd name="connsiteX12" fmla="*/ 1542830 w 2767914"/>
              <a:gd name="connsiteY12" fmla="*/ 35305 h 105915"/>
              <a:gd name="connsiteX13" fmla="*/ 1595787 w 2767914"/>
              <a:gd name="connsiteY13" fmla="*/ 10592 h 105915"/>
              <a:gd name="connsiteX14" fmla="*/ 1691111 w 2767914"/>
              <a:gd name="connsiteY14" fmla="*/ 35305 h 105915"/>
              <a:gd name="connsiteX15" fmla="*/ 1800556 w 2767914"/>
              <a:gd name="connsiteY15" fmla="*/ 17653 h 105915"/>
              <a:gd name="connsiteX16" fmla="*/ 1962959 w 2767914"/>
              <a:gd name="connsiteY16" fmla="*/ 42366 h 105915"/>
              <a:gd name="connsiteX17" fmla="*/ 2234808 w 2767914"/>
              <a:gd name="connsiteY17" fmla="*/ 21183 h 105915"/>
              <a:gd name="connsiteX18" fmla="*/ 2358376 w 2767914"/>
              <a:gd name="connsiteY18" fmla="*/ 38836 h 105915"/>
              <a:gd name="connsiteX19" fmla="*/ 2549023 w 2767914"/>
              <a:gd name="connsiteY19" fmla="*/ 28244 h 105915"/>
              <a:gd name="connsiteX20" fmla="*/ 2679651 w 2767914"/>
              <a:gd name="connsiteY20" fmla="*/ 35305 h 105915"/>
              <a:gd name="connsiteX21" fmla="*/ 2767914 w 2767914"/>
              <a:gd name="connsiteY21" fmla="*/ 56488 h 105915"/>
              <a:gd name="connsiteX22" fmla="*/ 2767914 w 2767914"/>
              <a:gd name="connsiteY22" fmla="*/ 105915 h 105915"/>
              <a:gd name="connsiteX23" fmla="*/ 3531 w 2767914"/>
              <a:gd name="connsiteY23" fmla="*/ 105915 h 10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767914" h="105915">
                <a:moveTo>
                  <a:pt x="3531" y="105915"/>
                </a:moveTo>
                <a:lnTo>
                  <a:pt x="0" y="17653"/>
                </a:lnTo>
                <a:lnTo>
                  <a:pt x="91793" y="21183"/>
                </a:lnTo>
                <a:lnTo>
                  <a:pt x="197708" y="38836"/>
                </a:lnTo>
                <a:lnTo>
                  <a:pt x="349520" y="24714"/>
                </a:lnTo>
                <a:lnTo>
                  <a:pt x="448374" y="35305"/>
                </a:lnTo>
                <a:lnTo>
                  <a:pt x="596655" y="0"/>
                </a:lnTo>
                <a:lnTo>
                  <a:pt x="780241" y="38836"/>
                </a:lnTo>
                <a:lnTo>
                  <a:pt x="988541" y="21183"/>
                </a:lnTo>
                <a:lnTo>
                  <a:pt x="1175657" y="38836"/>
                </a:lnTo>
                <a:lnTo>
                  <a:pt x="1292164" y="24714"/>
                </a:lnTo>
                <a:lnTo>
                  <a:pt x="1405140" y="35305"/>
                </a:lnTo>
                <a:lnTo>
                  <a:pt x="1542830" y="35305"/>
                </a:lnTo>
                <a:lnTo>
                  <a:pt x="1595787" y="10592"/>
                </a:lnTo>
                <a:lnTo>
                  <a:pt x="1691111" y="35305"/>
                </a:lnTo>
                <a:lnTo>
                  <a:pt x="1800556" y="17653"/>
                </a:lnTo>
                <a:lnTo>
                  <a:pt x="1962959" y="42366"/>
                </a:lnTo>
                <a:lnTo>
                  <a:pt x="2234808" y="21183"/>
                </a:lnTo>
                <a:lnTo>
                  <a:pt x="2358376" y="38836"/>
                </a:lnTo>
                <a:lnTo>
                  <a:pt x="2549023" y="28244"/>
                </a:lnTo>
                <a:lnTo>
                  <a:pt x="2679651" y="35305"/>
                </a:lnTo>
                <a:lnTo>
                  <a:pt x="2767914" y="56488"/>
                </a:lnTo>
                <a:lnTo>
                  <a:pt x="2767914" y="105915"/>
                </a:lnTo>
                <a:lnTo>
                  <a:pt x="3531" y="105915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cxnSp>
        <p:nvCxnSpPr>
          <p:cNvPr id="235" name="Straight Arrow Connector 234"/>
          <p:cNvCxnSpPr/>
          <p:nvPr/>
        </p:nvCxnSpPr>
        <p:spPr>
          <a:xfrm>
            <a:off x="5841524" y="5653820"/>
            <a:ext cx="20642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2097742" y="3745678"/>
            <a:ext cx="5171739" cy="734210"/>
          </a:xfrm>
          <a:custGeom>
            <a:avLst/>
            <a:gdLst>
              <a:gd name="connsiteX0" fmla="*/ 0 w 6895652"/>
              <a:gd name="connsiteY0" fmla="*/ 978946 h 978946"/>
              <a:gd name="connsiteX1" fmla="*/ 656217 w 6895652"/>
              <a:gd name="connsiteY1" fmla="*/ 0 h 978946"/>
              <a:gd name="connsiteX2" fmla="*/ 1344706 w 6895652"/>
              <a:gd name="connsiteY2" fmla="*/ 0 h 978946"/>
              <a:gd name="connsiteX3" fmla="*/ 3248810 w 6895652"/>
              <a:gd name="connsiteY3" fmla="*/ 473336 h 978946"/>
              <a:gd name="connsiteX4" fmla="*/ 3732904 w 6895652"/>
              <a:gd name="connsiteY4" fmla="*/ 473336 h 978946"/>
              <a:gd name="connsiteX5" fmla="*/ 5593977 w 6895652"/>
              <a:gd name="connsiteY5" fmla="*/ 43030 h 978946"/>
              <a:gd name="connsiteX6" fmla="*/ 6895652 w 6895652"/>
              <a:gd name="connsiteY6" fmla="*/ 32273 h 978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5652" h="978946">
                <a:moveTo>
                  <a:pt x="0" y="978946"/>
                </a:moveTo>
                <a:lnTo>
                  <a:pt x="656217" y="0"/>
                </a:lnTo>
                <a:lnTo>
                  <a:pt x="1344706" y="0"/>
                </a:lnTo>
                <a:lnTo>
                  <a:pt x="3248810" y="473336"/>
                </a:lnTo>
                <a:lnTo>
                  <a:pt x="3732904" y="473336"/>
                </a:lnTo>
                <a:lnTo>
                  <a:pt x="5593977" y="43030"/>
                </a:lnTo>
                <a:lnTo>
                  <a:pt x="6895652" y="32273"/>
                </a:lnTo>
              </a:path>
            </a:pathLst>
          </a:custGeom>
          <a:noFill/>
          <a:ln w="5715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3915863"/>
            <a:ext cx="489681" cy="325638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385" y="3571379"/>
            <a:ext cx="489681" cy="325638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648" y="3572486"/>
            <a:ext cx="489681" cy="3256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23497" y="3734198"/>
            <a:ext cx="1374887" cy="1081269"/>
            <a:chOff x="1631330" y="3835931"/>
            <a:chExt cx="1833182" cy="1441692"/>
          </a:xfrm>
        </p:grpSpPr>
        <p:grpSp>
          <p:nvGrpSpPr>
            <p:cNvPr id="57" name="Group 56"/>
            <p:cNvGrpSpPr>
              <a:grpSpLocks noChangeAspect="1"/>
            </p:cNvGrpSpPr>
            <p:nvPr/>
          </p:nvGrpSpPr>
          <p:grpSpPr>
            <a:xfrm>
              <a:off x="2109111" y="4637469"/>
              <a:ext cx="710289" cy="255788"/>
              <a:chOff x="12523788" y="-511175"/>
              <a:chExt cx="13454062" cy="4845051"/>
            </a:xfrm>
          </p:grpSpPr>
          <p:sp>
            <p:nvSpPr>
              <p:cNvPr id="58" name="Freeform 57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3" name="Rectangle 62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5" name="Rectangle 64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cxnSp>
          <p:nvCxnSpPr>
            <p:cNvPr id="66" name="Straight Connector 65"/>
            <p:cNvCxnSpPr>
              <a:stCxn id="61" idx="2"/>
              <a:endCxn id="151" idx="1"/>
            </p:cNvCxnSpPr>
            <p:nvPr/>
          </p:nvCxnSpPr>
          <p:spPr>
            <a:xfrm flipV="1">
              <a:off x="2819400" y="3835931"/>
              <a:ext cx="645112" cy="96086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631330" y="4892902"/>
              <a:ext cx="1704997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/>
                <a:t>Aggressor flow!</a:t>
              </a:r>
            </a:p>
          </p:txBody>
        </p:sp>
      </p:grpSp>
      <p:sp>
        <p:nvSpPr>
          <p:cNvPr id="72" name="Rounded Rectangle 71"/>
          <p:cNvSpPr/>
          <p:nvPr/>
        </p:nvSpPr>
        <p:spPr>
          <a:xfrm>
            <a:off x="2159348" y="4198148"/>
            <a:ext cx="180975" cy="1428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73" name="Rounded Rectangle 72"/>
          <p:cNvSpPr/>
          <p:nvPr/>
        </p:nvSpPr>
        <p:spPr>
          <a:xfrm>
            <a:off x="2160694" y="4207561"/>
            <a:ext cx="180975" cy="1428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74" name="Rounded Rectangle 73"/>
          <p:cNvSpPr/>
          <p:nvPr/>
        </p:nvSpPr>
        <p:spPr>
          <a:xfrm>
            <a:off x="2162036" y="4208905"/>
            <a:ext cx="180975" cy="1428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75" name="Rounded Rectangle 74"/>
          <p:cNvSpPr/>
          <p:nvPr/>
        </p:nvSpPr>
        <p:spPr>
          <a:xfrm>
            <a:off x="2163377" y="4202182"/>
            <a:ext cx="180975" cy="1428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76" name="Rounded Rectangle 75"/>
          <p:cNvSpPr/>
          <p:nvPr/>
        </p:nvSpPr>
        <p:spPr>
          <a:xfrm>
            <a:off x="2163380" y="4202182"/>
            <a:ext cx="180975" cy="1428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5FAA2D-A1C8-D11E-770E-8D542AB6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45E8C6-050E-2D84-BB16-45438664CB2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EBA243-B70A-25D5-9767-154FB2334D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1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3698 -0.10047 L 0.09349 -0.10047 L 0.25143 -0.03148 L 0.29024 -0.03148 L 0.44375 -0.09422 L 0.55143 -0.09746 " pathEditMode="relative" ptsTypes="AAAAAAA">
                                      <p:cBhvr>
                                        <p:cTn id="1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1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2.22222E-6 L 0.03698 -0.10047 L 0.09349 -0.10047 L 0.25144 -0.03148 L 0.29024 -0.03148 L 0.44375 -0.09422 L 0.55144 -0.09746 " pathEditMode="relative" rAng="0" ptsTypes="AAAAAAA">
                                      <p:cBhvr>
                                        <p:cTn id="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50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3698 -0.10046 L 0.09349 -0.10046 L 0.25144 -0.03148 L 0.29024 -0.03148 L 0.44375 -0.09421 L 0.55144 -0.09745 " pathEditMode="relative" rAng="0" ptsTypes="AAAAAAA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50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375E-6 -3.7037E-7 L 0.03698 -0.10046 L 0.09349 -0.10046 L 0.25144 -0.03148 L 0.29024 -0.03148 L 0.44375 -0.09421 L 0.55144 -0.09745 " pathEditMode="relative" rAng="0" ptsTypes="AAAAAAA">
                                      <p:cBhvr>
                                        <p:cTn id="2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50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375E-6 -3.7037E-7 L 0.03698 -0.10046 L 0.09349 -0.10046 L 0.25144 -0.03148 L 0.29024 -0.03148 L 0.44375 -0.09421 L 0.55144 -0.09745 " pathEditMode="relative" rAng="0" ptsTypes="AAAAAAA">
                                      <p:cBhvr>
                                        <p:cTn id="3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50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We’d like the network to answer these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54" indent="-385754">
              <a:buFont typeface="+mj-lt"/>
              <a:buAutoNum type="arabicPeriod"/>
            </a:pPr>
            <a:r>
              <a:rPr lang="en-US" sz="2700" dirty="0"/>
              <a:t>“</a:t>
            </a:r>
            <a:r>
              <a:rPr lang="en-US" sz="2700" i="1" dirty="0"/>
              <a:t>Which path did my packet take</a:t>
            </a:r>
            <a:r>
              <a:rPr lang="en-US" sz="2700" dirty="0"/>
              <a:t>?”</a:t>
            </a:r>
          </a:p>
          <a:p>
            <a:pPr marL="385754" indent="-385754">
              <a:buFont typeface="+mj-lt"/>
              <a:buAutoNum type="arabicPeriod"/>
            </a:pPr>
            <a:r>
              <a:rPr lang="en-US" sz="2700" dirty="0"/>
              <a:t>“</a:t>
            </a:r>
            <a:r>
              <a:rPr lang="en-US" sz="2700" i="1" dirty="0"/>
              <a:t>Which rules did my packet follow</a:t>
            </a:r>
            <a:r>
              <a:rPr lang="en-US" sz="2700" dirty="0"/>
              <a:t>?”</a:t>
            </a:r>
          </a:p>
          <a:p>
            <a:pPr marL="385754" indent="-385754">
              <a:buFont typeface="+mj-lt"/>
              <a:buAutoNum type="arabicPeriod"/>
            </a:pPr>
            <a:r>
              <a:rPr lang="en-US" sz="2700" dirty="0"/>
              <a:t>“</a:t>
            </a:r>
            <a:r>
              <a:rPr lang="en-US" sz="2700" i="1" dirty="0"/>
              <a:t>How long did it queue at each switch</a:t>
            </a:r>
            <a:r>
              <a:rPr lang="en-US" sz="2700" dirty="0"/>
              <a:t>?”</a:t>
            </a:r>
          </a:p>
          <a:p>
            <a:pPr marL="385754" indent="-385754">
              <a:buFont typeface="+mj-lt"/>
              <a:buAutoNum type="arabicPeriod"/>
            </a:pPr>
            <a:r>
              <a:rPr lang="en-US" sz="2700" dirty="0"/>
              <a:t>“</a:t>
            </a:r>
            <a:r>
              <a:rPr lang="en-US" sz="2700" i="1" dirty="0"/>
              <a:t>Who did it share the queues with</a:t>
            </a:r>
            <a:r>
              <a:rPr lang="en-US" sz="2700" dirty="0"/>
              <a:t>?”</a:t>
            </a:r>
          </a:p>
          <a:p>
            <a:pPr marL="385754" indent="-385754">
              <a:buFont typeface="+mj-lt"/>
              <a:buAutoNum type="arabicPeriod"/>
            </a:pPr>
            <a:endParaRPr lang="en-US" sz="2700" dirty="0"/>
          </a:p>
        </p:txBody>
      </p:sp>
      <p:sp>
        <p:nvSpPr>
          <p:cNvPr id="5" name="TextBox 4"/>
          <p:cNvSpPr txBox="1"/>
          <p:nvPr/>
        </p:nvSpPr>
        <p:spPr>
          <a:xfrm>
            <a:off x="396241" y="5043506"/>
            <a:ext cx="85191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tx2"/>
                </a:solidFill>
                <a:latin typeface="Handlee" panose="02000000000000000000" pitchFamily="2" charset="77"/>
              </a:rPr>
              <a:t>A PISA device programmed using P4 can answer all four questions at line rate, for the first time. Without generating additional packets.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AFC4C-78CE-D5AD-37C6-DFC2E81FF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667EA-A78F-D6A0-5345-124C8DC9D9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1CAA90-5900-C825-3196-E703E0B154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7973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116917" y="4582226"/>
            <a:ext cx="933269" cy="987361"/>
            <a:chOff x="8155887" y="4966636"/>
            <a:chExt cx="1244358" cy="13164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8409" y="4966636"/>
              <a:ext cx="819150" cy="81915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155887" y="5729120"/>
              <a:ext cx="1244358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Log, Analyze</a:t>
              </a:r>
            </a:p>
            <a:p>
              <a:pPr algn="ctr"/>
              <a:r>
                <a:rPr lang="en-US" sz="1050" dirty="0"/>
                <a:t>Replay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INT: </a:t>
            </a:r>
            <a:r>
              <a:rPr lang="en-US" b="1" dirty="0" err="1"/>
              <a:t>Inband</a:t>
            </a:r>
            <a:r>
              <a:rPr lang="en-US" b="1" dirty="0"/>
              <a:t> Network Telemetry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B6737-9C52-6E4C-808F-4C7AB967D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197" y="3347958"/>
            <a:ext cx="489681" cy="325638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197" y="3915863"/>
            <a:ext cx="489681" cy="325638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197" y="4483767"/>
            <a:ext cx="489681" cy="325638"/>
          </a:xfrm>
          <a:prstGeom prst="rect">
            <a:avLst/>
          </a:prstGeom>
        </p:spPr>
      </p:pic>
      <p:cxnSp>
        <p:nvCxnSpPr>
          <p:cNvPr id="231" name="Straight Connector 230"/>
          <p:cNvCxnSpPr>
            <a:stCxn id="151" idx="3"/>
            <a:endCxn id="152" idx="1"/>
          </p:cNvCxnSpPr>
          <p:nvPr/>
        </p:nvCxnSpPr>
        <p:spPr>
          <a:xfrm flipV="1">
            <a:off x="308806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51" idx="3"/>
            <a:endCxn id="153" idx="1"/>
          </p:cNvCxnSpPr>
          <p:nvPr/>
        </p:nvCxnSpPr>
        <p:spPr>
          <a:xfrm flipV="1">
            <a:off x="308806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151" idx="3"/>
            <a:endCxn id="154" idx="1"/>
          </p:cNvCxnSpPr>
          <p:nvPr/>
        </p:nvCxnSpPr>
        <p:spPr>
          <a:xfrm>
            <a:off x="308806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51" idx="3"/>
            <a:endCxn id="155" idx="1"/>
          </p:cNvCxnSpPr>
          <p:nvPr/>
        </p:nvCxnSpPr>
        <p:spPr>
          <a:xfrm>
            <a:off x="308806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493768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493768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V="1">
            <a:off x="493768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493768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46" idx="3"/>
            <a:endCxn id="151" idx="1"/>
          </p:cNvCxnSpPr>
          <p:nvPr/>
        </p:nvCxnSpPr>
        <p:spPr>
          <a:xfrm>
            <a:off x="2055680" y="3731402"/>
            <a:ext cx="542705" cy="27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64" idx="2"/>
            <a:endCxn id="229" idx="3"/>
          </p:cNvCxnSpPr>
          <p:nvPr/>
        </p:nvCxnSpPr>
        <p:spPr>
          <a:xfrm flipH="1">
            <a:off x="6828329" y="3734104"/>
            <a:ext cx="514127" cy="120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7276990" y="3600343"/>
            <a:ext cx="532717" cy="191841"/>
            <a:chOff x="12523788" y="-511175"/>
            <a:chExt cx="13454062" cy="4845051"/>
          </a:xfrm>
        </p:grpSpPr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1600090" y="3609868"/>
            <a:ext cx="532717" cy="191841"/>
            <a:chOff x="12523788" y="-511175"/>
            <a:chExt cx="13454062" cy="4845051"/>
          </a:xfrm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sp>
        <p:nvSpPr>
          <p:cNvPr id="252" name="Freeform 251"/>
          <p:cNvSpPr/>
          <p:nvPr/>
        </p:nvSpPr>
        <p:spPr>
          <a:xfrm>
            <a:off x="2114551" y="2905126"/>
            <a:ext cx="5153025" cy="847725"/>
          </a:xfrm>
          <a:custGeom>
            <a:avLst/>
            <a:gdLst>
              <a:gd name="connsiteX0" fmla="*/ 0 w 6870700"/>
              <a:gd name="connsiteY0" fmla="*/ 1130300 h 1130300"/>
              <a:gd name="connsiteX1" fmla="*/ 939800 w 6870700"/>
              <a:gd name="connsiteY1" fmla="*/ 1130300 h 1130300"/>
              <a:gd name="connsiteX2" fmla="*/ 1282700 w 6870700"/>
              <a:gd name="connsiteY2" fmla="*/ 1117600 h 1130300"/>
              <a:gd name="connsiteX3" fmla="*/ 3213100 w 6870700"/>
              <a:gd name="connsiteY3" fmla="*/ 0 h 1130300"/>
              <a:gd name="connsiteX4" fmla="*/ 3771900 w 6870700"/>
              <a:gd name="connsiteY4" fmla="*/ 25400 h 1130300"/>
              <a:gd name="connsiteX5" fmla="*/ 5588000 w 6870700"/>
              <a:gd name="connsiteY5" fmla="*/ 1117600 h 1130300"/>
              <a:gd name="connsiteX6" fmla="*/ 6870700 w 6870700"/>
              <a:gd name="connsiteY6" fmla="*/ 110490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0700" h="1130300">
                <a:moveTo>
                  <a:pt x="0" y="1130300"/>
                </a:moveTo>
                <a:lnTo>
                  <a:pt x="939800" y="1130300"/>
                </a:lnTo>
                <a:lnTo>
                  <a:pt x="1282700" y="1117600"/>
                </a:lnTo>
                <a:lnTo>
                  <a:pt x="3213100" y="0"/>
                </a:lnTo>
                <a:lnTo>
                  <a:pt x="3771900" y="25400"/>
                </a:lnTo>
                <a:lnTo>
                  <a:pt x="5588000" y="1117600"/>
                </a:lnTo>
                <a:lnTo>
                  <a:pt x="6870700" y="1104900"/>
                </a:lnTo>
              </a:path>
            </a:pathLst>
          </a:custGeom>
          <a:noFill/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385" y="3571379"/>
            <a:ext cx="489681" cy="325638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197" y="2780054"/>
            <a:ext cx="489681" cy="325638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648" y="3572486"/>
            <a:ext cx="489681" cy="325638"/>
          </a:xfrm>
          <a:prstGeom prst="rect">
            <a:avLst/>
          </a:prstGeom>
        </p:spPr>
      </p:pic>
      <p:sp>
        <p:nvSpPr>
          <p:cNvPr id="261" name="Rounded Rectangle 260"/>
          <p:cNvSpPr/>
          <p:nvPr/>
        </p:nvSpPr>
        <p:spPr>
          <a:xfrm>
            <a:off x="1545109" y="2265582"/>
            <a:ext cx="2682122" cy="3514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5" b="1" dirty="0">
                <a:solidFill>
                  <a:schemeClr val="tx2"/>
                </a:solidFill>
              </a:rPr>
              <a:t>Add</a:t>
            </a:r>
            <a:r>
              <a:rPr lang="en-US" sz="1275" i="1" dirty="0">
                <a:solidFill>
                  <a:schemeClr val="tx2"/>
                </a:solidFill>
              </a:rPr>
              <a:t>: </a:t>
            </a:r>
            <a:r>
              <a:rPr lang="en-US" sz="1275" i="1" dirty="0" err="1">
                <a:solidFill>
                  <a:schemeClr val="tx2"/>
                </a:solidFill>
              </a:rPr>
              <a:t>SwitchID</a:t>
            </a:r>
            <a:r>
              <a:rPr lang="en-US" sz="1275" i="1" dirty="0">
                <a:solidFill>
                  <a:schemeClr val="tx2"/>
                </a:solidFill>
              </a:rPr>
              <a:t>, Arrival Time, </a:t>
            </a:r>
            <a:br>
              <a:rPr lang="en-US" sz="1275" i="1" dirty="0">
                <a:solidFill>
                  <a:schemeClr val="tx2"/>
                </a:solidFill>
              </a:rPr>
            </a:br>
            <a:r>
              <a:rPr lang="en-US" sz="1275" i="1" dirty="0">
                <a:solidFill>
                  <a:schemeClr val="tx2"/>
                </a:solidFill>
              </a:rPr>
              <a:t>Queue Delay, Matched Rules, </a:t>
            </a:r>
            <a:r>
              <a:rPr lang="is-IS" sz="1275" i="1" dirty="0">
                <a:solidFill>
                  <a:schemeClr val="tx2"/>
                </a:solidFill>
              </a:rPr>
              <a:t>…</a:t>
            </a:r>
            <a:endParaRPr lang="en-US" sz="1275" i="1" dirty="0">
              <a:solidFill>
                <a:schemeClr val="tx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09943" y="2617042"/>
            <a:ext cx="2478945" cy="924485"/>
            <a:chOff x="8219682" y="2400114"/>
            <a:chExt cx="3305260" cy="1232647"/>
          </a:xfrm>
        </p:grpSpPr>
        <p:cxnSp>
          <p:nvCxnSpPr>
            <p:cNvPr id="263" name="Straight Connector 262"/>
            <p:cNvCxnSpPr>
              <a:stCxn id="61" idx="0"/>
            </p:cNvCxnSpPr>
            <p:nvPr/>
          </p:nvCxnSpPr>
          <p:spPr>
            <a:xfrm flipH="1" flipV="1">
              <a:off x="8219682" y="2400114"/>
              <a:ext cx="1752322" cy="12326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61" idx="0"/>
            </p:cNvCxnSpPr>
            <p:nvPr/>
          </p:nvCxnSpPr>
          <p:spPr>
            <a:xfrm flipV="1">
              <a:off x="9972004" y="2400114"/>
              <a:ext cx="1552938" cy="12326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ounded Rectangle 59"/>
          <p:cNvSpPr/>
          <p:nvPr/>
        </p:nvSpPr>
        <p:spPr>
          <a:xfrm>
            <a:off x="1824956" y="3557135"/>
            <a:ext cx="303076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grpSp>
        <p:nvGrpSpPr>
          <p:cNvPr id="6" name="Group 5"/>
          <p:cNvGrpSpPr/>
          <p:nvPr/>
        </p:nvGrpSpPr>
        <p:grpSpPr>
          <a:xfrm>
            <a:off x="2772646" y="3541526"/>
            <a:ext cx="303076" cy="142875"/>
            <a:chOff x="3709917" y="3569367"/>
            <a:chExt cx="404101" cy="190500"/>
          </a:xfrm>
        </p:grpSpPr>
        <p:sp>
          <p:nvSpPr>
            <p:cNvPr id="61" name="Rounded Rectangle 60"/>
            <p:cNvSpPr/>
            <p:nvPr/>
          </p:nvSpPr>
          <p:spPr>
            <a:xfrm>
              <a:off x="3709917" y="3569367"/>
              <a:ext cx="404101" cy="19050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rgbClr val="92D05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75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020952" y="3583914"/>
              <a:ext cx="49398" cy="168936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547975" y="2707850"/>
            <a:ext cx="303076" cy="142875"/>
            <a:chOff x="3709917" y="3569367"/>
            <a:chExt cx="404101" cy="190500"/>
          </a:xfrm>
        </p:grpSpPr>
        <p:sp>
          <p:nvSpPr>
            <p:cNvPr id="65" name="Rounded Rectangle 64"/>
            <p:cNvSpPr/>
            <p:nvPr/>
          </p:nvSpPr>
          <p:spPr>
            <a:xfrm>
              <a:off x="3709917" y="3569367"/>
              <a:ext cx="404101" cy="19050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rgbClr val="92D05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75"/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4020952" y="3583914"/>
              <a:ext cx="49398" cy="168936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57452" y="3583914"/>
              <a:ext cx="49398" cy="168936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71" name="Rounded Rectangle 70"/>
          <p:cNvSpPr/>
          <p:nvPr/>
        </p:nvSpPr>
        <p:spPr>
          <a:xfrm>
            <a:off x="6410480" y="3554534"/>
            <a:ext cx="303076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grpSp>
        <p:nvGrpSpPr>
          <p:cNvPr id="9" name="Group 8"/>
          <p:cNvGrpSpPr/>
          <p:nvPr/>
        </p:nvGrpSpPr>
        <p:grpSpPr>
          <a:xfrm>
            <a:off x="6553030" y="3565444"/>
            <a:ext cx="127775" cy="126702"/>
            <a:chOff x="8737373" y="3610925"/>
            <a:chExt cx="170366" cy="168936"/>
          </a:xfrm>
        </p:grpSpPr>
        <p:sp>
          <p:nvSpPr>
            <p:cNvPr id="72" name="Rounded Rectangle 71"/>
            <p:cNvSpPr/>
            <p:nvPr/>
          </p:nvSpPr>
          <p:spPr>
            <a:xfrm>
              <a:off x="8858341" y="3610925"/>
              <a:ext cx="49398" cy="168936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8794841" y="3610925"/>
              <a:ext cx="49398" cy="168936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8737373" y="3610925"/>
              <a:ext cx="49398" cy="168936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76" name="Straight Connector 75"/>
          <p:cNvCxnSpPr>
            <a:stCxn id="7" idx="0"/>
            <a:endCxn id="229" idx="2"/>
          </p:cNvCxnSpPr>
          <p:nvPr/>
        </p:nvCxnSpPr>
        <p:spPr>
          <a:xfrm flipV="1">
            <a:off x="6583488" y="3898125"/>
            <a:ext cx="0" cy="68410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916933" y="3238696"/>
            <a:ext cx="13489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Original Packet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810552" y="4167077"/>
            <a:ext cx="1132286" cy="1240929"/>
            <a:chOff x="9080735" y="4413103"/>
            <a:chExt cx="1509715" cy="16545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80735" y="4413103"/>
              <a:ext cx="1509715" cy="1509715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9359822" y="5729120"/>
              <a:ext cx="95154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Visualize</a:t>
              </a:r>
            </a:p>
          </p:txBody>
        </p: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A2D5D1C-BF2F-8261-6F5C-39D7994E1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C01643E-F87E-73D2-5460-9150BBBE5D8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7E85C29-01B6-0BE4-3D8B-1A45CFD8C2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75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116 L 0.10351 -0.00278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5" y="-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0.19258 -0.1636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22" y="-819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20534 0.16551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826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6 L 0.10469 -0.00046 " pathEditMode="relative" ptsTypes="AA">
                                      <p:cBhvr>
                                        <p:cTn id="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00013 0.19514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 animBg="1"/>
      <p:bldP spid="60" grpId="0" animBg="1"/>
      <p:bldP spid="60" grpId="1" animBg="1"/>
      <p:bldP spid="71" grpId="0" animBg="1"/>
      <p:bldP spid="71" grpId="1" animBg="1"/>
      <p:bldP spid="1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286476C-E7E3-666D-CCE2-AC40BFAD9D06}"/>
              </a:ext>
            </a:extLst>
          </p:cNvPr>
          <p:cNvGrpSpPr/>
          <p:nvPr/>
        </p:nvGrpSpPr>
        <p:grpSpPr>
          <a:xfrm>
            <a:off x="2344052" y="3200400"/>
            <a:ext cx="6342748" cy="2789533"/>
            <a:chOff x="2344052" y="3200400"/>
            <a:chExt cx="6342748" cy="2789533"/>
          </a:xfrm>
        </p:grpSpPr>
        <p:grpSp>
          <p:nvGrpSpPr>
            <p:cNvPr id="19" name="Group 18"/>
            <p:cNvGrpSpPr/>
            <p:nvPr/>
          </p:nvGrpSpPr>
          <p:grpSpPr>
            <a:xfrm>
              <a:off x="6891336" y="5002572"/>
              <a:ext cx="872354" cy="987361"/>
              <a:chOff x="8196496" y="4966636"/>
              <a:chExt cx="1163138" cy="131648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68409" y="4966636"/>
                <a:ext cx="819150" cy="81915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8196496" y="5729120"/>
                <a:ext cx="1163138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latin typeface="Handlee" panose="02000000000000000000" pitchFamily="2" charset="77"/>
                  </a:rPr>
                  <a:t>Log, Analyze</a:t>
                </a:r>
              </a:p>
              <a:p>
                <a:pPr algn="ctr"/>
                <a:r>
                  <a:rPr lang="en-US" sz="1050" dirty="0">
                    <a:latin typeface="Handlee" panose="02000000000000000000" pitchFamily="2" charset="77"/>
                  </a:rPr>
                  <a:t>Replay</a:t>
                </a:r>
              </a:p>
            </p:txBody>
          </p:sp>
        </p:grpSp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8159" y="3768304"/>
              <a:ext cx="489681" cy="325638"/>
            </a:xfrm>
            <a:prstGeom prst="rect">
              <a:avLst/>
            </a:prstGeom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8159" y="4336209"/>
              <a:ext cx="489681" cy="325638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8159" y="4904113"/>
              <a:ext cx="489681" cy="325638"/>
            </a:xfrm>
            <a:prstGeom prst="rect">
              <a:avLst/>
            </a:prstGeom>
          </p:spPr>
        </p:pic>
        <p:cxnSp>
          <p:nvCxnSpPr>
            <p:cNvPr id="231" name="Straight Connector 230"/>
            <p:cNvCxnSpPr>
              <a:stCxn id="151" idx="3"/>
              <a:endCxn id="152" idx="1"/>
            </p:cNvCxnSpPr>
            <p:nvPr/>
          </p:nvCxnSpPr>
          <p:spPr>
            <a:xfrm flipV="1">
              <a:off x="3832028" y="3363220"/>
              <a:ext cx="1376132" cy="7913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stCxn id="151" idx="3"/>
              <a:endCxn id="153" idx="1"/>
            </p:cNvCxnSpPr>
            <p:nvPr/>
          </p:nvCxnSpPr>
          <p:spPr>
            <a:xfrm flipV="1">
              <a:off x="3832028" y="3931125"/>
              <a:ext cx="1376132" cy="22342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151" idx="3"/>
              <a:endCxn id="154" idx="1"/>
            </p:cNvCxnSpPr>
            <p:nvPr/>
          </p:nvCxnSpPr>
          <p:spPr>
            <a:xfrm>
              <a:off x="3832028" y="4154546"/>
              <a:ext cx="1376132" cy="34448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>
              <a:stCxn id="151" idx="3"/>
              <a:endCxn id="155" idx="1"/>
            </p:cNvCxnSpPr>
            <p:nvPr/>
          </p:nvCxnSpPr>
          <p:spPr>
            <a:xfrm>
              <a:off x="3832028" y="4154545"/>
              <a:ext cx="1376132" cy="9123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5681648" y="3363220"/>
              <a:ext cx="1376132" cy="7913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5681648" y="3931125"/>
              <a:ext cx="1376132" cy="22342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flipV="1">
              <a:off x="5681648" y="4154546"/>
              <a:ext cx="1376132" cy="34448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V="1">
              <a:off x="5681648" y="4154545"/>
              <a:ext cx="1376132" cy="9123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>
              <a:stCxn id="46" idx="3"/>
              <a:endCxn id="151" idx="1"/>
            </p:cNvCxnSpPr>
            <p:nvPr/>
          </p:nvCxnSpPr>
          <p:spPr>
            <a:xfrm>
              <a:off x="2799642" y="4151748"/>
              <a:ext cx="542705" cy="279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>
              <a:stCxn id="164" idx="2"/>
              <a:endCxn id="229" idx="3"/>
            </p:cNvCxnSpPr>
            <p:nvPr/>
          </p:nvCxnSpPr>
          <p:spPr>
            <a:xfrm flipH="1">
              <a:off x="7572291" y="4154450"/>
              <a:ext cx="514127" cy="120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6" name="Group 155"/>
            <p:cNvGrpSpPr>
              <a:grpSpLocks noChangeAspect="1"/>
            </p:cNvGrpSpPr>
            <p:nvPr/>
          </p:nvGrpSpPr>
          <p:grpSpPr>
            <a:xfrm>
              <a:off x="8020952" y="4020689"/>
              <a:ext cx="532717" cy="191841"/>
              <a:chOff x="12523788" y="-511175"/>
              <a:chExt cx="13454062" cy="4845051"/>
            </a:xfrm>
          </p:grpSpPr>
          <p:sp>
            <p:nvSpPr>
              <p:cNvPr id="157" name="Freeform 156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158" name="Freeform 157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159" name="Freeform 158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160" name="Freeform 159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161" name="Freeform 160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162" name="Rectangle 161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163" name="Rectangle 162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164" name="Rectangle 163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</p:grpSp>
        <p:grpSp>
          <p:nvGrpSpPr>
            <p:cNvPr id="40" name="Group 39"/>
            <p:cNvGrpSpPr>
              <a:grpSpLocks noChangeAspect="1"/>
            </p:cNvGrpSpPr>
            <p:nvPr/>
          </p:nvGrpSpPr>
          <p:grpSpPr>
            <a:xfrm>
              <a:off x="2344052" y="4030214"/>
              <a:ext cx="532717" cy="191841"/>
              <a:chOff x="12523788" y="-511175"/>
              <a:chExt cx="13454062" cy="4845051"/>
            </a:xfrm>
          </p:grpSpPr>
          <p:sp>
            <p:nvSpPr>
              <p:cNvPr id="41" name="Freeform 40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43" name="Freeform 42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44" name="Freeform 43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45" name="Freeform 4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46" name="Rectangle 45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48" name="Rectangle 47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</p:grpSp>
        <p:sp>
          <p:nvSpPr>
            <p:cNvPr id="252" name="Freeform 251"/>
            <p:cNvSpPr/>
            <p:nvPr/>
          </p:nvSpPr>
          <p:spPr>
            <a:xfrm>
              <a:off x="2858513" y="3325472"/>
              <a:ext cx="5153025" cy="847725"/>
            </a:xfrm>
            <a:custGeom>
              <a:avLst/>
              <a:gdLst>
                <a:gd name="connsiteX0" fmla="*/ 0 w 6870700"/>
                <a:gd name="connsiteY0" fmla="*/ 1130300 h 1130300"/>
                <a:gd name="connsiteX1" fmla="*/ 939800 w 6870700"/>
                <a:gd name="connsiteY1" fmla="*/ 1130300 h 1130300"/>
                <a:gd name="connsiteX2" fmla="*/ 1282700 w 6870700"/>
                <a:gd name="connsiteY2" fmla="*/ 1117600 h 1130300"/>
                <a:gd name="connsiteX3" fmla="*/ 3213100 w 6870700"/>
                <a:gd name="connsiteY3" fmla="*/ 0 h 1130300"/>
                <a:gd name="connsiteX4" fmla="*/ 3771900 w 6870700"/>
                <a:gd name="connsiteY4" fmla="*/ 25400 h 1130300"/>
                <a:gd name="connsiteX5" fmla="*/ 5588000 w 6870700"/>
                <a:gd name="connsiteY5" fmla="*/ 1117600 h 1130300"/>
                <a:gd name="connsiteX6" fmla="*/ 6870700 w 6870700"/>
                <a:gd name="connsiteY6" fmla="*/ 11049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70700" h="1130300">
                  <a:moveTo>
                    <a:pt x="0" y="1130300"/>
                  </a:moveTo>
                  <a:lnTo>
                    <a:pt x="939800" y="1130300"/>
                  </a:lnTo>
                  <a:lnTo>
                    <a:pt x="1282700" y="1117600"/>
                  </a:lnTo>
                  <a:lnTo>
                    <a:pt x="3213100" y="0"/>
                  </a:lnTo>
                  <a:lnTo>
                    <a:pt x="3771900" y="25400"/>
                  </a:lnTo>
                  <a:lnTo>
                    <a:pt x="5588000" y="1117600"/>
                  </a:lnTo>
                  <a:lnTo>
                    <a:pt x="6870700" y="1104900"/>
                  </a:lnTo>
                </a:path>
              </a:pathLst>
            </a:custGeom>
            <a:noFill/>
            <a:ln w="57150">
              <a:solidFill>
                <a:srgbClr val="92D05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75">
                <a:latin typeface="Handlee" panose="02000000000000000000" pitchFamily="2" charset="77"/>
              </a:endParaRPr>
            </a:p>
          </p:txBody>
        </p:sp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2347" y="3991725"/>
              <a:ext cx="489681" cy="325638"/>
            </a:xfrm>
            <a:prstGeom prst="rect">
              <a:avLst/>
            </a:prstGeom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8159" y="3200400"/>
              <a:ext cx="489681" cy="325638"/>
            </a:xfrm>
            <a:prstGeom prst="rect">
              <a:avLst/>
            </a:prstGeom>
          </p:spPr>
        </p:pic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2610" y="3992832"/>
              <a:ext cx="489681" cy="325638"/>
            </a:xfrm>
            <a:prstGeom prst="rect">
              <a:avLst/>
            </a:prstGeom>
          </p:spPr>
        </p:pic>
        <p:cxnSp>
          <p:nvCxnSpPr>
            <p:cNvPr id="76" name="Straight Connector 75"/>
            <p:cNvCxnSpPr>
              <a:stCxn id="7" idx="0"/>
              <a:endCxn id="229" idx="2"/>
            </p:cNvCxnSpPr>
            <p:nvPr/>
          </p:nvCxnSpPr>
          <p:spPr>
            <a:xfrm flipV="1">
              <a:off x="7327450" y="4318471"/>
              <a:ext cx="0" cy="68410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7554514" y="4587423"/>
              <a:ext cx="1132286" cy="1240929"/>
              <a:chOff x="9080735" y="4413103"/>
              <a:chExt cx="1509715" cy="165457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80735" y="4413103"/>
                <a:ext cx="1509715" cy="1509715"/>
              </a:xfrm>
              <a:prstGeom prst="rect">
                <a:avLst/>
              </a:prstGeom>
            </p:spPr>
          </p:pic>
          <p:sp>
            <p:nvSpPr>
              <p:cNvPr id="85" name="TextBox 84"/>
              <p:cNvSpPr txBox="1"/>
              <p:nvPr/>
            </p:nvSpPr>
            <p:spPr>
              <a:xfrm>
                <a:off x="9391882" y="5729120"/>
                <a:ext cx="887423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latin typeface="Handlee" panose="02000000000000000000" pitchFamily="2" charset="77"/>
                  </a:rPr>
                  <a:t>Visualize</a:t>
                </a: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3545071" y="3377284"/>
              <a:ext cx="3813637" cy="1776231"/>
              <a:chOff x="3734811" y="2799584"/>
              <a:chExt cx="5084849" cy="2368308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3734811" y="3869999"/>
                <a:ext cx="88900" cy="91543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Handlee" panose="02000000000000000000" pitchFamily="2" charset="77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6237019" y="2799584"/>
                <a:ext cx="88900" cy="91543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Handlee" panose="02000000000000000000" pitchFamily="2" charset="77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8730760" y="3872233"/>
                <a:ext cx="88900" cy="91543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Handlee" panose="02000000000000000000" pitchFamily="2" charset="77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6230816" y="3565914"/>
                <a:ext cx="88900" cy="91543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Handlee" panose="02000000000000000000" pitchFamily="2" charset="77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224613" y="4322719"/>
                <a:ext cx="88900" cy="91543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Handlee" panose="02000000000000000000" pitchFamily="2" charset="77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6218410" y="5076349"/>
                <a:ext cx="88900" cy="91543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Handlee" panose="02000000000000000000" pitchFamily="2" charset="77"/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208319" y="594197"/>
            <a:ext cx="4121547" cy="2957255"/>
            <a:chOff x="115391" y="307265"/>
            <a:chExt cx="5495396" cy="3416430"/>
          </a:xfrm>
        </p:grpSpPr>
        <p:sp>
          <p:nvSpPr>
            <p:cNvPr id="100" name="TextBox 99"/>
            <p:cNvSpPr txBox="1"/>
            <p:nvPr/>
          </p:nvSpPr>
          <p:spPr>
            <a:xfrm>
              <a:off x="115391" y="307265"/>
              <a:ext cx="5495396" cy="2951124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5000"/>
              </a:schemeClr>
            </a:solidFill>
          </p:spPr>
          <p:txBody>
            <a:bodyPr wrap="square" lIns="91382" tIns="45691" rIns="91382" bIns="45691" rtlCol="0">
              <a:spAutoFit/>
            </a:bodyPr>
            <a:lstStyle/>
            <a:p>
              <a:pPr defTabSz="685766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/* INT: add switch id */</a:t>
              </a:r>
            </a:p>
            <a:p>
              <a:pPr defTabSz="685766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action int_set_header_0() {    </a:t>
              </a:r>
            </a:p>
            <a:p>
              <a:pPr defTabSz="685766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add_header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int_switch_id_header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);    </a:t>
              </a:r>
            </a:p>
            <a:p>
              <a:pPr defTabSz="685766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modify_field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int_switch_id_header.switch_id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, </a:t>
              </a:r>
            </a:p>
            <a:p>
              <a:pPr defTabSz="685766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          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global_config_metadata.switch_id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);</a:t>
              </a:r>
            </a:p>
            <a:p>
              <a:pPr defTabSz="685766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}</a:t>
              </a:r>
            </a:p>
            <a:p>
              <a:pPr defTabSz="685766"/>
              <a:endParaRPr lang="en-US" sz="800" b="1" dirty="0">
                <a:solidFill>
                  <a:prstClr val="black"/>
                </a:solidFill>
                <a:latin typeface="Courier New"/>
                <a:cs typeface="Courier New"/>
              </a:endParaRPr>
            </a:p>
            <a:p>
              <a:pPr defTabSz="685766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/* INT: add ingress timestamp */</a:t>
              </a:r>
            </a:p>
            <a:p>
              <a:pPr defTabSz="685766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action int_set_header_1() {   </a:t>
              </a:r>
            </a:p>
            <a:p>
              <a:pPr defTabSz="685766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add_header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int_ingress_tstamp_header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);</a:t>
              </a:r>
            </a:p>
            <a:p>
              <a:pPr defTabSz="685766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modify_field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int_ingress_tstamp_header.ingress_tstamp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, i2e_metadata.ingress_tstamp);</a:t>
              </a:r>
            </a:p>
            <a:p>
              <a:pPr defTabSz="685766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}</a:t>
              </a:r>
            </a:p>
            <a:p>
              <a:pPr defTabSz="685766"/>
              <a:endParaRPr lang="en-US" sz="800" b="1" dirty="0">
                <a:solidFill>
                  <a:prstClr val="black"/>
                </a:solidFill>
                <a:latin typeface="Courier New"/>
                <a:cs typeface="Courier New"/>
              </a:endParaRPr>
            </a:p>
            <a:p>
              <a:pPr defTabSz="685766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/* INT: add egress timestamp */</a:t>
              </a:r>
            </a:p>
            <a:p>
              <a:pPr defTabSz="685766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action int_set_header_2() {    </a:t>
              </a:r>
            </a:p>
            <a:p>
              <a:pPr defTabSz="685766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add_header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int_egress_tstamp_header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);    </a:t>
              </a:r>
            </a:p>
            <a:p>
              <a:pPr defTabSz="685766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modify_field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int_egress_tstamp_header.egress_tstamp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,      </a:t>
              </a:r>
            </a:p>
            <a:p>
              <a:pPr defTabSz="685766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           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eg_intr_md_from_parser_aux.egress_global_tstamp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);</a:t>
              </a:r>
            </a:p>
            <a:p>
              <a:pPr defTabSz="685766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}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283230" y="3169507"/>
              <a:ext cx="5277944" cy="55418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82" tIns="45691" rIns="91382" bIns="45691" rtlCol="0" anchor="ctr"/>
            <a:lstStyle/>
            <a:p>
              <a:pPr defTabSz="685766"/>
              <a:r>
                <a:rPr lang="en-US" sz="900" dirty="0">
                  <a:solidFill>
                    <a:prstClr val="black"/>
                  </a:solidFill>
                  <a:latin typeface="Arial"/>
                </a:rPr>
                <a:t>P4 code snippet: Insert switch ID, ingress and egress timestamp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3EC3B-686B-AABE-98A1-7BAF676887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5623BB-88AA-50C2-2FA3-1DB29AA27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02B6F5-71E6-4B2B-46BF-6D17F4CF8F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69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Programmability: Consequences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0D2A01-2018-9D46-9B3E-CAA693412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02888" y="2944025"/>
            <a:ext cx="7532648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500" b="1" dirty="0"/>
          </a:p>
        </p:txBody>
      </p:sp>
      <p:sp>
        <p:nvSpPr>
          <p:cNvPr id="4" name="Oval 3"/>
          <p:cNvSpPr/>
          <p:nvPr/>
        </p:nvSpPr>
        <p:spPr>
          <a:xfrm>
            <a:off x="1668601" y="4007250"/>
            <a:ext cx="588182" cy="57439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CF66B39-3D1E-4843-84BF-B5002BB4594D}"/>
              </a:ext>
            </a:extLst>
          </p:cNvPr>
          <p:cNvSpPr txBox="1">
            <a:spLocks/>
          </p:cNvSpPr>
          <p:nvPr/>
        </p:nvSpPr>
        <p:spPr>
          <a:xfrm>
            <a:off x="585862" y="2286000"/>
            <a:ext cx="7532648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5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2B6723-F45C-B848-B06F-5CD280DDED4C}"/>
              </a:ext>
            </a:extLst>
          </p:cNvPr>
          <p:cNvSpPr/>
          <p:nvPr/>
        </p:nvSpPr>
        <p:spPr>
          <a:xfrm>
            <a:off x="1668601" y="3434303"/>
            <a:ext cx="588182" cy="57439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501AED4-CFE6-9C41-AF2F-720BD7A53475}"/>
              </a:ext>
            </a:extLst>
          </p:cNvPr>
          <p:cNvSpPr txBox="1">
            <a:spLocks/>
          </p:cNvSpPr>
          <p:nvPr/>
        </p:nvSpPr>
        <p:spPr>
          <a:xfrm>
            <a:off x="2302669" y="2819201"/>
            <a:ext cx="7532648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450"/>
              </a:spcBef>
            </a:pPr>
            <a:r>
              <a:rPr lang="en-US" sz="4050" b="1" dirty="0"/>
              <a:t>Reducing Complexity</a:t>
            </a:r>
          </a:p>
          <a:p>
            <a:pPr algn="l">
              <a:spcBef>
                <a:spcPts val="450"/>
              </a:spcBef>
            </a:pPr>
            <a:r>
              <a:rPr lang="en-US" sz="4050" b="1" dirty="0"/>
              <a:t>Adding New Features</a:t>
            </a:r>
          </a:p>
          <a:p>
            <a:pPr algn="l">
              <a:spcBef>
                <a:spcPts val="450"/>
              </a:spcBef>
            </a:pPr>
            <a:r>
              <a:rPr lang="en-US" sz="4050" b="1" dirty="0"/>
              <a:t>Network Telemetry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22130C-46D3-8C46-876E-ECE8769FB58D}"/>
              </a:ext>
            </a:extLst>
          </p:cNvPr>
          <p:cNvSpPr/>
          <p:nvPr/>
        </p:nvSpPr>
        <p:spPr>
          <a:xfrm>
            <a:off x="1668601" y="2861357"/>
            <a:ext cx="588182" cy="57439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E22E400-95A4-6887-2308-601522ED7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EE4A26-5BA7-65B4-3A1C-B934386AAE9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B011A21-4844-2F37-C1BD-B5B1F22E6D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19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30860C-754E-018A-A09D-581B10802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DCN Design Dimensions</a:t>
            </a:r>
          </a:p>
        </p:txBody>
      </p:sp>
      <p:pic>
        <p:nvPicPr>
          <p:cNvPr id="22" name="Content Placeholder 21" descr="A diagram of data center network&#10;&#10;Description automatically generated">
            <a:extLst>
              <a:ext uri="{FF2B5EF4-FFF2-40B4-BE49-F238E27FC236}">
                <a16:creationId xmlns:a16="http://schemas.microsoft.com/office/drawing/2014/main" id="{42B8C40F-14D8-BA83-2B94-C217FCED9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984" y="990600"/>
            <a:ext cx="6474031" cy="58158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29BDB-D597-8BD2-2DF5-C3057ED85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6578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Final Comments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900BB8F-DEEE-ACA9-2071-F87735AFE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Network programmability:</a:t>
            </a:r>
          </a:p>
          <a:p>
            <a:pPr lvl="1"/>
            <a:r>
              <a:rPr lang="en-US" dirty="0"/>
              <a:t>Significantly powerful, makes change feasible</a:t>
            </a:r>
          </a:p>
          <a:p>
            <a:pPr lvl="1"/>
            <a:r>
              <a:rPr lang="en-US" dirty="0"/>
              <a:t>Innovation in “control plane” and “data path”</a:t>
            </a:r>
          </a:p>
          <a:p>
            <a:pPr lvl="1"/>
            <a:endParaRPr lang="en-US" dirty="0"/>
          </a:p>
          <a:p>
            <a:r>
              <a:rPr lang="en-US" dirty="0"/>
              <a:t>Academia vs. industry</a:t>
            </a:r>
          </a:p>
          <a:p>
            <a:pPr lvl="1"/>
            <a:r>
              <a:rPr lang="en-US" dirty="0"/>
              <a:t>Programmability allows development and testing of new ideas.</a:t>
            </a:r>
          </a:p>
          <a:p>
            <a:pPr lvl="1"/>
            <a:r>
              <a:rPr lang="en-US" dirty="0"/>
              <a:t>Has had a major impact in academic research</a:t>
            </a:r>
          </a:p>
          <a:p>
            <a:pPr lvl="2"/>
            <a:r>
              <a:rPr lang="en-US" dirty="0"/>
              <a:t>Creating proof-of-concept solutions in days/weeks</a:t>
            </a:r>
          </a:p>
          <a:p>
            <a:pPr lvl="1"/>
            <a:r>
              <a:rPr lang="en-US" dirty="0"/>
              <a:t>Opens doors for innovation and high impact research</a:t>
            </a:r>
          </a:p>
          <a:p>
            <a:pPr lvl="1"/>
            <a:r>
              <a:rPr lang="en-US" dirty="0"/>
              <a:t>Programmable switches in production: limited use cases</a:t>
            </a:r>
          </a:p>
          <a:p>
            <a:pPr lvl="2"/>
            <a:r>
              <a:rPr lang="en-US" dirty="0"/>
              <a:t>Programmable core vs. edge: which one do you think is more useful?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1AB36-AF4A-173D-631A-351D4988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673C3-95EF-AD74-24E5-C7CF994F1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F178F-D1A6-DEC8-1433-2A03E72C691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191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E0EF3-FF50-942B-74FE-6FE1B6013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Three-Tier Architecture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3F6C750-0346-BD6B-4D81-A82AC1254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400" y="990599"/>
            <a:ext cx="2438400" cy="55266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/>
              <a:t>Hierarchical tree network topology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Commonly used in traditional DCNs</a:t>
            </a:r>
          </a:p>
          <a:p>
            <a:pPr marL="0" indent="0">
              <a:buNone/>
            </a:pPr>
            <a:endParaRPr lang="en-US" sz="600" b="1" dirty="0"/>
          </a:p>
          <a:p>
            <a:pPr marL="0" indent="0">
              <a:buNone/>
            </a:pPr>
            <a:r>
              <a:rPr lang="en-US" sz="1400" b="1" dirty="0"/>
              <a:t>Three layers: 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Core: 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Layer 3 (network layer)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Fully connected high-speed mesh of multiple routers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Connect to the external networks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Aggregation: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Layer 3 and 2 (network and link layers)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Connect to core with few high-speed links (e.g., 100 Gb/s links), to access with many low-speed links (e.g., 10Gb/s) → simplify cabling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Middleboxes sit here (firewall, load balancer, …)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Access: layer 2 (link)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Connect to each server in the rack (e.g., through one or two 10Gb/s links) 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VLANs used to limit broadcast</a:t>
            </a:r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sz="1400" b="1" dirty="0"/>
              <a:t>Modular design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Easy to expand</a:t>
            </a:r>
            <a:endParaRPr lang="en-US" sz="1400" b="1" dirty="0">
              <a:solidFill>
                <a:srgbClr val="00008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AC0D73-C648-52B3-236E-A2D87BBB0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43000"/>
            <a:ext cx="6553200" cy="552666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D6DDD9-8F91-E136-954E-8B5A4BFF33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518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BE72A-792B-AF41-9460-5B0D5D981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7E982-B000-72F6-3F31-597DF741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609600"/>
          </a:xfrm>
        </p:spPr>
        <p:txBody>
          <a:bodyPr>
            <a:normAutofit/>
          </a:bodyPr>
          <a:lstStyle/>
          <a:p>
            <a:r>
              <a:rPr lang="en-US" dirty="0"/>
              <a:t>Traffic Direction in 3-Tier Architecture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CD07DC31-FB82-6857-93A8-0B0ADBB3E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9511" y="973200"/>
            <a:ext cx="6103689" cy="5580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581199B-2750-E58D-ADCD-72021F116BD2}"/>
              </a:ext>
            </a:extLst>
          </p:cNvPr>
          <p:cNvGrpSpPr/>
          <p:nvPr/>
        </p:nvGrpSpPr>
        <p:grpSpPr>
          <a:xfrm>
            <a:off x="6686550" y="973200"/>
            <a:ext cx="2228850" cy="324000"/>
            <a:chOff x="6686550" y="973200"/>
            <a:chExt cx="2228850" cy="324000"/>
          </a:xfrm>
        </p:grpSpPr>
        <p:sp>
          <p:nvSpPr>
            <p:cNvPr id="14" name="Content Placeholder 12">
              <a:extLst>
                <a:ext uri="{FF2B5EF4-FFF2-40B4-BE49-F238E27FC236}">
                  <a16:creationId xmlns:a16="http://schemas.microsoft.com/office/drawing/2014/main" id="{49B3ED24-A314-12D5-F004-FEE7903C0C9C}"/>
                </a:ext>
              </a:extLst>
            </p:cNvPr>
            <p:cNvSpPr txBox="1">
              <a:spLocks/>
            </p:cNvSpPr>
            <p:nvPr/>
          </p:nvSpPr>
          <p:spPr>
            <a:xfrm>
              <a:off x="7223400" y="973200"/>
              <a:ext cx="1692000" cy="324000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13" indent="-274313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8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1pPr>
              <a:lvl2pPr marL="640064" indent="-246882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85000"/>
                <a:buFont typeface="Wingdings 2"/>
                <a:buChar char=""/>
                <a:defRPr kumimoji="0" sz="2600" kern="1200">
                  <a:solidFill>
                    <a:srgbClr val="002060"/>
                  </a:solidFill>
                  <a:latin typeface="Optima" panose="02000503060000020004" pitchFamily="2" charset="0"/>
                  <a:ea typeface="+mn-ea"/>
                  <a:cs typeface="+mn-cs"/>
                </a:defRPr>
              </a:lvl2pPr>
              <a:lvl3pPr marL="914378" indent="-24688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0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3pPr>
              <a:lvl4pPr marL="1188690" indent="-210307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 2"/>
                <a:buChar char=""/>
                <a:defRPr kumimoji="0" sz="24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4pPr>
              <a:lvl5pPr marL="1463003" indent="-210307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2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5pPr>
              <a:lvl6pPr marL="1737317" indent="-210307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192" indent="-182876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05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19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2"/>
                <a:buNone/>
              </a:pPr>
              <a:r>
                <a:rPr lang="en-US" sz="1400" b="1" dirty="0"/>
                <a:t>Within a rack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248062F-E4B5-7A5A-881B-D449C36B2C02}"/>
                </a:ext>
              </a:extLst>
            </p:cNvPr>
            <p:cNvCxnSpPr>
              <a:cxnSpLocks/>
            </p:cNvCxnSpPr>
            <p:nvPr/>
          </p:nvCxnSpPr>
          <p:spPr>
            <a:xfrm>
              <a:off x="6686550" y="1126198"/>
              <a:ext cx="533400" cy="0"/>
            </a:xfrm>
            <a:prstGeom prst="line">
              <a:avLst/>
            </a:prstGeom>
            <a:ln w="47625" cap="rnd">
              <a:solidFill>
                <a:srgbClr val="945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E0A02896-1601-84C3-9491-3794E7316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00" y="972000"/>
            <a:ext cx="6103689" cy="55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481CF1-33AA-D1A5-4F52-4E0226A39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00" y="972000"/>
            <a:ext cx="6103678" cy="55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B0DC03-A94B-9D49-E052-2DBC1B6B7B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00" y="972000"/>
            <a:ext cx="6103689" cy="558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F97207-AB81-6AE7-0FCF-CAA65EF1C4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00" y="972000"/>
            <a:ext cx="6103689" cy="5580000"/>
          </a:xfrm>
          <a:prstGeom prst="rect">
            <a:avLst/>
          </a:prstGeom>
        </p:spPr>
      </p:pic>
      <p:sp>
        <p:nvSpPr>
          <p:cNvPr id="24" name="Content Placeholder 12">
            <a:extLst>
              <a:ext uri="{FF2B5EF4-FFF2-40B4-BE49-F238E27FC236}">
                <a16:creationId xmlns:a16="http://schemas.microsoft.com/office/drawing/2014/main" id="{253F37DE-5AF7-A684-FFB6-0742464E37B7}"/>
              </a:ext>
            </a:extLst>
          </p:cNvPr>
          <p:cNvSpPr txBox="1">
            <a:spLocks/>
          </p:cNvSpPr>
          <p:nvPr/>
        </p:nvSpPr>
        <p:spPr>
          <a:xfrm>
            <a:off x="6553200" y="2187845"/>
            <a:ext cx="2362200" cy="4461609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13" indent="-274313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40064" indent="-246882" algn="l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Wingdings 2"/>
              <a:buChar char=""/>
              <a:defRPr kumimoji="0" sz="2600" kern="1200">
                <a:solidFill>
                  <a:srgbClr val="002060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914378" indent="-24688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188690" indent="-210307" algn="l" rtl="0" eaLnBrk="1" latinLnBrk="0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1463003" indent="-210307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1737317" indent="-210307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192" indent="-182876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05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19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sz="1400" b="1" dirty="0"/>
              <a:t>Switching and Routing: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Communication within a rack or within the same aggregation switch happens at link layer (switching).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Traffic going through core (between aggregation switches and to/from external networks/Internet) happens at network layer (routing).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Different flows might have different RTTs (even within DCN)</a:t>
            </a:r>
          </a:p>
          <a:p>
            <a:pPr marL="0" indent="0">
              <a:buNone/>
            </a:pPr>
            <a:endParaRPr lang="en-US" sz="600" dirty="0">
              <a:solidFill>
                <a:schemeClr val="tx1"/>
              </a:solidFill>
            </a:endParaRPr>
          </a:p>
          <a:p>
            <a:pPr marL="0" indent="0">
              <a:buFont typeface="Wingdings 2"/>
              <a:buNone/>
            </a:pPr>
            <a:r>
              <a:rPr lang="en-US" sz="1200" b="1" dirty="0"/>
              <a:t>Total Link Capacities at Each Layer Might Be:</a:t>
            </a:r>
          </a:p>
          <a:p>
            <a:pPr marL="179388" indent="-179388"/>
            <a:r>
              <a:rPr lang="en-US" sz="1100" dirty="0">
                <a:solidFill>
                  <a:schemeClr val="tx1"/>
                </a:solidFill>
              </a:rPr>
              <a:t>Equal to lower layers, or</a:t>
            </a:r>
          </a:p>
          <a:p>
            <a:pPr marL="179388" indent="-179388"/>
            <a:r>
              <a:rPr lang="en-US" sz="1100" dirty="0">
                <a:solidFill>
                  <a:schemeClr val="tx1"/>
                </a:solidFill>
              </a:rPr>
              <a:t>Less (over-subscription)</a:t>
            </a:r>
          </a:p>
          <a:p>
            <a:pPr marL="179388" indent="-179388"/>
            <a:r>
              <a:rPr lang="en-US" sz="1100" dirty="0">
                <a:solidFill>
                  <a:schemeClr val="tx1"/>
                </a:solidFill>
              </a:rPr>
              <a:t>Reason: </a:t>
            </a:r>
          </a:p>
          <a:p>
            <a:pPr marL="545139" lvl="1" indent="-179388"/>
            <a:r>
              <a:rPr lang="en-US" sz="900" dirty="0">
                <a:solidFill>
                  <a:schemeClr val="tx1"/>
                </a:solidFill>
              </a:rPr>
              <a:t>Cost-saving: less bandwidth → lower cost</a:t>
            </a:r>
          </a:p>
          <a:p>
            <a:pPr marL="545139" lvl="1" indent="-179388"/>
            <a:r>
              <a:rPr lang="en-US" sz="900" dirty="0">
                <a:solidFill>
                  <a:schemeClr val="tx1"/>
                </a:solidFill>
              </a:rPr>
              <a:t>Locality: most communication within the same rack, or within the same cluster.</a:t>
            </a:r>
          </a:p>
          <a:p>
            <a:pPr marL="545139" lvl="1" indent="-179388"/>
            <a:endParaRPr lang="en-US" sz="900" dirty="0">
              <a:solidFill>
                <a:schemeClr val="tx1"/>
              </a:solidFill>
            </a:endParaRPr>
          </a:p>
          <a:p>
            <a:pPr marL="0" indent="0">
              <a:buFont typeface="Wingdings 2"/>
              <a:buNone/>
            </a:pPr>
            <a:endParaRPr lang="en-US" sz="1200" b="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D8C49E0-3187-C040-0F07-A61A34E24770}"/>
              </a:ext>
            </a:extLst>
          </p:cNvPr>
          <p:cNvGrpSpPr/>
          <p:nvPr/>
        </p:nvGrpSpPr>
        <p:grpSpPr>
          <a:xfrm>
            <a:off x="6686550" y="1258400"/>
            <a:ext cx="2228850" cy="324000"/>
            <a:chOff x="6686550" y="1258400"/>
            <a:chExt cx="2228850" cy="324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9C51451-0C90-67FB-AC92-3D2655173D20}"/>
                </a:ext>
              </a:extLst>
            </p:cNvPr>
            <p:cNvCxnSpPr>
              <a:cxnSpLocks/>
            </p:cNvCxnSpPr>
            <p:nvPr/>
          </p:nvCxnSpPr>
          <p:spPr>
            <a:xfrm>
              <a:off x="6686550" y="1401275"/>
              <a:ext cx="533400" cy="0"/>
            </a:xfrm>
            <a:prstGeom prst="line">
              <a:avLst/>
            </a:prstGeom>
            <a:ln w="476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Content Placeholder 12">
              <a:extLst>
                <a:ext uri="{FF2B5EF4-FFF2-40B4-BE49-F238E27FC236}">
                  <a16:creationId xmlns:a16="http://schemas.microsoft.com/office/drawing/2014/main" id="{104B28FF-4F39-D05D-3C0C-76808D10C76B}"/>
                </a:ext>
              </a:extLst>
            </p:cNvPr>
            <p:cNvSpPr txBox="1">
              <a:spLocks/>
            </p:cNvSpPr>
            <p:nvPr/>
          </p:nvSpPr>
          <p:spPr>
            <a:xfrm>
              <a:off x="7223400" y="1258400"/>
              <a:ext cx="1692000" cy="324000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13" indent="-274313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8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1pPr>
              <a:lvl2pPr marL="640064" indent="-246882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85000"/>
                <a:buFont typeface="Wingdings 2"/>
                <a:buChar char=""/>
                <a:defRPr kumimoji="0" sz="2600" kern="1200">
                  <a:solidFill>
                    <a:srgbClr val="002060"/>
                  </a:solidFill>
                  <a:latin typeface="Optima" panose="02000503060000020004" pitchFamily="2" charset="0"/>
                  <a:ea typeface="+mn-ea"/>
                  <a:cs typeface="+mn-cs"/>
                </a:defRPr>
              </a:lvl2pPr>
              <a:lvl3pPr marL="914378" indent="-24688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0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3pPr>
              <a:lvl4pPr marL="1188690" indent="-210307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 2"/>
                <a:buChar char=""/>
                <a:defRPr kumimoji="0" sz="24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4pPr>
              <a:lvl5pPr marL="1463003" indent="-210307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2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5pPr>
              <a:lvl6pPr marL="1737317" indent="-210307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192" indent="-182876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05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19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2"/>
                <a:buNone/>
              </a:pPr>
              <a:r>
                <a:rPr lang="en-US" sz="1400" b="1" dirty="0"/>
                <a:t>Between racks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76A8F7-530B-9A2F-D3B5-FCF471EED09D}"/>
              </a:ext>
            </a:extLst>
          </p:cNvPr>
          <p:cNvGrpSpPr/>
          <p:nvPr/>
        </p:nvGrpSpPr>
        <p:grpSpPr>
          <a:xfrm>
            <a:off x="6686550" y="1828800"/>
            <a:ext cx="2228850" cy="324000"/>
            <a:chOff x="6686550" y="1828800"/>
            <a:chExt cx="2228850" cy="324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C0C0EC7-CB93-F948-11EF-6BA8427BE562}"/>
                </a:ext>
              </a:extLst>
            </p:cNvPr>
            <p:cNvCxnSpPr>
              <a:cxnSpLocks/>
            </p:cNvCxnSpPr>
            <p:nvPr/>
          </p:nvCxnSpPr>
          <p:spPr>
            <a:xfrm>
              <a:off x="6686550" y="1971675"/>
              <a:ext cx="533400" cy="0"/>
            </a:xfrm>
            <a:prstGeom prst="line">
              <a:avLst/>
            </a:prstGeom>
            <a:ln w="47625" cap="rnd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ontent Placeholder 12">
              <a:extLst>
                <a:ext uri="{FF2B5EF4-FFF2-40B4-BE49-F238E27FC236}">
                  <a16:creationId xmlns:a16="http://schemas.microsoft.com/office/drawing/2014/main" id="{8BC35D89-9308-2152-CD94-30EE3BED0F8A}"/>
                </a:ext>
              </a:extLst>
            </p:cNvPr>
            <p:cNvSpPr txBox="1">
              <a:spLocks/>
            </p:cNvSpPr>
            <p:nvPr/>
          </p:nvSpPr>
          <p:spPr>
            <a:xfrm>
              <a:off x="7223400" y="1828800"/>
              <a:ext cx="1692000" cy="324000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13" indent="-274313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8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1pPr>
              <a:lvl2pPr marL="640064" indent="-246882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85000"/>
                <a:buFont typeface="Wingdings 2"/>
                <a:buChar char=""/>
                <a:defRPr kumimoji="0" sz="2600" kern="1200">
                  <a:solidFill>
                    <a:srgbClr val="002060"/>
                  </a:solidFill>
                  <a:latin typeface="Optima" panose="02000503060000020004" pitchFamily="2" charset="0"/>
                  <a:ea typeface="+mn-ea"/>
                  <a:cs typeface="+mn-cs"/>
                </a:defRPr>
              </a:lvl2pPr>
              <a:lvl3pPr marL="914378" indent="-24688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0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3pPr>
              <a:lvl4pPr marL="1188690" indent="-210307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 2"/>
                <a:buChar char=""/>
                <a:defRPr kumimoji="0" sz="24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4pPr>
              <a:lvl5pPr marL="1463003" indent="-210307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2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5pPr>
              <a:lvl6pPr marL="1737317" indent="-210307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192" indent="-182876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05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19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2"/>
                <a:buNone/>
              </a:pPr>
              <a:r>
                <a:rPr lang="en-US" sz="1400" b="1" dirty="0"/>
                <a:t>To/from Internet</a:t>
              </a:r>
            </a:p>
            <a:p>
              <a:pPr marL="0" indent="0">
                <a:buFont typeface="Wingdings 2"/>
                <a:buNone/>
              </a:pPr>
              <a:endParaRPr lang="en-US" sz="1400" b="1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332498A-E962-1901-513A-8A57A7D75254}"/>
              </a:ext>
            </a:extLst>
          </p:cNvPr>
          <p:cNvGrpSpPr/>
          <p:nvPr/>
        </p:nvGrpSpPr>
        <p:grpSpPr>
          <a:xfrm>
            <a:off x="6686550" y="1543600"/>
            <a:ext cx="2228849" cy="324000"/>
            <a:chOff x="6686550" y="1543600"/>
            <a:chExt cx="2228849" cy="324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D9273EB-BDE9-C52E-E21D-02AB817A99A9}"/>
                </a:ext>
              </a:extLst>
            </p:cNvPr>
            <p:cNvCxnSpPr>
              <a:cxnSpLocks/>
            </p:cNvCxnSpPr>
            <p:nvPr/>
          </p:nvCxnSpPr>
          <p:spPr>
            <a:xfrm>
              <a:off x="6686550" y="1679857"/>
              <a:ext cx="533400" cy="0"/>
            </a:xfrm>
            <a:prstGeom prst="line">
              <a:avLst/>
            </a:prstGeom>
            <a:ln w="47625" cap="rnd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ontent Placeholder 12">
              <a:extLst>
                <a:ext uri="{FF2B5EF4-FFF2-40B4-BE49-F238E27FC236}">
                  <a16:creationId xmlns:a16="http://schemas.microsoft.com/office/drawing/2014/main" id="{D5E1CDAF-F70D-5616-6D50-3298BD1319E9}"/>
                </a:ext>
              </a:extLst>
            </p:cNvPr>
            <p:cNvSpPr txBox="1">
              <a:spLocks/>
            </p:cNvSpPr>
            <p:nvPr/>
          </p:nvSpPr>
          <p:spPr>
            <a:xfrm>
              <a:off x="7223399" y="1543600"/>
              <a:ext cx="1692000" cy="324000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13" indent="-274313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8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1pPr>
              <a:lvl2pPr marL="640064" indent="-246882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85000"/>
                <a:buFont typeface="Wingdings 2"/>
                <a:buChar char=""/>
                <a:defRPr kumimoji="0" sz="2600" kern="1200">
                  <a:solidFill>
                    <a:srgbClr val="002060"/>
                  </a:solidFill>
                  <a:latin typeface="Optima" panose="02000503060000020004" pitchFamily="2" charset="0"/>
                  <a:ea typeface="+mn-ea"/>
                  <a:cs typeface="+mn-cs"/>
                </a:defRPr>
              </a:lvl2pPr>
              <a:lvl3pPr marL="914378" indent="-24688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0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3pPr>
              <a:lvl4pPr marL="1188690" indent="-210307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 2"/>
                <a:buChar char=""/>
                <a:defRPr kumimoji="0" sz="24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4pPr>
              <a:lvl5pPr marL="1463003" indent="-210307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2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5pPr>
              <a:lvl6pPr marL="1737317" indent="-210307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192" indent="-182876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05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19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/>
                <a:t>Between racks</a:t>
              </a:r>
            </a:p>
          </p:txBody>
        </p:sp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E4E293E-B403-4CB0-74B7-92A3D7ED82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44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YG-Custom">
      <a:dk1>
        <a:sysClr val="windowText" lastClr="000000"/>
      </a:dk1>
      <a:lt1>
        <a:sysClr val="window" lastClr="FFFFFF"/>
      </a:lt1>
      <a:dk2>
        <a:srgbClr val="000082"/>
      </a:dk2>
      <a:lt2>
        <a:srgbClr val="BFBFBF"/>
      </a:lt2>
      <a:accent1>
        <a:srgbClr val="C5C000"/>
      </a:accent1>
      <a:accent2>
        <a:srgbClr val="1B582B"/>
      </a:accent2>
      <a:accent3>
        <a:srgbClr val="009FEC"/>
      </a:accent3>
      <a:accent4>
        <a:srgbClr val="00BDBD"/>
      </a:accent4>
      <a:accent5>
        <a:srgbClr val="7C5BAE"/>
      </a:accent5>
      <a:accent6>
        <a:srgbClr val="0055AA"/>
      </a:accent6>
      <a:hlink>
        <a:srgbClr val="1B1BFF"/>
      </a:hlink>
      <a:folHlink>
        <a:srgbClr val="ACC0DE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2649</TotalTime>
  <Words>4778</Words>
  <Application>Microsoft Macintosh PowerPoint</Application>
  <PresentationFormat>On-screen Show (4:3)</PresentationFormat>
  <Paragraphs>1257</Paragraphs>
  <Slides>70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1" baseType="lpstr">
      <vt:lpstr>ＭＳ Ｐゴシック</vt:lpstr>
      <vt:lpstr>Arial</vt:lpstr>
      <vt:lpstr>Arial Narrow</vt:lpstr>
      <vt:lpstr>Calibri</vt:lpstr>
      <vt:lpstr>Courier New</vt:lpstr>
      <vt:lpstr>Handlee</vt:lpstr>
      <vt:lpstr>Optima</vt:lpstr>
      <vt:lpstr>Wingdings</vt:lpstr>
      <vt:lpstr>Wingdings 2</vt:lpstr>
      <vt:lpstr>ヒラギノ角ゴ ProN W3</vt:lpstr>
      <vt:lpstr>Flow</vt:lpstr>
      <vt:lpstr>Handout # 3:  Data Center Networks,  Data Path vs. Control Programming</vt:lpstr>
      <vt:lpstr>Announcements</vt:lpstr>
      <vt:lpstr>Final Project</vt:lpstr>
      <vt:lpstr>Outline</vt:lpstr>
      <vt:lpstr>Data Center Network (DCN)</vt:lpstr>
      <vt:lpstr>Evolution of DCN</vt:lpstr>
      <vt:lpstr>DCN Design Dimensions</vt:lpstr>
      <vt:lpstr>Three-Tier Architecture</vt:lpstr>
      <vt:lpstr>Traffic Direction in 3-Tier Architecture</vt:lpstr>
      <vt:lpstr>Fat-Tree Architecture</vt:lpstr>
      <vt:lpstr>Other DCN Architectures/Topologies</vt:lpstr>
      <vt:lpstr>Programming Data Center Networks</vt:lpstr>
      <vt:lpstr>Traditional Networks</vt:lpstr>
      <vt:lpstr>Reality is Even Worse</vt:lpstr>
      <vt:lpstr>PowerPoint Presentation</vt:lpstr>
      <vt:lpstr>Traditional Switch</vt:lpstr>
      <vt:lpstr>Traditional Switch</vt:lpstr>
      <vt:lpstr>Software Defined Network (SDN)</vt:lpstr>
      <vt:lpstr>OpenFlow Switch</vt:lpstr>
      <vt:lpstr>Consequences</vt:lpstr>
      <vt:lpstr>Example: New Data Center</vt:lpstr>
      <vt:lpstr>Example: Routing</vt:lpstr>
      <vt:lpstr>Example: Routing</vt:lpstr>
      <vt:lpstr>Back to the story …</vt:lpstr>
      <vt:lpstr>Software Defined Network (SDN)</vt:lpstr>
      <vt:lpstr>Network OS</vt:lpstr>
      <vt:lpstr>Software Defined Network (SDN)</vt:lpstr>
      <vt:lpstr>Control Program</vt:lpstr>
      <vt:lpstr>OpenFlow</vt:lpstr>
      <vt:lpstr>OpenFlow Rules</vt:lpstr>
      <vt:lpstr>Plumbing Primitives</vt:lpstr>
      <vt:lpstr>OpenFlow Rules – Cont’d</vt:lpstr>
      <vt:lpstr>Flow Table Entry</vt:lpstr>
      <vt:lpstr>Examples</vt:lpstr>
      <vt:lpstr>Examples</vt:lpstr>
      <vt:lpstr>Data Plane Functionalities</vt:lpstr>
      <vt:lpstr>OpenFlow and Data Plane</vt:lpstr>
      <vt:lpstr>Adding New Functionalities</vt:lpstr>
      <vt:lpstr>Adding New Functionalities</vt:lpstr>
      <vt:lpstr>Alternative View</vt:lpstr>
      <vt:lpstr>Changing the Control Plane </vt:lpstr>
      <vt:lpstr>But wait a minute…</vt:lpstr>
      <vt:lpstr>PowerPoint Presentation</vt:lpstr>
      <vt:lpstr>PowerPoint Presentation</vt:lpstr>
      <vt:lpstr>When you need a new feature…</vt:lpstr>
      <vt:lpstr>Network Systems Are Built “Bottom-up”</vt:lpstr>
      <vt:lpstr>“Top-Down” Network Programming</vt:lpstr>
      <vt:lpstr>Domain Specific Processors</vt:lpstr>
      <vt:lpstr>Domain Specific Processors</vt:lpstr>
      <vt:lpstr>PowerPoint Presentation</vt:lpstr>
      <vt:lpstr>PowerPoint Presentation</vt:lpstr>
      <vt:lpstr>Example P4 Program</vt:lpstr>
      <vt:lpstr>Example: Barefoot Tofino 6.5Tb/s Switch</vt:lpstr>
      <vt:lpstr>Network Programmability: Consequences</vt:lpstr>
      <vt:lpstr>Reducing Complexity</vt:lpstr>
      <vt:lpstr>Reducing Complexity</vt:lpstr>
      <vt:lpstr>Network Programmability: Consequences</vt:lpstr>
      <vt:lpstr>Protocol Complexity 30 Years Ago</vt:lpstr>
      <vt:lpstr>Programmable DCN Switch </vt:lpstr>
      <vt:lpstr>Adding Features: Some Examples</vt:lpstr>
      <vt:lpstr>New applications: Some Examples</vt:lpstr>
      <vt:lpstr>Network Programmability: Consequences</vt:lpstr>
      <vt:lpstr>PowerPoint Presentation</vt:lpstr>
      <vt:lpstr>PowerPoint Presentation</vt:lpstr>
      <vt:lpstr>PowerPoint Presentation</vt:lpstr>
      <vt:lpstr>We’d like the network to answer these questions</vt:lpstr>
      <vt:lpstr>INT: Inband Network Telemetry</vt:lpstr>
      <vt:lpstr>PowerPoint Presentation</vt:lpstr>
      <vt:lpstr>Network Programmability: Consequences</vt:lpstr>
      <vt:lpstr>Final 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Yashar</dc:creator>
  <cp:lastModifiedBy>Yashar Ganjali</cp:lastModifiedBy>
  <cp:revision>460</cp:revision>
  <cp:lastPrinted>2024-10-08T13:47:47Z</cp:lastPrinted>
  <dcterms:created xsi:type="dcterms:W3CDTF">2010-09-14T14:57:17Z</dcterms:created>
  <dcterms:modified xsi:type="dcterms:W3CDTF">2025-01-23T14:30:39Z</dcterms:modified>
</cp:coreProperties>
</file>