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307" r:id="rId2"/>
    <p:sldId id="476" r:id="rId3"/>
    <p:sldId id="310" r:id="rId4"/>
    <p:sldId id="367" r:id="rId5"/>
    <p:sldId id="368" r:id="rId6"/>
    <p:sldId id="369" r:id="rId7"/>
    <p:sldId id="477" r:id="rId8"/>
    <p:sldId id="370" r:id="rId9"/>
    <p:sldId id="371" r:id="rId10"/>
    <p:sldId id="479" r:id="rId11"/>
    <p:sldId id="372" r:id="rId12"/>
    <p:sldId id="373" r:id="rId13"/>
    <p:sldId id="377" r:id="rId14"/>
    <p:sldId id="378" r:id="rId15"/>
    <p:sldId id="379" r:id="rId16"/>
    <p:sldId id="478" r:id="rId17"/>
    <p:sldId id="2629" r:id="rId18"/>
    <p:sldId id="381" r:id="rId19"/>
    <p:sldId id="382" r:id="rId20"/>
    <p:sldId id="383" r:id="rId21"/>
    <p:sldId id="387" r:id="rId22"/>
    <p:sldId id="438" r:id="rId23"/>
    <p:sldId id="480" r:id="rId24"/>
    <p:sldId id="291" r:id="rId25"/>
    <p:sldId id="2630" r:id="rId26"/>
    <p:sldId id="463" r:id="rId27"/>
    <p:sldId id="464" r:id="rId28"/>
    <p:sldId id="439" r:id="rId29"/>
    <p:sldId id="440" r:id="rId30"/>
    <p:sldId id="2633" r:id="rId31"/>
    <p:sldId id="442" r:id="rId32"/>
    <p:sldId id="443" r:id="rId33"/>
    <p:sldId id="444" r:id="rId34"/>
    <p:sldId id="445" r:id="rId35"/>
    <p:sldId id="446" r:id="rId36"/>
    <p:sldId id="447" r:id="rId37"/>
    <p:sldId id="466" r:id="rId38"/>
    <p:sldId id="2634" r:id="rId39"/>
    <p:sldId id="449" r:id="rId40"/>
    <p:sldId id="450" r:id="rId41"/>
    <p:sldId id="2635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60" r:id="rId50"/>
    <p:sldId id="2631" r:id="rId51"/>
    <p:sldId id="2602" r:id="rId52"/>
    <p:sldId id="426" r:id="rId53"/>
    <p:sldId id="2603" r:id="rId54"/>
    <p:sldId id="2592" r:id="rId55"/>
    <p:sldId id="2596" r:id="rId56"/>
    <p:sldId id="2598" r:id="rId57"/>
    <p:sldId id="2593" r:id="rId58"/>
    <p:sldId id="2604" r:id="rId59"/>
    <p:sldId id="2605" r:id="rId60"/>
    <p:sldId id="2606" r:id="rId61"/>
    <p:sldId id="428" r:id="rId62"/>
    <p:sldId id="427" r:id="rId63"/>
    <p:sldId id="2608" r:id="rId64"/>
    <p:sldId id="2609" r:id="rId65"/>
    <p:sldId id="2626" r:id="rId66"/>
    <p:sldId id="2625" r:id="rId67"/>
    <p:sldId id="2632" r:id="rId68"/>
    <p:sldId id="2600" r:id="rId69"/>
    <p:sldId id="2607" r:id="rId70"/>
    <p:sldId id="2610" r:id="rId71"/>
    <p:sldId id="2627" r:id="rId72"/>
    <p:sldId id="2582" r:id="rId73"/>
    <p:sldId id="475" r:id="rId74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12" autoAdjust="0"/>
    <p:restoredTop sz="87806" autoAdjust="0"/>
  </p:normalViewPr>
  <p:slideViewPr>
    <p:cSldViewPr>
      <p:cViewPr varScale="1">
        <p:scale>
          <a:sx n="106" d="100"/>
          <a:sy n="106" d="100"/>
        </p:scale>
        <p:origin x="192" y="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0.xml"/><Relationship Id="rId1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1/10/25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1/10/25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CF605-DA55-4E0F-B667-30DA75DEF551}" type="slidenum">
              <a:rPr lang="en-US"/>
              <a:pPr/>
              <a:t>14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BDA07-B7B2-40DA-9C53-67A0C36ABBDA}" type="slidenum">
              <a:rPr lang="en-US"/>
              <a:pPr/>
              <a:t>15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E5370-EC07-7137-0562-F5EC5F889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908F98-72A4-C29A-F684-91A658232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17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941512D2-0659-C889-68E8-E6D9AA5221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BE705229-F3DE-8CEC-D641-4A7C8A778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0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F75AE-1D37-47D4-9D49-9D0A2A328EA6}" type="slidenum">
              <a:rPr lang="en-US"/>
              <a:pPr/>
              <a:t>18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 lIns="96729" tIns="48364" rIns="96729" bIns="48364"/>
          <a:lstStyle/>
          <a:p>
            <a:pPr defTabSz="951509">
              <a:spcBef>
                <a:spcPct val="0"/>
              </a:spcBef>
            </a:pPr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6EE7E-7DDD-45AE-9E7B-A5275A0F09BB}" type="slidenum">
              <a:rPr lang="en-US"/>
              <a:pPr/>
              <a:t>19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 lIns="96729" tIns="48364" rIns="96729" bIns="48364"/>
          <a:lstStyle/>
          <a:p>
            <a:pPr defTabSz="951509">
              <a:spcBef>
                <a:spcPct val="0"/>
              </a:spcBef>
            </a:pPr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08664-DE5F-4B20-85BD-C9986A4112A8}" type="slidenum">
              <a:rPr lang="en-US"/>
              <a:pPr/>
              <a:t>20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 lIns="96729" tIns="48364" rIns="96729" bIns="48364"/>
          <a:lstStyle/>
          <a:p>
            <a:pPr defTabSz="951509">
              <a:spcBef>
                <a:spcPct val="0"/>
              </a:spcBef>
            </a:pPr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425653-383D-4078-9DA1-AB8496B7339E}" type="slidenum">
              <a:rPr lang="en-US"/>
              <a:pPr/>
              <a:t>21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5FA87-3F40-4764-8535-345AF78368F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80DFC-EB49-48F0-AD01-46EE094E81F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D7D6E-FF4F-4A65-9129-DC673EB69348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D621-5BE2-7B2E-328E-CD8CA01C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894F47-2C81-61B7-DB67-6C5FA0E15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25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111415B4-7742-59F6-B65A-2E7FA0336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63A0F320-A7B9-D4D9-3499-C2B24A3D5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6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14D34-A6D0-4A61-8C1F-DD40FF38B83B}" type="slidenum">
              <a:rPr lang="en-US"/>
              <a:pPr/>
              <a:t>26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9187" cy="27432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C3CA4-5A98-44E6-93F3-C10A225C1C94}" type="slidenum">
              <a:rPr lang="en-US"/>
              <a:pPr/>
              <a:t>27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F1E0B-1028-4011-844F-DB4775BFC4D8}" type="slidenum">
              <a:rPr lang="en-US"/>
              <a:pPr/>
              <a:t>28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1A97C-BAFF-4C72-B5A4-C8AE914556D7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01FF-0120-CC74-D711-514C1A3A3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4E2DCA-02AF-19F9-0DF7-C23E718A3D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30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9C1CC0A6-0696-5391-FD2E-0D6CD6DAB5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B7F72466-ED76-FAA0-C005-650DE396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01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6C61B-B01E-4CE2-A64F-28349E00D703}" type="slidenum">
              <a:rPr lang="en-US"/>
              <a:pPr/>
              <a:t>31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A369E-F616-433B-9B43-898F21F95CA7}" type="slidenum">
              <a:rPr lang="en-US"/>
              <a:pPr/>
              <a:t>32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BA1E2-4738-4EEE-93A7-55178A83FD32}" type="slidenum">
              <a:rPr lang="en-US"/>
              <a:pPr/>
              <a:t>33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A369E-F616-433B-9B43-898F21F95CA7}" type="slidenum">
              <a:rPr lang="en-US"/>
              <a:pPr/>
              <a:t>34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D0BF3-3033-4803-9424-08521EAB203F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1844B-0514-435A-AFB6-CD9DA1CA5AC6}" type="slidenum">
              <a:rPr lang="en-US"/>
              <a:pPr/>
              <a:t>35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A369E-F616-433B-9B43-898F21F95CA7}" type="slidenum">
              <a:rPr lang="en-US"/>
              <a:pPr/>
              <a:t>36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7479F-05B3-4E9F-9A09-040114864C1A}" type="slidenum">
              <a:rPr lang="en-US"/>
              <a:pPr/>
              <a:t>37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3D999-4FBD-5A86-04CD-C2071CB0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05BD15-4EE9-0D73-AE73-F18C1E8C7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38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F26D46B9-3E08-3247-9741-5B0A040D6C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BFCA4434-3EC2-2A4F-C2F1-703F24ADE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14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60F6D-7DC4-42A9-9372-C45DCBDA031F}" type="slidenum">
              <a:rPr lang="en-US"/>
              <a:pPr/>
              <a:t>39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607E8-7F0C-456D-9C00-B4BA52BF03A7}" type="slidenum">
              <a:rPr lang="en-US"/>
              <a:pPr/>
              <a:t>40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 lIns="95906" tIns="47953" rIns="95906" bIns="47953"/>
          <a:lstStyle/>
          <a:p>
            <a:r>
              <a:rPr lang="en-US"/>
              <a:t>How fast?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Get into the motivation – say OC768 line rate buffering is a goal.</a:t>
            </a:r>
          </a:p>
          <a:p>
            <a:r>
              <a:rPr lang="en-US"/>
              <a:t>  - Just mention directly the amount of buffering required.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Why is it not possible today?</a:t>
            </a:r>
          </a:p>
          <a:p>
            <a:endParaRPr lang="en-US"/>
          </a:p>
          <a:p>
            <a:r>
              <a:rPr lang="en-US"/>
              <a:t>Why is it intersting….</a:t>
            </a:r>
          </a:p>
          <a:p>
            <a:endParaRPr lang="en-US"/>
          </a:p>
          <a:p>
            <a:r>
              <a:rPr lang="en-US"/>
              <a:t>	Talks abut SRAM/DRAM.</a:t>
            </a:r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662B0-F9AD-84B9-7879-CE7502713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2B30DF-5584-DAEE-FF66-FFDEE4A23E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41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BD4A8144-9FE8-532F-7C46-2586A235E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F915DDAE-DA2A-DF29-ED23-A57EED6DF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1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7B524-E985-4E41-8F5F-9C9EC1C41073}" type="slidenum">
              <a:rPr lang="en-US"/>
              <a:pPr/>
              <a:t>42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50DDE-FB4F-4142-971F-1DB3577D0AA6}" type="slidenum">
              <a:rPr lang="en-US"/>
              <a:pPr/>
              <a:t>43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EE2EC-8FB7-4333-A9D8-1809185C47D1}" type="slidenum">
              <a:rPr lang="en-US"/>
              <a:pPr/>
              <a:t>44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1ACBF-E60A-4ED0-95F8-09F485B7B344}" type="slidenum">
              <a:rPr lang="en-US"/>
              <a:pPr/>
              <a:t>5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0FA850-EAE5-4203-8156-990650963B5A}" type="slidenum">
              <a:rPr lang="en-US"/>
              <a:pPr/>
              <a:t>45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66431-55C2-413B-8F8C-C77CB647D2A7}" type="slidenum">
              <a:rPr lang="en-US"/>
              <a:pPr/>
              <a:t>46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E80D6-E699-47CB-8E07-FC1777BAF288}" type="slidenum">
              <a:rPr lang="en-US"/>
              <a:pPr/>
              <a:t>47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24144-5A00-44C7-AE39-9D0A4161CF0C}" type="slidenum">
              <a:rPr lang="en-US"/>
              <a:pPr/>
              <a:t>48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F6D1E-3B15-46C6-9C35-B287F1798ADB}" type="slidenum">
              <a:rPr lang="en-US"/>
              <a:pPr/>
              <a:t>49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80865-4EFF-0648-BEA5-15256102E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EAF87-6D78-2E9B-B3D5-53C1DD0A9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50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88EC09DD-3958-CABC-DD6A-A947C13CC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A4CF158F-27DC-2A39-C7B4-433CB5167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76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543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753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889C7-F86F-DFEF-216E-5472C946B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8DDD62-FDB5-91A8-2E79-5150220E2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AC4B1-E9E1-44AF-9735-5FC12D4F5192}" type="slidenum">
              <a:rPr lang="en-US"/>
              <a:pPr/>
              <a:t>67</a:t>
            </a:fld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05AE4483-26FC-8F9B-C19E-B6D9BD410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679435DA-F36C-11BD-12A2-A83B517BA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2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7322E-5784-41C1-AFFA-20206713ED2B}" type="slidenum">
              <a:rPr lang="en-US"/>
              <a:pPr/>
              <a:t>6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05855-7CE7-4461-AA7D-AA7E495F555E}" type="slidenum">
              <a:rPr lang="en-US"/>
              <a:pPr/>
              <a:t>8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77E57-AE00-44BD-9DE5-84AF9201DD7E}" type="slidenum">
              <a:rPr lang="en-US"/>
              <a:pPr/>
              <a:t>9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A16F8-20B7-44BE-9C60-D1AB70774984}" type="slidenum">
              <a:rPr lang="en-US"/>
              <a:pPr/>
              <a:t>11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65AB0-BD00-4878-97C0-0D18A3AD59EC}" type="slidenum">
              <a:rPr lang="en-US"/>
              <a:pPr/>
              <a:t>12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CSC2209 – Computer Networks for Machine Learning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1BE99F4A-9208-D60E-90FA-06DAB308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8980A0DC-4C53-5306-6F0A-3A3E6263E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D9392207-F543-EEDF-C037-9A40D71F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EE398BCE-F2F8-7620-DC1D-24F84F2E9E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0">
            <a:extLst>
              <a:ext uri="{FF2B5EF4-FFF2-40B4-BE49-F238E27FC236}">
                <a16:creationId xmlns:a16="http://schemas.microsoft.com/office/drawing/2014/main" id="{91C9E37D-9593-01FF-A1AE-D25EF9C7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0CFA208A-BDD1-A82F-D72A-D6F90F92B8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66753DFB-771A-64AF-7C10-4C026433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6F1A5773-D216-D70E-11D0-CFE705D9F7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5AA96E11-354B-C484-CB29-3659FFA9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929CAEA9-7F98-062D-F003-E61896E7D8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D5C97A2A-1C0B-958A-5D98-662585B1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FAD51DB-959F-9DF5-B889-9E919EB0BF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48CDEF4B-5ED0-05F1-0A99-1DBFD522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AB514334-8FEB-472A-8C6A-9DF0399FD5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543B7872-92ED-71E8-3D28-79E45BBF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1D8DC331-B38F-EAFC-BE27-71F0E9EC6C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AF486B1E-B18D-E5FA-603D-3971E181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3819D6BE-0994-F60E-9735-9A2ECC33E0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University of Toronto – Winter 2025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fpitt/documents/plagiarism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clarke/acoffenc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tudentlife.utoronto.ca/accessibilit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yganjali/courses/csc2229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aridzandi@cs.toronto.edu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iazza.com/utoronto.ca/winter2025/csc2229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2: </a:t>
            </a:r>
            <a:br>
              <a:rPr lang="en-US" dirty="0"/>
            </a:br>
            <a:r>
              <a:rPr lang="en-US" dirty="0"/>
              <a:t>Course Logistics </a:t>
            </a:r>
            <a:r>
              <a:rPr lang="en-US"/>
              <a:t>and Introduction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3914-B5D2-196C-63A1-F636AFCE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7144C-18A6-CCFB-7DB8-55F9818D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read and discuss papers from the top-tier conferences in the area.</a:t>
            </a:r>
          </a:p>
          <a:p>
            <a:r>
              <a:rPr lang="en-US" dirty="0"/>
              <a:t>Each student will present one paper throughout the semester</a:t>
            </a:r>
          </a:p>
          <a:p>
            <a:pPr lvl="1"/>
            <a:r>
              <a:rPr lang="en-US" dirty="0"/>
              <a:t>+ final project presentation which is in groups</a:t>
            </a:r>
          </a:p>
          <a:p>
            <a:pPr lvl="1"/>
            <a:endParaRPr lang="en-US" dirty="0"/>
          </a:p>
          <a:p>
            <a:r>
              <a:rPr lang="en-US" dirty="0"/>
              <a:t>All students are expected to read the paper beforehand.</a:t>
            </a:r>
          </a:p>
          <a:p>
            <a:r>
              <a:rPr lang="en-US" dirty="0"/>
              <a:t>The presentation will be followed by discussion (all of us).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9B6E-FC51-55DD-BE27-CEDFB087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1FC27-D8F7-C51C-0B5A-F20AF4780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DCD3D-EF41-5CF7-5795-1D49F1F1CB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97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5D31DE-1F87-4138-B7AA-DC4EBAA1C6CF}" type="slidenum">
              <a:rPr lang="en-US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Projects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Final Project</a:t>
            </a:r>
          </a:p>
          <a:p>
            <a:pPr lvl="1"/>
            <a:r>
              <a:rPr lang="en-US" dirty="0"/>
              <a:t>Groups of 2-3 students</a:t>
            </a:r>
          </a:p>
          <a:p>
            <a:endParaRPr lang="en-US" dirty="0"/>
          </a:p>
          <a:p>
            <a:r>
              <a:rPr lang="en-US" dirty="0"/>
              <a:t>Final Project Topic</a:t>
            </a:r>
          </a:p>
          <a:p>
            <a:pPr lvl="1"/>
            <a:r>
              <a:rPr lang="en-US" dirty="0"/>
              <a:t>Consult with the instructor to choose a problem</a:t>
            </a:r>
          </a:p>
          <a:p>
            <a:pPr lvl="2"/>
            <a:r>
              <a:rPr lang="en-US" dirty="0"/>
              <a:t>Choose 1-2 problems from the offered list</a:t>
            </a:r>
          </a:p>
          <a:p>
            <a:pPr lvl="1"/>
            <a:r>
              <a:rPr lang="en-US" dirty="0"/>
              <a:t>Replicate &amp; Improve</a:t>
            </a:r>
          </a:p>
          <a:p>
            <a:pPr lvl="2"/>
            <a:r>
              <a:rPr lang="en-US" dirty="0"/>
              <a:t>Choose a paper related to the course topic, replicate existing solution, and improve (bonus) </a:t>
            </a:r>
          </a:p>
          <a:p>
            <a:pPr lvl="1"/>
            <a:r>
              <a:rPr lang="en-US" dirty="0"/>
              <a:t>Survey of existing solutions</a:t>
            </a:r>
          </a:p>
          <a:p>
            <a:pPr lvl="2"/>
            <a:r>
              <a:rPr lang="en-US" dirty="0"/>
              <a:t>Create new insights by looking at certain problems/solutions from different perspectives</a:t>
            </a:r>
          </a:p>
          <a:p>
            <a:pPr lvl="1"/>
            <a:r>
              <a:rPr lang="en-US" dirty="0"/>
              <a:t>Apply your background/ideas</a:t>
            </a:r>
          </a:p>
          <a:p>
            <a:pPr lvl="2"/>
            <a:r>
              <a:rPr lang="en-US" dirty="0"/>
              <a:t>Identify challenges and opportunities in the areas covered in the course to apply your own ideas.</a:t>
            </a:r>
          </a:p>
          <a:p>
            <a:endParaRPr lang="en-US" dirty="0"/>
          </a:p>
          <a:p>
            <a:r>
              <a:rPr lang="en-US" dirty="0"/>
              <a:t>Please discuss your ideas with me before submitting a proposal.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E9CF1E-5531-44F8-B1E9-5B7F09BB138A}" type="slidenum">
              <a:rPr lang="en-US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submissions must present original, independent work.</a:t>
            </a:r>
          </a:p>
          <a:p>
            <a:endParaRPr lang="en-US" dirty="0"/>
          </a:p>
          <a:p>
            <a:r>
              <a:rPr lang="en-US" dirty="0"/>
              <a:t>We take academic offenses very seriously. </a:t>
            </a:r>
          </a:p>
          <a:p>
            <a:endParaRPr lang="en-US" dirty="0"/>
          </a:p>
          <a:p>
            <a:r>
              <a:rPr lang="en-US" dirty="0"/>
              <a:t>Please read </a:t>
            </a:r>
          </a:p>
          <a:p>
            <a:pPr lvl="1"/>
            <a:r>
              <a:rPr lang="en-US" dirty="0"/>
              <a:t>Handout # 1 (course information sheet)</a:t>
            </a:r>
          </a:p>
          <a:p>
            <a:pPr lvl="1"/>
            <a:r>
              <a:rPr lang="en-US" dirty="0"/>
              <a:t>“Guideline for avoiding plagiarism”</a:t>
            </a:r>
          </a:p>
          <a:p>
            <a:pPr lvl="1"/>
            <a:r>
              <a:rPr lang="en-US" dirty="0">
                <a:hlinkClick r:id="rId3"/>
              </a:rPr>
              <a:t>http://www.cs.toronto.edu/~fpitt/documents/plagiarism.html</a:t>
            </a:r>
            <a:endParaRPr lang="en-US" dirty="0"/>
          </a:p>
          <a:p>
            <a:pPr lvl="1"/>
            <a:r>
              <a:rPr lang="en-US" dirty="0"/>
              <a:t>“Advice about academic offenses”</a:t>
            </a:r>
          </a:p>
          <a:p>
            <a:pPr lvl="1"/>
            <a:r>
              <a:rPr lang="en-US" dirty="0">
                <a:hlinkClick r:id="rId4"/>
              </a:rPr>
              <a:t>http://www.cs.toronto.edu/~clarke/acoffences/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Use of AI tools: OK to use for learning. Cannot be submitted as your original work.</a:t>
            </a:r>
          </a:p>
          <a:p>
            <a:pPr lvl="2"/>
            <a:r>
              <a:rPr lang="en-US" dirty="0"/>
              <a:t>Please see Handout #1 for more information. </a:t>
            </a:r>
          </a:p>
          <a:p>
            <a:pPr lvl="2"/>
            <a:r>
              <a:rPr lang="en-US" dirty="0"/>
              <a:t>Need to clearly state what/how you have used it.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Accessibility Needs</a:t>
            </a:r>
          </a:p>
          <a:p>
            <a:pPr lvl="1"/>
            <a:r>
              <a:rPr lang="en-US" dirty="0"/>
              <a:t>The University of Toronto is committed to accessibility. If you require accommodations or have any accessibility concerns, please visit </a:t>
            </a:r>
            <a:r>
              <a:rPr lang="en-US" u="sng" dirty="0">
                <a:hlinkClick r:id="rId3"/>
              </a:rPr>
              <a:t>http://studentlife.utoronto.ca/accessibility</a:t>
            </a:r>
            <a:r>
              <a:rPr lang="en-US" dirty="0"/>
              <a:t> as soon as possible.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12F564-A17C-445C-BB90-BA9FD28E5FC2}" type="slidenum">
              <a:rPr lang="en-US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	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thanks to:</a:t>
            </a:r>
          </a:p>
          <a:p>
            <a:pPr lvl="1"/>
            <a:r>
              <a:rPr lang="en-US" dirty="0"/>
              <a:t>Prof. Nick </a:t>
            </a:r>
            <a:r>
              <a:rPr lang="en-US" dirty="0" err="1"/>
              <a:t>McKeown</a:t>
            </a:r>
            <a:r>
              <a:rPr lang="en-US" dirty="0"/>
              <a:t>, Stanford University </a:t>
            </a:r>
          </a:p>
          <a:p>
            <a:pPr lvl="1"/>
            <a:r>
              <a:rPr lang="en-US" dirty="0"/>
              <a:t>Prof. Balaji Prabhakar, Stanford University</a:t>
            </a:r>
          </a:p>
          <a:p>
            <a:pPr lvl="1"/>
            <a:r>
              <a:rPr lang="en-US" dirty="0"/>
              <a:t>Prof. Jennifer Rexford, Princeton University</a:t>
            </a:r>
          </a:p>
          <a:p>
            <a:pPr lvl="1"/>
            <a:r>
              <a:rPr lang="en-US" dirty="0"/>
              <a:t>Prof. Nick </a:t>
            </a:r>
            <a:r>
              <a:rPr lang="en-US" dirty="0" err="1"/>
              <a:t>Feamster</a:t>
            </a:r>
            <a:r>
              <a:rPr lang="en-US" dirty="0"/>
              <a:t>, University of Chicago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0CE07E-3E57-49FD-9ECE-E94F39A0883C}" type="slidenum">
              <a:rPr lang="en-US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endParaRPr lang="en-US" sz="4000" dirty="0"/>
          </a:p>
          <a:p>
            <a:pPr algn="ctr">
              <a:buNone/>
            </a:pPr>
            <a:endParaRPr lang="en-US" sz="4000" dirty="0"/>
          </a:p>
          <a:p>
            <a:pPr algn="ctr">
              <a:buNone/>
            </a:pPr>
            <a:r>
              <a:rPr lang="en-US" sz="4000" dirty="0"/>
              <a:t>What else do you like to know </a:t>
            </a:r>
          </a:p>
          <a:p>
            <a:pPr algn="ctr">
              <a:buNone/>
            </a:pPr>
            <a:r>
              <a:rPr lang="en-US" sz="4000" dirty="0"/>
              <a:t>about this course?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E3B53-3A60-A8FD-40CE-8B31EF0A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 …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BCE6-020D-B518-32A2-2E5BE2952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volunteers for paper presentations</a:t>
            </a:r>
          </a:p>
          <a:p>
            <a:pPr lvl="1"/>
            <a:r>
              <a:rPr lang="en-US" dirty="0"/>
              <a:t>Presentation in three weeks (Jan 31)</a:t>
            </a:r>
          </a:p>
          <a:p>
            <a:pPr lvl="1"/>
            <a:r>
              <a:rPr lang="en-US" dirty="0"/>
              <a:t>Bonus for people who volunteer to present first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64233-6F7F-9ADA-12F1-0C03FEA1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1223B-8116-8117-C215-D905017B4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02ACA-42A4-2BAC-F034-FDF108F450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79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C8AE-4B21-E6B9-E112-7D9FEB445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1D1A1D35-F3EC-3D5F-9551-E2D0E4235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BDAA0787-2741-F648-D512-D10B0EF1C6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1FD80-B5B0-E66F-6161-F58EE391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FAF66-FE00-A512-FCDC-19A029A2AB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2F689-9FD4-AFEE-5CCC-1864F6C04E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D018552-D66C-3F7F-4D68-0AB9328BCB8C}"/>
              </a:ext>
            </a:extLst>
          </p:cNvPr>
          <p:cNvSpPr/>
          <p:nvPr/>
        </p:nvSpPr>
        <p:spPr>
          <a:xfrm>
            <a:off x="228600" y="9144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26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29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AF7CB5-2D44-4D4C-B7A2-BE829847C9B3}" type="slidenum">
              <a:rPr lang="en-US"/>
              <a:pPr/>
              <a:t>18</a:t>
            </a:fld>
            <a:endParaRPr lang="en-US"/>
          </a:p>
        </p:txBody>
      </p:sp>
      <p:sp>
        <p:nvSpPr>
          <p:cNvPr id="29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6525" y="1604963"/>
            <a:ext cx="8502650" cy="4044950"/>
            <a:chOff x="86" y="1011"/>
            <a:chExt cx="5356" cy="2548"/>
          </a:xfrm>
        </p:grpSpPr>
        <p:sp>
          <p:nvSpPr>
            <p:cNvPr id="151556" name="Text Box 4"/>
            <p:cNvSpPr txBox="1">
              <a:spLocks noChangeArrowheads="1"/>
            </p:cNvSpPr>
            <p:nvPr/>
          </p:nvSpPr>
          <p:spPr bwMode="auto">
            <a:xfrm>
              <a:off x="2640" y="1011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R3</a:t>
              </a:r>
              <a:endParaRPr lang="en-US" sz="2400">
                <a:latin typeface="Calibri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6" y="1293"/>
              <a:ext cx="5356" cy="2266"/>
              <a:chOff x="86" y="1293"/>
              <a:chExt cx="5356" cy="2266"/>
            </a:xfrm>
          </p:grpSpPr>
          <p:sp>
            <p:nvSpPr>
              <p:cNvPr id="151558" name="Line 6"/>
              <p:cNvSpPr>
                <a:spLocks noChangeShapeType="1"/>
              </p:cNvSpPr>
              <p:nvPr/>
            </p:nvSpPr>
            <p:spPr bwMode="auto">
              <a:xfrm flipV="1">
                <a:off x="1920" y="1520"/>
                <a:ext cx="720" cy="1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59" name="Line 7"/>
              <p:cNvSpPr>
                <a:spLocks noChangeShapeType="1"/>
              </p:cNvSpPr>
              <p:nvPr/>
            </p:nvSpPr>
            <p:spPr bwMode="auto">
              <a:xfrm flipH="1" flipV="1">
                <a:off x="2640" y="1507"/>
                <a:ext cx="1104" cy="12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0" name="Line 8"/>
              <p:cNvSpPr>
                <a:spLocks noChangeShapeType="1"/>
              </p:cNvSpPr>
              <p:nvPr/>
            </p:nvSpPr>
            <p:spPr bwMode="auto">
              <a:xfrm flipH="1" flipV="1">
                <a:off x="2640" y="1503"/>
                <a:ext cx="1248" cy="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1" name="Line 9"/>
              <p:cNvSpPr>
                <a:spLocks noChangeShapeType="1"/>
              </p:cNvSpPr>
              <p:nvPr/>
            </p:nvSpPr>
            <p:spPr bwMode="auto">
              <a:xfrm flipV="1">
                <a:off x="1776" y="1539"/>
                <a:ext cx="912" cy="2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2" name="Line 10"/>
              <p:cNvSpPr>
                <a:spLocks noChangeShapeType="1"/>
              </p:cNvSpPr>
              <p:nvPr/>
            </p:nvSpPr>
            <p:spPr bwMode="auto">
              <a:xfrm>
                <a:off x="1774" y="1915"/>
                <a:ext cx="154" cy="8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3" name="Line 11"/>
              <p:cNvSpPr>
                <a:spLocks noChangeShapeType="1"/>
              </p:cNvSpPr>
              <p:nvPr/>
            </p:nvSpPr>
            <p:spPr bwMode="auto">
              <a:xfrm>
                <a:off x="1872" y="2733"/>
                <a:ext cx="192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4" name="Line 12"/>
              <p:cNvSpPr>
                <a:spLocks noChangeShapeType="1"/>
              </p:cNvSpPr>
              <p:nvPr/>
            </p:nvSpPr>
            <p:spPr bwMode="auto">
              <a:xfrm flipV="1">
                <a:off x="3842" y="1840"/>
                <a:ext cx="41" cy="10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5" name="Line 13"/>
              <p:cNvSpPr>
                <a:spLocks noChangeShapeType="1"/>
              </p:cNvSpPr>
              <p:nvPr/>
            </p:nvSpPr>
            <p:spPr bwMode="auto">
              <a:xfrm>
                <a:off x="462" y="1620"/>
                <a:ext cx="1314" cy="2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6" name="Line 14"/>
              <p:cNvSpPr>
                <a:spLocks noChangeShapeType="1"/>
              </p:cNvSpPr>
              <p:nvPr/>
            </p:nvSpPr>
            <p:spPr bwMode="auto">
              <a:xfrm flipV="1">
                <a:off x="462" y="1824"/>
                <a:ext cx="1266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7" name="Line 15"/>
              <p:cNvSpPr>
                <a:spLocks noChangeShapeType="1"/>
              </p:cNvSpPr>
              <p:nvPr/>
            </p:nvSpPr>
            <p:spPr bwMode="auto">
              <a:xfrm flipV="1">
                <a:off x="3840" y="1620"/>
                <a:ext cx="1127" cy="2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8" name="Line 16"/>
              <p:cNvSpPr>
                <a:spLocks noChangeShapeType="1"/>
              </p:cNvSpPr>
              <p:nvPr/>
            </p:nvSpPr>
            <p:spPr bwMode="auto">
              <a:xfrm>
                <a:off x="3840" y="1917"/>
                <a:ext cx="1279" cy="6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69" name="Line 17"/>
              <p:cNvSpPr>
                <a:spLocks noChangeShapeType="1"/>
              </p:cNvSpPr>
              <p:nvPr/>
            </p:nvSpPr>
            <p:spPr bwMode="auto">
              <a:xfrm flipV="1">
                <a:off x="576" y="2685"/>
                <a:ext cx="1344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70" name="Line 18"/>
              <p:cNvSpPr>
                <a:spLocks noChangeShapeType="1"/>
              </p:cNvSpPr>
              <p:nvPr/>
            </p:nvSpPr>
            <p:spPr bwMode="auto">
              <a:xfrm>
                <a:off x="3840" y="2877"/>
                <a:ext cx="1030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288" y="1485"/>
                <a:ext cx="475" cy="442"/>
                <a:chOff x="192" y="1632"/>
                <a:chExt cx="475" cy="442"/>
              </a:xfrm>
            </p:grpSpPr>
            <p:sp>
              <p:nvSpPr>
                <p:cNvPr id="151572" name="Rectangle 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573" name="Rectangle 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157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1577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78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79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0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1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2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3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4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5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6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7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8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89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0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1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2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3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4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5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6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7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8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599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0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1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2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3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4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5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06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1701" y="2493"/>
                <a:ext cx="363" cy="369"/>
                <a:chOff x="1884" y="1812"/>
                <a:chExt cx="363" cy="369"/>
              </a:xfrm>
            </p:grpSpPr>
            <p:sp>
              <p:nvSpPr>
                <p:cNvPr id="151608" name="AutoShape 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" name="Group 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1610" name="Freeform 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611" name="Freeform 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" name="Group 60"/>
              <p:cNvGrpSpPr>
                <a:grpSpLocks/>
              </p:cNvGrpSpPr>
              <p:nvPr/>
            </p:nvGrpSpPr>
            <p:grpSpPr bwMode="auto">
              <a:xfrm>
                <a:off x="1584" y="1584"/>
                <a:ext cx="363" cy="369"/>
                <a:chOff x="1884" y="1812"/>
                <a:chExt cx="363" cy="369"/>
              </a:xfrm>
            </p:grpSpPr>
            <p:sp>
              <p:nvSpPr>
                <p:cNvPr id="151613" name="AutoShape 6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" name="Group 6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1615" name="Freeform 6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616" name="Freeform 6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65"/>
              <p:cNvGrpSpPr>
                <a:grpSpLocks/>
              </p:cNvGrpSpPr>
              <p:nvPr/>
            </p:nvGrpSpPr>
            <p:grpSpPr bwMode="auto">
              <a:xfrm>
                <a:off x="3648" y="1725"/>
                <a:ext cx="363" cy="369"/>
                <a:chOff x="1884" y="1812"/>
                <a:chExt cx="363" cy="369"/>
              </a:xfrm>
            </p:grpSpPr>
            <p:sp>
              <p:nvSpPr>
                <p:cNvPr id="151618" name="AutoShape 6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2" name="Group 6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1620" name="Freeform 6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621" name="Freeform 6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3648" y="2733"/>
                <a:ext cx="363" cy="369"/>
                <a:chOff x="1884" y="1812"/>
                <a:chExt cx="363" cy="369"/>
              </a:xfrm>
            </p:grpSpPr>
            <p:sp>
              <p:nvSpPr>
                <p:cNvPr id="151623" name="AutoShape 7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" name="Group 7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1625" name="Freeform 7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626" name="Freeform 7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" name="Group 75"/>
              <p:cNvGrpSpPr>
                <a:grpSpLocks/>
              </p:cNvGrpSpPr>
              <p:nvPr/>
            </p:nvGrpSpPr>
            <p:grpSpPr bwMode="auto">
              <a:xfrm>
                <a:off x="287" y="2253"/>
                <a:ext cx="475" cy="442"/>
                <a:chOff x="192" y="1632"/>
                <a:chExt cx="475" cy="442"/>
              </a:xfrm>
            </p:grpSpPr>
            <p:sp>
              <p:nvSpPr>
                <p:cNvPr id="151628" name="Rectangle 76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629" name="Rectangle 77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" name="Group 78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1631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1633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34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35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36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37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38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39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0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1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2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3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4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5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6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7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8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49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0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1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2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3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4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5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6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7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8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59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60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61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62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8" name="Group 111"/>
              <p:cNvGrpSpPr>
                <a:grpSpLocks/>
              </p:cNvGrpSpPr>
              <p:nvPr/>
            </p:nvGrpSpPr>
            <p:grpSpPr bwMode="auto">
              <a:xfrm>
                <a:off x="4656" y="3117"/>
                <a:ext cx="475" cy="442"/>
                <a:chOff x="192" y="1632"/>
                <a:chExt cx="475" cy="442"/>
              </a:xfrm>
            </p:grpSpPr>
            <p:sp>
              <p:nvSpPr>
                <p:cNvPr id="15166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665" name="Rectangle 113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14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1667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1669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0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1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2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3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4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5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6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7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8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79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0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1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2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3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4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5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6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7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8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69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1" name="Group 147"/>
              <p:cNvGrpSpPr>
                <a:grpSpLocks/>
              </p:cNvGrpSpPr>
              <p:nvPr/>
            </p:nvGrpSpPr>
            <p:grpSpPr bwMode="auto">
              <a:xfrm>
                <a:off x="4752" y="2301"/>
                <a:ext cx="475" cy="442"/>
                <a:chOff x="192" y="1632"/>
                <a:chExt cx="475" cy="442"/>
              </a:xfrm>
            </p:grpSpPr>
            <p:sp>
              <p:nvSpPr>
                <p:cNvPr id="151700" name="Rectangle 148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701" name="Rectangle 149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" name="Group 150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1703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1705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06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07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08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09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0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1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2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3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4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5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6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7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8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19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0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1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2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3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4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5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6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7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8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29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30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31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32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33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34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4" name="Group 183"/>
              <p:cNvGrpSpPr>
                <a:grpSpLocks/>
              </p:cNvGrpSpPr>
              <p:nvPr/>
            </p:nvGrpSpPr>
            <p:grpSpPr bwMode="auto">
              <a:xfrm>
                <a:off x="4752" y="1437"/>
                <a:ext cx="475" cy="442"/>
                <a:chOff x="192" y="1632"/>
                <a:chExt cx="475" cy="442"/>
              </a:xfrm>
            </p:grpSpPr>
            <p:sp>
              <p:nvSpPr>
                <p:cNvPr id="151736" name="Rectangle 184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737" name="Rectangle 185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" name="Group 186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1739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6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1741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2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3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4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5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6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7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8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49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0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1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2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3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4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5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6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7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8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59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0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1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2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6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70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7" name="Group 219"/>
              <p:cNvGrpSpPr>
                <a:grpSpLocks/>
              </p:cNvGrpSpPr>
              <p:nvPr/>
            </p:nvGrpSpPr>
            <p:grpSpPr bwMode="auto">
              <a:xfrm>
                <a:off x="288" y="2925"/>
                <a:ext cx="475" cy="442"/>
                <a:chOff x="192" y="1632"/>
                <a:chExt cx="475" cy="442"/>
              </a:xfrm>
            </p:grpSpPr>
            <p:sp>
              <p:nvSpPr>
                <p:cNvPr id="151772" name="Rectangle 2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773" name="Rectangle 2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1775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177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7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7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8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9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3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4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5" name="Freeform 2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806" name="Freeform 2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0" name="Group 255"/>
              <p:cNvGrpSpPr>
                <a:grpSpLocks/>
              </p:cNvGrpSpPr>
              <p:nvPr/>
            </p:nvGrpSpPr>
            <p:grpSpPr bwMode="auto">
              <a:xfrm>
                <a:off x="2506" y="1293"/>
                <a:ext cx="363" cy="369"/>
                <a:chOff x="1884" y="1812"/>
                <a:chExt cx="363" cy="369"/>
              </a:xfrm>
            </p:grpSpPr>
            <p:sp>
              <p:nvSpPr>
                <p:cNvPr id="151808" name="AutoShape 2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" name="Group 2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1810" name="Freeform 2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811" name="Freeform 2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1812" name="Text Box 260"/>
              <p:cNvSpPr txBox="1">
                <a:spLocks noChangeArrowheads="1"/>
              </p:cNvSpPr>
              <p:nvPr/>
            </p:nvSpPr>
            <p:spPr bwMode="auto">
              <a:xfrm>
                <a:off x="86" y="1491"/>
                <a:ext cx="22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51813" name="Text Box 261"/>
              <p:cNvSpPr txBox="1">
                <a:spLocks noChangeArrowheads="1"/>
              </p:cNvSpPr>
              <p:nvPr/>
            </p:nvSpPr>
            <p:spPr bwMode="auto">
              <a:xfrm>
                <a:off x="86" y="2285"/>
                <a:ext cx="22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B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14" name="Text Box 262"/>
              <p:cNvSpPr txBox="1">
                <a:spLocks noChangeArrowheads="1"/>
              </p:cNvSpPr>
              <p:nvPr/>
            </p:nvSpPr>
            <p:spPr bwMode="auto">
              <a:xfrm>
                <a:off x="86" y="2931"/>
                <a:ext cx="2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C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15" name="Text Box 263"/>
              <p:cNvSpPr txBox="1">
                <a:spLocks noChangeArrowheads="1"/>
              </p:cNvSpPr>
              <p:nvPr/>
            </p:nvSpPr>
            <p:spPr bwMode="auto">
              <a:xfrm>
                <a:off x="1601" y="1302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R1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16" name="Text Box 264"/>
              <p:cNvSpPr txBox="1">
                <a:spLocks noChangeArrowheads="1"/>
              </p:cNvSpPr>
              <p:nvPr/>
            </p:nvSpPr>
            <p:spPr bwMode="auto">
              <a:xfrm>
                <a:off x="1632" y="2835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R2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17" name="Text Box 265"/>
              <p:cNvSpPr txBox="1">
                <a:spLocks noChangeArrowheads="1"/>
              </p:cNvSpPr>
              <p:nvPr/>
            </p:nvSpPr>
            <p:spPr bwMode="auto">
              <a:xfrm>
                <a:off x="3696" y="1443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R4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18" name="Text Box 266"/>
              <p:cNvSpPr txBox="1">
                <a:spLocks noChangeArrowheads="1"/>
              </p:cNvSpPr>
              <p:nvPr/>
            </p:nvSpPr>
            <p:spPr bwMode="auto">
              <a:xfrm>
                <a:off x="5184" y="1443"/>
                <a:ext cx="23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D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19" name="Text Box 267"/>
              <p:cNvSpPr txBox="1">
                <a:spLocks noChangeArrowheads="1"/>
              </p:cNvSpPr>
              <p:nvPr/>
            </p:nvSpPr>
            <p:spPr bwMode="auto">
              <a:xfrm>
                <a:off x="5232" y="2307"/>
                <a:ext cx="21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20" name="Text Box 268"/>
              <p:cNvSpPr txBox="1">
                <a:spLocks noChangeArrowheads="1"/>
              </p:cNvSpPr>
              <p:nvPr/>
            </p:nvSpPr>
            <p:spPr bwMode="auto">
              <a:xfrm>
                <a:off x="5136" y="3171"/>
                <a:ext cx="20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F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1821" name="Text Box 269"/>
              <p:cNvSpPr txBox="1">
                <a:spLocks noChangeArrowheads="1"/>
              </p:cNvSpPr>
              <p:nvPr/>
            </p:nvSpPr>
            <p:spPr bwMode="auto">
              <a:xfrm>
                <a:off x="3696" y="3072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R5</a:t>
                </a:r>
                <a:endParaRPr lang="en-US" sz="2400">
                  <a:latin typeface="Calibri" pitchFamily="34" charset="0"/>
                </a:endParaRPr>
              </a:p>
            </p:txBody>
          </p:sp>
        </p:grpSp>
      </p:grpSp>
      <p:sp>
        <p:nvSpPr>
          <p:cNvPr id="151822" name="Freeform 270"/>
          <p:cNvSpPr>
            <a:spLocks/>
          </p:cNvSpPr>
          <p:nvPr/>
        </p:nvSpPr>
        <p:spPr bwMode="auto">
          <a:xfrm>
            <a:off x="2592388" y="4267200"/>
            <a:ext cx="261937" cy="1295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16"/>
              </a:cxn>
              <a:cxn ang="0">
                <a:pos x="240" y="816"/>
              </a:cxn>
            </a:cxnLst>
            <a:rect l="0" t="0" r="r" b="b"/>
            <a:pathLst>
              <a:path w="240" h="816">
                <a:moveTo>
                  <a:pt x="0" y="0"/>
                </a:moveTo>
                <a:lnTo>
                  <a:pt x="0" y="816"/>
                </a:lnTo>
                <a:lnTo>
                  <a:pt x="240" y="816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triangle" w="med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51617" name="Group 271"/>
          <p:cNvGrpSpPr>
            <a:grpSpLocks/>
          </p:cNvGrpSpPr>
          <p:nvPr/>
        </p:nvGrpSpPr>
        <p:grpSpPr bwMode="auto">
          <a:xfrm>
            <a:off x="2819400" y="4419600"/>
            <a:ext cx="2971800" cy="2114550"/>
            <a:chOff x="1776" y="2784"/>
            <a:chExt cx="1872" cy="1332"/>
          </a:xfrm>
        </p:grpSpPr>
        <p:sp>
          <p:nvSpPr>
            <p:cNvPr id="151824" name="Rectangle 272"/>
            <p:cNvSpPr>
              <a:spLocks noChangeArrowheads="1"/>
            </p:cNvSpPr>
            <p:nvPr/>
          </p:nvSpPr>
          <p:spPr bwMode="auto">
            <a:xfrm>
              <a:off x="2793" y="3867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R5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25" name="Rectangle 273"/>
            <p:cNvSpPr>
              <a:spLocks noChangeArrowheads="1"/>
            </p:cNvSpPr>
            <p:nvPr/>
          </p:nvSpPr>
          <p:spPr bwMode="auto">
            <a:xfrm>
              <a:off x="1776" y="3867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F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26" name="Rectangle 274"/>
            <p:cNvSpPr>
              <a:spLocks noChangeArrowheads="1"/>
            </p:cNvSpPr>
            <p:nvPr/>
          </p:nvSpPr>
          <p:spPr bwMode="auto">
            <a:xfrm>
              <a:off x="2793" y="3618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R3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27" name="Rectangle 275"/>
            <p:cNvSpPr>
              <a:spLocks noChangeArrowheads="1"/>
            </p:cNvSpPr>
            <p:nvPr/>
          </p:nvSpPr>
          <p:spPr bwMode="auto">
            <a:xfrm>
              <a:off x="1776" y="3618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E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28" name="Rectangle 276"/>
            <p:cNvSpPr>
              <a:spLocks noChangeArrowheads="1"/>
            </p:cNvSpPr>
            <p:nvPr/>
          </p:nvSpPr>
          <p:spPr bwMode="auto">
            <a:xfrm>
              <a:off x="2793" y="3369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R3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29" name="Rectangle 277"/>
            <p:cNvSpPr>
              <a:spLocks noChangeArrowheads="1"/>
            </p:cNvSpPr>
            <p:nvPr/>
          </p:nvSpPr>
          <p:spPr bwMode="auto">
            <a:xfrm>
              <a:off x="1776" y="3369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D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30" name="Rectangle 278"/>
            <p:cNvSpPr>
              <a:spLocks noChangeArrowheads="1"/>
            </p:cNvSpPr>
            <p:nvPr/>
          </p:nvSpPr>
          <p:spPr bwMode="auto">
            <a:xfrm>
              <a:off x="2793" y="3120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Next Hop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31" name="Rectangle 279"/>
            <p:cNvSpPr>
              <a:spLocks noChangeArrowheads="1"/>
            </p:cNvSpPr>
            <p:nvPr/>
          </p:nvSpPr>
          <p:spPr bwMode="auto">
            <a:xfrm>
              <a:off x="1776" y="3120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accent2"/>
                  </a:solidFill>
                  <a:latin typeface="Calibri" pitchFamily="34" charset="0"/>
                </a:rPr>
                <a:t>Destination</a:t>
              </a:r>
              <a:endParaRPr lang="en-US" sz="200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832" name="Line 280"/>
            <p:cNvSpPr>
              <a:spLocks noChangeShapeType="1"/>
            </p:cNvSpPr>
            <p:nvPr/>
          </p:nvSpPr>
          <p:spPr bwMode="auto">
            <a:xfrm>
              <a:off x="1776" y="3120"/>
              <a:ext cx="18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3" name="Line 281"/>
            <p:cNvSpPr>
              <a:spLocks noChangeShapeType="1"/>
            </p:cNvSpPr>
            <p:nvPr/>
          </p:nvSpPr>
          <p:spPr bwMode="auto">
            <a:xfrm>
              <a:off x="1776" y="336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4" name="Line 282"/>
            <p:cNvSpPr>
              <a:spLocks noChangeShapeType="1"/>
            </p:cNvSpPr>
            <p:nvPr/>
          </p:nvSpPr>
          <p:spPr bwMode="auto">
            <a:xfrm>
              <a:off x="1776" y="361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5" name="Line 283"/>
            <p:cNvSpPr>
              <a:spLocks noChangeShapeType="1"/>
            </p:cNvSpPr>
            <p:nvPr/>
          </p:nvSpPr>
          <p:spPr bwMode="auto">
            <a:xfrm>
              <a:off x="1776" y="3867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6" name="Line 284"/>
            <p:cNvSpPr>
              <a:spLocks noChangeShapeType="1"/>
            </p:cNvSpPr>
            <p:nvPr/>
          </p:nvSpPr>
          <p:spPr bwMode="auto">
            <a:xfrm>
              <a:off x="1776" y="4116"/>
              <a:ext cx="18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7" name="Line 285"/>
            <p:cNvSpPr>
              <a:spLocks noChangeShapeType="1"/>
            </p:cNvSpPr>
            <p:nvPr/>
          </p:nvSpPr>
          <p:spPr bwMode="auto">
            <a:xfrm>
              <a:off x="1776" y="3120"/>
              <a:ext cx="0" cy="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8" name="Line 286"/>
            <p:cNvSpPr>
              <a:spLocks noChangeShapeType="1"/>
            </p:cNvSpPr>
            <p:nvPr/>
          </p:nvSpPr>
          <p:spPr bwMode="auto">
            <a:xfrm>
              <a:off x="2793" y="3120"/>
              <a:ext cx="0" cy="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39" name="Line 287"/>
            <p:cNvSpPr>
              <a:spLocks noChangeShapeType="1"/>
            </p:cNvSpPr>
            <p:nvPr/>
          </p:nvSpPr>
          <p:spPr bwMode="auto">
            <a:xfrm>
              <a:off x="3648" y="3120"/>
              <a:ext cx="0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40" name="Line 288"/>
            <p:cNvSpPr>
              <a:spLocks noChangeShapeType="1"/>
            </p:cNvSpPr>
            <p:nvPr/>
          </p:nvSpPr>
          <p:spPr bwMode="auto">
            <a:xfrm>
              <a:off x="3648" y="3369"/>
              <a:ext cx="0" cy="74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841" name="Freeform 289"/>
            <p:cNvSpPr>
              <a:spLocks/>
            </p:cNvSpPr>
            <p:nvPr/>
          </p:nvSpPr>
          <p:spPr bwMode="auto">
            <a:xfrm>
              <a:off x="1776" y="2784"/>
              <a:ext cx="1872" cy="336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336"/>
                </a:cxn>
                <a:cxn ang="0">
                  <a:pos x="1872" y="336"/>
                </a:cxn>
                <a:cxn ang="0">
                  <a:pos x="240" y="0"/>
                </a:cxn>
              </a:cxnLst>
              <a:rect l="0" t="0" r="r" b="b"/>
              <a:pathLst>
                <a:path w="1872" h="336">
                  <a:moveTo>
                    <a:pt x="48" y="0"/>
                  </a:moveTo>
                  <a:lnTo>
                    <a:pt x="0" y="336"/>
                  </a:lnTo>
                  <a:lnTo>
                    <a:pt x="1872" y="336"/>
                  </a:lnTo>
                  <a:lnTo>
                    <a:pt x="24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8575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1619" name="Group 290"/>
          <p:cNvGrpSpPr>
            <a:grpSpLocks/>
          </p:cNvGrpSpPr>
          <p:nvPr/>
        </p:nvGrpSpPr>
        <p:grpSpPr bwMode="auto">
          <a:xfrm>
            <a:off x="914400" y="4270375"/>
            <a:ext cx="874713" cy="371475"/>
            <a:chOff x="385" y="770"/>
            <a:chExt cx="551" cy="234"/>
          </a:xfrm>
        </p:grpSpPr>
        <p:sp>
          <p:nvSpPr>
            <p:cNvPr id="151843" name="Rectangle 291"/>
            <p:cNvSpPr>
              <a:spLocks noChangeArrowheads="1"/>
            </p:cNvSpPr>
            <p:nvPr/>
          </p:nvSpPr>
          <p:spPr bwMode="auto">
            <a:xfrm rot="-919250">
              <a:off x="385" y="860"/>
              <a:ext cx="406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844" name="Rectangle 292"/>
            <p:cNvSpPr>
              <a:spLocks noChangeArrowheads="1"/>
            </p:cNvSpPr>
            <p:nvPr/>
          </p:nvSpPr>
          <p:spPr bwMode="auto">
            <a:xfrm rot="-919250">
              <a:off x="782" y="793"/>
              <a:ext cx="101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845" name="Text Box 293"/>
            <p:cNvSpPr txBox="1">
              <a:spLocks noChangeArrowheads="1"/>
            </p:cNvSpPr>
            <p:nvPr/>
          </p:nvSpPr>
          <p:spPr bwMode="auto">
            <a:xfrm rot="20989695">
              <a:off x="741" y="770"/>
              <a:ext cx="1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D</a:t>
              </a:r>
            </a:p>
          </p:txBody>
        </p:sp>
      </p:grpSp>
      <p:sp>
        <p:nvSpPr>
          <p:cNvPr id="151846" name="Rectangle 29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Routing?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6.2963E-6 L 0.13541 -0.04723 " pathEditMode="relative" ptsTypes="AA">
                                      <p:cBhvr>
                                        <p:cTn id="6" dur="1000" fill="hold"/>
                                        <p:tgtEl>
                                          <p:spTgt spid="151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8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34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F5E4F7-995C-453A-9DF2-FD6533B85CED}" type="slidenum">
              <a:rPr lang="en-US"/>
              <a:pPr/>
              <a:t>19</a:t>
            </a:fld>
            <a:endParaRPr lang="en-US"/>
          </a:p>
        </p:txBody>
      </p:sp>
      <p:sp>
        <p:nvSpPr>
          <p:cNvPr id="35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Routing?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6525" y="1604963"/>
            <a:ext cx="8502650" cy="4044950"/>
            <a:chOff x="86" y="1011"/>
            <a:chExt cx="5356" cy="2548"/>
          </a:xfrm>
        </p:grpSpPr>
        <p:sp>
          <p:nvSpPr>
            <p:cNvPr id="153604" name="Text Box 4"/>
            <p:cNvSpPr txBox="1">
              <a:spLocks noChangeArrowheads="1"/>
            </p:cNvSpPr>
            <p:nvPr/>
          </p:nvSpPr>
          <p:spPr bwMode="auto">
            <a:xfrm>
              <a:off x="2640" y="1011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R3</a:t>
              </a:r>
              <a:endParaRPr lang="en-US" sz="2400">
                <a:latin typeface="Calibri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6" y="1293"/>
              <a:ext cx="5356" cy="2266"/>
              <a:chOff x="86" y="1293"/>
              <a:chExt cx="5356" cy="2266"/>
            </a:xfrm>
          </p:grpSpPr>
          <p:sp>
            <p:nvSpPr>
              <p:cNvPr id="153606" name="Line 6"/>
              <p:cNvSpPr>
                <a:spLocks noChangeShapeType="1"/>
              </p:cNvSpPr>
              <p:nvPr/>
            </p:nvSpPr>
            <p:spPr bwMode="auto">
              <a:xfrm flipV="1">
                <a:off x="1920" y="1520"/>
                <a:ext cx="720" cy="1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07" name="Line 7"/>
              <p:cNvSpPr>
                <a:spLocks noChangeShapeType="1"/>
              </p:cNvSpPr>
              <p:nvPr/>
            </p:nvSpPr>
            <p:spPr bwMode="auto">
              <a:xfrm flipH="1" flipV="1">
                <a:off x="2640" y="1507"/>
                <a:ext cx="1104" cy="12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08" name="Line 8"/>
              <p:cNvSpPr>
                <a:spLocks noChangeShapeType="1"/>
              </p:cNvSpPr>
              <p:nvPr/>
            </p:nvSpPr>
            <p:spPr bwMode="auto">
              <a:xfrm flipH="1" flipV="1">
                <a:off x="2640" y="1503"/>
                <a:ext cx="1248" cy="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09" name="Line 9"/>
              <p:cNvSpPr>
                <a:spLocks noChangeShapeType="1"/>
              </p:cNvSpPr>
              <p:nvPr/>
            </p:nvSpPr>
            <p:spPr bwMode="auto">
              <a:xfrm flipV="1">
                <a:off x="1776" y="1539"/>
                <a:ext cx="912" cy="2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0" name="Line 10"/>
              <p:cNvSpPr>
                <a:spLocks noChangeShapeType="1"/>
              </p:cNvSpPr>
              <p:nvPr/>
            </p:nvSpPr>
            <p:spPr bwMode="auto">
              <a:xfrm>
                <a:off x="1774" y="1915"/>
                <a:ext cx="154" cy="8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1" name="Line 11"/>
              <p:cNvSpPr>
                <a:spLocks noChangeShapeType="1"/>
              </p:cNvSpPr>
              <p:nvPr/>
            </p:nvSpPr>
            <p:spPr bwMode="auto">
              <a:xfrm>
                <a:off x="1872" y="2733"/>
                <a:ext cx="192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2" name="Line 12"/>
              <p:cNvSpPr>
                <a:spLocks noChangeShapeType="1"/>
              </p:cNvSpPr>
              <p:nvPr/>
            </p:nvSpPr>
            <p:spPr bwMode="auto">
              <a:xfrm flipV="1">
                <a:off x="3842" y="1840"/>
                <a:ext cx="41" cy="10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3" name="Line 13"/>
              <p:cNvSpPr>
                <a:spLocks noChangeShapeType="1"/>
              </p:cNvSpPr>
              <p:nvPr/>
            </p:nvSpPr>
            <p:spPr bwMode="auto">
              <a:xfrm>
                <a:off x="462" y="1620"/>
                <a:ext cx="1314" cy="2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4" name="Line 14"/>
              <p:cNvSpPr>
                <a:spLocks noChangeShapeType="1"/>
              </p:cNvSpPr>
              <p:nvPr/>
            </p:nvSpPr>
            <p:spPr bwMode="auto">
              <a:xfrm flipV="1">
                <a:off x="462" y="1824"/>
                <a:ext cx="1266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5" name="Line 15"/>
              <p:cNvSpPr>
                <a:spLocks noChangeShapeType="1"/>
              </p:cNvSpPr>
              <p:nvPr/>
            </p:nvSpPr>
            <p:spPr bwMode="auto">
              <a:xfrm flipV="1">
                <a:off x="3840" y="1620"/>
                <a:ext cx="1127" cy="2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6" name="Line 16"/>
              <p:cNvSpPr>
                <a:spLocks noChangeShapeType="1"/>
              </p:cNvSpPr>
              <p:nvPr/>
            </p:nvSpPr>
            <p:spPr bwMode="auto">
              <a:xfrm>
                <a:off x="3840" y="1917"/>
                <a:ext cx="1279" cy="6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7" name="Line 17"/>
              <p:cNvSpPr>
                <a:spLocks noChangeShapeType="1"/>
              </p:cNvSpPr>
              <p:nvPr/>
            </p:nvSpPr>
            <p:spPr bwMode="auto">
              <a:xfrm flipV="1">
                <a:off x="576" y="2685"/>
                <a:ext cx="1344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18" name="Line 18"/>
              <p:cNvSpPr>
                <a:spLocks noChangeShapeType="1"/>
              </p:cNvSpPr>
              <p:nvPr/>
            </p:nvSpPr>
            <p:spPr bwMode="auto">
              <a:xfrm>
                <a:off x="3840" y="2877"/>
                <a:ext cx="1030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288" y="1485"/>
                <a:ext cx="475" cy="442"/>
                <a:chOff x="192" y="1632"/>
                <a:chExt cx="475" cy="442"/>
              </a:xfrm>
            </p:grpSpPr>
            <p:sp>
              <p:nvSpPr>
                <p:cNvPr id="153620" name="Rectangle 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621" name="Rectangle 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3623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3625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26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27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28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29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0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1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2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3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4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5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6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7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8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39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0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1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2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3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4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5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6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7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8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49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50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51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52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53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54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1701" y="2493"/>
                <a:ext cx="363" cy="369"/>
                <a:chOff x="1884" y="1812"/>
                <a:chExt cx="363" cy="369"/>
              </a:xfrm>
            </p:grpSpPr>
            <p:sp>
              <p:nvSpPr>
                <p:cNvPr id="153656" name="AutoShape 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" name="Group 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3658" name="Freeform 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659" name="Freeform 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" name="Group 60"/>
              <p:cNvGrpSpPr>
                <a:grpSpLocks/>
              </p:cNvGrpSpPr>
              <p:nvPr/>
            </p:nvGrpSpPr>
            <p:grpSpPr bwMode="auto">
              <a:xfrm>
                <a:off x="1584" y="1584"/>
                <a:ext cx="363" cy="369"/>
                <a:chOff x="1884" y="1812"/>
                <a:chExt cx="363" cy="369"/>
              </a:xfrm>
            </p:grpSpPr>
            <p:sp>
              <p:nvSpPr>
                <p:cNvPr id="153661" name="AutoShape 6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" name="Group 6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3663" name="Freeform 6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664" name="Freeform 6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65"/>
              <p:cNvGrpSpPr>
                <a:grpSpLocks/>
              </p:cNvGrpSpPr>
              <p:nvPr/>
            </p:nvGrpSpPr>
            <p:grpSpPr bwMode="auto">
              <a:xfrm>
                <a:off x="3648" y="1725"/>
                <a:ext cx="363" cy="369"/>
                <a:chOff x="1884" y="1812"/>
                <a:chExt cx="363" cy="369"/>
              </a:xfrm>
            </p:grpSpPr>
            <p:sp>
              <p:nvSpPr>
                <p:cNvPr id="153666" name="AutoShape 6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2" name="Group 6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3668" name="Freeform 6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669" name="Freeform 6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3648" y="2733"/>
                <a:ext cx="363" cy="369"/>
                <a:chOff x="1884" y="1812"/>
                <a:chExt cx="363" cy="369"/>
              </a:xfrm>
            </p:grpSpPr>
            <p:sp>
              <p:nvSpPr>
                <p:cNvPr id="153671" name="AutoShape 7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" name="Group 7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3673" name="Freeform 7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674" name="Freeform 7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" name="Group 75"/>
              <p:cNvGrpSpPr>
                <a:grpSpLocks/>
              </p:cNvGrpSpPr>
              <p:nvPr/>
            </p:nvGrpSpPr>
            <p:grpSpPr bwMode="auto">
              <a:xfrm>
                <a:off x="287" y="2253"/>
                <a:ext cx="475" cy="442"/>
                <a:chOff x="192" y="1632"/>
                <a:chExt cx="475" cy="442"/>
              </a:xfrm>
            </p:grpSpPr>
            <p:sp>
              <p:nvSpPr>
                <p:cNvPr id="153676" name="Rectangle 76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677" name="Rectangle 77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" name="Group 78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3679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3681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2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3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4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5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6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7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8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89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0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1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2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3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4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5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6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7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8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699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0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1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2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3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4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5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6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7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8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09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10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8" name="Group 111"/>
              <p:cNvGrpSpPr>
                <a:grpSpLocks/>
              </p:cNvGrpSpPr>
              <p:nvPr/>
            </p:nvGrpSpPr>
            <p:grpSpPr bwMode="auto">
              <a:xfrm>
                <a:off x="4656" y="3117"/>
                <a:ext cx="475" cy="442"/>
                <a:chOff x="192" y="1632"/>
                <a:chExt cx="475" cy="442"/>
              </a:xfrm>
            </p:grpSpPr>
            <p:sp>
              <p:nvSpPr>
                <p:cNvPr id="153712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713" name="Rectangle 113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14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3715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3717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18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2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3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4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5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6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7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8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29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0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1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2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3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4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5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6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7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8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39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0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1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2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3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4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5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46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1" name="Group 147"/>
              <p:cNvGrpSpPr>
                <a:grpSpLocks/>
              </p:cNvGrpSpPr>
              <p:nvPr/>
            </p:nvGrpSpPr>
            <p:grpSpPr bwMode="auto">
              <a:xfrm>
                <a:off x="4752" y="2301"/>
                <a:ext cx="475" cy="442"/>
                <a:chOff x="192" y="1632"/>
                <a:chExt cx="475" cy="442"/>
              </a:xfrm>
            </p:grpSpPr>
            <p:sp>
              <p:nvSpPr>
                <p:cNvPr id="153748" name="Rectangle 148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7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" name="Group 150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3751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3753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54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55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56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57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58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59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0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1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2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3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4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5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6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7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8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69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0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1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2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3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4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5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6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7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8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79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80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81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82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4" name="Group 183"/>
              <p:cNvGrpSpPr>
                <a:grpSpLocks/>
              </p:cNvGrpSpPr>
              <p:nvPr/>
            </p:nvGrpSpPr>
            <p:grpSpPr bwMode="auto">
              <a:xfrm>
                <a:off x="4752" y="1437"/>
                <a:ext cx="475" cy="442"/>
                <a:chOff x="192" y="1632"/>
                <a:chExt cx="475" cy="442"/>
              </a:xfrm>
            </p:grpSpPr>
            <p:sp>
              <p:nvSpPr>
                <p:cNvPr id="153784" name="Rectangle 184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785" name="Rectangle 185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" name="Group 186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3787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6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3789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0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1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2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3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4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5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6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7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8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99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0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1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2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3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4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5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6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7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8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09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0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18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7" name="Group 219"/>
              <p:cNvGrpSpPr>
                <a:grpSpLocks/>
              </p:cNvGrpSpPr>
              <p:nvPr/>
            </p:nvGrpSpPr>
            <p:grpSpPr bwMode="auto">
              <a:xfrm>
                <a:off x="288" y="2925"/>
                <a:ext cx="475" cy="442"/>
                <a:chOff x="192" y="1632"/>
                <a:chExt cx="475" cy="442"/>
              </a:xfrm>
            </p:grpSpPr>
            <p:sp>
              <p:nvSpPr>
                <p:cNvPr id="153820" name="Rectangle 2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21" name="Rectangle 2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153823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15382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886" y="13"/>
                        </a:cxn>
                        <a:cxn ang="0">
                          <a:pos x="904" y="13"/>
                        </a:cxn>
                        <a:cxn ang="0">
                          <a:pos x="923" y="11"/>
                        </a:cxn>
                        <a:cxn ang="0">
                          <a:pos x="940" y="10"/>
                        </a:cxn>
                        <a:cxn ang="0">
                          <a:pos x="957" y="8"/>
                        </a:cxn>
                        <a:cxn ang="0">
                          <a:pos x="974" y="5"/>
                        </a:cxn>
                        <a:cxn ang="0">
                          <a:pos x="992" y="3"/>
                        </a:cxn>
                        <a:cxn ang="0">
                          <a:pos x="1007" y="2"/>
                        </a:cxn>
                        <a:cxn ang="0">
                          <a:pos x="1025" y="1"/>
                        </a:cxn>
                        <a:cxn ang="0">
                          <a:pos x="1042" y="0"/>
                        </a:cxn>
                        <a:cxn ang="0">
                          <a:pos x="1058" y="1"/>
                        </a:cxn>
                        <a:cxn ang="0">
                          <a:pos x="1075" y="2"/>
                        </a:cxn>
                        <a:cxn ang="0">
                          <a:pos x="1093" y="7"/>
                        </a:cxn>
                        <a:cxn ang="0">
                          <a:pos x="1096" y="20"/>
                        </a:cxn>
                        <a:cxn ang="0">
                          <a:pos x="1100" y="33"/>
                        </a:cxn>
                        <a:cxn ang="0">
                          <a:pos x="1103" y="46"/>
                        </a:cxn>
                        <a:cxn ang="0">
                          <a:pos x="1077" y="64"/>
                        </a:cxn>
                        <a:cxn ang="0">
                          <a:pos x="1024" y="78"/>
                        </a:cxn>
                        <a:cxn ang="0">
                          <a:pos x="953" y="89"/>
                        </a:cxn>
                        <a:cxn ang="0">
                          <a:pos x="866" y="96"/>
                        </a:cxn>
                        <a:cxn ang="0">
                          <a:pos x="770" y="102"/>
                        </a:cxn>
                        <a:cxn ang="0">
                          <a:pos x="665" y="104"/>
                        </a:cxn>
                        <a:cxn ang="0">
                          <a:pos x="558" y="104"/>
                        </a:cxn>
                        <a:cxn ang="0">
                          <a:pos x="450" y="104"/>
                        </a:cxn>
                        <a:cxn ang="0">
                          <a:pos x="343" y="103"/>
                        </a:cxn>
                        <a:cxn ang="0">
                          <a:pos x="243" y="102"/>
                        </a:cxn>
                        <a:cxn ang="0">
                          <a:pos x="153" y="99"/>
                        </a:cxn>
                        <a:cxn ang="0">
                          <a:pos x="76" y="99"/>
                        </a:cxn>
                        <a:cxn ang="0">
                          <a:pos x="15" y="99"/>
                        </a:cxn>
                        <a:cxn ang="0">
                          <a:pos x="7" y="83"/>
                        </a:cxn>
                        <a:cxn ang="0">
                          <a:pos x="2" y="67"/>
                        </a:cxn>
                        <a:cxn ang="0">
                          <a:pos x="2" y="54"/>
                        </a:cxn>
                        <a:cxn ang="0">
                          <a:pos x="21" y="41"/>
                        </a:cxn>
                        <a:cxn ang="0">
                          <a:pos x="40" y="32"/>
                        </a:cxn>
                        <a:cxn ang="0">
                          <a:pos x="60" y="26"/>
                        </a:cxn>
                        <a:cxn ang="0">
                          <a:pos x="82" y="22"/>
                        </a:cxn>
                        <a:cxn ang="0">
                          <a:pos x="103" y="21"/>
                        </a:cxn>
                        <a:cxn ang="0">
                          <a:pos x="126" y="21"/>
                        </a:cxn>
                        <a:cxn ang="0">
                          <a:pos x="148" y="21"/>
                        </a:cxn>
                        <a:cxn ang="0">
                          <a:pos x="171" y="23"/>
                        </a:cxn>
                        <a:cxn ang="0">
                          <a:pos x="194" y="23"/>
                        </a:cxn>
                        <a:cxn ang="0">
                          <a:pos x="216" y="23"/>
                        </a:cxn>
                        <a:cxn ang="0">
                          <a:pos x="238" y="23"/>
                        </a:cxn>
                        <a:cxn ang="0">
                          <a:pos x="260" y="21"/>
                        </a:cxn>
                        <a:cxn ang="0">
                          <a:pos x="291" y="17"/>
                        </a:cxn>
                        <a:cxn ang="0">
                          <a:pos x="337" y="16"/>
                        </a:cxn>
                        <a:cxn ang="0">
                          <a:pos x="384" y="16"/>
                        </a:cxn>
                        <a:cxn ang="0">
                          <a:pos x="431" y="17"/>
                        </a:cxn>
                        <a:cxn ang="0">
                          <a:pos x="478" y="17"/>
                        </a:cxn>
                        <a:cxn ang="0">
                          <a:pos x="525" y="17"/>
                        </a:cxn>
                        <a:cxn ang="0">
                          <a:pos x="574" y="19"/>
                        </a:cxn>
                        <a:cxn ang="0">
                          <a:pos x="619" y="17"/>
                        </a:cxn>
                        <a:cxn ang="0">
                          <a:pos x="668" y="17"/>
                        </a:cxn>
                        <a:cxn ang="0">
                          <a:pos x="715" y="17"/>
                        </a:cxn>
                        <a:cxn ang="0">
                          <a:pos x="762" y="16"/>
                        </a:cxn>
                        <a:cxn ang="0">
                          <a:pos x="807" y="15"/>
                        </a:cxn>
                        <a:cxn ang="0">
                          <a:pos x="853" y="13"/>
                        </a:cxn>
                      </a:cxnLst>
                      <a:rect l="0" t="0" r="r" b="b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2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480" y="1"/>
                        </a:cxn>
                        <a:cxn ang="0">
                          <a:pos x="533" y="4"/>
                        </a:cxn>
                        <a:cxn ang="0">
                          <a:pos x="586" y="5"/>
                        </a:cxn>
                        <a:cxn ang="0">
                          <a:pos x="638" y="7"/>
                        </a:cxn>
                        <a:cxn ang="0">
                          <a:pos x="690" y="9"/>
                        </a:cxn>
                        <a:cxn ang="0">
                          <a:pos x="743" y="12"/>
                        </a:cxn>
                        <a:cxn ang="0">
                          <a:pos x="795" y="18"/>
                        </a:cxn>
                        <a:cxn ang="0">
                          <a:pos x="846" y="24"/>
                        </a:cxn>
                        <a:cxn ang="0">
                          <a:pos x="897" y="32"/>
                        </a:cxn>
                        <a:cxn ang="0">
                          <a:pos x="931" y="57"/>
                        </a:cxn>
                        <a:cxn ang="0">
                          <a:pos x="931" y="88"/>
                        </a:cxn>
                        <a:cxn ang="0">
                          <a:pos x="911" y="106"/>
                        </a:cxn>
                        <a:cxn ang="0">
                          <a:pos x="880" y="106"/>
                        </a:cxn>
                        <a:cxn ang="0">
                          <a:pos x="851" y="104"/>
                        </a:cxn>
                        <a:cxn ang="0">
                          <a:pos x="822" y="102"/>
                        </a:cxn>
                        <a:cxn ang="0">
                          <a:pos x="792" y="99"/>
                        </a:cxn>
                        <a:cxn ang="0">
                          <a:pos x="764" y="95"/>
                        </a:cxn>
                        <a:cxn ang="0">
                          <a:pos x="734" y="91"/>
                        </a:cxn>
                        <a:cxn ang="0">
                          <a:pos x="706" y="90"/>
                        </a:cxn>
                        <a:cxn ang="0">
                          <a:pos x="675" y="89"/>
                        </a:cxn>
                        <a:cxn ang="0">
                          <a:pos x="645" y="88"/>
                        </a:cxn>
                        <a:cxn ang="0">
                          <a:pos x="614" y="85"/>
                        </a:cxn>
                        <a:cxn ang="0">
                          <a:pos x="582" y="83"/>
                        </a:cxn>
                        <a:cxn ang="0">
                          <a:pos x="549" y="81"/>
                        </a:cxn>
                        <a:cxn ang="0">
                          <a:pos x="516" y="81"/>
                        </a:cxn>
                        <a:cxn ang="0">
                          <a:pos x="472" y="80"/>
                        </a:cxn>
                        <a:cxn ang="0">
                          <a:pos x="422" y="78"/>
                        </a:cxn>
                        <a:cxn ang="0">
                          <a:pos x="374" y="78"/>
                        </a:cxn>
                        <a:cxn ang="0">
                          <a:pos x="325" y="80"/>
                        </a:cxn>
                        <a:cxn ang="0">
                          <a:pos x="276" y="83"/>
                        </a:cxn>
                        <a:cxn ang="0">
                          <a:pos x="229" y="88"/>
                        </a:cxn>
                        <a:cxn ang="0">
                          <a:pos x="181" y="94"/>
                        </a:cxn>
                        <a:cxn ang="0">
                          <a:pos x="134" y="101"/>
                        </a:cxn>
                        <a:cxn ang="0">
                          <a:pos x="88" y="112"/>
                        </a:cxn>
                        <a:cxn ang="0">
                          <a:pos x="56" y="114"/>
                        </a:cxn>
                        <a:cxn ang="0">
                          <a:pos x="33" y="113"/>
                        </a:cxn>
                        <a:cxn ang="0">
                          <a:pos x="16" y="107"/>
                        </a:cxn>
                        <a:cxn ang="0">
                          <a:pos x="2" y="78"/>
                        </a:cxn>
                        <a:cxn ang="0">
                          <a:pos x="18" y="55"/>
                        </a:cxn>
                        <a:cxn ang="0">
                          <a:pos x="41" y="40"/>
                        </a:cxn>
                        <a:cxn ang="0">
                          <a:pos x="67" y="31"/>
                        </a:cxn>
                        <a:cxn ang="0">
                          <a:pos x="95" y="25"/>
                        </a:cxn>
                        <a:cxn ang="0">
                          <a:pos x="123" y="23"/>
                        </a:cxn>
                        <a:cxn ang="0">
                          <a:pos x="152" y="20"/>
                        </a:cxn>
                        <a:cxn ang="0">
                          <a:pos x="181" y="19"/>
                        </a:cxn>
                        <a:cxn ang="0">
                          <a:pos x="210" y="15"/>
                        </a:cxn>
                        <a:cxn ang="0">
                          <a:pos x="237" y="11"/>
                        </a:cxn>
                        <a:cxn ang="0">
                          <a:pos x="260" y="7"/>
                        </a:cxn>
                        <a:cxn ang="0">
                          <a:pos x="281" y="5"/>
                        </a:cxn>
                        <a:cxn ang="0">
                          <a:pos x="301" y="5"/>
                        </a:cxn>
                        <a:cxn ang="0">
                          <a:pos x="321" y="5"/>
                        </a:cxn>
                        <a:cxn ang="0">
                          <a:pos x="343" y="5"/>
                        </a:cxn>
                        <a:cxn ang="0">
                          <a:pos x="364" y="5"/>
                        </a:cxn>
                        <a:cxn ang="0">
                          <a:pos x="384" y="5"/>
                        </a:cxn>
                        <a:cxn ang="0">
                          <a:pos x="404" y="5"/>
                        </a:cxn>
                        <a:cxn ang="0">
                          <a:pos x="426" y="1"/>
                        </a:cxn>
                      </a:cxnLst>
                      <a:rect l="0" t="0" r="r" b="b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2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/>
                      <a:ahLst/>
                      <a:cxnLst>
                        <a:cxn ang="0">
                          <a:pos x="69" y="7"/>
                        </a:cxn>
                        <a:cxn ang="0">
                          <a:pos x="85" y="19"/>
                        </a:cxn>
                        <a:cxn ang="0">
                          <a:pos x="94" y="36"/>
                        </a:cxn>
                        <a:cxn ang="0">
                          <a:pos x="96" y="50"/>
                        </a:cxn>
                        <a:cxn ang="0">
                          <a:pos x="96" y="65"/>
                        </a:cxn>
                        <a:cxn ang="0">
                          <a:pos x="94" y="83"/>
                        </a:cxn>
                        <a:cxn ang="0">
                          <a:pos x="90" y="101"/>
                        </a:cxn>
                        <a:cxn ang="0">
                          <a:pos x="86" y="119"/>
                        </a:cxn>
                        <a:cxn ang="0">
                          <a:pos x="82" y="137"/>
                        </a:cxn>
                        <a:cxn ang="0">
                          <a:pos x="76" y="154"/>
                        </a:cxn>
                        <a:cxn ang="0">
                          <a:pos x="75" y="172"/>
                        </a:cxn>
                        <a:cxn ang="0">
                          <a:pos x="75" y="188"/>
                        </a:cxn>
                        <a:cxn ang="0">
                          <a:pos x="76" y="207"/>
                        </a:cxn>
                        <a:cxn ang="0">
                          <a:pos x="74" y="228"/>
                        </a:cxn>
                        <a:cxn ang="0">
                          <a:pos x="74" y="251"/>
                        </a:cxn>
                        <a:cxn ang="0">
                          <a:pos x="74" y="272"/>
                        </a:cxn>
                        <a:cxn ang="0">
                          <a:pos x="75" y="293"/>
                        </a:cxn>
                        <a:cxn ang="0">
                          <a:pos x="76" y="316"/>
                        </a:cxn>
                        <a:cxn ang="0">
                          <a:pos x="79" y="336"/>
                        </a:cxn>
                        <a:cxn ang="0">
                          <a:pos x="82" y="357"/>
                        </a:cxn>
                        <a:cxn ang="0">
                          <a:pos x="85" y="378"/>
                        </a:cxn>
                        <a:cxn ang="0">
                          <a:pos x="89" y="400"/>
                        </a:cxn>
                        <a:cxn ang="0">
                          <a:pos x="94" y="420"/>
                        </a:cxn>
                        <a:cxn ang="0">
                          <a:pos x="99" y="440"/>
                        </a:cxn>
                        <a:cxn ang="0">
                          <a:pos x="105" y="462"/>
                        </a:cxn>
                        <a:cxn ang="0">
                          <a:pos x="94" y="481"/>
                        </a:cxn>
                        <a:cxn ang="0">
                          <a:pos x="74" y="499"/>
                        </a:cxn>
                        <a:cxn ang="0">
                          <a:pos x="51" y="483"/>
                        </a:cxn>
                        <a:cxn ang="0">
                          <a:pos x="33" y="467"/>
                        </a:cxn>
                        <a:cxn ang="0">
                          <a:pos x="20" y="448"/>
                        </a:cxn>
                        <a:cxn ang="0">
                          <a:pos x="12" y="426"/>
                        </a:cxn>
                        <a:cxn ang="0">
                          <a:pos x="6" y="402"/>
                        </a:cxn>
                        <a:cxn ang="0">
                          <a:pos x="3" y="378"/>
                        </a:cxn>
                        <a:cxn ang="0">
                          <a:pos x="0" y="351"/>
                        </a:cxn>
                        <a:cxn ang="0">
                          <a:pos x="0" y="325"/>
                        </a:cxn>
                        <a:cxn ang="0">
                          <a:pos x="0" y="298"/>
                        </a:cxn>
                        <a:cxn ang="0">
                          <a:pos x="1" y="271"/>
                        </a:cxn>
                        <a:cxn ang="0">
                          <a:pos x="1" y="245"/>
                        </a:cxn>
                        <a:cxn ang="0">
                          <a:pos x="1" y="220"/>
                        </a:cxn>
                        <a:cxn ang="0">
                          <a:pos x="0" y="197"/>
                        </a:cxn>
                        <a:cxn ang="0">
                          <a:pos x="1" y="181"/>
                        </a:cxn>
                        <a:cxn ang="0">
                          <a:pos x="1" y="163"/>
                        </a:cxn>
                        <a:cxn ang="0">
                          <a:pos x="3" y="146"/>
                        </a:cxn>
                        <a:cxn ang="0">
                          <a:pos x="4" y="129"/>
                        </a:cxn>
                        <a:cxn ang="0">
                          <a:pos x="5" y="112"/>
                        </a:cxn>
                        <a:cxn ang="0">
                          <a:pos x="7" y="95"/>
                        </a:cxn>
                        <a:cxn ang="0">
                          <a:pos x="10" y="78"/>
                        </a:cxn>
                        <a:cxn ang="0">
                          <a:pos x="13" y="62"/>
                        </a:cxn>
                        <a:cxn ang="0">
                          <a:pos x="19" y="48"/>
                        </a:cxn>
                        <a:cxn ang="0">
                          <a:pos x="26" y="32"/>
                        </a:cxn>
                        <a:cxn ang="0">
                          <a:pos x="35" y="19"/>
                        </a:cxn>
                        <a:cxn ang="0">
                          <a:pos x="51" y="2"/>
                        </a:cxn>
                      </a:cxnLst>
                      <a:rect l="0" t="0" r="r" b="b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2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/>
                      <a:ahLst/>
                      <a:cxnLst>
                        <a:cxn ang="0">
                          <a:pos x="60" y="23"/>
                        </a:cxn>
                        <a:cxn ang="0">
                          <a:pos x="64" y="67"/>
                        </a:cxn>
                        <a:cxn ang="0">
                          <a:pos x="66" y="109"/>
                        </a:cxn>
                        <a:cxn ang="0">
                          <a:pos x="70" y="151"/>
                        </a:cxn>
                        <a:cxn ang="0">
                          <a:pos x="71" y="192"/>
                        </a:cxn>
                        <a:cxn ang="0">
                          <a:pos x="73" y="233"/>
                        </a:cxn>
                        <a:cxn ang="0">
                          <a:pos x="73" y="271"/>
                        </a:cxn>
                        <a:cxn ang="0">
                          <a:pos x="73" y="310"/>
                        </a:cxn>
                        <a:cxn ang="0">
                          <a:pos x="72" y="347"/>
                        </a:cxn>
                        <a:cxn ang="0">
                          <a:pos x="71" y="385"/>
                        </a:cxn>
                        <a:cxn ang="0">
                          <a:pos x="68" y="420"/>
                        </a:cxn>
                        <a:cxn ang="0">
                          <a:pos x="66" y="455"/>
                        </a:cxn>
                        <a:cxn ang="0">
                          <a:pos x="63" y="488"/>
                        </a:cxn>
                        <a:cxn ang="0">
                          <a:pos x="58" y="522"/>
                        </a:cxn>
                        <a:cxn ang="0">
                          <a:pos x="53" y="554"/>
                        </a:cxn>
                        <a:cxn ang="0">
                          <a:pos x="47" y="587"/>
                        </a:cxn>
                        <a:cxn ang="0">
                          <a:pos x="42" y="617"/>
                        </a:cxn>
                        <a:cxn ang="0">
                          <a:pos x="34" y="648"/>
                        </a:cxn>
                        <a:cxn ang="0">
                          <a:pos x="27" y="677"/>
                        </a:cxn>
                        <a:cxn ang="0">
                          <a:pos x="19" y="706"/>
                        </a:cxn>
                        <a:cxn ang="0">
                          <a:pos x="9" y="734"/>
                        </a:cxn>
                        <a:cxn ang="0">
                          <a:pos x="0" y="762"/>
                        </a:cxn>
                        <a:cxn ang="0">
                          <a:pos x="86" y="773"/>
                        </a:cxn>
                        <a:cxn ang="0">
                          <a:pos x="96" y="743"/>
                        </a:cxn>
                        <a:cxn ang="0">
                          <a:pos x="105" y="714"/>
                        </a:cxn>
                        <a:cxn ang="0">
                          <a:pos x="115" y="682"/>
                        </a:cxn>
                        <a:cxn ang="0">
                          <a:pos x="122" y="651"/>
                        </a:cxn>
                        <a:cxn ang="0">
                          <a:pos x="129" y="617"/>
                        </a:cxn>
                        <a:cxn ang="0">
                          <a:pos x="136" y="584"/>
                        </a:cxn>
                        <a:cxn ang="0">
                          <a:pos x="141" y="550"/>
                        </a:cxn>
                        <a:cxn ang="0">
                          <a:pos x="146" y="515"/>
                        </a:cxn>
                        <a:cxn ang="0">
                          <a:pos x="150" y="480"/>
                        </a:cxn>
                        <a:cxn ang="0">
                          <a:pos x="154" y="443"/>
                        </a:cxn>
                        <a:cxn ang="0">
                          <a:pos x="156" y="405"/>
                        </a:cxn>
                        <a:cxn ang="0">
                          <a:pos x="157" y="367"/>
                        </a:cxn>
                        <a:cxn ang="0">
                          <a:pos x="159" y="328"/>
                        </a:cxn>
                        <a:cxn ang="0">
                          <a:pos x="159" y="289"/>
                        </a:cxn>
                        <a:cxn ang="0">
                          <a:pos x="159" y="248"/>
                        </a:cxn>
                        <a:cxn ang="0">
                          <a:pos x="159" y="205"/>
                        </a:cxn>
                        <a:cxn ang="0">
                          <a:pos x="156" y="163"/>
                        </a:cxn>
                        <a:cxn ang="0">
                          <a:pos x="154" y="120"/>
                        </a:cxn>
                        <a:cxn ang="0">
                          <a:pos x="151" y="76"/>
                        </a:cxn>
                        <a:cxn ang="0">
                          <a:pos x="147" y="30"/>
                        </a:cxn>
                        <a:cxn ang="0">
                          <a:pos x="144" y="0"/>
                        </a:cxn>
                      </a:cxnLst>
                      <a:rect l="0" t="0" r="r" b="b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2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/>
                      <a:ahLst/>
                      <a:cxnLst>
                        <a:cxn ang="0">
                          <a:pos x="832" y="714"/>
                        </a:cxn>
                        <a:cxn ang="0">
                          <a:pos x="715" y="717"/>
                        </a:cxn>
                        <a:cxn ang="0">
                          <a:pos x="600" y="720"/>
                        </a:cxn>
                        <a:cxn ang="0">
                          <a:pos x="488" y="721"/>
                        </a:cxn>
                        <a:cxn ang="0">
                          <a:pos x="387" y="720"/>
                        </a:cxn>
                        <a:cxn ang="0">
                          <a:pos x="295" y="718"/>
                        </a:cxn>
                        <a:cxn ang="0">
                          <a:pos x="219" y="714"/>
                        </a:cxn>
                        <a:cxn ang="0">
                          <a:pos x="159" y="707"/>
                        </a:cxn>
                        <a:cxn ang="0">
                          <a:pos x="120" y="699"/>
                        </a:cxn>
                        <a:cxn ang="0">
                          <a:pos x="107" y="678"/>
                        </a:cxn>
                        <a:cxn ang="0">
                          <a:pos x="100" y="636"/>
                        </a:cxn>
                        <a:cxn ang="0">
                          <a:pos x="94" y="578"/>
                        </a:cxn>
                        <a:cxn ang="0">
                          <a:pos x="89" y="507"/>
                        </a:cxn>
                        <a:cxn ang="0">
                          <a:pos x="87" y="425"/>
                        </a:cxn>
                        <a:cxn ang="0">
                          <a:pos x="86" y="334"/>
                        </a:cxn>
                        <a:cxn ang="0">
                          <a:pos x="85" y="238"/>
                        </a:cxn>
                        <a:cxn ang="0">
                          <a:pos x="86" y="141"/>
                        </a:cxn>
                        <a:cxn ang="0">
                          <a:pos x="88" y="44"/>
                        </a:cxn>
                        <a:cxn ang="0">
                          <a:pos x="81" y="1"/>
                        </a:cxn>
                        <a:cxn ang="0">
                          <a:pos x="58" y="0"/>
                        </a:cxn>
                        <a:cxn ang="0">
                          <a:pos x="30" y="2"/>
                        </a:cxn>
                        <a:cxn ang="0">
                          <a:pos x="9" y="6"/>
                        </a:cxn>
                        <a:cxn ang="0">
                          <a:pos x="4" y="16"/>
                        </a:cxn>
                        <a:cxn ang="0">
                          <a:pos x="3" y="41"/>
                        </a:cxn>
                        <a:cxn ang="0">
                          <a:pos x="3" y="72"/>
                        </a:cxn>
                        <a:cxn ang="0">
                          <a:pos x="2" y="110"/>
                        </a:cxn>
                        <a:cxn ang="0">
                          <a:pos x="0" y="154"/>
                        </a:cxn>
                        <a:cxn ang="0">
                          <a:pos x="0" y="203"/>
                        </a:cxn>
                        <a:cxn ang="0">
                          <a:pos x="0" y="255"/>
                        </a:cxn>
                        <a:cxn ang="0">
                          <a:pos x="0" y="308"/>
                        </a:cxn>
                        <a:cxn ang="0">
                          <a:pos x="0" y="381"/>
                        </a:cxn>
                        <a:cxn ang="0">
                          <a:pos x="3" y="478"/>
                        </a:cxn>
                        <a:cxn ang="0">
                          <a:pos x="6" y="556"/>
                        </a:cxn>
                        <a:cxn ang="0">
                          <a:pos x="11" y="617"/>
                        </a:cxn>
                        <a:cxn ang="0">
                          <a:pos x="17" y="663"/>
                        </a:cxn>
                        <a:cxn ang="0">
                          <a:pos x="23" y="697"/>
                        </a:cxn>
                        <a:cxn ang="0">
                          <a:pos x="30" y="720"/>
                        </a:cxn>
                        <a:cxn ang="0">
                          <a:pos x="38" y="740"/>
                        </a:cxn>
                        <a:cxn ang="0">
                          <a:pos x="61" y="765"/>
                        </a:cxn>
                        <a:cxn ang="0">
                          <a:pos x="81" y="777"/>
                        </a:cxn>
                        <a:cxn ang="0">
                          <a:pos x="110" y="786"/>
                        </a:cxn>
                        <a:cxn ang="0">
                          <a:pos x="150" y="793"/>
                        </a:cxn>
                        <a:cxn ang="0">
                          <a:pos x="208" y="800"/>
                        </a:cxn>
                        <a:cxn ang="0">
                          <a:pos x="284" y="803"/>
                        </a:cxn>
                        <a:cxn ang="0">
                          <a:pos x="384" y="808"/>
                        </a:cxn>
                        <a:cxn ang="0">
                          <a:pos x="508" y="808"/>
                        </a:cxn>
                        <a:cxn ang="0">
                          <a:pos x="585" y="806"/>
                        </a:cxn>
                        <a:cxn ang="0">
                          <a:pos x="651" y="806"/>
                        </a:cxn>
                        <a:cxn ang="0">
                          <a:pos x="713" y="803"/>
                        </a:cxn>
                        <a:cxn ang="0">
                          <a:pos x="772" y="801"/>
                        </a:cxn>
                        <a:cxn ang="0">
                          <a:pos x="824" y="800"/>
                        </a:cxn>
                        <a:cxn ang="0">
                          <a:pos x="868" y="797"/>
                        </a:cxn>
                        <a:cxn ang="0">
                          <a:pos x="906" y="796"/>
                        </a:cxn>
                        <a:cxn ang="0">
                          <a:pos x="932" y="794"/>
                        </a:cxn>
                        <a:cxn ang="0">
                          <a:pos x="954" y="790"/>
                        </a:cxn>
                        <a:cxn ang="0">
                          <a:pos x="952" y="770"/>
                        </a:cxn>
                        <a:cxn ang="0">
                          <a:pos x="945" y="743"/>
                        </a:cxn>
                        <a:cxn ang="0">
                          <a:pos x="937" y="720"/>
                        </a:cxn>
                      </a:cxnLst>
                      <a:rect l="0" t="0" r="r" b="b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117"/>
                        </a:cxn>
                        <a:cxn ang="0">
                          <a:pos x="52" y="111"/>
                        </a:cxn>
                        <a:cxn ang="0">
                          <a:pos x="80" y="106"/>
                        </a:cxn>
                        <a:cxn ang="0">
                          <a:pos x="110" y="101"/>
                        </a:cxn>
                        <a:cxn ang="0">
                          <a:pos x="138" y="98"/>
                        </a:cxn>
                        <a:cxn ang="0">
                          <a:pos x="166" y="95"/>
                        </a:cxn>
                        <a:cxn ang="0">
                          <a:pos x="194" y="93"/>
                        </a:cxn>
                        <a:cxn ang="0">
                          <a:pos x="221" y="91"/>
                        </a:cxn>
                        <a:cxn ang="0">
                          <a:pos x="249" y="89"/>
                        </a:cxn>
                        <a:cxn ang="0">
                          <a:pos x="276" y="88"/>
                        </a:cxn>
                        <a:cxn ang="0">
                          <a:pos x="303" y="87"/>
                        </a:cxn>
                        <a:cxn ang="0">
                          <a:pos x="329" y="86"/>
                        </a:cxn>
                        <a:cxn ang="0">
                          <a:pos x="356" y="86"/>
                        </a:cxn>
                        <a:cxn ang="0">
                          <a:pos x="383" y="87"/>
                        </a:cxn>
                        <a:cxn ang="0">
                          <a:pos x="409" y="88"/>
                        </a:cxn>
                        <a:cxn ang="0">
                          <a:pos x="435" y="91"/>
                        </a:cxn>
                        <a:cxn ang="0">
                          <a:pos x="461" y="92"/>
                        </a:cxn>
                        <a:cxn ang="0">
                          <a:pos x="487" y="95"/>
                        </a:cxn>
                        <a:cxn ang="0">
                          <a:pos x="512" y="98"/>
                        </a:cxn>
                        <a:cxn ang="0">
                          <a:pos x="537" y="101"/>
                        </a:cxn>
                        <a:cxn ang="0">
                          <a:pos x="563" y="106"/>
                        </a:cxn>
                        <a:cxn ang="0">
                          <a:pos x="589" y="111"/>
                        </a:cxn>
                        <a:cxn ang="0">
                          <a:pos x="586" y="22"/>
                        </a:cxn>
                        <a:cxn ang="0">
                          <a:pos x="558" y="18"/>
                        </a:cxn>
                        <a:cxn ang="0">
                          <a:pos x="532" y="14"/>
                        </a:cxn>
                        <a:cxn ang="0">
                          <a:pos x="505" y="10"/>
                        </a:cxn>
                        <a:cxn ang="0">
                          <a:pos x="478" y="8"/>
                        </a:cxn>
                        <a:cxn ang="0">
                          <a:pos x="450" y="4"/>
                        </a:cxn>
                        <a:cxn ang="0">
                          <a:pos x="423" y="3"/>
                        </a:cxn>
                        <a:cxn ang="0">
                          <a:pos x="395" y="0"/>
                        </a:cxn>
                        <a:cxn ang="0">
                          <a:pos x="369" y="0"/>
                        </a:cxn>
                        <a:cxn ang="0">
                          <a:pos x="340" y="0"/>
                        </a:cxn>
                        <a:cxn ang="0">
                          <a:pos x="312" y="0"/>
                        </a:cxn>
                        <a:cxn ang="0">
                          <a:pos x="283" y="0"/>
                        </a:cxn>
                        <a:cxn ang="0">
                          <a:pos x="255" y="2"/>
                        </a:cxn>
                        <a:cxn ang="0">
                          <a:pos x="226" y="3"/>
                        </a:cxn>
                        <a:cxn ang="0">
                          <a:pos x="197" y="5"/>
                        </a:cxn>
                        <a:cxn ang="0">
                          <a:pos x="168" y="8"/>
                        </a:cxn>
                        <a:cxn ang="0">
                          <a:pos x="138" y="11"/>
                        </a:cxn>
                        <a:cxn ang="0">
                          <a:pos x="109" y="16"/>
                        </a:cxn>
                        <a:cxn ang="0">
                          <a:pos x="80" y="19"/>
                        </a:cxn>
                        <a:cxn ang="0">
                          <a:pos x="49" y="24"/>
                        </a:cxn>
                        <a:cxn ang="0">
                          <a:pos x="20" y="29"/>
                        </a:cxn>
                        <a:cxn ang="0">
                          <a:pos x="0" y="34"/>
                        </a:cxn>
                      </a:cxnLst>
                      <a:rect l="0" t="0" r="r" b="b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7"/>
                        </a:cxn>
                        <a:cxn ang="0">
                          <a:pos x="69" y="96"/>
                        </a:cxn>
                        <a:cxn ang="0">
                          <a:pos x="120" y="94"/>
                        </a:cxn>
                        <a:cxn ang="0">
                          <a:pos x="171" y="92"/>
                        </a:cxn>
                        <a:cxn ang="0">
                          <a:pos x="222" y="92"/>
                        </a:cxn>
                        <a:cxn ang="0">
                          <a:pos x="274" y="91"/>
                        </a:cxn>
                        <a:cxn ang="0">
                          <a:pos x="326" y="90"/>
                        </a:cxn>
                        <a:cxn ang="0">
                          <a:pos x="379" y="89"/>
                        </a:cxn>
                        <a:cxn ang="0">
                          <a:pos x="430" y="87"/>
                        </a:cxn>
                        <a:cxn ang="0">
                          <a:pos x="483" y="87"/>
                        </a:cxn>
                        <a:cxn ang="0">
                          <a:pos x="536" y="87"/>
                        </a:cxn>
                        <a:cxn ang="0">
                          <a:pos x="590" y="86"/>
                        </a:cxn>
                        <a:cxn ang="0">
                          <a:pos x="643" y="86"/>
                        </a:cxn>
                        <a:cxn ang="0">
                          <a:pos x="698" y="87"/>
                        </a:cxn>
                        <a:cxn ang="0">
                          <a:pos x="751" y="87"/>
                        </a:cxn>
                        <a:cxn ang="0">
                          <a:pos x="805" y="87"/>
                        </a:cxn>
                        <a:cxn ang="0">
                          <a:pos x="860" y="89"/>
                        </a:cxn>
                        <a:cxn ang="0">
                          <a:pos x="915" y="90"/>
                        </a:cxn>
                        <a:cxn ang="0">
                          <a:pos x="970" y="91"/>
                        </a:cxn>
                        <a:cxn ang="0">
                          <a:pos x="1024" y="93"/>
                        </a:cxn>
                        <a:cxn ang="0">
                          <a:pos x="1080" y="96"/>
                        </a:cxn>
                        <a:cxn ang="0">
                          <a:pos x="1136" y="99"/>
                        </a:cxn>
                        <a:cxn ang="0">
                          <a:pos x="1102" y="10"/>
                        </a:cxn>
                        <a:cxn ang="0">
                          <a:pos x="1047" y="8"/>
                        </a:cxn>
                        <a:cxn ang="0">
                          <a:pos x="991" y="7"/>
                        </a:cxn>
                        <a:cxn ang="0">
                          <a:pos x="936" y="4"/>
                        </a:cxn>
                        <a:cxn ang="0">
                          <a:pos x="881" y="2"/>
                        </a:cxn>
                        <a:cxn ang="0">
                          <a:pos x="825" y="1"/>
                        </a:cxn>
                        <a:cxn ang="0">
                          <a:pos x="771" y="1"/>
                        </a:cxn>
                        <a:cxn ang="0">
                          <a:pos x="716" y="1"/>
                        </a:cxn>
                        <a:cxn ang="0">
                          <a:pos x="662" y="0"/>
                        </a:cxn>
                        <a:cxn ang="0">
                          <a:pos x="608" y="0"/>
                        </a:cxn>
                        <a:cxn ang="0">
                          <a:pos x="554" y="1"/>
                        </a:cxn>
                        <a:cxn ang="0">
                          <a:pos x="501" y="1"/>
                        </a:cxn>
                        <a:cxn ang="0">
                          <a:pos x="447" y="1"/>
                        </a:cxn>
                        <a:cxn ang="0">
                          <a:pos x="394" y="1"/>
                        </a:cxn>
                        <a:cxn ang="0">
                          <a:pos x="342" y="3"/>
                        </a:cxn>
                        <a:cxn ang="0">
                          <a:pos x="291" y="4"/>
                        </a:cxn>
                        <a:cxn ang="0">
                          <a:pos x="237" y="4"/>
                        </a:cxn>
                        <a:cxn ang="0">
                          <a:pos x="186" y="7"/>
                        </a:cxn>
                        <a:cxn ang="0">
                          <a:pos x="135" y="8"/>
                        </a:cxn>
                        <a:cxn ang="0">
                          <a:pos x="83" y="9"/>
                        </a:cxn>
                        <a:cxn ang="0">
                          <a:pos x="33" y="11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20"/>
                        </a:cxn>
                        <a:cxn ang="0">
                          <a:pos x="94" y="42"/>
                        </a:cxn>
                        <a:cxn ang="0">
                          <a:pos x="85" y="63"/>
                        </a:cxn>
                        <a:cxn ang="0">
                          <a:pos x="77" y="82"/>
                        </a:cxn>
                        <a:cxn ang="0">
                          <a:pos x="70" y="101"/>
                        </a:cxn>
                        <a:cxn ang="0">
                          <a:pos x="63" y="121"/>
                        </a:cxn>
                        <a:cxn ang="0">
                          <a:pos x="56" y="139"/>
                        </a:cxn>
                        <a:cxn ang="0">
                          <a:pos x="50" y="157"/>
                        </a:cxn>
                        <a:cxn ang="0">
                          <a:pos x="45" y="175"/>
                        </a:cxn>
                        <a:cxn ang="0">
                          <a:pos x="39" y="192"/>
                        </a:cxn>
                        <a:cxn ang="0">
                          <a:pos x="36" y="210"/>
                        </a:cxn>
                        <a:cxn ang="0">
                          <a:pos x="31" y="226"/>
                        </a:cxn>
                        <a:cxn ang="0">
                          <a:pos x="26" y="243"/>
                        </a:cxn>
                        <a:cxn ang="0">
                          <a:pos x="21" y="259"/>
                        </a:cxn>
                        <a:cxn ang="0">
                          <a:pos x="18" y="275"/>
                        </a:cxn>
                        <a:cxn ang="0">
                          <a:pos x="15" y="291"/>
                        </a:cxn>
                        <a:cxn ang="0">
                          <a:pos x="12" y="307"/>
                        </a:cxn>
                        <a:cxn ang="0">
                          <a:pos x="8" y="324"/>
                        </a:cxn>
                        <a:cxn ang="0">
                          <a:pos x="7" y="340"/>
                        </a:cxn>
                        <a:cxn ang="0">
                          <a:pos x="5" y="356"/>
                        </a:cxn>
                        <a:cxn ang="0">
                          <a:pos x="2" y="372"/>
                        </a:cxn>
                        <a:cxn ang="0">
                          <a:pos x="93" y="383"/>
                        </a:cxn>
                        <a:cxn ang="0">
                          <a:pos x="94" y="367"/>
                        </a:cxn>
                        <a:cxn ang="0">
                          <a:pos x="96" y="351"/>
                        </a:cxn>
                        <a:cxn ang="0">
                          <a:pos x="100" y="336"/>
                        </a:cxn>
                        <a:cxn ang="0">
                          <a:pos x="103" y="321"/>
                        </a:cxn>
                        <a:cxn ang="0">
                          <a:pos x="107" y="304"/>
                        </a:cxn>
                        <a:cxn ang="0">
                          <a:pos x="112" y="288"/>
                        </a:cxn>
                        <a:cxn ang="0">
                          <a:pos x="116" y="272"/>
                        </a:cxn>
                        <a:cxn ang="0">
                          <a:pos x="121" y="255"/>
                        </a:cxn>
                        <a:cxn ang="0">
                          <a:pos x="126" y="237"/>
                        </a:cxn>
                        <a:cxn ang="0">
                          <a:pos x="132" y="221"/>
                        </a:cxn>
                        <a:cxn ang="0">
                          <a:pos x="136" y="203"/>
                        </a:cxn>
                        <a:cxn ang="0">
                          <a:pos x="142" y="185"/>
                        </a:cxn>
                        <a:cxn ang="0">
                          <a:pos x="147" y="166"/>
                        </a:cxn>
                        <a:cxn ang="0">
                          <a:pos x="153" y="147"/>
                        </a:cxn>
                        <a:cxn ang="0">
                          <a:pos x="159" y="128"/>
                        </a:cxn>
                        <a:cxn ang="0">
                          <a:pos x="166" y="109"/>
                        </a:cxn>
                        <a:cxn ang="0">
                          <a:pos x="172" y="89"/>
                        </a:cxn>
                        <a:cxn ang="0">
                          <a:pos x="179" y="70"/>
                        </a:cxn>
                        <a:cxn ang="0">
                          <a:pos x="185" y="49"/>
                        </a:cxn>
                        <a:cxn ang="0">
                          <a:pos x="192" y="29"/>
                        </a:cxn>
                        <a:cxn ang="0">
                          <a:pos x="198" y="7"/>
                        </a:cxn>
                        <a:cxn ang="0">
                          <a:pos x="109" y="6"/>
                        </a:cxn>
                      </a:cxnLst>
                      <a:rect l="0" t="0" r="r" b="b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54"/>
                        </a:cxn>
                        <a:cxn ang="0">
                          <a:pos x="11" y="72"/>
                        </a:cxn>
                        <a:cxn ang="0">
                          <a:pos x="21" y="88"/>
                        </a:cxn>
                        <a:cxn ang="0">
                          <a:pos x="28" y="104"/>
                        </a:cxn>
                        <a:cxn ang="0">
                          <a:pos x="36" y="120"/>
                        </a:cxn>
                        <a:cxn ang="0">
                          <a:pos x="43" y="137"/>
                        </a:cxn>
                        <a:cxn ang="0">
                          <a:pos x="50" y="152"/>
                        </a:cxn>
                        <a:cxn ang="0">
                          <a:pos x="56" y="168"/>
                        </a:cxn>
                        <a:cxn ang="0">
                          <a:pos x="63" y="183"/>
                        </a:cxn>
                        <a:cxn ang="0">
                          <a:pos x="68" y="199"/>
                        </a:cxn>
                        <a:cxn ang="0">
                          <a:pos x="74" y="214"/>
                        </a:cxn>
                        <a:cxn ang="0">
                          <a:pos x="79" y="230"/>
                        </a:cxn>
                        <a:cxn ang="0">
                          <a:pos x="83" y="244"/>
                        </a:cxn>
                        <a:cxn ang="0">
                          <a:pos x="87" y="259"/>
                        </a:cxn>
                        <a:cxn ang="0">
                          <a:pos x="92" y="273"/>
                        </a:cxn>
                        <a:cxn ang="0">
                          <a:pos x="94" y="288"/>
                        </a:cxn>
                        <a:cxn ang="0">
                          <a:pos x="97" y="302"/>
                        </a:cxn>
                        <a:cxn ang="0">
                          <a:pos x="99" y="316"/>
                        </a:cxn>
                        <a:cxn ang="0">
                          <a:pos x="101" y="329"/>
                        </a:cxn>
                        <a:cxn ang="0">
                          <a:pos x="104" y="343"/>
                        </a:cxn>
                        <a:cxn ang="0">
                          <a:pos x="105" y="358"/>
                        </a:cxn>
                        <a:cxn ang="0">
                          <a:pos x="106" y="372"/>
                        </a:cxn>
                        <a:cxn ang="0">
                          <a:pos x="191" y="355"/>
                        </a:cxn>
                        <a:cxn ang="0">
                          <a:pos x="190" y="340"/>
                        </a:cxn>
                        <a:cxn ang="0">
                          <a:pos x="188" y="323"/>
                        </a:cxn>
                        <a:cxn ang="0">
                          <a:pos x="186" y="307"/>
                        </a:cxn>
                        <a:cxn ang="0">
                          <a:pos x="182" y="291"/>
                        </a:cxn>
                        <a:cxn ang="0">
                          <a:pos x="180" y="276"/>
                        </a:cxn>
                        <a:cxn ang="0">
                          <a:pos x="177" y="259"/>
                        </a:cxn>
                        <a:cxn ang="0">
                          <a:pos x="172" y="241"/>
                        </a:cxn>
                        <a:cxn ang="0">
                          <a:pos x="168" y="225"/>
                        </a:cxn>
                        <a:cxn ang="0">
                          <a:pos x="163" y="208"/>
                        </a:cxn>
                        <a:cxn ang="0">
                          <a:pos x="158" y="192"/>
                        </a:cxn>
                        <a:cxn ang="0">
                          <a:pos x="152" y="175"/>
                        </a:cxn>
                        <a:cxn ang="0">
                          <a:pos x="146" y="157"/>
                        </a:cxn>
                        <a:cxn ang="0">
                          <a:pos x="139" y="139"/>
                        </a:cxn>
                        <a:cxn ang="0">
                          <a:pos x="132" y="121"/>
                        </a:cxn>
                        <a:cxn ang="0">
                          <a:pos x="125" y="104"/>
                        </a:cxn>
                        <a:cxn ang="0">
                          <a:pos x="117" y="86"/>
                        </a:cxn>
                        <a:cxn ang="0">
                          <a:pos x="108" y="68"/>
                        </a:cxn>
                        <a:cxn ang="0">
                          <a:pos x="99" y="50"/>
                        </a:cxn>
                        <a:cxn ang="0">
                          <a:pos x="89" y="31"/>
                        </a:cxn>
                        <a:cxn ang="0">
                          <a:pos x="80" y="12"/>
                        </a:cxn>
                        <a:cxn ang="0">
                          <a:pos x="74" y="0"/>
                        </a:cxn>
                      </a:cxnLst>
                      <a:rect l="0" t="0" r="r" b="b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9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7" y="63"/>
                        </a:cxn>
                        <a:cxn ang="0">
                          <a:pos x="72" y="57"/>
                        </a:cxn>
                        <a:cxn ang="0">
                          <a:pos x="74" y="51"/>
                        </a:cxn>
                        <a:cxn ang="0">
                          <a:pos x="77" y="43"/>
                        </a:cxn>
                        <a:cxn ang="0">
                          <a:pos x="77" y="36"/>
                        </a:cxn>
                        <a:cxn ang="0">
                          <a:pos x="74" y="28"/>
                        </a:cxn>
                        <a:cxn ang="0">
                          <a:pos x="72" y="21"/>
                        </a:cxn>
                        <a:cxn ang="0">
                          <a:pos x="67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49" y="3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3"/>
                        </a:cxn>
                        <a:cxn ang="0">
                          <a:pos x="19" y="5"/>
                        </a:cxn>
                        <a:cxn ang="0">
                          <a:pos x="14" y="10"/>
                        </a:cxn>
                        <a:cxn ang="0">
                          <a:pos x="8" y="15"/>
                        </a:cxn>
                        <a:cxn ang="0">
                          <a:pos x="3" y="21"/>
                        </a:cxn>
                        <a:cxn ang="0">
                          <a:pos x="1" y="28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8" y="63"/>
                        </a:cxn>
                        <a:cxn ang="0">
                          <a:pos x="14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8"/>
                        </a:cxn>
                        <a:cxn ang="0">
                          <a:pos x="38" y="79"/>
                        </a:cxn>
                      </a:cxnLst>
                      <a:rect l="0" t="0" r="r" b="b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8"/>
                        </a:cxn>
                        <a:cxn ang="0">
                          <a:pos x="69" y="62"/>
                        </a:cxn>
                        <a:cxn ang="0">
                          <a:pos x="72" y="56"/>
                        </a:cxn>
                        <a:cxn ang="0">
                          <a:pos x="75" y="49"/>
                        </a:cxn>
                        <a:cxn ang="0">
                          <a:pos x="77" y="42"/>
                        </a:cxn>
                        <a:cxn ang="0">
                          <a:pos x="77" y="33"/>
                        </a:cxn>
                        <a:cxn ang="0">
                          <a:pos x="75" y="26"/>
                        </a:cxn>
                        <a:cxn ang="0">
                          <a:pos x="72" y="19"/>
                        </a:cxn>
                        <a:cxn ang="0">
                          <a:pos x="69" y="13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3"/>
                        </a:cxn>
                        <a:cxn ang="0">
                          <a:pos x="0" y="42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8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1" y="75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4" y="56"/>
                        </a:cxn>
                        <a:cxn ang="0">
                          <a:pos x="76" y="48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6" y="26"/>
                        </a:cxn>
                        <a:cxn ang="0">
                          <a:pos x="74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1" y="0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6" y="7"/>
                        </a:cxn>
                        <a:cxn ang="0">
                          <a:pos x="10" y="13"/>
                        </a:cxn>
                        <a:cxn ang="0">
                          <a:pos x="5" y="19"/>
                        </a:cxn>
                        <a:cxn ang="0">
                          <a:pos x="3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3" y="48"/>
                        </a:cxn>
                        <a:cxn ang="0">
                          <a:pos x="5" y="56"/>
                        </a:cxn>
                        <a:cxn ang="0">
                          <a:pos x="10" y="61"/>
                        </a:cxn>
                        <a:cxn ang="0">
                          <a:pos x="16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6" y="76"/>
                        </a:cxn>
                        <a:cxn ang="0">
                          <a:pos x="41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5" y="73"/>
                        </a:cxn>
                        <a:cxn ang="0">
                          <a:pos x="63" y="69"/>
                        </a:cxn>
                        <a:cxn ang="0">
                          <a:pos x="67" y="64"/>
                        </a:cxn>
                        <a:cxn ang="0">
                          <a:pos x="71" y="57"/>
                        </a:cxn>
                        <a:cxn ang="0">
                          <a:pos x="74" y="51"/>
                        </a:cxn>
                        <a:cxn ang="0">
                          <a:pos x="76" y="43"/>
                        </a:cxn>
                        <a:cxn ang="0">
                          <a:pos x="76" y="36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5" y="5"/>
                        </a:cxn>
                        <a:cxn ang="0">
                          <a:pos x="50" y="2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2"/>
                        </a:cxn>
                        <a:cxn ang="0">
                          <a:pos x="19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1" y="51"/>
                        </a:cxn>
                        <a:cxn ang="0">
                          <a:pos x="3" y="57"/>
                        </a:cxn>
                        <a:cxn ang="0">
                          <a:pos x="7" y="64"/>
                        </a:cxn>
                        <a:cxn ang="0">
                          <a:pos x="13" y="69"/>
                        </a:cxn>
                        <a:cxn ang="0">
                          <a:pos x="19" y="73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76"/>
                        </a:cxn>
                        <a:cxn ang="0">
                          <a:pos x="49" y="75"/>
                        </a:cxn>
                        <a:cxn ang="0">
                          <a:pos x="55" y="71"/>
                        </a:cxn>
                        <a:cxn ang="0">
                          <a:pos x="63" y="67"/>
                        </a:cxn>
                        <a:cxn ang="0">
                          <a:pos x="67" y="61"/>
                        </a:cxn>
                        <a:cxn ang="0">
                          <a:pos x="72" y="56"/>
                        </a:cxn>
                        <a:cxn ang="0">
                          <a:pos x="74" y="48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4" y="26"/>
                        </a:cxn>
                        <a:cxn ang="0">
                          <a:pos x="72" y="19"/>
                        </a:cxn>
                        <a:cxn ang="0">
                          <a:pos x="67" y="13"/>
                        </a:cxn>
                        <a:cxn ang="0">
                          <a:pos x="63" y="7"/>
                        </a:cxn>
                        <a:cxn ang="0">
                          <a:pos x="55" y="3"/>
                        </a:cxn>
                        <a:cxn ang="0">
                          <a:pos x="49" y="0"/>
                        </a:cxn>
                        <a:cxn ang="0">
                          <a:pos x="42" y="0"/>
                        </a:cxn>
                        <a:cxn ang="0">
                          <a:pos x="35" y="0"/>
                        </a:cxn>
                        <a:cxn ang="0">
                          <a:pos x="27" y="0"/>
                        </a:cxn>
                        <a:cxn ang="0">
                          <a:pos x="20" y="3"/>
                        </a:cxn>
                        <a:cxn ang="0">
                          <a:pos x="13" y="7"/>
                        </a:cxn>
                        <a:cxn ang="0">
                          <a:pos x="8" y="13"/>
                        </a:cxn>
                        <a:cxn ang="0">
                          <a:pos x="4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8"/>
                        </a:cxn>
                        <a:cxn ang="0">
                          <a:pos x="4" y="56"/>
                        </a:cxn>
                        <a:cxn ang="0">
                          <a:pos x="8" y="61"/>
                        </a:cxn>
                        <a:cxn ang="0">
                          <a:pos x="13" y="67"/>
                        </a:cxn>
                        <a:cxn ang="0">
                          <a:pos x="20" y="71"/>
                        </a:cxn>
                        <a:cxn ang="0">
                          <a:pos x="27" y="75"/>
                        </a:cxn>
                        <a:cxn ang="0">
                          <a:pos x="35" y="76"/>
                        </a:cxn>
                        <a:cxn ang="0">
                          <a:pos x="39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3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7"/>
                        </a:cxn>
                        <a:cxn ang="0">
                          <a:pos x="50" y="76"/>
                        </a:cxn>
                        <a:cxn ang="0">
                          <a:pos x="57" y="73"/>
                        </a:cxn>
                        <a:cxn ang="0">
                          <a:pos x="63" y="69"/>
                        </a:cxn>
                        <a:cxn ang="0">
                          <a:pos x="68" y="64"/>
                        </a:cxn>
                        <a:cxn ang="0">
                          <a:pos x="74" y="57"/>
                        </a:cxn>
                        <a:cxn ang="0">
                          <a:pos x="76" y="51"/>
                        </a:cxn>
                        <a:cxn ang="0">
                          <a:pos x="78" y="43"/>
                        </a:cxn>
                        <a:cxn ang="0">
                          <a:pos x="78" y="36"/>
                        </a:cxn>
                        <a:cxn ang="0">
                          <a:pos x="76" y="27"/>
                        </a:cxn>
                        <a:cxn ang="0">
                          <a:pos x="74" y="20"/>
                        </a:cxn>
                        <a:cxn ang="0">
                          <a:pos x="68" y="14"/>
                        </a:cxn>
                        <a:cxn ang="0">
                          <a:pos x="63" y="8"/>
                        </a:cxn>
                        <a:cxn ang="0">
                          <a:pos x="57" y="5"/>
                        </a:cxn>
                        <a:cxn ang="0">
                          <a:pos x="50" y="2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7" y="2"/>
                        </a:cxn>
                        <a:cxn ang="0">
                          <a:pos x="20" y="5"/>
                        </a:cxn>
                        <a:cxn ang="0">
                          <a:pos x="14" y="8"/>
                        </a:cxn>
                        <a:cxn ang="0">
                          <a:pos x="8" y="14"/>
                        </a:cxn>
                        <a:cxn ang="0">
                          <a:pos x="5" y="20"/>
                        </a:cxn>
                        <a:cxn ang="0">
                          <a:pos x="2" y="27"/>
                        </a:cxn>
                        <a:cxn ang="0">
                          <a:pos x="0" y="36"/>
                        </a:cxn>
                        <a:cxn ang="0">
                          <a:pos x="0" y="43"/>
                        </a:cxn>
                        <a:cxn ang="0">
                          <a:pos x="2" y="51"/>
                        </a:cxn>
                        <a:cxn ang="0">
                          <a:pos x="5" y="57"/>
                        </a:cxn>
                        <a:cxn ang="0">
                          <a:pos x="8" y="64"/>
                        </a:cxn>
                        <a:cxn ang="0">
                          <a:pos x="14" y="69"/>
                        </a:cxn>
                        <a:cxn ang="0">
                          <a:pos x="20" y="73"/>
                        </a:cxn>
                        <a:cxn ang="0">
                          <a:pos x="27" y="76"/>
                        </a:cxn>
                        <a:cxn ang="0">
                          <a:pos x="36" y="77"/>
                        </a:cxn>
                        <a:cxn ang="0">
                          <a:pos x="39" y="78"/>
                        </a:cxn>
                      </a:cxnLst>
                      <a:rect l="0" t="0" r="r" b="b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8"/>
                        </a:cxn>
                        <a:cxn ang="0">
                          <a:pos x="48" y="76"/>
                        </a:cxn>
                        <a:cxn ang="0">
                          <a:pos x="54" y="72"/>
                        </a:cxn>
                        <a:cxn ang="0">
                          <a:pos x="61" y="69"/>
                        </a:cxn>
                        <a:cxn ang="0">
                          <a:pos x="66" y="63"/>
                        </a:cxn>
                        <a:cxn ang="0">
                          <a:pos x="70" y="57"/>
                        </a:cxn>
                        <a:cxn ang="0">
                          <a:pos x="73" y="51"/>
                        </a:cxn>
                        <a:cxn ang="0">
                          <a:pos x="75" y="42"/>
                        </a:cxn>
                        <a:cxn ang="0">
                          <a:pos x="75" y="35"/>
                        </a:cxn>
                        <a:cxn ang="0">
                          <a:pos x="73" y="26"/>
                        </a:cxn>
                        <a:cxn ang="0">
                          <a:pos x="70" y="20"/>
                        </a:cxn>
                        <a:cxn ang="0">
                          <a:pos x="66" y="14"/>
                        </a:cxn>
                        <a:cxn ang="0">
                          <a:pos x="61" y="9"/>
                        </a:cxn>
                        <a:cxn ang="0">
                          <a:pos x="54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4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1"/>
                        </a:cxn>
                        <a:cxn ang="0">
                          <a:pos x="3" y="57"/>
                        </a:cxn>
                        <a:cxn ang="0">
                          <a:pos x="7" y="63"/>
                        </a:cxn>
                        <a:cxn ang="0">
                          <a:pos x="13" y="69"/>
                        </a:cxn>
                        <a:cxn ang="0">
                          <a:pos x="19" y="72"/>
                        </a:cxn>
                        <a:cxn ang="0">
                          <a:pos x="24" y="76"/>
                        </a:cxn>
                        <a:cxn ang="0">
                          <a:pos x="33" y="78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50" y="76"/>
                        </a:cxn>
                        <a:cxn ang="0">
                          <a:pos x="56" y="72"/>
                        </a:cxn>
                        <a:cxn ang="0">
                          <a:pos x="63" y="67"/>
                        </a:cxn>
                        <a:cxn ang="0">
                          <a:pos x="67" y="63"/>
                        </a:cxn>
                        <a:cxn ang="0">
                          <a:pos x="71" y="56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7"/>
                        </a:cxn>
                        <a:cxn ang="0">
                          <a:pos x="71" y="20"/>
                        </a:cxn>
                        <a:cxn ang="0">
                          <a:pos x="67" y="14"/>
                        </a:cxn>
                        <a:cxn ang="0">
                          <a:pos x="63" y="8"/>
                        </a:cxn>
                        <a:cxn ang="0">
                          <a:pos x="56" y="5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5"/>
                        </a:cxn>
                        <a:cxn ang="0">
                          <a:pos x="13" y="8"/>
                        </a:cxn>
                        <a:cxn ang="0">
                          <a:pos x="7" y="14"/>
                        </a:cxn>
                        <a:cxn ang="0">
                          <a:pos x="3" y="20"/>
                        </a:cxn>
                        <a:cxn ang="0">
                          <a:pos x="1" y="27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1" y="50"/>
                        </a:cxn>
                        <a:cxn ang="0">
                          <a:pos x="3" y="56"/>
                        </a:cxn>
                        <a:cxn ang="0">
                          <a:pos x="7" y="63"/>
                        </a:cxn>
                        <a:cxn ang="0">
                          <a:pos x="13" y="67"/>
                        </a:cxn>
                        <a:cxn ang="0">
                          <a:pos x="20" y="72"/>
                        </a:cxn>
                        <a:cxn ang="0">
                          <a:pos x="26" y="76"/>
                        </a:cxn>
                        <a:cxn ang="0">
                          <a:pos x="34" y="77"/>
                        </a:cxn>
                        <a:cxn ang="0">
                          <a:pos x="38" y="78"/>
                        </a:cxn>
                      </a:cxnLst>
                      <a:rect l="0" t="0" r="r" b="b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6" y="71"/>
                        </a:cxn>
                        <a:cxn ang="0">
                          <a:pos x="63" y="67"/>
                        </a:cxn>
                        <a:cxn ang="0">
                          <a:pos x="69" y="61"/>
                        </a:cxn>
                        <a:cxn ang="0">
                          <a:pos x="73" y="56"/>
                        </a:cxn>
                        <a:cxn ang="0">
                          <a:pos x="76" y="48"/>
                        </a:cxn>
                        <a:cxn ang="0">
                          <a:pos x="77" y="40"/>
                        </a:cxn>
                        <a:cxn ang="0">
                          <a:pos x="77" y="33"/>
                        </a:cxn>
                        <a:cxn ang="0">
                          <a:pos x="76" y="25"/>
                        </a:cxn>
                        <a:cxn ang="0">
                          <a:pos x="73" y="19"/>
                        </a:cxn>
                        <a:cxn ang="0">
                          <a:pos x="69" y="13"/>
                        </a:cxn>
                        <a:cxn ang="0">
                          <a:pos x="63" y="7"/>
                        </a:cxn>
                        <a:cxn ang="0">
                          <a:pos x="56" y="3"/>
                        </a:cxn>
                        <a:cxn ang="0">
                          <a:pos x="50" y="0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8" y="0"/>
                        </a:cxn>
                        <a:cxn ang="0">
                          <a:pos x="21" y="3"/>
                        </a:cxn>
                        <a:cxn ang="0">
                          <a:pos x="15" y="7"/>
                        </a:cxn>
                        <a:cxn ang="0">
                          <a:pos x="9" y="13"/>
                        </a:cxn>
                        <a:cxn ang="0">
                          <a:pos x="5" y="19"/>
                        </a:cxn>
                        <a:cxn ang="0">
                          <a:pos x="2" y="25"/>
                        </a:cxn>
                        <a:cxn ang="0">
                          <a:pos x="0" y="33"/>
                        </a:cxn>
                        <a:cxn ang="0">
                          <a:pos x="0" y="40"/>
                        </a:cxn>
                        <a:cxn ang="0">
                          <a:pos x="2" y="48"/>
                        </a:cxn>
                        <a:cxn ang="0">
                          <a:pos x="5" y="56"/>
                        </a:cxn>
                        <a:cxn ang="0">
                          <a:pos x="9" y="61"/>
                        </a:cxn>
                        <a:cxn ang="0">
                          <a:pos x="15" y="67"/>
                        </a:cxn>
                        <a:cxn ang="0">
                          <a:pos x="21" y="71"/>
                        </a:cxn>
                        <a:cxn ang="0">
                          <a:pos x="28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9"/>
                        </a:cxn>
                        <a:cxn ang="0">
                          <a:pos x="52" y="76"/>
                        </a:cxn>
                        <a:cxn ang="0">
                          <a:pos x="57" y="73"/>
                        </a:cxn>
                        <a:cxn ang="0">
                          <a:pos x="63" y="68"/>
                        </a:cxn>
                        <a:cxn ang="0">
                          <a:pos x="69" y="63"/>
                        </a:cxn>
                        <a:cxn ang="0">
                          <a:pos x="73" y="59"/>
                        </a:cxn>
                        <a:cxn ang="0">
                          <a:pos x="76" y="50"/>
                        </a:cxn>
                        <a:cxn ang="0">
                          <a:pos x="78" y="43"/>
                        </a:cxn>
                        <a:cxn ang="0">
                          <a:pos x="78" y="35"/>
                        </a:cxn>
                        <a:cxn ang="0">
                          <a:pos x="76" y="28"/>
                        </a:cxn>
                        <a:cxn ang="0">
                          <a:pos x="73" y="21"/>
                        </a:cxn>
                        <a:cxn ang="0">
                          <a:pos x="69" y="15"/>
                        </a:cxn>
                        <a:cxn ang="0">
                          <a:pos x="63" y="10"/>
                        </a:cxn>
                        <a:cxn ang="0">
                          <a:pos x="57" y="5"/>
                        </a:cxn>
                        <a:cxn ang="0">
                          <a:pos x="52" y="3"/>
                        </a:cxn>
                        <a:cxn ang="0">
                          <a:pos x="43" y="0"/>
                        </a:cxn>
                        <a:cxn ang="0">
                          <a:pos x="36" y="0"/>
                        </a:cxn>
                        <a:cxn ang="0">
                          <a:pos x="28" y="3"/>
                        </a:cxn>
                        <a:cxn ang="0">
                          <a:pos x="21" y="5"/>
                        </a:cxn>
                        <a:cxn ang="0">
                          <a:pos x="15" y="10"/>
                        </a:cxn>
                        <a:cxn ang="0">
                          <a:pos x="10" y="15"/>
                        </a:cxn>
                        <a:cxn ang="0">
                          <a:pos x="5" y="21"/>
                        </a:cxn>
                        <a:cxn ang="0">
                          <a:pos x="3" y="28"/>
                        </a:cxn>
                        <a:cxn ang="0">
                          <a:pos x="0" y="35"/>
                        </a:cxn>
                        <a:cxn ang="0">
                          <a:pos x="0" y="43"/>
                        </a:cxn>
                        <a:cxn ang="0">
                          <a:pos x="3" y="50"/>
                        </a:cxn>
                        <a:cxn ang="0">
                          <a:pos x="5" y="59"/>
                        </a:cxn>
                        <a:cxn ang="0">
                          <a:pos x="10" y="63"/>
                        </a:cxn>
                        <a:cxn ang="0">
                          <a:pos x="15" y="68"/>
                        </a:cxn>
                        <a:cxn ang="0">
                          <a:pos x="21" y="73"/>
                        </a:cxn>
                        <a:cxn ang="0">
                          <a:pos x="28" y="76"/>
                        </a:cxn>
                        <a:cxn ang="0">
                          <a:pos x="36" y="79"/>
                        </a:cxn>
                        <a:cxn ang="0">
                          <a:pos x="40" y="79"/>
                        </a:cxn>
                      </a:cxnLst>
                      <a:rect l="0" t="0" r="r" b="b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76"/>
                        </a:cxn>
                        <a:cxn ang="0">
                          <a:pos x="50" y="73"/>
                        </a:cxn>
                        <a:cxn ang="0">
                          <a:pos x="57" y="71"/>
                        </a:cxn>
                        <a:cxn ang="0">
                          <a:pos x="63" y="67"/>
                        </a:cxn>
                        <a:cxn ang="0">
                          <a:pos x="68" y="63"/>
                        </a:cxn>
                        <a:cxn ang="0">
                          <a:pos x="73" y="56"/>
                        </a:cxn>
                        <a:cxn ang="0">
                          <a:pos x="75" y="50"/>
                        </a:cxn>
                        <a:cxn ang="0">
                          <a:pos x="78" y="41"/>
                        </a:cxn>
                        <a:cxn ang="0">
                          <a:pos x="78" y="34"/>
                        </a:cxn>
                        <a:cxn ang="0">
                          <a:pos x="75" y="26"/>
                        </a:cxn>
                        <a:cxn ang="0">
                          <a:pos x="73" y="19"/>
                        </a:cxn>
                        <a:cxn ang="0">
                          <a:pos x="68" y="13"/>
                        </a:cxn>
                        <a:cxn ang="0">
                          <a:pos x="63" y="7"/>
                        </a:cxn>
                        <a:cxn ang="0">
                          <a:pos x="57" y="3"/>
                        </a:cxn>
                        <a:cxn ang="0">
                          <a:pos x="50" y="1"/>
                        </a:cxn>
                        <a:cxn ang="0">
                          <a:pos x="43" y="0"/>
                        </a:cxn>
                        <a:cxn ang="0">
                          <a:pos x="35" y="0"/>
                        </a:cxn>
                        <a:cxn ang="0">
                          <a:pos x="27" y="1"/>
                        </a:cxn>
                        <a:cxn ang="0">
                          <a:pos x="21" y="3"/>
                        </a:cxn>
                        <a:cxn ang="0">
                          <a:pos x="13" y="7"/>
                        </a:cxn>
                        <a:cxn ang="0">
                          <a:pos x="9" y="13"/>
                        </a:cxn>
                        <a:cxn ang="0">
                          <a:pos x="4" y="19"/>
                        </a:cxn>
                        <a:cxn ang="0">
                          <a:pos x="2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2" y="50"/>
                        </a:cxn>
                        <a:cxn ang="0">
                          <a:pos x="4" y="56"/>
                        </a:cxn>
                        <a:cxn ang="0">
                          <a:pos x="9" y="63"/>
                        </a:cxn>
                        <a:cxn ang="0">
                          <a:pos x="13" y="67"/>
                        </a:cxn>
                        <a:cxn ang="0">
                          <a:pos x="21" y="71"/>
                        </a:cxn>
                        <a:cxn ang="0">
                          <a:pos x="27" y="73"/>
                        </a:cxn>
                        <a:cxn ang="0">
                          <a:pos x="35" y="76"/>
                        </a:cxn>
                        <a:cxn ang="0">
                          <a:pos x="40" y="76"/>
                        </a:cxn>
                      </a:cxnLst>
                      <a:rect l="0" t="0" r="r" b="b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6"/>
                        </a:cxn>
                        <a:cxn ang="0">
                          <a:pos x="50" y="75"/>
                        </a:cxn>
                        <a:cxn ang="0">
                          <a:pos x="56" y="71"/>
                        </a:cxn>
                        <a:cxn ang="0">
                          <a:pos x="63" y="66"/>
                        </a:cxn>
                        <a:cxn ang="0">
                          <a:pos x="67" y="62"/>
                        </a:cxn>
                        <a:cxn ang="0">
                          <a:pos x="71" y="56"/>
                        </a:cxn>
                        <a:cxn ang="0">
                          <a:pos x="76" y="49"/>
                        </a:cxn>
                        <a:cxn ang="0">
                          <a:pos x="77" y="41"/>
                        </a:cxn>
                        <a:cxn ang="0">
                          <a:pos x="77" y="34"/>
                        </a:cxn>
                        <a:cxn ang="0">
                          <a:pos x="76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3" y="8"/>
                        </a:cxn>
                        <a:cxn ang="0">
                          <a:pos x="56" y="4"/>
                        </a:cxn>
                        <a:cxn ang="0">
                          <a:pos x="50" y="1"/>
                        </a:cxn>
                        <a:cxn ang="0">
                          <a:pos x="41" y="0"/>
                        </a:cxn>
                        <a:cxn ang="0">
                          <a:pos x="34" y="0"/>
                        </a:cxn>
                        <a:cxn ang="0">
                          <a:pos x="26" y="1"/>
                        </a:cxn>
                        <a:cxn ang="0">
                          <a:pos x="20" y="4"/>
                        </a:cxn>
                        <a:cxn ang="0">
                          <a:pos x="13" y="8"/>
                        </a:cxn>
                        <a:cxn ang="0">
                          <a:pos x="8" y="13"/>
                        </a:cxn>
                        <a:cxn ang="0">
                          <a:pos x="5" y="19"/>
                        </a:cxn>
                        <a:cxn ang="0">
                          <a:pos x="1" y="26"/>
                        </a:cxn>
                        <a:cxn ang="0">
                          <a:pos x="0" y="34"/>
                        </a:cxn>
                        <a:cxn ang="0">
                          <a:pos x="0" y="41"/>
                        </a:cxn>
                        <a:cxn ang="0">
                          <a:pos x="1" y="49"/>
                        </a:cxn>
                        <a:cxn ang="0">
                          <a:pos x="5" y="56"/>
                        </a:cxn>
                        <a:cxn ang="0">
                          <a:pos x="8" y="62"/>
                        </a:cxn>
                        <a:cxn ang="0">
                          <a:pos x="13" y="66"/>
                        </a:cxn>
                        <a:cxn ang="0">
                          <a:pos x="20" y="71"/>
                        </a:cxn>
                        <a:cxn ang="0">
                          <a:pos x="26" y="75"/>
                        </a:cxn>
                        <a:cxn ang="0">
                          <a:pos x="34" y="76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77"/>
                        </a:cxn>
                        <a:cxn ang="0">
                          <a:pos x="48" y="75"/>
                        </a:cxn>
                        <a:cxn ang="0">
                          <a:pos x="56" y="73"/>
                        </a:cxn>
                        <a:cxn ang="0">
                          <a:pos x="61" y="67"/>
                        </a:cxn>
                        <a:cxn ang="0">
                          <a:pos x="67" y="62"/>
                        </a:cxn>
                        <a:cxn ang="0">
                          <a:pos x="71" y="57"/>
                        </a:cxn>
                        <a:cxn ang="0">
                          <a:pos x="74" y="50"/>
                        </a:cxn>
                        <a:cxn ang="0">
                          <a:pos x="76" y="42"/>
                        </a:cxn>
                        <a:cxn ang="0">
                          <a:pos x="76" y="35"/>
                        </a:cxn>
                        <a:cxn ang="0">
                          <a:pos x="74" y="26"/>
                        </a:cxn>
                        <a:cxn ang="0">
                          <a:pos x="71" y="19"/>
                        </a:cxn>
                        <a:cxn ang="0">
                          <a:pos x="67" y="13"/>
                        </a:cxn>
                        <a:cxn ang="0">
                          <a:pos x="61" y="9"/>
                        </a:cxn>
                        <a:cxn ang="0">
                          <a:pos x="56" y="4"/>
                        </a:cxn>
                        <a:cxn ang="0">
                          <a:pos x="48" y="2"/>
                        </a:cxn>
                        <a:cxn ang="0">
                          <a:pos x="41" y="0"/>
                        </a:cxn>
                        <a:cxn ang="0">
                          <a:pos x="33" y="0"/>
                        </a:cxn>
                        <a:cxn ang="0">
                          <a:pos x="26" y="2"/>
                        </a:cxn>
                        <a:cxn ang="0">
                          <a:pos x="19" y="4"/>
                        </a:cxn>
                        <a:cxn ang="0">
                          <a:pos x="13" y="9"/>
                        </a:cxn>
                        <a:cxn ang="0">
                          <a:pos x="7" y="13"/>
                        </a:cxn>
                        <a:cxn ang="0">
                          <a:pos x="3" y="19"/>
                        </a:cxn>
                        <a:cxn ang="0">
                          <a:pos x="0" y="26"/>
                        </a:cxn>
                        <a:cxn ang="0">
                          <a:pos x="0" y="35"/>
                        </a:cxn>
                        <a:cxn ang="0">
                          <a:pos x="0" y="42"/>
                        </a:cxn>
                        <a:cxn ang="0">
                          <a:pos x="0" y="50"/>
                        </a:cxn>
                        <a:cxn ang="0">
                          <a:pos x="3" y="57"/>
                        </a:cxn>
                        <a:cxn ang="0">
                          <a:pos x="7" y="62"/>
                        </a:cxn>
                        <a:cxn ang="0">
                          <a:pos x="13" y="67"/>
                        </a:cxn>
                        <a:cxn ang="0">
                          <a:pos x="19" y="73"/>
                        </a:cxn>
                        <a:cxn ang="0">
                          <a:pos x="26" y="75"/>
                        </a:cxn>
                        <a:cxn ang="0">
                          <a:pos x="33" y="77"/>
                        </a:cxn>
                        <a:cxn ang="0">
                          <a:pos x="38" y="77"/>
                        </a:cxn>
                      </a:cxnLst>
                      <a:rect l="0" t="0" r="r" b="b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51" y="4"/>
                        </a:cxn>
                        <a:cxn ang="0">
                          <a:pos x="51" y="8"/>
                        </a:cxn>
                        <a:cxn ang="0">
                          <a:pos x="51" y="12"/>
                        </a:cxn>
                        <a:cxn ang="0">
                          <a:pos x="53" y="15"/>
                        </a:cxn>
                        <a:cxn ang="0">
                          <a:pos x="53" y="19"/>
                        </a:cxn>
                        <a:cxn ang="0">
                          <a:pos x="54" y="22"/>
                        </a:cxn>
                        <a:cxn ang="0">
                          <a:pos x="55" y="25"/>
                        </a:cxn>
                        <a:cxn ang="0">
                          <a:pos x="56" y="27"/>
                        </a:cxn>
                        <a:cxn ang="0">
                          <a:pos x="51" y="27"/>
                        </a:cxn>
                        <a:cxn ang="0">
                          <a:pos x="48" y="27"/>
                        </a:cxn>
                        <a:cxn ang="0">
                          <a:pos x="44" y="27"/>
                        </a:cxn>
                        <a:cxn ang="0">
                          <a:pos x="41" y="27"/>
                        </a:cxn>
                        <a:cxn ang="0">
                          <a:pos x="37" y="26"/>
                        </a:cxn>
                        <a:cxn ang="0">
                          <a:pos x="34" y="25"/>
                        </a:cxn>
                        <a:cxn ang="0">
                          <a:pos x="29" y="23"/>
                        </a:cxn>
                        <a:cxn ang="0">
                          <a:pos x="26" y="22"/>
                        </a:cxn>
                        <a:cxn ang="0">
                          <a:pos x="23" y="20"/>
                        </a:cxn>
                        <a:cxn ang="0">
                          <a:pos x="19" y="18"/>
                        </a:cxn>
                        <a:cxn ang="0">
                          <a:pos x="16" y="14"/>
                        </a:cxn>
                        <a:cxn ang="0">
                          <a:pos x="13" y="12"/>
                        </a:cxn>
                        <a:cxn ang="0">
                          <a:pos x="9" y="9"/>
                        </a:cxn>
                        <a:cxn ang="0">
                          <a:pos x="6" y="7"/>
                        </a:cxn>
                        <a:cxn ang="0">
                          <a:pos x="3" y="4"/>
                        </a:cxn>
                        <a:cxn ang="0">
                          <a:pos x="0" y="2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9" y="1"/>
                        </a:cxn>
                        <a:cxn ang="0">
                          <a:pos x="13" y="1"/>
                        </a:cxn>
                        <a:cxn ang="0">
                          <a:pos x="16" y="1"/>
                        </a:cxn>
                        <a:cxn ang="0">
                          <a:pos x="19" y="1"/>
                        </a:cxn>
                        <a:cxn ang="0">
                          <a:pos x="23" y="1"/>
                        </a:cxn>
                        <a:cxn ang="0">
                          <a:pos x="26" y="1"/>
                        </a:cxn>
                        <a:cxn ang="0">
                          <a:pos x="29" y="0"/>
                        </a:cxn>
                        <a:cxn ang="0">
                          <a:pos x="31" y="0"/>
                        </a:cxn>
                        <a:cxn ang="0">
                          <a:pos x="35" y="0"/>
                        </a:cxn>
                        <a:cxn ang="0">
                          <a:pos x="40" y="0"/>
                        </a:cxn>
                        <a:cxn ang="0">
                          <a:pos x="42" y="0"/>
                        </a:cxn>
                        <a:cxn ang="0">
                          <a:pos x="44" y="0"/>
                        </a:cxn>
                        <a:cxn ang="0">
                          <a:pos x="48" y="0"/>
                        </a:cxn>
                        <a:cxn ang="0">
                          <a:pos x="51" y="0"/>
                        </a:cxn>
                        <a:cxn ang="0">
                          <a:pos x="51" y="0"/>
                        </a:cxn>
                      </a:cxnLst>
                      <a:rect l="0" t="0" r="r" b="b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/>
                      <a:ahLst/>
                      <a:cxnLst>
                        <a:cxn ang="0">
                          <a:pos x="821" y="16"/>
                        </a:cxn>
                        <a:cxn ang="0">
                          <a:pos x="792" y="29"/>
                        </a:cxn>
                        <a:cxn ang="0">
                          <a:pos x="761" y="36"/>
                        </a:cxn>
                        <a:cxn ang="0">
                          <a:pos x="735" y="24"/>
                        </a:cxn>
                        <a:cxn ang="0">
                          <a:pos x="708" y="45"/>
                        </a:cxn>
                        <a:cxn ang="0">
                          <a:pos x="678" y="31"/>
                        </a:cxn>
                        <a:cxn ang="0">
                          <a:pos x="652" y="32"/>
                        </a:cxn>
                        <a:cxn ang="0">
                          <a:pos x="650" y="67"/>
                        </a:cxn>
                        <a:cxn ang="0">
                          <a:pos x="683" y="73"/>
                        </a:cxn>
                        <a:cxn ang="0">
                          <a:pos x="714" y="64"/>
                        </a:cxn>
                        <a:cxn ang="0">
                          <a:pos x="744" y="55"/>
                        </a:cxn>
                        <a:cxn ang="0">
                          <a:pos x="774" y="63"/>
                        </a:cxn>
                        <a:cxn ang="0">
                          <a:pos x="795" y="87"/>
                        </a:cxn>
                        <a:cxn ang="0">
                          <a:pos x="831" y="88"/>
                        </a:cxn>
                        <a:cxn ang="0">
                          <a:pos x="873" y="56"/>
                        </a:cxn>
                        <a:cxn ang="0">
                          <a:pos x="855" y="43"/>
                        </a:cxn>
                        <a:cxn ang="0">
                          <a:pos x="820" y="40"/>
                        </a:cxn>
                        <a:cxn ang="0">
                          <a:pos x="837" y="14"/>
                        </a:cxn>
                        <a:cxn ang="0">
                          <a:pos x="871" y="13"/>
                        </a:cxn>
                        <a:cxn ang="0">
                          <a:pos x="899" y="16"/>
                        </a:cxn>
                        <a:cxn ang="0">
                          <a:pos x="929" y="18"/>
                        </a:cxn>
                        <a:cxn ang="0">
                          <a:pos x="969" y="19"/>
                        </a:cxn>
                        <a:cxn ang="0">
                          <a:pos x="744" y="94"/>
                        </a:cxn>
                        <a:cxn ang="0">
                          <a:pos x="618" y="87"/>
                        </a:cxn>
                        <a:cxn ang="0">
                          <a:pos x="492" y="84"/>
                        </a:cxn>
                        <a:cxn ang="0">
                          <a:pos x="369" y="86"/>
                        </a:cxn>
                        <a:cxn ang="0">
                          <a:pos x="245" y="95"/>
                        </a:cxn>
                        <a:cxn ang="0">
                          <a:pos x="127" y="113"/>
                        </a:cxn>
                        <a:cxn ang="0">
                          <a:pos x="0" y="56"/>
                        </a:cxn>
                        <a:cxn ang="0">
                          <a:pos x="36" y="45"/>
                        </a:cxn>
                        <a:cxn ang="0">
                          <a:pos x="64" y="38"/>
                        </a:cxn>
                        <a:cxn ang="0">
                          <a:pos x="91" y="32"/>
                        </a:cxn>
                        <a:cxn ang="0">
                          <a:pos x="118" y="26"/>
                        </a:cxn>
                        <a:cxn ang="0">
                          <a:pos x="144" y="21"/>
                        </a:cxn>
                        <a:cxn ang="0">
                          <a:pos x="173" y="18"/>
                        </a:cxn>
                        <a:cxn ang="0">
                          <a:pos x="187" y="43"/>
                        </a:cxn>
                        <a:cxn ang="0">
                          <a:pos x="220" y="32"/>
                        </a:cxn>
                        <a:cxn ang="0">
                          <a:pos x="250" y="30"/>
                        </a:cxn>
                        <a:cxn ang="0">
                          <a:pos x="277" y="65"/>
                        </a:cxn>
                        <a:cxn ang="0">
                          <a:pos x="314" y="83"/>
                        </a:cxn>
                        <a:cxn ang="0">
                          <a:pos x="324" y="57"/>
                        </a:cxn>
                        <a:cxn ang="0">
                          <a:pos x="308" y="12"/>
                        </a:cxn>
                        <a:cxn ang="0">
                          <a:pos x="327" y="2"/>
                        </a:cxn>
                        <a:cxn ang="0">
                          <a:pos x="352" y="6"/>
                        </a:cxn>
                        <a:cxn ang="0">
                          <a:pos x="378" y="31"/>
                        </a:cxn>
                        <a:cxn ang="0">
                          <a:pos x="411" y="61"/>
                        </a:cxn>
                        <a:cxn ang="0">
                          <a:pos x="440" y="65"/>
                        </a:cxn>
                        <a:cxn ang="0">
                          <a:pos x="471" y="55"/>
                        </a:cxn>
                        <a:cxn ang="0">
                          <a:pos x="507" y="18"/>
                        </a:cxn>
                        <a:cxn ang="0">
                          <a:pos x="535" y="0"/>
                        </a:cxn>
                        <a:cxn ang="0">
                          <a:pos x="517" y="29"/>
                        </a:cxn>
                        <a:cxn ang="0">
                          <a:pos x="534" y="62"/>
                        </a:cxn>
                        <a:cxn ang="0">
                          <a:pos x="577" y="71"/>
                        </a:cxn>
                        <a:cxn ang="0">
                          <a:pos x="596" y="56"/>
                        </a:cxn>
                        <a:cxn ang="0">
                          <a:pos x="588" y="26"/>
                        </a:cxn>
                        <a:cxn ang="0">
                          <a:pos x="562" y="8"/>
                        </a:cxn>
                        <a:cxn ang="0">
                          <a:pos x="576" y="0"/>
                        </a:cxn>
                        <a:cxn ang="0">
                          <a:pos x="617" y="1"/>
                        </a:cxn>
                        <a:cxn ang="0">
                          <a:pos x="657" y="2"/>
                        </a:cxn>
                        <a:cxn ang="0">
                          <a:pos x="697" y="5"/>
                        </a:cxn>
                        <a:cxn ang="0">
                          <a:pos x="738" y="6"/>
                        </a:cxn>
                        <a:cxn ang="0">
                          <a:pos x="779" y="10"/>
                        </a:cxn>
                      </a:cxnLst>
                      <a:rect l="0" t="0" r="r" b="b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4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4"/>
                        </a:cxn>
                        <a:cxn ang="0">
                          <a:pos x="8" y="11"/>
                        </a:cxn>
                        <a:cxn ang="0">
                          <a:pos x="5" y="8"/>
                        </a:cxn>
                        <a:cxn ang="0">
                          <a:pos x="1" y="4"/>
                        </a:cxn>
                        <a:cxn ang="0">
                          <a:pos x="0" y="3"/>
                        </a:cxn>
                        <a:cxn ang="0">
                          <a:pos x="2" y="2"/>
                        </a:cxn>
                        <a:cxn ang="0">
                          <a:pos x="6" y="1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2"/>
                        </a:cxn>
                        <a:cxn ang="0">
                          <a:pos x="13" y="7"/>
                        </a:cxn>
                        <a:cxn ang="0">
                          <a:pos x="13" y="10"/>
                        </a:cxn>
                        <a:cxn ang="0">
                          <a:pos x="13" y="14"/>
                        </a:cxn>
                        <a:cxn ang="0">
                          <a:pos x="13" y="14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5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63" y="10"/>
                        </a:cxn>
                        <a:cxn ang="0">
                          <a:pos x="142" y="18"/>
                        </a:cxn>
                        <a:cxn ang="0">
                          <a:pos x="231" y="22"/>
                        </a:cxn>
                        <a:cxn ang="0">
                          <a:pos x="303" y="21"/>
                        </a:cxn>
                        <a:cxn ang="0">
                          <a:pos x="351" y="19"/>
                        </a:cxn>
                        <a:cxn ang="0">
                          <a:pos x="412" y="16"/>
                        </a:cxn>
                        <a:cxn ang="0">
                          <a:pos x="482" y="15"/>
                        </a:cxn>
                        <a:cxn ang="0">
                          <a:pos x="497" y="25"/>
                        </a:cxn>
                        <a:cxn ang="0">
                          <a:pos x="467" y="71"/>
                        </a:cxn>
                        <a:cxn ang="0">
                          <a:pos x="519" y="66"/>
                        </a:cxn>
                        <a:cxn ang="0">
                          <a:pos x="596" y="34"/>
                        </a:cxn>
                        <a:cxn ang="0">
                          <a:pos x="632" y="13"/>
                        </a:cxn>
                        <a:cxn ang="0">
                          <a:pos x="693" y="13"/>
                        </a:cxn>
                        <a:cxn ang="0">
                          <a:pos x="746" y="14"/>
                        </a:cxn>
                        <a:cxn ang="0">
                          <a:pos x="800" y="16"/>
                        </a:cxn>
                        <a:cxn ang="0">
                          <a:pos x="840" y="64"/>
                        </a:cxn>
                        <a:cxn ang="0">
                          <a:pos x="911" y="91"/>
                        </a:cxn>
                        <a:cxn ang="0">
                          <a:pos x="898" y="40"/>
                        </a:cxn>
                        <a:cxn ang="0">
                          <a:pos x="904" y="22"/>
                        </a:cxn>
                        <a:cxn ang="0">
                          <a:pos x="961" y="21"/>
                        </a:cxn>
                        <a:cxn ang="0">
                          <a:pos x="1025" y="20"/>
                        </a:cxn>
                        <a:cxn ang="0">
                          <a:pos x="1094" y="18"/>
                        </a:cxn>
                        <a:cxn ang="0">
                          <a:pos x="1113" y="45"/>
                        </a:cxn>
                        <a:cxn ang="0">
                          <a:pos x="1189" y="76"/>
                        </a:cxn>
                        <a:cxn ang="0">
                          <a:pos x="1246" y="59"/>
                        </a:cxn>
                        <a:cxn ang="0">
                          <a:pos x="1187" y="15"/>
                        </a:cxn>
                        <a:cxn ang="0">
                          <a:pos x="1255" y="10"/>
                        </a:cxn>
                        <a:cxn ang="0">
                          <a:pos x="1319" y="7"/>
                        </a:cxn>
                        <a:cxn ang="0">
                          <a:pos x="1375" y="3"/>
                        </a:cxn>
                        <a:cxn ang="0">
                          <a:pos x="1425" y="84"/>
                        </a:cxn>
                        <a:cxn ang="0">
                          <a:pos x="1372" y="89"/>
                        </a:cxn>
                        <a:cxn ang="0">
                          <a:pos x="1289" y="97"/>
                        </a:cxn>
                        <a:cxn ang="0">
                          <a:pos x="1173" y="104"/>
                        </a:cxn>
                        <a:cxn ang="0">
                          <a:pos x="1086" y="76"/>
                        </a:cxn>
                        <a:cxn ang="0">
                          <a:pos x="1030" y="48"/>
                        </a:cxn>
                        <a:cxn ang="0">
                          <a:pos x="974" y="53"/>
                        </a:cxn>
                        <a:cxn ang="0">
                          <a:pos x="976" y="89"/>
                        </a:cxn>
                        <a:cxn ang="0">
                          <a:pos x="1035" y="98"/>
                        </a:cxn>
                        <a:cxn ang="0">
                          <a:pos x="982" y="108"/>
                        </a:cxn>
                        <a:cxn ang="0">
                          <a:pos x="931" y="107"/>
                        </a:cxn>
                        <a:cxn ang="0">
                          <a:pos x="886" y="105"/>
                        </a:cxn>
                        <a:cxn ang="0">
                          <a:pos x="831" y="104"/>
                        </a:cxn>
                        <a:cxn ang="0">
                          <a:pos x="797" y="76"/>
                        </a:cxn>
                        <a:cxn ang="0">
                          <a:pos x="748" y="35"/>
                        </a:cxn>
                        <a:cxn ang="0">
                          <a:pos x="729" y="83"/>
                        </a:cxn>
                        <a:cxn ang="0">
                          <a:pos x="715" y="101"/>
                        </a:cxn>
                        <a:cxn ang="0">
                          <a:pos x="669" y="100"/>
                        </a:cxn>
                        <a:cxn ang="0">
                          <a:pos x="685" y="59"/>
                        </a:cxn>
                        <a:cxn ang="0">
                          <a:pos x="640" y="51"/>
                        </a:cxn>
                        <a:cxn ang="0">
                          <a:pos x="589" y="46"/>
                        </a:cxn>
                        <a:cxn ang="0">
                          <a:pos x="575" y="97"/>
                        </a:cxn>
                        <a:cxn ang="0">
                          <a:pos x="532" y="101"/>
                        </a:cxn>
                        <a:cxn ang="0">
                          <a:pos x="486" y="101"/>
                        </a:cxn>
                        <a:cxn ang="0">
                          <a:pos x="440" y="102"/>
                        </a:cxn>
                        <a:cxn ang="0">
                          <a:pos x="408" y="82"/>
                        </a:cxn>
                        <a:cxn ang="0">
                          <a:pos x="375" y="89"/>
                        </a:cxn>
                        <a:cxn ang="0">
                          <a:pos x="342" y="104"/>
                        </a:cxn>
                        <a:cxn ang="0">
                          <a:pos x="297" y="104"/>
                        </a:cxn>
                        <a:cxn ang="0">
                          <a:pos x="230" y="105"/>
                        </a:cxn>
                        <a:cxn ang="0">
                          <a:pos x="148" y="102"/>
                        </a:cxn>
                        <a:cxn ang="0">
                          <a:pos x="75" y="97"/>
                        </a:cxn>
                        <a:cxn ang="0">
                          <a:pos x="24" y="94"/>
                        </a:cxn>
                      </a:cxnLst>
                      <a:rect l="0" t="0" r="r" b="b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5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91"/>
                        </a:cxn>
                        <a:cxn ang="0">
                          <a:pos x="27" y="89"/>
                        </a:cxn>
                        <a:cxn ang="0">
                          <a:pos x="17" y="88"/>
                        </a:cxn>
                        <a:cxn ang="0">
                          <a:pos x="10" y="85"/>
                        </a:cxn>
                        <a:cxn ang="0">
                          <a:pos x="4" y="81"/>
                        </a:cxn>
                        <a:cxn ang="0">
                          <a:pos x="0" y="75"/>
                        </a:cxn>
                        <a:cxn ang="0">
                          <a:pos x="0" y="67"/>
                        </a:cxn>
                        <a:cxn ang="0">
                          <a:pos x="1" y="61"/>
                        </a:cxn>
                        <a:cxn ang="0">
                          <a:pos x="3" y="55"/>
                        </a:cxn>
                        <a:cxn ang="0">
                          <a:pos x="7" y="48"/>
                        </a:cxn>
                        <a:cxn ang="0">
                          <a:pos x="11" y="41"/>
                        </a:cxn>
                        <a:cxn ang="0">
                          <a:pos x="15" y="34"/>
                        </a:cxn>
                        <a:cxn ang="0">
                          <a:pos x="20" y="26"/>
                        </a:cxn>
                        <a:cxn ang="0">
                          <a:pos x="26" y="19"/>
                        </a:cxn>
                        <a:cxn ang="0">
                          <a:pos x="30" y="12"/>
                        </a:cxn>
                        <a:cxn ang="0">
                          <a:pos x="33" y="4"/>
                        </a:cxn>
                        <a:cxn ang="0">
                          <a:pos x="35" y="4"/>
                        </a:cxn>
                        <a:cxn ang="0">
                          <a:pos x="35" y="10"/>
                        </a:cxn>
                        <a:cxn ang="0">
                          <a:pos x="35" y="15"/>
                        </a:cxn>
                        <a:cxn ang="0">
                          <a:pos x="35" y="20"/>
                        </a:cxn>
                        <a:cxn ang="0">
                          <a:pos x="35" y="26"/>
                        </a:cxn>
                        <a:cxn ang="0">
                          <a:pos x="35" y="32"/>
                        </a:cxn>
                        <a:cxn ang="0">
                          <a:pos x="35" y="37"/>
                        </a:cxn>
                        <a:cxn ang="0">
                          <a:pos x="35" y="43"/>
                        </a:cxn>
                        <a:cxn ang="0">
                          <a:pos x="35" y="49"/>
                        </a:cxn>
                        <a:cxn ang="0">
                          <a:pos x="35" y="55"/>
                        </a:cxn>
                        <a:cxn ang="0">
                          <a:pos x="35" y="61"/>
                        </a:cxn>
                        <a:cxn ang="0">
                          <a:pos x="35" y="67"/>
                        </a:cxn>
                        <a:cxn ang="0">
                          <a:pos x="35" y="72"/>
                        </a:cxn>
                        <a:cxn ang="0">
                          <a:pos x="35" y="77"/>
                        </a:cxn>
                        <a:cxn ang="0">
                          <a:pos x="35" y="82"/>
                        </a:cxn>
                        <a:cxn ang="0">
                          <a:pos x="35" y="88"/>
                        </a:cxn>
                        <a:cxn ang="0">
                          <a:pos x="36" y="91"/>
                        </a:cxn>
                      </a:cxnLst>
                      <a:rect l="0" t="0" r="r" b="b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5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4"/>
                        </a:cxn>
                        <a:cxn ang="0">
                          <a:pos x="99" y="90"/>
                        </a:cxn>
                        <a:cxn ang="0">
                          <a:pos x="94" y="138"/>
                        </a:cxn>
                        <a:cxn ang="0">
                          <a:pos x="91" y="198"/>
                        </a:cxn>
                        <a:cxn ang="0">
                          <a:pos x="63" y="197"/>
                        </a:cxn>
                        <a:cxn ang="0">
                          <a:pos x="53" y="239"/>
                        </a:cxn>
                        <a:cxn ang="0">
                          <a:pos x="25" y="271"/>
                        </a:cxn>
                        <a:cxn ang="0">
                          <a:pos x="15" y="319"/>
                        </a:cxn>
                        <a:cxn ang="0">
                          <a:pos x="36" y="364"/>
                        </a:cxn>
                        <a:cxn ang="0">
                          <a:pos x="74" y="391"/>
                        </a:cxn>
                        <a:cxn ang="0">
                          <a:pos x="91" y="366"/>
                        </a:cxn>
                        <a:cxn ang="0">
                          <a:pos x="95" y="407"/>
                        </a:cxn>
                        <a:cxn ang="0">
                          <a:pos x="40" y="438"/>
                        </a:cxn>
                        <a:cxn ang="0">
                          <a:pos x="68" y="449"/>
                        </a:cxn>
                        <a:cxn ang="0">
                          <a:pos x="107" y="452"/>
                        </a:cxn>
                        <a:cxn ang="0">
                          <a:pos x="152" y="446"/>
                        </a:cxn>
                        <a:cxn ang="0">
                          <a:pos x="255" y="447"/>
                        </a:cxn>
                        <a:cxn ang="0">
                          <a:pos x="377" y="445"/>
                        </a:cxn>
                        <a:cxn ang="0">
                          <a:pos x="475" y="440"/>
                        </a:cxn>
                        <a:cxn ang="0">
                          <a:pos x="545" y="435"/>
                        </a:cxn>
                        <a:cxn ang="0">
                          <a:pos x="578" y="432"/>
                        </a:cxn>
                        <a:cxn ang="0">
                          <a:pos x="578" y="389"/>
                        </a:cxn>
                        <a:cxn ang="0">
                          <a:pos x="578" y="340"/>
                        </a:cxn>
                        <a:cxn ang="0">
                          <a:pos x="578" y="280"/>
                        </a:cxn>
                        <a:cxn ang="0">
                          <a:pos x="578" y="211"/>
                        </a:cxn>
                        <a:cxn ang="0">
                          <a:pos x="575" y="150"/>
                        </a:cxn>
                        <a:cxn ang="0">
                          <a:pos x="569" y="108"/>
                        </a:cxn>
                        <a:cxn ang="0">
                          <a:pos x="558" y="64"/>
                        </a:cxn>
                        <a:cxn ang="0">
                          <a:pos x="646" y="34"/>
                        </a:cxn>
                        <a:cxn ang="0">
                          <a:pos x="658" y="87"/>
                        </a:cxn>
                        <a:cxn ang="0">
                          <a:pos x="664" y="147"/>
                        </a:cxn>
                        <a:cxn ang="0">
                          <a:pos x="665" y="201"/>
                        </a:cxn>
                        <a:cxn ang="0">
                          <a:pos x="666" y="241"/>
                        </a:cxn>
                        <a:cxn ang="0">
                          <a:pos x="666" y="290"/>
                        </a:cxn>
                        <a:cxn ang="0">
                          <a:pos x="666" y="363"/>
                        </a:cxn>
                        <a:cxn ang="0">
                          <a:pos x="665" y="439"/>
                        </a:cxn>
                        <a:cxn ang="0">
                          <a:pos x="664" y="495"/>
                        </a:cxn>
                        <a:cxn ang="0">
                          <a:pos x="645" y="518"/>
                        </a:cxn>
                        <a:cxn ang="0">
                          <a:pos x="596" y="523"/>
                        </a:cxn>
                        <a:cxn ang="0">
                          <a:pos x="538" y="525"/>
                        </a:cxn>
                        <a:cxn ang="0">
                          <a:pos x="486" y="528"/>
                        </a:cxn>
                        <a:cxn ang="0">
                          <a:pos x="436" y="530"/>
                        </a:cxn>
                        <a:cxn ang="0">
                          <a:pos x="309" y="530"/>
                        </a:cxn>
                        <a:cxn ang="0">
                          <a:pos x="201" y="525"/>
                        </a:cxn>
                        <a:cxn ang="0">
                          <a:pos x="120" y="518"/>
                        </a:cxn>
                        <a:cxn ang="0">
                          <a:pos x="70" y="512"/>
                        </a:cxn>
                        <a:cxn ang="0">
                          <a:pos x="31" y="480"/>
                        </a:cxn>
                        <a:cxn ang="0">
                          <a:pos x="15" y="436"/>
                        </a:cxn>
                        <a:cxn ang="0">
                          <a:pos x="5" y="384"/>
                        </a:cxn>
                        <a:cxn ang="0">
                          <a:pos x="0" y="330"/>
                        </a:cxn>
                        <a:cxn ang="0">
                          <a:pos x="6" y="280"/>
                        </a:cxn>
                        <a:cxn ang="0">
                          <a:pos x="26" y="233"/>
                        </a:cxn>
                        <a:cxn ang="0">
                          <a:pos x="0" y="239"/>
                        </a:cxn>
                        <a:cxn ang="0">
                          <a:pos x="3" y="204"/>
                        </a:cxn>
                        <a:cxn ang="0">
                          <a:pos x="5" y="166"/>
                        </a:cxn>
                        <a:cxn ang="0">
                          <a:pos x="40" y="160"/>
                        </a:cxn>
                        <a:cxn ang="0">
                          <a:pos x="66" y="117"/>
                        </a:cxn>
                        <a:cxn ang="0">
                          <a:pos x="30" y="115"/>
                        </a:cxn>
                        <a:cxn ang="0">
                          <a:pos x="8" y="147"/>
                        </a:cxn>
                        <a:cxn ang="0">
                          <a:pos x="11" y="100"/>
                        </a:cxn>
                        <a:cxn ang="0">
                          <a:pos x="15" y="61"/>
                        </a:cxn>
                        <a:cxn ang="0">
                          <a:pos x="19" y="20"/>
                        </a:cxn>
                      </a:cxnLst>
                      <a:rect l="0" t="0" r="r" b="b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53" name="Freeform 2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3" y="3"/>
                        </a:cxn>
                        <a:cxn ang="0">
                          <a:pos x="43" y="3"/>
                        </a:cxn>
                        <a:cxn ang="0">
                          <a:pos x="42" y="6"/>
                        </a:cxn>
                        <a:cxn ang="0">
                          <a:pos x="41" y="9"/>
                        </a:cxn>
                        <a:cxn ang="0">
                          <a:pos x="40" y="11"/>
                        </a:cxn>
                        <a:cxn ang="0">
                          <a:pos x="37" y="13"/>
                        </a:cxn>
                        <a:cxn ang="0">
                          <a:pos x="37" y="16"/>
                        </a:cxn>
                        <a:cxn ang="0">
                          <a:pos x="35" y="18"/>
                        </a:cxn>
                        <a:cxn ang="0">
                          <a:pos x="33" y="20"/>
                        </a:cxn>
                        <a:cxn ang="0">
                          <a:pos x="32" y="23"/>
                        </a:cxn>
                        <a:cxn ang="0">
                          <a:pos x="30" y="26"/>
                        </a:cxn>
                        <a:cxn ang="0">
                          <a:pos x="26" y="29"/>
                        </a:cxn>
                        <a:cxn ang="0">
                          <a:pos x="20" y="31"/>
                        </a:cxn>
                        <a:cxn ang="0">
                          <a:pos x="16" y="30"/>
                        </a:cxn>
                        <a:cxn ang="0">
                          <a:pos x="13" y="28"/>
                        </a:cxn>
                        <a:cxn ang="0">
                          <a:pos x="13" y="24"/>
                        </a:cxn>
                        <a:cxn ang="0">
                          <a:pos x="13" y="20"/>
                        </a:cxn>
                        <a:cxn ang="0">
                          <a:pos x="13" y="17"/>
                        </a:cxn>
                        <a:cxn ang="0">
                          <a:pos x="13" y="13"/>
                        </a:cxn>
                        <a:cxn ang="0">
                          <a:pos x="14" y="11"/>
                        </a:cxn>
                        <a:cxn ang="0">
                          <a:pos x="15" y="1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54" name="Freeform 2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19"/>
                        </a:cxn>
                        <a:cxn ang="0">
                          <a:pos x="0" y="22"/>
                        </a:cxn>
                        <a:cxn ang="0">
                          <a:pos x="20" y="0"/>
                        </a:cxn>
                        <a:cxn ang="0">
                          <a:pos x="23" y="0"/>
                        </a:cxn>
                        <a:cxn ang="0">
                          <a:pos x="26" y="3"/>
                        </a:cxn>
                        <a:cxn ang="0">
                          <a:pos x="29" y="4"/>
                        </a:cxn>
                        <a:cxn ang="0">
                          <a:pos x="32" y="6"/>
                        </a:cxn>
                        <a:cxn ang="0">
                          <a:pos x="36" y="7"/>
                        </a:cxn>
                        <a:cxn ang="0">
                          <a:pos x="39" y="8"/>
                        </a:cxn>
                        <a:cxn ang="0">
                          <a:pos x="43" y="11"/>
                        </a:cxn>
                        <a:cxn ang="0">
                          <a:pos x="45" y="13"/>
                        </a:cxn>
                        <a:cxn ang="0">
                          <a:pos x="49" y="13"/>
                        </a:cxn>
                        <a:cxn ang="0">
                          <a:pos x="51" y="16"/>
                        </a:cxn>
                        <a:cxn ang="0">
                          <a:pos x="56" y="18"/>
                        </a:cxn>
                        <a:cxn ang="0">
                          <a:pos x="57" y="19"/>
                        </a:cxn>
                        <a:cxn ang="0">
                          <a:pos x="57" y="19"/>
                        </a:cxn>
                      </a:cxnLst>
                      <a:rect l="0" t="0" r="r" b="b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0" name="Group 255"/>
              <p:cNvGrpSpPr>
                <a:grpSpLocks/>
              </p:cNvGrpSpPr>
              <p:nvPr/>
            </p:nvGrpSpPr>
            <p:grpSpPr bwMode="auto">
              <a:xfrm>
                <a:off x="2506" y="1293"/>
                <a:ext cx="363" cy="369"/>
                <a:chOff x="1884" y="1812"/>
                <a:chExt cx="363" cy="369"/>
              </a:xfrm>
            </p:grpSpPr>
            <p:sp>
              <p:nvSpPr>
                <p:cNvPr id="153856" name="AutoShape 2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" name="Group 2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153858" name="Freeform 2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859" name="Freeform 2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0"/>
                      </a:cxn>
                      <a:cxn ang="0">
                        <a:pos x="198" y="90"/>
                      </a:cxn>
                      <a:cxn ang="0">
                        <a:pos x="273" y="90"/>
                      </a:cxn>
                    </a:cxnLst>
                    <a:rect l="0" t="0" r="r" b="b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E9B03">
                          <a:gamma/>
                          <a:shade val="46275"/>
                          <a:invGamma/>
                        </a:srgbClr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3860" name="Text Box 260"/>
              <p:cNvSpPr txBox="1">
                <a:spLocks noChangeArrowheads="1"/>
              </p:cNvSpPr>
              <p:nvPr/>
            </p:nvSpPr>
            <p:spPr bwMode="auto">
              <a:xfrm>
                <a:off x="86" y="1491"/>
                <a:ext cx="22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53861" name="Text Box 261"/>
              <p:cNvSpPr txBox="1">
                <a:spLocks noChangeArrowheads="1"/>
              </p:cNvSpPr>
              <p:nvPr/>
            </p:nvSpPr>
            <p:spPr bwMode="auto">
              <a:xfrm>
                <a:off x="86" y="2285"/>
                <a:ext cx="22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B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2" name="Text Box 262"/>
              <p:cNvSpPr txBox="1">
                <a:spLocks noChangeArrowheads="1"/>
              </p:cNvSpPr>
              <p:nvPr/>
            </p:nvSpPr>
            <p:spPr bwMode="auto">
              <a:xfrm>
                <a:off x="86" y="2931"/>
                <a:ext cx="2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C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3" name="Text Box 263"/>
              <p:cNvSpPr txBox="1">
                <a:spLocks noChangeArrowheads="1"/>
              </p:cNvSpPr>
              <p:nvPr/>
            </p:nvSpPr>
            <p:spPr bwMode="auto">
              <a:xfrm>
                <a:off x="1601" y="1302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R1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4" name="Text Box 264"/>
              <p:cNvSpPr txBox="1">
                <a:spLocks noChangeArrowheads="1"/>
              </p:cNvSpPr>
              <p:nvPr/>
            </p:nvSpPr>
            <p:spPr bwMode="auto">
              <a:xfrm>
                <a:off x="1632" y="2835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R2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5" name="Text Box 265"/>
              <p:cNvSpPr txBox="1">
                <a:spLocks noChangeArrowheads="1"/>
              </p:cNvSpPr>
              <p:nvPr/>
            </p:nvSpPr>
            <p:spPr bwMode="auto">
              <a:xfrm>
                <a:off x="3696" y="1443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R4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6" name="Text Box 266"/>
              <p:cNvSpPr txBox="1">
                <a:spLocks noChangeArrowheads="1"/>
              </p:cNvSpPr>
              <p:nvPr/>
            </p:nvSpPr>
            <p:spPr bwMode="auto">
              <a:xfrm>
                <a:off x="5184" y="1443"/>
                <a:ext cx="23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D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7" name="Text Box 267"/>
              <p:cNvSpPr txBox="1">
                <a:spLocks noChangeArrowheads="1"/>
              </p:cNvSpPr>
              <p:nvPr/>
            </p:nvSpPr>
            <p:spPr bwMode="auto">
              <a:xfrm>
                <a:off x="5232" y="2307"/>
                <a:ext cx="21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8" name="Text Box 268"/>
              <p:cNvSpPr txBox="1">
                <a:spLocks noChangeArrowheads="1"/>
              </p:cNvSpPr>
              <p:nvPr/>
            </p:nvSpPr>
            <p:spPr bwMode="auto">
              <a:xfrm>
                <a:off x="5136" y="3171"/>
                <a:ext cx="20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F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3869" name="Text Box 269"/>
              <p:cNvSpPr txBox="1">
                <a:spLocks noChangeArrowheads="1"/>
              </p:cNvSpPr>
              <p:nvPr/>
            </p:nvSpPr>
            <p:spPr bwMode="auto">
              <a:xfrm>
                <a:off x="3696" y="3072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2400">
                    <a:latin typeface="Calibri" pitchFamily="34" charset="0"/>
                  </a:rPr>
                  <a:t>R5</a:t>
                </a:r>
                <a:endParaRPr lang="en-US" sz="2400">
                  <a:latin typeface="Calibri" pitchFamily="34" charset="0"/>
                </a:endParaRPr>
              </a:p>
            </p:txBody>
          </p:sp>
        </p:grpSp>
      </p:grpSp>
      <p:grpSp>
        <p:nvGrpSpPr>
          <p:cNvPr id="153824" name="Group 270"/>
          <p:cNvGrpSpPr>
            <a:grpSpLocks/>
          </p:cNvGrpSpPr>
          <p:nvPr/>
        </p:nvGrpSpPr>
        <p:grpSpPr bwMode="auto">
          <a:xfrm>
            <a:off x="2819400" y="4419600"/>
            <a:ext cx="2971800" cy="2114550"/>
            <a:chOff x="1776" y="2784"/>
            <a:chExt cx="1872" cy="1332"/>
          </a:xfrm>
        </p:grpSpPr>
        <p:sp>
          <p:nvSpPr>
            <p:cNvPr id="153871" name="Rectangle 271"/>
            <p:cNvSpPr>
              <a:spLocks noChangeArrowheads="1"/>
            </p:cNvSpPr>
            <p:nvPr/>
          </p:nvSpPr>
          <p:spPr bwMode="auto">
            <a:xfrm>
              <a:off x="2793" y="3867"/>
              <a:ext cx="855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bg2"/>
                  </a:solidFill>
                  <a:latin typeface="Calibri" pitchFamily="34" charset="0"/>
                </a:rPr>
                <a:t>R5</a:t>
              </a:r>
              <a:endParaRPr lang="en-US" sz="200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53872" name="Rectangle 272"/>
            <p:cNvSpPr>
              <a:spLocks noChangeArrowheads="1"/>
            </p:cNvSpPr>
            <p:nvPr/>
          </p:nvSpPr>
          <p:spPr bwMode="auto">
            <a:xfrm>
              <a:off x="1776" y="3867"/>
              <a:ext cx="1017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bg2"/>
                  </a:solidFill>
                  <a:latin typeface="Calibri" pitchFamily="34" charset="0"/>
                </a:rPr>
                <a:t>F</a:t>
              </a:r>
              <a:endParaRPr lang="en-US" sz="200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53873" name="Rectangle 273"/>
            <p:cNvSpPr>
              <a:spLocks noChangeArrowheads="1"/>
            </p:cNvSpPr>
            <p:nvPr/>
          </p:nvSpPr>
          <p:spPr bwMode="auto">
            <a:xfrm>
              <a:off x="2793" y="3618"/>
              <a:ext cx="855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bg2"/>
                  </a:solidFill>
                  <a:latin typeface="Calibri" pitchFamily="34" charset="0"/>
                </a:rPr>
                <a:t>R3</a:t>
              </a:r>
              <a:endParaRPr lang="en-US" sz="200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53874" name="Rectangle 274"/>
            <p:cNvSpPr>
              <a:spLocks noChangeArrowheads="1"/>
            </p:cNvSpPr>
            <p:nvPr/>
          </p:nvSpPr>
          <p:spPr bwMode="auto">
            <a:xfrm>
              <a:off x="1776" y="3618"/>
              <a:ext cx="1017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>
                  <a:solidFill>
                    <a:schemeClr val="bg2"/>
                  </a:solidFill>
                  <a:latin typeface="Calibri" pitchFamily="34" charset="0"/>
                </a:rPr>
                <a:t>E</a:t>
              </a:r>
              <a:endParaRPr lang="en-US" sz="200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53875" name="Rectangle 275"/>
            <p:cNvSpPr>
              <a:spLocks noChangeArrowheads="1"/>
            </p:cNvSpPr>
            <p:nvPr/>
          </p:nvSpPr>
          <p:spPr bwMode="auto">
            <a:xfrm>
              <a:off x="2793" y="3369"/>
              <a:ext cx="855" cy="249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 dirty="0">
                  <a:solidFill>
                    <a:srgbClr val="000090"/>
                  </a:solidFill>
                  <a:latin typeface="Calibri" pitchFamily="34" charset="0"/>
                </a:rPr>
                <a:t>R3</a:t>
              </a:r>
              <a:endParaRPr lang="en-US" sz="2000" dirty="0">
                <a:solidFill>
                  <a:srgbClr val="000090"/>
                </a:solidFill>
                <a:latin typeface="Calibri" pitchFamily="34" charset="0"/>
              </a:endParaRPr>
            </a:p>
          </p:txBody>
        </p:sp>
        <p:sp>
          <p:nvSpPr>
            <p:cNvPr id="153876" name="Rectangle 276"/>
            <p:cNvSpPr>
              <a:spLocks noChangeArrowheads="1"/>
            </p:cNvSpPr>
            <p:nvPr/>
          </p:nvSpPr>
          <p:spPr bwMode="auto">
            <a:xfrm>
              <a:off x="1776" y="3369"/>
              <a:ext cx="1017" cy="249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 dirty="0">
                  <a:solidFill>
                    <a:srgbClr val="000090"/>
                  </a:solidFill>
                  <a:latin typeface="Calibri" pitchFamily="34" charset="0"/>
                </a:rPr>
                <a:t>D</a:t>
              </a:r>
              <a:endParaRPr lang="en-US" sz="2000" dirty="0">
                <a:solidFill>
                  <a:srgbClr val="000090"/>
                </a:solidFill>
                <a:latin typeface="Calibri" pitchFamily="34" charset="0"/>
              </a:endParaRPr>
            </a:p>
          </p:txBody>
        </p:sp>
        <p:sp>
          <p:nvSpPr>
            <p:cNvPr id="153877" name="Rectangle 277"/>
            <p:cNvSpPr>
              <a:spLocks noChangeArrowheads="1"/>
            </p:cNvSpPr>
            <p:nvPr/>
          </p:nvSpPr>
          <p:spPr bwMode="auto">
            <a:xfrm>
              <a:off x="2793" y="3120"/>
              <a:ext cx="855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 dirty="0" err="1">
                  <a:solidFill>
                    <a:srgbClr val="000090"/>
                  </a:solidFill>
                  <a:latin typeface="Calibri" pitchFamily="34" charset="0"/>
                </a:rPr>
                <a:t>Next</a:t>
              </a:r>
              <a:r>
                <a:rPr lang="es-ES" sz="2000" dirty="0">
                  <a:solidFill>
                    <a:srgbClr val="000090"/>
                  </a:solidFill>
                  <a:latin typeface="Calibri" pitchFamily="34" charset="0"/>
                </a:rPr>
                <a:t> Hop</a:t>
              </a:r>
              <a:endParaRPr lang="en-US" sz="2000" dirty="0">
                <a:solidFill>
                  <a:srgbClr val="000090"/>
                </a:solidFill>
                <a:latin typeface="Calibri" pitchFamily="34" charset="0"/>
              </a:endParaRPr>
            </a:p>
          </p:txBody>
        </p:sp>
        <p:sp>
          <p:nvSpPr>
            <p:cNvPr id="153878" name="Rectangle 278"/>
            <p:cNvSpPr>
              <a:spLocks noChangeArrowheads="1"/>
            </p:cNvSpPr>
            <p:nvPr/>
          </p:nvSpPr>
          <p:spPr bwMode="auto">
            <a:xfrm>
              <a:off x="1776" y="3120"/>
              <a:ext cx="1017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s-ES" sz="2000" dirty="0" err="1">
                  <a:solidFill>
                    <a:srgbClr val="000090"/>
                  </a:solidFill>
                  <a:latin typeface="Calibri" pitchFamily="34" charset="0"/>
                </a:rPr>
                <a:t>Destination</a:t>
              </a:r>
              <a:endParaRPr lang="en-US" sz="2000" dirty="0">
                <a:solidFill>
                  <a:srgbClr val="000090"/>
                </a:solidFill>
                <a:latin typeface="Calibri" pitchFamily="34" charset="0"/>
              </a:endParaRPr>
            </a:p>
          </p:txBody>
        </p:sp>
        <p:sp>
          <p:nvSpPr>
            <p:cNvPr id="153879" name="Line 279"/>
            <p:cNvSpPr>
              <a:spLocks noChangeShapeType="1"/>
            </p:cNvSpPr>
            <p:nvPr/>
          </p:nvSpPr>
          <p:spPr bwMode="auto">
            <a:xfrm>
              <a:off x="1776" y="3120"/>
              <a:ext cx="1872" cy="0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0" name="Line 280"/>
            <p:cNvSpPr>
              <a:spLocks noChangeShapeType="1"/>
            </p:cNvSpPr>
            <p:nvPr/>
          </p:nvSpPr>
          <p:spPr bwMode="auto">
            <a:xfrm>
              <a:off x="1776" y="3369"/>
              <a:ext cx="1872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1" name="Line 281"/>
            <p:cNvSpPr>
              <a:spLocks noChangeShapeType="1"/>
            </p:cNvSpPr>
            <p:nvPr/>
          </p:nvSpPr>
          <p:spPr bwMode="auto">
            <a:xfrm>
              <a:off x="1776" y="3618"/>
              <a:ext cx="1872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2" name="Line 282"/>
            <p:cNvSpPr>
              <a:spLocks noChangeShapeType="1"/>
            </p:cNvSpPr>
            <p:nvPr/>
          </p:nvSpPr>
          <p:spPr bwMode="auto">
            <a:xfrm>
              <a:off x="1776" y="3867"/>
              <a:ext cx="1872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3" name="Line 283"/>
            <p:cNvSpPr>
              <a:spLocks noChangeShapeType="1"/>
            </p:cNvSpPr>
            <p:nvPr/>
          </p:nvSpPr>
          <p:spPr bwMode="auto">
            <a:xfrm>
              <a:off x="1776" y="4116"/>
              <a:ext cx="1872" cy="0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4" name="Line 284"/>
            <p:cNvSpPr>
              <a:spLocks noChangeShapeType="1"/>
            </p:cNvSpPr>
            <p:nvPr/>
          </p:nvSpPr>
          <p:spPr bwMode="auto">
            <a:xfrm>
              <a:off x="1776" y="3120"/>
              <a:ext cx="0" cy="996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5" name="Line 285"/>
            <p:cNvSpPr>
              <a:spLocks noChangeShapeType="1"/>
            </p:cNvSpPr>
            <p:nvPr/>
          </p:nvSpPr>
          <p:spPr bwMode="auto">
            <a:xfrm>
              <a:off x="2793" y="3120"/>
              <a:ext cx="0" cy="996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6" name="Line 286"/>
            <p:cNvSpPr>
              <a:spLocks noChangeShapeType="1"/>
            </p:cNvSpPr>
            <p:nvPr/>
          </p:nvSpPr>
          <p:spPr bwMode="auto">
            <a:xfrm>
              <a:off x="3648" y="3120"/>
              <a:ext cx="0" cy="24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7" name="Line 287"/>
            <p:cNvSpPr>
              <a:spLocks noChangeShapeType="1"/>
            </p:cNvSpPr>
            <p:nvPr/>
          </p:nvSpPr>
          <p:spPr bwMode="auto">
            <a:xfrm>
              <a:off x="3648" y="3369"/>
              <a:ext cx="0" cy="747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8" name="Freeform 288"/>
            <p:cNvSpPr>
              <a:spLocks/>
            </p:cNvSpPr>
            <p:nvPr/>
          </p:nvSpPr>
          <p:spPr bwMode="auto">
            <a:xfrm>
              <a:off x="1776" y="2784"/>
              <a:ext cx="1872" cy="336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336"/>
                </a:cxn>
                <a:cxn ang="0">
                  <a:pos x="1872" y="336"/>
                </a:cxn>
                <a:cxn ang="0">
                  <a:pos x="240" y="0"/>
                </a:cxn>
              </a:cxnLst>
              <a:rect l="0" t="0" r="r" b="b"/>
              <a:pathLst>
                <a:path w="1872" h="336">
                  <a:moveTo>
                    <a:pt x="48" y="0"/>
                  </a:moveTo>
                  <a:lnTo>
                    <a:pt x="0" y="336"/>
                  </a:lnTo>
                  <a:lnTo>
                    <a:pt x="1872" y="336"/>
                  </a:lnTo>
                  <a:lnTo>
                    <a:pt x="24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8575" cap="rnd" cmpd="sng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855" name="Group 289"/>
          <p:cNvGrpSpPr>
            <a:grpSpLocks/>
          </p:cNvGrpSpPr>
          <p:nvPr/>
        </p:nvGrpSpPr>
        <p:grpSpPr bwMode="auto">
          <a:xfrm rot="3523642">
            <a:off x="2817019" y="3815556"/>
            <a:ext cx="517525" cy="817563"/>
            <a:chOff x="2039" y="1843"/>
            <a:chExt cx="326" cy="515"/>
          </a:xfrm>
        </p:grpSpPr>
        <p:sp>
          <p:nvSpPr>
            <p:cNvPr id="153890" name="Rectangle 290"/>
            <p:cNvSpPr>
              <a:spLocks noChangeArrowheads="1"/>
            </p:cNvSpPr>
            <p:nvPr/>
          </p:nvSpPr>
          <p:spPr bwMode="auto">
            <a:xfrm rot="-3488662">
              <a:off x="1908" y="2083"/>
              <a:ext cx="406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1" name="Rectangle 291"/>
            <p:cNvSpPr>
              <a:spLocks noChangeArrowheads="1"/>
            </p:cNvSpPr>
            <p:nvPr/>
          </p:nvSpPr>
          <p:spPr bwMode="auto">
            <a:xfrm rot="-3488662">
              <a:off x="2194" y="1867"/>
              <a:ext cx="101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2" name="Text Box 292"/>
            <p:cNvSpPr txBox="1">
              <a:spLocks noChangeArrowheads="1"/>
            </p:cNvSpPr>
            <p:nvPr/>
          </p:nvSpPr>
          <p:spPr bwMode="auto">
            <a:xfrm rot="-3891682">
              <a:off x="2161" y="1835"/>
              <a:ext cx="1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D</a:t>
              </a:r>
            </a:p>
          </p:txBody>
        </p:sp>
      </p:grpSp>
      <p:grpSp>
        <p:nvGrpSpPr>
          <p:cNvPr id="351" name="Group 293"/>
          <p:cNvGrpSpPr>
            <a:grpSpLocks/>
          </p:cNvGrpSpPr>
          <p:nvPr/>
        </p:nvGrpSpPr>
        <p:grpSpPr bwMode="auto">
          <a:xfrm>
            <a:off x="76200" y="1976438"/>
            <a:ext cx="8497888" cy="4957762"/>
            <a:chOff x="0" y="1245"/>
            <a:chExt cx="5353" cy="3123"/>
          </a:xfrm>
        </p:grpSpPr>
        <p:sp>
          <p:nvSpPr>
            <p:cNvPr id="352" name="Rectangle 294"/>
            <p:cNvSpPr>
              <a:spLocks noChangeArrowheads="1"/>
            </p:cNvSpPr>
            <p:nvPr/>
          </p:nvSpPr>
          <p:spPr bwMode="auto">
            <a:xfrm>
              <a:off x="0" y="1245"/>
              <a:ext cx="5353" cy="31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3" name="Group 295"/>
            <p:cNvGrpSpPr>
              <a:grpSpLocks/>
            </p:cNvGrpSpPr>
            <p:nvPr/>
          </p:nvGrpSpPr>
          <p:grpSpPr bwMode="auto">
            <a:xfrm>
              <a:off x="96" y="1578"/>
              <a:ext cx="4464" cy="2742"/>
              <a:chOff x="10" y="4218"/>
              <a:chExt cx="4464" cy="2742"/>
            </a:xfrm>
          </p:grpSpPr>
          <p:sp>
            <p:nvSpPr>
              <p:cNvPr id="354" name="Line 296"/>
              <p:cNvSpPr>
                <a:spLocks noChangeShapeType="1"/>
              </p:cNvSpPr>
              <p:nvPr/>
            </p:nvSpPr>
            <p:spPr bwMode="auto">
              <a:xfrm flipV="1">
                <a:off x="4048" y="4350"/>
                <a:ext cx="426" cy="2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5" name="Group 297"/>
              <p:cNvGrpSpPr>
                <a:grpSpLocks/>
              </p:cNvGrpSpPr>
              <p:nvPr/>
            </p:nvGrpSpPr>
            <p:grpSpPr bwMode="auto">
              <a:xfrm>
                <a:off x="10" y="4474"/>
                <a:ext cx="4130" cy="2486"/>
                <a:chOff x="96" y="1786"/>
                <a:chExt cx="4130" cy="2486"/>
              </a:xfrm>
            </p:grpSpPr>
            <p:sp>
              <p:nvSpPr>
                <p:cNvPr id="358" name="Rectangle 298"/>
                <p:cNvSpPr>
                  <a:spLocks noChangeArrowheads="1"/>
                </p:cNvSpPr>
                <p:nvPr/>
              </p:nvSpPr>
              <p:spPr bwMode="auto">
                <a:xfrm>
                  <a:off x="96" y="1786"/>
                  <a:ext cx="4038" cy="2486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59" name="Group 299"/>
                <p:cNvGrpSpPr>
                  <a:grpSpLocks/>
                </p:cNvGrpSpPr>
                <p:nvPr/>
              </p:nvGrpSpPr>
              <p:grpSpPr bwMode="auto">
                <a:xfrm>
                  <a:off x="97" y="1786"/>
                  <a:ext cx="4129" cy="2345"/>
                  <a:chOff x="97" y="1786"/>
                  <a:chExt cx="4129" cy="2345"/>
                </a:xfrm>
              </p:grpSpPr>
              <p:sp>
                <p:nvSpPr>
                  <p:cNvPr id="360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1786"/>
                    <a:ext cx="248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1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2776" y="1786"/>
                    <a:ext cx="440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2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1840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algn="r">
                      <a:spcBef>
                        <a:spcPct val="20000"/>
                      </a:spcBef>
                    </a:pPr>
                    <a:r>
                      <a:rPr lang="es-ES">
                        <a:solidFill>
                          <a:schemeClr val="accent2"/>
                        </a:solidFill>
                        <a:latin typeface="Calibri" pitchFamily="34" charset="0"/>
                      </a:rPr>
                      <a:t>16</a:t>
                    </a: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3" name="Rectangle 303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algn="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32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4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5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693" y="1786"/>
                    <a:ext cx="22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algn="r">
                      <a:spcBef>
                        <a:spcPct val="20000"/>
                      </a:spcBef>
                    </a:pPr>
                    <a:r>
                      <a:rPr lang="es-ES">
                        <a:solidFill>
                          <a:schemeClr val="accent2"/>
                        </a:solidFill>
                        <a:latin typeface="Calibri" pitchFamily="34" charset="0"/>
                      </a:rPr>
                      <a:t>4</a:t>
                    </a: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6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1151" y="1786"/>
                    <a:ext cx="230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7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1786"/>
                    <a:ext cx="22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8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1381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69" name="Rectangle 309"/>
                  <p:cNvSpPr>
                    <a:spLocks noChangeArrowheads="1"/>
                  </p:cNvSpPr>
                  <p:nvPr/>
                </p:nvSpPr>
                <p:spPr bwMode="auto">
                  <a:xfrm>
                    <a:off x="922" y="1786"/>
                    <a:ext cx="22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0" name="Rectangle 310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1786"/>
                    <a:ext cx="230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lang="es-ES">
                        <a:solidFill>
                          <a:schemeClr val="accent2"/>
                        </a:solidFill>
                        <a:latin typeface="Calibri" pitchFamily="34" charset="0"/>
                      </a:rPr>
                      <a:t>1</a:t>
                    </a: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1" name="Rectangle 311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653"/>
                    <a:ext cx="3671" cy="4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Data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2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375"/>
                    <a:ext cx="3671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Options (if any)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3" name="Rectangle 313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097"/>
                    <a:ext cx="3671" cy="278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rgbClr val="CC0000"/>
                        </a:solidFill>
                        <a:latin typeface="Calibri" pitchFamily="34" charset="0"/>
                      </a:rPr>
                      <a:t>Destination Address</a:t>
                    </a:r>
                    <a:endParaRPr lang="en-US" sz="2000">
                      <a:solidFill>
                        <a:srgbClr val="CC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4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2819"/>
                    <a:ext cx="3671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Source Address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5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2541"/>
                    <a:ext cx="1835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Header Checksum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6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1381" y="2541"/>
                    <a:ext cx="91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Protocol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7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2541"/>
                    <a:ext cx="91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TTL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8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2666" y="2263"/>
                    <a:ext cx="146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Fragment Offset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79" name="Rectangle 319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2263"/>
                    <a:ext cx="367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rIns="0"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>
                        <a:solidFill>
                          <a:schemeClr val="accent2"/>
                        </a:solidFill>
                        <a:latin typeface="Calibri" pitchFamily="34" charset="0"/>
                      </a:rPr>
                      <a:t>Flags</a:t>
                    </a:r>
                    <a:endParaRPr lang="en-US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80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2263"/>
                    <a:ext cx="1836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Fragment ID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81" name="Rectangle 321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1985"/>
                    <a:ext cx="1835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Total Packet Length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82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1381" y="1985"/>
                    <a:ext cx="91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T.Service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83" name="Rectangle 323"/>
                  <p:cNvSpPr>
                    <a:spLocks noChangeArrowheads="1"/>
                  </p:cNvSpPr>
                  <p:nvPr/>
                </p:nvSpPr>
                <p:spPr bwMode="auto">
                  <a:xfrm>
                    <a:off x="922" y="1985"/>
                    <a:ext cx="459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45720" rIns="45720"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HLen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84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1985"/>
                    <a:ext cx="459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spcBef>
                        <a:spcPct val="20000"/>
                      </a:spcBef>
                    </a:pPr>
                    <a:r>
                      <a:rPr lang="es-ES" sz="2000">
                        <a:solidFill>
                          <a:schemeClr val="accent2"/>
                        </a:solidFill>
                        <a:latin typeface="Calibri" pitchFamily="34" charset="0"/>
                      </a:rPr>
                      <a:t>Ver</a:t>
                    </a:r>
                    <a:endParaRPr lang="en-US" sz="2000">
                      <a:solidFill>
                        <a:schemeClr val="accent2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85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263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6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541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7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819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8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3097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" name="Line 329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3375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3653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1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4131"/>
                    <a:ext cx="3671" cy="0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2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2666" y="2263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3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381" y="2541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4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1985"/>
                    <a:ext cx="0" cy="2146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5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922" y="1985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6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1381" y="1985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7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2299" y="1985"/>
                    <a:ext cx="0" cy="83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8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4134" y="1985"/>
                    <a:ext cx="0" cy="2146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9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1985"/>
                    <a:ext cx="3671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0" name="AutoShape 340"/>
                  <p:cNvSpPr>
                    <a:spLocks noChangeArrowheads="1"/>
                  </p:cNvSpPr>
                  <p:nvPr/>
                </p:nvSpPr>
                <p:spPr bwMode="auto">
                  <a:xfrm>
                    <a:off x="371" y="3474"/>
                    <a:ext cx="184" cy="94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1" name="AutoShape 341"/>
                  <p:cNvSpPr>
                    <a:spLocks noChangeArrowheads="1"/>
                  </p:cNvSpPr>
                  <p:nvPr/>
                </p:nvSpPr>
                <p:spPr bwMode="auto">
                  <a:xfrm>
                    <a:off x="371" y="3803"/>
                    <a:ext cx="184" cy="140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2" name="AutoShape 342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474"/>
                    <a:ext cx="184" cy="94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3" name="AutoShape 343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803"/>
                    <a:ext cx="184" cy="140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4" name="Line 3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" y="1985"/>
                    <a:ext cx="0" cy="1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5" name="Text Box 345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372" y="2545"/>
                    <a:ext cx="1188" cy="25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s-ES" sz="2000">
                        <a:latin typeface="Calibri" pitchFamily="34" charset="0"/>
                      </a:rPr>
                      <a:t>20 bytes </a:t>
                    </a:r>
                    <a:endParaRPr lang="en-US" sz="2000">
                      <a:latin typeface="Calibri" pitchFamily="34" charset="0"/>
                    </a:endParaRPr>
                  </a:p>
                </p:txBody>
              </p:sp>
            </p:grpSp>
          </p:grpSp>
          <p:sp>
            <p:nvSpPr>
              <p:cNvPr id="356" name="Line 346"/>
              <p:cNvSpPr>
                <a:spLocks noChangeShapeType="1"/>
              </p:cNvSpPr>
              <p:nvPr/>
            </p:nvSpPr>
            <p:spPr bwMode="auto">
              <a:xfrm flipV="1">
                <a:off x="388" y="4236"/>
                <a:ext cx="3977" cy="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Line 347"/>
              <p:cNvSpPr>
                <a:spLocks noChangeShapeType="1"/>
              </p:cNvSpPr>
              <p:nvPr/>
            </p:nvSpPr>
            <p:spPr bwMode="auto">
              <a:xfrm flipV="1">
                <a:off x="4048" y="4218"/>
                <a:ext cx="390" cy="4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2396 -0.26505 L 0.3118 -0.17408 L 0.42135 -0.2210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3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2B4-1C67-1D01-4DB3-EEC88909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F7F4-A1DE-8E18-74BB-A763FC81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Outline</a:t>
            </a:r>
          </a:p>
          <a:p>
            <a:pPr lvl="1"/>
            <a:r>
              <a:rPr lang="en-CA" dirty="0"/>
              <a:t>What this course is about</a:t>
            </a:r>
          </a:p>
          <a:p>
            <a:endParaRPr lang="en-CA" dirty="0"/>
          </a:p>
          <a:p>
            <a:r>
              <a:rPr lang="en-CA" dirty="0"/>
              <a:t>Logistics</a:t>
            </a:r>
          </a:p>
          <a:p>
            <a:pPr lvl="1"/>
            <a:r>
              <a:rPr lang="en-CA" dirty="0"/>
              <a:t>Course structure, evaluation </a:t>
            </a:r>
          </a:p>
          <a:p>
            <a:pPr lvl="1"/>
            <a:r>
              <a:rPr lang="en-CA" dirty="0"/>
              <a:t>What is expected from you</a:t>
            </a:r>
          </a:p>
          <a:p>
            <a:pPr lvl="1"/>
            <a:r>
              <a:rPr lang="en-CA" dirty="0"/>
              <a:t>What you want to know</a:t>
            </a:r>
          </a:p>
          <a:p>
            <a:endParaRPr lang="en-CA" dirty="0"/>
          </a:p>
          <a:p>
            <a:r>
              <a:rPr lang="en-CA" dirty="0"/>
              <a:t>Introduction</a:t>
            </a:r>
          </a:p>
          <a:p>
            <a:pPr lvl="1"/>
            <a:r>
              <a:rPr lang="en-CA" dirty="0"/>
              <a:t>Packet switching systems</a:t>
            </a:r>
          </a:p>
          <a:p>
            <a:pPr lvl="1"/>
            <a:r>
              <a:rPr lang="en-CA" dirty="0"/>
              <a:t>Data-Center Networks</a:t>
            </a:r>
          </a:p>
          <a:p>
            <a:pPr lvl="1"/>
            <a:r>
              <a:rPr lang="en-CA" dirty="0"/>
              <a:t>Networks and Machine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DB5F-F6F9-C529-5B53-77FD021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97487-428A-34FE-35B3-EABE1FDB9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39DEC-264F-8C1F-0BE4-CDF4C7834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48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28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2CDBD-D0E7-4EB9-B295-79A7E542E39E}" type="slidenum">
              <a:rPr lang="en-US"/>
              <a:pPr/>
              <a:t>20</a:t>
            </a:fld>
            <a:endParaRPr lang="en-US"/>
          </a:p>
        </p:txBody>
      </p:sp>
      <p:sp>
        <p:nvSpPr>
          <p:cNvPr id="28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Routing?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6525" y="1604963"/>
            <a:ext cx="8502650" cy="4044950"/>
            <a:chOff x="86" y="1011"/>
            <a:chExt cx="5356" cy="2548"/>
          </a:xfrm>
        </p:grpSpPr>
        <p:sp>
          <p:nvSpPr>
            <p:cNvPr id="155652" name="Line 4"/>
            <p:cNvSpPr>
              <a:spLocks noChangeShapeType="1"/>
            </p:cNvSpPr>
            <p:nvPr/>
          </p:nvSpPr>
          <p:spPr bwMode="auto">
            <a:xfrm flipV="1">
              <a:off x="1920" y="1520"/>
              <a:ext cx="720" cy="1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3" name="Line 5"/>
            <p:cNvSpPr>
              <a:spLocks noChangeShapeType="1"/>
            </p:cNvSpPr>
            <p:nvPr/>
          </p:nvSpPr>
          <p:spPr bwMode="auto">
            <a:xfrm flipH="1" flipV="1">
              <a:off x="2640" y="1507"/>
              <a:ext cx="1104" cy="12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4" name="Line 6"/>
            <p:cNvSpPr>
              <a:spLocks noChangeShapeType="1"/>
            </p:cNvSpPr>
            <p:nvPr/>
          </p:nvSpPr>
          <p:spPr bwMode="auto">
            <a:xfrm flipH="1" flipV="1">
              <a:off x="2640" y="1503"/>
              <a:ext cx="1248" cy="4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5" name="Line 7"/>
            <p:cNvSpPr>
              <a:spLocks noChangeShapeType="1"/>
            </p:cNvSpPr>
            <p:nvPr/>
          </p:nvSpPr>
          <p:spPr bwMode="auto">
            <a:xfrm flipV="1">
              <a:off x="1776" y="1539"/>
              <a:ext cx="912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6" name="Line 8"/>
            <p:cNvSpPr>
              <a:spLocks noChangeShapeType="1"/>
            </p:cNvSpPr>
            <p:nvPr/>
          </p:nvSpPr>
          <p:spPr bwMode="auto">
            <a:xfrm>
              <a:off x="1774" y="1915"/>
              <a:ext cx="154" cy="8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7" name="Line 9"/>
            <p:cNvSpPr>
              <a:spLocks noChangeShapeType="1"/>
            </p:cNvSpPr>
            <p:nvPr/>
          </p:nvSpPr>
          <p:spPr bwMode="auto">
            <a:xfrm>
              <a:off x="1872" y="2733"/>
              <a:ext cx="192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8" name="Line 10"/>
            <p:cNvSpPr>
              <a:spLocks noChangeShapeType="1"/>
            </p:cNvSpPr>
            <p:nvPr/>
          </p:nvSpPr>
          <p:spPr bwMode="auto">
            <a:xfrm flipV="1">
              <a:off x="3842" y="1840"/>
              <a:ext cx="41" cy="10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9" name="Line 11"/>
            <p:cNvSpPr>
              <a:spLocks noChangeShapeType="1"/>
            </p:cNvSpPr>
            <p:nvPr/>
          </p:nvSpPr>
          <p:spPr bwMode="auto">
            <a:xfrm>
              <a:off x="462" y="1620"/>
              <a:ext cx="1314" cy="2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0" name="Line 12"/>
            <p:cNvSpPr>
              <a:spLocks noChangeShapeType="1"/>
            </p:cNvSpPr>
            <p:nvPr/>
          </p:nvSpPr>
          <p:spPr bwMode="auto">
            <a:xfrm flipV="1">
              <a:off x="462" y="1824"/>
              <a:ext cx="1266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1" name="Line 13"/>
            <p:cNvSpPr>
              <a:spLocks noChangeShapeType="1"/>
            </p:cNvSpPr>
            <p:nvPr/>
          </p:nvSpPr>
          <p:spPr bwMode="auto">
            <a:xfrm flipV="1">
              <a:off x="3840" y="1620"/>
              <a:ext cx="1127" cy="2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2" name="Line 14"/>
            <p:cNvSpPr>
              <a:spLocks noChangeShapeType="1"/>
            </p:cNvSpPr>
            <p:nvPr/>
          </p:nvSpPr>
          <p:spPr bwMode="auto">
            <a:xfrm>
              <a:off x="3840" y="1917"/>
              <a:ext cx="1279" cy="6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3" name="Line 15"/>
            <p:cNvSpPr>
              <a:spLocks noChangeShapeType="1"/>
            </p:cNvSpPr>
            <p:nvPr/>
          </p:nvSpPr>
          <p:spPr bwMode="auto">
            <a:xfrm flipV="1">
              <a:off x="576" y="2685"/>
              <a:ext cx="134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4" name="Line 16"/>
            <p:cNvSpPr>
              <a:spLocks noChangeShapeType="1"/>
            </p:cNvSpPr>
            <p:nvPr/>
          </p:nvSpPr>
          <p:spPr bwMode="auto">
            <a:xfrm>
              <a:off x="3840" y="2877"/>
              <a:ext cx="103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88" y="1485"/>
              <a:ext cx="475" cy="442"/>
              <a:chOff x="192" y="1632"/>
              <a:chExt cx="475" cy="442"/>
            </a:xfrm>
          </p:grpSpPr>
          <p:sp>
            <p:nvSpPr>
              <p:cNvPr id="155666" name="Rectangle 18"/>
              <p:cNvSpPr>
                <a:spLocks noChangeArrowheads="1"/>
              </p:cNvSpPr>
              <p:nvPr/>
            </p:nvSpPr>
            <p:spPr bwMode="auto">
              <a:xfrm>
                <a:off x="278" y="1654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667" name="Rectangle 19"/>
              <p:cNvSpPr>
                <a:spLocks noChangeArrowheads="1"/>
              </p:cNvSpPr>
              <p:nvPr/>
            </p:nvSpPr>
            <p:spPr bwMode="auto">
              <a:xfrm>
                <a:off x="220" y="1956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20"/>
              <p:cNvGrpSpPr>
                <a:grpSpLocks/>
              </p:cNvGrpSpPr>
              <p:nvPr/>
            </p:nvGrpSpPr>
            <p:grpSpPr bwMode="auto">
              <a:xfrm>
                <a:off x="192" y="1632"/>
                <a:ext cx="475" cy="442"/>
                <a:chOff x="5285" y="1536"/>
                <a:chExt cx="475" cy="442"/>
              </a:xfrm>
            </p:grpSpPr>
            <p:sp>
              <p:nvSpPr>
                <p:cNvPr id="155669" name="Rectangle 21"/>
                <p:cNvSpPr>
                  <a:spLocks noChangeArrowheads="1"/>
                </p:cNvSpPr>
                <p:nvPr/>
              </p:nvSpPr>
              <p:spPr bwMode="auto">
                <a:xfrm>
                  <a:off x="5424" y="1612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22"/>
                <p:cNvGrpSpPr>
                  <a:grpSpLocks/>
                </p:cNvGrpSpPr>
                <p:nvPr/>
              </p:nvGrpSpPr>
              <p:grpSpPr bwMode="auto">
                <a:xfrm>
                  <a:off x="5285" y="1536"/>
                  <a:ext cx="475" cy="442"/>
                  <a:chOff x="5285" y="1536"/>
                  <a:chExt cx="475" cy="442"/>
                </a:xfrm>
              </p:grpSpPr>
              <p:sp>
                <p:nvSpPr>
                  <p:cNvPr id="155671" name="Freeform 23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/>
                    <a:ahLst/>
                    <a:cxnLst>
                      <a:cxn ang="0">
                        <a:pos x="886" y="13"/>
                      </a:cxn>
                      <a:cxn ang="0">
                        <a:pos x="904" y="13"/>
                      </a:cxn>
                      <a:cxn ang="0">
                        <a:pos x="923" y="11"/>
                      </a:cxn>
                      <a:cxn ang="0">
                        <a:pos x="940" y="10"/>
                      </a:cxn>
                      <a:cxn ang="0">
                        <a:pos x="957" y="8"/>
                      </a:cxn>
                      <a:cxn ang="0">
                        <a:pos x="974" y="5"/>
                      </a:cxn>
                      <a:cxn ang="0">
                        <a:pos x="992" y="3"/>
                      </a:cxn>
                      <a:cxn ang="0">
                        <a:pos x="1007" y="2"/>
                      </a:cxn>
                      <a:cxn ang="0">
                        <a:pos x="1025" y="1"/>
                      </a:cxn>
                      <a:cxn ang="0">
                        <a:pos x="1042" y="0"/>
                      </a:cxn>
                      <a:cxn ang="0">
                        <a:pos x="1058" y="1"/>
                      </a:cxn>
                      <a:cxn ang="0">
                        <a:pos x="1075" y="2"/>
                      </a:cxn>
                      <a:cxn ang="0">
                        <a:pos x="1093" y="7"/>
                      </a:cxn>
                      <a:cxn ang="0">
                        <a:pos x="1096" y="20"/>
                      </a:cxn>
                      <a:cxn ang="0">
                        <a:pos x="1100" y="33"/>
                      </a:cxn>
                      <a:cxn ang="0">
                        <a:pos x="1103" y="46"/>
                      </a:cxn>
                      <a:cxn ang="0">
                        <a:pos x="1077" y="64"/>
                      </a:cxn>
                      <a:cxn ang="0">
                        <a:pos x="1024" y="78"/>
                      </a:cxn>
                      <a:cxn ang="0">
                        <a:pos x="953" y="89"/>
                      </a:cxn>
                      <a:cxn ang="0">
                        <a:pos x="866" y="96"/>
                      </a:cxn>
                      <a:cxn ang="0">
                        <a:pos x="770" y="102"/>
                      </a:cxn>
                      <a:cxn ang="0">
                        <a:pos x="665" y="104"/>
                      </a:cxn>
                      <a:cxn ang="0">
                        <a:pos x="558" y="104"/>
                      </a:cxn>
                      <a:cxn ang="0">
                        <a:pos x="450" y="104"/>
                      </a:cxn>
                      <a:cxn ang="0">
                        <a:pos x="343" y="103"/>
                      </a:cxn>
                      <a:cxn ang="0">
                        <a:pos x="243" y="102"/>
                      </a:cxn>
                      <a:cxn ang="0">
                        <a:pos x="153" y="99"/>
                      </a:cxn>
                      <a:cxn ang="0">
                        <a:pos x="76" y="99"/>
                      </a:cxn>
                      <a:cxn ang="0">
                        <a:pos x="15" y="99"/>
                      </a:cxn>
                      <a:cxn ang="0">
                        <a:pos x="7" y="83"/>
                      </a:cxn>
                      <a:cxn ang="0">
                        <a:pos x="2" y="67"/>
                      </a:cxn>
                      <a:cxn ang="0">
                        <a:pos x="2" y="54"/>
                      </a:cxn>
                      <a:cxn ang="0">
                        <a:pos x="21" y="41"/>
                      </a:cxn>
                      <a:cxn ang="0">
                        <a:pos x="40" y="32"/>
                      </a:cxn>
                      <a:cxn ang="0">
                        <a:pos x="60" y="26"/>
                      </a:cxn>
                      <a:cxn ang="0">
                        <a:pos x="82" y="22"/>
                      </a:cxn>
                      <a:cxn ang="0">
                        <a:pos x="103" y="21"/>
                      </a:cxn>
                      <a:cxn ang="0">
                        <a:pos x="126" y="21"/>
                      </a:cxn>
                      <a:cxn ang="0">
                        <a:pos x="148" y="21"/>
                      </a:cxn>
                      <a:cxn ang="0">
                        <a:pos x="171" y="23"/>
                      </a:cxn>
                      <a:cxn ang="0">
                        <a:pos x="194" y="23"/>
                      </a:cxn>
                      <a:cxn ang="0">
                        <a:pos x="216" y="23"/>
                      </a:cxn>
                      <a:cxn ang="0">
                        <a:pos x="238" y="23"/>
                      </a:cxn>
                      <a:cxn ang="0">
                        <a:pos x="260" y="21"/>
                      </a:cxn>
                      <a:cxn ang="0">
                        <a:pos x="291" y="17"/>
                      </a:cxn>
                      <a:cxn ang="0">
                        <a:pos x="337" y="16"/>
                      </a:cxn>
                      <a:cxn ang="0">
                        <a:pos x="384" y="16"/>
                      </a:cxn>
                      <a:cxn ang="0">
                        <a:pos x="431" y="17"/>
                      </a:cxn>
                      <a:cxn ang="0">
                        <a:pos x="478" y="17"/>
                      </a:cxn>
                      <a:cxn ang="0">
                        <a:pos x="525" y="17"/>
                      </a:cxn>
                      <a:cxn ang="0">
                        <a:pos x="574" y="19"/>
                      </a:cxn>
                      <a:cxn ang="0">
                        <a:pos x="619" y="17"/>
                      </a:cxn>
                      <a:cxn ang="0">
                        <a:pos x="668" y="17"/>
                      </a:cxn>
                      <a:cxn ang="0">
                        <a:pos x="715" y="17"/>
                      </a:cxn>
                      <a:cxn ang="0">
                        <a:pos x="762" y="16"/>
                      </a:cxn>
                      <a:cxn ang="0">
                        <a:pos x="807" y="15"/>
                      </a:cxn>
                      <a:cxn ang="0">
                        <a:pos x="853" y="13"/>
                      </a:cxn>
                    </a:cxnLst>
                    <a:rect l="0" t="0" r="r" b="b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2" name="Freeform 24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/>
                    <a:ahLst/>
                    <a:cxnLst>
                      <a:cxn ang="0">
                        <a:pos x="480" y="1"/>
                      </a:cxn>
                      <a:cxn ang="0">
                        <a:pos x="533" y="4"/>
                      </a:cxn>
                      <a:cxn ang="0">
                        <a:pos x="586" y="5"/>
                      </a:cxn>
                      <a:cxn ang="0">
                        <a:pos x="638" y="7"/>
                      </a:cxn>
                      <a:cxn ang="0">
                        <a:pos x="690" y="9"/>
                      </a:cxn>
                      <a:cxn ang="0">
                        <a:pos x="743" y="12"/>
                      </a:cxn>
                      <a:cxn ang="0">
                        <a:pos x="795" y="18"/>
                      </a:cxn>
                      <a:cxn ang="0">
                        <a:pos x="846" y="24"/>
                      </a:cxn>
                      <a:cxn ang="0">
                        <a:pos x="897" y="32"/>
                      </a:cxn>
                      <a:cxn ang="0">
                        <a:pos x="931" y="57"/>
                      </a:cxn>
                      <a:cxn ang="0">
                        <a:pos x="931" y="88"/>
                      </a:cxn>
                      <a:cxn ang="0">
                        <a:pos x="911" y="106"/>
                      </a:cxn>
                      <a:cxn ang="0">
                        <a:pos x="880" y="106"/>
                      </a:cxn>
                      <a:cxn ang="0">
                        <a:pos x="851" y="104"/>
                      </a:cxn>
                      <a:cxn ang="0">
                        <a:pos x="822" y="102"/>
                      </a:cxn>
                      <a:cxn ang="0">
                        <a:pos x="792" y="99"/>
                      </a:cxn>
                      <a:cxn ang="0">
                        <a:pos x="764" y="95"/>
                      </a:cxn>
                      <a:cxn ang="0">
                        <a:pos x="734" y="91"/>
                      </a:cxn>
                      <a:cxn ang="0">
                        <a:pos x="706" y="90"/>
                      </a:cxn>
                      <a:cxn ang="0">
                        <a:pos x="675" y="89"/>
                      </a:cxn>
                      <a:cxn ang="0">
                        <a:pos x="645" y="88"/>
                      </a:cxn>
                      <a:cxn ang="0">
                        <a:pos x="614" y="85"/>
                      </a:cxn>
                      <a:cxn ang="0">
                        <a:pos x="582" y="83"/>
                      </a:cxn>
                      <a:cxn ang="0">
                        <a:pos x="549" y="81"/>
                      </a:cxn>
                      <a:cxn ang="0">
                        <a:pos x="516" y="81"/>
                      </a:cxn>
                      <a:cxn ang="0">
                        <a:pos x="472" y="80"/>
                      </a:cxn>
                      <a:cxn ang="0">
                        <a:pos x="422" y="78"/>
                      </a:cxn>
                      <a:cxn ang="0">
                        <a:pos x="374" y="78"/>
                      </a:cxn>
                      <a:cxn ang="0">
                        <a:pos x="325" y="80"/>
                      </a:cxn>
                      <a:cxn ang="0">
                        <a:pos x="276" y="83"/>
                      </a:cxn>
                      <a:cxn ang="0">
                        <a:pos x="229" y="88"/>
                      </a:cxn>
                      <a:cxn ang="0">
                        <a:pos x="181" y="94"/>
                      </a:cxn>
                      <a:cxn ang="0">
                        <a:pos x="134" y="101"/>
                      </a:cxn>
                      <a:cxn ang="0">
                        <a:pos x="88" y="112"/>
                      </a:cxn>
                      <a:cxn ang="0">
                        <a:pos x="56" y="114"/>
                      </a:cxn>
                      <a:cxn ang="0">
                        <a:pos x="33" y="113"/>
                      </a:cxn>
                      <a:cxn ang="0">
                        <a:pos x="16" y="107"/>
                      </a:cxn>
                      <a:cxn ang="0">
                        <a:pos x="2" y="78"/>
                      </a:cxn>
                      <a:cxn ang="0">
                        <a:pos x="18" y="55"/>
                      </a:cxn>
                      <a:cxn ang="0">
                        <a:pos x="41" y="40"/>
                      </a:cxn>
                      <a:cxn ang="0">
                        <a:pos x="67" y="31"/>
                      </a:cxn>
                      <a:cxn ang="0">
                        <a:pos x="95" y="25"/>
                      </a:cxn>
                      <a:cxn ang="0">
                        <a:pos x="123" y="23"/>
                      </a:cxn>
                      <a:cxn ang="0">
                        <a:pos x="152" y="20"/>
                      </a:cxn>
                      <a:cxn ang="0">
                        <a:pos x="181" y="19"/>
                      </a:cxn>
                      <a:cxn ang="0">
                        <a:pos x="210" y="15"/>
                      </a:cxn>
                      <a:cxn ang="0">
                        <a:pos x="237" y="11"/>
                      </a:cxn>
                      <a:cxn ang="0">
                        <a:pos x="260" y="7"/>
                      </a:cxn>
                      <a:cxn ang="0">
                        <a:pos x="281" y="5"/>
                      </a:cxn>
                      <a:cxn ang="0">
                        <a:pos x="301" y="5"/>
                      </a:cxn>
                      <a:cxn ang="0">
                        <a:pos x="321" y="5"/>
                      </a:cxn>
                      <a:cxn ang="0">
                        <a:pos x="343" y="5"/>
                      </a:cxn>
                      <a:cxn ang="0">
                        <a:pos x="364" y="5"/>
                      </a:cxn>
                      <a:cxn ang="0">
                        <a:pos x="384" y="5"/>
                      </a:cxn>
                      <a:cxn ang="0">
                        <a:pos x="404" y="5"/>
                      </a:cxn>
                      <a:cxn ang="0">
                        <a:pos x="426" y="1"/>
                      </a:cxn>
                    </a:cxnLst>
                    <a:rect l="0" t="0" r="r" b="b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3" name="Freeform 25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/>
                    <a:ahLst/>
                    <a:cxnLst>
                      <a:cxn ang="0">
                        <a:pos x="69" y="7"/>
                      </a:cxn>
                      <a:cxn ang="0">
                        <a:pos x="85" y="19"/>
                      </a:cxn>
                      <a:cxn ang="0">
                        <a:pos x="94" y="36"/>
                      </a:cxn>
                      <a:cxn ang="0">
                        <a:pos x="96" y="50"/>
                      </a:cxn>
                      <a:cxn ang="0">
                        <a:pos x="96" y="65"/>
                      </a:cxn>
                      <a:cxn ang="0">
                        <a:pos x="94" y="83"/>
                      </a:cxn>
                      <a:cxn ang="0">
                        <a:pos x="90" y="101"/>
                      </a:cxn>
                      <a:cxn ang="0">
                        <a:pos x="86" y="119"/>
                      </a:cxn>
                      <a:cxn ang="0">
                        <a:pos x="82" y="137"/>
                      </a:cxn>
                      <a:cxn ang="0">
                        <a:pos x="76" y="154"/>
                      </a:cxn>
                      <a:cxn ang="0">
                        <a:pos x="75" y="172"/>
                      </a:cxn>
                      <a:cxn ang="0">
                        <a:pos x="75" y="188"/>
                      </a:cxn>
                      <a:cxn ang="0">
                        <a:pos x="76" y="207"/>
                      </a:cxn>
                      <a:cxn ang="0">
                        <a:pos x="74" y="228"/>
                      </a:cxn>
                      <a:cxn ang="0">
                        <a:pos x="74" y="251"/>
                      </a:cxn>
                      <a:cxn ang="0">
                        <a:pos x="74" y="272"/>
                      </a:cxn>
                      <a:cxn ang="0">
                        <a:pos x="75" y="293"/>
                      </a:cxn>
                      <a:cxn ang="0">
                        <a:pos x="76" y="316"/>
                      </a:cxn>
                      <a:cxn ang="0">
                        <a:pos x="79" y="336"/>
                      </a:cxn>
                      <a:cxn ang="0">
                        <a:pos x="82" y="357"/>
                      </a:cxn>
                      <a:cxn ang="0">
                        <a:pos x="85" y="378"/>
                      </a:cxn>
                      <a:cxn ang="0">
                        <a:pos x="89" y="400"/>
                      </a:cxn>
                      <a:cxn ang="0">
                        <a:pos x="94" y="420"/>
                      </a:cxn>
                      <a:cxn ang="0">
                        <a:pos x="99" y="440"/>
                      </a:cxn>
                      <a:cxn ang="0">
                        <a:pos x="105" y="462"/>
                      </a:cxn>
                      <a:cxn ang="0">
                        <a:pos x="94" y="481"/>
                      </a:cxn>
                      <a:cxn ang="0">
                        <a:pos x="74" y="499"/>
                      </a:cxn>
                      <a:cxn ang="0">
                        <a:pos x="51" y="483"/>
                      </a:cxn>
                      <a:cxn ang="0">
                        <a:pos x="33" y="467"/>
                      </a:cxn>
                      <a:cxn ang="0">
                        <a:pos x="20" y="448"/>
                      </a:cxn>
                      <a:cxn ang="0">
                        <a:pos x="12" y="426"/>
                      </a:cxn>
                      <a:cxn ang="0">
                        <a:pos x="6" y="402"/>
                      </a:cxn>
                      <a:cxn ang="0">
                        <a:pos x="3" y="378"/>
                      </a:cxn>
                      <a:cxn ang="0">
                        <a:pos x="0" y="351"/>
                      </a:cxn>
                      <a:cxn ang="0">
                        <a:pos x="0" y="325"/>
                      </a:cxn>
                      <a:cxn ang="0">
                        <a:pos x="0" y="298"/>
                      </a:cxn>
                      <a:cxn ang="0">
                        <a:pos x="1" y="271"/>
                      </a:cxn>
                      <a:cxn ang="0">
                        <a:pos x="1" y="245"/>
                      </a:cxn>
                      <a:cxn ang="0">
                        <a:pos x="1" y="220"/>
                      </a:cxn>
                      <a:cxn ang="0">
                        <a:pos x="0" y="197"/>
                      </a:cxn>
                      <a:cxn ang="0">
                        <a:pos x="1" y="181"/>
                      </a:cxn>
                      <a:cxn ang="0">
                        <a:pos x="1" y="163"/>
                      </a:cxn>
                      <a:cxn ang="0">
                        <a:pos x="3" y="146"/>
                      </a:cxn>
                      <a:cxn ang="0">
                        <a:pos x="4" y="129"/>
                      </a:cxn>
                      <a:cxn ang="0">
                        <a:pos x="5" y="112"/>
                      </a:cxn>
                      <a:cxn ang="0">
                        <a:pos x="7" y="95"/>
                      </a:cxn>
                      <a:cxn ang="0">
                        <a:pos x="10" y="78"/>
                      </a:cxn>
                      <a:cxn ang="0">
                        <a:pos x="13" y="62"/>
                      </a:cxn>
                      <a:cxn ang="0">
                        <a:pos x="19" y="48"/>
                      </a:cxn>
                      <a:cxn ang="0">
                        <a:pos x="26" y="32"/>
                      </a:cxn>
                      <a:cxn ang="0">
                        <a:pos x="35" y="19"/>
                      </a:cxn>
                      <a:cxn ang="0">
                        <a:pos x="51" y="2"/>
                      </a:cxn>
                    </a:cxnLst>
                    <a:rect l="0" t="0" r="r" b="b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4" name="Freeform 26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64" y="67"/>
                      </a:cxn>
                      <a:cxn ang="0">
                        <a:pos x="66" y="109"/>
                      </a:cxn>
                      <a:cxn ang="0">
                        <a:pos x="70" y="151"/>
                      </a:cxn>
                      <a:cxn ang="0">
                        <a:pos x="71" y="192"/>
                      </a:cxn>
                      <a:cxn ang="0">
                        <a:pos x="73" y="233"/>
                      </a:cxn>
                      <a:cxn ang="0">
                        <a:pos x="73" y="271"/>
                      </a:cxn>
                      <a:cxn ang="0">
                        <a:pos x="73" y="310"/>
                      </a:cxn>
                      <a:cxn ang="0">
                        <a:pos x="72" y="347"/>
                      </a:cxn>
                      <a:cxn ang="0">
                        <a:pos x="71" y="385"/>
                      </a:cxn>
                      <a:cxn ang="0">
                        <a:pos x="68" y="420"/>
                      </a:cxn>
                      <a:cxn ang="0">
                        <a:pos x="66" y="455"/>
                      </a:cxn>
                      <a:cxn ang="0">
                        <a:pos x="63" y="488"/>
                      </a:cxn>
                      <a:cxn ang="0">
                        <a:pos x="58" y="522"/>
                      </a:cxn>
                      <a:cxn ang="0">
                        <a:pos x="53" y="554"/>
                      </a:cxn>
                      <a:cxn ang="0">
                        <a:pos x="47" y="587"/>
                      </a:cxn>
                      <a:cxn ang="0">
                        <a:pos x="42" y="617"/>
                      </a:cxn>
                      <a:cxn ang="0">
                        <a:pos x="34" y="648"/>
                      </a:cxn>
                      <a:cxn ang="0">
                        <a:pos x="27" y="677"/>
                      </a:cxn>
                      <a:cxn ang="0">
                        <a:pos x="19" y="706"/>
                      </a:cxn>
                      <a:cxn ang="0">
                        <a:pos x="9" y="734"/>
                      </a:cxn>
                      <a:cxn ang="0">
                        <a:pos x="0" y="762"/>
                      </a:cxn>
                      <a:cxn ang="0">
                        <a:pos x="86" y="773"/>
                      </a:cxn>
                      <a:cxn ang="0">
                        <a:pos x="96" y="743"/>
                      </a:cxn>
                      <a:cxn ang="0">
                        <a:pos x="105" y="714"/>
                      </a:cxn>
                      <a:cxn ang="0">
                        <a:pos x="115" y="682"/>
                      </a:cxn>
                      <a:cxn ang="0">
                        <a:pos x="122" y="651"/>
                      </a:cxn>
                      <a:cxn ang="0">
                        <a:pos x="129" y="617"/>
                      </a:cxn>
                      <a:cxn ang="0">
                        <a:pos x="136" y="584"/>
                      </a:cxn>
                      <a:cxn ang="0">
                        <a:pos x="141" y="550"/>
                      </a:cxn>
                      <a:cxn ang="0">
                        <a:pos x="146" y="515"/>
                      </a:cxn>
                      <a:cxn ang="0">
                        <a:pos x="150" y="480"/>
                      </a:cxn>
                      <a:cxn ang="0">
                        <a:pos x="154" y="443"/>
                      </a:cxn>
                      <a:cxn ang="0">
                        <a:pos x="156" y="405"/>
                      </a:cxn>
                      <a:cxn ang="0">
                        <a:pos x="157" y="367"/>
                      </a:cxn>
                      <a:cxn ang="0">
                        <a:pos x="159" y="328"/>
                      </a:cxn>
                      <a:cxn ang="0">
                        <a:pos x="159" y="289"/>
                      </a:cxn>
                      <a:cxn ang="0">
                        <a:pos x="159" y="248"/>
                      </a:cxn>
                      <a:cxn ang="0">
                        <a:pos x="159" y="205"/>
                      </a:cxn>
                      <a:cxn ang="0">
                        <a:pos x="156" y="163"/>
                      </a:cxn>
                      <a:cxn ang="0">
                        <a:pos x="154" y="120"/>
                      </a:cxn>
                      <a:cxn ang="0">
                        <a:pos x="151" y="76"/>
                      </a:cxn>
                      <a:cxn ang="0">
                        <a:pos x="147" y="30"/>
                      </a:cxn>
                      <a:cxn ang="0">
                        <a:pos x="144" y="0"/>
                      </a:cxn>
                    </a:cxnLst>
                    <a:rect l="0" t="0" r="r" b="b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5" name="Freeform 27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/>
                    <a:ahLst/>
                    <a:cxnLst>
                      <a:cxn ang="0">
                        <a:pos x="832" y="714"/>
                      </a:cxn>
                      <a:cxn ang="0">
                        <a:pos x="715" y="717"/>
                      </a:cxn>
                      <a:cxn ang="0">
                        <a:pos x="600" y="720"/>
                      </a:cxn>
                      <a:cxn ang="0">
                        <a:pos x="488" y="721"/>
                      </a:cxn>
                      <a:cxn ang="0">
                        <a:pos x="387" y="720"/>
                      </a:cxn>
                      <a:cxn ang="0">
                        <a:pos x="295" y="718"/>
                      </a:cxn>
                      <a:cxn ang="0">
                        <a:pos x="219" y="714"/>
                      </a:cxn>
                      <a:cxn ang="0">
                        <a:pos x="159" y="707"/>
                      </a:cxn>
                      <a:cxn ang="0">
                        <a:pos x="120" y="699"/>
                      </a:cxn>
                      <a:cxn ang="0">
                        <a:pos x="107" y="678"/>
                      </a:cxn>
                      <a:cxn ang="0">
                        <a:pos x="100" y="636"/>
                      </a:cxn>
                      <a:cxn ang="0">
                        <a:pos x="94" y="578"/>
                      </a:cxn>
                      <a:cxn ang="0">
                        <a:pos x="89" y="507"/>
                      </a:cxn>
                      <a:cxn ang="0">
                        <a:pos x="87" y="425"/>
                      </a:cxn>
                      <a:cxn ang="0">
                        <a:pos x="86" y="334"/>
                      </a:cxn>
                      <a:cxn ang="0">
                        <a:pos x="85" y="238"/>
                      </a:cxn>
                      <a:cxn ang="0">
                        <a:pos x="86" y="141"/>
                      </a:cxn>
                      <a:cxn ang="0">
                        <a:pos x="88" y="44"/>
                      </a:cxn>
                      <a:cxn ang="0">
                        <a:pos x="81" y="1"/>
                      </a:cxn>
                      <a:cxn ang="0">
                        <a:pos x="58" y="0"/>
                      </a:cxn>
                      <a:cxn ang="0">
                        <a:pos x="30" y="2"/>
                      </a:cxn>
                      <a:cxn ang="0">
                        <a:pos x="9" y="6"/>
                      </a:cxn>
                      <a:cxn ang="0">
                        <a:pos x="4" y="16"/>
                      </a:cxn>
                      <a:cxn ang="0">
                        <a:pos x="3" y="41"/>
                      </a:cxn>
                      <a:cxn ang="0">
                        <a:pos x="3" y="72"/>
                      </a:cxn>
                      <a:cxn ang="0">
                        <a:pos x="2" y="110"/>
                      </a:cxn>
                      <a:cxn ang="0">
                        <a:pos x="0" y="154"/>
                      </a:cxn>
                      <a:cxn ang="0">
                        <a:pos x="0" y="203"/>
                      </a:cxn>
                      <a:cxn ang="0">
                        <a:pos x="0" y="255"/>
                      </a:cxn>
                      <a:cxn ang="0">
                        <a:pos x="0" y="308"/>
                      </a:cxn>
                      <a:cxn ang="0">
                        <a:pos x="0" y="381"/>
                      </a:cxn>
                      <a:cxn ang="0">
                        <a:pos x="3" y="478"/>
                      </a:cxn>
                      <a:cxn ang="0">
                        <a:pos x="6" y="556"/>
                      </a:cxn>
                      <a:cxn ang="0">
                        <a:pos x="11" y="617"/>
                      </a:cxn>
                      <a:cxn ang="0">
                        <a:pos x="17" y="663"/>
                      </a:cxn>
                      <a:cxn ang="0">
                        <a:pos x="23" y="697"/>
                      </a:cxn>
                      <a:cxn ang="0">
                        <a:pos x="30" y="720"/>
                      </a:cxn>
                      <a:cxn ang="0">
                        <a:pos x="38" y="740"/>
                      </a:cxn>
                      <a:cxn ang="0">
                        <a:pos x="61" y="765"/>
                      </a:cxn>
                      <a:cxn ang="0">
                        <a:pos x="81" y="777"/>
                      </a:cxn>
                      <a:cxn ang="0">
                        <a:pos x="110" y="786"/>
                      </a:cxn>
                      <a:cxn ang="0">
                        <a:pos x="150" y="793"/>
                      </a:cxn>
                      <a:cxn ang="0">
                        <a:pos x="208" y="800"/>
                      </a:cxn>
                      <a:cxn ang="0">
                        <a:pos x="284" y="803"/>
                      </a:cxn>
                      <a:cxn ang="0">
                        <a:pos x="384" y="808"/>
                      </a:cxn>
                      <a:cxn ang="0">
                        <a:pos x="508" y="808"/>
                      </a:cxn>
                      <a:cxn ang="0">
                        <a:pos x="585" y="806"/>
                      </a:cxn>
                      <a:cxn ang="0">
                        <a:pos x="651" y="806"/>
                      </a:cxn>
                      <a:cxn ang="0">
                        <a:pos x="713" y="803"/>
                      </a:cxn>
                      <a:cxn ang="0">
                        <a:pos x="772" y="801"/>
                      </a:cxn>
                      <a:cxn ang="0">
                        <a:pos x="824" y="800"/>
                      </a:cxn>
                      <a:cxn ang="0">
                        <a:pos x="868" y="797"/>
                      </a:cxn>
                      <a:cxn ang="0">
                        <a:pos x="906" y="796"/>
                      </a:cxn>
                      <a:cxn ang="0">
                        <a:pos x="932" y="794"/>
                      </a:cxn>
                      <a:cxn ang="0">
                        <a:pos x="954" y="790"/>
                      </a:cxn>
                      <a:cxn ang="0">
                        <a:pos x="952" y="770"/>
                      </a:cxn>
                      <a:cxn ang="0">
                        <a:pos x="945" y="743"/>
                      </a:cxn>
                      <a:cxn ang="0">
                        <a:pos x="937" y="720"/>
                      </a:cxn>
                    </a:cxnLst>
                    <a:rect l="0" t="0" r="r" b="b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6" name="Freeform 28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/>
                    <a:ahLst/>
                    <a:cxnLst>
                      <a:cxn ang="0">
                        <a:pos x="23" y="117"/>
                      </a:cxn>
                      <a:cxn ang="0">
                        <a:pos x="52" y="111"/>
                      </a:cxn>
                      <a:cxn ang="0">
                        <a:pos x="80" y="106"/>
                      </a:cxn>
                      <a:cxn ang="0">
                        <a:pos x="110" y="101"/>
                      </a:cxn>
                      <a:cxn ang="0">
                        <a:pos x="138" y="98"/>
                      </a:cxn>
                      <a:cxn ang="0">
                        <a:pos x="166" y="95"/>
                      </a:cxn>
                      <a:cxn ang="0">
                        <a:pos x="194" y="93"/>
                      </a:cxn>
                      <a:cxn ang="0">
                        <a:pos x="221" y="91"/>
                      </a:cxn>
                      <a:cxn ang="0">
                        <a:pos x="249" y="89"/>
                      </a:cxn>
                      <a:cxn ang="0">
                        <a:pos x="276" y="88"/>
                      </a:cxn>
                      <a:cxn ang="0">
                        <a:pos x="303" y="87"/>
                      </a:cxn>
                      <a:cxn ang="0">
                        <a:pos x="329" y="86"/>
                      </a:cxn>
                      <a:cxn ang="0">
                        <a:pos x="356" y="86"/>
                      </a:cxn>
                      <a:cxn ang="0">
                        <a:pos x="383" y="87"/>
                      </a:cxn>
                      <a:cxn ang="0">
                        <a:pos x="409" y="88"/>
                      </a:cxn>
                      <a:cxn ang="0">
                        <a:pos x="435" y="91"/>
                      </a:cxn>
                      <a:cxn ang="0">
                        <a:pos x="461" y="92"/>
                      </a:cxn>
                      <a:cxn ang="0">
                        <a:pos x="487" y="95"/>
                      </a:cxn>
                      <a:cxn ang="0">
                        <a:pos x="512" y="98"/>
                      </a:cxn>
                      <a:cxn ang="0">
                        <a:pos x="537" y="101"/>
                      </a:cxn>
                      <a:cxn ang="0">
                        <a:pos x="563" y="106"/>
                      </a:cxn>
                      <a:cxn ang="0">
                        <a:pos x="589" y="111"/>
                      </a:cxn>
                      <a:cxn ang="0">
                        <a:pos x="586" y="22"/>
                      </a:cxn>
                      <a:cxn ang="0">
                        <a:pos x="558" y="18"/>
                      </a:cxn>
                      <a:cxn ang="0">
                        <a:pos x="532" y="14"/>
                      </a:cxn>
                      <a:cxn ang="0">
                        <a:pos x="505" y="10"/>
                      </a:cxn>
                      <a:cxn ang="0">
                        <a:pos x="478" y="8"/>
                      </a:cxn>
                      <a:cxn ang="0">
                        <a:pos x="450" y="4"/>
                      </a:cxn>
                      <a:cxn ang="0">
                        <a:pos x="423" y="3"/>
                      </a:cxn>
                      <a:cxn ang="0">
                        <a:pos x="395" y="0"/>
                      </a:cxn>
                      <a:cxn ang="0">
                        <a:pos x="369" y="0"/>
                      </a:cxn>
                      <a:cxn ang="0">
                        <a:pos x="340" y="0"/>
                      </a:cxn>
                      <a:cxn ang="0">
                        <a:pos x="312" y="0"/>
                      </a:cxn>
                      <a:cxn ang="0">
                        <a:pos x="283" y="0"/>
                      </a:cxn>
                      <a:cxn ang="0">
                        <a:pos x="255" y="2"/>
                      </a:cxn>
                      <a:cxn ang="0">
                        <a:pos x="226" y="3"/>
                      </a:cxn>
                      <a:cxn ang="0">
                        <a:pos x="197" y="5"/>
                      </a:cxn>
                      <a:cxn ang="0">
                        <a:pos x="168" y="8"/>
                      </a:cxn>
                      <a:cxn ang="0">
                        <a:pos x="138" y="11"/>
                      </a:cxn>
                      <a:cxn ang="0">
                        <a:pos x="109" y="16"/>
                      </a:cxn>
                      <a:cxn ang="0">
                        <a:pos x="80" y="19"/>
                      </a:cxn>
                      <a:cxn ang="0">
                        <a:pos x="49" y="24"/>
                      </a:cxn>
                      <a:cxn ang="0">
                        <a:pos x="20" y="29"/>
                      </a:cxn>
                      <a:cxn ang="0">
                        <a:pos x="0" y="34"/>
                      </a:cxn>
                    </a:cxnLst>
                    <a:rect l="0" t="0" r="r" b="b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7" name="Freeform 29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/>
                    <a:ahLst/>
                    <a:cxnLst>
                      <a:cxn ang="0">
                        <a:pos x="19" y="97"/>
                      </a:cxn>
                      <a:cxn ang="0">
                        <a:pos x="69" y="96"/>
                      </a:cxn>
                      <a:cxn ang="0">
                        <a:pos x="120" y="94"/>
                      </a:cxn>
                      <a:cxn ang="0">
                        <a:pos x="171" y="92"/>
                      </a:cxn>
                      <a:cxn ang="0">
                        <a:pos x="222" y="92"/>
                      </a:cxn>
                      <a:cxn ang="0">
                        <a:pos x="274" y="91"/>
                      </a:cxn>
                      <a:cxn ang="0">
                        <a:pos x="326" y="90"/>
                      </a:cxn>
                      <a:cxn ang="0">
                        <a:pos x="379" y="89"/>
                      </a:cxn>
                      <a:cxn ang="0">
                        <a:pos x="430" y="87"/>
                      </a:cxn>
                      <a:cxn ang="0">
                        <a:pos x="483" y="87"/>
                      </a:cxn>
                      <a:cxn ang="0">
                        <a:pos x="536" y="87"/>
                      </a:cxn>
                      <a:cxn ang="0">
                        <a:pos x="590" y="86"/>
                      </a:cxn>
                      <a:cxn ang="0">
                        <a:pos x="643" y="86"/>
                      </a:cxn>
                      <a:cxn ang="0">
                        <a:pos x="698" y="87"/>
                      </a:cxn>
                      <a:cxn ang="0">
                        <a:pos x="751" y="87"/>
                      </a:cxn>
                      <a:cxn ang="0">
                        <a:pos x="805" y="87"/>
                      </a:cxn>
                      <a:cxn ang="0">
                        <a:pos x="860" y="89"/>
                      </a:cxn>
                      <a:cxn ang="0">
                        <a:pos x="915" y="90"/>
                      </a:cxn>
                      <a:cxn ang="0">
                        <a:pos x="970" y="91"/>
                      </a:cxn>
                      <a:cxn ang="0">
                        <a:pos x="1024" y="93"/>
                      </a:cxn>
                      <a:cxn ang="0">
                        <a:pos x="1080" y="96"/>
                      </a:cxn>
                      <a:cxn ang="0">
                        <a:pos x="1136" y="99"/>
                      </a:cxn>
                      <a:cxn ang="0">
                        <a:pos x="1102" y="10"/>
                      </a:cxn>
                      <a:cxn ang="0">
                        <a:pos x="1047" y="8"/>
                      </a:cxn>
                      <a:cxn ang="0">
                        <a:pos x="991" y="7"/>
                      </a:cxn>
                      <a:cxn ang="0">
                        <a:pos x="936" y="4"/>
                      </a:cxn>
                      <a:cxn ang="0">
                        <a:pos x="881" y="2"/>
                      </a:cxn>
                      <a:cxn ang="0">
                        <a:pos x="825" y="1"/>
                      </a:cxn>
                      <a:cxn ang="0">
                        <a:pos x="771" y="1"/>
                      </a:cxn>
                      <a:cxn ang="0">
                        <a:pos x="716" y="1"/>
                      </a:cxn>
                      <a:cxn ang="0">
                        <a:pos x="662" y="0"/>
                      </a:cxn>
                      <a:cxn ang="0">
                        <a:pos x="608" y="0"/>
                      </a:cxn>
                      <a:cxn ang="0">
                        <a:pos x="554" y="1"/>
                      </a:cxn>
                      <a:cxn ang="0">
                        <a:pos x="501" y="1"/>
                      </a:cxn>
                      <a:cxn ang="0">
                        <a:pos x="447" y="1"/>
                      </a:cxn>
                      <a:cxn ang="0">
                        <a:pos x="394" y="1"/>
                      </a:cxn>
                      <a:cxn ang="0">
                        <a:pos x="342" y="3"/>
                      </a:cxn>
                      <a:cxn ang="0">
                        <a:pos x="291" y="4"/>
                      </a:cxn>
                      <a:cxn ang="0">
                        <a:pos x="237" y="4"/>
                      </a:cxn>
                      <a:cxn ang="0">
                        <a:pos x="186" y="7"/>
                      </a:cxn>
                      <a:cxn ang="0">
                        <a:pos x="135" y="8"/>
                      </a:cxn>
                      <a:cxn ang="0">
                        <a:pos x="83" y="9"/>
                      </a:cxn>
                      <a:cxn ang="0">
                        <a:pos x="33" y="1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8" name="Freeform 30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/>
                    <a:ahLst/>
                    <a:cxnLst>
                      <a:cxn ang="0">
                        <a:pos x="101" y="20"/>
                      </a:cxn>
                      <a:cxn ang="0">
                        <a:pos x="94" y="42"/>
                      </a:cxn>
                      <a:cxn ang="0">
                        <a:pos x="85" y="63"/>
                      </a:cxn>
                      <a:cxn ang="0">
                        <a:pos x="77" y="82"/>
                      </a:cxn>
                      <a:cxn ang="0">
                        <a:pos x="70" y="101"/>
                      </a:cxn>
                      <a:cxn ang="0">
                        <a:pos x="63" y="121"/>
                      </a:cxn>
                      <a:cxn ang="0">
                        <a:pos x="56" y="139"/>
                      </a:cxn>
                      <a:cxn ang="0">
                        <a:pos x="50" y="157"/>
                      </a:cxn>
                      <a:cxn ang="0">
                        <a:pos x="45" y="175"/>
                      </a:cxn>
                      <a:cxn ang="0">
                        <a:pos x="39" y="192"/>
                      </a:cxn>
                      <a:cxn ang="0">
                        <a:pos x="36" y="210"/>
                      </a:cxn>
                      <a:cxn ang="0">
                        <a:pos x="31" y="226"/>
                      </a:cxn>
                      <a:cxn ang="0">
                        <a:pos x="26" y="243"/>
                      </a:cxn>
                      <a:cxn ang="0">
                        <a:pos x="21" y="259"/>
                      </a:cxn>
                      <a:cxn ang="0">
                        <a:pos x="18" y="275"/>
                      </a:cxn>
                      <a:cxn ang="0">
                        <a:pos x="15" y="291"/>
                      </a:cxn>
                      <a:cxn ang="0">
                        <a:pos x="12" y="307"/>
                      </a:cxn>
                      <a:cxn ang="0">
                        <a:pos x="8" y="324"/>
                      </a:cxn>
                      <a:cxn ang="0">
                        <a:pos x="7" y="340"/>
                      </a:cxn>
                      <a:cxn ang="0">
                        <a:pos x="5" y="356"/>
                      </a:cxn>
                      <a:cxn ang="0">
                        <a:pos x="2" y="372"/>
                      </a:cxn>
                      <a:cxn ang="0">
                        <a:pos x="93" y="383"/>
                      </a:cxn>
                      <a:cxn ang="0">
                        <a:pos x="94" y="367"/>
                      </a:cxn>
                      <a:cxn ang="0">
                        <a:pos x="96" y="351"/>
                      </a:cxn>
                      <a:cxn ang="0">
                        <a:pos x="100" y="336"/>
                      </a:cxn>
                      <a:cxn ang="0">
                        <a:pos x="103" y="321"/>
                      </a:cxn>
                      <a:cxn ang="0">
                        <a:pos x="107" y="304"/>
                      </a:cxn>
                      <a:cxn ang="0">
                        <a:pos x="112" y="288"/>
                      </a:cxn>
                      <a:cxn ang="0">
                        <a:pos x="116" y="272"/>
                      </a:cxn>
                      <a:cxn ang="0">
                        <a:pos x="121" y="255"/>
                      </a:cxn>
                      <a:cxn ang="0">
                        <a:pos x="126" y="237"/>
                      </a:cxn>
                      <a:cxn ang="0">
                        <a:pos x="132" y="221"/>
                      </a:cxn>
                      <a:cxn ang="0">
                        <a:pos x="136" y="203"/>
                      </a:cxn>
                      <a:cxn ang="0">
                        <a:pos x="142" y="185"/>
                      </a:cxn>
                      <a:cxn ang="0">
                        <a:pos x="147" y="166"/>
                      </a:cxn>
                      <a:cxn ang="0">
                        <a:pos x="153" y="147"/>
                      </a:cxn>
                      <a:cxn ang="0">
                        <a:pos x="159" y="128"/>
                      </a:cxn>
                      <a:cxn ang="0">
                        <a:pos x="166" y="109"/>
                      </a:cxn>
                      <a:cxn ang="0">
                        <a:pos x="172" y="89"/>
                      </a:cxn>
                      <a:cxn ang="0">
                        <a:pos x="179" y="70"/>
                      </a:cxn>
                      <a:cxn ang="0">
                        <a:pos x="185" y="49"/>
                      </a:cxn>
                      <a:cxn ang="0">
                        <a:pos x="192" y="29"/>
                      </a:cxn>
                      <a:cxn ang="0">
                        <a:pos x="198" y="7"/>
                      </a:cxn>
                      <a:cxn ang="0">
                        <a:pos x="109" y="6"/>
                      </a:cxn>
                    </a:cxnLst>
                    <a:rect l="0" t="0" r="r" b="b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79" name="Freeform 31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/>
                    <a:ahLst/>
                    <a:cxnLst>
                      <a:cxn ang="0">
                        <a:pos x="3" y="54"/>
                      </a:cxn>
                      <a:cxn ang="0">
                        <a:pos x="11" y="72"/>
                      </a:cxn>
                      <a:cxn ang="0">
                        <a:pos x="21" y="88"/>
                      </a:cxn>
                      <a:cxn ang="0">
                        <a:pos x="28" y="104"/>
                      </a:cxn>
                      <a:cxn ang="0">
                        <a:pos x="36" y="120"/>
                      </a:cxn>
                      <a:cxn ang="0">
                        <a:pos x="43" y="137"/>
                      </a:cxn>
                      <a:cxn ang="0">
                        <a:pos x="50" y="152"/>
                      </a:cxn>
                      <a:cxn ang="0">
                        <a:pos x="56" y="168"/>
                      </a:cxn>
                      <a:cxn ang="0">
                        <a:pos x="63" y="183"/>
                      </a:cxn>
                      <a:cxn ang="0">
                        <a:pos x="68" y="199"/>
                      </a:cxn>
                      <a:cxn ang="0">
                        <a:pos x="74" y="214"/>
                      </a:cxn>
                      <a:cxn ang="0">
                        <a:pos x="79" y="230"/>
                      </a:cxn>
                      <a:cxn ang="0">
                        <a:pos x="83" y="244"/>
                      </a:cxn>
                      <a:cxn ang="0">
                        <a:pos x="87" y="259"/>
                      </a:cxn>
                      <a:cxn ang="0">
                        <a:pos x="92" y="273"/>
                      </a:cxn>
                      <a:cxn ang="0">
                        <a:pos x="94" y="288"/>
                      </a:cxn>
                      <a:cxn ang="0">
                        <a:pos x="97" y="302"/>
                      </a:cxn>
                      <a:cxn ang="0">
                        <a:pos x="99" y="316"/>
                      </a:cxn>
                      <a:cxn ang="0">
                        <a:pos x="101" y="329"/>
                      </a:cxn>
                      <a:cxn ang="0">
                        <a:pos x="104" y="343"/>
                      </a:cxn>
                      <a:cxn ang="0">
                        <a:pos x="105" y="358"/>
                      </a:cxn>
                      <a:cxn ang="0">
                        <a:pos x="106" y="372"/>
                      </a:cxn>
                      <a:cxn ang="0">
                        <a:pos x="191" y="355"/>
                      </a:cxn>
                      <a:cxn ang="0">
                        <a:pos x="190" y="340"/>
                      </a:cxn>
                      <a:cxn ang="0">
                        <a:pos x="188" y="323"/>
                      </a:cxn>
                      <a:cxn ang="0">
                        <a:pos x="186" y="307"/>
                      </a:cxn>
                      <a:cxn ang="0">
                        <a:pos x="182" y="291"/>
                      </a:cxn>
                      <a:cxn ang="0">
                        <a:pos x="180" y="276"/>
                      </a:cxn>
                      <a:cxn ang="0">
                        <a:pos x="177" y="259"/>
                      </a:cxn>
                      <a:cxn ang="0">
                        <a:pos x="172" y="241"/>
                      </a:cxn>
                      <a:cxn ang="0">
                        <a:pos x="168" y="225"/>
                      </a:cxn>
                      <a:cxn ang="0">
                        <a:pos x="163" y="208"/>
                      </a:cxn>
                      <a:cxn ang="0">
                        <a:pos x="158" y="192"/>
                      </a:cxn>
                      <a:cxn ang="0">
                        <a:pos x="152" y="175"/>
                      </a:cxn>
                      <a:cxn ang="0">
                        <a:pos x="146" y="157"/>
                      </a:cxn>
                      <a:cxn ang="0">
                        <a:pos x="139" y="139"/>
                      </a:cxn>
                      <a:cxn ang="0">
                        <a:pos x="132" y="121"/>
                      </a:cxn>
                      <a:cxn ang="0">
                        <a:pos x="125" y="104"/>
                      </a:cxn>
                      <a:cxn ang="0">
                        <a:pos x="117" y="86"/>
                      </a:cxn>
                      <a:cxn ang="0">
                        <a:pos x="108" y="68"/>
                      </a:cxn>
                      <a:cxn ang="0">
                        <a:pos x="99" y="50"/>
                      </a:cxn>
                      <a:cxn ang="0">
                        <a:pos x="89" y="31"/>
                      </a:cxn>
                      <a:cxn ang="0">
                        <a:pos x="80" y="12"/>
                      </a:cxn>
                      <a:cxn ang="0">
                        <a:pos x="74" y="0"/>
                      </a:cxn>
                    </a:cxnLst>
                    <a:rect l="0" t="0" r="r" b="b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0" name="Freeform 32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9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7" y="63"/>
                      </a:cxn>
                      <a:cxn ang="0">
                        <a:pos x="72" y="57"/>
                      </a:cxn>
                      <a:cxn ang="0">
                        <a:pos x="74" y="51"/>
                      </a:cxn>
                      <a:cxn ang="0">
                        <a:pos x="77" y="43"/>
                      </a:cxn>
                      <a:cxn ang="0">
                        <a:pos x="77" y="36"/>
                      </a:cxn>
                      <a:cxn ang="0">
                        <a:pos x="74" y="28"/>
                      </a:cxn>
                      <a:cxn ang="0">
                        <a:pos x="72" y="21"/>
                      </a:cxn>
                      <a:cxn ang="0">
                        <a:pos x="67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49" y="3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3"/>
                      </a:cxn>
                      <a:cxn ang="0">
                        <a:pos x="19" y="5"/>
                      </a:cxn>
                      <a:cxn ang="0">
                        <a:pos x="14" y="10"/>
                      </a:cxn>
                      <a:cxn ang="0">
                        <a:pos x="8" y="15"/>
                      </a:cxn>
                      <a:cxn ang="0">
                        <a:pos x="3" y="21"/>
                      </a:cxn>
                      <a:cxn ang="0">
                        <a:pos x="1" y="28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8" y="63"/>
                      </a:cxn>
                      <a:cxn ang="0">
                        <a:pos x="14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8"/>
                      </a:cxn>
                      <a:cxn ang="0">
                        <a:pos x="38" y="79"/>
                      </a:cxn>
                    </a:cxnLst>
                    <a:rect l="0" t="0" r="r" b="b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1" name="Freeform 33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8"/>
                      </a:cxn>
                      <a:cxn ang="0">
                        <a:pos x="69" y="62"/>
                      </a:cxn>
                      <a:cxn ang="0">
                        <a:pos x="72" y="56"/>
                      </a:cxn>
                      <a:cxn ang="0">
                        <a:pos x="75" y="49"/>
                      </a:cxn>
                      <a:cxn ang="0">
                        <a:pos x="77" y="42"/>
                      </a:cxn>
                      <a:cxn ang="0">
                        <a:pos x="77" y="33"/>
                      </a:cxn>
                      <a:cxn ang="0">
                        <a:pos x="75" y="26"/>
                      </a:cxn>
                      <a:cxn ang="0">
                        <a:pos x="72" y="19"/>
                      </a:cxn>
                      <a:cxn ang="0">
                        <a:pos x="69" y="13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3"/>
                      </a:cxn>
                      <a:cxn ang="0">
                        <a:pos x="0" y="42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8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2" name="Freeform 34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1" y="75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4" y="56"/>
                      </a:cxn>
                      <a:cxn ang="0">
                        <a:pos x="76" y="48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6" y="26"/>
                      </a:cxn>
                      <a:cxn ang="0">
                        <a:pos x="74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1" y="0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6" y="7"/>
                      </a:cxn>
                      <a:cxn ang="0">
                        <a:pos x="10" y="13"/>
                      </a:cxn>
                      <a:cxn ang="0">
                        <a:pos x="5" y="19"/>
                      </a:cxn>
                      <a:cxn ang="0">
                        <a:pos x="3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3" y="48"/>
                      </a:cxn>
                      <a:cxn ang="0">
                        <a:pos x="5" y="56"/>
                      </a:cxn>
                      <a:cxn ang="0">
                        <a:pos x="10" y="61"/>
                      </a:cxn>
                      <a:cxn ang="0">
                        <a:pos x="16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6" y="76"/>
                      </a:cxn>
                      <a:cxn ang="0">
                        <a:pos x="41" y="77"/>
                      </a:cxn>
                    </a:cxnLst>
                    <a:rect l="0" t="0" r="r" b="b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3" name="Freeform 35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5" y="73"/>
                      </a:cxn>
                      <a:cxn ang="0">
                        <a:pos x="63" y="69"/>
                      </a:cxn>
                      <a:cxn ang="0">
                        <a:pos x="67" y="64"/>
                      </a:cxn>
                      <a:cxn ang="0">
                        <a:pos x="71" y="57"/>
                      </a:cxn>
                      <a:cxn ang="0">
                        <a:pos x="74" y="51"/>
                      </a:cxn>
                      <a:cxn ang="0">
                        <a:pos x="76" y="43"/>
                      </a:cxn>
                      <a:cxn ang="0">
                        <a:pos x="76" y="36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5" y="5"/>
                      </a:cxn>
                      <a:cxn ang="0">
                        <a:pos x="50" y="2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2"/>
                      </a:cxn>
                      <a:cxn ang="0">
                        <a:pos x="19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7" y="64"/>
                      </a:cxn>
                      <a:cxn ang="0">
                        <a:pos x="13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4" name="Freeform 36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2" y="76"/>
                      </a:cxn>
                      <a:cxn ang="0">
                        <a:pos x="49" y="75"/>
                      </a:cxn>
                      <a:cxn ang="0">
                        <a:pos x="55" y="71"/>
                      </a:cxn>
                      <a:cxn ang="0">
                        <a:pos x="63" y="67"/>
                      </a:cxn>
                      <a:cxn ang="0">
                        <a:pos x="67" y="61"/>
                      </a:cxn>
                      <a:cxn ang="0">
                        <a:pos x="72" y="56"/>
                      </a:cxn>
                      <a:cxn ang="0">
                        <a:pos x="74" y="48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4" y="26"/>
                      </a:cxn>
                      <a:cxn ang="0">
                        <a:pos x="72" y="19"/>
                      </a:cxn>
                      <a:cxn ang="0">
                        <a:pos x="67" y="13"/>
                      </a:cxn>
                      <a:cxn ang="0">
                        <a:pos x="63" y="7"/>
                      </a:cxn>
                      <a:cxn ang="0">
                        <a:pos x="55" y="3"/>
                      </a:cxn>
                      <a:cxn ang="0">
                        <a:pos x="49" y="0"/>
                      </a:cxn>
                      <a:cxn ang="0">
                        <a:pos x="42" y="0"/>
                      </a:cxn>
                      <a:cxn ang="0">
                        <a:pos x="35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3" y="7"/>
                      </a:cxn>
                      <a:cxn ang="0">
                        <a:pos x="8" y="13"/>
                      </a:cxn>
                      <a:cxn ang="0">
                        <a:pos x="4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8"/>
                      </a:cxn>
                      <a:cxn ang="0">
                        <a:pos x="4" y="56"/>
                      </a:cxn>
                      <a:cxn ang="0">
                        <a:pos x="8" y="61"/>
                      </a:cxn>
                      <a:cxn ang="0">
                        <a:pos x="13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5" y="76"/>
                      </a:cxn>
                      <a:cxn ang="0">
                        <a:pos x="39" y="77"/>
                      </a:cxn>
                    </a:cxnLst>
                    <a:rect l="0" t="0" r="r" b="b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5" name="Freeform 37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7"/>
                      </a:cxn>
                      <a:cxn ang="0">
                        <a:pos x="50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8" y="64"/>
                      </a:cxn>
                      <a:cxn ang="0">
                        <a:pos x="74" y="57"/>
                      </a:cxn>
                      <a:cxn ang="0">
                        <a:pos x="76" y="51"/>
                      </a:cxn>
                      <a:cxn ang="0">
                        <a:pos x="78" y="43"/>
                      </a:cxn>
                      <a:cxn ang="0">
                        <a:pos x="78" y="36"/>
                      </a:cxn>
                      <a:cxn ang="0">
                        <a:pos x="76" y="27"/>
                      </a:cxn>
                      <a:cxn ang="0">
                        <a:pos x="74" y="20"/>
                      </a:cxn>
                      <a:cxn ang="0">
                        <a:pos x="68" y="14"/>
                      </a:cxn>
                      <a:cxn ang="0">
                        <a:pos x="63" y="8"/>
                      </a:cxn>
                      <a:cxn ang="0">
                        <a:pos x="57" y="5"/>
                      </a:cxn>
                      <a:cxn ang="0">
                        <a:pos x="50" y="2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2"/>
                      </a:cxn>
                      <a:cxn ang="0">
                        <a:pos x="20" y="5"/>
                      </a:cxn>
                      <a:cxn ang="0">
                        <a:pos x="14" y="8"/>
                      </a:cxn>
                      <a:cxn ang="0">
                        <a:pos x="8" y="14"/>
                      </a:cxn>
                      <a:cxn ang="0">
                        <a:pos x="5" y="20"/>
                      </a:cxn>
                      <a:cxn ang="0">
                        <a:pos x="2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2" y="51"/>
                      </a:cxn>
                      <a:cxn ang="0">
                        <a:pos x="5" y="57"/>
                      </a:cxn>
                      <a:cxn ang="0">
                        <a:pos x="8" y="64"/>
                      </a:cxn>
                      <a:cxn ang="0">
                        <a:pos x="14" y="69"/>
                      </a:cxn>
                      <a:cxn ang="0">
                        <a:pos x="20" y="73"/>
                      </a:cxn>
                      <a:cxn ang="0">
                        <a:pos x="27" y="76"/>
                      </a:cxn>
                      <a:cxn ang="0">
                        <a:pos x="36" y="77"/>
                      </a:cxn>
                      <a:cxn ang="0">
                        <a:pos x="39" y="78"/>
                      </a:cxn>
                    </a:cxnLst>
                    <a:rect l="0" t="0" r="r" b="b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6" name="Freeform 38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8" y="76"/>
                      </a:cxn>
                      <a:cxn ang="0">
                        <a:pos x="54" y="72"/>
                      </a:cxn>
                      <a:cxn ang="0">
                        <a:pos x="61" y="69"/>
                      </a:cxn>
                      <a:cxn ang="0">
                        <a:pos x="66" y="63"/>
                      </a:cxn>
                      <a:cxn ang="0">
                        <a:pos x="70" y="57"/>
                      </a:cxn>
                      <a:cxn ang="0">
                        <a:pos x="73" y="51"/>
                      </a:cxn>
                      <a:cxn ang="0">
                        <a:pos x="75" y="42"/>
                      </a:cxn>
                      <a:cxn ang="0">
                        <a:pos x="75" y="35"/>
                      </a:cxn>
                      <a:cxn ang="0">
                        <a:pos x="73" y="26"/>
                      </a:cxn>
                      <a:cxn ang="0">
                        <a:pos x="70" y="20"/>
                      </a:cxn>
                      <a:cxn ang="0">
                        <a:pos x="66" y="14"/>
                      </a:cxn>
                      <a:cxn ang="0">
                        <a:pos x="61" y="9"/>
                      </a:cxn>
                      <a:cxn ang="0">
                        <a:pos x="54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4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1"/>
                      </a:cxn>
                      <a:cxn ang="0">
                        <a:pos x="3" y="57"/>
                      </a:cxn>
                      <a:cxn ang="0">
                        <a:pos x="7" y="63"/>
                      </a:cxn>
                      <a:cxn ang="0">
                        <a:pos x="13" y="69"/>
                      </a:cxn>
                      <a:cxn ang="0">
                        <a:pos x="19" y="72"/>
                      </a:cxn>
                      <a:cxn ang="0">
                        <a:pos x="24" y="76"/>
                      </a:cxn>
                      <a:cxn ang="0">
                        <a:pos x="33" y="78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7" name="Freeform 39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6" y="72"/>
                      </a:cxn>
                      <a:cxn ang="0">
                        <a:pos x="63" y="67"/>
                      </a:cxn>
                      <a:cxn ang="0">
                        <a:pos x="67" y="63"/>
                      </a:cxn>
                      <a:cxn ang="0">
                        <a:pos x="71" y="56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1" y="50"/>
                      </a:cxn>
                      <a:cxn ang="0">
                        <a:pos x="3" y="56"/>
                      </a:cxn>
                      <a:cxn ang="0">
                        <a:pos x="7" y="63"/>
                      </a:cxn>
                      <a:cxn ang="0">
                        <a:pos x="13" y="67"/>
                      </a:cxn>
                      <a:cxn ang="0">
                        <a:pos x="20" y="72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8" name="Freeform 40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6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3" y="56"/>
                      </a:cxn>
                      <a:cxn ang="0">
                        <a:pos x="76" y="48"/>
                      </a:cxn>
                      <a:cxn ang="0">
                        <a:pos x="77" y="40"/>
                      </a:cxn>
                      <a:cxn ang="0">
                        <a:pos x="77" y="33"/>
                      </a:cxn>
                      <a:cxn ang="0">
                        <a:pos x="76" y="25"/>
                      </a:cxn>
                      <a:cxn ang="0">
                        <a:pos x="73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6" y="3"/>
                      </a:cxn>
                      <a:cxn ang="0">
                        <a:pos x="50" y="0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1" y="3"/>
                      </a:cxn>
                      <a:cxn ang="0">
                        <a:pos x="15" y="7"/>
                      </a:cxn>
                      <a:cxn ang="0">
                        <a:pos x="9" y="13"/>
                      </a:cxn>
                      <a:cxn ang="0">
                        <a:pos x="5" y="19"/>
                      </a:cxn>
                      <a:cxn ang="0">
                        <a:pos x="2" y="25"/>
                      </a:cxn>
                      <a:cxn ang="0">
                        <a:pos x="0" y="33"/>
                      </a:cxn>
                      <a:cxn ang="0">
                        <a:pos x="0" y="40"/>
                      </a:cxn>
                      <a:cxn ang="0">
                        <a:pos x="2" y="48"/>
                      </a:cxn>
                      <a:cxn ang="0">
                        <a:pos x="5" y="56"/>
                      </a:cxn>
                      <a:cxn ang="0">
                        <a:pos x="9" y="61"/>
                      </a:cxn>
                      <a:cxn ang="0">
                        <a:pos x="15" y="67"/>
                      </a:cxn>
                      <a:cxn ang="0">
                        <a:pos x="21" y="71"/>
                      </a:cxn>
                      <a:cxn ang="0">
                        <a:pos x="28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89" name="Freeform 41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/>
                    <a:ahLst/>
                    <a:cxnLst>
                      <a:cxn ang="0">
                        <a:pos x="43" y="79"/>
                      </a:cxn>
                      <a:cxn ang="0">
                        <a:pos x="52" y="76"/>
                      </a:cxn>
                      <a:cxn ang="0">
                        <a:pos x="57" y="73"/>
                      </a:cxn>
                      <a:cxn ang="0">
                        <a:pos x="63" y="68"/>
                      </a:cxn>
                      <a:cxn ang="0">
                        <a:pos x="69" y="63"/>
                      </a:cxn>
                      <a:cxn ang="0">
                        <a:pos x="73" y="59"/>
                      </a:cxn>
                      <a:cxn ang="0">
                        <a:pos x="76" y="50"/>
                      </a:cxn>
                      <a:cxn ang="0">
                        <a:pos x="78" y="43"/>
                      </a:cxn>
                      <a:cxn ang="0">
                        <a:pos x="78" y="35"/>
                      </a:cxn>
                      <a:cxn ang="0">
                        <a:pos x="76" y="28"/>
                      </a:cxn>
                      <a:cxn ang="0">
                        <a:pos x="73" y="21"/>
                      </a:cxn>
                      <a:cxn ang="0">
                        <a:pos x="69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52" y="3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8" y="3"/>
                      </a:cxn>
                      <a:cxn ang="0">
                        <a:pos x="21" y="5"/>
                      </a:cxn>
                      <a:cxn ang="0">
                        <a:pos x="15" y="10"/>
                      </a:cxn>
                      <a:cxn ang="0">
                        <a:pos x="10" y="15"/>
                      </a:cxn>
                      <a:cxn ang="0">
                        <a:pos x="5" y="21"/>
                      </a:cxn>
                      <a:cxn ang="0">
                        <a:pos x="3" y="28"/>
                      </a:cxn>
                      <a:cxn ang="0">
                        <a:pos x="0" y="35"/>
                      </a:cxn>
                      <a:cxn ang="0">
                        <a:pos x="0" y="43"/>
                      </a:cxn>
                      <a:cxn ang="0">
                        <a:pos x="3" y="50"/>
                      </a:cxn>
                      <a:cxn ang="0">
                        <a:pos x="5" y="59"/>
                      </a:cxn>
                      <a:cxn ang="0">
                        <a:pos x="10" y="63"/>
                      </a:cxn>
                      <a:cxn ang="0">
                        <a:pos x="15" y="68"/>
                      </a:cxn>
                      <a:cxn ang="0">
                        <a:pos x="21" y="73"/>
                      </a:cxn>
                      <a:cxn ang="0">
                        <a:pos x="28" y="76"/>
                      </a:cxn>
                      <a:cxn ang="0">
                        <a:pos x="36" y="79"/>
                      </a:cxn>
                      <a:cxn ang="0">
                        <a:pos x="40" y="79"/>
                      </a:cxn>
                    </a:cxnLst>
                    <a:rect l="0" t="0" r="r" b="b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0" name="Freeform 42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8" y="63"/>
                      </a:cxn>
                      <a:cxn ang="0">
                        <a:pos x="73" y="56"/>
                      </a:cxn>
                      <a:cxn ang="0">
                        <a:pos x="75" y="50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5" y="26"/>
                      </a:cxn>
                      <a:cxn ang="0">
                        <a:pos x="73" y="19"/>
                      </a:cxn>
                      <a:cxn ang="0">
                        <a:pos x="68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7" y="1"/>
                      </a:cxn>
                      <a:cxn ang="0">
                        <a:pos x="21" y="3"/>
                      </a:cxn>
                      <a:cxn ang="0">
                        <a:pos x="13" y="7"/>
                      </a:cxn>
                      <a:cxn ang="0">
                        <a:pos x="9" y="13"/>
                      </a:cxn>
                      <a:cxn ang="0">
                        <a:pos x="4" y="19"/>
                      </a:cxn>
                      <a:cxn ang="0">
                        <a:pos x="2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2" y="50"/>
                      </a:cxn>
                      <a:cxn ang="0">
                        <a:pos x="4" y="56"/>
                      </a:cxn>
                      <a:cxn ang="0">
                        <a:pos x="9" y="63"/>
                      </a:cxn>
                      <a:cxn ang="0">
                        <a:pos x="13" y="67"/>
                      </a:cxn>
                      <a:cxn ang="0">
                        <a:pos x="21" y="71"/>
                      </a:cxn>
                      <a:cxn ang="0">
                        <a:pos x="27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1" name="Freeform 43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6"/>
                      </a:cxn>
                      <a:cxn ang="0">
                        <a:pos x="67" y="62"/>
                      </a:cxn>
                      <a:cxn ang="0">
                        <a:pos x="71" y="56"/>
                      </a:cxn>
                      <a:cxn ang="0">
                        <a:pos x="76" y="49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6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3" y="8"/>
                      </a:cxn>
                      <a:cxn ang="0">
                        <a:pos x="56" y="4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4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6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2" name="Freeform 44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48" y="75"/>
                      </a:cxn>
                      <a:cxn ang="0">
                        <a:pos x="56" y="73"/>
                      </a:cxn>
                      <a:cxn ang="0">
                        <a:pos x="61" y="67"/>
                      </a:cxn>
                      <a:cxn ang="0">
                        <a:pos x="67" y="62"/>
                      </a:cxn>
                      <a:cxn ang="0">
                        <a:pos x="71" y="57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1" y="9"/>
                      </a:cxn>
                      <a:cxn ang="0">
                        <a:pos x="56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6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3"/>
                      </a:cxn>
                      <a:cxn ang="0">
                        <a:pos x="3" y="19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0"/>
                      </a:cxn>
                      <a:cxn ang="0">
                        <a:pos x="3" y="57"/>
                      </a:cxn>
                      <a:cxn ang="0">
                        <a:pos x="7" y="62"/>
                      </a:cxn>
                      <a:cxn ang="0">
                        <a:pos x="13" y="67"/>
                      </a:cxn>
                      <a:cxn ang="0">
                        <a:pos x="19" y="73"/>
                      </a:cxn>
                      <a:cxn ang="0">
                        <a:pos x="26" y="75"/>
                      </a:cxn>
                      <a:cxn ang="0">
                        <a:pos x="33" y="77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3" name="Freeform 45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/>
                    <a:ahLst/>
                    <a:cxnLst>
                      <a:cxn ang="0">
                        <a:pos x="51" y="0"/>
                      </a:cxn>
                      <a:cxn ang="0">
                        <a:pos x="51" y="4"/>
                      </a:cxn>
                      <a:cxn ang="0">
                        <a:pos x="51" y="8"/>
                      </a:cxn>
                      <a:cxn ang="0">
                        <a:pos x="51" y="12"/>
                      </a:cxn>
                      <a:cxn ang="0">
                        <a:pos x="53" y="15"/>
                      </a:cxn>
                      <a:cxn ang="0">
                        <a:pos x="53" y="19"/>
                      </a:cxn>
                      <a:cxn ang="0">
                        <a:pos x="54" y="22"/>
                      </a:cxn>
                      <a:cxn ang="0">
                        <a:pos x="55" y="25"/>
                      </a:cxn>
                      <a:cxn ang="0">
                        <a:pos x="56" y="27"/>
                      </a:cxn>
                      <a:cxn ang="0">
                        <a:pos x="51" y="27"/>
                      </a:cxn>
                      <a:cxn ang="0">
                        <a:pos x="48" y="27"/>
                      </a:cxn>
                      <a:cxn ang="0">
                        <a:pos x="44" y="27"/>
                      </a:cxn>
                      <a:cxn ang="0">
                        <a:pos x="41" y="27"/>
                      </a:cxn>
                      <a:cxn ang="0">
                        <a:pos x="37" y="26"/>
                      </a:cxn>
                      <a:cxn ang="0">
                        <a:pos x="34" y="25"/>
                      </a:cxn>
                      <a:cxn ang="0">
                        <a:pos x="29" y="23"/>
                      </a:cxn>
                      <a:cxn ang="0">
                        <a:pos x="26" y="22"/>
                      </a:cxn>
                      <a:cxn ang="0">
                        <a:pos x="23" y="20"/>
                      </a:cxn>
                      <a:cxn ang="0">
                        <a:pos x="19" y="18"/>
                      </a:cxn>
                      <a:cxn ang="0">
                        <a:pos x="16" y="14"/>
                      </a:cxn>
                      <a:cxn ang="0">
                        <a:pos x="13" y="12"/>
                      </a:cxn>
                      <a:cxn ang="0">
                        <a:pos x="9" y="9"/>
                      </a:cxn>
                      <a:cxn ang="0">
                        <a:pos x="6" y="7"/>
                      </a:cxn>
                      <a:cxn ang="0">
                        <a:pos x="3" y="4"/>
                      </a:cxn>
                      <a:cxn ang="0">
                        <a:pos x="0" y="2"/>
                      </a:cxn>
                      <a:cxn ang="0">
                        <a:pos x="3" y="1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  <a:cxn ang="0">
                        <a:pos x="13" y="1"/>
                      </a:cxn>
                      <a:cxn ang="0">
                        <a:pos x="16" y="1"/>
                      </a:cxn>
                      <a:cxn ang="0">
                        <a:pos x="19" y="1"/>
                      </a:cxn>
                      <a:cxn ang="0">
                        <a:pos x="23" y="1"/>
                      </a:cxn>
                      <a:cxn ang="0">
                        <a:pos x="26" y="1"/>
                      </a:cxn>
                      <a:cxn ang="0">
                        <a:pos x="29" y="0"/>
                      </a:cxn>
                      <a:cxn ang="0">
                        <a:pos x="31" y="0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  <a:cxn ang="0">
                        <a:pos x="42" y="0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1" y="0"/>
                      </a:cxn>
                      <a:cxn ang="0">
                        <a:pos x="51" y="0"/>
                      </a:cxn>
                    </a:cxnLst>
                    <a:rect l="0" t="0" r="r" b="b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4" name="Freeform 46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/>
                    <a:ahLst/>
                    <a:cxnLst>
                      <a:cxn ang="0">
                        <a:pos x="821" y="16"/>
                      </a:cxn>
                      <a:cxn ang="0">
                        <a:pos x="792" y="29"/>
                      </a:cxn>
                      <a:cxn ang="0">
                        <a:pos x="761" y="36"/>
                      </a:cxn>
                      <a:cxn ang="0">
                        <a:pos x="735" y="24"/>
                      </a:cxn>
                      <a:cxn ang="0">
                        <a:pos x="708" y="45"/>
                      </a:cxn>
                      <a:cxn ang="0">
                        <a:pos x="678" y="31"/>
                      </a:cxn>
                      <a:cxn ang="0">
                        <a:pos x="652" y="32"/>
                      </a:cxn>
                      <a:cxn ang="0">
                        <a:pos x="650" y="67"/>
                      </a:cxn>
                      <a:cxn ang="0">
                        <a:pos x="683" y="73"/>
                      </a:cxn>
                      <a:cxn ang="0">
                        <a:pos x="714" y="64"/>
                      </a:cxn>
                      <a:cxn ang="0">
                        <a:pos x="744" y="55"/>
                      </a:cxn>
                      <a:cxn ang="0">
                        <a:pos x="774" y="63"/>
                      </a:cxn>
                      <a:cxn ang="0">
                        <a:pos x="795" y="87"/>
                      </a:cxn>
                      <a:cxn ang="0">
                        <a:pos x="831" y="88"/>
                      </a:cxn>
                      <a:cxn ang="0">
                        <a:pos x="873" y="56"/>
                      </a:cxn>
                      <a:cxn ang="0">
                        <a:pos x="855" y="43"/>
                      </a:cxn>
                      <a:cxn ang="0">
                        <a:pos x="820" y="40"/>
                      </a:cxn>
                      <a:cxn ang="0">
                        <a:pos x="837" y="14"/>
                      </a:cxn>
                      <a:cxn ang="0">
                        <a:pos x="871" y="13"/>
                      </a:cxn>
                      <a:cxn ang="0">
                        <a:pos x="899" y="16"/>
                      </a:cxn>
                      <a:cxn ang="0">
                        <a:pos x="929" y="18"/>
                      </a:cxn>
                      <a:cxn ang="0">
                        <a:pos x="969" y="19"/>
                      </a:cxn>
                      <a:cxn ang="0">
                        <a:pos x="744" y="94"/>
                      </a:cxn>
                      <a:cxn ang="0">
                        <a:pos x="618" y="87"/>
                      </a:cxn>
                      <a:cxn ang="0">
                        <a:pos x="492" y="84"/>
                      </a:cxn>
                      <a:cxn ang="0">
                        <a:pos x="369" y="86"/>
                      </a:cxn>
                      <a:cxn ang="0">
                        <a:pos x="245" y="95"/>
                      </a:cxn>
                      <a:cxn ang="0">
                        <a:pos x="127" y="113"/>
                      </a:cxn>
                      <a:cxn ang="0">
                        <a:pos x="0" y="56"/>
                      </a:cxn>
                      <a:cxn ang="0">
                        <a:pos x="36" y="45"/>
                      </a:cxn>
                      <a:cxn ang="0">
                        <a:pos x="64" y="38"/>
                      </a:cxn>
                      <a:cxn ang="0">
                        <a:pos x="91" y="32"/>
                      </a:cxn>
                      <a:cxn ang="0">
                        <a:pos x="118" y="26"/>
                      </a:cxn>
                      <a:cxn ang="0">
                        <a:pos x="144" y="21"/>
                      </a:cxn>
                      <a:cxn ang="0">
                        <a:pos x="173" y="18"/>
                      </a:cxn>
                      <a:cxn ang="0">
                        <a:pos x="187" y="43"/>
                      </a:cxn>
                      <a:cxn ang="0">
                        <a:pos x="220" y="32"/>
                      </a:cxn>
                      <a:cxn ang="0">
                        <a:pos x="250" y="30"/>
                      </a:cxn>
                      <a:cxn ang="0">
                        <a:pos x="277" y="65"/>
                      </a:cxn>
                      <a:cxn ang="0">
                        <a:pos x="314" y="83"/>
                      </a:cxn>
                      <a:cxn ang="0">
                        <a:pos x="324" y="57"/>
                      </a:cxn>
                      <a:cxn ang="0">
                        <a:pos x="308" y="12"/>
                      </a:cxn>
                      <a:cxn ang="0">
                        <a:pos x="327" y="2"/>
                      </a:cxn>
                      <a:cxn ang="0">
                        <a:pos x="352" y="6"/>
                      </a:cxn>
                      <a:cxn ang="0">
                        <a:pos x="378" y="31"/>
                      </a:cxn>
                      <a:cxn ang="0">
                        <a:pos x="411" y="61"/>
                      </a:cxn>
                      <a:cxn ang="0">
                        <a:pos x="440" y="65"/>
                      </a:cxn>
                      <a:cxn ang="0">
                        <a:pos x="471" y="55"/>
                      </a:cxn>
                      <a:cxn ang="0">
                        <a:pos x="507" y="18"/>
                      </a:cxn>
                      <a:cxn ang="0">
                        <a:pos x="535" y="0"/>
                      </a:cxn>
                      <a:cxn ang="0">
                        <a:pos x="517" y="29"/>
                      </a:cxn>
                      <a:cxn ang="0">
                        <a:pos x="534" y="62"/>
                      </a:cxn>
                      <a:cxn ang="0">
                        <a:pos x="577" y="71"/>
                      </a:cxn>
                      <a:cxn ang="0">
                        <a:pos x="596" y="56"/>
                      </a:cxn>
                      <a:cxn ang="0">
                        <a:pos x="588" y="26"/>
                      </a:cxn>
                      <a:cxn ang="0">
                        <a:pos x="562" y="8"/>
                      </a:cxn>
                      <a:cxn ang="0">
                        <a:pos x="576" y="0"/>
                      </a:cxn>
                      <a:cxn ang="0">
                        <a:pos x="617" y="1"/>
                      </a:cxn>
                      <a:cxn ang="0">
                        <a:pos x="657" y="2"/>
                      </a:cxn>
                      <a:cxn ang="0">
                        <a:pos x="697" y="5"/>
                      </a:cxn>
                      <a:cxn ang="0">
                        <a:pos x="738" y="6"/>
                      </a:cxn>
                      <a:cxn ang="0">
                        <a:pos x="779" y="10"/>
                      </a:cxn>
                    </a:cxnLst>
                    <a:rect l="0" t="0" r="r" b="b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5" name="Freeform 47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/>
                    <a:ahLst/>
                    <a:cxnLst>
                      <a:cxn ang="0">
                        <a:pos x="13" y="14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1" y="4"/>
                      </a:cxn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2"/>
                      </a:cxn>
                      <a:cxn ang="0">
                        <a:pos x="13" y="7"/>
                      </a:cxn>
                      <a:cxn ang="0">
                        <a:pos x="13" y="10"/>
                      </a:cxn>
                      <a:cxn ang="0">
                        <a:pos x="13" y="14"/>
                      </a:cxn>
                      <a:cxn ang="0">
                        <a:pos x="13" y="14"/>
                      </a:cxn>
                    </a:cxnLst>
                    <a:rect l="0" t="0" r="r" b="b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6" name="Freeform 48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/>
                    <a:ahLst/>
                    <a:cxnLst>
                      <a:cxn ang="0">
                        <a:pos x="63" y="10"/>
                      </a:cxn>
                      <a:cxn ang="0">
                        <a:pos x="142" y="18"/>
                      </a:cxn>
                      <a:cxn ang="0">
                        <a:pos x="231" y="22"/>
                      </a:cxn>
                      <a:cxn ang="0">
                        <a:pos x="303" y="21"/>
                      </a:cxn>
                      <a:cxn ang="0">
                        <a:pos x="351" y="19"/>
                      </a:cxn>
                      <a:cxn ang="0">
                        <a:pos x="412" y="16"/>
                      </a:cxn>
                      <a:cxn ang="0">
                        <a:pos x="482" y="15"/>
                      </a:cxn>
                      <a:cxn ang="0">
                        <a:pos x="497" y="25"/>
                      </a:cxn>
                      <a:cxn ang="0">
                        <a:pos x="467" y="71"/>
                      </a:cxn>
                      <a:cxn ang="0">
                        <a:pos x="519" y="66"/>
                      </a:cxn>
                      <a:cxn ang="0">
                        <a:pos x="596" y="34"/>
                      </a:cxn>
                      <a:cxn ang="0">
                        <a:pos x="632" y="13"/>
                      </a:cxn>
                      <a:cxn ang="0">
                        <a:pos x="693" y="13"/>
                      </a:cxn>
                      <a:cxn ang="0">
                        <a:pos x="746" y="14"/>
                      </a:cxn>
                      <a:cxn ang="0">
                        <a:pos x="800" y="16"/>
                      </a:cxn>
                      <a:cxn ang="0">
                        <a:pos x="840" y="64"/>
                      </a:cxn>
                      <a:cxn ang="0">
                        <a:pos x="911" y="91"/>
                      </a:cxn>
                      <a:cxn ang="0">
                        <a:pos x="898" y="40"/>
                      </a:cxn>
                      <a:cxn ang="0">
                        <a:pos x="904" y="22"/>
                      </a:cxn>
                      <a:cxn ang="0">
                        <a:pos x="961" y="21"/>
                      </a:cxn>
                      <a:cxn ang="0">
                        <a:pos x="1025" y="20"/>
                      </a:cxn>
                      <a:cxn ang="0">
                        <a:pos x="1094" y="18"/>
                      </a:cxn>
                      <a:cxn ang="0">
                        <a:pos x="1113" y="45"/>
                      </a:cxn>
                      <a:cxn ang="0">
                        <a:pos x="1189" y="76"/>
                      </a:cxn>
                      <a:cxn ang="0">
                        <a:pos x="1246" y="59"/>
                      </a:cxn>
                      <a:cxn ang="0">
                        <a:pos x="1187" y="15"/>
                      </a:cxn>
                      <a:cxn ang="0">
                        <a:pos x="1255" y="10"/>
                      </a:cxn>
                      <a:cxn ang="0">
                        <a:pos x="1319" y="7"/>
                      </a:cxn>
                      <a:cxn ang="0">
                        <a:pos x="1375" y="3"/>
                      </a:cxn>
                      <a:cxn ang="0">
                        <a:pos x="1425" y="84"/>
                      </a:cxn>
                      <a:cxn ang="0">
                        <a:pos x="1372" y="89"/>
                      </a:cxn>
                      <a:cxn ang="0">
                        <a:pos x="1289" y="97"/>
                      </a:cxn>
                      <a:cxn ang="0">
                        <a:pos x="1173" y="104"/>
                      </a:cxn>
                      <a:cxn ang="0">
                        <a:pos x="1086" y="76"/>
                      </a:cxn>
                      <a:cxn ang="0">
                        <a:pos x="1030" y="48"/>
                      </a:cxn>
                      <a:cxn ang="0">
                        <a:pos x="974" y="53"/>
                      </a:cxn>
                      <a:cxn ang="0">
                        <a:pos x="976" y="89"/>
                      </a:cxn>
                      <a:cxn ang="0">
                        <a:pos x="1035" y="98"/>
                      </a:cxn>
                      <a:cxn ang="0">
                        <a:pos x="982" y="108"/>
                      </a:cxn>
                      <a:cxn ang="0">
                        <a:pos x="931" y="107"/>
                      </a:cxn>
                      <a:cxn ang="0">
                        <a:pos x="886" y="105"/>
                      </a:cxn>
                      <a:cxn ang="0">
                        <a:pos x="831" y="104"/>
                      </a:cxn>
                      <a:cxn ang="0">
                        <a:pos x="797" y="76"/>
                      </a:cxn>
                      <a:cxn ang="0">
                        <a:pos x="748" y="35"/>
                      </a:cxn>
                      <a:cxn ang="0">
                        <a:pos x="729" y="83"/>
                      </a:cxn>
                      <a:cxn ang="0">
                        <a:pos x="715" y="101"/>
                      </a:cxn>
                      <a:cxn ang="0">
                        <a:pos x="669" y="100"/>
                      </a:cxn>
                      <a:cxn ang="0">
                        <a:pos x="685" y="59"/>
                      </a:cxn>
                      <a:cxn ang="0">
                        <a:pos x="640" y="51"/>
                      </a:cxn>
                      <a:cxn ang="0">
                        <a:pos x="589" y="46"/>
                      </a:cxn>
                      <a:cxn ang="0">
                        <a:pos x="575" y="97"/>
                      </a:cxn>
                      <a:cxn ang="0">
                        <a:pos x="532" y="101"/>
                      </a:cxn>
                      <a:cxn ang="0">
                        <a:pos x="486" y="101"/>
                      </a:cxn>
                      <a:cxn ang="0">
                        <a:pos x="440" y="102"/>
                      </a:cxn>
                      <a:cxn ang="0">
                        <a:pos x="408" y="82"/>
                      </a:cxn>
                      <a:cxn ang="0">
                        <a:pos x="375" y="89"/>
                      </a:cxn>
                      <a:cxn ang="0">
                        <a:pos x="342" y="104"/>
                      </a:cxn>
                      <a:cxn ang="0">
                        <a:pos x="297" y="104"/>
                      </a:cxn>
                      <a:cxn ang="0">
                        <a:pos x="230" y="105"/>
                      </a:cxn>
                      <a:cxn ang="0">
                        <a:pos x="148" y="102"/>
                      </a:cxn>
                      <a:cxn ang="0">
                        <a:pos x="75" y="97"/>
                      </a:cxn>
                      <a:cxn ang="0">
                        <a:pos x="24" y="94"/>
                      </a:cxn>
                    </a:cxnLst>
                    <a:rect l="0" t="0" r="r" b="b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7" name="Freeform 49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/>
                    <a:ahLst/>
                    <a:cxnLst>
                      <a:cxn ang="0">
                        <a:pos x="33" y="91"/>
                      </a:cxn>
                      <a:cxn ang="0">
                        <a:pos x="27" y="89"/>
                      </a:cxn>
                      <a:cxn ang="0">
                        <a:pos x="17" y="88"/>
                      </a:cxn>
                      <a:cxn ang="0">
                        <a:pos x="10" y="85"/>
                      </a:cxn>
                      <a:cxn ang="0">
                        <a:pos x="4" y="81"/>
                      </a:cxn>
                      <a:cxn ang="0">
                        <a:pos x="0" y="75"/>
                      </a:cxn>
                      <a:cxn ang="0">
                        <a:pos x="0" y="67"/>
                      </a:cxn>
                      <a:cxn ang="0">
                        <a:pos x="1" y="61"/>
                      </a:cxn>
                      <a:cxn ang="0">
                        <a:pos x="3" y="55"/>
                      </a:cxn>
                      <a:cxn ang="0">
                        <a:pos x="7" y="48"/>
                      </a:cxn>
                      <a:cxn ang="0">
                        <a:pos x="11" y="41"/>
                      </a:cxn>
                      <a:cxn ang="0">
                        <a:pos x="15" y="34"/>
                      </a:cxn>
                      <a:cxn ang="0">
                        <a:pos x="20" y="26"/>
                      </a:cxn>
                      <a:cxn ang="0">
                        <a:pos x="26" y="19"/>
                      </a:cxn>
                      <a:cxn ang="0">
                        <a:pos x="30" y="12"/>
                      </a:cxn>
                      <a:cxn ang="0">
                        <a:pos x="33" y="4"/>
                      </a:cxn>
                      <a:cxn ang="0">
                        <a:pos x="35" y="4"/>
                      </a:cxn>
                      <a:cxn ang="0">
                        <a:pos x="35" y="10"/>
                      </a:cxn>
                      <a:cxn ang="0">
                        <a:pos x="35" y="15"/>
                      </a:cxn>
                      <a:cxn ang="0">
                        <a:pos x="35" y="20"/>
                      </a:cxn>
                      <a:cxn ang="0">
                        <a:pos x="35" y="26"/>
                      </a:cxn>
                      <a:cxn ang="0">
                        <a:pos x="35" y="32"/>
                      </a:cxn>
                      <a:cxn ang="0">
                        <a:pos x="35" y="37"/>
                      </a:cxn>
                      <a:cxn ang="0">
                        <a:pos x="35" y="43"/>
                      </a:cxn>
                      <a:cxn ang="0">
                        <a:pos x="35" y="49"/>
                      </a:cxn>
                      <a:cxn ang="0">
                        <a:pos x="35" y="55"/>
                      </a:cxn>
                      <a:cxn ang="0">
                        <a:pos x="35" y="61"/>
                      </a:cxn>
                      <a:cxn ang="0">
                        <a:pos x="35" y="67"/>
                      </a:cxn>
                      <a:cxn ang="0">
                        <a:pos x="35" y="72"/>
                      </a:cxn>
                      <a:cxn ang="0">
                        <a:pos x="35" y="77"/>
                      </a:cxn>
                      <a:cxn ang="0">
                        <a:pos x="35" y="82"/>
                      </a:cxn>
                      <a:cxn ang="0">
                        <a:pos x="35" y="88"/>
                      </a:cxn>
                      <a:cxn ang="0">
                        <a:pos x="36" y="91"/>
                      </a:cxn>
                    </a:cxnLst>
                    <a:rect l="0" t="0" r="r" b="b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8" name="Freeform 50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/>
                    <a:ahLst/>
                    <a:cxnLst>
                      <a:cxn ang="0">
                        <a:pos x="101" y="54"/>
                      </a:cxn>
                      <a:cxn ang="0">
                        <a:pos x="99" y="90"/>
                      </a:cxn>
                      <a:cxn ang="0">
                        <a:pos x="94" y="138"/>
                      </a:cxn>
                      <a:cxn ang="0">
                        <a:pos x="91" y="198"/>
                      </a:cxn>
                      <a:cxn ang="0">
                        <a:pos x="63" y="197"/>
                      </a:cxn>
                      <a:cxn ang="0">
                        <a:pos x="53" y="239"/>
                      </a:cxn>
                      <a:cxn ang="0">
                        <a:pos x="25" y="271"/>
                      </a:cxn>
                      <a:cxn ang="0">
                        <a:pos x="15" y="319"/>
                      </a:cxn>
                      <a:cxn ang="0">
                        <a:pos x="36" y="364"/>
                      </a:cxn>
                      <a:cxn ang="0">
                        <a:pos x="74" y="391"/>
                      </a:cxn>
                      <a:cxn ang="0">
                        <a:pos x="91" y="366"/>
                      </a:cxn>
                      <a:cxn ang="0">
                        <a:pos x="95" y="407"/>
                      </a:cxn>
                      <a:cxn ang="0">
                        <a:pos x="40" y="438"/>
                      </a:cxn>
                      <a:cxn ang="0">
                        <a:pos x="68" y="449"/>
                      </a:cxn>
                      <a:cxn ang="0">
                        <a:pos x="107" y="452"/>
                      </a:cxn>
                      <a:cxn ang="0">
                        <a:pos x="152" y="446"/>
                      </a:cxn>
                      <a:cxn ang="0">
                        <a:pos x="255" y="447"/>
                      </a:cxn>
                      <a:cxn ang="0">
                        <a:pos x="377" y="445"/>
                      </a:cxn>
                      <a:cxn ang="0">
                        <a:pos x="475" y="440"/>
                      </a:cxn>
                      <a:cxn ang="0">
                        <a:pos x="545" y="435"/>
                      </a:cxn>
                      <a:cxn ang="0">
                        <a:pos x="578" y="432"/>
                      </a:cxn>
                      <a:cxn ang="0">
                        <a:pos x="578" y="389"/>
                      </a:cxn>
                      <a:cxn ang="0">
                        <a:pos x="578" y="340"/>
                      </a:cxn>
                      <a:cxn ang="0">
                        <a:pos x="578" y="280"/>
                      </a:cxn>
                      <a:cxn ang="0">
                        <a:pos x="578" y="211"/>
                      </a:cxn>
                      <a:cxn ang="0">
                        <a:pos x="575" y="150"/>
                      </a:cxn>
                      <a:cxn ang="0">
                        <a:pos x="569" y="108"/>
                      </a:cxn>
                      <a:cxn ang="0">
                        <a:pos x="558" y="64"/>
                      </a:cxn>
                      <a:cxn ang="0">
                        <a:pos x="646" y="34"/>
                      </a:cxn>
                      <a:cxn ang="0">
                        <a:pos x="658" y="87"/>
                      </a:cxn>
                      <a:cxn ang="0">
                        <a:pos x="664" y="147"/>
                      </a:cxn>
                      <a:cxn ang="0">
                        <a:pos x="665" y="201"/>
                      </a:cxn>
                      <a:cxn ang="0">
                        <a:pos x="666" y="241"/>
                      </a:cxn>
                      <a:cxn ang="0">
                        <a:pos x="666" y="290"/>
                      </a:cxn>
                      <a:cxn ang="0">
                        <a:pos x="666" y="363"/>
                      </a:cxn>
                      <a:cxn ang="0">
                        <a:pos x="665" y="439"/>
                      </a:cxn>
                      <a:cxn ang="0">
                        <a:pos x="664" y="495"/>
                      </a:cxn>
                      <a:cxn ang="0">
                        <a:pos x="645" y="518"/>
                      </a:cxn>
                      <a:cxn ang="0">
                        <a:pos x="596" y="523"/>
                      </a:cxn>
                      <a:cxn ang="0">
                        <a:pos x="538" y="525"/>
                      </a:cxn>
                      <a:cxn ang="0">
                        <a:pos x="486" y="528"/>
                      </a:cxn>
                      <a:cxn ang="0">
                        <a:pos x="436" y="530"/>
                      </a:cxn>
                      <a:cxn ang="0">
                        <a:pos x="309" y="530"/>
                      </a:cxn>
                      <a:cxn ang="0">
                        <a:pos x="201" y="525"/>
                      </a:cxn>
                      <a:cxn ang="0">
                        <a:pos x="120" y="518"/>
                      </a:cxn>
                      <a:cxn ang="0">
                        <a:pos x="70" y="512"/>
                      </a:cxn>
                      <a:cxn ang="0">
                        <a:pos x="31" y="480"/>
                      </a:cxn>
                      <a:cxn ang="0">
                        <a:pos x="15" y="436"/>
                      </a:cxn>
                      <a:cxn ang="0">
                        <a:pos x="5" y="384"/>
                      </a:cxn>
                      <a:cxn ang="0">
                        <a:pos x="0" y="330"/>
                      </a:cxn>
                      <a:cxn ang="0">
                        <a:pos x="6" y="280"/>
                      </a:cxn>
                      <a:cxn ang="0">
                        <a:pos x="26" y="233"/>
                      </a:cxn>
                      <a:cxn ang="0">
                        <a:pos x="0" y="239"/>
                      </a:cxn>
                      <a:cxn ang="0">
                        <a:pos x="3" y="204"/>
                      </a:cxn>
                      <a:cxn ang="0">
                        <a:pos x="5" y="166"/>
                      </a:cxn>
                      <a:cxn ang="0">
                        <a:pos x="40" y="160"/>
                      </a:cxn>
                      <a:cxn ang="0">
                        <a:pos x="66" y="117"/>
                      </a:cxn>
                      <a:cxn ang="0">
                        <a:pos x="30" y="115"/>
                      </a:cxn>
                      <a:cxn ang="0">
                        <a:pos x="8" y="147"/>
                      </a:cxn>
                      <a:cxn ang="0">
                        <a:pos x="11" y="100"/>
                      </a:cxn>
                      <a:cxn ang="0">
                        <a:pos x="15" y="61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99" name="Freeform 51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3" y="3"/>
                      </a:cxn>
                      <a:cxn ang="0">
                        <a:pos x="43" y="3"/>
                      </a:cxn>
                      <a:cxn ang="0">
                        <a:pos x="42" y="6"/>
                      </a:cxn>
                      <a:cxn ang="0">
                        <a:pos x="41" y="9"/>
                      </a:cxn>
                      <a:cxn ang="0">
                        <a:pos x="40" y="11"/>
                      </a:cxn>
                      <a:cxn ang="0">
                        <a:pos x="37" y="13"/>
                      </a:cxn>
                      <a:cxn ang="0">
                        <a:pos x="37" y="16"/>
                      </a:cxn>
                      <a:cxn ang="0">
                        <a:pos x="35" y="18"/>
                      </a:cxn>
                      <a:cxn ang="0">
                        <a:pos x="33" y="20"/>
                      </a:cxn>
                      <a:cxn ang="0">
                        <a:pos x="32" y="23"/>
                      </a:cxn>
                      <a:cxn ang="0">
                        <a:pos x="30" y="26"/>
                      </a:cxn>
                      <a:cxn ang="0">
                        <a:pos x="26" y="29"/>
                      </a:cxn>
                      <a:cxn ang="0">
                        <a:pos x="20" y="31"/>
                      </a:cxn>
                      <a:cxn ang="0">
                        <a:pos x="16" y="30"/>
                      </a:cxn>
                      <a:cxn ang="0">
                        <a:pos x="13" y="28"/>
                      </a:cxn>
                      <a:cxn ang="0">
                        <a:pos x="13" y="24"/>
                      </a:cxn>
                      <a:cxn ang="0">
                        <a:pos x="13" y="20"/>
                      </a:cxn>
                      <a:cxn ang="0">
                        <a:pos x="13" y="17"/>
                      </a:cxn>
                      <a:cxn ang="0">
                        <a:pos x="13" y="13"/>
                      </a:cxn>
                      <a:cxn ang="0">
                        <a:pos x="14" y="11"/>
                      </a:cxn>
                      <a:cxn ang="0">
                        <a:pos x="15" y="1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00" name="Freeform 52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/>
                    <a:ahLst/>
                    <a:cxnLst>
                      <a:cxn ang="0">
                        <a:pos x="57" y="19"/>
                      </a:cxn>
                      <a:cxn ang="0">
                        <a:pos x="0" y="22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3"/>
                      </a:cxn>
                      <a:cxn ang="0">
                        <a:pos x="29" y="4"/>
                      </a:cxn>
                      <a:cxn ang="0">
                        <a:pos x="32" y="6"/>
                      </a:cxn>
                      <a:cxn ang="0">
                        <a:pos x="36" y="7"/>
                      </a:cxn>
                      <a:cxn ang="0">
                        <a:pos x="39" y="8"/>
                      </a:cxn>
                      <a:cxn ang="0">
                        <a:pos x="43" y="11"/>
                      </a:cxn>
                      <a:cxn ang="0">
                        <a:pos x="45" y="13"/>
                      </a:cxn>
                      <a:cxn ang="0">
                        <a:pos x="49" y="13"/>
                      </a:cxn>
                      <a:cxn ang="0">
                        <a:pos x="51" y="16"/>
                      </a:cxn>
                      <a:cxn ang="0">
                        <a:pos x="56" y="18"/>
                      </a:cxn>
                      <a:cxn ang="0">
                        <a:pos x="57" y="19"/>
                      </a:cxn>
                      <a:cxn ang="0">
                        <a:pos x="57" y="19"/>
                      </a:cxn>
                    </a:cxnLst>
                    <a:rect l="0" t="0" r="r" b="b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" name="Group 53"/>
            <p:cNvGrpSpPr>
              <a:grpSpLocks/>
            </p:cNvGrpSpPr>
            <p:nvPr/>
          </p:nvGrpSpPr>
          <p:grpSpPr bwMode="auto">
            <a:xfrm>
              <a:off x="1701" y="2493"/>
              <a:ext cx="363" cy="369"/>
              <a:chOff x="1884" y="1812"/>
              <a:chExt cx="363" cy="369"/>
            </a:xfrm>
          </p:grpSpPr>
          <p:sp>
            <p:nvSpPr>
              <p:cNvPr id="155702" name="AutoShape 54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FE9B03">
                      <a:gamma/>
                      <a:shade val="46275"/>
                      <a:invGamma/>
                    </a:srgbClr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155704" name="Freeform 56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705" name="Freeform 57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1584" y="1584"/>
              <a:ext cx="363" cy="369"/>
              <a:chOff x="1884" y="1812"/>
              <a:chExt cx="363" cy="369"/>
            </a:xfrm>
          </p:grpSpPr>
          <p:sp>
            <p:nvSpPr>
              <p:cNvPr id="155707" name="AutoShape 59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FE9B03">
                      <a:gamma/>
                      <a:shade val="46275"/>
                      <a:invGamma/>
                    </a:srgbClr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" name="Group 60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155709" name="Freeform 61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710" name="Freeform 62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roup 63"/>
            <p:cNvGrpSpPr>
              <a:grpSpLocks/>
            </p:cNvGrpSpPr>
            <p:nvPr/>
          </p:nvGrpSpPr>
          <p:grpSpPr bwMode="auto">
            <a:xfrm>
              <a:off x="3648" y="1725"/>
              <a:ext cx="363" cy="369"/>
              <a:chOff x="1884" y="1812"/>
              <a:chExt cx="363" cy="369"/>
            </a:xfrm>
          </p:grpSpPr>
          <p:sp>
            <p:nvSpPr>
              <p:cNvPr id="155712" name="AutoShape 64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FE9B03">
                      <a:gamma/>
                      <a:shade val="46275"/>
                      <a:invGamma/>
                    </a:srgbClr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" name="Group 65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155714" name="Freeform 66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715" name="Freeform 67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68"/>
            <p:cNvGrpSpPr>
              <a:grpSpLocks/>
            </p:cNvGrpSpPr>
            <p:nvPr/>
          </p:nvGrpSpPr>
          <p:grpSpPr bwMode="auto">
            <a:xfrm>
              <a:off x="3648" y="2733"/>
              <a:ext cx="363" cy="369"/>
              <a:chOff x="1884" y="1812"/>
              <a:chExt cx="363" cy="369"/>
            </a:xfrm>
          </p:grpSpPr>
          <p:sp>
            <p:nvSpPr>
              <p:cNvPr id="155717" name="AutoShape 69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FE9B03">
                      <a:gamma/>
                      <a:shade val="46275"/>
                      <a:invGamma/>
                    </a:srgbClr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155719" name="Freeform 71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720" name="Freeform 72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73"/>
            <p:cNvGrpSpPr>
              <a:grpSpLocks/>
            </p:cNvGrpSpPr>
            <p:nvPr/>
          </p:nvGrpSpPr>
          <p:grpSpPr bwMode="auto">
            <a:xfrm>
              <a:off x="287" y="2253"/>
              <a:ext cx="475" cy="442"/>
              <a:chOff x="287" y="2253"/>
              <a:chExt cx="475" cy="442"/>
            </a:xfrm>
          </p:grpSpPr>
          <p:sp>
            <p:nvSpPr>
              <p:cNvPr id="155722" name="Rectangle 74"/>
              <p:cNvSpPr>
                <a:spLocks noChangeArrowheads="1"/>
              </p:cNvSpPr>
              <p:nvPr/>
            </p:nvSpPr>
            <p:spPr bwMode="auto">
              <a:xfrm>
                <a:off x="373" y="2275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723" name="Rectangle 75"/>
              <p:cNvSpPr>
                <a:spLocks noChangeArrowheads="1"/>
              </p:cNvSpPr>
              <p:nvPr/>
            </p:nvSpPr>
            <p:spPr bwMode="auto">
              <a:xfrm>
                <a:off x="315" y="2577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" name="Group 76"/>
              <p:cNvGrpSpPr>
                <a:grpSpLocks/>
              </p:cNvGrpSpPr>
              <p:nvPr/>
            </p:nvGrpSpPr>
            <p:grpSpPr bwMode="auto">
              <a:xfrm>
                <a:off x="287" y="2253"/>
                <a:ext cx="475" cy="442"/>
                <a:chOff x="287" y="2253"/>
                <a:chExt cx="475" cy="442"/>
              </a:xfrm>
            </p:grpSpPr>
            <p:sp>
              <p:nvSpPr>
                <p:cNvPr id="155725" name="Rectangle 77"/>
                <p:cNvSpPr>
                  <a:spLocks noChangeArrowheads="1"/>
                </p:cNvSpPr>
                <p:nvPr/>
              </p:nvSpPr>
              <p:spPr bwMode="auto">
                <a:xfrm>
                  <a:off x="426" y="2329"/>
                  <a:ext cx="192" cy="14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" name="Group 78"/>
                <p:cNvGrpSpPr>
                  <a:grpSpLocks/>
                </p:cNvGrpSpPr>
                <p:nvPr/>
              </p:nvGrpSpPr>
              <p:grpSpPr bwMode="auto">
                <a:xfrm>
                  <a:off x="287" y="2253"/>
                  <a:ext cx="475" cy="442"/>
                  <a:chOff x="5285" y="1536"/>
                  <a:chExt cx="475" cy="442"/>
                </a:xfrm>
              </p:grpSpPr>
              <p:sp>
                <p:nvSpPr>
                  <p:cNvPr id="155727" name="Freeform 79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/>
                    <a:ahLst/>
                    <a:cxnLst>
                      <a:cxn ang="0">
                        <a:pos x="886" y="13"/>
                      </a:cxn>
                      <a:cxn ang="0">
                        <a:pos x="904" y="13"/>
                      </a:cxn>
                      <a:cxn ang="0">
                        <a:pos x="923" y="11"/>
                      </a:cxn>
                      <a:cxn ang="0">
                        <a:pos x="940" y="10"/>
                      </a:cxn>
                      <a:cxn ang="0">
                        <a:pos x="957" y="8"/>
                      </a:cxn>
                      <a:cxn ang="0">
                        <a:pos x="974" y="5"/>
                      </a:cxn>
                      <a:cxn ang="0">
                        <a:pos x="992" y="3"/>
                      </a:cxn>
                      <a:cxn ang="0">
                        <a:pos x="1007" y="2"/>
                      </a:cxn>
                      <a:cxn ang="0">
                        <a:pos x="1025" y="1"/>
                      </a:cxn>
                      <a:cxn ang="0">
                        <a:pos x="1042" y="0"/>
                      </a:cxn>
                      <a:cxn ang="0">
                        <a:pos x="1058" y="1"/>
                      </a:cxn>
                      <a:cxn ang="0">
                        <a:pos x="1075" y="2"/>
                      </a:cxn>
                      <a:cxn ang="0">
                        <a:pos x="1093" y="7"/>
                      </a:cxn>
                      <a:cxn ang="0">
                        <a:pos x="1096" y="20"/>
                      </a:cxn>
                      <a:cxn ang="0">
                        <a:pos x="1100" y="33"/>
                      </a:cxn>
                      <a:cxn ang="0">
                        <a:pos x="1103" y="46"/>
                      </a:cxn>
                      <a:cxn ang="0">
                        <a:pos x="1077" y="64"/>
                      </a:cxn>
                      <a:cxn ang="0">
                        <a:pos x="1024" y="78"/>
                      </a:cxn>
                      <a:cxn ang="0">
                        <a:pos x="953" y="89"/>
                      </a:cxn>
                      <a:cxn ang="0">
                        <a:pos x="866" y="96"/>
                      </a:cxn>
                      <a:cxn ang="0">
                        <a:pos x="770" y="102"/>
                      </a:cxn>
                      <a:cxn ang="0">
                        <a:pos x="665" y="104"/>
                      </a:cxn>
                      <a:cxn ang="0">
                        <a:pos x="558" y="104"/>
                      </a:cxn>
                      <a:cxn ang="0">
                        <a:pos x="450" y="104"/>
                      </a:cxn>
                      <a:cxn ang="0">
                        <a:pos x="343" y="103"/>
                      </a:cxn>
                      <a:cxn ang="0">
                        <a:pos x="243" y="102"/>
                      </a:cxn>
                      <a:cxn ang="0">
                        <a:pos x="153" y="99"/>
                      </a:cxn>
                      <a:cxn ang="0">
                        <a:pos x="76" y="99"/>
                      </a:cxn>
                      <a:cxn ang="0">
                        <a:pos x="15" y="99"/>
                      </a:cxn>
                      <a:cxn ang="0">
                        <a:pos x="7" y="83"/>
                      </a:cxn>
                      <a:cxn ang="0">
                        <a:pos x="2" y="67"/>
                      </a:cxn>
                      <a:cxn ang="0">
                        <a:pos x="2" y="54"/>
                      </a:cxn>
                      <a:cxn ang="0">
                        <a:pos x="21" y="41"/>
                      </a:cxn>
                      <a:cxn ang="0">
                        <a:pos x="40" y="32"/>
                      </a:cxn>
                      <a:cxn ang="0">
                        <a:pos x="60" y="26"/>
                      </a:cxn>
                      <a:cxn ang="0">
                        <a:pos x="82" y="22"/>
                      </a:cxn>
                      <a:cxn ang="0">
                        <a:pos x="103" y="21"/>
                      </a:cxn>
                      <a:cxn ang="0">
                        <a:pos x="126" y="21"/>
                      </a:cxn>
                      <a:cxn ang="0">
                        <a:pos x="148" y="21"/>
                      </a:cxn>
                      <a:cxn ang="0">
                        <a:pos x="171" y="23"/>
                      </a:cxn>
                      <a:cxn ang="0">
                        <a:pos x="194" y="23"/>
                      </a:cxn>
                      <a:cxn ang="0">
                        <a:pos x="216" y="23"/>
                      </a:cxn>
                      <a:cxn ang="0">
                        <a:pos x="238" y="23"/>
                      </a:cxn>
                      <a:cxn ang="0">
                        <a:pos x="260" y="21"/>
                      </a:cxn>
                      <a:cxn ang="0">
                        <a:pos x="291" y="17"/>
                      </a:cxn>
                      <a:cxn ang="0">
                        <a:pos x="337" y="16"/>
                      </a:cxn>
                      <a:cxn ang="0">
                        <a:pos x="384" y="16"/>
                      </a:cxn>
                      <a:cxn ang="0">
                        <a:pos x="431" y="17"/>
                      </a:cxn>
                      <a:cxn ang="0">
                        <a:pos x="478" y="17"/>
                      </a:cxn>
                      <a:cxn ang="0">
                        <a:pos x="525" y="17"/>
                      </a:cxn>
                      <a:cxn ang="0">
                        <a:pos x="574" y="19"/>
                      </a:cxn>
                      <a:cxn ang="0">
                        <a:pos x="619" y="17"/>
                      </a:cxn>
                      <a:cxn ang="0">
                        <a:pos x="668" y="17"/>
                      </a:cxn>
                      <a:cxn ang="0">
                        <a:pos x="715" y="17"/>
                      </a:cxn>
                      <a:cxn ang="0">
                        <a:pos x="762" y="16"/>
                      </a:cxn>
                      <a:cxn ang="0">
                        <a:pos x="807" y="15"/>
                      </a:cxn>
                      <a:cxn ang="0">
                        <a:pos x="853" y="13"/>
                      </a:cxn>
                    </a:cxnLst>
                    <a:rect l="0" t="0" r="r" b="b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28" name="Freeform 80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/>
                    <a:ahLst/>
                    <a:cxnLst>
                      <a:cxn ang="0">
                        <a:pos x="480" y="1"/>
                      </a:cxn>
                      <a:cxn ang="0">
                        <a:pos x="533" y="4"/>
                      </a:cxn>
                      <a:cxn ang="0">
                        <a:pos x="586" y="5"/>
                      </a:cxn>
                      <a:cxn ang="0">
                        <a:pos x="638" y="7"/>
                      </a:cxn>
                      <a:cxn ang="0">
                        <a:pos x="690" y="9"/>
                      </a:cxn>
                      <a:cxn ang="0">
                        <a:pos x="743" y="12"/>
                      </a:cxn>
                      <a:cxn ang="0">
                        <a:pos x="795" y="18"/>
                      </a:cxn>
                      <a:cxn ang="0">
                        <a:pos x="846" y="24"/>
                      </a:cxn>
                      <a:cxn ang="0">
                        <a:pos x="897" y="32"/>
                      </a:cxn>
                      <a:cxn ang="0">
                        <a:pos x="931" y="57"/>
                      </a:cxn>
                      <a:cxn ang="0">
                        <a:pos x="931" y="88"/>
                      </a:cxn>
                      <a:cxn ang="0">
                        <a:pos x="911" y="106"/>
                      </a:cxn>
                      <a:cxn ang="0">
                        <a:pos x="880" y="106"/>
                      </a:cxn>
                      <a:cxn ang="0">
                        <a:pos x="851" y="104"/>
                      </a:cxn>
                      <a:cxn ang="0">
                        <a:pos x="822" y="102"/>
                      </a:cxn>
                      <a:cxn ang="0">
                        <a:pos x="792" y="99"/>
                      </a:cxn>
                      <a:cxn ang="0">
                        <a:pos x="764" y="95"/>
                      </a:cxn>
                      <a:cxn ang="0">
                        <a:pos x="734" y="91"/>
                      </a:cxn>
                      <a:cxn ang="0">
                        <a:pos x="706" y="90"/>
                      </a:cxn>
                      <a:cxn ang="0">
                        <a:pos x="675" y="89"/>
                      </a:cxn>
                      <a:cxn ang="0">
                        <a:pos x="645" y="88"/>
                      </a:cxn>
                      <a:cxn ang="0">
                        <a:pos x="614" y="85"/>
                      </a:cxn>
                      <a:cxn ang="0">
                        <a:pos x="582" y="83"/>
                      </a:cxn>
                      <a:cxn ang="0">
                        <a:pos x="549" y="81"/>
                      </a:cxn>
                      <a:cxn ang="0">
                        <a:pos x="516" y="81"/>
                      </a:cxn>
                      <a:cxn ang="0">
                        <a:pos x="472" y="80"/>
                      </a:cxn>
                      <a:cxn ang="0">
                        <a:pos x="422" y="78"/>
                      </a:cxn>
                      <a:cxn ang="0">
                        <a:pos x="374" y="78"/>
                      </a:cxn>
                      <a:cxn ang="0">
                        <a:pos x="325" y="80"/>
                      </a:cxn>
                      <a:cxn ang="0">
                        <a:pos x="276" y="83"/>
                      </a:cxn>
                      <a:cxn ang="0">
                        <a:pos x="229" y="88"/>
                      </a:cxn>
                      <a:cxn ang="0">
                        <a:pos x="181" y="94"/>
                      </a:cxn>
                      <a:cxn ang="0">
                        <a:pos x="134" y="101"/>
                      </a:cxn>
                      <a:cxn ang="0">
                        <a:pos x="88" y="112"/>
                      </a:cxn>
                      <a:cxn ang="0">
                        <a:pos x="56" y="114"/>
                      </a:cxn>
                      <a:cxn ang="0">
                        <a:pos x="33" y="113"/>
                      </a:cxn>
                      <a:cxn ang="0">
                        <a:pos x="16" y="107"/>
                      </a:cxn>
                      <a:cxn ang="0">
                        <a:pos x="2" y="78"/>
                      </a:cxn>
                      <a:cxn ang="0">
                        <a:pos x="18" y="55"/>
                      </a:cxn>
                      <a:cxn ang="0">
                        <a:pos x="41" y="40"/>
                      </a:cxn>
                      <a:cxn ang="0">
                        <a:pos x="67" y="31"/>
                      </a:cxn>
                      <a:cxn ang="0">
                        <a:pos x="95" y="25"/>
                      </a:cxn>
                      <a:cxn ang="0">
                        <a:pos x="123" y="23"/>
                      </a:cxn>
                      <a:cxn ang="0">
                        <a:pos x="152" y="20"/>
                      </a:cxn>
                      <a:cxn ang="0">
                        <a:pos x="181" y="19"/>
                      </a:cxn>
                      <a:cxn ang="0">
                        <a:pos x="210" y="15"/>
                      </a:cxn>
                      <a:cxn ang="0">
                        <a:pos x="237" y="11"/>
                      </a:cxn>
                      <a:cxn ang="0">
                        <a:pos x="260" y="7"/>
                      </a:cxn>
                      <a:cxn ang="0">
                        <a:pos x="281" y="5"/>
                      </a:cxn>
                      <a:cxn ang="0">
                        <a:pos x="301" y="5"/>
                      </a:cxn>
                      <a:cxn ang="0">
                        <a:pos x="321" y="5"/>
                      </a:cxn>
                      <a:cxn ang="0">
                        <a:pos x="343" y="5"/>
                      </a:cxn>
                      <a:cxn ang="0">
                        <a:pos x="364" y="5"/>
                      </a:cxn>
                      <a:cxn ang="0">
                        <a:pos x="384" y="5"/>
                      </a:cxn>
                      <a:cxn ang="0">
                        <a:pos x="404" y="5"/>
                      </a:cxn>
                      <a:cxn ang="0">
                        <a:pos x="426" y="1"/>
                      </a:cxn>
                    </a:cxnLst>
                    <a:rect l="0" t="0" r="r" b="b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29" name="Freeform 81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/>
                    <a:ahLst/>
                    <a:cxnLst>
                      <a:cxn ang="0">
                        <a:pos x="69" y="7"/>
                      </a:cxn>
                      <a:cxn ang="0">
                        <a:pos x="85" y="19"/>
                      </a:cxn>
                      <a:cxn ang="0">
                        <a:pos x="94" y="36"/>
                      </a:cxn>
                      <a:cxn ang="0">
                        <a:pos x="96" y="50"/>
                      </a:cxn>
                      <a:cxn ang="0">
                        <a:pos x="96" y="65"/>
                      </a:cxn>
                      <a:cxn ang="0">
                        <a:pos x="94" y="83"/>
                      </a:cxn>
                      <a:cxn ang="0">
                        <a:pos x="90" y="101"/>
                      </a:cxn>
                      <a:cxn ang="0">
                        <a:pos x="86" y="119"/>
                      </a:cxn>
                      <a:cxn ang="0">
                        <a:pos x="82" y="137"/>
                      </a:cxn>
                      <a:cxn ang="0">
                        <a:pos x="76" y="154"/>
                      </a:cxn>
                      <a:cxn ang="0">
                        <a:pos x="75" y="172"/>
                      </a:cxn>
                      <a:cxn ang="0">
                        <a:pos x="75" y="188"/>
                      </a:cxn>
                      <a:cxn ang="0">
                        <a:pos x="76" y="207"/>
                      </a:cxn>
                      <a:cxn ang="0">
                        <a:pos x="74" y="228"/>
                      </a:cxn>
                      <a:cxn ang="0">
                        <a:pos x="74" y="251"/>
                      </a:cxn>
                      <a:cxn ang="0">
                        <a:pos x="74" y="272"/>
                      </a:cxn>
                      <a:cxn ang="0">
                        <a:pos x="75" y="293"/>
                      </a:cxn>
                      <a:cxn ang="0">
                        <a:pos x="76" y="316"/>
                      </a:cxn>
                      <a:cxn ang="0">
                        <a:pos x="79" y="336"/>
                      </a:cxn>
                      <a:cxn ang="0">
                        <a:pos x="82" y="357"/>
                      </a:cxn>
                      <a:cxn ang="0">
                        <a:pos x="85" y="378"/>
                      </a:cxn>
                      <a:cxn ang="0">
                        <a:pos x="89" y="400"/>
                      </a:cxn>
                      <a:cxn ang="0">
                        <a:pos x="94" y="420"/>
                      </a:cxn>
                      <a:cxn ang="0">
                        <a:pos x="99" y="440"/>
                      </a:cxn>
                      <a:cxn ang="0">
                        <a:pos x="105" y="462"/>
                      </a:cxn>
                      <a:cxn ang="0">
                        <a:pos x="94" y="481"/>
                      </a:cxn>
                      <a:cxn ang="0">
                        <a:pos x="74" y="499"/>
                      </a:cxn>
                      <a:cxn ang="0">
                        <a:pos x="51" y="483"/>
                      </a:cxn>
                      <a:cxn ang="0">
                        <a:pos x="33" y="467"/>
                      </a:cxn>
                      <a:cxn ang="0">
                        <a:pos x="20" y="448"/>
                      </a:cxn>
                      <a:cxn ang="0">
                        <a:pos x="12" y="426"/>
                      </a:cxn>
                      <a:cxn ang="0">
                        <a:pos x="6" y="402"/>
                      </a:cxn>
                      <a:cxn ang="0">
                        <a:pos x="3" y="378"/>
                      </a:cxn>
                      <a:cxn ang="0">
                        <a:pos x="0" y="351"/>
                      </a:cxn>
                      <a:cxn ang="0">
                        <a:pos x="0" y="325"/>
                      </a:cxn>
                      <a:cxn ang="0">
                        <a:pos x="0" y="298"/>
                      </a:cxn>
                      <a:cxn ang="0">
                        <a:pos x="1" y="271"/>
                      </a:cxn>
                      <a:cxn ang="0">
                        <a:pos x="1" y="245"/>
                      </a:cxn>
                      <a:cxn ang="0">
                        <a:pos x="1" y="220"/>
                      </a:cxn>
                      <a:cxn ang="0">
                        <a:pos x="0" y="197"/>
                      </a:cxn>
                      <a:cxn ang="0">
                        <a:pos x="1" y="181"/>
                      </a:cxn>
                      <a:cxn ang="0">
                        <a:pos x="1" y="163"/>
                      </a:cxn>
                      <a:cxn ang="0">
                        <a:pos x="3" y="146"/>
                      </a:cxn>
                      <a:cxn ang="0">
                        <a:pos x="4" y="129"/>
                      </a:cxn>
                      <a:cxn ang="0">
                        <a:pos x="5" y="112"/>
                      </a:cxn>
                      <a:cxn ang="0">
                        <a:pos x="7" y="95"/>
                      </a:cxn>
                      <a:cxn ang="0">
                        <a:pos x="10" y="78"/>
                      </a:cxn>
                      <a:cxn ang="0">
                        <a:pos x="13" y="62"/>
                      </a:cxn>
                      <a:cxn ang="0">
                        <a:pos x="19" y="48"/>
                      </a:cxn>
                      <a:cxn ang="0">
                        <a:pos x="26" y="32"/>
                      </a:cxn>
                      <a:cxn ang="0">
                        <a:pos x="35" y="19"/>
                      </a:cxn>
                      <a:cxn ang="0">
                        <a:pos x="51" y="2"/>
                      </a:cxn>
                    </a:cxnLst>
                    <a:rect l="0" t="0" r="r" b="b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0" name="Freeform 82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64" y="67"/>
                      </a:cxn>
                      <a:cxn ang="0">
                        <a:pos x="66" y="109"/>
                      </a:cxn>
                      <a:cxn ang="0">
                        <a:pos x="70" y="151"/>
                      </a:cxn>
                      <a:cxn ang="0">
                        <a:pos x="71" y="192"/>
                      </a:cxn>
                      <a:cxn ang="0">
                        <a:pos x="73" y="233"/>
                      </a:cxn>
                      <a:cxn ang="0">
                        <a:pos x="73" y="271"/>
                      </a:cxn>
                      <a:cxn ang="0">
                        <a:pos x="73" y="310"/>
                      </a:cxn>
                      <a:cxn ang="0">
                        <a:pos x="72" y="347"/>
                      </a:cxn>
                      <a:cxn ang="0">
                        <a:pos x="71" y="385"/>
                      </a:cxn>
                      <a:cxn ang="0">
                        <a:pos x="68" y="420"/>
                      </a:cxn>
                      <a:cxn ang="0">
                        <a:pos x="66" y="455"/>
                      </a:cxn>
                      <a:cxn ang="0">
                        <a:pos x="63" y="488"/>
                      </a:cxn>
                      <a:cxn ang="0">
                        <a:pos x="58" y="522"/>
                      </a:cxn>
                      <a:cxn ang="0">
                        <a:pos x="53" y="554"/>
                      </a:cxn>
                      <a:cxn ang="0">
                        <a:pos x="47" y="587"/>
                      </a:cxn>
                      <a:cxn ang="0">
                        <a:pos x="42" y="617"/>
                      </a:cxn>
                      <a:cxn ang="0">
                        <a:pos x="34" y="648"/>
                      </a:cxn>
                      <a:cxn ang="0">
                        <a:pos x="27" y="677"/>
                      </a:cxn>
                      <a:cxn ang="0">
                        <a:pos x="19" y="706"/>
                      </a:cxn>
                      <a:cxn ang="0">
                        <a:pos x="9" y="734"/>
                      </a:cxn>
                      <a:cxn ang="0">
                        <a:pos x="0" y="762"/>
                      </a:cxn>
                      <a:cxn ang="0">
                        <a:pos x="86" y="773"/>
                      </a:cxn>
                      <a:cxn ang="0">
                        <a:pos x="96" y="743"/>
                      </a:cxn>
                      <a:cxn ang="0">
                        <a:pos x="105" y="714"/>
                      </a:cxn>
                      <a:cxn ang="0">
                        <a:pos x="115" y="682"/>
                      </a:cxn>
                      <a:cxn ang="0">
                        <a:pos x="122" y="651"/>
                      </a:cxn>
                      <a:cxn ang="0">
                        <a:pos x="129" y="617"/>
                      </a:cxn>
                      <a:cxn ang="0">
                        <a:pos x="136" y="584"/>
                      </a:cxn>
                      <a:cxn ang="0">
                        <a:pos x="141" y="550"/>
                      </a:cxn>
                      <a:cxn ang="0">
                        <a:pos x="146" y="515"/>
                      </a:cxn>
                      <a:cxn ang="0">
                        <a:pos x="150" y="480"/>
                      </a:cxn>
                      <a:cxn ang="0">
                        <a:pos x="154" y="443"/>
                      </a:cxn>
                      <a:cxn ang="0">
                        <a:pos x="156" y="405"/>
                      </a:cxn>
                      <a:cxn ang="0">
                        <a:pos x="157" y="367"/>
                      </a:cxn>
                      <a:cxn ang="0">
                        <a:pos x="159" y="328"/>
                      </a:cxn>
                      <a:cxn ang="0">
                        <a:pos x="159" y="289"/>
                      </a:cxn>
                      <a:cxn ang="0">
                        <a:pos x="159" y="248"/>
                      </a:cxn>
                      <a:cxn ang="0">
                        <a:pos x="159" y="205"/>
                      </a:cxn>
                      <a:cxn ang="0">
                        <a:pos x="156" y="163"/>
                      </a:cxn>
                      <a:cxn ang="0">
                        <a:pos x="154" y="120"/>
                      </a:cxn>
                      <a:cxn ang="0">
                        <a:pos x="151" y="76"/>
                      </a:cxn>
                      <a:cxn ang="0">
                        <a:pos x="147" y="30"/>
                      </a:cxn>
                      <a:cxn ang="0">
                        <a:pos x="144" y="0"/>
                      </a:cxn>
                    </a:cxnLst>
                    <a:rect l="0" t="0" r="r" b="b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1" name="Freeform 83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/>
                    <a:ahLst/>
                    <a:cxnLst>
                      <a:cxn ang="0">
                        <a:pos x="832" y="714"/>
                      </a:cxn>
                      <a:cxn ang="0">
                        <a:pos x="715" y="717"/>
                      </a:cxn>
                      <a:cxn ang="0">
                        <a:pos x="600" y="720"/>
                      </a:cxn>
                      <a:cxn ang="0">
                        <a:pos x="488" y="721"/>
                      </a:cxn>
                      <a:cxn ang="0">
                        <a:pos x="387" y="720"/>
                      </a:cxn>
                      <a:cxn ang="0">
                        <a:pos x="295" y="718"/>
                      </a:cxn>
                      <a:cxn ang="0">
                        <a:pos x="219" y="714"/>
                      </a:cxn>
                      <a:cxn ang="0">
                        <a:pos x="159" y="707"/>
                      </a:cxn>
                      <a:cxn ang="0">
                        <a:pos x="120" y="699"/>
                      </a:cxn>
                      <a:cxn ang="0">
                        <a:pos x="107" y="678"/>
                      </a:cxn>
                      <a:cxn ang="0">
                        <a:pos x="100" y="636"/>
                      </a:cxn>
                      <a:cxn ang="0">
                        <a:pos x="94" y="578"/>
                      </a:cxn>
                      <a:cxn ang="0">
                        <a:pos x="89" y="507"/>
                      </a:cxn>
                      <a:cxn ang="0">
                        <a:pos x="87" y="425"/>
                      </a:cxn>
                      <a:cxn ang="0">
                        <a:pos x="86" y="334"/>
                      </a:cxn>
                      <a:cxn ang="0">
                        <a:pos x="85" y="238"/>
                      </a:cxn>
                      <a:cxn ang="0">
                        <a:pos x="86" y="141"/>
                      </a:cxn>
                      <a:cxn ang="0">
                        <a:pos x="88" y="44"/>
                      </a:cxn>
                      <a:cxn ang="0">
                        <a:pos x="81" y="1"/>
                      </a:cxn>
                      <a:cxn ang="0">
                        <a:pos x="58" y="0"/>
                      </a:cxn>
                      <a:cxn ang="0">
                        <a:pos x="30" y="2"/>
                      </a:cxn>
                      <a:cxn ang="0">
                        <a:pos x="9" y="6"/>
                      </a:cxn>
                      <a:cxn ang="0">
                        <a:pos x="4" y="16"/>
                      </a:cxn>
                      <a:cxn ang="0">
                        <a:pos x="3" y="41"/>
                      </a:cxn>
                      <a:cxn ang="0">
                        <a:pos x="3" y="72"/>
                      </a:cxn>
                      <a:cxn ang="0">
                        <a:pos x="2" y="110"/>
                      </a:cxn>
                      <a:cxn ang="0">
                        <a:pos x="0" y="154"/>
                      </a:cxn>
                      <a:cxn ang="0">
                        <a:pos x="0" y="203"/>
                      </a:cxn>
                      <a:cxn ang="0">
                        <a:pos x="0" y="255"/>
                      </a:cxn>
                      <a:cxn ang="0">
                        <a:pos x="0" y="308"/>
                      </a:cxn>
                      <a:cxn ang="0">
                        <a:pos x="0" y="381"/>
                      </a:cxn>
                      <a:cxn ang="0">
                        <a:pos x="3" y="478"/>
                      </a:cxn>
                      <a:cxn ang="0">
                        <a:pos x="6" y="556"/>
                      </a:cxn>
                      <a:cxn ang="0">
                        <a:pos x="11" y="617"/>
                      </a:cxn>
                      <a:cxn ang="0">
                        <a:pos x="17" y="663"/>
                      </a:cxn>
                      <a:cxn ang="0">
                        <a:pos x="23" y="697"/>
                      </a:cxn>
                      <a:cxn ang="0">
                        <a:pos x="30" y="720"/>
                      </a:cxn>
                      <a:cxn ang="0">
                        <a:pos x="38" y="740"/>
                      </a:cxn>
                      <a:cxn ang="0">
                        <a:pos x="61" y="765"/>
                      </a:cxn>
                      <a:cxn ang="0">
                        <a:pos x="81" y="777"/>
                      </a:cxn>
                      <a:cxn ang="0">
                        <a:pos x="110" y="786"/>
                      </a:cxn>
                      <a:cxn ang="0">
                        <a:pos x="150" y="793"/>
                      </a:cxn>
                      <a:cxn ang="0">
                        <a:pos x="208" y="800"/>
                      </a:cxn>
                      <a:cxn ang="0">
                        <a:pos x="284" y="803"/>
                      </a:cxn>
                      <a:cxn ang="0">
                        <a:pos x="384" y="808"/>
                      </a:cxn>
                      <a:cxn ang="0">
                        <a:pos x="508" y="808"/>
                      </a:cxn>
                      <a:cxn ang="0">
                        <a:pos x="585" y="806"/>
                      </a:cxn>
                      <a:cxn ang="0">
                        <a:pos x="651" y="806"/>
                      </a:cxn>
                      <a:cxn ang="0">
                        <a:pos x="713" y="803"/>
                      </a:cxn>
                      <a:cxn ang="0">
                        <a:pos x="772" y="801"/>
                      </a:cxn>
                      <a:cxn ang="0">
                        <a:pos x="824" y="800"/>
                      </a:cxn>
                      <a:cxn ang="0">
                        <a:pos x="868" y="797"/>
                      </a:cxn>
                      <a:cxn ang="0">
                        <a:pos x="906" y="796"/>
                      </a:cxn>
                      <a:cxn ang="0">
                        <a:pos x="932" y="794"/>
                      </a:cxn>
                      <a:cxn ang="0">
                        <a:pos x="954" y="790"/>
                      </a:cxn>
                      <a:cxn ang="0">
                        <a:pos x="952" y="770"/>
                      </a:cxn>
                      <a:cxn ang="0">
                        <a:pos x="945" y="743"/>
                      </a:cxn>
                      <a:cxn ang="0">
                        <a:pos x="937" y="720"/>
                      </a:cxn>
                    </a:cxnLst>
                    <a:rect l="0" t="0" r="r" b="b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2" name="Freeform 84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/>
                    <a:ahLst/>
                    <a:cxnLst>
                      <a:cxn ang="0">
                        <a:pos x="23" y="117"/>
                      </a:cxn>
                      <a:cxn ang="0">
                        <a:pos x="52" y="111"/>
                      </a:cxn>
                      <a:cxn ang="0">
                        <a:pos x="80" y="106"/>
                      </a:cxn>
                      <a:cxn ang="0">
                        <a:pos x="110" y="101"/>
                      </a:cxn>
                      <a:cxn ang="0">
                        <a:pos x="138" y="98"/>
                      </a:cxn>
                      <a:cxn ang="0">
                        <a:pos x="166" y="95"/>
                      </a:cxn>
                      <a:cxn ang="0">
                        <a:pos x="194" y="93"/>
                      </a:cxn>
                      <a:cxn ang="0">
                        <a:pos x="221" y="91"/>
                      </a:cxn>
                      <a:cxn ang="0">
                        <a:pos x="249" y="89"/>
                      </a:cxn>
                      <a:cxn ang="0">
                        <a:pos x="276" y="88"/>
                      </a:cxn>
                      <a:cxn ang="0">
                        <a:pos x="303" y="87"/>
                      </a:cxn>
                      <a:cxn ang="0">
                        <a:pos x="329" y="86"/>
                      </a:cxn>
                      <a:cxn ang="0">
                        <a:pos x="356" y="86"/>
                      </a:cxn>
                      <a:cxn ang="0">
                        <a:pos x="383" y="87"/>
                      </a:cxn>
                      <a:cxn ang="0">
                        <a:pos x="409" y="88"/>
                      </a:cxn>
                      <a:cxn ang="0">
                        <a:pos x="435" y="91"/>
                      </a:cxn>
                      <a:cxn ang="0">
                        <a:pos x="461" y="92"/>
                      </a:cxn>
                      <a:cxn ang="0">
                        <a:pos x="487" y="95"/>
                      </a:cxn>
                      <a:cxn ang="0">
                        <a:pos x="512" y="98"/>
                      </a:cxn>
                      <a:cxn ang="0">
                        <a:pos x="537" y="101"/>
                      </a:cxn>
                      <a:cxn ang="0">
                        <a:pos x="563" y="106"/>
                      </a:cxn>
                      <a:cxn ang="0">
                        <a:pos x="589" y="111"/>
                      </a:cxn>
                      <a:cxn ang="0">
                        <a:pos x="586" y="22"/>
                      </a:cxn>
                      <a:cxn ang="0">
                        <a:pos x="558" y="18"/>
                      </a:cxn>
                      <a:cxn ang="0">
                        <a:pos x="532" y="14"/>
                      </a:cxn>
                      <a:cxn ang="0">
                        <a:pos x="505" y="10"/>
                      </a:cxn>
                      <a:cxn ang="0">
                        <a:pos x="478" y="8"/>
                      </a:cxn>
                      <a:cxn ang="0">
                        <a:pos x="450" y="4"/>
                      </a:cxn>
                      <a:cxn ang="0">
                        <a:pos x="423" y="3"/>
                      </a:cxn>
                      <a:cxn ang="0">
                        <a:pos x="395" y="0"/>
                      </a:cxn>
                      <a:cxn ang="0">
                        <a:pos x="369" y="0"/>
                      </a:cxn>
                      <a:cxn ang="0">
                        <a:pos x="340" y="0"/>
                      </a:cxn>
                      <a:cxn ang="0">
                        <a:pos x="312" y="0"/>
                      </a:cxn>
                      <a:cxn ang="0">
                        <a:pos x="283" y="0"/>
                      </a:cxn>
                      <a:cxn ang="0">
                        <a:pos x="255" y="2"/>
                      </a:cxn>
                      <a:cxn ang="0">
                        <a:pos x="226" y="3"/>
                      </a:cxn>
                      <a:cxn ang="0">
                        <a:pos x="197" y="5"/>
                      </a:cxn>
                      <a:cxn ang="0">
                        <a:pos x="168" y="8"/>
                      </a:cxn>
                      <a:cxn ang="0">
                        <a:pos x="138" y="11"/>
                      </a:cxn>
                      <a:cxn ang="0">
                        <a:pos x="109" y="16"/>
                      </a:cxn>
                      <a:cxn ang="0">
                        <a:pos x="80" y="19"/>
                      </a:cxn>
                      <a:cxn ang="0">
                        <a:pos x="49" y="24"/>
                      </a:cxn>
                      <a:cxn ang="0">
                        <a:pos x="20" y="29"/>
                      </a:cxn>
                      <a:cxn ang="0">
                        <a:pos x="0" y="34"/>
                      </a:cxn>
                    </a:cxnLst>
                    <a:rect l="0" t="0" r="r" b="b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3" name="Freeform 85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/>
                    <a:ahLst/>
                    <a:cxnLst>
                      <a:cxn ang="0">
                        <a:pos x="19" y="97"/>
                      </a:cxn>
                      <a:cxn ang="0">
                        <a:pos x="69" y="96"/>
                      </a:cxn>
                      <a:cxn ang="0">
                        <a:pos x="120" y="94"/>
                      </a:cxn>
                      <a:cxn ang="0">
                        <a:pos x="171" y="92"/>
                      </a:cxn>
                      <a:cxn ang="0">
                        <a:pos x="222" y="92"/>
                      </a:cxn>
                      <a:cxn ang="0">
                        <a:pos x="274" y="91"/>
                      </a:cxn>
                      <a:cxn ang="0">
                        <a:pos x="326" y="90"/>
                      </a:cxn>
                      <a:cxn ang="0">
                        <a:pos x="379" y="89"/>
                      </a:cxn>
                      <a:cxn ang="0">
                        <a:pos x="430" y="87"/>
                      </a:cxn>
                      <a:cxn ang="0">
                        <a:pos x="483" y="87"/>
                      </a:cxn>
                      <a:cxn ang="0">
                        <a:pos x="536" y="87"/>
                      </a:cxn>
                      <a:cxn ang="0">
                        <a:pos x="590" y="86"/>
                      </a:cxn>
                      <a:cxn ang="0">
                        <a:pos x="643" y="86"/>
                      </a:cxn>
                      <a:cxn ang="0">
                        <a:pos x="698" y="87"/>
                      </a:cxn>
                      <a:cxn ang="0">
                        <a:pos x="751" y="87"/>
                      </a:cxn>
                      <a:cxn ang="0">
                        <a:pos x="805" y="87"/>
                      </a:cxn>
                      <a:cxn ang="0">
                        <a:pos x="860" y="89"/>
                      </a:cxn>
                      <a:cxn ang="0">
                        <a:pos x="915" y="90"/>
                      </a:cxn>
                      <a:cxn ang="0">
                        <a:pos x="970" y="91"/>
                      </a:cxn>
                      <a:cxn ang="0">
                        <a:pos x="1024" y="93"/>
                      </a:cxn>
                      <a:cxn ang="0">
                        <a:pos x="1080" y="96"/>
                      </a:cxn>
                      <a:cxn ang="0">
                        <a:pos x="1136" y="99"/>
                      </a:cxn>
                      <a:cxn ang="0">
                        <a:pos x="1102" y="10"/>
                      </a:cxn>
                      <a:cxn ang="0">
                        <a:pos x="1047" y="8"/>
                      </a:cxn>
                      <a:cxn ang="0">
                        <a:pos x="991" y="7"/>
                      </a:cxn>
                      <a:cxn ang="0">
                        <a:pos x="936" y="4"/>
                      </a:cxn>
                      <a:cxn ang="0">
                        <a:pos x="881" y="2"/>
                      </a:cxn>
                      <a:cxn ang="0">
                        <a:pos x="825" y="1"/>
                      </a:cxn>
                      <a:cxn ang="0">
                        <a:pos x="771" y="1"/>
                      </a:cxn>
                      <a:cxn ang="0">
                        <a:pos x="716" y="1"/>
                      </a:cxn>
                      <a:cxn ang="0">
                        <a:pos x="662" y="0"/>
                      </a:cxn>
                      <a:cxn ang="0">
                        <a:pos x="608" y="0"/>
                      </a:cxn>
                      <a:cxn ang="0">
                        <a:pos x="554" y="1"/>
                      </a:cxn>
                      <a:cxn ang="0">
                        <a:pos x="501" y="1"/>
                      </a:cxn>
                      <a:cxn ang="0">
                        <a:pos x="447" y="1"/>
                      </a:cxn>
                      <a:cxn ang="0">
                        <a:pos x="394" y="1"/>
                      </a:cxn>
                      <a:cxn ang="0">
                        <a:pos x="342" y="3"/>
                      </a:cxn>
                      <a:cxn ang="0">
                        <a:pos x="291" y="4"/>
                      </a:cxn>
                      <a:cxn ang="0">
                        <a:pos x="237" y="4"/>
                      </a:cxn>
                      <a:cxn ang="0">
                        <a:pos x="186" y="7"/>
                      </a:cxn>
                      <a:cxn ang="0">
                        <a:pos x="135" y="8"/>
                      </a:cxn>
                      <a:cxn ang="0">
                        <a:pos x="83" y="9"/>
                      </a:cxn>
                      <a:cxn ang="0">
                        <a:pos x="33" y="1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4" name="Freeform 86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/>
                    <a:ahLst/>
                    <a:cxnLst>
                      <a:cxn ang="0">
                        <a:pos x="101" y="20"/>
                      </a:cxn>
                      <a:cxn ang="0">
                        <a:pos x="94" y="42"/>
                      </a:cxn>
                      <a:cxn ang="0">
                        <a:pos x="85" y="63"/>
                      </a:cxn>
                      <a:cxn ang="0">
                        <a:pos x="77" y="82"/>
                      </a:cxn>
                      <a:cxn ang="0">
                        <a:pos x="70" y="101"/>
                      </a:cxn>
                      <a:cxn ang="0">
                        <a:pos x="63" y="121"/>
                      </a:cxn>
                      <a:cxn ang="0">
                        <a:pos x="56" y="139"/>
                      </a:cxn>
                      <a:cxn ang="0">
                        <a:pos x="50" y="157"/>
                      </a:cxn>
                      <a:cxn ang="0">
                        <a:pos x="45" y="175"/>
                      </a:cxn>
                      <a:cxn ang="0">
                        <a:pos x="39" y="192"/>
                      </a:cxn>
                      <a:cxn ang="0">
                        <a:pos x="36" y="210"/>
                      </a:cxn>
                      <a:cxn ang="0">
                        <a:pos x="31" y="226"/>
                      </a:cxn>
                      <a:cxn ang="0">
                        <a:pos x="26" y="243"/>
                      </a:cxn>
                      <a:cxn ang="0">
                        <a:pos x="21" y="259"/>
                      </a:cxn>
                      <a:cxn ang="0">
                        <a:pos x="18" y="275"/>
                      </a:cxn>
                      <a:cxn ang="0">
                        <a:pos x="15" y="291"/>
                      </a:cxn>
                      <a:cxn ang="0">
                        <a:pos x="12" y="307"/>
                      </a:cxn>
                      <a:cxn ang="0">
                        <a:pos x="8" y="324"/>
                      </a:cxn>
                      <a:cxn ang="0">
                        <a:pos x="7" y="340"/>
                      </a:cxn>
                      <a:cxn ang="0">
                        <a:pos x="5" y="356"/>
                      </a:cxn>
                      <a:cxn ang="0">
                        <a:pos x="2" y="372"/>
                      </a:cxn>
                      <a:cxn ang="0">
                        <a:pos x="93" y="383"/>
                      </a:cxn>
                      <a:cxn ang="0">
                        <a:pos x="94" y="367"/>
                      </a:cxn>
                      <a:cxn ang="0">
                        <a:pos x="96" y="351"/>
                      </a:cxn>
                      <a:cxn ang="0">
                        <a:pos x="100" y="336"/>
                      </a:cxn>
                      <a:cxn ang="0">
                        <a:pos x="103" y="321"/>
                      </a:cxn>
                      <a:cxn ang="0">
                        <a:pos x="107" y="304"/>
                      </a:cxn>
                      <a:cxn ang="0">
                        <a:pos x="112" y="288"/>
                      </a:cxn>
                      <a:cxn ang="0">
                        <a:pos x="116" y="272"/>
                      </a:cxn>
                      <a:cxn ang="0">
                        <a:pos x="121" y="255"/>
                      </a:cxn>
                      <a:cxn ang="0">
                        <a:pos x="126" y="237"/>
                      </a:cxn>
                      <a:cxn ang="0">
                        <a:pos x="132" y="221"/>
                      </a:cxn>
                      <a:cxn ang="0">
                        <a:pos x="136" y="203"/>
                      </a:cxn>
                      <a:cxn ang="0">
                        <a:pos x="142" y="185"/>
                      </a:cxn>
                      <a:cxn ang="0">
                        <a:pos x="147" y="166"/>
                      </a:cxn>
                      <a:cxn ang="0">
                        <a:pos x="153" y="147"/>
                      </a:cxn>
                      <a:cxn ang="0">
                        <a:pos x="159" y="128"/>
                      </a:cxn>
                      <a:cxn ang="0">
                        <a:pos x="166" y="109"/>
                      </a:cxn>
                      <a:cxn ang="0">
                        <a:pos x="172" y="89"/>
                      </a:cxn>
                      <a:cxn ang="0">
                        <a:pos x="179" y="70"/>
                      </a:cxn>
                      <a:cxn ang="0">
                        <a:pos x="185" y="49"/>
                      </a:cxn>
                      <a:cxn ang="0">
                        <a:pos x="192" y="29"/>
                      </a:cxn>
                      <a:cxn ang="0">
                        <a:pos x="198" y="7"/>
                      </a:cxn>
                      <a:cxn ang="0">
                        <a:pos x="109" y="6"/>
                      </a:cxn>
                    </a:cxnLst>
                    <a:rect l="0" t="0" r="r" b="b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5" name="Freeform 87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/>
                    <a:ahLst/>
                    <a:cxnLst>
                      <a:cxn ang="0">
                        <a:pos x="3" y="54"/>
                      </a:cxn>
                      <a:cxn ang="0">
                        <a:pos x="11" y="72"/>
                      </a:cxn>
                      <a:cxn ang="0">
                        <a:pos x="21" y="88"/>
                      </a:cxn>
                      <a:cxn ang="0">
                        <a:pos x="28" y="104"/>
                      </a:cxn>
                      <a:cxn ang="0">
                        <a:pos x="36" y="120"/>
                      </a:cxn>
                      <a:cxn ang="0">
                        <a:pos x="43" y="137"/>
                      </a:cxn>
                      <a:cxn ang="0">
                        <a:pos x="50" y="152"/>
                      </a:cxn>
                      <a:cxn ang="0">
                        <a:pos x="56" y="168"/>
                      </a:cxn>
                      <a:cxn ang="0">
                        <a:pos x="63" y="183"/>
                      </a:cxn>
                      <a:cxn ang="0">
                        <a:pos x="68" y="199"/>
                      </a:cxn>
                      <a:cxn ang="0">
                        <a:pos x="74" y="214"/>
                      </a:cxn>
                      <a:cxn ang="0">
                        <a:pos x="79" y="230"/>
                      </a:cxn>
                      <a:cxn ang="0">
                        <a:pos x="83" y="244"/>
                      </a:cxn>
                      <a:cxn ang="0">
                        <a:pos x="87" y="259"/>
                      </a:cxn>
                      <a:cxn ang="0">
                        <a:pos x="92" y="273"/>
                      </a:cxn>
                      <a:cxn ang="0">
                        <a:pos x="94" y="288"/>
                      </a:cxn>
                      <a:cxn ang="0">
                        <a:pos x="97" y="302"/>
                      </a:cxn>
                      <a:cxn ang="0">
                        <a:pos x="99" y="316"/>
                      </a:cxn>
                      <a:cxn ang="0">
                        <a:pos x="101" y="329"/>
                      </a:cxn>
                      <a:cxn ang="0">
                        <a:pos x="104" y="343"/>
                      </a:cxn>
                      <a:cxn ang="0">
                        <a:pos x="105" y="358"/>
                      </a:cxn>
                      <a:cxn ang="0">
                        <a:pos x="106" y="372"/>
                      </a:cxn>
                      <a:cxn ang="0">
                        <a:pos x="191" y="355"/>
                      </a:cxn>
                      <a:cxn ang="0">
                        <a:pos x="190" y="340"/>
                      </a:cxn>
                      <a:cxn ang="0">
                        <a:pos x="188" y="323"/>
                      </a:cxn>
                      <a:cxn ang="0">
                        <a:pos x="186" y="307"/>
                      </a:cxn>
                      <a:cxn ang="0">
                        <a:pos x="182" y="291"/>
                      </a:cxn>
                      <a:cxn ang="0">
                        <a:pos x="180" y="276"/>
                      </a:cxn>
                      <a:cxn ang="0">
                        <a:pos x="177" y="259"/>
                      </a:cxn>
                      <a:cxn ang="0">
                        <a:pos x="172" y="241"/>
                      </a:cxn>
                      <a:cxn ang="0">
                        <a:pos x="168" y="225"/>
                      </a:cxn>
                      <a:cxn ang="0">
                        <a:pos x="163" y="208"/>
                      </a:cxn>
                      <a:cxn ang="0">
                        <a:pos x="158" y="192"/>
                      </a:cxn>
                      <a:cxn ang="0">
                        <a:pos x="152" y="175"/>
                      </a:cxn>
                      <a:cxn ang="0">
                        <a:pos x="146" y="157"/>
                      </a:cxn>
                      <a:cxn ang="0">
                        <a:pos x="139" y="139"/>
                      </a:cxn>
                      <a:cxn ang="0">
                        <a:pos x="132" y="121"/>
                      </a:cxn>
                      <a:cxn ang="0">
                        <a:pos x="125" y="104"/>
                      </a:cxn>
                      <a:cxn ang="0">
                        <a:pos x="117" y="86"/>
                      </a:cxn>
                      <a:cxn ang="0">
                        <a:pos x="108" y="68"/>
                      </a:cxn>
                      <a:cxn ang="0">
                        <a:pos x="99" y="50"/>
                      </a:cxn>
                      <a:cxn ang="0">
                        <a:pos x="89" y="31"/>
                      </a:cxn>
                      <a:cxn ang="0">
                        <a:pos x="80" y="12"/>
                      </a:cxn>
                      <a:cxn ang="0">
                        <a:pos x="74" y="0"/>
                      </a:cxn>
                    </a:cxnLst>
                    <a:rect l="0" t="0" r="r" b="b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6" name="Freeform 88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9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7" y="63"/>
                      </a:cxn>
                      <a:cxn ang="0">
                        <a:pos x="72" y="57"/>
                      </a:cxn>
                      <a:cxn ang="0">
                        <a:pos x="74" y="51"/>
                      </a:cxn>
                      <a:cxn ang="0">
                        <a:pos x="77" y="43"/>
                      </a:cxn>
                      <a:cxn ang="0">
                        <a:pos x="77" y="36"/>
                      </a:cxn>
                      <a:cxn ang="0">
                        <a:pos x="74" y="28"/>
                      </a:cxn>
                      <a:cxn ang="0">
                        <a:pos x="72" y="21"/>
                      </a:cxn>
                      <a:cxn ang="0">
                        <a:pos x="67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49" y="3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3"/>
                      </a:cxn>
                      <a:cxn ang="0">
                        <a:pos x="19" y="5"/>
                      </a:cxn>
                      <a:cxn ang="0">
                        <a:pos x="14" y="10"/>
                      </a:cxn>
                      <a:cxn ang="0">
                        <a:pos x="8" y="15"/>
                      </a:cxn>
                      <a:cxn ang="0">
                        <a:pos x="3" y="21"/>
                      </a:cxn>
                      <a:cxn ang="0">
                        <a:pos x="1" y="28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8" y="63"/>
                      </a:cxn>
                      <a:cxn ang="0">
                        <a:pos x="14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8"/>
                      </a:cxn>
                      <a:cxn ang="0">
                        <a:pos x="38" y="79"/>
                      </a:cxn>
                    </a:cxnLst>
                    <a:rect l="0" t="0" r="r" b="b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7" name="Freeform 89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8"/>
                      </a:cxn>
                      <a:cxn ang="0">
                        <a:pos x="69" y="62"/>
                      </a:cxn>
                      <a:cxn ang="0">
                        <a:pos x="72" y="56"/>
                      </a:cxn>
                      <a:cxn ang="0">
                        <a:pos x="75" y="49"/>
                      </a:cxn>
                      <a:cxn ang="0">
                        <a:pos x="77" y="42"/>
                      </a:cxn>
                      <a:cxn ang="0">
                        <a:pos x="77" y="33"/>
                      </a:cxn>
                      <a:cxn ang="0">
                        <a:pos x="75" y="26"/>
                      </a:cxn>
                      <a:cxn ang="0">
                        <a:pos x="72" y="19"/>
                      </a:cxn>
                      <a:cxn ang="0">
                        <a:pos x="69" y="13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3"/>
                      </a:cxn>
                      <a:cxn ang="0">
                        <a:pos x="0" y="42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8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8" name="Freeform 90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1" y="75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4" y="56"/>
                      </a:cxn>
                      <a:cxn ang="0">
                        <a:pos x="76" y="48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6" y="26"/>
                      </a:cxn>
                      <a:cxn ang="0">
                        <a:pos x="74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1" y="0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6" y="7"/>
                      </a:cxn>
                      <a:cxn ang="0">
                        <a:pos x="10" y="13"/>
                      </a:cxn>
                      <a:cxn ang="0">
                        <a:pos x="5" y="19"/>
                      </a:cxn>
                      <a:cxn ang="0">
                        <a:pos x="3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3" y="48"/>
                      </a:cxn>
                      <a:cxn ang="0">
                        <a:pos x="5" y="56"/>
                      </a:cxn>
                      <a:cxn ang="0">
                        <a:pos x="10" y="61"/>
                      </a:cxn>
                      <a:cxn ang="0">
                        <a:pos x="16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6" y="76"/>
                      </a:cxn>
                      <a:cxn ang="0">
                        <a:pos x="41" y="77"/>
                      </a:cxn>
                    </a:cxnLst>
                    <a:rect l="0" t="0" r="r" b="b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39" name="Freeform 91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5" y="73"/>
                      </a:cxn>
                      <a:cxn ang="0">
                        <a:pos x="63" y="69"/>
                      </a:cxn>
                      <a:cxn ang="0">
                        <a:pos x="67" y="64"/>
                      </a:cxn>
                      <a:cxn ang="0">
                        <a:pos x="71" y="57"/>
                      </a:cxn>
                      <a:cxn ang="0">
                        <a:pos x="74" y="51"/>
                      </a:cxn>
                      <a:cxn ang="0">
                        <a:pos x="76" y="43"/>
                      </a:cxn>
                      <a:cxn ang="0">
                        <a:pos x="76" y="36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5" y="5"/>
                      </a:cxn>
                      <a:cxn ang="0">
                        <a:pos x="50" y="2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2"/>
                      </a:cxn>
                      <a:cxn ang="0">
                        <a:pos x="19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7" y="64"/>
                      </a:cxn>
                      <a:cxn ang="0">
                        <a:pos x="13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0" name="Freeform 92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2" y="76"/>
                      </a:cxn>
                      <a:cxn ang="0">
                        <a:pos x="49" y="75"/>
                      </a:cxn>
                      <a:cxn ang="0">
                        <a:pos x="55" y="71"/>
                      </a:cxn>
                      <a:cxn ang="0">
                        <a:pos x="63" y="67"/>
                      </a:cxn>
                      <a:cxn ang="0">
                        <a:pos x="67" y="61"/>
                      </a:cxn>
                      <a:cxn ang="0">
                        <a:pos x="72" y="56"/>
                      </a:cxn>
                      <a:cxn ang="0">
                        <a:pos x="74" y="48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4" y="26"/>
                      </a:cxn>
                      <a:cxn ang="0">
                        <a:pos x="72" y="19"/>
                      </a:cxn>
                      <a:cxn ang="0">
                        <a:pos x="67" y="13"/>
                      </a:cxn>
                      <a:cxn ang="0">
                        <a:pos x="63" y="7"/>
                      </a:cxn>
                      <a:cxn ang="0">
                        <a:pos x="55" y="3"/>
                      </a:cxn>
                      <a:cxn ang="0">
                        <a:pos x="49" y="0"/>
                      </a:cxn>
                      <a:cxn ang="0">
                        <a:pos x="42" y="0"/>
                      </a:cxn>
                      <a:cxn ang="0">
                        <a:pos x="35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3" y="7"/>
                      </a:cxn>
                      <a:cxn ang="0">
                        <a:pos x="8" y="13"/>
                      </a:cxn>
                      <a:cxn ang="0">
                        <a:pos x="4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8"/>
                      </a:cxn>
                      <a:cxn ang="0">
                        <a:pos x="4" y="56"/>
                      </a:cxn>
                      <a:cxn ang="0">
                        <a:pos x="8" y="61"/>
                      </a:cxn>
                      <a:cxn ang="0">
                        <a:pos x="13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5" y="76"/>
                      </a:cxn>
                      <a:cxn ang="0">
                        <a:pos x="39" y="77"/>
                      </a:cxn>
                    </a:cxnLst>
                    <a:rect l="0" t="0" r="r" b="b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1" name="Freeform 93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7"/>
                      </a:cxn>
                      <a:cxn ang="0">
                        <a:pos x="50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8" y="64"/>
                      </a:cxn>
                      <a:cxn ang="0">
                        <a:pos x="74" y="57"/>
                      </a:cxn>
                      <a:cxn ang="0">
                        <a:pos x="76" y="51"/>
                      </a:cxn>
                      <a:cxn ang="0">
                        <a:pos x="78" y="43"/>
                      </a:cxn>
                      <a:cxn ang="0">
                        <a:pos x="78" y="36"/>
                      </a:cxn>
                      <a:cxn ang="0">
                        <a:pos x="76" y="27"/>
                      </a:cxn>
                      <a:cxn ang="0">
                        <a:pos x="74" y="20"/>
                      </a:cxn>
                      <a:cxn ang="0">
                        <a:pos x="68" y="14"/>
                      </a:cxn>
                      <a:cxn ang="0">
                        <a:pos x="63" y="8"/>
                      </a:cxn>
                      <a:cxn ang="0">
                        <a:pos x="57" y="5"/>
                      </a:cxn>
                      <a:cxn ang="0">
                        <a:pos x="50" y="2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2"/>
                      </a:cxn>
                      <a:cxn ang="0">
                        <a:pos x="20" y="5"/>
                      </a:cxn>
                      <a:cxn ang="0">
                        <a:pos x="14" y="8"/>
                      </a:cxn>
                      <a:cxn ang="0">
                        <a:pos x="8" y="14"/>
                      </a:cxn>
                      <a:cxn ang="0">
                        <a:pos x="5" y="20"/>
                      </a:cxn>
                      <a:cxn ang="0">
                        <a:pos x="2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2" y="51"/>
                      </a:cxn>
                      <a:cxn ang="0">
                        <a:pos x="5" y="57"/>
                      </a:cxn>
                      <a:cxn ang="0">
                        <a:pos x="8" y="64"/>
                      </a:cxn>
                      <a:cxn ang="0">
                        <a:pos x="14" y="69"/>
                      </a:cxn>
                      <a:cxn ang="0">
                        <a:pos x="20" y="73"/>
                      </a:cxn>
                      <a:cxn ang="0">
                        <a:pos x="27" y="76"/>
                      </a:cxn>
                      <a:cxn ang="0">
                        <a:pos x="36" y="77"/>
                      </a:cxn>
                      <a:cxn ang="0">
                        <a:pos x="39" y="78"/>
                      </a:cxn>
                    </a:cxnLst>
                    <a:rect l="0" t="0" r="r" b="b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2" name="Freeform 94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8" y="76"/>
                      </a:cxn>
                      <a:cxn ang="0">
                        <a:pos x="54" y="72"/>
                      </a:cxn>
                      <a:cxn ang="0">
                        <a:pos x="61" y="69"/>
                      </a:cxn>
                      <a:cxn ang="0">
                        <a:pos x="66" y="63"/>
                      </a:cxn>
                      <a:cxn ang="0">
                        <a:pos x="70" y="57"/>
                      </a:cxn>
                      <a:cxn ang="0">
                        <a:pos x="73" y="51"/>
                      </a:cxn>
                      <a:cxn ang="0">
                        <a:pos x="75" y="42"/>
                      </a:cxn>
                      <a:cxn ang="0">
                        <a:pos x="75" y="35"/>
                      </a:cxn>
                      <a:cxn ang="0">
                        <a:pos x="73" y="26"/>
                      </a:cxn>
                      <a:cxn ang="0">
                        <a:pos x="70" y="20"/>
                      </a:cxn>
                      <a:cxn ang="0">
                        <a:pos x="66" y="14"/>
                      </a:cxn>
                      <a:cxn ang="0">
                        <a:pos x="61" y="9"/>
                      </a:cxn>
                      <a:cxn ang="0">
                        <a:pos x="54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4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1"/>
                      </a:cxn>
                      <a:cxn ang="0">
                        <a:pos x="3" y="57"/>
                      </a:cxn>
                      <a:cxn ang="0">
                        <a:pos x="7" y="63"/>
                      </a:cxn>
                      <a:cxn ang="0">
                        <a:pos x="13" y="69"/>
                      </a:cxn>
                      <a:cxn ang="0">
                        <a:pos x="19" y="72"/>
                      </a:cxn>
                      <a:cxn ang="0">
                        <a:pos x="24" y="76"/>
                      </a:cxn>
                      <a:cxn ang="0">
                        <a:pos x="33" y="78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3" name="Freeform 95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6" y="72"/>
                      </a:cxn>
                      <a:cxn ang="0">
                        <a:pos x="63" y="67"/>
                      </a:cxn>
                      <a:cxn ang="0">
                        <a:pos x="67" y="63"/>
                      </a:cxn>
                      <a:cxn ang="0">
                        <a:pos x="71" y="56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1" y="50"/>
                      </a:cxn>
                      <a:cxn ang="0">
                        <a:pos x="3" y="56"/>
                      </a:cxn>
                      <a:cxn ang="0">
                        <a:pos x="7" y="63"/>
                      </a:cxn>
                      <a:cxn ang="0">
                        <a:pos x="13" y="67"/>
                      </a:cxn>
                      <a:cxn ang="0">
                        <a:pos x="20" y="72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4" name="Freeform 96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6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3" y="56"/>
                      </a:cxn>
                      <a:cxn ang="0">
                        <a:pos x="76" y="48"/>
                      </a:cxn>
                      <a:cxn ang="0">
                        <a:pos x="77" y="40"/>
                      </a:cxn>
                      <a:cxn ang="0">
                        <a:pos x="77" y="33"/>
                      </a:cxn>
                      <a:cxn ang="0">
                        <a:pos x="76" y="25"/>
                      </a:cxn>
                      <a:cxn ang="0">
                        <a:pos x="73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6" y="3"/>
                      </a:cxn>
                      <a:cxn ang="0">
                        <a:pos x="50" y="0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1" y="3"/>
                      </a:cxn>
                      <a:cxn ang="0">
                        <a:pos x="15" y="7"/>
                      </a:cxn>
                      <a:cxn ang="0">
                        <a:pos x="9" y="13"/>
                      </a:cxn>
                      <a:cxn ang="0">
                        <a:pos x="5" y="19"/>
                      </a:cxn>
                      <a:cxn ang="0">
                        <a:pos x="2" y="25"/>
                      </a:cxn>
                      <a:cxn ang="0">
                        <a:pos x="0" y="33"/>
                      </a:cxn>
                      <a:cxn ang="0">
                        <a:pos x="0" y="40"/>
                      </a:cxn>
                      <a:cxn ang="0">
                        <a:pos x="2" y="48"/>
                      </a:cxn>
                      <a:cxn ang="0">
                        <a:pos x="5" y="56"/>
                      </a:cxn>
                      <a:cxn ang="0">
                        <a:pos x="9" y="61"/>
                      </a:cxn>
                      <a:cxn ang="0">
                        <a:pos x="15" y="67"/>
                      </a:cxn>
                      <a:cxn ang="0">
                        <a:pos x="21" y="71"/>
                      </a:cxn>
                      <a:cxn ang="0">
                        <a:pos x="28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5" name="Freeform 97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/>
                    <a:ahLst/>
                    <a:cxnLst>
                      <a:cxn ang="0">
                        <a:pos x="43" y="79"/>
                      </a:cxn>
                      <a:cxn ang="0">
                        <a:pos x="52" y="76"/>
                      </a:cxn>
                      <a:cxn ang="0">
                        <a:pos x="57" y="73"/>
                      </a:cxn>
                      <a:cxn ang="0">
                        <a:pos x="63" y="68"/>
                      </a:cxn>
                      <a:cxn ang="0">
                        <a:pos x="69" y="63"/>
                      </a:cxn>
                      <a:cxn ang="0">
                        <a:pos x="73" y="59"/>
                      </a:cxn>
                      <a:cxn ang="0">
                        <a:pos x="76" y="50"/>
                      </a:cxn>
                      <a:cxn ang="0">
                        <a:pos x="78" y="43"/>
                      </a:cxn>
                      <a:cxn ang="0">
                        <a:pos x="78" y="35"/>
                      </a:cxn>
                      <a:cxn ang="0">
                        <a:pos x="76" y="28"/>
                      </a:cxn>
                      <a:cxn ang="0">
                        <a:pos x="73" y="21"/>
                      </a:cxn>
                      <a:cxn ang="0">
                        <a:pos x="69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52" y="3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8" y="3"/>
                      </a:cxn>
                      <a:cxn ang="0">
                        <a:pos x="21" y="5"/>
                      </a:cxn>
                      <a:cxn ang="0">
                        <a:pos x="15" y="10"/>
                      </a:cxn>
                      <a:cxn ang="0">
                        <a:pos x="10" y="15"/>
                      </a:cxn>
                      <a:cxn ang="0">
                        <a:pos x="5" y="21"/>
                      </a:cxn>
                      <a:cxn ang="0">
                        <a:pos x="3" y="28"/>
                      </a:cxn>
                      <a:cxn ang="0">
                        <a:pos x="0" y="35"/>
                      </a:cxn>
                      <a:cxn ang="0">
                        <a:pos x="0" y="43"/>
                      </a:cxn>
                      <a:cxn ang="0">
                        <a:pos x="3" y="50"/>
                      </a:cxn>
                      <a:cxn ang="0">
                        <a:pos x="5" y="59"/>
                      </a:cxn>
                      <a:cxn ang="0">
                        <a:pos x="10" y="63"/>
                      </a:cxn>
                      <a:cxn ang="0">
                        <a:pos x="15" y="68"/>
                      </a:cxn>
                      <a:cxn ang="0">
                        <a:pos x="21" y="73"/>
                      </a:cxn>
                      <a:cxn ang="0">
                        <a:pos x="28" y="76"/>
                      </a:cxn>
                      <a:cxn ang="0">
                        <a:pos x="36" y="79"/>
                      </a:cxn>
                      <a:cxn ang="0">
                        <a:pos x="40" y="79"/>
                      </a:cxn>
                    </a:cxnLst>
                    <a:rect l="0" t="0" r="r" b="b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6" name="Freeform 98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8" y="63"/>
                      </a:cxn>
                      <a:cxn ang="0">
                        <a:pos x="73" y="56"/>
                      </a:cxn>
                      <a:cxn ang="0">
                        <a:pos x="75" y="50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5" y="26"/>
                      </a:cxn>
                      <a:cxn ang="0">
                        <a:pos x="73" y="19"/>
                      </a:cxn>
                      <a:cxn ang="0">
                        <a:pos x="68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7" y="1"/>
                      </a:cxn>
                      <a:cxn ang="0">
                        <a:pos x="21" y="3"/>
                      </a:cxn>
                      <a:cxn ang="0">
                        <a:pos x="13" y="7"/>
                      </a:cxn>
                      <a:cxn ang="0">
                        <a:pos x="9" y="13"/>
                      </a:cxn>
                      <a:cxn ang="0">
                        <a:pos x="4" y="19"/>
                      </a:cxn>
                      <a:cxn ang="0">
                        <a:pos x="2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2" y="50"/>
                      </a:cxn>
                      <a:cxn ang="0">
                        <a:pos x="4" y="56"/>
                      </a:cxn>
                      <a:cxn ang="0">
                        <a:pos x="9" y="63"/>
                      </a:cxn>
                      <a:cxn ang="0">
                        <a:pos x="13" y="67"/>
                      </a:cxn>
                      <a:cxn ang="0">
                        <a:pos x="21" y="71"/>
                      </a:cxn>
                      <a:cxn ang="0">
                        <a:pos x="27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7" name="Freeform 99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6"/>
                      </a:cxn>
                      <a:cxn ang="0">
                        <a:pos x="67" y="62"/>
                      </a:cxn>
                      <a:cxn ang="0">
                        <a:pos x="71" y="56"/>
                      </a:cxn>
                      <a:cxn ang="0">
                        <a:pos x="76" y="49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6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3" y="8"/>
                      </a:cxn>
                      <a:cxn ang="0">
                        <a:pos x="56" y="4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4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6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8" name="Freeform 100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48" y="75"/>
                      </a:cxn>
                      <a:cxn ang="0">
                        <a:pos x="56" y="73"/>
                      </a:cxn>
                      <a:cxn ang="0">
                        <a:pos x="61" y="67"/>
                      </a:cxn>
                      <a:cxn ang="0">
                        <a:pos x="67" y="62"/>
                      </a:cxn>
                      <a:cxn ang="0">
                        <a:pos x="71" y="57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1" y="9"/>
                      </a:cxn>
                      <a:cxn ang="0">
                        <a:pos x="56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6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3"/>
                      </a:cxn>
                      <a:cxn ang="0">
                        <a:pos x="3" y="19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0"/>
                      </a:cxn>
                      <a:cxn ang="0">
                        <a:pos x="3" y="57"/>
                      </a:cxn>
                      <a:cxn ang="0">
                        <a:pos x="7" y="62"/>
                      </a:cxn>
                      <a:cxn ang="0">
                        <a:pos x="13" y="67"/>
                      </a:cxn>
                      <a:cxn ang="0">
                        <a:pos x="19" y="73"/>
                      </a:cxn>
                      <a:cxn ang="0">
                        <a:pos x="26" y="75"/>
                      </a:cxn>
                      <a:cxn ang="0">
                        <a:pos x="33" y="77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49" name="Freeform 101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/>
                    <a:ahLst/>
                    <a:cxnLst>
                      <a:cxn ang="0">
                        <a:pos x="51" y="0"/>
                      </a:cxn>
                      <a:cxn ang="0">
                        <a:pos x="51" y="4"/>
                      </a:cxn>
                      <a:cxn ang="0">
                        <a:pos x="51" y="8"/>
                      </a:cxn>
                      <a:cxn ang="0">
                        <a:pos x="51" y="12"/>
                      </a:cxn>
                      <a:cxn ang="0">
                        <a:pos x="53" y="15"/>
                      </a:cxn>
                      <a:cxn ang="0">
                        <a:pos x="53" y="19"/>
                      </a:cxn>
                      <a:cxn ang="0">
                        <a:pos x="54" y="22"/>
                      </a:cxn>
                      <a:cxn ang="0">
                        <a:pos x="55" y="25"/>
                      </a:cxn>
                      <a:cxn ang="0">
                        <a:pos x="56" y="27"/>
                      </a:cxn>
                      <a:cxn ang="0">
                        <a:pos x="51" y="27"/>
                      </a:cxn>
                      <a:cxn ang="0">
                        <a:pos x="48" y="27"/>
                      </a:cxn>
                      <a:cxn ang="0">
                        <a:pos x="44" y="27"/>
                      </a:cxn>
                      <a:cxn ang="0">
                        <a:pos x="41" y="27"/>
                      </a:cxn>
                      <a:cxn ang="0">
                        <a:pos x="37" y="26"/>
                      </a:cxn>
                      <a:cxn ang="0">
                        <a:pos x="34" y="25"/>
                      </a:cxn>
                      <a:cxn ang="0">
                        <a:pos x="29" y="23"/>
                      </a:cxn>
                      <a:cxn ang="0">
                        <a:pos x="26" y="22"/>
                      </a:cxn>
                      <a:cxn ang="0">
                        <a:pos x="23" y="20"/>
                      </a:cxn>
                      <a:cxn ang="0">
                        <a:pos x="19" y="18"/>
                      </a:cxn>
                      <a:cxn ang="0">
                        <a:pos x="16" y="14"/>
                      </a:cxn>
                      <a:cxn ang="0">
                        <a:pos x="13" y="12"/>
                      </a:cxn>
                      <a:cxn ang="0">
                        <a:pos x="9" y="9"/>
                      </a:cxn>
                      <a:cxn ang="0">
                        <a:pos x="6" y="7"/>
                      </a:cxn>
                      <a:cxn ang="0">
                        <a:pos x="3" y="4"/>
                      </a:cxn>
                      <a:cxn ang="0">
                        <a:pos x="0" y="2"/>
                      </a:cxn>
                      <a:cxn ang="0">
                        <a:pos x="3" y="1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  <a:cxn ang="0">
                        <a:pos x="13" y="1"/>
                      </a:cxn>
                      <a:cxn ang="0">
                        <a:pos x="16" y="1"/>
                      </a:cxn>
                      <a:cxn ang="0">
                        <a:pos x="19" y="1"/>
                      </a:cxn>
                      <a:cxn ang="0">
                        <a:pos x="23" y="1"/>
                      </a:cxn>
                      <a:cxn ang="0">
                        <a:pos x="26" y="1"/>
                      </a:cxn>
                      <a:cxn ang="0">
                        <a:pos x="29" y="0"/>
                      </a:cxn>
                      <a:cxn ang="0">
                        <a:pos x="31" y="0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  <a:cxn ang="0">
                        <a:pos x="42" y="0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1" y="0"/>
                      </a:cxn>
                      <a:cxn ang="0">
                        <a:pos x="51" y="0"/>
                      </a:cxn>
                    </a:cxnLst>
                    <a:rect l="0" t="0" r="r" b="b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0" name="Freeform 102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/>
                    <a:ahLst/>
                    <a:cxnLst>
                      <a:cxn ang="0">
                        <a:pos x="821" y="16"/>
                      </a:cxn>
                      <a:cxn ang="0">
                        <a:pos x="792" y="29"/>
                      </a:cxn>
                      <a:cxn ang="0">
                        <a:pos x="761" y="36"/>
                      </a:cxn>
                      <a:cxn ang="0">
                        <a:pos x="735" y="24"/>
                      </a:cxn>
                      <a:cxn ang="0">
                        <a:pos x="708" y="45"/>
                      </a:cxn>
                      <a:cxn ang="0">
                        <a:pos x="678" y="31"/>
                      </a:cxn>
                      <a:cxn ang="0">
                        <a:pos x="652" y="32"/>
                      </a:cxn>
                      <a:cxn ang="0">
                        <a:pos x="650" y="67"/>
                      </a:cxn>
                      <a:cxn ang="0">
                        <a:pos x="683" y="73"/>
                      </a:cxn>
                      <a:cxn ang="0">
                        <a:pos x="714" y="64"/>
                      </a:cxn>
                      <a:cxn ang="0">
                        <a:pos x="744" y="55"/>
                      </a:cxn>
                      <a:cxn ang="0">
                        <a:pos x="774" y="63"/>
                      </a:cxn>
                      <a:cxn ang="0">
                        <a:pos x="795" y="87"/>
                      </a:cxn>
                      <a:cxn ang="0">
                        <a:pos x="831" y="88"/>
                      </a:cxn>
                      <a:cxn ang="0">
                        <a:pos x="873" y="56"/>
                      </a:cxn>
                      <a:cxn ang="0">
                        <a:pos x="855" y="43"/>
                      </a:cxn>
                      <a:cxn ang="0">
                        <a:pos x="820" y="40"/>
                      </a:cxn>
                      <a:cxn ang="0">
                        <a:pos x="837" y="14"/>
                      </a:cxn>
                      <a:cxn ang="0">
                        <a:pos x="871" y="13"/>
                      </a:cxn>
                      <a:cxn ang="0">
                        <a:pos x="899" y="16"/>
                      </a:cxn>
                      <a:cxn ang="0">
                        <a:pos x="929" y="18"/>
                      </a:cxn>
                      <a:cxn ang="0">
                        <a:pos x="969" y="19"/>
                      </a:cxn>
                      <a:cxn ang="0">
                        <a:pos x="744" y="94"/>
                      </a:cxn>
                      <a:cxn ang="0">
                        <a:pos x="618" y="87"/>
                      </a:cxn>
                      <a:cxn ang="0">
                        <a:pos x="492" y="84"/>
                      </a:cxn>
                      <a:cxn ang="0">
                        <a:pos x="369" y="86"/>
                      </a:cxn>
                      <a:cxn ang="0">
                        <a:pos x="245" y="95"/>
                      </a:cxn>
                      <a:cxn ang="0">
                        <a:pos x="127" y="113"/>
                      </a:cxn>
                      <a:cxn ang="0">
                        <a:pos x="0" y="56"/>
                      </a:cxn>
                      <a:cxn ang="0">
                        <a:pos x="36" y="45"/>
                      </a:cxn>
                      <a:cxn ang="0">
                        <a:pos x="64" y="38"/>
                      </a:cxn>
                      <a:cxn ang="0">
                        <a:pos x="91" y="32"/>
                      </a:cxn>
                      <a:cxn ang="0">
                        <a:pos x="118" y="26"/>
                      </a:cxn>
                      <a:cxn ang="0">
                        <a:pos x="144" y="21"/>
                      </a:cxn>
                      <a:cxn ang="0">
                        <a:pos x="173" y="18"/>
                      </a:cxn>
                      <a:cxn ang="0">
                        <a:pos x="187" y="43"/>
                      </a:cxn>
                      <a:cxn ang="0">
                        <a:pos x="220" y="32"/>
                      </a:cxn>
                      <a:cxn ang="0">
                        <a:pos x="250" y="30"/>
                      </a:cxn>
                      <a:cxn ang="0">
                        <a:pos x="277" y="65"/>
                      </a:cxn>
                      <a:cxn ang="0">
                        <a:pos x="314" y="83"/>
                      </a:cxn>
                      <a:cxn ang="0">
                        <a:pos x="324" y="57"/>
                      </a:cxn>
                      <a:cxn ang="0">
                        <a:pos x="308" y="12"/>
                      </a:cxn>
                      <a:cxn ang="0">
                        <a:pos x="327" y="2"/>
                      </a:cxn>
                      <a:cxn ang="0">
                        <a:pos x="352" y="6"/>
                      </a:cxn>
                      <a:cxn ang="0">
                        <a:pos x="378" y="31"/>
                      </a:cxn>
                      <a:cxn ang="0">
                        <a:pos x="411" y="61"/>
                      </a:cxn>
                      <a:cxn ang="0">
                        <a:pos x="440" y="65"/>
                      </a:cxn>
                      <a:cxn ang="0">
                        <a:pos x="471" y="55"/>
                      </a:cxn>
                      <a:cxn ang="0">
                        <a:pos x="507" y="18"/>
                      </a:cxn>
                      <a:cxn ang="0">
                        <a:pos x="535" y="0"/>
                      </a:cxn>
                      <a:cxn ang="0">
                        <a:pos x="517" y="29"/>
                      </a:cxn>
                      <a:cxn ang="0">
                        <a:pos x="534" y="62"/>
                      </a:cxn>
                      <a:cxn ang="0">
                        <a:pos x="577" y="71"/>
                      </a:cxn>
                      <a:cxn ang="0">
                        <a:pos x="596" y="56"/>
                      </a:cxn>
                      <a:cxn ang="0">
                        <a:pos x="588" y="26"/>
                      </a:cxn>
                      <a:cxn ang="0">
                        <a:pos x="562" y="8"/>
                      </a:cxn>
                      <a:cxn ang="0">
                        <a:pos x="576" y="0"/>
                      </a:cxn>
                      <a:cxn ang="0">
                        <a:pos x="617" y="1"/>
                      </a:cxn>
                      <a:cxn ang="0">
                        <a:pos x="657" y="2"/>
                      </a:cxn>
                      <a:cxn ang="0">
                        <a:pos x="697" y="5"/>
                      </a:cxn>
                      <a:cxn ang="0">
                        <a:pos x="738" y="6"/>
                      </a:cxn>
                      <a:cxn ang="0">
                        <a:pos x="779" y="10"/>
                      </a:cxn>
                    </a:cxnLst>
                    <a:rect l="0" t="0" r="r" b="b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1" name="Freeform 103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/>
                    <a:ahLst/>
                    <a:cxnLst>
                      <a:cxn ang="0">
                        <a:pos x="13" y="14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1" y="4"/>
                      </a:cxn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2"/>
                      </a:cxn>
                      <a:cxn ang="0">
                        <a:pos x="13" y="7"/>
                      </a:cxn>
                      <a:cxn ang="0">
                        <a:pos x="13" y="10"/>
                      </a:cxn>
                      <a:cxn ang="0">
                        <a:pos x="13" y="14"/>
                      </a:cxn>
                      <a:cxn ang="0">
                        <a:pos x="13" y="14"/>
                      </a:cxn>
                    </a:cxnLst>
                    <a:rect l="0" t="0" r="r" b="b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2" name="Freeform 104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/>
                    <a:ahLst/>
                    <a:cxnLst>
                      <a:cxn ang="0">
                        <a:pos x="63" y="10"/>
                      </a:cxn>
                      <a:cxn ang="0">
                        <a:pos x="142" y="18"/>
                      </a:cxn>
                      <a:cxn ang="0">
                        <a:pos x="231" y="22"/>
                      </a:cxn>
                      <a:cxn ang="0">
                        <a:pos x="303" y="21"/>
                      </a:cxn>
                      <a:cxn ang="0">
                        <a:pos x="351" y="19"/>
                      </a:cxn>
                      <a:cxn ang="0">
                        <a:pos x="412" y="16"/>
                      </a:cxn>
                      <a:cxn ang="0">
                        <a:pos x="482" y="15"/>
                      </a:cxn>
                      <a:cxn ang="0">
                        <a:pos x="497" y="25"/>
                      </a:cxn>
                      <a:cxn ang="0">
                        <a:pos x="467" y="71"/>
                      </a:cxn>
                      <a:cxn ang="0">
                        <a:pos x="519" y="66"/>
                      </a:cxn>
                      <a:cxn ang="0">
                        <a:pos x="596" y="34"/>
                      </a:cxn>
                      <a:cxn ang="0">
                        <a:pos x="632" y="13"/>
                      </a:cxn>
                      <a:cxn ang="0">
                        <a:pos x="693" y="13"/>
                      </a:cxn>
                      <a:cxn ang="0">
                        <a:pos x="746" y="14"/>
                      </a:cxn>
                      <a:cxn ang="0">
                        <a:pos x="800" y="16"/>
                      </a:cxn>
                      <a:cxn ang="0">
                        <a:pos x="840" y="64"/>
                      </a:cxn>
                      <a:cxn ang="0">
                        <a:pos x="911" y="91"/>
                      </a:cxn>
                      <a:cxn ang="0">
                        <a:pos x="898" y="40"/>
                      </a:cxn>
                      <a:cxn ang="0">
                        <a:pos x="904" y="22"/>
                      </a:cxn>
                      <a:cxn ang="0">
                        <a:pos x="961" y="21"/>
                      </a:cxn>
                      <a:cxn ang="0">
                        <a:pos x="1025" y="20"/>
                      </a:cxn>
                      <a:cxn ang="0">
                        <a:pos x="1094" y="18"/>
                      </a:cxn>
                      <a:cxn ang="0">
                        <a:pos x="1113" y="45"/>
                      </a:cxn>
                      <a:cxn ang="0">
                        <a:pos x="1189" y="76"/>
                      </a:cxn>
                      <a:cxn ang="0">
                        <a:pos x="1246" y="59"/>
                      </a:cxn>
                      <a:cxn ang="0">
                        <a:pos x="1187" y="15"/>
                      </a:cxn>
                      <a:cxn ang="0">
                        <a:pos x="1255" y="10"/>
                      </a:cxn>
                      <a:cxn ang="0">
                        <a:pos x="1319" y="7"/>
                      </a:cxn>
                      <a:cxn ang="0">
                        <a:pos x="1375" y="3"/>
                      </a:cxn>
                      <a:cxn ang="0">
                        <a:pos x="1425" y="84"/>
                      </a:cxn>
                      <a:cxn ang="0">
                        <a:pos x="1372" y="89"/>
                      </a:cxn>
                      <a:cxn ang="0">
                        <a:pos x="1289" y="97"/>
                      </a:cxn>
                      <a:cxn ang="0">
                        <a:pos x="1173" y="104"/>
                      </a:cxn>
                      <a:cxn ang="0">
                        <a:pos x="1086" y="76"/>
                      </a:cxn>
                      <a:cxn ang="0">
                        <a:pos x="1030" y="48"/>
                      </a:cxn>
                      <a:cxn ang="0">
                        <a:pos x="974" y="53"/>
                      </a:cxn>
                      <a:cxn ang="0">
                        <a:pos x="976" y="89"/>
                      </a:cxn>
                      <a:cxn ang="0">
                        <a:pos x="1035" y="98"/>
                      </a:cxn>
                      <a:cxn ang="0">
                        <a:pos x="982" y="108"/>
                      </a:cxn>
                      <a:cxn ang="0">
                        <a:pos x="931" y="107"/>
                      </a:cxn>
                      <a:cxn ang="0">
                        <a:pos x="886" y="105"/>
                      </a:cxn>
                      <a:cxn ang="0">
                        <a:pos x="831" y="104"/>
                      </a:cxn>
                      <a:cxn ang="0">
                        <a:pos x="797" y="76"/>
                      </a:cxn>
                      <a:cxn ang="0">
                        <a:pos x="748" y="35"/>
                      </a:cxn>
                      <a:cxn ang="0">
                        <a:pos x="729" y="83"/>
                      </a:cxn>
                      <a:cxn ang="0">
                        <a:pos x="715" y="101"/>
                      </a:cxn>
                      <a:cxn ang="0">
                        <a:pos x="669" y="100"/>
                      </a:cxn>
                      <a:cxn ang="0">
                        <a:pos x="685" y="59"/>
                      </a:cxn>
                      <a:cxn ang="0">
                        <a:pos x="640" y="51"/>
                      </a:cxn>
                      <a:cxn ang="0">
                        <a:pos x="589" y="46"/>
                      </a:cxn>
                      <a:cxn ang="0">
                        <a:pos x="575" y="97"/>
                      </a:cxn>
                      <a:cxn ang="0">
                        <a:pos x="532" y="101"/>
                      </a:cxn>
                      <a:cxn ang="0">
                        <a:pos x="486" y="101"/>
                      </a:cxn>
                      <a:cxn ang="0">
                        <a:pos x="440" y="102"/>
                      </a:cxn>
                      <a:cxn ang="0">
                        <a:pos x="408" y="82"/>
                      </a:cxn>
                      <a:cxn ang="0">
                        <a:pos x="375" y="89"/>
                      </a:cxn>
                      <a:cxn ang="0">
                        <a:pos x="342" y="104"/>
                      </a:cxn>
                      <a:cxn ang="0">
                        <a:pos x="297" y="104"/>
                      </a:cxn>
                      <a:cxn ang="0">
                        <a:pos x="230" y="105"/>
                      </a:cxn>
                      <a:cxn ang="0">
                        <a:pos x="148" y="102"/>
                      </a:cxn>
                      <a:cxn ang="0">
                        <a:pos x="75" y="97"/>
                      </a:cxn>
                      <a:cxn ang="0">
                        <a:pos x="24" y="94"/>
                      </a:cxn>
                    </a:cxnLst>
                    <a:rect l="0" t="0" r="r" b="b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3" name="Freeform 105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/>
                    <a:ahLst/>
                    <a:cxnLst>
                      <a:cxn ang="0">
                        <a:pos x="33" y="91"/>
                      </a:cxn>
                      <a:cxn ang="0">
                        <a:pos x="27" y="89"/>
                      </a:cxn>
                      <a:cxn ang="0">
                        <a:pos x="17" y="88"/>
                      </a:cxn>
                      <a:cxn ang="0">
                        <a:pos x="10" y="85"/>
                      </a:cxn>
                      <a:cxn ang="0">
                        <a:pos x="4" y="81"/>
                      </a:cxn>
                      <a:cxn ang="0">
                        <a:pos x="0" y="75"/>
                      </a:cxn>
                      <a:cxn ang="0">
                        <a:pos x="0" y="67"/>
                      </a:cxn>
                      <a:cxn ang="0">
                        <a:pos x="1" y="61"/>
                      </a:cxn>
                      <a:cxn ang="0">
                        <a:pos x="3" y="55"/>
                      </a:cxn>
                      <a:cxn ang="0">
                        <a:pos x="7" y="48"/>
                      </a:cxn>
                      <a:cxn ang="0">
                        <a:pos x="11" y="41"/>
                      </a:cxn>
                      <a:cxn ang="0">
                        <a:pos x="15" y="34"/>
                      </a:cxn>
                      <a:cxn ang="0">
                        <a:pos x="20" y="26"/>
                      </a:cxn>
                      <a:cxn ang="0">
                        <a:pos x="26" y="19"/>
                      </a:cxn>
                      <a:cxn ang="0">
                        <a:pos x="30" y="12"/>
                      </a:cxn>
                      <a:cxn ang="0">
                        <a:pos x="33" y="4"/>
                      </a:cxn>
                      <a:cxn ang="0">
                        <a:pos x="35" y="4"/>
                      </a:cxn>
                      <a:cxn ang="0">
                        <a:pos x="35" y="10"/>
                      </a:cxn>
                      <a:cxn ang="0">
                        <a:pos x="35" y="15"/>
                      </a:cxn>
                      <a:cxn ang="0">
                        <a:pos x="35" y="20"/>
                      </a:cxn>
                      <a:cxn ang="0">
                        <a:pos x="35" y="26"/>
                      </a:cxn>
                      <a:cxn ang="0">
                        <a:pos x="35" y="32"/>
                      </a:cxn>
                      <a:cxn ang="0">
                        <a:pos x="35" y="37"/>
                      </a:cxn>
                      <a:cxn ang="0">
                        <a:pos x="35" y="43"/>
                      </a:cxn>
                      <a:cxn ang="0">
                        <a:pos x="35" y="49"/>
                      </a:cxn>
                      <a:cxn ang="0">
                        <a:pos x="35" y="55"/>
                      </a:cxn>
                      <a:cxn ang="0">
                        <a:pos x="35" y="61"/>
                      </a:cxn>
                      <a:cxn ang="0">
                        <a:pos x="35" y="67"/>
                      </a:cxn>
                      <a:cxn ang="0">
                        <a:pos x="35" y="72"/>
                      </a:cxn>
                      <a:cxn ang="0">
                        <a:pos x="35" y="77"/>
                      </a:cxn>
                      <a:cxn ang="0">
                        <a:pos x="35" y="82"/>
                      </a:cxn>
                      <a:cxn ang="0">
                        <a:pos x="35" y="88"/>
                      </a:cxn>
                      <a:cxn ang="0">
                        <a:pos x="36" y="91"/>
                      </a:cxn>
                    </a:cxnLst>
                    <a:rect l="0" t="0" r="r" b="b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4" name="Freeform 106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/>
                    <a:ahLst/>
                    <a:cxnLst>
                      <a:cxn ang="0">
                        <a:pos x="101" y="54"/>
                      </a:cxn>
                      <a:cxn ang="0">
                        <a:pos x="99" y="90"/>
                      </a:cxn>
                      <a:cxn ang="0">
                        <a:pos x="94" y="138"/>
                      </a:cxn>
                      <a:cxn ang="0">
                        <a:pos x="91" y="198"/>
                      </a:cxn>
                      <a:cxn ang="0">
                        <a:pos x="63" y="197"/>
                      </a:cxn>
                      <a:cxn ang="0">
                        <a:pos x="53" y="239"/>
                      </a:cxn>
                      <a:cxn ang="0">
                        <a:pos x="25" y="271"/>
                      </a:cxn>
                      <a:cxn ang="0">
                        <a:pos x="15" y="319"/>
                      </a:cxn>
                      <a:cxn ang="0">
                        <a:pos x="36" y="364"/>
                      </a:cxn>
                      <a:cxn ang="0">
                        <a:pos x="74" y="391"/>
                      </a:cxn>
                      <a:cxn ang="0">
                        <a:pos x="91" y="366"/>
                      </a:cxn>
                      <a:cxn ang="0">
                        <a:pos x="95" y="407"/>
                      </a:cxn>
                      <a:cxn ang="0">
                        <a:pos x="40" y="438"/>
                      </a:cxn>
                      <a:cxn ang="0">
                        <a:pos x="68" y="449"/>
                      </a:cxn>
                      <a:cxn ang="0">
                        <a:pos x="107" y="452"/>
                      </a:cxn>
                      <a:cxn ang="0">
                        <a:pos x="152" y="446"/>
                      </a:cxn>
                      <a:cxn ang="0">
                        <a:pos x="255" y="447"/>
                      </a:cxn>
                      <a:cxn ang="0">
                        <a:pos x="377" y="445"/>
                      </a:cxn>
                      <a:cxn ang="0">
                        <a:pos x="475" y="440"/>
                      </a:cxn>
                      <a:cxn ang="0">
                        <a:pos x="545" y="435"/>
                      </a:cxn>
                      <a:cxn ang="0">
                        <a:pos x="578" y="432"/>
                      </a:cxn>
                      <a:cxn ang="0">
                        <a:pos x="578" y="389"/>
                      </a:cxn>
                      <a:cxn ang="0">
                        <a:pos x="578" y="340"/>
                      </a:cxn>
                      <a:cxn ang="0">
                        <a:pos x="578" y="280"/>
                      </a:cxn>
                      <a:cxn ang="0">
                        <a:pos x="578" y="211"/>
                      </a:cxn>
                      <a:cxn ang="0">
                        <a:pos x="575" y="150"/>
                      </a:cxn>
                      <a:cxn ang="0">
                        <a:pos x="569" y="108"/>
                      </a:cxn>
                      <a:cxn ang="0">
                        <a:pos x="558" y="64"/>
                      </a:cxn>
                      <a:cxn ang="0">
                        <a:pos x="646" y="34"/>
                      </a:cxn>
                      <a:cxn ang="0">
                        <a:pos x="658" y="87"/>
                      </a:cxn>
                      <a:cxn ang="0">
                        <a:pos x="664" y="147"/>
                      </a:cxn>
                      <a:cxn ang="0">
                        <a:pos x="665" y="201"/>
                      </a:cxn>
                      <a:cxn ang="0">
                        <a:pos x="666" y="241"/>
                      </a:cxn>
                      <a:cxn ang="0">
                        <a:pos x="666" y="290"/>
                      </a:cxn>
                      <a:cxn ang="0">
                        <a:pos x="666" y="363"/>
                      </a:cxn>
                      <a:cxn ang="0">
                        <a:pos x="665" y="439"/>
                      </a:cxn>
                      <a:cxn ang="0">
                        <a:pos x="664" y="495"/>
                      </a:cxn>
                      <a:cxn ang="0">
                        <a:pos x="645" y="518"/>
                      </a:cxn>
                      <a:cxn ang="0">
                        <a:pos x="596" y="523"/>
                      </a:cxn>
                      <a:cxn ang="0">
                        <a:pos x="538" y="525"/>
                      </a:cxn>
                      <a:cxn ang="0">
                        <a:pos x="486" y="528"/>
                      </a:cxn>
                      <a:cxn ang="0">
                        <a:pos x="436" y="530"/>
                      </a:cxn>
                      <a:cxn ang="0">
                        <a:pos x="309" y="530"/>
                      </a:cxn>
                      <a:cxn ang="0">
                        <a:pos x="201" y="525"/>
                      </a:cxn>
                      <a:cxn ang="0">
                        <a:pos x="120" y="518"/>
                      </a:cxn>
                      <a:cxn ang="0">
                        <a:pos x="70" y="512"/>
                      </a:cxn>
                      <a:cxn ang="0">
                        <a:pos x="31" y="480"/>
                      </a:cxn>
                      <a:cxn ang="0">
                        <a:pos x="15" y="436"/>
                      </a:cxn>
                      <a:cxn ang="0">
                        <a:pos x="5" y="384"/>
                      </a:cxn>
                      <a:cxn ang="0">
                        <a:pos x="0" y="330"/>
                      </a:cxn>
                      <a:cxn ang="0">
                        <a:pos x="6" y="280"/>
                      </a:cxn>
                      <a:cxn ang="0">
                        <a:pos x="26" y="233"/>
                      </a:cxn>
                      <a:cxn ang="0">
                        <a:pos x="0" y="239"/>
                      </a:cxn>
                      <a:cxn ang="0">
                        <a:pos x="3" y="204"/>
                      </a:cxn>
                      <a:cxn ang="0">
                        <a:pos x="5" y="166"/>
                      </a:cxn>
                      <a:cxn ang="0">
                        <a:pos x="40" y="160"/>
                      </a:cxn>
                      <a:cxn ang="0">
                        <a:pos x="66" y="117"/>
                      </a:cxn>
                      <a:cxn ang="0">
                        <a:pos x="30" y="115"/>
                      </a:cxn>
                      <a:cxn ang="0">
                        <a:pos x="8" y="147"/>
                      </a:cxn>
                      <a:cxn ang="0">
                        <a:pos x="11" y="100"/>
                      </a:cxn>
                      <a:cxn ang="0">
                        <a:pos x="15" y="61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5" name="Freeform 107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3" y="3"/>
                      </a:cxn>
                      <a:cxn ang="0">
                        <a:pos x="43" y="3"/>
                      </a:cxn>
                      <a:cxn ang="0">
                        <a:pos x="42" y="6"/>
                      </a:cxn>
                      <a:cxn ang="0">
                        <a:pos x="41" y="9"/>
                      </a:cxn>
                      <a:cxn ang="0">
                        <a:pos x="40" y="11"/>
                      </a:cxn>
                      <a:cxn ang="0">
                        <a:pos x="37" y="13"/>
                      </a:cxn>
                      <a:cxn ang="0">
                        <a:pos x="37" y="16"/>
                      </a:cxn>
                      <a:cxn ang="0">
                        <a:pos x="35" y="18"/>
                      </a:cxn>
                      <a:cxn ang="0">
                        <a:pos x="33" y="20"/>
                      </a:cxn>
                      <a:cxn ang="0">
                        <a:pos x="32" y="23"/>
                      </a:cxn>
                      <a:cxn ang="0">
                        <a:pos x="30" y="26"/>
                      </a:cxn>
                      <a:cxn ang="0">
                        <a:pos x="26" y="29"/>
                      </a:cxn>
                      <a:cxn ang="0">
                        <a:pos x="20" y="31"/>
                      </a:cxn>
                      <a:cxn ang="0">
                        <a:pos x="16" y="30"/>
                      </a:cxn>
                      <a:cxn ang="0">
                        <a:pos x="13" y="28"/>
                      </a:cxn>
                      <a:cxn ang="0">
                        <a:pos x="13" y="24"/>
                      </a:cxn>
                      <a:cxn ang="0">
                        <a:pos x="13" y="20"/>
                      </a:cxn>
                      <a:cxn ang="0">
                        <a:pos x="13" y="17"/>
                      </a:cxn>
                      <a:cxn ang="0">
                        <a:pos x="13" y="13"/>
                      </a:cxn>
                      <a:cxn ang="0">
                        <a:pos x="14" y="11"/>
                      </a:cxn>
                      <a:cxn ang="0">
                        <a:pos x="15" y="1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56" name="Freeform 108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/>
                    <a:ahLst/>
                    <a:cxnLst>
                      <a:cxn ang="0">
                        <a:pos x="57" y="19"/>
                      </a:cxn>
                      <a:cxn ang="0">
                        <a:pos x="0" y="22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3"/>
                      </a:cxn>
                      <a:cxn ang="0">
                        <a:pos x="29" y="4"/>
                      </a:cxn>
                      <a:cxn ang="0">
                        <a:pos x="32" y="6"/>
                      </a:cxn>
                      <a:cxn ang="0">
                        <a:pos x="36" y="7"/>
                      </a:cxn>
                      <a:cxn ang="0">
                        <a:pos x="39" y="8"/>
                      </a:cxn>
                      <a:cxn ang="0">
                        <a:pos x="43" y="11"/>
                      </a:cxn>
                      <a:cxn ang="0">
                        <a:pos x="45" y="13"/>
                      </a:cxn>
                      <a:cxn ang="0">
                        <a:pos x="49" y="13"/>
                      </a:cxn>
                      <a:cxn ang="0">
                        <a:pos x="51" y="16"/>
                      </a:cxn>
                      <a:cxn ang="0">
                        <a:pos x="56" y="18"/>
                      </a:cxn>
                      <a:cxn ang="0">
                        <a:pos x="57" y="19"/>
                      </a:cxn>
                      <a:cxn ang="0">
                        <a:pos x="57" y="19"/>
                      </a:cxn>
                    </a:cxnLst>
                    <a:rect l="0" t="0" r="r" b="b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7" name="Group 109"/>
            <p:cNvGrpSpPr>
              <a:grpSpLocks/>
            </p:cNvGrpSpPr>
            <p:nvPr/>
          </p:nvGrpSpPr>
          <p:grpSpPr bwMode="auto">
            <a:xfrm>
              <a:off x="4656" y="3117"/>
              <a:ext cx="475" cy="442"/>
              <a:chOff x="4656" y="3117"/>
              <a:chExt cx="475" cy="442"/>
            </a:xfrm>
          </p:grpSpPr>
          <p:sp>
            <p:nvSpPr>
              <p:cNvPr id="155758" name="Rectangle 110"/>
              <p:cNvSpPr>
                <a:spLocks noChangeArrowheads="1"/>
              </p:cNvSpPr>
              <p:nvPr/>
            </p:nvSpPr>
            <p:spPr bwMode="auto">
              <a:xfrm>
                <a:off x="4742" y="3139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759" name="Rectangle 111"/>
              <p:cNvSpPr>
                <a:spLocks noChangeArrowheads="1"/>
              </p:cNvSpPr>
              <p:nvPr/>
            </p:nvSpPr>
            <p:spPr bwMode="auto">
              <a:xfrm>
                <a:off x="4684" y="3441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112"/>
              <p:cNvGrpSpPr>
                <a:grpSpLocks/>
              </p:cNvGrpSpPr>
              <p:nvPr/>
            </p:nvGrpSpPr>
            <p:grpSpPr bwMode="auto">
              <a:xfrm>
                <a:off x="4656" y="3117"/>
                <a:ext cx="475" cy="442"/>
                <a:chOff x="4656" y="3117"/>
                <a:chExt cx="475" cy="442"/>
              </a:xfrm>
            </p:grpSpPr>
            <p:sp>
              <p:nvSpPr>
                <p:cNvPr id="155761" name="Rectangle 113"/>
                <p:cNvSpPr>
                  <a:spLocks noChangeArrowheads="1"/>
                </p:cNvSpPr>
                <p:nvPr/>
              </p:nvSpPr>
              <p:spPr bwMode="auto">
                <a:xfrm>
                  <a:off x="4795" y="3193"/>
                  <a:ext cx="192" cy="14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14"/>
                <p:cNvGrpSpPr>
                  <a:grpSpLocks/>
                </p:cNvGrpSpPr>
                <p:nvPr/>
              </p:nvGrpSpPr>
              <p:grpSpPr bwMode="auto">
                <a:xfrm>
                  <a:off x="4656" y="3117"/>
                  <a:ext cx="475" cy="442"/>
                  <a:chOff x="5285" y="1536"/>
                  <a:chExt cx="475" cy="442"/>
                </a:xfrm>
              </p:grpSpPr>
              <p:sp>
                <p:nvSpPr>
                  <p:cNvPr id="155763" name="Freeform 115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/>
                    <a:ahLst/>
                    <a:cxnLst>
                      <a:cxn ang="0">
                        <a:pos x="886" y="13"/>
                      </a:cxn>
                      <a:cxn ang="0">
                        <a:pos x="904" y="13"/>
                      </a:cxn>
                      <a:cxn ang="0">
                        <a:pos x="923" y="11"/>
                      </a:cxn>
                      <a:cxn ang="0">
                        <a:pos x="940" y="10"/>
                      </a:cxn>
                      <a:cxn ang="0">
                        <a:pos x="957" y="8"/>
                      </a:cxn>
                      <a:cxn ang="0">
                        <a:pos x="974" y="5"/>
                      </a:cxn>
                      <a:cxn ang="0">
                        <a:pos x="992" y="3"/>
                      </a:cxn>
                      <a:cxn ang="0">
                        <a:pos x="1007" y="2"/>
                      </a:cxn>
                      <a:cxn ang="0">
                        <a:pos x="1025" y="1"/>
                      </a:cxn>
                      <a:cxn ang="0">
                        <a:pos x="1042" y="0"/>
                      </a:cxn>
                      <a:cxn ang="0">
                        <a:pos x="1058" y="1"/>
                      </a:cxn>
                      <a:cxn ang="0">
                        <a:pos x="1075" y="2"/>
                      </a:cxn>
                      <a:cxn ang="0">
                        <a:pos x="1093" y="7"/>
                      </a:cxn>
                      <a:cxn ang="0">
                        <a:pos x="1096" y="20"/>
                      </a:cxn>
                      <a:cxn ang="0">
                        <a:pos x="1100" y="33"/>
                      </a:cxn>
                      <a:cxn ang="0">
                        <a:pos x="1103" y="46"/>
                      </a:cxn>
                      <a:cxn ang="0">
                        <a:pos x="1077" y="64"/>
                      </a:cxn>
                      <a:cxn ang="0">
                        <a:pos x="1024" y="78"/>
                      </a:cxn>
                      <a:cxn ang="0">
                        <a:pos x="953" y="89"/>
                      </a:cxn>
                      <a:cxn ang="0">
                        <a:pos x="866" y="96"/>
                      </a:cxn>
                      <a:cxn ang="0">
                        <a:pos x="770" y="102"/>
                      </a:cxn>
                      <a:cxn ang="0">
                        <a:pos x="665" y="104"/>
                      </a:cxn>
                      <a:cxn ang="0">
                        <a:pos x="558" y="104"/>
                      </a:cxn>
                      <a:cxn ang="0">
                        <a:pos x="450" y="104"/>
                      </a:cxn>
                      <a:cxn ang="0">
                        <a:pos x="343" y="103"/>
                      </a:cxn>
                      <a:cxn ang="0">
                        <a:pos x="243" y="102"/>
                      </a:cxn>
                      <a:cxn ang="0">
                        <a:pos x="153" y="99"/>
                      </a:cxn>
                      <a:cxn ang="0">
                        <a:pos x="76" y="99"/>
                      </a:cxn>
                      <a:cxn ang="0">
                        <a:pos x="15" y="99"/>
                      </a:cxn>
                      <a:cxn ang="0">
                        <a:pos x="7" y="83"/>
                      </a:cxn>
                      <a:cxn ang="0">
                        <a:pos x="2" y="67"/>
                      </a:cxn>
                      <a:cxn ang="0">
                        <a:pos x="2" y="54"/>
                      </a:cxn>
                      <a:cxn ang="0">
                        <a:pos x="21" y="41"/>
                      </a:cxn>
                      <a:cxn ang="0">
                        <a:pos x="40" y="32"/>
                      </a:cxn>
                      <a:cxn ang="0">
                        <a:pos x="60" y="26"/>
                      </a:cxn>
                      <a:cxn ang="0">
                        <a:pos x="82" y="22"/>
                      </a:cxn>
                      <a:cxn ang="0">
                        <a:pos x="103" y="21"/>
                      </a:cxn>
                      <a:cxn ang="0">
                        <a:pos x="126" y="21"/>
                      </a:cxn>
                      <a:cxn ang="0">
                        <a:pos x="148" y="21"/>
                      </a:cxn>
                      <a:cxn ang="0">
                        <a:pos x="171" y="23"/>
                      </a:cxn>
                      <a:cxn ang="0">
                        <a:pos x="194" y="23"/>
                      </a:cxn>
                      <a:cxn ang="0">
                        <a:pos x="216" y="23"/>
                      </a:cxn>
                      <a:cxn ang="0">
                        <a:pos x="238" y="23"/>
                      </a:cxn>
                      <a:cxn ang="0">
                        <a:pos x="260" y="21"/>
                      </a:cxn>
                      <a:cxn ang="0">
                        <a:pos x="291" y="17"/>
                      </a:cxn>
                      <a:cxn ang="0">
                        <a:pos x="337" y="16"/>
                      </a:cxn>
                      <a:cxn ang="0">
                        <a:pos x="384" y="16"/>
                      </a:cxn>
                      <a:cxn ang="0">
                        <a:pos x="431" y="17"/>
                      </a:cxn>
                      <a:cxn ang="0">
                        <a:pos x="478" y="17"/>
                      </a:cxn>
                      <a:cxn ang="0">
                        <a:pos x="525" y="17"/>
                      </a:cxn>
                      <a:cxn ang="0">
                        <a:pos x="574" y="19"/>
                      </a:cxn>
                      <a:cxn ang="0">
                        <a:pos x="619" y="17"/>
                      </a:cxn>
                      <a:cxn ang="0">
                        <a:pos x="668" y="17"/>
                      </a:cxn>
                      <a:cxn ang="0">
                        <a:pos x="715" y="17"/>
                      </a:cxn>
                      <a:cxn ang="0">
                        <a:pos x="762" y="16"/>
                      </a:cxn>
                      <a:cxn ang="0">
                        <a:pos x="807" y="15"/>
                      </a:cxn>
                      <a:cxn ang="0">
                        <a:pos x="853" y="13"/>
                      </a:cxn>
                    </a:cxnLst>
                    <a:rect l="0" t="0" r="r" b="b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64" name="Freeform 116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/>
                    <a:ahLst/>
                    <a:cxnLst>
                      <a:cxn ang="0">
                        <a:pos x="480" y="1"/>
                      </a:cxn>
                      <a:cxn ang="0">
                        <a:pos x="533" y="4"/>
                      </a:cxn>
                      <a:cxn ang="0">
                        <a:pos x="586" y="5"/>
                      </a:cxn>
                      <a:cxn ang="0">
                        <a:pos x="638" y="7"/>
                      </a:cxn>
                      <a:cxn ang="0">
                        <a:pos x="690" y="9"/>
                      </a:cxn>
                      <a:cxn ang="0">
                        <a:pos x="743" y="12"/>
                      </a:cxn>
                      <a:cxn ang="0">
                        <a:pos x="795" y="18"/>
                      </a:cxn>
                      <a:cxn ang="0">
                        <a:pos x="846" y="24"/>
                      </a:cxn>
                      <a:cxn ang="0">
                        <a:pos x="897" y="32"/>
                      </a:cxn>
                      <a:cxn ang="0">
                        <a:pos x="931" y="57"/>
                      </a:cxn>
                      <a:cxn ang="0">
                        <a:pos x="931" y="88"/>
                      </a:cxn>
                      <a:cxn ang="0">
                        <a:pos x="911" y="106"/>
                      </a:cxn>
                      <a:cxn ang="0">
                        <a:pos x="880" y="106"/>
                      </a:cxn>
                      <a:cxn ang="0">
                        <a:pos x="851" y="104"/>
                      </a:cxn>
                      <a:cxn ang="0">
                        <a:pos x="822" y="102"/>
                      </a:cxn>
                      <a:cxn ang="0">
                        <a:pos x="792" y="99"/>
                      </a:cxn>
                      <a:cxn ang="0">
                        <a:pos x="764" y="95"/>
                      </a:cxn>
                      <a:cxn ang="0">
                        <a:pos x="734" y="91"/>
                      </a:cxn>
                      <a:cxn ang="0">
                        <a:pos x="706" y="90"/>
                      </a:cxn>
                      <a:cxn ang="0">
                        <a:pos x="675" y="89"/>
                      </a:cxn>
                      <a:cxn ang="0">
                        <a:pos x="645" y="88"/>
                      </a:cxn>
                      <a:cxn ang="0">
                        <a:pos x="614" y="85"/>
                      </a:cxn>
                      <a:cxn ang="0">
                        <a:pos x="582" y="83"/>
                      </a:cxn>
                      <a:cxn ang="0">
                        <a:pos x="549" y="81"/>
                      </a:cxn>
                      <a:cxn ang="0">
                        <a:pos x="516" y="81"/>
                      </a:cxn>
                      <a:cxn ang="0">
                        <a:pos x="472" y="80"/>
                      </a:cxn>
                      <a:cxn ang="0">
                        <a:pos x="422" y="78"/>
                      </a:cxn>
                      <a:cxn ang="0">
                        <a:pos x="374" y="78"/>
                      </a:cxn>
                      <a:cxn ang="0">
                        <a:pos x="325" y="80"/>
                      </a:cxn>
                      <a:cxn ang="0">
                        <a:pos x="276" y="83"/>
                      </a:cxn>
                      <a:cxn ang="0">
                        <a:pos x="229" y="88"/>
                      </a:cxn>
                      <a:cxn ang="0">
                        <a:pos x="181" y="94"/>
                      </a:cxn>
                      <a:cxn ang="0">
                        <a:pos x="134" y="101"/>
                      </a:cxn>
                      <a:cxn ang="0">
                        <a:pos x="88" y="112"/>
                      </a:cxn>
                      <a:cxn ang="0">
                        <a:pos x="56" y="114"/>
                      </a:cxn>
                      <a:cxn ang="0">
                        <a:pos x="33" y="113"/>
                      </a:cxn>
                      <a:cxn ang="0">
                        <a:pos x="16" y="107"/>
                      </a:cxn>
                      <a:cxn ang="0">
                        <a:pos x="2" y="78"/>
                      </a:cxn>
                      <a:cxn ang="0">
                        <a:pos x="18" y="55"/>
                      </a:cxn>
                      <a:cxn ang="0">
                        <a:pos x="41" y="40"/>
                      </a:cxn>
                      <a:cxn ang="0">
                        <a:pos x="67" y="31"/>
                      </a:cxn>
                      <a:cxn ang="0">
                        <a:pos x="95" y="25"/>
                      </a:cxn>
                      <a:cxn ang="0">
                        <a:pos x="123" y="23"/>
                      </a:cxn>
                      <a:cxn ang="0">
                        <a:pos x="152" y="20"/>
                      </a:cxn>
                      <a:cxn ang="0">
                        <a:pos x="181" y="19"/>
                      </a:cxn>
                      <a:cxn ang="0">
                        <a:pos x="210" y="15"/>
                      </a:cxn>
                      <a:cxn ang="0">
                        <a:pos x="237" y="11"/>
                      </a:cxn>
                      <a:cxn ang="0">
                        <a:pos x="260" y="7"/>
                      </a:cxn>
                      <a:cxn ang="0">
                        <a:pos x="281" y="5"/>
                      </a:cxn>
                      <a:cxn ang="0">
                        <a:pos x="301" y="5"/>
                      </a:cxn>
                      <a:cxn ang="0">
                        <a:pos x="321" y="5"/>
                      </a:cxn>
                      <a:cxn ang="0">
                        <a:pos x="343" y="5"/>
                      </a:cxn>
                      <a:cxn ang="0">
                        <a:pos x="364" y="5"/>
                      </a:cxn>
                      <a:cxn ang="0">
                        <a:pos x="384" y="5"/>
                      </a:cxn>
                      <a:cxn ang="0">
                        <a:pos x="404" y="5"/>
                      </a:cxn>
                      <a:cxn ang="0">
                        <a:pos x="426" y="1"/>
                      </a:cxn>
                    </a:cxnLst>
                    <a:rect l="0" t="0" r="r" b="b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65" name="Freeform 117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/>
                    <a:ahLst/>
                    <a:cxnLst>
                      <a:cxn ang="0">
                        <a:pos x="69" y="7"/>
                      </a:cxn>
                      <a:cxn ang="0">
                        <a:pos x="85" y="19"/>
                      </a:cxn>
                      <a:cxn ang="0">
                        <a:pos x="94" y="36"/>
                      </a:cxn>
                      <a:cxn ang="0">
                        <a:pos x="96" y="50"/>
                      </a:cxn>
                      <a:cxn ang="0">
                        <a:pos x="96" y="65"/>
                      </a:cxn>
                      <a:cxn ang="0">
                        <a:pos x="94" y="83"/>
                      </a:cxn>
                      <a:cxn ang="0">
                        <a:pos x="90" y="101"/>
                      </a:cxn>
                      <a:cxn ang="0">
                        <a:pos x="86" y="119"/>
                      </a:cxn>
                      <a:cxn ang="0">
                        <a:pos x="82" y="137"/>
                      </a:cxn>
                      <a:cxn ang="0">
                        <a:pos x="76" y="154"/>
                      </a:cxn>
                      <a:cxn ang="0">
                        <a:pos x="75" y="172"/>
                      </a:cxn>
                      <a:cxn ang="0">
                        <a:pos x="75" y="188"/>
                      </a:cxn>
                      <a:cxn ang="0">
                        <a:pos x="76" y="207"/>
                      </a:cxn>
                      <a:cxn ang="0">
                        <a:pos x="74" y="228"/>
                      </a:cxn>
                      <a:cxn ang="0">
                        <a:pos x="74" y="251"/>
                      </a:cxn>
                      <a:cxn ang="0">
                        <a:pos x="74" y="272"/>
                      </a:cxn>
                      <a:cxn ang="0">
                        <a:pos x="75" y="293"/>
                      </a:cxn>
                      <a:cxn ang="0">
                        <a:pos x="76" y="316"/>
                      </a:cxn>
                      <a:cxn ang="0">
                        <a:pos x="79" y="336"/>
                      </a:cxn>
                      <a:cxn ang="0">
                        <a:pos x="82" y="357"/>
                      </a:cxn>
                      <a:cxn ang="0">
                        <a:pos x="85" y="378"/>
                      </a:cxn>
                      <a:cxn ang="0">
                        <a:pos x="89" y="400"/>
                      </a:cxn>
                      <a:cxn ang="0">
                        <a:pos x="94" y="420"/>
                      </a:cxn>
                      <a:cxn ang="0">
                        <a:pos x="99" y="440"/>
                      </a:cxn>
                      <a:cxn ang="0">
                        <a:pos x="105" y="462"/>
                      </a:cxn>
                      <a:cxn ang="0">
                        <a:pos x="94" y="481"/>
                      </a:cxn>
                      <a:cxn ang="0">
                        <a:pos x="74" y="499"/>
                      </a:cxn>
                      <a:cxn ang="0">
                        <a:pos x="51" y="483"/>
                      </a:cxn>
                      <a:cxn ang="0">
                        <a:pos x="33" y="467"/>
                      </a:cxn>
                      <a:cxn ang="0">
                        <a:pos x="20" y="448"/>
                      </a:cxn>
                      <a:cxn ang="0">
                        <a:pos x="12" y="426"/>
                      </a:cxn>
                      <a:cxn ang="0">
                        <a:pos x="6" y="402"/>
                      </a:cxn>
                      <a:cxn ang="0">
                        <a:pos x="3" y="378"/>
                      </a:cxn>
                      <a:cxn ang="0">
                        <a:pos x="0" y="351"/>
                      </a:cxn>
                      <a:cxn ang="0">
                        <a:pos x="0" y="325"/>
                      </a:cxn>
                      <a:cxn ang="0">
                        <a:pos x="0" y="298"/>
                      </a:cxn>
                      <a:cxn ang="0">
                        <a:pos x="1" y="271"/>
                      </a:cxn>
                      <a:cxn ang="0">
                        <a:pos x="1" y="245"/>
                      </a:cxn>
                      <a:cxn ang="0">
                        <a:pos x="1" y="220"/>
                      </a:cxn>
                      <a:cxn ang="0">
                        <a:pos x="0" y="197"/>
                      </a:cxn>
                      <a:cxn ang="0">
                        <a:pos x="1" y="181"/>
                      </a:cxn>
                      <a:cxn ang="0">
                        <a:pos x="1" y="163"/>
                      </a:cxn>
                      <a:cxn ang="0">
                        <a:pos x="3" y="146"/>
                      </a:cxn>
                      <a:cxn ang="0">
                        <a:pos x="4" y="129"/>
                      </a:cxn>
                      <a:cxn ang="0">
                        <a:pos x="5" y="112"/>
                      </a:cxn>
                      <a:cxn ang="0">
                        <a:pos x="7" y="95"/>
                      </a:cxn>
                      <a:cxn ang="0">
                        <a:pos x="10" y="78"/>
                      </a:cxn>
                      <a:cxn ang="0">
                        <a:pos x="13" y="62"/>
                      </a:cxn>
                      <a:cxn ang="0">
                        <a:pos x="19" y="48"/>
                      </a:cxn>
                      <a:cxn ang="0">
                        <a:pos x="26" y="32"/>
                      </a:cxn>
                      <a:cxn ang="0">
                        <a:pos x="35" y="19"/>
                      </a:cxn>
                      <a:cxn ang="0">
                        <a:pos x="51" y="2"/>
                      </a:cxn>
                    </a:cxnLst>
                    <a:rect l="0" t="0" r="r" b="b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66" name="Freeform 118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64" y="67"/>
                      </a:cxn>
                      <a:cxn ang="0">
                        <a:pos x="66" y="109"/>
                      </a:cxn>
                      <a:cxn ang="0">
                        <a:pos x="70" y="151"/>
                      </a:cxn>
                      <a:cxn ang="0">
                        <a:pos x="71" y="192"/>
                      </a:cxn>
                      <a:cxn ang="0">
                        <a:pos x="73" y="233"/>
                      </a:cxn>
                      <a:cxn ang="0">
                        <a:pos x="73" y="271"/>
                      </a:cxn>
                      <a:cxn ang="0">
                        <a:pos x="73" y="310"/>
                      </a:cxn>
                      <a:cxn ang="0">
                        <a:pos x="72" y="347"/>
                      </a:cxn>
                      <a:cxn ang="0">
                        <a:pos x="71" y="385"/>
                      </a:cxn>
                      <a:cxn ang="0">
                        <a:pos x="68" y="420"/>
                      </a:cxn>
                      <a:cxn ang="0">
                        <a:pos x="66" y="455"/>
                      </a:cxn>
                      <a:cxn ang="0">
                        <a:pos x="63" y="488"/>
                      </a:cxn>
                      <a:cxn ang="0">
                        <a:pos x="58" y="522"/>
                      </a:cxn>
                      <a:cxn ang="0">
                        <a:pos x="53" y="554"/>
                      </a:cxn>
                      <a:cxn ang="0">
                        <a:pos x="47" y="587"/>
                      </a:cxn>
                      <a:cxn ang="0">
                        <a:pos x="42" y="617"/>
                      </a:cxn>
                      <a:cxn ang="0">
                        <a:pos x="34" y="648"/>
                      </a:cxn>
                      <a:cxn ang="0">
                        <a:pos x="27" y="677"/>
                      </a:cxn>
                      <a:cxn ang="0">
                        <a:pos x="19" y="706"/>
                      </a:cxn>
                      <a:cxn ang="0">
                        <a:pos x="9" y="734"/>
                      </a:cxn>
                      <a:cxn ang="0">
                        <a:pos x="0" y="762"/>
                      </a:cxn>
                      <a:cxn ang="0">
                        <a:pos x="86" y="773"/>
                      </a:cxn>
                      <a:cxn ang="0">
                        <a:pos x="96" y="743"/>
                      </a:cxn>
                      <a:cxn ang="0">
                        <a:pos x="105" y="714"/>
                      </a:cxn>
                      <a:cxn ang="0">
                        <a:pos x="115" y="682"/>
                      </a:cxn>
                      <a:cxn ang="0">
                        <a:pos x="122" y="651"/>
                      </a:cxn>
                      <a:cxn ang="0">
                        <a:pos x="129" y="617"/>
                      </a:cxn>
                      <a:cxn ang="0">
                        <a:pos x="136" y="584"/>
                      </a:cxn>
                      <a:cxn ang="0">
                        <a:pos x="141" y="550"/>
                      </a:cxn>
                      <a:cxn ang="0">
                        <a:pos x="146" y="515"/>
                      </a:cxn>
                      <a:cxn ang="0">
                        <a:pos x="150" y="480"/>
                      </a:cxn>
                      <a:cxn ang="0">
                        <a:pos x="154" y="443"/>
                      </a:cxn>
                      <a:cxn ang="0">
                        <a:pos x="156" y="405"/>
                      </a:cxn>
                      <a:cxn ang="0">
                        <a:pos x="157" y="367"/>
                      </a:cxn>
                      <a:cxn ang="0">
                        <a:pos x="159" y="328"/>
                      </a:cxn>
                      <a:cxn ang="0">
                        <a:pos x="159" y="289"/>
                      </a:cxn>
                      <a:cxn ang="0">
                        <a:pos x="159" y="248"/>
                      </a:cxn>
                      <a:cxn ang="0">
                        <a:pos x="159" y="205"/>
                      </a:cxn>
                      <a:cxn ang="0">
                        <a:pos x="156" y="163"/>
                      </a:cxn>
                      <a:cxn ang="0">
                        <a:pos x="154" y="120"/>
                      </a:cxn>
                      <a:cxn ang="0">
                        <a:pos x="151" y="76"/>
                      </a:cxn>
                      <a:cxn ang="0">
                        <a:pos x="147" y="30"/>
                      </a:cxn>
                      <a:cxn ang="0">
                        <a:pos x="144" y="0"/>
                      </a:cxn>
                    </a:cxnLst>
                    <a:rect l="0" t="0" r="r" b="b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67" name="Freeform 119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/>
                    <a:ahLst/>
                    <a:cxnLst>
                      <a:cxn ang="0">
                        <a:pos x="832" y="714"/>
                      </a:cxn>
                      <a:cxn ang="0">
                        <a:pos x="715" y="717"/>
                      </a:cxn>
                      <a:cxn ang="0">
                        <a:pos x="600" y="720"/>
                      </a:cxn>
                      <a:cxn ang="0">
                        <a:pos x="488" y="721"/>
                      </a:cxn>
                      <a:cxn ang="0">
                        <a:pos x="387" y="720"/>
                      </a:cxn>
                      <a:cxn ang="0">
                        <a:pos x="295" y="718"/>
                      </a:cxn>
                      <a:cxn ang="0">
                        <a:pos x="219" y="714"/>
                      </a:cxn>
                      <a:cxn ang="0">
                        <a:pos x="159" y="707"/>
                      </a:cxn>
                      <a:cxn ang="0">
                        <a:pos x="120" y="699"/>
                      </a:cxn>
                      <a:cxn ang="0">
                        <a:pos x="107" y="678"/>
                      </a:cxn>
                      <a:cxn ang="0">
                        <a:pos x="100" y="636"/>
                      </a:cxn>
                      <a:cxn ang="0">
                        <a:pos x="94" y="578"/>
                      </a:cxn>
                      <a:cxn ang="0">
                        <a:pos x="89" y="507"/>
                      </a:cxn>
                      <a:cxn ang="0">
                        <a:pos x="87" y="425"/>
                      </a:cxn>
                      <a:cxn ang="0">
                        <a:pos x="86" y="334"/>
                      </a:cxn>
                      <a:cxn ang="0">
                        <a:pos x="85" y="238"/>
                      </a:cxn>
                      <a:cxn ang="0">
                        <a:pos x="86" y="141"/>
                      </a:cxn>
                      <a:cxn ang="0">
                        <a:pos x="88" y="44"/>
                      </a:cxn>
                      <a:cxn ang="0">
                        <a:pos x="81" y="1"/>
                      </a:cxn>
                      <a:cxn ang="0">
                        <a:pos x="58" y="0"/>
                      </a:cxn>
                      <a:cxn ang="0">
                        <a:pos x="30" y="2"/>
                      </a:cxn>
                      <a:cxn ang="0">
                        <a:pos x="9" y="6"/>
                      </a:cxn>
                      <a:cxn ang="0">
                        <a:pos x="4" y="16"/>
                      </a:cxn>
                      <a:cxn ang="0">
                        <a:pos x="3" y="41"/>
                      </a:cxn>
                      <a:cxn ang="0">
                        <a:pos x="3" y="72"/>
                      </a:cxn>
                      <a:cxn ang="0">
                        <a:pos x="2" y="110"/>
                      </a:cxn>
                      <a:cxn ang="0">
                        <a:pos x="0" y="154"/>
                      </a:cxn>
                      <a:cxn ang="0">
                        <a:pos x="0" y="203"/>
                      </a:cxn>
                      <a:cxn ang="0">
                        <a:pos x="0" y="255"/>
                      </a:cxn>
                      <a:cxn ang="0">
                        <a:pos x="0" y="308"/>
                      </a:cxn>
                      <a:cxn ang="0">
                        <a:pos x="0" y="381"/>
                      </a:cxn>
                      <a:cxn ang="0">
                        <a:pos x="3" y="478"/>
                      </a:cxn>
                      <a:cxn ang="0">
                        <a:pos x="6" y="556"/>
                      </a:cxn>
                      <a:cxn ang="0">
                        <a:pos x="11" y="617"/>
                      </a:cxn>
                      <a:cxn ang="0">
                        <a:pos x="17" y="663"/>
                      </a:cxn>
                      <a:cxn ang="0">
                        <a:pos x="23" y="697"/>
                      </a:cxn>
                      <a:cxn ang="0">
                        <a:pos x="30" y="720"/>
                      </a:cxn>
                      <a:cxn ang="0">
                        <a:pos x="38" y="740"/>
                      </a:cxn>
                      <a:cxn ang="0">
                        <a:pos x="61" y="765"/>
                      </a:cxn>
                      <a:cxn ang="0">
                        <a:pos x="81" y="777"/>
                      </a:cxn>
                      <a:cxn ang="0">
                        <a:pos x="110" y="786"/>
                      </a:cxn>
                      <a:cxn ang="0">
                        <a:pos x="150" y="793"/>
                      </a:cxn>
                      <a:cxn ang="0">
                        <a:pos x="208" y="800"/>
                      </a:cxn>
                      <a:cxn ang="0">
                        <a:pos x="284" y="803"/>
                      </a:cxn>
                      <a:cxn ang="0">
                        <a:pos x="384" y="808"/>
                      </a:cxn>
                      <a:cxn ang="0">
                        <a:pos x="508" y="808"/>
                      </a:cxn>
                      <a:cxn ang="0">
                        <a:pos x="585" y="806"/>
                      </a:cxn>
                      <a:cxn ang="0">
                        <a:pos x="651" y="806"/>
                      </a:cxn>
                      <a:cxn ang="0">
                        <a:pos x="713" y="803"/>
                      </a:cxn>
                      <a:cxn ang="0">
                        <a:pos x="772" y="801"/>
                      </a:cxn>
                      <a:cxn ang="0">
                        <a:pos x="824" y="800"/>
                      </a:cxn>
                      <a:cxn ang="0">
                        <a:pos x="868" y="797"/>
                      </a:cxn>
                      <a:cxn ang="0">
                        <a:pos x="906" y="796"/>
                      </a:cxn>
                      <a:cxn ang="0">
                        <a:pos x="932" y="794"/>
                      </a:cxn>
                      <a:cxn ang="0">
                        <a:pos x="954" y="790"/>
                      </a:cxn>
                      <a:cxn ang="0">
                        <a:pos x="952" y="770"/>
                      </a:cxn>
                      <a:cxn ang="0">
                        <a:pos x="945" y="743"/>
                      </a:cxn>
                      <a:cxn ang="0">
                        <a:pos x="937" y="720"/>
                      </a:cxn>
                    </a:cxnLst>
                    <a:rect l="0" t="0" r="r" b="b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68" name="Freeform 120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/>
                    <a:ahLst/>
                    <a:cxnLst>
                      <a:cxn ang="0">
                        <a:pos x="23" y="117"/>
                      </a:cxn>
                      <a:cxn ang="0">
                        <a:pos x="52" y="111"/>
                      </a:cxn>
                      <a:cxn ang="0">
                        <a:pos x="80" y="106"/>
                      </a:cxn>
                      <a:cxn ang="0">
                        <a:pos x="110" y="101"/>
                      </a:cxn>
                      <a:cxn ang="0">
                        <a:pos x="138" y="98"/>
                      </a:cxn>
                      <a:cxn ang="0">
                        <a:pos x="166" y="95"/>
                      </a:cxn>
                      <a:cxn ang="0">
                        <a:pos x="194" y="93"/>
                      </a:cxn>
                      <a:cxn ang="0">
                        <a:pos x="221" y="91"/>
                      </a:cxn>
                      <a:cxn ang="0">
                        <a:pos x="249" y="89"/>
                      </a:cxn>
                      <a:cxn ang="0">
                        <a:pos x="276" y="88"/>
                      </a:cxn>
                      <a:cxn ang="0">
                        <a:pos x="303" y="87"/>
                      </a:cxn>
                      <a:cxn ang="0">
                        <a:pos x="329" y="86"/>
                      </a:cxn>
                      <a:cxn ang="0">
                        <a:pos x="356" y="86"/>
                      </a:cxn>
                      <a:cxn ang="0">
                        <a:pos x="383" y="87"/>
                      </a:cxn>
                      <a:cxn ang="0">
                        <a:pos x="409" y="88"/>
                      </a:cxn>
                      <a:cxn ang="0">
                        <a:pos x="435" y="91"/>
                      </a:cxn>
                      <a:cxn ang="0">
                        <a:pos x="461" y="92"/>
                      </a:cxn>
                      <a:cxn ang="0">
                        <a:pos x="487" y="95"/>
                      </a:cxn>
                      <a:cxn ang="0">
                        <a:pos x="512" y="98"/>
                      </a:cxn>
                      <a:cxn ang="0">
                        <a:pos x="537" y="101"/>
                      </a:cxn>
                      <a:cxn ang="0">
                        <a:pos x="563" y="106"/>
                      </a:cxn>
                      <a:cxn ang="0">
                        <a:pos x="589" y="111"/>
                      </a:cxn>
                      <a:cxn ang="0">
                        <a:pos x="586" y="22"/>
                      </a:cxn>
                      <a:cxn ang="0">
                        <a:pos x="558" y="18"/>
                      </a:cxn>
                      <a:cxn ang="0">
                        <a:pos x="532" y="14"/>
                      </a:cxn>
                      <a:cxn ang="0">
                        <a:pos x="505" y="10"/>
                      </a:cxn>
                      <a:cxn ang="0">
                        <a:pos x="478" y="8"/>
                      </a:cxn>
                      <a:cxn ang="0">
                        <a:pos x="450" y="4"/>
                      </a:cxn>
                      <a:cxn ang="0">
                        <a:pos x="423" y="3"/>
                      </a:cxn>
                      <a:cxn ang="0">
                        <a:pos x="395" y="0"/>
                      </a:cxn>
                      <a:cxn ang="0">
                        <a:pos x="369" y="0"/>
                      </a:cxn>
                      <a:cxn ang="0">
                        <a:pos x="340" y="0"/>
                      </a:cxn>
                      <a:cxn ang="0">
                        <a:pos x="312" y="0"/>
                      </a:cxn>
                      <a:cxn ang="0">
                        <a:pos x="283" y="0"/>
                      </a:cxn>
                      <a:cxn ang="0">
                        <a:pos x="255" y="2"/>
                      </a:cxn>
                      <a:cxn ang="0">
                        <a:pos x="226" y="3"/>
                      </a:cxn>
                      <a:cxn ang="0">
                        <a:pos x="197" y="5"/>
                      </a:cxn>
                      <a:cxn ang="0">
                        <a:pos x="168" y="8"/>
                      </a:cxn>
                      <a:cxn ang="0">
                        <a:pos x="138" y="11"/>
                      </a:cxn>
                      <a:cxn ang="0">
                        <a:pos x="109" y="16"/>
                      </a:cxn>
                      <a:cxn ang="0">
                        <a:pos x="80" y="19"/>
                      </a:cxn>
                      <a:cxn ang="0">
                        <a:pos x="49" y="24"/>
                      </a:cxn>
                      <a:cxn ang="0">
                        <a:pos x="20" y="29"/>
                      </a:cxn>
                      <a:cxn ang="0">
                        <a:pos x="0" y="34"/>
                      </a:cxn>
                    </a:cxnLst>
                    <a:rect l="0" t="0" r="r" b="b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69" name="Freeform 121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/>
                    <a:ahLst/>
                    <a:cxnLst>
                      <a:cxn ang="0">
                        <a:pos x="19" y="97"/>
                      </a:cxn>
                      <a:cxn ang="0">
                        <a:pos x="69" y="96"/>
                      </a:cxn>
                      <a:cxn ang="0">
                        <a:pos x="120" y="94"/>
                      </a:cxn>
                      <a:cxn ang="0">
                        <a:pos x="171" y="92"/>
                      </a:cxn>
                      <a:cxn ang="0">
                        <a:pos x="222" y="92"/>
                      </a:cxn>
                      <a:cxn ang="0">
                        <a:pos x="274" y="91"/>
                      </a:cxn>
                      <a:cxn ang="0">
                        <a:pos x="326" y="90"/>
                      </a:cxn>
                      <a:cxn ang="0">
                        <a:pos x="379" y="89"/>
                      </a:cxn>
                      <a:cxn ang="0">
                        <a:pos x="430" y="87"/>
                      </a:cxn>
                      <a:cxn ang="0">
                        <a:pos x="483" y="87"/>
                      </a:cxn>
                      <a:cxn ang="0">
                        <a:pos x="536" y="87"/>
                      </a:cxn>
                      <a:cxn ang="0">
                        <a:pos x="590" y="86"/>
                      </a:cxn>
                      <a:cxn ang="0">
                        <a:pos x="643" y="86"/>
                      </a:cxn>
                      <a:cxn ang="0">
                        <a:pos x="698" y="87"/>
                      </a:cxn>
                      <a:cxn ang="0">
                        <a:pos x="751" y="87"/>
                      </a:cxn>
                      <a:cxn ang="0">
                        <a:pos x="805" y="87"/>
                      </a:cxn>
                      <a:cxn ang="0">
                        <a:pos x="860" y="89"/>
                      </a:cxn>
                      <a:cxn ang="0">
                        <a:pos x="915" y="90"/>
                      </a:cxn>
                      <a:cxn ang="0">
                        <a:pos x="970" y="91"/>
                      </a:cxn>
                      <a:cxn ang="0">
                        <a:pos x="1024" y="93"/>
                      </a:cxn>
                      <a:cxn ang="0">
                        <a:pos x="1080" y="96"/>
                      </a:cxn>
                      <a:cxn ang="0">
                        <a:pos x="1136" y="99"/>
                      </a:cxn>
                      <a:cxn ang="0">
                        <a:pos x="1102" y="10"/>
                      </a:cxn>
                      <a:cxn ang="0">
                        <a:pos x="1047" y="8"/>
                      </a:cxn>
                      <a:cxn ang="0">
                        <a:pos x="991" y="7"/>
                      </a:cxn>
                      <a:cxn ang="0">
                        <a:pos x="936" y="4"/>
                      </a:cxn>
                      <a:cxn ang="0">
                        <a:pos x="881" y="2"/>
                      </a:cxn>
                      <a:cxn ang="0">
                        <a:pos x="825" y="1"/>
                      </a:cxn>
                      <a:cxn ang="0">
                        <a:pos x="771" y="1"/>
                      </a:cxn>
                      <a:cxn ang="0">
                        <a:pos x="716" y="1"/>
                      </a:cxn>
                      <a:cxn ang="0">
                        <a:pos x="662" y="0"/>
                      </a:cxn>
                      <a:cxn ang="0">
                        <a:pos x="608" y="0"/>
                      </a:cxn>
                      <a:cxn ang="0">
                        <a:pos x="554" y="1"/>
                      </a:cxn>
                      <a:cxn ang="0">
                        <a:pos x="501" y="1"/>
                      </a:cxn>
                      <a:cxn ang="0">
                        <a:pos x="447" y="1"/>
                      </a:cxn>
                      <a:cxn ang="0">
                        <a:pos x="394" y="1"/>
                      </a:cxn>
                      <a:cxn ang="0">
                        <a:pos x="342" y="3"/>
                      </a:cxn>
                      <a:cxn ang="0">
                        <a:pos x="291" y="4"/>
                      </a:cxn>
                      <a:cxn ang="0">
                        <a:pos x="237" y="4"/>
                      </a:cxn>
                      <a:cxn ang="0">
                        <a:pos x="186" y="7"/>
                      </a:cxn>
                      <a:cxn ang="0">
                        <a:pos x="135" y="8"/>
                      </a:cxn>
                      <a:cxn ang="0">
                        <a:pos x="83" y="9"/>
                      </a:cxn>
                      <a:cxn ang="0">
                        <a:pos x="33" y="1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0" name="Freeform 122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/>
                    <a:ahLst/>
                    <a:cxnLst>
                      <a:cxn ang="0">
                        <a:pos x="101" y="20"/>
                      </a:cxn>
                      <a:cxn ang="0">
                        <a:pos x="94" y="42"/>
                      </a:cxn>
                      <a:cxn ang="0">
                        <a:pos x="85" y="63"/>
                      </a:cxn>
                      <a:cxn ang="0">
                        <a:pos x="77" y="82"/>
                      </a:cxn>
                      <a:cxn ang="0">
                        <a:pos x="70" y="101"/>
                      </a:cxn>
                      <a:cxn ang="0">
                        <a:pos x="63" y="121"/>
                      </a:cxn>
                      <a:cxn ang="0">
                        <a:pos x="56" y="139"/>
                      </a:cxn>
                      <a:cxn ang="0">
                        <a:pos x="50" y="157"/>
                      </a:cxn>
                      <a:cxn ang="0">
                        <a:pos x="45" y="175"/>
                      </a:cxn>
                      <a:cxn ang="0">
                        <a:pos x="39" y="192"/>
                      </a:cxn>
                      <a:cxn ang="0">
                        <a:pos x="36" y="210"/>
                      </a:cxn>
                      <a:cxn ang="0">
                        <a:pos x="31" y="226"/>
                      </a:cxn>
                      <a:cxn ang="0">
                        <a:pos x="26" y="243"/>
                      </a:cxn>
                      <a:cxn ang="0">
                        <a:pos x="21" y="259"/>
                      </a:cxn>
                      <a:cxn ang="0">
                        <a:pos x="18" y="275"/>
                      </a:cxn>
                      <a:cxn ang="0">
                        <a:pos x="15" y="291"/>
                      </a:cxn>
                      <a:cxn ang="0">
                        <a:pos x="12" y="307"/>
                      </a:cxn>
                      <a:cxn ang="0">
                        <a:pos x="8" y="324"/>
                      </a:cxn>
                      <a:cxn ang="0">
                        <a:pos x="7" y="340"/>
                      </a:cxn>
                      <a:cxn ang="0">
                        <a:pos x="5" y="356"/>
                      </a:cxn>
                      <a:cxn ang="0">
                        <a:pos x="2" y="372"/>
                      </a:cxn>
                      <a:cxn ang="0">
                        <a:pos x="93" y="383"/>
                      </a:cxn>
                      <a:cxn ang="0">
                        <a:pos x="94" y="367"/>
                      </a:cxn>
                      <a:cxn ang="0">
                        <a:pos x="96" y="351"/>
                      </a:cxn>
                      <a:cxn ang="0">
                        <a:pos x="100" y="336"/>
                      </a:cxn>
                      <a:cxn ang="0">
                        <a:pos x="103" y="321"/>
                      </a:cxn>
                      <a:cxn ang="0">
                        <a:pos x="107" y="304"/>
                      </a:cxn>
                      <a:cxn ang="0">
                        <a:pos x="112" y="288"/>
                      </a:cxn>
                      <a:cxn ang="0">
                        <a:pos x="116" y="272"/>
                      </a:cxn>
                      <a:cxn ang="0">
                        <a:pos x="121" y="255"/>
                      </a:cxn>
                      <a:cxn ang="0">
                        <a:pos x="126" y="237"/>
                      </a:cxn>
                      <a:cxn ang="0">
                        <a:pos x="132" y="221"/>
                      </a:cxn>
                      <a:cxn ang="0">
                        <a:pos x="136" y="203"/>
                      </a:cxn>
                      <a:cxn ang="0">
                        <a:pos x="142" y="185"/>
                      </a:cxn>
                      <a:cxn ang="0">
                        <a:pos x="147" y="166"/>
                      </a:cxn>
                      <a:cxn ang="0">
                        <a:pos x="153" y="147"/>
                      </a:cxn>
                      <a:cxn ang="0">
                        <a:pos x="159" y="128"/>
                      </a:cxn>
                      <a:cxn ang="0">
                        <a:pos x="166" y="109"/>
                      </a:cxn>
                      <a:cxn ang="0">
                        <a:pos x="172" y="89"/>
                      </a:cxn>
                      <a:cxn ang="0">
                        <a:pos x="179" y="70"/>
                      </a:cxn>
                      <a:cxn ang="0">
                        <a:pos x="185" y="49"/>
                      </a:cxn>
                      <a:cxn ang="0">
                        <a:pos x="192" y="29"/>
                      </a:cxn>
                      <a:cxn ang="0">
                        <a:pos x="198" y="7"/>
                      </a:cxn>
                      <a:cxn ang="0">
                        <a:pos x="109" y="6"/>
                      </a:cxn>
                    </a:cxnLst>
                    <a:rect l="0" t="0" r="r" b="b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1" name="Freeform 123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/>
                    <a:ahLst/>
                    <a:cxnLst>
                      <a:cxn ang="0">
                        <a:pos x="3" y="54"/>
                      </a:cxn>
                      <a:cxn ang="0">
                        <a:pos x="11" y="72"/>
                      </a:cxn>
                      <a:cxn ang="0">
                        <a:pos x="21" y="88"/>
                      </a:cxn>
                      <a:cxn ang="0">
                        <a:pos x="28" y="104"/>
                      </a:cxn>
                      <a:cxn ang="0">
                        <a:pos x="36" y="120"/>
                      </a:cxn>
                      <a:cxn ang="0">
                        <a:pos x="43" y="137"/>
                      </a:cxn>
                      <a:cxn ang="0">
                        <a:pos x="50" y="152"/>
                      </a:cxn>
                      <a:cxn ang="0">
                        <a:pos x="56" y="168"/>
                      </a:cxn>
                      <a:cxn ang="0">
                        <a:pos x="63" y="183"/>
                      </a:cxn>
                      <a:cxn ang="0">
                        <a:pos x="68" y="199"/>
                      </a:cxn>
                      <a:cxn ang="0">
                        <a:pos x="74" y="214"/>
                      </a:cxn>
                      <a:cxn ang="0">
                        <a:pos x="79" y="230"/>
                      </a:cxn>
                      <a:cxn ang="0">
                        <a:pos x="83" y="244"/>
                      </a:cxn>
                      <a:cxn ang="0">
                        <a:pos x="87" y="259"/>
                      </a:cxn>
                      <a:cxn ang="0">
                        <a:pos x="92" y="273"/>
                      </a:cxn>
                      <a:cxn ang="0">
                        <a:pos x="94" y="288"/>
                      </a:cxn>
                      <a:cxn ang="0">
                        <a:pos x="97" y="302"/>
                      </a:cxn>
                      <a:cxn ang="0">
                        <a:pos x="99" y="316"/>
                      </a:cxn>
                      <a:cxn ang="0">
                        <a:pos x="101" y="329"/>
                      </a:cxn>
                      <a:cxn ang="0">
                        <a:pos x="104" y="343"/>
                      </a:cxn>
                      <a:cxn ang="0">
                        <a:pos x="105" y="358"/>
                      </a:cxn>
                      <a:cxn ang="0">
                        <a:pos x="106" y="372"/>
                      </a:cxn>
                      <a:cxn ang="0">
                        <a:pos x="191" y="355"/>
                      </a:cxn>
                      <a:cxn ang="0">
                        <a:pos x="190" y="340"/>
                      </a:cxn>
                      <a:cxn ang="0">
                        <a:pos x="188" y="323"/>
                      </a:cxn>
                      <a:cxn ang="0">
                        <a:pos x="186" y="307"/>
                      </a:cxn>
                      <a:cxn ang="0">
                        <a:pos x="182" y="291"/>
                      </a:cxn>
                      <a:cxn ang="0">
                        <a:pos x="180" y="276"/>
                      </a:cxn>
                      <a:cxn ang="0">
                        <a:pos x="177" y="259"/>
                      </a:cxn>
                      <a:cxn ang="0">
                        <a:pos x="172" y="241"/>
                      </a:cxn>
                      <a:cxn ang="0">
                        <a:pos x="168" y="225"/>
                      </a:cxn>
                      <a:cxn ang="0">
                        <a:pos x="163" y="208"/>
                      </a:cxn>
                      <a:cxn ang="0">
                        <a:pos x="158" y="192"/>
                      </a:cxn>
                      <a:cxn ang="0">
                        <a:pos x="152" y="175"/>
                      </a:cxn>
                      <a:cxn ang="0">
                        <a:pos x="146" y="157"/>
                      </a:cxn>
                      <a:cxn ang="0">
                        <a:pos x="139" y="139"/>
                      </a:cxn>
                      <a:cxn ang="0">
                        <a:pos x="132" y="121"/>
                      </a:cxn>
                      <a:cxn ang="0">
                        <a:pos x="125" y="104"/>
                      </a:cxn>
                      <a:cxn ang="0">
                        <a:pos x="117" y="86"/>
                      </a:cxn>
                      <a:cxn ang="0">
                        <a:pos x="108" y="68"/>
                      </a:cxn>
                      <a:cxn ang="0">
                        <a:pos x="99" y="50"/>
                      </a:cxn>
                      <a:cxn ang="0">
                        <a:pos x="89" y="31"/>
                      </a:cxn>
                      <a:cxn ang="0">
                        <a:pos x="80" y="12"/>
                      </a:cxn>
                      <a:cxn ang="0">
                        <a:pos x="74" y="0"/>
                      </a:cxn>
                    </a:cxnLst>
                    <a:rect l="0" t="0" r="r" b="b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2" name="Freeform 124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9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7" y="63"/>
                      </a:cxn>
                      <a:cxn ang="0">
                        <a:pos x="72" y="57"/>
                      </a:cxn>
                      <a:cxn ang="0">
                        <a:pos x="74" y="51"/>
                      </a:cxn>
                      <a:cxn ang="0">
                        <a:pos x="77" y="43"/>
                      </a:cxn>
                      <a:cxn ang="0">
                        <a:pos x="77" y="36"/>
                      </a:cxn>
                      <a:cxn ang="0">
                        <a:pos x="74" y="28"/>
                      </a:cxn>
                      <a:cxn ang="0">
                        <a:pos x="72" y="21"/>
                      </a:cxn>
                      <a:cxn ang="0">
                        <a:pos x="67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49" y="3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3"/>
                      </a:cxn>
                      <a:cxn ang="0">
                        <a:pos x="19" y="5"/>
                      </a:cxn>
                      <a:cxn ang="0">
                        <a:pos x="14" y="10"/>
                      </a:cxn>
                      <a:cxn ang="0">
                        <a:pos x="8" y="15"/>
                      </a:cxn>
                      <a:cxn ang="0">
                        <a:pos x="3" y="21"/>
                      </a:cxn>
                      <a:cxn ang="0">
                        <a:pos x="1" y="28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8" y="63"/>
                      </a:cxn>
                      <a:cxn ang="0">
                        <a:pos x="14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8"/>
                      </a:cxn>
                      <a:cxn ang="0">
                        <a:pos x="38" y="79"/>
                      </a:cxn>
                    </a:cxnLst>
                    <a:rect l="0" t="0" r="r" b="b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3" name="Freeform 125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8"/>
                      </a:cxn>
                      <a:cxn ang="0">
                        <a:pos x="69" y="62"/>
                      </a:cxn>
                      <a:cxn ang="0">
                        <a:pos x="72" y="56"/>
                      </a:cxn>
                      <a:cxn ang="0">
                        <a:pos x="75" y="49"/>
                      </a:cxn>
                      <a:cxn ang="0">
                        <a:pos x="77" y="42"/>
                      </a:cxn>
                      <a:cxn ang="0">
                        <a:pos x="77" y="33"/>
                      </a:cxn>
                      <a:cxn ang="0">
                        <a:pos x="75" y="26"/>
                      </a:cxn>
                      <a:cxn ang="0">
                        <a:pos x="72" y="19"/>
                      </a:cxn>
                      <a:cxn ang="0">
                        <a:pos x="69" y="13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3"/>
                      </a:cxn>
                      <a:cxn ang="0">
                        <a:pos x="0" y="42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8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4" name="Freeform 126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1" y="75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4" y="56"/>
                      </a:cxn>
                      <a:cxn ang="0">
                        <a:pos x="76" y="48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6" y="26"/>
                      </a:cxn>
                      <a:cxn ang="0">
                        <a:pos x="74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1" y="0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6" y="7"/>
                      </a:cxn>
                      <a:cxn ang="0">
                        <a:pos x="10" y="13"/>
                      </a:cxn>
                      <a:cxn ang="0">
                        <a:pos x="5" y="19"/>
                      </a:cxn>
                      <a:cxn ang="0">
                        <a:pos x="3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3" y="48"/>
                      </a:cxn>
                      <a:cxn ang="0">
                        <a:pos x="5" y="56"/>
                      </a:cxn>
                      <a:cxn ang="0">
                        <a:pos x="10" y="61"/>
                      </a:cxn>
                      <a:cxn ang="0">
                        <a:pos x="16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6" y="76"/>
                      </a:cxn>
                      <a:cxn ang="0">
                        <a:pos x="41" y="77"/>
                      </a:cxn>
                    </a:cxnLst>
                    <a:rect l="0" t="0" r="r" b="b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5" name="Freeform 127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5" y="73"/>
                      </a:cxn>
                      <a:cxn ang="0">
                        <a:pos x="63" y="69"/>
                      </a:cxn>
                      <a:cxn ang="0">
                        <a:pos x="67" y="64"/>
                      </a:cxn>
                      <a:cxn ang="0">
                        <a:pos x="71" y="57"/>
                      </a:cxn>
                      <a:cxn ang="0">
                        <a:pos x="74" y="51"/>
                      </a:cxn>
                      <a:cxn ang="0">
                        <a:pos x="76" y="43"/>
                      </a:cxn>
                      <a:cxn ang="0">
                        <a:pos x="76" y="36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5" y="5"/>
                      </a:cxn>
                      <a:cxn ang="0">
                        <a:pos x="50" y="2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2"/>
                      </a:cxn>
                      <a:cxn ang="0">
                        <a:pos x="19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7" y="64"/>
                      </a:cxn>
                      <a:cxn ang="0">
                        <a:pos x="13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6" name="Freeform 128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2" y="76"/>
                      </a:cxn>
                      <a:cxn ang="0">
                        <a:pos x="49" y="75"/>
                      </a:cxn>
                      <a:cxn ang="0">
                        <a:pos x="55" y="71"/>
                      </a:cxn>
                      <a:cxn ang="0">
                        <a:pos x="63" y="67"/>
                      </a:cxn>
                      <a:cxn ang="0">
                        <a:pos x="67" y="61"/>
                      </a:cxn>
                      <a:cxn ang="0">
                        <a:pos x="72" y="56"/>
                      </a:cxn>
                      <a:cxn ang="0">
                        <a:pos x="74" y="48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4" y="26"/>
                      </a:cxn>
                      <a:cxn ang="0">
                        <a:pos x="72" y="19"/>
                      </a:cxn>
                      <a:cxn ang="0">
                        <a:pos x="67" y="13"/>
                      </a:cxn>
                      <a:cxn ang="0">
                        <a:pos x="63" y="7"/>
                      </a:cxn>
                      <a:cxn ang="0">
                        <a:pos x="55" y="3"/>
                      </a:cxn>
                      <a:cxn ang="0">
                        <a:pos x="49" y="0"/>
                      </a:cxn>
                      <a:cxn ang="0">
                        <a:pos x="42" y="0"/>
                      </a:cxn>
                      <a:cxn ang="0">
                        <a:pos x="35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3" y="7"/>
                      </a:cxn>
                      <a:cxn ang="0">
                        <a:pos x="8" y="13"/>
                      </a:cxn>
                      <a:cxn ang="0">
                        <a:pos x="4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8"/>
                      </a:cxn>
                      <a:cxn ang="0">
                        <a:pos x="4" y="56"/>
                      </a:cxn>
                      <a:cxn ang="0">
                        <a:pos x="8" y="61"/>
                      </a:cxn>
                      <a:cxn ang="0">
                        <a:pos x="13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5" y="76"/>
                      </a:cxn>
                      <a:cxn ang="0">
                        <a:pos x="39" y="77"/>
                      </a:cxn>
                    </a:cxnLst>
                    <a:rect l="0" t="0" r="r" b="b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7" name="Freeform 129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7"/>
                      </a:cxn>
                      <a:cxn ang="0">
                        <a:pos x="50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8" y="64"/>
                      </a:cxn>
                      <a:cxn ang="0">
                        <a:pos x="74" y="57"/>
                      </a:cxn>
                      <a:cxn ang="0">
                        <a:pos x="76" y="51"/>
                      </a:cxn>
                      <a:cxn ang="0">
                        <a:pos x="78" y="43"/>
                      </a:cxn>
                      <a:cxn ang="0">
                        <a:pos x="78" y="36"/>
                      </a:cxn>
                      <a:cxn ang="0">
                        <a:pos x="76" y="27"/>
                      </a:cxn>
                      <a:cxn ang="0">
                        <a:pos x="74" y="20"/>
                      </a:cxn>
                      <a:cxn ang="0">
                        <a:pos x="68" y="14"/>
                      </a:cxn>
                      <a:cxn ang="0">
                        <a:pos x="63" y="8"/>
                      </a:cxn>
                      <a:cxn ang="0">
                        <a:pos x="57" y="5"/>
                      </a:cxn>
                      <a:cxn ang="0">
                        <a:pos x="50" y="2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2"/>
                      </a:cxn>
                      <a:cxn ang="0">
                        <a:pos x="20" y="5"/>
                      </a:cxn>
                      <a:cxn ang="0">
                        <a:pos x="14" y="8"/>
                      </a:cxn>
                      <a:cxn ang="0">
                        <a:pos x="8" y="14"/>
                      </a:cxn>
                      <a:cxn ang="0">
                        <a:pos x="5" y="20"/>
                      </a:cxn>
                      <a:cxn ang="0">
                        <a:pos x="2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2" y="51"/>
                      </a:cxn>
                      <a:cxn ang="0">
                        <a:pos x="5" y="57"/>
                      </a:cxn>
                      <a:cxn ang="0">
                        <a:pos x="8" y="64"/>
                      </a:cxn>
                      <a:cxn ang="0">
                        <a:pos x="14" y="69"/>
                      </a:cxn>
                      <a:cxn ang="0">
                        <a:pos x="20" y="73"/>
                      </a:cxn>
                      <a:cxn ang="0">
                        <a:pos x="27" y="76"/>
                      </a:cxn>
                      <a:cxn ang="0">
                        <a:pos x="36" y="77"/>
                      </a:cxn>
                      <a:cxn ang="0">
                        <a:pos x="39" y="78"/>
                      </a:cxn>
                    </a:cxnLst>
                    <a:rect l="0" t="0" r="r" b="b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8" name="Freeform 130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8" y="76"/>
                      </a:cxn>
                      <a:cxn ang="0">
                        <a:pos x="54" y="72"/>
                      </a:cxn>
                      <a:cxn ang="0">
                        <a:pos x="61" y="69"/>
                      </a:cxn>
                      <a:cxn ang="0">
                        <a:pos x="66" y="63"/>
                      </a:cxn>
                      <a:cxn ang="0">
                        <a:pos x="70" y="57"/>
                      </a:cxn>
                      <a:cxn ang="0">
                        <a:pos x="73" y="51"/>
                      </a:cxn>
                      <a:cxn ang="0">
                        <a:pos x="75" y="42"/>
                      </a:cxn>
                      <a:cxn ang="0">
                        <a:pos x="75" y="35"/>
                      </a:cxn>
                      <a:cxn ang="0">
                        <a:pos x="73" y="26"/>
                      </a:cxn>
                      <a:cxn ang="0">
                        <a:pos x="70" y="20"/>
                      </a:cxn>
                      <a:cxn ang="0">
                        <a:pos x="66" y="14"/>
                      </a:cxn>
                      <a:cxn ang="0">
                        <a:pos x="61" y="9"/>
                      </a:cxn>
                      <a:cxn ang="0">
                        <a:pos x="54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4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1"/>
                      </a:cxn>
                      <a:cxn ang="0">
                        <a:pos x="3" y="57"/>
                      </a:cxn>
                      <a:cxn ang="0">
                        <a:pos x="7" y="63"/>
                      </a:cxn>
                      <a:cxn ang="0">
                        <a:pos x="13" y="69"/>
                      </a:cxn>
                      <a:cxn ang="0">
                        <a:pos x="19" y="72"/>
                      </a:cxn>
                      <a:cxn ang="0">
                        <a:pos x="24" y="76"/>
                      </a:cxn>
                      <a:cxn ang="0">
                        <a:pos x="33" y="78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79" name="Freeform 131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6" y="72"/>
                      </a:cxn>
                      <a:cxn ang="0">
                        <a:pos x="63" y="67"/>
                      </a:cxn>
                      <a:cxn ang="0">
                        <a:pos x="67" y="63"/>
                      </a:cxn>
                      <a:cxn ang="0">
                        <a:pos x="71" y="56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1" y="50"/>
                      </a:cxn>
                      <a:cxn ang="0">
                        <a:pos x="3" y="56"/>
                      </a:cxn>
                      <a:cxn ang="0">
                        <a:pos x="7" y="63"/>
                      </a:cxn>
                      <a:cxn ang="0">
                        <a:pos x="13" y="67"/>
                      </a:cxn>
                      <a:cxn ang="0">
                        <a:pos x="20" y="72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0" name="Freeform 132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6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3" y="56"/>
                      </a:cxn>
                      <a:cxn ang="0">
                        <a:pos x="76" y="48"/>
                      </a:cxn>
                      <a:cxn ang="0">
                        <a:pos x="77" y="40"/>
                      </a:cxn>
                      <a:cxn ang="0">
                        <a:pos x="77" y="33"/>
                      </a:cxn>
                      <a:cxn ang="0">
                        <a:pos x="76" y="25"/>
                      </a:cxn>
                      <a:cxn ang="0">
                        <a:pos x="73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6" y="3"/>
                      </a:cxn>
                      <a:cxn ang="0">
                        <a:pos x="50" y="0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1" y="3"/>
                      </a:cxn>
                      <a:cxn ang="0">
                        <a:pos x="15" y="7"/>
                      </a:cxn>
                      <a:cxn ang="0">
                        <a:pos x="9" y="13"/>
                      </a:cxn>
                      <a:cxn ang="0">
                        <a:pos x="5" y="19"/>
                      </a:cxn>
                      <a:cxn ang="0">
                        <a:pos x="2" y="25"/>
                      </a:cxn>
                      <a:cxn ang="0">
                        <a:pos x="0" y="33"/>
                      </a:cxn>
                      <a:cxn ang="0">
                        <a:pos x="0" y="40"/>
                      </a:cxn>
                      <a:cxn ang="0">
                        <a:pos x="2" y="48"/>
                      </a:cxn>
                      <a:cxn ang="0">
                        <a:pos x="5" y="56"/>
                      </a:cxn>
                      <a:cxn ang="0">
                        <a:pos x="9" y="61"/>
                      </a:cxn>
                      <a:cxn ang="0">
                        <a:pos x="15" y="67"/>
                      </a:cxn>
                      <a:cxn ang="0">
                        <a:pos x="21" y="71"/>
                      </a:cxn>
                      <a:cxn ang="0">
                        <a:pos x="28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1" name="Freeform 133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/>
                    <a:ahLst/>
                    <a:cxnLst>
                      <a:cxn ang="0">
                        <a:pos x="43" y="79"/>
                      </a:cxn>
                      <a:cxn ang="0">
                        <a:pos x="52" y="76"/>
                      </a:cxn>
                      <a:cxn ang="0">
                        <a:pos x="57" y="73"/>
                      </a:cxn>
                      <a:cxn ang="0">
                        <a:pos x="63" y="68"/>
                      </a:cxn>
                      <a:cxn ang="0">
                        <a:pos x="69" y="63"/>
                      </a:cxn>
                      <a:cxn ang="0">
                        <a:pos x="73" y="59"/>
                      </a:cxn>
                      <a:cxn ang="0">
                        <a:pos x="76" y="50"/>
                      </a:cxn>
                      <a:cxn ang="0">
                        <a:pos x="78" y="43"/>
                      </a:cxn>
                      <a:cxn ang="0">
                        <a:pos x="78" y="35"/>
                      </a:cxn>
                      <a:cxn ang="0">
                        <a:pos x="76" y="28"/>
                      </a:cxn>
                      <a:cxn ang="0">
                        <a:pos x="73" y="21"/>
                      </a:cxn>
                      <a:cxn ang="0">
                        <a:pos x="69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52" y="3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8" y="3"/>
                      </a:cxn>
                      <a:cxn ang="0">
                        <a:pos x="21" y="5"/>
                      </a:cxn>
                      <a:cxn ang="0">
                        <a:pos x="15" y="10"/>
                      </a:cxn>
                      <a:cxn ang="0">
                        <a:pos x="10" y="15"/>
                      </a:cxn>
                      <a:cxn ang="0">
                        <a:pos x="5" y="21"/>
                      </a:cxn>
                      <a:cxn ang="0">
                        <a:pos x="3" y="28"/>
                      </a:cxn>
                      <a:cxn ang="0">
                        <a:pos x="0" y="35"/>
                      </a:cxn>
                      <a:cxn ang="0">
                        <a:pos x="0" y="43"/>
                      </a:cxn>
                      <a:cxn ang="0">
                        <a:pos x="3" y="50"/>
                      </a:cxn>
                      <a:cxn ang="0">
                        <a:pos x="5" y="59"/>
                      </a:cxn>
                      <a:cxn ang="0">
                        <a:pos x="10" y="63"/>
                      </a:cxn>
                      <a:cxn ang="0">
                        <a:pos x="15" y="68"/>
                      </a:cxn>
                      <a:cxn ang="0">
                        <a:pos x="21" y="73"/>
                      </a:cxn>
                      <a:cxn ang="0">
                        <a:pos x="28" y="76"/>
                      </a:cxn>
                      <a:cxn ang="0">
                        <a:pos x="36" y="79"/>
                      </a:cxn>
                      <a:cxn ang="0">
                        <a:pos x="40" y="79"/>
                      </a:cxn>
                    </a:cxnLst>
                    <a:rect l="0" t="0" r="r" b="b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2" name="Freeform 134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8" y="63"/>
                      </a:cxn>
                      <a:cxn ang="0">
                        <a:pos x="73" y="56"/>
                      </a:cxn>
                      <a:cxn ang="0">
                        <a:pos x="75" y="50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5" y="26"/>
                      </a:cxn>
                      <a:cxn ang="0">
                        <a:pos x="73" y="19"/>
                      </a:cxn>
                      <a:cxn ang="0">
                        <a:pos x="68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7" y="1"/>
                      </a:cxn>
                      <a:cxn ang="0">
                        <a:pos x="21" y="3"/>
                      </a:cxn>
                      <a:cxn ang="0">
                        <a:pos x="13" y="7"/>
                      </a:cxn>
                      <a:cxn ang="0">
                        <a:pos x="9" y="13"/>
                      </a:cxn>
                      <a:cxn ang="0">
                        <a:pos x="4" y="19"/>
                      </a:cxn>
                      <a:cxn ang="0">
                        <a:pos x="2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2" y="50"/>
                      </a:cxn>
                      <a:cxn ang="0">
                        <a:pos x="4" y="56"/>
                      </a:cxn>
                      <a:cxn ang="0">
                        <a:pos x="9" y="63"/>
                      </a:cxn>
                      <a:cxn ang="0">
                        <a:pos x="13" y="67"/>
                      </a:cxn>
                      <a:cxn ang="0">
                        <a:pos x="21" y="71"/>
                      </a:cxn>
                      <a:cxn ang="0">
                        <a:pos x="27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3" name="Freeform 135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6"/>
                      </a:cxn>
                      <a:cxn ang="0">
                        <a:pos x="67" y="62"/>
                      </a:cxn>
                      <a:cxn ang="0">
                        <a:pos x="71" y="56"/>
                      </a:cxn>
                      <a:cxn ang="0">
                        <a:pos x="76" y="49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6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3" y="8"/>
                      </a:cxn>
                      <a:cxn ang="0">
                        <a:pos x="56" y="4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4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6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4" name="Freeform 136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48" y="75"/>
                      </a:cxn>
                      <a:cxn ang="0">
                        <a:pos x="56" y="73"/>
                      </a:cxn>
                      <a:cxn ang="0">
                        <a:pos x="61" y="67"/>
                      </a:cxn>
                      <a:cxn ang="0">
                        <a:pos x="67" y="62"/>
                      </a:cxn>
                      <a:cxn ang="0">
                        <a:pos x="71" y="57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1" y="9"/>
                      </a:cxn>
                      <a:cxn ang="0">
                        <a:pos x="56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6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3"/>
                      </a:cxn>
                      <a:cxn ang="0">
                        <a:pos x="3" y="19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0"/>
                      </a:cxn>
                      <a:cxn ang="0">
                        <a:pos x="3" y="57"/>
                      </a:cxn>
                      <a:cxn ang="0">
                        <a:pos x="7" y="62"/>
                      </a:cxn>
                      <a:cxn ang="0">
                        <a:pos x="13" y="67"/>
                      </a:cxn>
                      <a:cxn ang="0">
                        <a:pos x="19" y="73"/>
                      </a:cxn>
                      <a:cxn ang="0">
                        <a:pos x="26" y="75"/>
                      </a:cxn>
                      <a:cxn ang="0">
                        <a:pos x="33" y="77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5" name="Freeform 137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/>
                    <a:ahLst/>
                    <a:cxnLst>
                      <a:cxn ang="0">
                        <a:pos x="51" y="0"/>
                      </a:cxn>
                      <a:cxn ang="0">
                        <a:pos x="51" y="4"/>
                      </a:cxn>
                      <a:cxn ang="0">
                        <a:pos x="51" y="8"/>
                      </a:cxn>
                      <a:cxn ang="0">
                        <a:pos x="51" y="12"/>
                      </a:cxn>
                      <a:cxn ang="0">
                        <a:pos x="53" y="15"/>
                      </a:cxn>
                      <a:cxn ang="0">
                        <a:pos x="53" y="19"/>
                      </a:cxn>
                      <a:cxn ang="0">
                        <a:pos x="54" y="22"/>
                      </a:cxn>
                      <a:cxn ang="0">
                        <a:pos x="55" y="25"/>
                      </a:cxn>
                      <a:cxn ang="0">
                        <a:pos x="56" y="27"/>
                      </a:cxn>
                      <a:cxn ang="0">
                        <a:pos x="51" y="27"/>
                      </a:cxn>
                      <a:cxn ang="0">
                        <a:pos x="48" y="27"/>
                      </a:cxn>
                      <a:cxn ang="0">
                        <a:pos x="44" y="27"/>
                      </a:cxn>
                      <a:cxn ang="0">
                        <a:pos x="41" y="27"/>
                      </a:cxn>
                      <a:cxn ang="0">
                        <a:pos x="37" y="26"/>
                      </a:cxn>
                      <a:cxn ang="0">
                        <a:pos x="34" y="25"/>
                      </a:cxn>
                      <a:cxn ang="0">
                        <a:pos x="29" y="23"/>
                      </a:cxn>
                      <a:cxn ang="0">
                        <a:pos x="26" y="22"/>
                      </a:cxn>
                      <a:cxn ang="0">
                        <a:pos x="23" y="20"/>
                      </a:cxn>
                      <a:cxn ang="0">
                        <a:pos x="19" y="18"/>
                      </a:cxn>
                      <a:cxn ang="0">
                        <a:pos x="16" y="14"/>
                      </a:cxn>
                      <a:cxn ang="0">
                        <a:pos x="13" y="12"/>
                      </a:cxn>
                      <a:cxn ang="0">
                        <a:pos x="9" y="9"/>
                      </a:cxn>
                      <a:cxn ang="0">
                        <a:pos x="6" y="7"/>
                      </a:cxn>
                      <a:cxn ang="0">
                        <a:pos x="3" y="4"/>
                      </a:cxn>
                      <a:cxn ang="0">
                        <a:pos x="0" y="2"/>
                      </a:cxn>
                      <a:cxn ang="0">
                        <a:pos x="3" y="1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  <a:cxn ang="0">
                        <a:pos x="13" y="1"/>
                      </a:cxn>
                      <a:cxn ang="0">
                        <a:pos x="16" y="1"/>
                      </a:cxn>
                      <a:cxn ang="0">
                        <a:pos x="19" y="1"/>
                      </a:cxn>
                      <a:cxn ang="0">
                        <a:pos x="23" y="1"/>
                      </a:cxn>
                      <a:cxn ang="0">
                        <a:pos x="26" y="1"/>
                      </a:cxn>
                      <a:cxn ang="0">
                        <a:pos x="29" y="0"/>
                      </a:cxn>
                      <a:cxn ang="0">
                        <a:pos x="31" y="0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  <a:cxn ang="0">
                        <a:pos x="42" y="0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1" y="0"/>
                      </a:cxn>
                      <a:cxn ang="0">
                        <a:pos x="51" y="0"/>
                      </a:cxn>
                    </a:cxnLst>
                    <a:rect l="0" t="0" r="r" b="b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6" name="Freeform 138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/>
                    <a:ahLst/>
                    <a:cxnLst>
                      <a:cxn ang="0">
                        <a:pos x="821" y="16"/>
                      </a:cxn>
                      <a:cxn ang="0">
                        <a:pos x="792" y="29"/>
                      </a:cxn>
                      <a:cxn ang="0">
                        <a:pos x="761" y="36"/>
                      </a:cxn>
                      <a:cxn ang="0">
                        <a:pos x="735" y="24"/>
                      </a:cxn>
                      <a:cxn ang="0">
                        <a:pos x="708" y="45"/>
                      </a:cxn>
                      <a:cxn ang="0">
                        <a:pos x="678" y="31"/>
                      </a:cxn>
                      <a:cxn ang="0">
                        <a:pos x="652" y="32"/>
                      </a:cxn>
                      <a:cxn ang="0">
                        <a:pos x="650" y="67"/>
                      </a:cxn>
                      <a:cxn ang="0">
                        <a:pos x="683" y="73"/>
                      </a:cxn>
                      <a:cxn ang="0">
                        <a:pos x="714" y="64"/>
                      </a:cxn>
                      <a:cxn ang="0">
                        <a:pos x="744" y="55"/>
                      </a:cxn>
                      <a:cxn ang="0">
                        <a:pos x="774" y="63"/>
                      </a:cxn>
                      <a:cxn ang="0">
                        <a:pos x="795" y="87"/>
                      </a:cxn>
                      <a:cxn ang="0">
                        <a:pos x="831" y="88"/>
                      </a:cxn>
                      <a:cxn ang="0">
                        <a:pos x="873" y="56"/>
                      </a:cxn>
                      <a:cxn ang="0">
                        <a:pos x="855" y="43"/>
                      </a:cxn>
                      <a:cxn ang="0">
                        <a:pos x="820" y="40"/>
                      </a:cxn>
                      <a:cxn ang="0">
                        <a:pos x="837" y="14"/>
                      </a:cxn>
                      <a:cxn ang="0">
                        <a:pos x="871" y="13"/>
                      </a:cxn>
                      <a:cxn ang="0">
                        <a:pos x="899" y="16"/>
                      </a:cxn>
                      <a:cxn ang="0">
                        <a:pos x="929" y="18"/>
                      </a:cxn>
                      <a:cxn ang="0">
                        <a:pos x="969" y="19"/>
                      </a:cxn>
                      <a:cxn ang="0">
                        <a:pos x="744" y="94"/>
                      </a:cxn>
                      <a:cxn ang="0">
                        <a:pos x="618" y="87"/>
                      </a:cxn>
                      <a:cxn ang="0">
                        <a:pos x="492" y="84"/>
                      </a:cxn>
                      <a:cxn ang="0">
                        <a:pos x="369" y="86"/>
                      </a:cxn>
                      <a:cxn ang="0">
                        <a:pos x="245" y="95"/>
                      </a:cxn>
                      <a:cxn ang="0">
                        <a:pos x="127" y="113"/>
                      </a:cxn>
                      <a:cxn ang="0">
                        <a:pos x="0" y="56"/>
                      </a:cxn>
                      <a:cxn ang="0">
                        <a:pos x="36" y="45"/>
                      </a:cxn>
                      <a:cxn ang="0">
                        <a:pos x="64" y="38"/>
                      </a:cxn>
                      <a:cxn ang="0">
                        <a:pos x="91" y="32"/>
                      </a:cxn>
                      <a:cxn ang="0">
                        <a:pos x="118" y="26"/>
                      </a:cxn>
                      <a:cxn ang="0">
                        <a:pos x="144" y="21"/>
                      </a:cxn>
                      <a:cxn ang="0">
                        <a:pos x="173" y="18"/>
                      </a:cxn>
                      <a:cxn ang="0">
                        <a:pos x="187" y="43"/>
                      </a:cxn>
                      <a:cxn ang="0">
                        <a:pos x="220" y="32"/>
                      </a:cxn>
                      <a:cxn ang="0">
                        <a:pos x="250" y="30"/>
                      </a:cxn>
                      <a:cxn ang="0">
                        <a:pos x="277" y="65"/>
                      </a:cxn>
                      <a:cxn ang="0">
                        <a:pos x="314" y="83"/>
                      </a:cxn>
                      <a:cxn ang="0">
                        <a:pos x="324" y="57"/>
                      </a:cxn>
                      <a:cxn ang="0">
                        <a:pos x="308" y="12"/>
                      </a:cxn>
                      <a:cxn ang="0">
                        <a:pos x="327" y="2"/>
                      </a:cxn>
                      <a:cxn ang="0">
                        <a:pos x="352" y="6"/>
                      </a:cxn>
                      <a:cxn ang="0">
                        <a:pos x="378" y="31"/>
                      </a:cxn>
                      <a:cxn ang="0">
                        <a:pos x="411" y="61"/>
                      </a:cxn>
                      <a:cxn ang="0">
                        <a:pos x="440" y="65"/>
                      </a:cxn>
                      <a:cxn ang="0">
                        <a:pos x="471" y="55"/>
                      </a:cxn>
                      <a:cxn ang="0">
                        <a:pos x="507" y="18"/>
                      </a:cxn>
                      <a:cxn ang="0">
                        <a:pos x="535" y="0"/>
                      </a:cxn>
                      <a:cxn ang="0">
                        <a:pos x="517" y="29"/>
                      </a:cxn>
                      <a:cxn ang="0">
                        <a:pos x="534" y="62"/>
                      </a:cxn>
                      <a:cxn ang="0">
                        <a:pos x="577" y="71"/>
                      </a:cxn>
                      <a:cxn ang="0">
                        <a:pos x="596" y="56"/>
                      </a:cxn>
                      <a:cxn ang="0">
                        <a:pos x="588" y="26"/>
                      </a:cxn>
                      <a:cxn ang="0">
                        <a:pos x="562" y="8"/>
                      </a:cxn>
                      <a:cxn ang="0">
                        <a:pos x="576" y="0"/>
                      </a:cxn>
                      <a:cxn ang="0">
                        <a:pos x="617" y="1"/>
                      </a:cxn>
                      <a:cxn ang="0">
                        <a:pos x="657" y="2"/>
                      </a:cxn>
                      <a:cxn ang="0">
                        <a:pos x="697" y="5"/>
                      </a:cxn>
                      <a:cxn ang="0">
                        <a:pos x="738" y="6"/>
                      </a:cxn>
                      <a:cxn ang="0">
                        <a:pos x="779" y="10"/>
                      </a:cxn>
                    </a:cxnLst>
                    <a:rect l="0" t="0" r="r" b="b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7" name="Freeform 139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/>
                    <a:ahLst/>
                    <a:cxnLst>
                      <a:cxn ang="0">
                        <a:pos x="13" y="14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1" y="4"/>
                      </a:cxn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2"/>
                      </a:cxn>
                      <a:cxn ang="0">
                        <a:pos x="13" y="7"/>
                      </a:cxn>
                      <a:cxn ang="0">
                        <a:pos x="13" y="10"/>
                      </a:cxn>
                      <a:cxn ang="0">
                        <a:pos x="13" y="14"/>
                      </a:cxn>
                      <a:cxn ang="0">
                        <a:pos x="13" y="14"/>
                      </a:cxn>
                    </a:cxnLst>
                    <a:rect l="0" t="0" r="r" b="b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8" name="Freeform 140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/>
                    <a:ahLst/>
                    <a:cxnLst>
                      <a:cxn ang="0">
                        <a:pos x="63" y="10"/>
                      </a:cxn>
                      <a:cxn ang="0">
                        <a:pos x="142" y="18"/>
                      </a:cxn>
                      <a:cxn ang="0">
                        <a:pos x="231" y="22"/>
                      </a:cxn>
                      <a:cxn ang="0">
                        <a:pos x="303" y="21"/>
                      </a:cxn>
                      <a:cxn ang="0">
                        <a:pos x="351" y="19"/>
                      </a:cxn>
                      <a:cxn ang="0">
                        <a:pos x="412" y="16"/>
                      </a:cxn>
                      <a:cxn ang="0">
                        <a:pos x="482" y="15"/>
                      </a:cxn>
                      <a:cxn ang="0">
                        <a:pos x="497" y="25"/>
                      </a:cxn>
                      <a:cxn ang="0">
                        <a:pos x="467" y="71"/>
                      </a:cxn>
                      <a:cxn ang="0">
                        <a:pos x="519" y="66"/>
                      </a:cxn>
                      <a:cxn ang="0">
                        <a:pos x="596" y="34"/>
                      </a:cxn>
                      <a:cxn ang="0">
                        <a:pos x="632" y="13"/>
                      </a:cxn>
                      <a:cxn ang="0">
                        <a:pos x="693" y="13"/>
                      </a:cxn>
                      <a:cxn ang="0">
                        <a:pos x="746" y="14"/>
                      </a:cxn>
                      <a:cxn ang="0">
                        <a:pos x="800" y="16"/>
                      </a:cxn>
                      <a:cxn ang="0">
                        <a:pos x="840" y="64"/>
                      </a:cxn>
                      <a:cxn ang="0">
                        <a:pos x="911" y="91"/>
                      </a:cxn>
                      <a:cxn ang="0">
                        <a:pos x="898" y="40"/>
                      </a:cxn>
                      <a:cxn ang="0">
                        <a:pos x="904" y="22"/>
                      </a:cxn>
                      <a:cxn ang="0">
                        <a:pos x="961" y="21"/>
                      </a:cxn>
                      <a:cxn ang="0">
                        <a:pos x="1025" y="20"/>
                      </a:cxn>
                      <a:cxn ang="0">
                        <a:pos x="1094" y="18"/>
                      </a:cxn>
                      <a:cxn ang="0">
                        <a:pos x="1113" y="45"/>
                      </a:cxn>
                      <a:cxn ang="0">
                        <a:pos x="1189" y="76"/>
                      </a:cxn>
                      <a:cxn ang="0">
                        <a:pos x="1246" y="59"/>
                      </a:cxn>
                      <a:cxn ang="0">
                        <a:pos x="1187" y="15"/>
                      </a:cxn>
                      <a:cxn ang="0">
                        <a:pos x="1255" y="10"/>
                      </a:cxn>
                      <a:cxn ang="0">
                        <a:pos x="1319" y="7"/>
                      </a:cxn>
                      <a:cxn ang="0">
                        <a:pos x="1375" y="3"/>
                      </a:cxn>
                      <a:cxn ang="0">
                        <a:pos x="1425" y="84"/>
                      </a:cxn>
                      <a:cxn ang="0">
                        <a:pos x="1372" y="89"/>
                      </a:cxn>
                      <a:cxn ang="0">
                        <a:pos x="1289" y="97"/>
                      </a:cxn>
                      <a:cxn ang="0">
                        <a:pos x="1173" y="104"/>
                      </a:cxn>
                      <a:cxn ang="0">
                        <a:pos x="1086" y="76"/>
                      </a:cxn>
                      <a:cxn ang="0">
                        <a:pos x="1030" y="48"/>
                      </a:cxn>
                      <a:cxn ang="0">
                        <a:pos x="974" y="53"/>
                      </a:cxn>
                      <a:cxn ang="0">
                        <a:pos x="976" y="89"/>
                      </a:cxn>
                      <a:cxn ang="0">
                        <a:pos x="1035" y="98"/>
                      </a:cxn>
                      <a:cxn ang="0">
                        <a:pos x="982" y="108"/>
                      </a:cxn>
                      <a:cxn ang="0">
                        <a:pos x="931" y="107"/>
                      </a:cxn>
                      <a:cxn ang="0">
                        <a:pos x="886" y="105"/>
                      </a:cxn>
                      <a:cxn ang="0">
                        <a:pos x="831" y="104"/>
                      </a:cxn>
                      <a:cxn ang="0">
                        <a:pos x="797" y="76"/>
                      </a:cxn>
                      <a:cxn ang="0">
                        <a:pos x="748" y="35"/>
                      </a:cxn>
                      <a:cxn ang="0">
                        <a:pos x="729" y="83"/>
                      </a:cxn>
                      <a:cxn ang="0">
                        <a:pos x="715" y="101"/>
                      </a:cxn>
                      <a:cxn ang="0">
                        <a:pos x="669" y="100"/>
                      </a:cxn>
                      <a:cxn ang="0">
                        <a:pos x="685" y="59"/>
                      </a:cxn>
                      <a:cxn ang="0">
                        <a:pos x="640" y="51"/>
                      </a:cxn>
                      <a:cxn ang="0">
                        <a:pos x="589" y="46"/>
                      </a:cxn>
                      <a:cxn ang="0">
                        <a:pos x="575" y="97"/>
                      </a:cxn>
                      <a:cxn ang="0">
                        <a:pos x="532" y="101"/>
                      </a:cxn>
                      <a:cxn ang="0">
                        <a:pos x="486" y="101"/>
                      </a:cxn>
                      <a:cxn ang="0">
                        <a:pos x="440" y="102"/>
                      </a:cxn>
                      <a:cxn ang="0">
                        <a:pos x="408" y="82"/>
                      </a:cxn>
                      <a:cxn ang="0">
                        <a:pos x="375" y="89"/>
                      </a:cxn>
                      <a:cxn ang="0">
                        <a:pos x="342" y="104"/>
                      </a:cxn>
                      <a:cxn ang="0">
                        <a:pos x="297" y="104"/>
                      </a:cxn>
                      <a:cxn ang="0">
                        <a:pos x="230" y="105"/>
                      </a:cxn>
                      <a:cxn ang="0">
                        <a:pos x="148" y="102"/>
                      </a:cxn>
                      <a:cxn ang="0">
                        <a:pos x="75" y="97"/>
                      </a:cxn>
                      <a:cxn ang="0">
                        <a:pos x="24" y="94"/>
                      </a:cxn>
                    </a:cxnLst>
                    <a:rect l="0" t="0" r="r" b="b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89" name="Freeform 141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/>
                    <a:ahLst/>
                    <a:cxnLst>
                      <a:cxn ang="0">
                        <a:pos x="33" y="91"/>
                      </a:cxn>
                      <a:cxn ang="0">
                        <a:pos x="27" y="89"/>
                      </a:cxn>
                      <a:cxn ang="0">
                        <a:pos x="17" y="88"/>
                      </a:cxn>
                      <a:cxn ang="0">
                        <a:pos x="10" y="85"/>
                      </a:cxn>
                      <a:cxn ang="0">
                        <a:pos x="4" y="81"/>
                      </a:cxn>
                      <a:cxn ang="0">
                        <a:pos x="0" y="75"/>
                      </a:cxn>
                      <a:cxn ang="0">
                        <a:pos x="0" y="67"/>
                      </a:cxn>
                      <a:cxn ang="0">
                        <a:pos x="1" y="61"/>
                      </a:cxn>
                      <a:cxn ang="0">
                        <a:pos x="3" y="55"/>
                      </a:cxn>
                      <a:cxn ang="0">
                        <a:pos x="7" y="48"/>
                      </a:cxn>
                      <a:cxn ang="0">
                        <a:pos x="11" y="41"/>
                      </a:cxn>
                      <a:cxn ang="0">
                        <a:pos x="15" y="34"/>
                      </a:cxn>
                      <a:cxn ang="0">
                        <a:pos x="20" y="26"/>
                      </a:cxn>
                      <a:cxn ang="0">
                        <a:pos x="26" y="19"/>
                      </a:cxn>
                      <a:cxn ang="0">
                        <a:pos x="30" y="12"/>
                      </a:cxn>
                      <a:cxn ang="0">
                        <a:pos x="33" y="4"/>
                      </a:cxn>
                      <a:cxn ang="0">
                        <a:pos x="35" y="4"/>
                      </a:cxn>
                      <a:cxn ang="0">
                        <a:pos x="35" y="10"/>
                      </a:cxn>
                      <a:cxn ang="0">
                        <a:pos x="35" y="15"/>
                      </a:cxn>
                      <a:cxn ang="0">
                        <a:pos x="35" y="20"/>
                      </a:cxn>
                      <a:cxn ang="0">
                        <a:pos x="35" y="26"/>
                      </a:cxn>
                      <a:cxn ang="0">
                        <a:pos x="35" y="32"/>
                      </a:cxn>
                      <a:cxn ang="0">
                        <a:pos x="35" y="37"/>
                      </a:cxn>
                      <a:cxn ang="0">
                        <a:pos x="35" y="43"/>
                      </a:cxn>
                      <a:cxn ang="0">
                        <a:pos x="35" y="49"/>
                      </a:cxn>
                      <a:cxn ang="0">
                        <a:pos x="35" y="55"/>
                      </a:cxn>
                      <a:cxn ang="0">
                        <a:pos x="35" y="61"/>
                      </a:cxn>
                      <a:cxn ang="0">
                        <a:pos x="35" y="67"/>
                      </a:cxn>
                      <a:cxn ang="0">
                        <a:pos x="35" y="72"/>
                      </a:cxn>
                      <a:cxn ang="0">
                        <a:pos x="35" y="77"/>
                      </a:cxn>
                      <a:cxn ang="0">
                        <a:pos x="35" y="82"/>
                      </a:cxn>
                      <a:cxn ang="0">
                        <a:pos x="35" y="88"/>
                      </a:cxn>
                      <a:cxn ang="0">
                        <a:pos x="36" y="91"/>
                      </a:cxn>
                    </a:cxnLst>
                    <a:rect l="0" t="0" r="r" b="b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90" name="Freeform 142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/>
                    <a:ahLst/>
                    <a:cxnLst>
                      <a:cxn ang="0">
                        <a:pos x="101" y="54"/>
                      </a:cxn>
                      <a:cxn ang="0">
                        <a:pos x="99" y="90"/>
                      </a:cxn>
                      <a:cxn ang="0">
                        <a:pos x="94" y="138"/>
                      </a:cxn>
                      <a:cxn ang="0">
                        <a:pos x="91" y="198"/>
                      </a:cxn>
                      <a:cxn ang="0">
                        <a:pos x="63" y="197"/>
                      </a:cxn>
                      <a:cxn ang="0">
                        <a:pos x="53" y="239"/>
                      </a:cxn>
                      <a:cxn ang="0">
                        <a:pos x="25" y="271"/>
                      </a:cxn>
                      <a:cxn ang="0">
                        <a:pos x="15" y="319"/>
                      </a:cxn>
                      <a:cxn ang="0">
                        <a:pos x="36" y="364"/>
                      </a:cxn>
                      <a:cxn ang="0">
                        <a:pos x="74" y="391"/>
                      </a:cxn>
                      <a:cxn ang="0">
                        <a:pos x="91" y="366"/>
                      </a:cxn>
                      <a:cxn ang="0">
                        <a:pos x="95" y="407"/>
                      </a:cxn>
                      <a:cxn ang="0">
                        <a:pos x="40" y="438"/>
                      </a:cxn>
                      <a:cxn ang="0">
                        <a:pos x="68" y="449"/>
                      </a:cxn>
                      <a:cxn ang="0">
                        <a:pos x="107" y="452"/>
                      </a:cxn>
                      <a:cxn ang="0">
                        <a:pos x="152" y="446"/>
                      </a:cxn>
                      <a:cxn ang="0">
                        <a:pos x="255" y="447"/>
                      </a:cxn>
                      <a:cxn ang="0">
                        <a:pos x="377" y="445"/>
                      </a:cxn>
                      <a:cxn ang="0">
                        <a:pos x="475" y="440"/>
                      </a:cxn>
                      <a:cxn ang="0">
                        <a:pos x="545" y="435"/>
                      </a:cxn>
                      <a:cxn ang="0">
                        <a:pos x="578" y="432"/>
                      </a:cxn>
                      <a:cxn ang="0">
                        <a:pos x="578" y="389"/>
                      </a:cxn>
                      <a:cxn ang="0">
                        <a:pos x="578" y="340"/>
                      </a:cxn>
                      <a:cxn ang="0">
                        <a:pos x="578" y="280"/>
                      </a:cxn>
                      <a:cxn ang="0">
                        <a:pos x="578" y="211"/>
                      </a:cxn>
                      <a:cxn ang="0">
                        <a:pos x="575" y="150"/>
                      </a:cxn>
                      <a:cxn ang="0">
                        <a:pos x="569" y="108"/>
                      </a:cxn>
                      <a:cxn ang="0">
                        <a:pos x="558" y="64"/>
                      </a:cxn>
                      <a:cxn ang="0">
                        <a:pos x="646" y="34"/>
                      </a:cxn>
                      <a:cxn ang="0">
                        <a:pos x="658" y="87"/>
                      </a:cxn>
                      <a:cxn ang="0">
                        <a:pos x="664" y="147"/>
                      </a:cxn>
                      <a:cxn ang="0">
                        <a:pos x="665" y="201"/>
                      </a:cxn>
                      <a:cxn ang="0">
                        <a:pos x="666" y="241"/>
                      </a:cxn>
                      <a:cxn ang="0">
                        <a:pos x="666" y="290"/>
                      </a:cxn>
                      <a:cxn ang="0">
                        <a:pos x="666" y="363"/>
                      </a:cxn>
                      <a:cxn ang="0">
                        <a:pos x="665" y="439"/>
                      </a:cxn>
                      <a:cxn ang="0">
                        <a:pos x="664" y="495"/>
                      </a:cxn>
                      <a:cxn ang="0">
                        <a:pos x="645" y="518"/>
                      </a:cxn>
                      <a:cxn ang="0">
                        <a:pos x="596" y="523"/>
                      </a:cxn>
                      <a:cxn ang="0">
                        <a:pos x="538" y="525"/>
                      </a:cxn>
                      <a:cxn ang="0">
                        <a:pos x="486" y="528"/>
                      </a:cxn>
                      <a:cxn ang="0">
                        <a:pos x="436" y="530"/>
                      </a:cxn>
                      <a:cxn ang="0">
                        <a:pos x="309" y="530"/>
                      </a:cxn>
                      <a:cxn ang="0">
                        <a:pos x="201" y="525"/>
                      </a:cxn>
                      <a:cxn ang="0">
                        <a:pos x="120" y="518"/>
                      </a:cxn>
                      <a:cxn ang="0">
                        <a:pos x="70" y="512"/>
                      </a:cxn>
                      <a:cxn ang="0">
                        <a:pos x="31" y="480"/>
                      </a:cxn>
                      <a:cxn ang="0">
                        <a:pos x="15" y="436"/>
                      </a:cxn>
                      <a:cxn ang="0">
                        <a:pos x="5" y="384"/>
                      </a:cxn>
                      <a:cxn ang="0">
                        <a:pos x="0" y="330"/>
                      </a:cxn>
                      <a:cxn ang="0">
                        <a:pos x="6" y="280"/>
                      </a:cxn>
                      <a:cxn ang="0">
                        <a:pos x="26" y="233"/>
                      </a:cxn>
                      <a:cxn ang="0">
                        <a:pos x="0" y="239"/>
                      </a:cxn>
                      <a:cxn ang="0">
                        <a:pos x="3" y="204"/>
                      </a:cxn>
                      <a:cxn ang="0">
                        <a:pos x="5" y="166"/>
                      </a:cxn>
                      <a:cxn ang="0">
                        <a:pos x="40" y="160"/>
                      </a:cxn>
                      <a:cxn ang="0">
                        <a:pos x="66" y="117"/>
                      </a:cxn>
                      <a:cxn ang="0">
                        <a:pos x="30" y="115"/>
                      </a:cxn>
                      <a:cxn ang="0">
                        <a:pos x="8" y="147"/>
                      </a:cxn>
                      <a:cxn ang="0">
                        <a:pos x="11" y="100"/>
                      </a:cxn>
                      <a:cxn ang="0">
                        <a:pos x="15" y="61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91" name="Freeform 143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3" y="3"/>
                      </a:cxn>
                      <a:cxn ang="0">
                        <a:pos x="43" y="3"/>
                      </a:cxn>
                      <a:cxn ang="0">
                        <a:pos x="42" y="6"/>
                      </a:cxn>
                      <a:cxn ang="0">
                        <a:pos x="41" y="9"/>
                      </a:cxn>
                      <a:cxn ang="0">
                        <a:pos x="40" y="11"/>
                      </a:cxn>
                      <a:cxn ang="0">
                        <a:pos x="37" y="13"/>
                      </a:cxn>
                      <a:cxn ang="0">
                        <a:pos x="37" y="16"/>
                      </a:cxn>
                      <a:cxn ang="0">
                        <a:pos x="35" y="18"/>
                      </a:cxn>
                      <a:cxn ang="0">
                        <a:pos x="33" y="20"/>
                      </a:cxn>
                      <a:cxn ang="0">
                        <a:pos x="32" y="23"/>
                      </a:cxn>
                      <a:cxn ang="0">
                        <a:pos x="30" y="26"/>
                      </a:cxn>
                      <a:cxn ang="0">
                        <a:pos x="26" y="29"/>
                      </a:cxn>
                      <a:cxn ang="0">
                        <a:pos x="20" y="31"/>
                      </a:cxn>
                      <a:cxn ang="0">
                        <a:pos x="16" y="30"/>
                      </a:cxn>
                      <a:cxn ang="0">
                        <a:pos x="13" y="28"/>
                      </a:cxn>
                      <a:cxn ang="0">
                        <a:pos x="13" y="24"/>
                      </a:cxn>
                      <a:cxn ang="0">
                        <a:pos x="13" y="20"/>
                      </a:cxn>
                      <a:cxn ang="0">
                        <a:pos x="13" y="17"/>
                      </a:cxn>
                      <a:cxn ang="0">
                        <a:pos x="13" y="13"/>
                      </a:cxn>
                      <a:cxn ang="0">
                        <a:pos x="14" y="11"/>
                      </a:cxn>
                      <a:cxn ang="0">
                        <a:pos x="15" y="1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92" name="Freeform 144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/>
                    <a:ahLst/>
                    <a:cxnLst>
                      <a:cxn ang="0">
                        <a:pos x="57" y="19"/>
                      </a:cxn>
                      <a:cxn ang="0">
                        <a:pos x="0" y="22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3"/>
                      </a:cxn>
                      <a:cxn ang="0">
                        <a:pos x="29" y="4"/>
                      </a:cxn>
                      <a:cxn ang="0">
                        <a:pos x="32" y="6"/>
                      </a:cxn>
                      <a:cxn ang="0">
                        <a:pos x="36" y="7"/>
                      </a:cxn>
                      <a:cxn ang="0">
                        <a:pos x="39" y="8"/>
                      </a:cxn>
                      <a:cxn ang="0">
                        <a:pos x="43" y="11"/>
                      </a:cxn>
                      <a:cxn ang="0">
                        <a:pos x="45" y="13"/>
                      </a:cxn>
                      <a:cxn ang="0">
                        <a:pos x="49" y="13"/>
                      </a:cxn>
                      <a:cxn ang="0">
                        <a:pos x="51" y="16"/>
                      </a:cxn>
                      <a:cxn ang="0">
                        <a:pos x="56" y="18"/>
                      </a:cxn>
                      <a:cxn ang="0">
                        <a:pos x="57" y="19"/>
                      </a:cxn>
                      <a:cxn ang="0">
                        <a:pos x="57" y="19"/>
                      </a:cxn>
                    </a:cxnLst>
                    <a:rect l="0" t="0" r="r" b="b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" name="Group 145"/>
            <p:cNvGrpSpPr>
              <a:grpSpLocks/>
            </p:cNvGrpSpPr>
            <p:nvPr/>
          </p:nvGrpSpPr>
          <p:grpSpPr bwMode="auto">
            <a:xfrm>
              <a:off x="4752" y="2301"/>
              <a:ext cx="475" cy="442"/>
              <a:chOff x="192" y="1632"/>
              <a:chExt cx="475" cy="442"/>
            </a:xfrm>
          </p:grpSpPr>
          <p:sp>
            <p:nvSpPr>
              <p:cNvPr id="155794" name="Rectangle 146"/>
              <p:cNvSpPr>
                <a:spLocks noChangeArrowheads="1"/>
              </p:cNvSpPr>
              <p:nvPr/>
            </p:nvSpPr>
            <p:spPr bwMode="auto">
              <a:xfrm>
                <a:off x="278" y="1654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795" name="Rectangle 147"/>
              <p:cNvSpPr>
                <a:spLocks noChangeArrowheads="1"/>
              </p:cNvSpPr>
              <p:nvPr/>
            </p:nvSpPr>
            <p:spPr bwMode="auto">
              <a:xfrm>
                <a:off x="220" y="1956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" name="Group 148"/>
              <p:cNvGrpSpPr>
                <a:grpSpLocks/>
              </p:cNvGrpSpPr>
              <p:nvPr/>
            </p:nvGrpSpPr>
            <p:grpSpPr bwMode="auto">
              <a:xfrm>
                <a:off x="192" y="1632"/>
                <a:ext cx="475" cy="442"/>
                <a:chOff x="5285" y="1536"/>
                <a:chExt cx="475" cy="442"/>
              </a:xfrm>
            </p:grpSpPr>
            <p:sp>
              <p:nvSpPr>
                <p:cNvPr id="155797" name="Rectangle 149"/>
                <p:cNvSpPr>
                  <a:spLocks noChangeArrowheads="1"/>
                </p:cNvSpPr>
                <p:nvPr/>
              </p:nvSpPr>
              <p:spPr bwMode="auto">
                <a:xfrm>
                  <a:off x="5424" y="1612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" name="Group 150"/>
                <p:cNvGrpSpPr>
                  <a:grpSpLocks/>
                </p:cNvGrpSpPr>
                <p:nvPr/>
              </p:nvGrpSpPr>
              <p:grpSpPr bwMode="auto">
                <a:xfrm>
                  <a:off x="5285" y="1536"/>
                  <a:ext cx="475" cy="442"/>
                  <a:chOff x="5285" y="1536"/>
                  <a:chExt cx="475" cy="442"/>
                </a:xfrm>
              </p:grpSpPr>
              <p:sp>
                <p:nvSpPr>
                  <p:cNvPr id="155799" name="Freeform 151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/>
                    <a:ahLst/>
                    <a:cxnLst>
                      <a:cxn ang="0">
                        <a:pos x="886" y="13"/>
                      </a:cxn>
                      <a:cxn ang="0">
                        <a:pos x="904" y="13"/>
                      </a:cxn>
                      <a:cxn ang="0">
                        <a:pos x="923" y="11"/>
                      </a:cxn>
                      <a:cxn ang="0">
                        <a:pos x="940" y="10"/>
                      </a:cxn>
                      <a:cxn ang="0">
                        <a:pos x="957" y="8"/>
                      </a:cxn>
                      <a:cxn ang="0">
                        <a:pos x="974" y="5"/>
                      </a:cxn>
                      <a:cxn ang="0">
                        <a:pos x="992" y="3"/>
                      </a:cxn>
                      <a:cxn ang="0">
                        <a:pos x="1007" y="2"/>
                      </a:cxn>
                      <a:cxn ang="0">
                        <a:pos x="1025" y="1"/>
                      </a:cxn>
                      <a:cxn ang="0">
                        <a:pos x="1042" y="0"/>
                      </a:cxn>
                      <a:cxn ang="0">
                        <a:pos x="1058" y="1"/>
                      </a:cxn>
                      <a:cxn ang="0">
                        <a:pos x="1075" y="2"/>
                      </a:cxn>
                      <a:cxn ang="0">
                        <a:pos x="1093" y="7"/>
                      </a:cxn>
                      <a:cxn ang="0">
                        <a:pos x="1096" y="20"/>
                      </a:cxn>
                      <a:cxn ang="0">
                        <a:pos x="1100" y="33"/>
                      </a:cxn>
                      <a:cxn ang="0">
                        <a:pos x="1103" y="46"/>
                      </a:cxn>
                      <a:cxn ang="0">
                        <a:pos x="1077" y="64"/>
                      </a:cxn>
                      <a:cxn ang="0">
                        <a:pos x="1024" y="78"/>
                      </a:cxn>
                      <a:cxn ang="0">
                        <a:pos x="953" y="89"/>
                      </a:cxn>
                      <a:cxn ang="0">
                        <a:pos x="866" y="96"/>
                      </a:cxn>
                      <a:cxn ang="0">
                        <a:pos x="770" y="102"/>
                      </a:cxn>
                      <a:cxn ang="0">
                        <a:pos x="665" y="104"/>
                      </a:cxn>
                      <a:cxn ang="0">
                        <a:pos x="558" y="104"/>
                      </a:cxn>
                      <a:cxn ang="0">
                        <a:pos x="450" y="104"/>
                      </a:cxn>
                      <a:cxn ang="0">
                        <a:pos x="343" y="103"/>
                      </a:cxn>
                      <a:cxn ang="0">
                        <a:pos x="243" y="102"/>
                      </a:cxn>
                      <a:cxn ang="0">
                        <a:pos x="153" y="99"/>
                      </a:cxn>
                      <a:cxn ang="0">
                        <a:pos x="76" y="99"/>
                      </a:cxn>
                      <a:cxn ang="0">
                        <a:pos x="15" y="99"/>
                      </a:cxn>
                      <a:cxn ang="0">
                        <a:pos x="7" y="83"/>
                      </a:cxn>
                      <a:cxn ang="0">
                        <a:pos x="2" y="67"/>
                      </a:cxn>
                      <a:cxn ang="0">
                        <a:pos x="2" y="54"/>
                      </a:cxn>
                      <a:cxn ang="0">
                        <a:pos x="21" y="41"/>
                      </a:cxn>
                      <a:cxn ang="0">
                        <a:pos x="40" y="32"/>
                      </a:cxn>
                      <a:cxn ang="0">
                        <a:pos x="60" y="26"/>
                      </a:cxn>
                      <a:cxn ang="0">
                        <a:pos x="82" y="22"/>
                      </a:cxn>
                      <a:cxn ang="0">
                        <a:pos x="103" y="21"/>
                      </a:cxn>
                      <a:cxn ang="0">
                        <a:pos x="126" y="21"/>
                      </a:cxn>
                      <a:cxn ang="0">
                        <a:pos x="148" y="21"/>
                      </a:cxn>
                      <a:cxn ang="0">
                        <a:pos x="171" y="23"/>
                      </a:cxn>
                      <a:cxn ang="0">
                        <a:pos x="194" y="23"/>
                      </a:cxn>
                      <a:cxn ang="0">
                        <a:pos x="216" y="23"/>
                      </a:cxn>
                      <a:cxn ang="0">
                        <a:pos x="238" y="23"/>
                      </a:cxn>
                      <a:cxn ang="0">
                        <a:pos x="260" y="21"/>
                      </a:cxn>
                      <a:cxn ang="0">
                        <a:pos x="291" y="17"/>
                      </a:cxn>
                      <a:cxn ang="0">
                        <a:pos x="337" y="16"/>
                      </a:cxn>
                      <a:cxn ang="0">
                        <a:pos x="384" y="16"/>
                      </a:cxn>
                      <a:cxn ang="0">
                        <a:pos x="431" y="17"/>
                      </a:cxn>
                      <a:cxn ang="0">
                        <a:pos x="478" y="17"/>
                      </a:cxn>
                      <a:cxn ang="0">
                        <a:pos x="525" y="17"/>
                      </a:cxn>
                      <a:cxn ang="0">
                        <a:pos x="574" y="19"/>
                      </a:cxn>
                      <a:cxn ang="0">
                        <a:pos x="619" y="17"/>
                      </a:cxn>
                      <a:cxn ang="0">
                        <a:pos x="668" y="17"/>
                      </a:cxn>
                      <a:cxn ang="0">
                        <a:pos x="715" y="17"/>
                      </a:cxn>
                      <a:cxn ang="0">
                        <a:pos x="762" y="16"/>
                      </a:cxn>
                      <a:cxn ang="0">
                        <a:pos x="807" y="15"/>
                      </a:cxn>
                      <a:cxn ang="0">
                        <a:pos x="853" y="13"/>
                      </a:cxn>
                    </a:cxnLst>
                    <a:rect l="0" t="0" r="r" b="b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0" name="Freeform 152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/>
                    <a:ahLst/>
                    <a:cxnLst>
                      <a:cxn ang="0">
                        <a:pos x="480" y="1"/>
                      </a:cxn>
                      <a:cxn ang="0">
                        <a:pos x="533" y="4"/>
                      </a:cxn>
                      <a:cxn ang="0">
                        <a:pos x="586" y="5"/>
                      </a:cxn>
                      <a:cxn ang="0">
                        <a:pos x="638" y="7"/>
                      </a:cxn>
                      <a:cxn ang="0">
                        <a:pos x="690" y="9"/>
                      </a:cxn>
                      <a:cxn ang="0">
                        <a:pos x="743" y="12"/>
                      </a:cxn>
                      <a:cxn ang="0">
                        <a:pos x="795" y="18"/>
                      </a:cxn>
                      <a:cxn ang="0">
                        <a:pos x="846" y="24"/>
                      </a:cxn>
                      <a:cxn ang="0">
                        <a:pos x="897" y="32"/>
                      </a:cxn>
                      <a:cxn ang="0">
                        <a:pos x="931" y="57"/>
                      </a:cxn>
                      <a:cxn ang="0">
                        <a:pos x="931" y="88"/>
                      </a:cxn>
                      <a:cxn ang="0">
                        <a:pos x="911" y="106"/>
                      </a:cxn>
                      <a:cxn ang="0">
                        <a:pos x="880" y="106"/>
                      </a:cxn>
                      <a:cxn ang="0">
                        <a:pos x="851" y="104"/>
                      </a:cxn>
                      <a:cxn ang="0">
                        <a:pos x="822" y="102"/>
                      </a:cxn>
                      <a:cxn ang="0">
                        <a:pos x="792" y="99"/>
                      </a:cxn>
                      <a:cxn ang="0">
                        <a:pos x="764" y="95"/>
                      </a:cxn>
                      <a:cxn ang="0">
                        <a:pos x="734" y="91"/>
                      </a:cxn>
                      <a:cxn ang="0">
                        <a:pos x="706" y="90"/>
                      </a:cxn>
                      <a:cxn ang="0">
                        <a:pos x="675" y="89"/>
                      </a:cxn>
                      <a:cxn ang="0">
                        <a:pos x="645" y="88"/>
                      </a:cxn>
                      <a:cxn ang="0">
                        <a:pos x="614" y="85"/>
                      </a:cxn>
                      <a:cxn ang="0">
                        <a:pos x="582" y="83"/>
                      </a:cxn>
                      <a:cxn ang="0">
                        <a:pos x="549" y="81"/>
                      </a:cxn>
                      <a:cxn ang="0">
                        <a:pos x="516" y="81"/>
                      </a:cxn>
                      <a:cxn ang="0">
                        <a:pos x="472" y="80"/>
                      </a:cxn>
                      <a:cxn ang="0">
                        <a:pos x="422" y="78"/>
                      </a:cxn>
                      <a:cxn ang="0">
                        <a:pos x="374" y="78"/>
                      </a:cxn>
                      <a:cxn ang="0">
                        <a:pos x="325" y="80"/>
                      </a:cxn>
                      <a:cxn ang="0">
                        <a:pos x="276" y="83"/>
                      </a:cxn>
                      <a:cxn ang="0">
                        <a:pos x="229" y="88"/>
                      </a:cxn>
                      <a:cxn ang="0">
                        <a:pos x="181" y="94"/>
                      </a:cxn>
                      <a:cxn ang="0">
                        <a:pos x="134" y="101"/>
                      </a:cxn>
                      <a:cxn ang="0">
                        <a:pos x="88" y="112"/>
                      </a:cxn>
                      <a:cxn ang="0">
                        <a:pos x="56" y="114"/>
                      </a:cxn>
                      <a:cxn ang="0">
                        <a:pos x="33" y="113"/>
                      </a:cxn>
                      <a:cxn ang="0">
                        <a:pos x="16" y="107"/>
                      </a:cxn>
                      <a:cxn ang="0">
                        <a:pos x="2" y="78"/>
                      </a:cxn>
                      <a:cxn ang="0">
                        <a:pos x="18" y="55"/>
                      </a:cxn>
                      <a:cxn ang="0">
                        <a:pos x="41" y="40"/>
                      </a:cxn>
                      <a:cxn ang="0">
                        <a:pos x="67" y="31"/>
                      </a:cxn>
                      <a:cxn ang="0">
                        <a:pos x="95" y="25"/>
                      </a:cxn>
                      <a:cxn ang="0">
                        <a:pos x="123" y="23"/>
                      </a:cxn>
                      <a:cxn ang="0">
                        <a:pos x="152" y="20"/>
                      </a:cxn>
                      <a:cxn ang="0">
                        <a:pos x="181" y="19"/>
                      </a:cxn>
                      <a:cxn ang="0">
                        <a:pos x="210" y="15"/>
                      </a:cxn>
                      <a:cxn ang="0">
                        <a:pos x="237" y="11"/>
                      </a:cxn>
                      <a:cxn ang="0">
                        <a:pos x="260" y="7"/>
                      </a:cxn>
                      <a:cxn ang="0">
                        <a:pos x="281" y="5"/>
                      </a:cxn>
                      <a:cxn ang="0">
                        <a:pos x="301" y="5"/>
                      </a:cxn>
                      <a:cxn ang="0">
                        <a:pos x="321" y="5"/>
                      </a:cxn>
                      <a:cxn ang="0">
                        <a:pos x="343" y="5"/>
                      </a:cxn>
                      <a:cxn ang="0">
                        <a:pos x="364" y="5"/>
                      </a:cxn>
                      <a:cxn ang="0">
                        <a:pos x="384" y="5"/>
                      </a:cxn>
                      <a:cxn ang="0">
                        <a:pos x="404" y="5"/>
                      </a:cxn>
                      <a:cxn ang="0">
                        <a:pos x="426" y="1"/>
                      </a:cxn>
                    </a:cxnLst>
                    <a:rect l="0" t="0" r="r" b="b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1" name="Freeform 153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/>
                    <a:ahLst/>
                    <a:cxnLst>
                      <a:cxn ang="0">
                        <a:pos x="69" y="7"/>
                      </a:cxn>
                      <a:cxn ang="0">
                        <a:pos x="85" y="19"/>
                      </a:cxn>
                      <a:cxn ang="0">
                        <a:pos x="94" y="36"/>
                      </a:cxn>
                      <a:cxn ang="0">
                        <a:pos x="96" y="50"/>
                      </a:cxn>
                      <a:cxn ang="0">
                        <a:pos x="96" y="65"/>
                      </a:cxn>
                      <a:cxn ang="0">
                        <a:pos x="94" y="83"/>
                      </a:cxn>
                      <a:cxn ang="0">
                        <a:pos x="90" y="101"/>
                      </a:cxn>
                      <a:cxn ang="0">
                        <a:pos x="86" y="119"/>
                      </a:cxn>
                      <a:cxn ang="0">
                        <a:pos x="82" y="137"/>
                      </a:cxn>
                      <a:cxn ang="0">
                        <a:pos x="76" y="154"/>
                      </a:cxn>
                      <a:cxn ang="0">
                        <a:pos x="75" y="172"/>
                      </a:cxn>
                      <a:cxn ang="0">
                        <a:pos x="75" y="188"/>
                      </a:cxn>
                      <a:cxn ang="0">
                        <a:pos x="76" y="207"/>
                      </a:cxn>
                      <a:cxn ang="0">
                        <a:pos x="74" y="228"/>
                      </a:cxn>
                      <a:cxn ang="0">
                        <a:pos x="74" y="251"/>
                      </a:cxn>
                      <a:cxn ang="0">
                        <a:pos x="74" y="272"/>
                      </a:cxn>
                      <a:cxn ang="0">
                        <a:pos x="75" y="293"/>
                      </a:cxn>
                      <a:cxn ang="0">
                        <a:pos x="76" y="316"/>
                      </a:cxn>
                      <a:cxn ang="0">
                        <a:pos x="79" y="336"/>
                      </a:cxn>
                      <a:cxn ang="0">
                        <a:pos x="82" y="357"/>
                      </a:cxn>
                      <a:cxn ang="0">
                        <a:pos x="85" y="378"/>
                      </a:cxn>
                      <a:cxn ang="0">
                        <a:pos x="89" y="400"/>
                      </a:cxn>
                      <a:cxn ang="0">
                        <a:pos x="94" y="420"/>
                      </a:cxn>
                      <a:cxn ang="0">
                        <a:pos x="99" y="440"/>
                      </a:cxn>
                      <a:cxn ang="0">
                        <a:pos x="105" y="462"/>
                      </a:cxn>
                      <a:cxn ang="0">
                        <a:pos x="94" y="481"/>
                      </a:cxn>
                      <a:cxn ang="0">
                        <a:pos x="74" y="499"/>
                      </a:cxn>
                      <a:cxn ang="0">
                        <a:pos x="51" y="483"/>
                      </a:cxn>
                      <a:cxn ang="0">
                        <a:pos x="33" y="467"/>
                      </a:cxn>
                      <a:cxn ang="0">
                        <a:pos x="20" y="448"/>
                      </a:cxn>
                      <a:cxn ang="0">
                        <a:pos x="12" y="426"/>
                      </a:cxn>
                      <a:cxn ang="0">
                        <a:pos x="6" y="402"/>
                      </a:cxn>
                      <a:cxn ang="0">
                        <a:pos x="3" y="378"/>
                      </a:cxn>
                      <a:cxn ang="0">
                        <a:pos x="0" y="351"/>
                      </a:cxn>
                      <a:cxn ang="0">
                        <a:pos x="0" y="325"/>
                      </a:cxn>
                      <a:cxn ang="0">
                        <a:pos x="0" y="298"/>
                      </a:cxn>
                      <a:cxn ang="0">
                        <a:pos x="1" y="271"/>
                      </a:cxn>
                      <a:cxn ang="0">
                        <a:pos x="1" y="245"/>
                      </a:cxn>
                      <a:cxn ang="0">
                        <a:pos x="1" y="220"/>
                      </a:cxn>
                      <a:cxn ang="0">
                        <a:pos x="0" y="197"/>
                      </a:cxn>
                      <a:cxn ang="0">
                        <a:pos x="1" y="181"/>
                      </a:cxn>
                      <a:cxn ang="0">
                        <a:pos x="1" y="163"/>
                      </a:cxn>
                      <a:cxn ang="0">
                        <a:pos x="3" y="146"/>
                      </a:cxn>
                      <a:cxn ang="0">
                        <a:pos x="4" y="129"/>
                      </a:cxn>
                      <a:cxn ang="0">
                        <a:pos x="5" y="112"/>
                      </a:cxn>
                      <a:cxn ang="0">
                        <a:pos x="7" y="95"/>
                      </a:cxn>
                      <a:cxn ang="0">
                        <a:pos x="10" y="78"/>
                      </a:cxn>
                      <a:cxn ang="0">
                        <a:pos x="13" y="62"/>
                      </a:cxn>
                      <a:cxn ang="0">
                        <a:pos x="19" y="48"/>
                      </a:cxn>
                      <a:cxn ang="0">
                        <a:pos x="26" y="32"/>
                      </a:cxn>
                      <a:cxn ang="0">
                        <a:pos x="35" y="19"/>
                      </a:cxn>
                      <a:cxn ang="0">
                        <a:pos x="51" y="2"/>
                      </a:cxn>
                    </a:cxnLst>
                    <a:rect l="0" t="0" r="r" b="b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2" name="Freeform 154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64" y="67"/>
                      </a:cxn>
                      <a:cxn ang="0">
                        <a:pos x="66" y="109"/>
                      </a:cxn>
                      <a:cxn ang="0">
                        <a:pos x="70" y="151"/>
                      </a:cxn>
                      <a:cxn ang="0">
                        <a:pos x="71" y="192"/>
                      </a:cxn>
                      <a:cxn ang="0">
                        <a:pos x="73" y="233"/>
                      </a:cxn>
                      <a:cxn ang="0">
                        <a:pos x="73" y="271"/>
                      </a:cxn>
                      <a:cxn ang="0">
                        <a:pos x="73" y="310"/>
                      </a:cxn>
                      <a:cxn ang="0">
                        <a:pos x="72" y="347"/>
                      </a:cxn>
                      <a:cxn ang="0">
                        <a:pos x="71" y="385"/>
                      </a:cxn>
                      <a:cxn ang="0">
                        <a:pos x="68" y="420"/>
                      </a:cxn>
                      <a:cxn ang="0">
                        <a:pos x="66" y="455"/>
                      </a:cxn>
                      <a:cxn ang="0">
                        <a:pos x="63" y="488"/>
                      </a:cxn>
                      <a:cxn ang="0">
                        <a:pos x="58" y="522"/>
                      </a:cxn>
                      <a:cxn ang="0">
                        <a:pos x="53" y="554"/>
                      </a:cxn>
                      <a:cxn ang="0">
                        <a:pos x="47" y="587"/>
                      </a:cxn>
                      <a:cxn ang="0">
                        <a:pos x="42" y="617"/>
                      </a:cxn>
                      <a:cxn ang="0">
                        <a:pos x="34" y="648"/>
                      </a:cxn>
                      <a:cxn ang="0">
                        <a:pos x="27" y="677"/>
                      </a:cxn>
                      <a:cxn ang="0">
                        <a:pos x="19" y="706"/>
                      </a:cxn>
                      <a:cxn ang="0">
                        <a:pos x="9" y="734"/>
                      </a:cxn>
                      <a:cxn ang="0">
                        <a:pos x="0" y="762"/>
                      </a:cxn>
                      <a:cxn ang="0">
                        <a:pos x="86" y="773"/>
                      </a:cxn>
                      <a:cxn ang="0">
                        <a:pos x="96" y="743"/>
                      </a:cxn>
                      <a:cxn ang="0">
                        <a:pos x="105" y="714"/>
                      </a:cxn>
                      <a:cxn ang="0">
                        <a:pos x="115" y="682"/>
                      </a:cxn>
                      <a:cxn ang="0">
                        <a:pos x="122" y="651"/>
                      </a:cxn>
                      <a:cxn ang="0">
                        <a:pos x="129" y="617"/>
                      </a:cxn>
                      <a:cxn ang="0">
                        <a:pos x="136" y="584"/>
                      </a:cxn>
                      <a:cxn ang="0">
                        <a:pos x="141" y="550"/>
                      </a:cxn>
                      <a:cxn ang="0">
                        <a:pos x="146" y="515"/>
                      </a:cxn>
                      <a:cxn ang="0">
                        <a:pos x="150" y="480"/>
                      </a:cxn>
                      <a:cxn ang="0">
                        <a:pos x="154" y="443"/>
                      </a:cxn>
                      <a:cxn ang="0">
                        <a:pos x="156" y="405"/>
                      </a:cxn>
                      <a:cxn ang="0">
                        <a:pos x="157" y="367"/>
                      </a:cxn>
                      <a:cxn ang="0">
                        <a:pos x="159" y="328"/>
                      </a:cxn>
                      <a:cxn ang="0">
                        <a:pos x="159" y="289"/>
                      </a:cxn>
                      <a:cxn ang="0">
                        <a:pos x="159" y="248"/>
                      </a:cxn>
                      <a:cxn ang="0">
                        <a:pos x="159" y="205"/>
                      </a:cxn>
                      <a:cxn ang="0">
                        <a:pos x="156" y="163"/>
                      </a:cxn>
                      <a:cxn ang="0">
                        <a:pos x="154" y="120"/>
                      </a:cxn>
                      <a:cxn ang="0">
                        <a:pos x="151" y="76"/>
                      </a:cxn>
                      <a:cxn ang="0">
                        <a:pos x="147" y="30"/>
                      </a:cxn>
                      <a:cxn ang="0">
                        <a:pos x="144" y="0"/>
                      </a:cxn>
                    </a:cxnLst>
                    <a:rect l="0" t="0" r="r" b="b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3" name="Freeform 155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/>
                    <a:ahLst/>
                    <a:cxnLst>
                      <a:cxn ang="0">
                        <a:pos x="832" y="714"/>
                      </a:cxn>
                      <a:cxn ang="0">
                        <a:pos x="715" y="717"/>
                      </a:cxn>
                      <a:cxn ang="0">
                        <a:pos x="600" y="720"/>
                      </a:cxn>
                      <a:cxn ang="0">
                        <a:pos x="488" y="721"/>
                      </a:cxn>
                      <a:cxn ang="0">
                        <a:pos x="387" y="720"/>
                      </a:cxn>
                      <a:cxn ang="0">
                        <a:pos x="295" y="718"/>
                      </a:cxn>
                      <a:cxn ang="0">
                        <a:pos x="219" y="714"/>
                      </a:cxn>
                      <a:cxn ang="0">
                        <a:pos x="159" y="707"/>
                      </a:cxn>
                      <a:cxn ang="0">
                        <a:pos x="120" y="699"/>
                      </a:cxn>
                      <a:cxn ang="0">
                        <a:pos x="107" y="678"/>
                      </a:cxn>
                      <a:cxn ang="0">
                        <a:pos x="100" y="636"/>
                      </a:cxn>
                      <a:cxn ang="0">
                        <a:pos x="94" y="578"/>
                      </a:cxn>
                      <a:cxn ang="0">
                        <a:pos x="89" y="507"/>
                      </a:cxn>
                      <a:cxn ang="0">
                        <a:pos x="87" y="425"/>
                      </a:cxn>
                      <a:cxn ang="0">
                        <a:pos x="86" y="334"/>
                      </a:cxn>
                      <a:cxn ang="0">
                        <a:pos x="85" y="238"/>
                      </a:cxn>
                      <a:cxn ang="0">
                        <a:pos x="86" y="141"/>
                      </a:cxn>
                      <a:cxn ang="0">
                        <a:pos x="88" y="44"/>
                      </a:cxn>
                      <a:cxn ang="0">
                        <a:pos x="81" y="1"/>
                      </a:cxn>
                      <a:cxn ang="0">
                        <a:pos x="58" y="0"/>
                      </a:cxn>
                      <a:cxn ang="0">
                        <a:pos x="30" y="2"/>
                      </a:cxn>
                      <a:cxn ang="0">
                        <a:pos x="9" y="6"/>
                      </a:cxn>
                      <a:cxn ang="0">
                        <a:pos x="4" y="16"/>
                      </a:cxn>
                      <a:cxn ang="0">
                        <a:pos x="3" y="41"/>
                      </a:cxn>
                      <a:cxn ang="0">
                        <a:pos x="3" y="72"/>
                      </a:cxn>
                      <a:cxn ang="0">
                        <a:pos x="2" y="110"/>
                      </a:cxn>
                      <a:cxn ang="0">
                        <a:pos x="0" y="154"/>
                      </a:cxn>
                      <a:cxn ang="0">
                        <a:pos x="0" y="203"/>
                      </a:cxn>
                      <a:cxn ang="0">
                        <a:pos x="0" y="255"/>
                      </a:cxn>
                      <a:cxn ang="0">
                        <a:pos x="0" y="308"/>
                      </a:cxn>
                      <a:cxn ang="0">
                        <a:pos x="0" y="381"/>
                      </a:cxn>
                      <a:cxn ang="0">
                        <a:pos x="3" y="478"/>
                      </a:cxn>
                      <a:cxn ang="0">
                        <a:pos x="6" y="556"/>
                      </a:cxn>
                      <a:cxn ang="0">
                        <a:pos x="11" y="617"/>
                      </a:cxn>
                      <a:cxn ang="0">
                        <a:pos x="17" y="663"/>
                      </a:cxn>
                      <a:cxn ang="0">
                        <a:pos x="23" y="697"/>
                      </a:cxn>
                      <a:cxn ang="0">
                        <a:pos x="30" y="720"/>
                      </a:cxn>
                      <a:cxn ang="0">
                        <a:pos x="38" y="740"/>
                      </a:cxn>
                      <a:cxn ang="0">
                        <a:pos x="61" y="765"/>
                      </a:cxn>
                      <a:cxn ang="0">
                        <a:pos x="81" y="777"/>
                      </a:cxn>
                      <a:cxn ang="0">
                        <a:pos x="110" y="786"/>
                      </a:cxn>
                      <a:cxn ang="0">
                        <a:pos x="150" y="793"/>
                      </a:cxn>
                      <a:cxn ang="0">
                        <a:pos x="208" y="800"/>
                      </a:cxn>
                      <a:cxn ang="0">
                        <a:pos x="284" y="803"/>
                      </a:cxn>
                      <a:cxn ang="0">
                        <a:pos x="384" y="808"/>
                      </a:cxn>
                      <a:cxn ang="0">
                        <a:pos x="508" y="808"/>
                      </a:cxn>
                      <a:cxn ang="0">
                        <a:pos x="585" y="806"/>
                      </a:cxn>
                      <a:cxn ang="0">
                        <a:pos x="651" y="806"/>
                      </a:cxn>
                      <a:cxn ang="0">
                        <a:pos x="713" y="803"/>
                      </a:cxn>
                      <a:cxn ang="0">
                        <a:pos x="772" y="801"/>
                      </a:cxn>
                      <a:cxn ang="0">
                        <a:pos x="824" y="800"/>
                      </a:cxn>
                      <a:cxn ang="0">
                        <a:pos x="868" y="797"/>
                      </a:cxn>
                      <a:cxn ang="0">
                        <a:pos x="906" y="796"/>
                      </a:cxn>
                      <a:cxn ang="0">
                        <a:pos x="932" y="794"/>
                      </a:cxn>
                      <a:cxn ang="0">
                        <a:pos x="954" y="790"/>
                      </a:cxn>
                      <a:cxn ang="0">
                        <a:pos x="952" y="770"/>
                      </a:cxn>
                      <a:cxn ang="0">
                        <a:pos x="945" y="743"/>
                      </a:cxn>
                      <a:cxn ang="0">
                        <a:pos x="937" y="720"/>
                      </a:cxn>
                    </a:cxnLst>
                    <a:rect l="0" t="0" r="r" b="b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4" name="Freeform 156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/>
                    <a:ahLst/>
                    <a:cxnLst>
                      <a:cxn ang="0">
                        <a:pos x="23" y="117"/>
                      </a:cxn>
                      <a:cxn ang="0">
                        <a:pos x="52" y="111"/>
                      </a:cxn>
                      <a:cxn ang="0">
                        <a:pos x="80" y="106"/>
                      </a:cxn>
                      <a:cxn ang="0">
                        <a:pos x="110" y="101"/>
                      </a:cxn>
                      <a:cxn ang="0">
                        <a:pos x="138" y="98"/>
                      </a:cxn>
                      <a:cxn ang="0">
                        <a:pos x="166" y="95"/>
                      </a:cxn>
                      <a:cxn ang="0">
                        <a:pos x="194" y="93"/>
                      </a:cxn>
                      <a:cxn ang="0">
                        <a:pos x="221" y="91"/>
                      </a:cxn>
                      <a:cxn ang="0">
                        <a:pos x="249" y="89"/>
                      </a:cxn>
                      <a:cxn ang="0">
                        <a:pos x="276" y="88"/>
                      </a:cxn>
                      <a:cxn ang="0">
                        <a:pos x="303" y="87"/>
                      </a:cxn>
                      <a:cxn ang="0">
                        <a:pos x="329" y="86"/>
                      </a:cxn>
                      <a:cxn ang="0">
                        <a:pos x="356" y="86"/>
                      </a:cxn>
                      <a:cxn ang="0">
                        <a:pos x="383" y="87"/>
                      </a:cxn>
                      <a:cxn ang="0">
                        <a:pos x="409" y="88"/>
                      </a:cxn>
                      <a:cxn ang="0">
                        <a:pos x="435" y="91"/>
                      </a:cxn>
                      <a:cxn ang="0">
                        <a:pos x="461" y="92"/>
                      </a:cxn>
                      <a:cxn ang="0">
                        <a:pos x="487" y="95"/>
                      </a:cxn>
                      <a:cxn ang="0">
                        <a:pos x="512" y="98"/>
                      </a:cxn>
                      <a:cxn ang="0">
                        <a:pos x="537" y="101"/>
                      </a:cxn>
                      <a:cxn ang="0">
                        <a:pos x="563" y="106"/>
                      </a:cxn>
                      <a:cxn ang="0">
                        <a:pos x="589" y="111"/>
                      </a:cxn>
                      <a:cxn ang="0">
                        <a:pos x="586" y="22"/>
                      </a:cxn>
                      <a:cxn ang="0">
                        <a:pos x="558" y="18"/>
                      </a:cxn>
                      <a:cxn ang="0">
                        <a:pos x="532" y="14"/>
                      </a:cxn>
                      <a:cxn ang="0">
                        <a:pos x="505" y="10"/>
                      </a:cxn>
                      <a:cxn ang="0">
                        <a:pos x="478" y="8"/>
                      </a:cxn>
                      <a:cxn ang="0">
                        <a:pos x="450" y="4"/>
                      </a:cxn>
                      <a:cxn ang="0">
                        <a:pos x="423" y="3"/>
                      </a:cxn>
                      <a:cxn ang="0">
                        <a:pos x="395" y="0"/>
                      </a:cxn>
                      <a:cxn ang="0">
                        <a:pos x="369" y="0"/>
                      </a:cxn>
                      <a:cxn ang="0">
                        <a:pos x="340" y="0"/>
                      </a:cxn>
                      <a:cxn ang="0">
                        <a:pos x="312" y="0"/>
                      </a:cxn>
                      <a:cxn ang="0">
                        <a:pos x="283" y="0"/>
                      </a:cxn>
                      <a:cxn ang="0">
                        <a:pos x="255" y="2"/>
                      </a:cxn>
                      <a:cxn ang="0">
                        <a:pos x="226" y="3"/>
                      </a:cxn>
                      <a:cxn ang="0">
                        <a:pos x="197" y="5"/>
                      </a:cxn>
                      <a:cxn ang="0">
                        <a:pos x="168" y="8"/>
                      </a:cxn>
                      <a:cxn ang="0">
                        <a:pos x="138" y="11"/>
                      </a:cxn>
                      <a:cxn ang="0">
                        <a:pos x="109" y="16"/>
                      </a:cxn>
                      <a:cxn ang="0">
                        <a:pos x="80" y="19"/>
                      </a:cxn>
                      <a:cxn ang="0">
                        <a:pos x="49" y="24"/>
                      </a:cxn>
                      <a:cxn ang="0">
                        <a:pos x="20" y="29"/>
                      </a:cxn>
                      <a:cxn ang="0">
                        <a:pos x="0" y="34"/>
                      </a:cxn>
                    </a:cxnLst>
                    <a:rect l="0" t="0" r="r" b="b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5" name="Freeform 157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/>
                    <a:ahLst/>
                    <a:cxnLst>
                      <a:cxn ang="0">
                        <a:pos x="19" y="97"/>
                      </a:cxn>
                      <a:cxn ang="0">
                        <a:pos x="69" y="96"/>
                      </a:cxn>
                      <a:cxn ang="0">
                        <a:pos x="120" y="94"/>
                      </a:cxn>
                      <a:cxn ang="0">
                        <a:pos x="171" y="92"/>
                      </a:cxn>
                      <a:cxn ang="0">
                        <a:pos x="222" y="92"/>
                      </a:cxn>
                      <a:cxn ang="0">
                        <a:pos x="274" y="91"/>
                      </a:cxn>
                      <a:cxn ang="0">
                        <a:pos x="326" y="90"/>
                      </a:cxn>
                      <a:cxn ang="0">
                        <a:pos x="379" y="89"/>
                      </a:cxn>
                      <a:cxn ang="0">
                        <a:pos x="430" y="87"/>
                      </a:cxn>
                      <a:cxn ang="0">
                        <a:pos x="483" y="87"/>
                      </a:cxn>
                      <a:cxn ang="0">
                        <a:pos x="536" y="87"/>
                      </a:cxn>
                      <a:cxn ang="0">
                        <a:pos x="590" y="86"/>
                      </a:cxn>
                      <a:cxn ang="0">
                        <a:pos x="643" y="86"/>
                      </a:cxn>
                      <a:cxn ang="0">
                        <a:pos x="698" y="87"/>
                      </a:cxn>
                      <a:cxn ang="0">
                        <a:pos x="751" y="87"/>
                      </a:cxn>
                      <a:cxn ang="0">
                        <a:pos x="805" y="87"/>
                      </a:cxn>
                      <a:cxn ang="0">
                        <a:pos x="860" y="89"/>
                      </a:cxn>
                      <a:cxn ang="0">
                        <a:pos x="915" y="90"/>
                      </a:cxn>
                      <a:cxn ang="0">
                        <a:pos x="970" y="91"/>
                      </a:cxn>
                      <a:cxn ang="0">
                        <a:pos x="1024" y="93"/>
                      </a:cxn>
                      <a:cxn ang="0">
                        <a:pos x="1080" y="96"/>
                      </a:cxn>
                      <a:cxn ang="0">
                        <a:pos x="1136" y="99"/>
                      </a:cxn>
                      <a:cxn ang="0">
                        <a:pos x="1102" y="10"/>
                      </a:cxn>
                      <a:cxn ang="0">
                        <a:pos x="1047" y="8"/>
                      </a:cxn>
                      <a:cxn ang="0">
                        <a:pos x="991" y="7"/>
                      </a:cxn>
                      <a:cxn ang="0">
                        <a:pos x="936" y="4"/>
                      </a:cxn>
                      <a:cxn ang="0">
                        <a:pos x="881" y="2"/>
                      </a:cxn>
                      <a:cxn ang="0">
                        <a:pos x="825" y="1"/>
                      </a:cxn>
                      <a:cxn ang="0">
                        <a:pos x="771" y="1"/>
                      </a:cxn>
                      <a:cxn ang="0">
                        <a:pos x="716" y="1"/>
                      </a:cxn>
                      <a:cxn ang="0">
                        <a:pos x="662" y="0"/>
                      </a:cxn>
                      <a:cxn ang="0">
                        <a:pos x="608" y="0"/>
                      </a:cxn>
                      <a:cxn ang="0">
                        <a:pos x="554" y="1"/>
                      </a:cxn>
                      <a:cxn ang="0">
                        <a:pos x="501" y="1"/>
                      </a:cxn>
                      <a:cxn ang="0">
                        <a:pos x="447" y="1"/>
                      </a:cxn>
                      <a:cxn ang="0">
                        <a:pos x="394" y="1"/>
                      </a:cxn>
                      <a:cxn ang="0">
                        <a:pos x="342" y="3"/>
                      </a:cxn>
                      <a:cxn ang="0">
                        <a:pos x="291" y="4"/>
                      </a:cxn>
                      <a:cxn ang="0">
                        <a:pos x="237" y="4"/>
                      </a:cxn>
                      <a:cxn ang="0">
                        <a:pos x="186" y="7"/>
                      </a:cxn>
                      <a:cxn ang="0">
                        <a:pos x="135" y="8"/>
                      </a:cxn>
                      <a:cxn ang="0">
                        <a:pos x="83" y="9"/>
                      </a:cxn>
                      <a:cxn ang="0">
                        <a:pos x="33" y="1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6" name="Freeform 158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/>
                    <a:ahLst/>
                    <a:cxnLst>
                      <a:cxn ang="0">
                        <a:pos x="101" y="20"/>
                      </a:cxn>
                      <a:cxn ang="0">
                        <a:pos x="94" y="42"/>
                      </a:cxn>
                      <a:cxn ang="0">
                        <a:pos x="85" y="63"/>
                      </a:cxn>
                      <a:cxn ang="0">
                        <a:pos x="77" y="82"/>
                      </a:cxn>
                      <a:cxn ang="0">
                        <a:pos x="70" y="101"/>
                      </a:cxn>
                      <a:cxn ang="0">
                        <a:pos x="63" y="121"/>
                      </a:cxn>
                      <a:cxn ang="0">
                        <a:pos x="56" y="139"/>
                      </a:cxn>
                      <a:cxn ang="0">
                        <a:pos x="50" y="157"/>
                      </a:cxn>
                      <a:cxn ang="0">
                        <a:pos x="45" y="175"/>
                      </a:cxn>
                      <a:cxn ang="0">
                        <a:pos x="39" y="192"/>
                      </a:cxn>
                      <a:cxn ang="0">
                        <a:pos x="36" y="210"/>
                      </a:cxn>
                      <a:cxn ang="0">
                        <a:pos x="31" y="226"/>
                      </a:cxn>
                      <a:cxn ang="0">
                        <a:pos x="26" y="243"/>
                      </a:cxn>
                      <a:cxn ang="0">
                        <a:pos x="21" y="259"/>
                      </a:cxn>
                      <a:cxn ang="0">
                        <a:pos x="18" y="275"/>
                      </a:cxn>
                      <a:cxn ang="0">
                        <a:pos x="15" y="291"/>
                      </a:cxn>
                      <a:cxn ang="0">
                        <a:pos x="12" y="307"/>
                      </a:cxn>
                      <a:cxn ang="0">
                        <a:pos x="8" y="324"/>
                      </a:cxn>
                      <a:cxn ang="0">
                        <a:pos x="7" y="340"/>
                      </a:cxn>
                      <a:cxn ang="0">
                        <a:pos x="5" y="356"/>
                      </a:cxn>
                      <a:cxn ang="0">
                        <a:pos x="2" y="372"/>
                      </a:cxn>
                      <a:cxn ang="0">
                        <a:pos x="93" y="383"/>
                      </a:cxn>
                      <a:cxn ang="0">
                        <a:pos x="94" y="367"/>
                      </a:cxn>
                      <a:cxn ang="0">
                        <a:pos x="96" y="351"/>
                      </a:cxn>
                      <a:cxn ang="0">
                        <a:pos x="100" y="336"/>
                      </a:cxn>
                      <a:cxn ang="0">
                        <a:pos x="103" y="321"/>
                      </a:cxn>
                      <a:cxn ang="0">
                        <a:pos x="107" y="304"/>
                      </a:cxn>
                      <a:cxn ang="0">
                        <a:pos x="112" y="288"/>
                      </a:cxn>
                      <a:cxn ang="0">
                        <a:pos x="116" y="272"/>
                      </a:cxn>
                      <a:cxn ang="0">
                        <a:pos x="121" y="255"/>
                      </a:cxn>
                      <a:cxn ang="0">
                        <a:pos x="126" y="237"/>
                      </a:cxn>
                      <a:cxn ang="0">
                        <a:pos x="132" y="221"/>
                      </a:cxn>
                      <a:cxn ang="0">
                        <a:pos x="136" y="203"/>
                      </a:cxn>
                      <a:cxn ang="0">
                        <a:pos x="142" y="185"/>
                      </a:cxn>
                      <a:cxn ang="0">
                        <a:pos x="147" y="166"/>
                      </a:cxn>
                      <a:cxn ang="0">
                        <a:pos x="153" y="147"/>
                      </a:cxn>
                      <a:cxn ang="0">
                        <a:pos x="159" y="128"/>
                      </a:cxn>
                      <a:cxn ang="0">
                        <a:pos x="166" y="109"/>
                      </a:cxn>
                      <a:cxn ang="0">
                        <a:pos x="172" y="89"/>
                      </a:cxn>
                      <a:cxn ang="0">
                        <a:pos x="179" y="70"/>
                      </a:cxn>
                      <a:cxn ang="0">
                        <a:pos x="185" y="49"/>
                      </a:cxn>
                      <a:cxn ang="0">
                        <a:pos x="192" y="29"/>
                      </a:cxn>
                      <a:cxn ang="0">
                        <a:pos x="198" y="7"/>
                      </a:cxn>
                      <a:cxn ang="0">
                        <a:pos x="109" y="6"/>
                      </a:cxn>
                    </a:cxnLst>
                    <a:rect l="0" t="0" r="r" b="b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7" name="Freeform 159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/>
                    <a:ahLst/>
                    <a:cxnLst>
                      <a:cxn ang="0">
                        <a:pos x="3" y="54"/>
                      </a:cxn>
                      <a:cxn ang="0">
                        <a:pos x="11" y="72"/>
                      </a:cxn>
                      <a:cxn ang="0">
                        <a:pos x="21" y="88"/>
                      </a:cxn>
                      <a:cxn ang="0">
                        <a:pos x="28" y="104"/>
                      </a:cxn>
                      <a:cxn ang="0">
                        <a:pos x="36" y="120"/>
                      </a:cxn>
                      <a:cxn ang="0">
                        <a:pos x="43" y="137"/>
                      </a:cxn>
                      <a:cxn ang="0">
                        <a:pos x="50" y="152"/>
                      </a:cxn>
                      <a:cxn ang="0">
                        <a:pos x="56" y="168"/>
                      </a:cxn>
                      <a:cxn ang="0">
                        <a:pos x="63" y="183"/>
                      </a:cxn>
                      <a:cxn ang="0">
                        <a:pos x="68" y="199"/>
                      </a:cxn>
                      <a:cxn ang="0">
                        <a:pos x="74" y="214"/>
                      </a:cxn>
                      <a:cxn ang="0">
                        <a:pos x="79" y="230"/>
                      </a:cxn>
                      <a:cxn ang="0">
                        <a:pos x="83" y="244"/>
                      </a:cxn>
                      <a:cxn ang="0">
                        <a:pos x="87" y="259"/>
                      </a:cxn>
                      <a:cxn ang="0">
                        <a:pos x="92" y="273"/>
                      </a:cxn>
                      <a:cxn ang="0">
                        <a:pos x="94" y="288"/>
                      </a:cxn>
                      <a:cxn ang="0">
                        <a:pos x="97" y="302"/>
                      </a:cxn>
                      <a:cxn ang="0">
                        <a:pos x="99" y="316"/>
                      </a:cxn>
                      <a:cxn ang="0">
                        <a:pos x="101" y="329"/>
                      </a:cxn>
                      <a:cxn ang="0">
                        <a:pos x="104" y="343"/>
                      </a:cxn>
                      <a:cxn ang="0">
                        <a:pos x="105" y="358"/>
                      </a:cxn>
                      <a:cxn ang="0">
                        <a:pos x="106" y="372"/>
                      </a:cxn>
                      <a:cxn ang="0">
                        <a:pos x="191" y="355"/>
                      </a:cxn>
                      <a:cxn ang="0">
                        <a:pos x="190" y="340"/>
                      </a:cxn>
                      <a:cxn ang="0">
                        <a:pos x="188" y="323"/>
                      </a:cxn>
                      <a:cxn ang="0">
                        <a:pos x="186" y="307"/>
                      </a:cxn>
                      <a:cxn ang="0">
                        <a:pos x="182" y="291"/>
                      </a:cxn>
                      <a:cxn ang="0">
                        <a:pos x="180" y="276"/>
                      </a:cxn>
                      <a:cxn ang="0">
                        <a:pos x="177" y="259"/>
                      </a:cxn>
                      <a:cxn ang="0">
                        <a:pos x="172" y="241"/>
                      </a:cxn>
                      <a:cxn ang="0">
                        <a:pos x="168" y="225"/>
                      </a:cxn>
                      <a:cxn ang="0">
                        <a:pos x="163" y="208"/>
                      </a:cxn>
                      <a:cxn ang="0">
                        <a:pos x="158" y="192"/>
                      </a:cxn>
                      <a:cxn ang="0">
                        <a:pos x="152" y="175"/>
                      </a:cxn>
                      <a:cxn ang="0">
                        <a:pos x="146" y="157"/>
                      </a:cxn>
                      <a:cxn ang="0">
                        <a:pos x="139" y="139"/>
                      </a:cxn>
                      <a:cxn ang="0">
                        <a:pos x="132" y="121"/>
                      </a:cxn>
                      <a:cxn ang="0">
                        <a:pos x="125" y="104"/>
                      </a:cxn>
                      <a:cxn ang="0">
                        <a:pos x="117" y="86"/>
                      </a:cxn>
                      <a:cxn ang="0">
                        <a:pos x="108" y="68"/>
                      </a:cxn>
                      <a:cxn ang="0">
                        <a:pos x="99" y="50"/>
                      </a:cxn>
                      <a:cxn ang="0">
                        <a:pos x="89" y="31"/>
                      </a:cxn>
                      <a:cxn ang="0">
                        <a:pos x="80" y="12"/>
                      </a:cxn>
                      <a:cxn ang="0">
                        <a:pos x="74" y="0"/>
                      </a:cxn>
                    </a:cxnLst>
                    <a:rect l="0" t="0" r="r" b="b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8" name="Freeform 160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9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7" y="63"/>
                      </a:cxn>
                      <a:cxn ang="0">
                        <a:pos x="72" y="57"/>
                      </a:cxn>
                      <a:cxn ang="0">
                        <a:pos x="74" y="51"/>
                      </a:cxn>
                      <a:cxn ang="0">
                        <a:pos x="77" y="43"/>
                      </a:cxn>
                      <a:cxn ang="0">
                        <a:pos x="77" y="36"/>
                      </a:cxn>
                      <a:cxn ang="0">
                        <a:pos x="74" y="28"/>
                      </a:cxn>
                      <a:cxn ang="0">
                        <a:pos x="72" y="21"/>
                      </a:cxn>
                      <a:cxn ang="0">
                        <a:pos x="67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49" y="3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3"/>
                      </a:cxn>
                      <a:cxn ang="0">
                        <a:pos x="19" y="5"/>
                      </a:cxn>
                      <a:cxn ang="0">
                        <a:pos x="14" y="10"/>
                      </a:cxn>
                      <a:cxn ang="0">
                        <a:pos x="8" y="15"/>
                      </a:cxn>
                      <a:cxn ang="0">
                        <a:pos x="3" y="21"/>
                      </a:cxn>
                      <a:cxn ang="0">
                        <a:pos x="1" y="28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8" y="63"/>
                      </a:cxn>
                      <a:cxn ang="0">
                        <a:pos x="14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8"/>
                      </a:cxn>
                      <a:cxn ang="0">
                        <a:pos x="38" y="79"/>
                      </a:cxn>
                    </a:cxnLst>
                    <a:rect l="0" t="0" r="r" b="b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09" name="Freeform 161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8"/>
                      </a:cxn>
                      <a:cxn ang="0">
                        <a:pos x="69" y="62"/>
                      </a:cxn>
                      <a:cxn ang="0">
                        <a:pos x="72" y="56"/>
                      </a:cxn>
                      <a:cxn ang="0">
                        <a:pos x="75" y="49"/>
                      </a:cxn>
                      <a:cxn ang="0">
                        <a:pos x="77" y="42"/>
                      </a:cxn>
                      <a:cxn ang="0">
                        <a:pos x="77" y="33"/>
                      </a:cxn>
                      <a:cxn ang="0">
                        <a:pos x="75" y="26"/>
                      </a:cxn>
                      <a:cxn ang="0">
                        <a:pos x="72" y="19"/>
                      </a:cxn>
                      <a:cxn ang="0">
                        <a:pos x="69" y="13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3"/>
                      </a:cxn>
                      <a:cxn ang="0">
                        <a:pos x="0" y="42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8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0" name="Freeform 162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1" y="75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4" y="56"/>
                      </a:cxn>
                      <a:cxn ang="0">
                        <a:pos x="76" y="48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6" y="26"/>
                      </a:cxn>
                      <a:cxn ang="0">
                        <a:pos x="74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1" y="0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6" y="7"/>
                      </a:cxn>
                      <a:cxn ang="0">
                        <a:pos x="10" y="13"/>
                      </a:cxn>
                      <a:cxn ang="0">
                        <a:pos x="5" y="19"/>
                      </a:cxn>
                      <a:cxn ang="0">
                        <a:pos x="3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3" y="48"/>
                      </a:cxn>
                      <a:cxn ang="0">
                        <a:pos x="5" y="56"/>
                      </a:cxn>
                      <a:cxn ang="0">
                        <a:pos x="10" y="61"/>
                      </a:cxn>
                      <a:cxn ang="0">
                        <a:pos x="16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6" y="76"/>
                      </a:cxn>
                      <a:cxn ang="0">
                        <a:pos x="41" y="77"/>
                      </a:cxn>
                    </a:cxnLst>
                    <a:rect l="0" t="0" r="r" b="b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1" name="Freeform 163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5" y="73"/>
                      </a:cxn>
                      <a:cxn ang="0">
                        <a:pos x="63" y="69"/>
                      </a:cxn>
                      <a:cxn ang="0">
                        <a:pos x="67" y="64"/>
                      </a:cxn>
                      <a:cxn ang="0">
                        <a:pos x="71" y="57"/>
                      </a:cxn>
                      <a:cxn ang="0">
                        <a:pos x="74" y="51"/>
                      </a:cxn>
                      <a:cxn ang="0">
                        <a:pos x="76" y="43"/>
                      </a:cxn>
                      <a:cxn ang="0">
                        <a:pos x="76" y="36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5" y="5"/>
                      </a:cxn>
                      <a:cxn ang="0">
                        <a:pos x="50" y="2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2"/>
                      </a:cxn>
                      <a:cxn ang="0">
                        <a:pos x="19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7" y="64"/>
                      </a:cxn>
                      <a:cxn ang="0">
                        <a:pos x="13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2" name="Freeform 164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2" y="76"/>
                      </a:cxn>
                      <a:cxn ang="0">
                        <a:pos x="49" y="75"/>
                      </a:cxn>
                      <a:cxn ang="0">
                        <a:pos x="55" y="71"/>
                      </a:cxn>
                      <a:cxn ang="0">
                        <a:pos x="63" y="67"/>
                      </a:cxn>
                      <a:cxn ang="0">
                        <a:pos x="67" y="61"/>
                      </a:cxn>
                      <a:cxn ang="0">
                        <a:pos x="72" y="56"/>
                      </a:cxn>
                      <a:cxn ang="0">
                        <a:pos x="74" y="48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4" y="26"/>
                      </a:cxn>
                      <a:cxn ang="0">
                        <a:pos x="72" y="19"/>
                      </a:cxn>
                      <a:cxn ang="0">
                        <a:pos x="67" y="13"/>
                      </a:cxn>
                      <a:cxn ang="0">
                        <a:pos x="63" y="7"/>
                      </a:cxn>
                      <a:cxn ang="0">
                        <a:pos x="55" y="3"/>
                      </a:cxn>
                      <a:cxn ang="0">
                        <a:pos x="49" y="0"/>
                      </a:cxn>
                      <a:cxn ang="0">
                        <a:pos x="42" y="0"/>
                      </a:cxn>
                      <a:cxn ang="0">
                        <a:pos x="35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3" y="7"/>
                      </a:cxn>
                      <a:cxn ang="0">
                        <a:pos x="8" y="13"/>
                      </a:cxn>
                      <a:cxn ang="0">
                        <a:pos x="4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8"/>
                      </a:cxn>
                      <a:cxn ang="0">
                        <a:pos x="4" y="56"/>
                      </a:cxn>
                      <a:cxn ang="0">
                        <a:pos x="8" y="61"/>
                      </a:cxn>
                      <a:cxn ang="0">
                        <a:pos x="13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5" y="76"/>
                      </a:cxn>
                      <a:cxn ang="0">
                        <a:pos x="39" y="77"/>
                      </a:cxn>
                    </a:cxnLst>
                    <a:rect l="0" t="0" r="r" b="b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3" name="Freeform 165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7"/>
                      </a:cxn>
                      <a:cxn ang="0">
                        <a:pos x="50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8" y="64"/>
                      </a:cxn>
                      <a:cxn ang="0">
                        <a:pos x="74" y="57"/>
                      </a:cxn>
                      <a:cxn ang="0">
                        <a:pos x="76" y="51"/>
                      </a:cxn>
                      <a:cxn ang="0">
                        <a:pos x="78" y="43"/>
                      </a:cxn>
                      <a:cxn ang="0">
                        <a:pos x="78" y="36"/>
                      </a:cxn>
                      <a:cxn ang="0">
                        <a:pos x="76" y="27"/>
                      </a:cxn>
                      <a:cxn ang="0">
                        <a:pos x="74" y="20"/>
                      </a:cxn>
                      <a:cxn ang="0">
                        <a:pos x="68" y="14"/>
                      </a:cxn>
                      <a:cxn ang="0">
                        <a:pos x="63" y="8"/>
                      </a:cxn>
                      <a:cxn ang="0">
                        <a:pos x="57" y="5"/>
                      </a:cxn>
                      <a:cxn ang="0">
                        <a:pos x="50" y="2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2"/>
                      </a:cxn>
                      <a:cxn ang="0">
                        <a:pos x="20" y="5"/>
                      </a:cxn>
                      <a:cxn ang="0">
                        <a:pos x="14" y="8"/>
                      </a:cxn>
                      <a:cxn ang="0">
                        <a:pos x="8" y="14"/>
                      </a:cxn>
                      <a:cxn ang="0">
                        <a:pos x="5" y="20"/>
                      </a:cxn>
                      <a:cxn ang="0">
                        <a:pos x="2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2" y="51"/>
                      </a:cxn>
                      <a:cxn ang="0">
                        <a:pos x="5" y="57"/>
                      </a:cxn>
                      <a:cxn ang="0">
                        <a:pos x="8" y="64"/>
                      </a:cxn>
                      <a:cxn ang="0">
                        <a:pos x="14" y="69"/>
                      </a:cxn>
                      <a:cxn ang="0">
                        <a:pos x="20" y="73"/>
                      </a:cxn>
                      <a:cxn ang="0">
                        <a:pos x="27" y="76"/>
                      </a:cxn>
                      <a:cxn ang="0">
                        <a:pos x="36" y="77"/>
                      </a:cxn>
                      <a:cxn ang="0">
                        <a:pos x="39" y="78"/>
                      </a:cxn>
                    </a:cxnLst>
                    <a:rect l="0" t="0" r="r" b="b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4" name="Freeform 166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8" y="76"/>
                      </a:cxn>
                      <a:cxn ang="0">
                        <a:pos x="54" y="72"/>
                      </a:cxn>
                      <a:cxn ang="0">
                        <a:pos x="61" y="69"/>
                      </a:cxn>
                      <a:cxn ang="0">
                        <a:pos x="66" y="63"/>
                      </a:cxn>
                      <a:cxn ang="0">
                        <a:pos x="70" y="57"/>
                      </a:cxn>
                      <a:cxn ang="0">
                        <a:pos x="73" y="51"/>
                      </a:cxn>
                      <a:cxn ang="0">
                        <a:pos x="75" y="42"/>
                      </a:cxn>
                      <a:cxn ang="0">
                        <a:pos x="75" y="35"/>
                      </a:cxn>
                      <a:cxn ang="0">
                        <a:pos x="73" y="26"/>
                      </a:cxn>
                      <a:cxn ang="0">
                        <a:pos x="70" y="20"/>
                      </a:cxn>
                      <a:cxn ang="0">
                        <a:pos x="66" y="14"/>
                      </a:cxn>
                      <a:cxn ang="0">
                        <a:pos x="61" y="9"/>
                      </a:cxn>
                      <a:cxn ang="0">
                        <a:pos x="54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4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1"/>
                      </a:cxn>
                      <a:cxn ang="0">
                        <a:pos x="3" y="57"/>
                      </a:cxn>
                      <a:cxn ang="0">
                        <a:pos x="7" y="63"/>
                      </a:cxn>
                      <a:cxn ang="0">
                        <a:pos x="13" y="69"/>
                      </a:cxn>
                      <a:cxn ang="0">
                        <a:pos x="19" y="72"/>
                      </a:cxn>
                      <a:cxn ang="0">
                        <a:pos x="24" y="76"/>
                      </a:cxn>
                      <a:cxn ang="0">
                        <a:pos x="33" y="78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5" name="Freeform 167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6" y="72"/>
                      </a:cxn>
                      <a:cxn ang="0">
                        <a:pos x="63" y="67"/>
                      </a:cxn>
                      <a:cxn ang="0">
                        <a:pos x="67" y="63"/>
                      </a:cxn>
                      <a:cxn ang="0">
                        <a:pos x="71" y="56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1" y="50"/>
                      </a:cxn>
                      <a:cxn ang="0">
                        <a:pos x="3" y="56"/>
                      </a:cxn>
                      <a:cxn ang="0">
                        <a:pos x="7" y="63"/>
                      </a:cxn>
                      <a:cxn ang="0">
                        <a:pos x="13" y="67"/>
                      </a:cxn>
                      <a:cxn ang="0">
                        <a:pos x="20" y="72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6" name="Freeform 168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6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3" y="56"/>
                      </a:cxn>
                      <a:cxn ang="0">
                        <a:pos x="76" y="48"/>
                      </a:cxn>
                      <a:cxn ang="0">
                        <a:pos x="77" y="40"/>
                      </a:cxn>
                      <a:cxn ang="0">
                        <a:pos x="77" y="33"/>
                      </a:cxn>
                      <a:cxn ang="0">
                        <a:pos x="76" y="25"/>
                      </a:cxn>
                      <a:cxn ang="0">
                        <a:pos x="73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6" y="3"/>
                      </a:cxn>
                      <a:cxn ang="0">
                        <a:pos x="50" y="0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1" y="3"/>
                      </a:cxn>
                      <a:cxn ang="0">
                        <a:pos x="15" y="7"/>
                      </a:cxn>
                      <a:cxn ang="0">
                        <a:pos x="9" y="13"/>
                      </a:cxn>
                      <a:cxn ang="0">
                        <a:pos x="5" y="19"/>
                      </a:cxn>
                      <a:cxn ang="0">
                        <a:pos x="2" y="25"/>
                      </a:cxn>
                      <a:cxn ang="0">
                        <a:pos x="0" y="33"/>
                      </a:cxn>
                      <a:cxn ang="0">
                        <a:pos x="0" y="40"/>
                      </a:cxn>
                      <a:cxn ang="0">
                        <a:pos x="2" y="48"/>
                      </a:cxn>
                      <a:cxn ang="0">
                        <a:pos x="5" y="56"/>
                      </a:cxn>
                      <a:cxn ang="0">
                        <a:pos x="9" y="61"/>
                      </a:cxn>
                      <a:cxn ang="0">
                        <a:pos x="15" y="67"/>
                      </a:cxn>
                      <a:cxn ang="0">
                        <a:pos x="21" y="71"/>
                      </a:cxn>
                      <a:cxn ang="0">
                        <a:pos x="28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7" name="Freeform 169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/>
                    <a:ahLst/>
                    <a:cxnLst>
                      <a:cxn ang="0">
                        <a:pos x="43" y="79"/>
                      </a:cxn>
                      <a:cxn ang="0">
                        <a:pos x="52" y="76"/>
                      </a:cxn>
                      <a:cxn ang="0">
                        <a:pos x="57" y="73"/>
                      </a:cxn>
                      <a:cxn ang="0">
                        <a:pos x="63" y="68"/>
                      </a:cxn>
                      <a:cxn ang="0">
                        <a:pos x="69" y="63"/>
                      </a:cxn>
                      <a:cxn ang="0">
                        <a:pos x="73" y="59"/>
                      </a:cxn>
                      <a:cxn ang="0">
                        <a:pos x="76" y="50"/>
                      </a:cxn>
                      <a:cxn ang="0">
                        <a:pos x="78" y="43"/>
                      </a:cxn>
                      <a:cxn ang="0">
                        <a:pos x="78" y="35"/>
                      </a:cxn>
                      <a:cxn ang="0">
                        <a:pos x="76" y="28"/>
                      </a:cxn>
                      <a:cxn ang="0">
                        <a:pos x="73" y="21"/>
                      </a:cxn>
                      <a:cxn ang="0">
                        <a:pos x="69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52" y="3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8" y="3"/>
                      </a:cxn>
                      <a:cxn ang="0">
                        <a:pos x="21" y="5"/>
                      </a:cxn>
                      <a:cxn ang="0">
                        <a:pos x="15" y="10"/>
                      </a:cxn>
                      <a:cxn ang="0">
                        <a:pos x="10" y="15"/>
                      </a:cxn>
                      <a:cxn ang="0">
                        <a:pos x="5" y="21"/>
                      </a:cxn>
                      <a:cxn ang="0">
                        <a:pos x="3" y="28"/>
                      </a:cxn>
                      <a:cxn ang="0">
                        <a:pos x="0" y="35"/>
                      </a:cxn>
                      <a:cxn ang="0">
                        <a:pos x="0" y="43"/>
                      </a:cxn>
                      <a:cxn ang="0">
                        <a:pos x="3" y="50"/>
                      </a:cxn>
                      <a:cxn ang="0">
                        <a:pos x="5" y="59"/>
                      </a:cxn>
                      <a:cxn ang="0">
                        <a:pos x="10" y="63"/>
                      </a:cxn>
                      <a:cxn ang="0">
                        <a:pos x="15" y="68"/>
                      </a:cxn>
                      <a:cxn ang="0">
                        <a:pos x="21" y="73"/>
                      </a:cxn>
                      <a:cxn ang="0">
                        <a:pos x="28" y="76"/>
                      </a:cxn>
                      <a:cxn ang="0">
                        <a:pos x="36" y="79"/>
                      </a:cxn>
                      <a:cxn ang="0">
                        <a:pos x="40" y="79"/>
                      </a:cxn>
                    </a:cxnLst>
                    <a:rect l="0" t="0" r="r" b="b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8" name="Freeform 170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8" y="63"/>
                      </a:cxn>
                      <a:cxn ang="0">
                        <a:pos x="73" y="56"/>
                      </a:cxn>
                      <a:cxn ang="0">
                        <a:pos x="75" y="50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5" y="26"/>
                      </a:cxn>
                      <a:cxn ang="0">
                        <a:pos x="73" y="19"/>
                      </a:cxn>
                      <a:cxn ang="0">
                        <a:pos x="68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7" y="1"/>
                      </a:cxn>
                      <a:cxn ang="0">
                        <a:pos x="21" y="3"/>
                      </a:cxn>
                      <a:cxn ang="0">
                        <a:pos x="13" y="7"/>
                      </a:cxn>
                      <a:cxn ang="0">
                        <a:pos x="9" y="13"/>
                      </a:cxn>
                      <a:cxn ang="0">
                        <a:pos x="4" y="19"/>
                      </a:cxn>
                      <a:cxn ang="0">
                        <a:pos x="2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2" y="50"/>
                      </a:cxn>
                      <a:cxn ang="0">
                        <a:pos x="4" y="56"/>
                      </a:cxn>
                      <a:cxn ang="0">
                        <a:pos x="9" y="63"/>
                      </a:cxn>
                      <a:cxn ang="0">
                        <a:pos x="13" y="67"/>
                      </a:cxn>
                      <a:cxn ang="0">
                        <a:pos x="21" y="71"/>
                      </a:cxn>
                      <a:cxn ang="0">
                        <a:pos x="27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19" name="Freeform 171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6"/>
                      </a:cxn>
                      <a:cxn ang="0">
                        <a:pos x="67" y="62"/>
                      </a:cxn>
                      <a:cxn ang="0">
                        <a:pos x="71" y="56"/>
                      </a:cxn>
                      <a:cxn ang="0">
                        <a:pos x="76" y="49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6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3" y="8"/>
                      </a:cxn>
                      <a:cxn ang="0">
                        <a:pos x="56" y="4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4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6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0" name="Freeform 172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48" y="75"/>
                      </a:cxn>
                      <a:cxn ang="0">
                        <a:pos x="56" y="73"/>
                      </a:cxn>
                      <a:cxn ang="0">
                        <a:pos x="61" y="67"/>
                      </a:cxn>
                      <a:cxn ang="0">
                        <a:pos x="67" y="62"/>
                      </a:cxn>
                      <a:cxn ang="0">
                        <a:pos x="71" y="57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1" y="9"/>
                      </a:cxn>
                      <a:cxn ang="0">
                        <a:pos x="56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6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3"/>
                      </a:cxn>
                      <a:cxn ang="0">
                        <a:pos x="3" y="19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0"/>
                      </a:cxn>
                      <a:cxn ang="0">
                        <a:pos x="3" y="57"/>
                      </a:cxn>
                      <a:cxn ang="0">
                        <a:pos x="7" y="62"/>
                      </a:cxn>
                      <a:cxn ang="0">
                        <a:pos x="13" y="67"/>
                      </a:cxn>
                      <a:cxn ang="0">
                        <a:pos x="19" y="73"/>
                      </a:cxn>
                      <a:cxn ang="0">
                        <a:pos x="26" y="75"/>
                      </a:cxn>
                      <a:cxn ang="0">
                        <a:pos x="33" y="77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1" name="Freeform 173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/>
                    <a:ahLst/>
                    <a:cxnLst>
                      <a:cxn ang="0">
                        <a:pos x="51" y="0"/>
                      </a:cxn>
                      <a:cxn ang="0">
                        <a:pos x="51" y="4"/>
                      </a:cxn>
                      <a:cxn ang="0">
                        <a:pos x="51" y="8"/>
                      </a:cxn>
                      <a:cxn ang="0">
                        <a:pos x="51" y="12"/>
                      </a:cxn>
                      <a:cxn ang="0">
                        <a:pos x="53" y="15"/>
                      </a:cxn>
                      <a:cxn ang="0">
                        <a:pos x="53" y="19"/>
                      </a:cxn>
                      <a:cxn ang="0">
                        <a:pos x="54" y="22"/>
                      </a:cxn>
                      <a:cxn ang="0">
                        <a:pos x="55" y="25"/>
                      </a:cxn>
                      <a:cxn ang="0">
                        <a:pos x="56" y="27"/>
                      </a:cxn>
                      <a:cxn ang="0">
                        <a:pos x="51" y="27"/>
                      </a:cxn>
                      <a:cxn ang="0">
                        <a:pos x="48" y="27"/>
                      </a:cxn>
                      <a:cxn ang="0">
                        <a:pos x="44" y="27"/>
                      </a:cxn>
                      <a:cxn ang="0">
                        <a:pos x="41" y="27"/>
                      </a:cxn>
                      <a:cxn ang="0">
                        <a:pos x="37" y="26"/>
                      </a:cxn>
                      <a:cxn ang="0">
                        <a:pos x="34" y="25"/>
                      </a:cxn>
                      <a:cxn ang="0">
                        <a:pos x="29" y="23"/>
                      </a:cxn>
                      <a:cxn ang="0">
                        <a:pos x="26" y="22"/>
                      </a:cxn>
                      <a:cxn ang="0">
                        <a:pos x="23" y="20"/>
                      </a:cxn>
                      <a:cxn ang="0">
                        <a:pos x="19" y="18"/>
                      </a:cxn>
                      <a:cxn ang="0">
                        <a:pos x="16" y="14"/>
                      </a:cxn>
                      <a:cxn ang="0">
                        <a:pos x="13" y="12"/>
                      </a:cxn>
                      <a:cxn ang="0">
                        <a:pos x="9" y="9"/>
                      </a:cxn>
                      <a:cxn ang="0">
                        <a:pos x="6" y="7"/>
                      </a:cxn>
                      <a:cxn ang="0">
                        <a:pos x="3" y="4"/>
                      </a:cxn>
                      <a:cxn ang="0">
                        <a:pos x="0" y="2"/>
                      </a:cxn>
                      <a:cxn ang="0">
                        <a:pos x="3" y="1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  <a:cxn ang="0">
                        <a:pos x="13" y="1"/>
                      </a:cxn>
                      <a:cxn ang="0">
                        <a:pos x="16" y="1"/>
                      </a:cxn>
                      <a:cxn ang="0">
                        <a:pos x="19" y="1"/>
                      </a:cxn>
                      <a:cxn ang="0">
                        <a:pos x="23" y="1"/>
                      </a:cxn>
                      <a:cxn ang="0">
                        <a:pos x="26" y="1"/>
                      </a:cxn>
                      <a:cxn ang="0">
                        <a:pos x="29" y="0"/>
                      </a:cxn>
                      <a:cxn ang="0">
                        <a:pos x="31" y="0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  <a:cxn ang="0">
                        <a:pos x="42" y="0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1" y="0"/>
                      </a:cxn>
                      <a:cxn ang="0">
                        <a:pos x="51" y="0"/>
                      </a:cxn>
                    </a:cxnLst>
                    <a:rect l="0" t="0" r="r" b="b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2" name="Freeform 174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/>
                    <a:ahLst/>
                    <a:cxnLst>
                      <a:cxn ang="0">
                        <a:pos x="821" y="16"/>
                      </a:cxn>
                      <a:cxn ang="0">
                        <a:pos x="792" y="29"/>
                      </a:cxn>
                      <a:cxn ang="0">
                        <a:pos x="761" y="36"/>
                      </a:cxn>
                      <a:cxn ang="0">
                        <a:pos x="735" y="24"/>
                      </a:cxn>
                      <a:cxn ang="0">
                        <a:pos x="708" y="45"/>
                      </a:cxn>
                      <a:cxn ang="0">
                        <a:pos x="678" y="31"/>
                      </a:cxn>
                      <a:cxn ang="0">
                        <a:pos x="652" y="32"/>
                      </a:cxn>
                      <a:cxn ang="0">
                        <a:pos x="650" y="67"/>
                      </a:cxn>
                      <a:cxn ang="0">
                        <a:pos x="683" y="73"/>
                      </a:cxn>
                      <a:cxn ang="0">
                        <a:pos x="714" y="64"/>
                      </a:cxn>
                      <a:cxn ang="0">
                        <a:pos x="744" y="55"/>
                      </a:cxn>
                      <a:cxn ang="0">
                        <a:pos x="774" y="63"/>
                      </a:cxn>
                      <a:cxn ang="0">
                        <a:pos x="795" y="87"/>
                      </a:cxn>
                      <a:cxn ang="0">
                        <a:pos x="831" y="88"/>
                      </a:cxn>
                      <a:cxn ang="0">
                        <a:pos x="873" y="56"/>
                      </a:cxn>
                      <a:cxn ang="0">
                        <a:pos x="855" y="43"/>
                      </a:cxn>
                      <a:cxn ang="0">
                        <a:pos x="820" y="40"/>
                      </a:cxn>
                      <a:cxn ang="0">
                        <a:pos x="837" y="14"/>
                      </a:cxn>
                      <a:cxn ang="0">
                        <a:pos x="871" y="13"/>
                      </a:cxn>
                      <a:cxn ang="0">
                        <a:pos x="899" y="16"/>
                      </a:cxn>
                      <a:cxn ang="0">
                        <a:pos x="929" y="18"/>
                      </a:cxn>
                      <a:cxn ang="0">
                        <a:pos x="969" y="19"/>
                      </a:cxn>
                      <a:cxn ang="0">
                        <a:pos x="744" y="94"/>
                      </a:cxn>
                      <a:cxn ang="0">
                        <a:pos x="618" y="87"/>
                      </a:cxn>
                      <a:cxn ang="0">
                        <a:pos x="492" y="84"/>
                      </a:cxn>
                      <a:cxn ang="0">
                        <a:pos x="369" y="86"/>
                      </a:cxn>
                      <a:cxn ang="0">
                        <a:pos x="245" y="95"/>
                      </a:cxn>
                      <a:cxn ang="0">
                        <a:pos x="127" y="113"/>
                      </a:cxn>
                      <a:cxn ang="0">
                        <a:pos x="0" y="56"/>
                      </a:cxn>
                      <a:cxn ang="0">
                        <a:pos x="36" y="45"/>
                      </a:cxn>
                      <a:cxn ang="0">
                        <a:pos x="64" y="38"/>
                      </a:cxn>
                      <a:cxn ang="0">
                        <a:pos x="91" y="32"/>
                      </a:cxn>
                      <a:cxn ang="0">
                        <a:pos x="118" y="26"/>
                      </a:cxn>
                      <a:cxn ang="0">
                        <a:pos x="144" y="21"/>
                      </a:cxn>
                      <a:cxn ang="0">
                        <a:pos x="173" y="18"/>
                      </a:cxn>
                      <a:cxn ang="0">
                        <a:pos x="187" y="43"/>
                      </a:cxn>
                      <a:cxn ang="0">
                        <a:pos x="220" y="32"/>
                      </a:cxn>
                      <a:cxn ang="0">
                        <a:pos x="250" y="30"/>
                      </a:cxn>
                      <a:cxn ang="0">
                        <a:pos x="277" y="65"/>
                      </a:cxn>
                      <a:cxn ang="0">
                        <a:pos x="314" y="83"/>
                      </a:cxn>
                      <a:cxn ang="0">
                        <a:pos x="324" y="57"/>
                      </a:cxn>
                      <a:cxn ang="0">
                        <a:pos x="308" y="12"/>
                      </a:cxn>
                      <a:cxn ang="0">
                        <a:pos x="327" y="2"/>
                      </a:cxn>
                      <a:cxn ang="0">
                        <a:pos x="352" y="6"/>
                      </a:cxn>
                      <a:cxn ang="0">
                        <a:pos x="378" y="31"/>
                      </a:cxn>
                      <a:cxn ang="0">
                        <a:pos x="411" y="61"/>
                      </a:cxn>
                      <a:cxn ang="0">
                        <a:pos x="440" y="65"/>
                      </a:cxn>
                      <a:cxn ang="0">
                        <a:pos x="471" y="55"/>
                      </a:cxn>
                      <a:cxn ang="0">
                        <a:pos x="507" y="18"/>
                      </a:cxn>
                      <a:cxn ang="0">
                        <a:pos x="535" y="0"/>
                      </a:cxn>
                      <a:cxn ang="0">
                        <a:pos x="517" y="29"/>
                      </a:cxn>
                      <a:cxn ang="0">
                        <a:pos x="534" y="62"/>
                      </a:cxn>
                      <a:cxn ang="0">
                        <a:pos x="577" y="71"/>
                      </a:cxn>
                      <a:cxn ang="0">
                        <a:pos x="596" y="56"/>
                      </a:cxn>
                      <a:cxn ang="0">
                        <a:pos x="588" y="26"/>
                      </a:cxn>
                      <a:cxn ang="0">
                        <a:pos x="562" y="8"/>
                      </a:cxn>
                      <a:cxn ang="0">
                        <a:pos x="576" y="0"/>
                      </a:cxn>
                      <a:cxn ang="0">
                        <a:pos x="617" y="1"/>
                      </a:cxn>
                      <a:cxn ang="0">
                        <a:pos x="657" y="2"/>
                      </a:cxn>
                      <a:cxn ang="0">
                        <a:pos x="697" y="5"/>
                      </a:cxn>
                      <a:cxn ang="0">
                        <a:pos x="738" y="6"/>
                      </a:cxn>
                      <a:cxn ang="0">
                        <a:pos x="779" y="10"/>
                      </a:cxn>
                    </a:cxnLst>
                    <a:rect l="0" t="0" r="r" b="b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3" name="Freeform 175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/>
                    <a:ahLst/>
                    <a:cxnLst>
                      <a:cxn ang="0">
                        <a:pos x="13" y="14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1" y="4"/>
                      </a:cxn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2"/>
                      </a:cxn>
                      <a:cxn ang="0">
                        <a:pos x="13" y="7"/>
                      </a:cxn>
                      <a:cxn ang="0">
                        <a:pos x="13" y="10"/>
                      </a:cxn>
                      <a:cxn ang="0">
                        <a:pos x="13" y="14"/>
                      </a:cxn>
                      <a:cxn ang="0">
                        <a:pos x="13" y="14"/>
                      </a:cxn>
                    </a:cxnLst>
                    <a:rect l="0" t="0" r="r" b="b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4" name="Freeform 176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/>
                    <a:ahLst/>
                    <a:cxnLst>
                      <a:cxn ang="0">
                        <a:pos x="63" y="10"/>
                      </a:cxn>
                      <a:cxn ang="0">
                        <a:pos x="142" y="18"/>
                      </a:cxn>
                      <a:cxn ang="0">
                        <a:pos x="231" y="22"/>
                      </a:cxn>
                      <a:cxn ang="0">
                        <a:pos x="303" y="21"/>
                      </a:cxn>
                      <a:cxn ang="0">
                        <a:pos x="351" y="19"/>
                      </a:cxn>
                      <a:cxn ang="0">
                        <a:pos x="412" y="16"/>
                      </a:cxn>
                      <a:cxn ang="0">
                        <a:pos x="482" y="15"/>
                      </a:cxn>
                      <a:cxn ang="0">
                        <a:pos x="497" y="25"/>
                      </a:cxn>
                      <a:cxn ang="0">
                        <a:pos x="467" y="71"/>
                      </a:cxn>
                      <a:cxn ang="0">
                        <a:pos x="519" y="66"/>
                      </a:cxn>
                      <a:cxn ang="0">
                        <a:pos x="596" y="34"/>
                      </a:cxn>
                      <a:cxn ang="0">
                        <a:pos x="632" y="13"/>
                      </a:cxn>
                      <a:cxn ang="0">
                        <a:pos x="693" y="13"/>
                      </a:cxn>
                      <a:cxn ang="0">
                        <a:pos x="746" y="14"/>
                      </a:cxn>
                      <a:cxn ang="0">
                        <a:pos x="800" y="16"/>
                      </a:cxn>
                      <a:cxn ang="0">
                        <a:pos x="840" y="64"/>
                      </a:cxn>
                      <a:cxn ang="0">
                        <a:pos x="911" y="91"/>
                      </a:cxn>
                      <a:cxn ang="0">
                        <a:pos x="898" y="40"/>
                      </a:cxn>
                      <a:cxn ang="0">
                        <a:pos x="904" y="22"/>
                      </a:cxn>
                      <a:cxn ang="0">
                        <a:pos x="961" y="21"/>
                      </a:cxn>
                      <a:cxn ang="0">
                        <a:pos x="1025" y="20"/>
                      </a:cxn>
                      <a:cxn ang="0">
                        <a:pos x="1094" y="18"/>
                      </a:cxn>
                      <a:cxn ang="0">
                        <a:pos x="1113" y="45"/>
                      </a:cxn>
                      <a:cxn ang="0">
                        <a:pos x="1189" y="76"/>
                      </a:cxn>
                      <a:cxn ang="0">
                        <a:pos x="1246" y="59"/>
                      </a:cxn>
                      <a:cxn ang="0">
                        <a:pos x="1187" y="15"/>
                      </a:cxn>
                      <a:cxn ang="0">
                        <a:pos x="1255" y="10"/>
                      </a:cxn>
                      <a:cxn ang="0">
                        <a:pos x="1319" y="7"/>
                      </a:cxn>
                      <a:cxn ang="0">
                        <a:pos x="1375" y="3"/>
                      </a:cxn>
                      <a:cxn ang="0">
                        <a:pos x="1425" y="84"/>
                      </a:cxn>
                      <a:cxn ang="0">
                        <a:pos x="1372" y="89"/>
                      </a:cxn>
                      <a:cxn ang="0">
                        <a:pos x="1289" y="97"/>
                      </a:cxn>
                      <a:cxn ang="0">
                        <a:pos x="1173" y="104"/>
                      </a:cxn>
                      <a:cxn ang="0">
                        <a:pos x="1086" y="76"/>
                      </a:cxn>
                      <a:cxn ang="0">
                        <a:pos x="1030" y="48"/>
                      </a:cxn>
                      <a:cxn ang="0">
                        <a:pos x="974" y="53"/>
                      </a:cxn>
                      <a:cxn ang="0">
                        <a:pos x="976" y="89"/>
                      </a:cxn>
                      <a:cxn ang="0">
                        <a:pos x="1035" y="98"/>
                      </a:cxn>
                      <a:cxn ang="0">
                        <a:pos x="982" y="108"/>
                      </a:cxn>
                      <a:cxn ang="0">
                        <a:pos x="931" y="107"/>
                      </a:cxn>
                      <a:cxn ang="0">
                        <a:pos x="886" y="105"/>
                      </a:cxn>
                      <a:cxn ang="0">
                        <a:pos x="831" y="104"/>
                      </a:cxn>
                      <a:cxn ang="0">
                        <a:pos x="797" y="76"/>
                      </a:cxn>
                      <a:cxn ang="0">
                        <a:pos x="748" y="35"/>
                      </a:cxn>
                      <a:cxn ang="0">
                        <a:pos x="729" y="83"/>
                      </a:cxn>
                      <a:cxn ang="0">
                        <a:pos x="715" y="101"/>
                      </a:cxn>
                      <a:cxn ang="0">
                        <a:pos x="669" y="100"/>
                      </a:cxn>
                      <a:cxn ang="0">
                        <a:pos x="685" y="59"/>
                      </a:cxn>
                      <a:cxn ang="0">
                        <a:pos x="640" y="51"/>
                      </a:cxn>
                      <a:cxn ang="0">
                        <a:pos x="589" y="46"/>
                      </a:cxn>
                      <a:cxn ang="0">
                        <a:pos x="575" y="97"/>
                      </a:cxn>
                      <a:cxn ang="0">
                        <a:pos x="532" y="101"/>
                      </a:cxn>
                      <a:cxn ang="0">
                        <a:pos x="486" y="101"/>
                      </a:cxn>
                      <a:cxn ang="0">
                        <a:pos x="440" y="102"/>
                      </a:cxn>
                      <a:cxn ang="0">
                        <a:pos x="408" y="82"/>
                      </a:cxn>
                      <a:cxn ang="0">
                        <a:pos x="375" y="89"/>
                      </a:cxn>
                      <a:cxn ang="0">
                        <a:pos x="342" y="104"/>
                      </a:cxn>
                      <a:cxn ang="0">
                        <a:pos x="297" y="104"/>
                      </a:cxn>
                      <a:cxn ang="0">
                        <a:pos x="230" y="105"/>
                      </a:cxn>
                      <a:cxn ang="0">
                        <a:pos x="148" y="102"/>
                      </a:cxn>
                      <a:cxn ang="0">
                        <a:pos x="75" y="97"/>
                      </a:cxn>
                      <a:cxn ang="0">
                        <a:pos x="24" y="94"/>
                      </a:cxn>
                    </a:cxnLst>
                    <a:rect l="0" t="0" r="r" b="b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5" name="Freeform 177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/>
                    <a:ahLst/>
                    <a:cxnLst>
                      <a:cxn ang="0">
                        <a:pos x="33" y="91"/>
                      </a:cxn>
                      <a:cxn ang="0">
                        <a:pos x="27" y="89"/>
                      </a:cxn>
                      <a:cxn ang="0">
                        <a:pos x="17" y="88"/>
                      </a:cxn>
                      <a:cxn ang="0">
                        <a:pos x="10" y="85"/>
                      </a:cxn>
                      <a:cxn ang="0">
                        <a:pos x="4" y="81"/>
                      </a:cxn>
                      <a:cxn ang="0">
                        <a:pos x="0" y="75"/>
                      </a:cxn>
                      <a:cxn ang="0">
                        <a:pos x="0" y="67"/>
                      </a:cxn>
                      <a:cxn ang="0">
                        <a:pos x="1" y="61"/>
                      </a:cxn>
                      <a:cxn ang="0">
                        <a:pos x="3" y="55"/>
                      </a:cxn>
                      <a:cxn ang="0">
                        <a:pos x="7" y="48"/>
                      </a:cxn>
                      <a:cxn ang="0">
                        <a:pos x="11" y="41"/>
                      </a:cxn>
                      <a:cxn ang="0">
                        <a:pos x="15" y="34"/>
                      </a:cxn>
                      <a:cxn ang="0">
                        <a:pos x="20" y="26"/>
                      </a:cxn>
                      <a:cxn ang="0">
                        <a:pos x="26" y="19"/>
                      </a:cxn>
                      <a:cxn ang="0">
                        <a:pos x="30" y="12"/>
                      </a:cxn>
                      <a:cxn ang="0">
                        <a:pos x="33" y="4"/>
                      </a:cxn>
                      <a:cxn ang="0">
                        <a:pos x="35" y="4"/>
                      </a:cxn>
                      <a:cxn ang="0">
                        <a:pos x="35" y="10"/>
                      </a:cxn>
                      <a:cxn ang="0">
                        <a:pos x="35" y="15"/>
                      </a:cxn>
                      <a:cxn ang="0">
                        <a:pos x="35" y="20"/>
                      </a:cxn>
                      <a:cxn ang="0">
                        <a:pos x="35" y="26"/>
                      </a:cxn>
                      <a:cxn ang="0">
                        <a:pos x="35" y="32"/>
                      </a:cxn>
                      <a:cxn ang="0">
                        <a:pos x="35" y="37"/>
                      </a:cxn>
                      <a:cxn ang="0">
                        <a:pos x="35" y="43"/>
                      </a:cxn>
                      <a:cxn ang="0">
                        <a:pos x="35" y="49"/>
                      </a:cxn>
                      <a:cxn ang="0">
                        <a:pos x="35" y="55"/>
                      </a:cxn>
                      <a:cxn ang="0">
                        <a:pos x="35" y="61"/>
                      </a:cxn>
                      <a:cxn ang="0">
                        <a:pos x="35" y="67"/>
                      </a:cxn>
                      <a:cxn ang="0">
                        <a:pos x="35" y="72"/>
                      </a:cxn>
                      <a:cxn ang="0">
                        <a:pos x="35" y="77"/>
                      </a:cxn>
                      <a:cxn ang="0">
                        <a:pos x="35" y="82"/>
                      </a:cxn>
                      <a:cxn ang="0">
                        <a:pos x="35" y="88"/>
                      </a:cxn>
                      <a:cxn ang="0">
                        <a:pos x="36" y="91"/>
                      </a:cxn>
                    </a:cxnLst>
                    <a:rect l="0" t="0" r="r" b="b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6" name="Freeform 178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/>
                    <a:ahLst/>
                    <a:cxnLst>
                      <a:cxn ang="0">
                        <a:pos x="101" y="54"/>
                      </a:cxn>
                      <a:cxn ang="0">
                        <a:pos x="99" y="90"/>
                      </a:cxn>
                      <a:cxn ang="0">
                        <a:pos x="94" y="138"/>
                      </a:cxn>
                      <a:cxn ang="0">
                        <a:pos x="91" y="198"/>
                      </a:cxn>
                      <a:cxn ang="0">
                        <a:pos x="63" y="197"/>
                      </a:cxn>
                      <a:cxn ang="0">
                        <a:pos x="53" y="239"/>
                      </a:cxn>
                      <a:cxn ang="0">
                        <a:pos x="25" y="271"/>
                      </a:cxn>
                      <a:cxn ang="0">
                        <a:pos x="15" y="319"/>
                      </a:cxn>
                      <a:cxn ang="0">
                        <a:pos x="36" y="364"/>
                      </a:cxn>
                      <a:cxn ang="0">
                        <a:pos x="74" y="391"/>
                      </a:cxn>
                      <a:cxn ang="0">
                        <a:pos x="91" y="366"/>
                      </a:cxn>
                      <a:cxn ang="0">
                        <a:pos x="95" y="407"/>
                      </a:cxn>
                      <a:cxn ang="0">
                        <a:pos x="40" y="438"/>
                      </a:cxn>
                      <a:cxn ang="0">
                        <a:pos x="68" y="449"/>
                      </a:cxn>
                      <a:cxn ang="0">
                        <a:pos x="107" y="452"/>
                      </a:cxn>
                      <a:cxn ang="0">
                        <a:pos x="152" y="446"/>
                      </a:cxn>
                      <a:cxn ang="0">
                        <a:pos x="255" y="447"/>
                      </a:cxn>
                      <a:cxn ang="0">
                        <a:pos x="377" y="445"/>
                      </a:cxn>
                      <a:cxn ang="0">
                        <a:pos x="475" y="440"/>
                      </a:cxn>
                      <a:cxn ang="0">
                        <a:pos x="545" y="435"/>
                      </a:cxn>
                      <a:cxn ang="0">
                        <a:pos x="578" y="432"/>
                      </a:cxn>
                      <a:cxn ang="0">
                        <a:pos x="578" y="389"/>
                      </a:cxn>
                      <a:cxn ang="0">
                        <a:pos x="578" y="340"/>
                      </a:cxn>
                      <a:cxn ang="0">
                        <a:pos x="578" y="280"/>
                      </a:cxn>
                      <a:cxn ang="0">
                        <a:pos x="578" y="211"/>
                      </a:cxn>
                      <a:cxn ang="0">
                        <a:pos x="575" y="150"/>
                      </a:cxn>
                      <a:cxn ang="0">
                        <a:pos x="569" y="108"/>
                      </a:cxn>
                      <a:cxn ang="0">
                        <a:pos x="558" y="64"/>
                      </a:cxn>
                      <a:cxn ang="0">
                        <a:pos x="646" y="34"/>
                      </a:cxn>
                      <a:cxn ang="0">
                        <a:pos x="658" y="87"/>
                      </a:cxn>
                      <a:cxn ang="0">
                        <a:pos x="664" y="147"/>
                      </a:cxn>
                      <a:cxn ang="0">
                        <a:pos x="665" y="201"/>
                      </a:cxn>
                      <a:cxn ang="0">
                        <a:pos x="666" y="241"/>
                      </a:cxn>
                      <a:cxn ang="0">
                        <a:pos x="666" y="290"/>
                      </a:cxn>
                      <a:cxn ang="0">
                        <a:pos x="666" y="363"/>
                      </a:cxn>
                      <a:cxn ang="0">
                        <a:pos x="665" y="439"/>
                      </a:cxn>
                      <a:cxn ang="0">
                        <a:pos x="664" y="495"/>
                      </a:cxn>
                      <a:cxn ang="0">
                        <a:pos x="645" y="518"/>
                      </a:cxn>
                      <a:cxn ang="0">
                        <a:pos x="596" y="523"/>
                      </a:cxn>
                      <a:cxn ang="0">
                        <a:pos x="538" y="525"/>
                      </a:cxn>
                      <a:cxn ang="0">
                        <a:pos x="486" y="528"/>
                      </a:cxn>
                      <a:cxn ang="0">
                        <a:pos x="436" y="530"/>
                      </a:cxn>
                      <a:cxn ang="0">
                        <a:pos x="309" y="530"/>
                      </a:cxn>
                      <a:cxn ang="0">
                        <a:pos x="201" y="525"/>
                      </a:cxn>
                      <a:cxn ang="0">
                        <a:pos x="120" y="518"/>
                      </a:cxn>
                      <a:cxn ang="0">
                        <a:pos x="70" y="512"/>
                      </a:cxn>
                      <a:cxn ang="0">
                        <a:pos x="31" y="480"/>
                      </a:cxn>
                      <a:cxn ang="0">
                        <a:pos x="15" y="436"/>
                      </a:cxn>
                      <a:cxn ang="0">
                        <a:pos x="5" y="384"/>
                      </a:cxn>
                      <a:cxn ang="0">
                        <a:pos x="0" y="330"/>
                      </a:cxn>
                      <a:cxn ang="0">
                        <a:pos x="6" y="280"/>
                      </a:cxn>
                      <a:cxn ang="0">
                        <a:pos x="26" y="233"/>
                      </a:cxn>
                      <a:cxn ang="0">
                        <a:pos x="0" y="239"/>
                      </a:cxn>
                      <a:cxn ang="0">
                        <a:pos x="3" y="204"/>
                      </a:cxn>
                      <a:cxn ang="0">
                        <a:pos x="5" y="166"/>
                      </a:cxn>
                      <a:cxn ang="0">
                        <a:pos x="40" y="160"/>
                      </a:cxn>
                      <a:cxn ang="0">
                        <a:pos x="66" y="117"/>
                      </a:cxn>
                      <a:cxn ang="0">
                        <a:pos x="30" y="115"/>
                      </a:cxn>
                      <a:cxn ang="0">
                        <a:pos x="8" y="147"/>
                      </a:cxn>
                      <a:cxn ang="0">
                        <a:pos x="11" y="100"/>
                      </a:cxn>
                      <a:cxn ang="0">
                        <a:pos x="15" y="61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7" name="Freeform 179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3" y="3"/>
                      </a:cxn>
                      <a:cxn ang="0">
                        <a:pos x="43" y="3"/>
                      </a:cxn>
                      <a:cxn ang="0">
                        <a:pos x="42" y="6"/>
                      </a:cxn>
                      <a:cxn ang="0">
                        <a:pos x="41" y="9"/>
                      </a:cxn>
                      <a:cxn ang="0">
                        <a:pos x="40" y="11"/>
                      </a:cxn>
                      <a:cxn ang="0">
                        <a:pos x="37" y="13"/>
                      </a:cxn>
                      <a:cxn ang="0">
                        <a:pos x="37" y="16"/>
                      </a:cxn>
                      <a:cxn ang="0">
                        <a:pos x="35" y="18"/>
                      </a:cxn>
                      <a:cxn ang="0">
                        <a:pos x="33" y="20"/>
                      </a:cxn>
                      <a:cxn ang="0">
                        <a:pos x="32" y="23"/>
                      </a:cxn>
                      <a:cxn ang="0">
                        <a:pos x="30" y="26"/>
                      </a:cxn>
                      <a:cxn ang="0">
                        <a:pos x="26" y="29"/>
                      </a:cxn>
                      <a:cxn ang="0">
                        <a:pos x="20" y="31"/>
                      </a:cxn>
                      <a:cxn ang="0">
                        <a:pos x="16" y="30"/>
                      </a:cxn>
                      <a:cxn ang="0">
                        <a:pos x="13" y="28"/>
                      </a:cxn>
                      <a:cxn ang="0">
                        <a:pos x="13" y="24"/>
                      </a:cxn>
                      <a:cxn ang="0">
                        <a:pos x="13" y="20"/>
                      </a:cxn>
                      <a:cxn ang="0">
                        <a:pos x="13" y="17"/>
                      </a:cxn>
                      <a:cxn ang="0">
                        <a:pos x="13" y="13"/>
                      </a:cxn>
                      <a:cxn ang="0">
                        <a:pos x="14" y="11"/>
                      </a:cxn>
                      <a:cxn ang="0">
                        <a:pos x="15" y="1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28" name="Freeform 180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/>
                    <a:ahLst/>
                    <a:cxnLst>
                      <a:cxn ang="0">
                        <a:pos x="57" y="19"/>
                      </a:cxn>
                      <a:cxn ang="0">
                        <a:pos x="0" y="22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3"/>
                      </a:cxn>
                      <a:cxn ang="0">
                        <a:pos x="29" y="4"/>
                      </a:cxn>
                      <a:cxn ang="0">
                        <a:pos x="32" y="6"/>
                      </a:cxn>
                      <a:cxn ang="0">
                        <a:pos x="36" y="7"/>
                      </a:cxn>
                      <a:cxn ang="0">
                        <a:pos x="39" y="8"/>
                      </a:cxn>
                      <a:cxn ang="0">
                        <a:pos x="43" y="11"/>
                      </a:cxn>
                      <a:cxn ang="0">
                        <a:pos x="45" y="13"/>
                      </a:cxn>
                      <a:cxn ang="0">
                        <a:pos x="49" y="13"/>
                      </a:cxn>
                      <a:cxn ang="0">
                        <a:pos x="51" y="16"/>
                      </a:cxn>
                      <a:cxn ang="0">
                        <a:pos x="56" y="18"/>
                      </a:cxn>
                      <a:cxn ang="0">
                        <a:pos x="57" y="19"/>
                      </a:cxn>
                      <a:cxn ang="0">
                        <a:pos x="57" y="19"/>
                      </a:cxn>
                    </a:cxnLst>
                    <a:rect l="0" t="0" r="r" b="b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3" name="Group 181"/>
            <p:cNvGrpSpPr>
              <a:grpSpLocks/>
            </p:cNvGrpSpPr>
            <p:nvPr/>
          </p:nvGrpSpPr>
          <p:grpSpPr bwMode="auto">
            <a:xfrm>
              <a:off x="4752" y="1437"/>
              <a:ext cx="475" cy="442"/>
              <a:chOff x="4752" y="1437"/>
              <a:chExt cx="475" cy="442"/>
            </a:xfrm>
          </p:grpSpPr>
          <p:sp>
            <p:nvSpPr>
              <p:cNvPr id="155830" name="Rectangle 182"/>
              <p:cNvSpPr>
                <a:spLocks noChangeArrowheads="1"/>
              </p:cNvSpPr>
              <p:nvPr/>
            </p:nvSpPr>
            <p:spPr bwMode="auto">
              <a:xfrm>
                <a:off x="4838" y="1459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831" name="Rectangle 183"/>
              <p:cNvSpPr>
                <a:spLocks noChangeArrowheads="1"/>
              </p:cNvSpPr>
              <p:nvPr/>
            </p:nvSpPr>
            <p:spPr bwMode="auto">
              <a:xfrm>
                <a:off x="4780" y="1761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" name="Group 184"/>
              <p:cNvGrpSpPr>
                <a:grpSpLocks/>
              </p:cNvGrpSpPr>
              <p:nvPr/>
            </p:nvGrpSpPr>
            <p:grpSpPr bwMode="auto">
              <a:xfrm>
                <a:off x="4752" y="1437"/>
                <a:ext cx="475" cy="442"/>
                <a:chOff x="4752" y="1437"/>
                <a:chExt cx="475" cy="442"/>
              </a:xfrm>
            </p:grpSpPr>
            <p:sp>
              <p:nvSpPr>
                <p:cNvPr id="155833" name="Rectangle 185"/>
                <p:cNvSpPr>
                  <a:spLocks noChangeArrowheads="1"/>
                </p:cNvSpPr>
                <p:nvPr/>
              </p:nvSpPr>
              <p:spPr bwMode="auto">
                <a:xfrm>
                  <a:off x="4891" y="1513"/>
                  <a:ext cx="192" cy="14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" name="Group 186"/>
                <p:cNvGrpSpPr>
                  <a:grpSpLocks/>
                </p:cNvGrpSpPr>
                <p:nvPr/>
              </p:nvGrpSpPr>
              <p:grpSpPr bwMode="auto">
                <a:xfrm>
                  <a:off x="4752" y="1437"/>
                  <a:ext cx="475" cy="442"/>
                  <a:chOff x="5285" y="1536"/>
                  <a:chExt cx="475" cy="442"/>
                </a:xfrm>
              </p:grpSpPr>
              <p:sp>
                <p:nvSpPr>
                  <p:cNvPr id="155835" name="Freeform 187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/>
                    <a:ahLst/>
                    <a:cxnLst>
                      <a:cxn ang="0">
                        <a:pos x="886" y="13"/>
                      </a:cxn>
                      <a:cxn ang="0">
                        <a:pos x="904" y="13"/>
                      </a:cxn>
                      <a:cxn ang="0">
                        <a:pos x="923" y="11"/>
                      </a:cxn>
                      <a:cxn ang="0">
                        <a:pos x="940" y="10"/>
                      </a:cxn>
                      <a:cxn ang="0">
                        <a:pos x="957" y="8"/>
                      </a:cxn>
                      <a:cxn ang="0">
                        <a:pos x="974" y="5"/>
                      </a:cxn>
                      <a:cxn ang="0">
                        <a:pos x="992" y="3"/>
                      </a:cxn>
                      <a:cxn ang="0">
                        <a:pos x="1007" y="2"/>
                      </a:cxn>
                      <a:cxn ang="0">
                        <a:pos x="1025" y="1"/>
                      </a:cxn>
                      <a:cxn ang="0">
                        <a:pos x="1042" y="0"/>
                      </a:cxn>
                      <a:cxn ang="0">
                        <a:pos x="1058" y="1"/>
                      </a:cxn>
                      <a:cxn ang="0">
                        <a:pos x="1075" y="2"/>
                      </a:cxn>
                      <a:cxn ang="0">
                        <a:pos x="1093" y="7"/>
                      </a:cxn>
                      <a:cxn ang="0">
                        <a:pos x="1096" y="20"/>
                      </a:cxn>
                      <a:cxn ang="0">
                        <a:pos x="1100" y="33"/>
                      </a:cxn>
                      <a:cxn ang="0">
                        <a:pos x="1103" y="46"/>
                      </a:cxn>
                      <a:cxn ang="0">
                        <a:pos x="1077" y="64"/>
                      </a:cxn>
                      <a:cxn ang="0">
                        <a:pos x="1024" y="78"/>
                      </a:cxn>
                      <a:cxn ang="0">
                        <a:pos x="953" y="89"/>
                      </a:cxn>
                      <a:cxn ang="0">
                        <a:pos x="866" y="96"/>
                      </a:cxn>
                      <a:cxn ang="0">
                        <a:pos x="770" y="102"/>
                      </a:cxn>
                      <a:cxn ang="0">
                        <a:pos x="665" y="104"/>
                      </a:cxn>
                      <a:cxn ang="0">
                        <a:pos x="558" y="104"/>
                      </a:cxn>
                      <a:cxn ang="0">
                        <a:pos x="450" y="104"/>
                      </a:cxn>
                      <a:cxn ang="0">
                        <a:pos x="343" y="103"/>
                      </a:cxn>
                      <a:cxn ang="0">
                        <a:pos x="243" y="102"/>
                      </a:cxn>
                      <a:cxn ang="0">
                        <a:pos x="153" y="99"/>
                      </a:cxn>
                      <a:cxn ang="0">
                        <a:pos x="76" y="99"/>
                      </a:cxn>
                      <a:cxn ang="0">
                        <a:pos x="15" y="99"/>
                      </a:cxn>
                      <a:cxn ang="0">
                        <a:pos x="7" y="83"/>
                      </a:cxn>
                      <a:cxn ang="0">
                        <a:pos x="2" y="67"/>
                      </a:cxn>
                      <a:cxn ang="0">
                        <a:pos x="2" y="54"/>
                      </a:cxn>
                      <a:cxn ang="0">
                        <a:pos x="21" y="41"/>
                      </a:cxn>
                      <a:cxn ang="0">
                        <a:pos x="40" y="32"/>
                      </a:cxn>
                      <a:cxn ang="0">
                        <a:pos x="60" y="26"/>
                      </a:cxn>
                      <a:cxn ang="0">
                        <a:pos x="82" y="22"/>
                      </a:cxn>
                      <a:cxn ang="0">
                        <a:pos x="103" y="21"/>
                      </a:cxn>
                      <a:cxn ang="0">
                        <a:pos x="126" y="21"/>
                      </a:cxn>
                      <a:cxn ang="0">
                        <a:pos x="148" y="21"/>
                      </a:cxn>
                      <a:cxn ang="0">
                        <a:pos x="171" y="23"/>
                      </a:cxn>
                      <a:cxn ang="0">
                        <a:pos x="194" y="23"/>
                      </a:cxn>
                      <a:cxn ang="0">
                        <a:pos x="216" y="23"/>
                      </a:cxn>
                      <a:cxn ang="0">
                        <a:pos x="238" y="23"/>
                      </a:cxn>
                      <a:cxn ang="0">
                        <a:pos x="260" y="21"/>
                      </a:cxn>
                      <a:cxn ang="0">
                        <a:pos x="291" y="17"/>
                      </a:cxn>
                      <a:cxn ang="0">
                        <a:pos x="337" y="16"/>
                      </a:cxn>
                      <a:cxn ang="0">
                        <a:pos x="384" y="16"/>
                      </a:cxn>
                      <a:cxn ang="0">
                        <a:pos x="431" y="17"/>
                      </a:cxn>
                      <a:cxn ang="0">
                        <a:pos x="478" y="17"/>
                      </a:cxn>
                      <a:cxn ang="0">
                        <a:pos x="525" y="17"/>
                      </a:cxn>
                      <a:cxn ang="0">
                        <a:pos x="574" y="19"/>
                      </a:cxn>
                      <a:cxn ang="0">
                        <a:pos x="619" y="17"/>
                      </a:cxn>
                      <a:cxn ang="0">
                        <a:pos x="668" y="17"/>
                      </a:cxn>
                      <a:cxn ang="0">
                        <a:pos x="715" y="17"/>
                      </a:cxn>
                      <a:cxn ang="0">
                        <a:pos x="762" y="16"/>
                      </a:cxn>
                      <a:cxn ang="0">
                        <a:pos x="807" y="15"/>
                      </a:cxn>
                      <a:cxn ang="0">
                        <a:pos x="853" y="13"/>
                      </a:cxn>
                    </a:cxnLst>
                    <a:rect l="0" t="0" r="r" b="b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36" name="Freeform 188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/>
                    <a:ahLst/>
                    <a:cxnLst>
                      <a:cxn ang="0">
                        <a:pos x="480" y="1"/>
                      </a:cxn>
                      <a:cxn ang="0">
                        <a:pos x="533" y="4"/>
                      </a:cxn>
                      <a:cxn ang="0">
                        <a:pos x="586" y="5"/>
                      </a:cxn>
                      <a:cxn ang="0">
                        <a:pos x="638" y="7"/>
                      </a:cxn>
                      <a:cxn ang="0">
                        <a:pos x="690" y="9"/>
                      </a:cxn>
                      <a:cxn ang="0">
                        <a:pos x="743" y="12"/>
                      </a:cxn>
                      <a:cxn ang="0">
                        <a:pos x="795" y="18"/>
                      </a:cxn>
                      <a:cxn ang="0">
                        <a:pos x="846" y="24"/>
                      </a:cxn>
                      <a:cxn ang="0">
                        <a:pos x="897" y="32"/>
                      </a:cxn>
                      <a:cxn ang="0">
                        <a:pos x="931" y="57"/>
                      </a:cxn>
                      <a:cxn ang="0">
                        <a:pos x="931" y="88"/>
                      </a:cxn>
                      <a:cxn ang="0">
                        <a:pos x="911" y="106"/>
                      </a:cxn>
                      <a:cxn ang="0">
                        <a:pos x="880" y="106"/>
                      </a:cxn>
                      <a:cxn ang="0">
                        <a:pos x="851" y="104"/>
                      </a:cxn>
                      <a:cxn ang="0">
                        <a:pos x="822" y="102"/>
                      </a:cxn>
                      <a:cxn ang="0">
                        <a:pos x="792" y="99"/>
                      </a:cxn>
                      <a:cxn ang="0">
                        <a:pos x="764" y="95"/>
                      </a:cxn>
                      <a:cxn ang="0">
                        <a:pos x="734" y="91"/>
                      </a:cxn>
                      <a:cxn ang="0">
                        <a:pos x="706" y="90"/>
                      </a:cxn>
                      <a:cxn ang="0">
                        <a:pos x="675" y="89"/>
                      </a:cxn>
                      <a:cxn ang="0">
                        <a:pos x="645" y="88"/>
                      </a:cxn>
                      <a:cxn ang="0">
                        <a:pos x="614" y="85"/>
                      </a:cxn>
                      <a:cxn ang="0">
                        <a:pos x="582" y="83"/>
                      </a:cxn>
                      <a:cxn ang="0">
                        <a:pos x="549" y="81"/>
                      </a:cxn>
                      <a:cxn ang="0">
                        <a:pos x="516" y="81"/>
                      </a:cxn>
                      <a:cxn ang="0">
                        <a:pos x="472" y="80"/>
                      </a:cxn>
                      <a:cxn ang="0">
                        <a:pos x="422" y="78"/>
                      </a:cxn>
                      <a:cxn ang="0">
                        <a:pos x="374" y="78"/>
                      </a:cxn>
                      <a:cxn ang="0">
                        <a:pos x="325" y="80"/>
                      </a:cxn>
                      <a:cxn ang="0">
                        <a:pos x="276" y="83"/>
                      </a:cxn>
                      <a:cxn ang="0">
                        <a:pos x="229" y="88"/>
                      </a:cxn>
                      <a:cxn ang="0">
                        <a:pos x="181" y="94"/>
                      </a:cxn>
                      <a:cxn ang="0">
                        <a:pos x="134" y="101"/>
                      </a:cxn>
                      <a:cxn ang="0">
                        <a:pos x="88" y="112"/>
                      </a:cxn>
                      <a:cxn ang="0">
                        <a:pos x="56" y="114"/>
                      </a:cxn>
                      <a:cxn ang="0">
                        <a:pos x="33" y="113"/>
                      </a:cxn>
                      <a:cxn ang="0">
                        <a:pos x="16" y="107"/>
                      </a:cxn>
                      <a:cxn ang="0">
                        <a:pos x="2" y="78"/>
                      </a:cxn>
                      <a:cxn ang="0">
                        <a:pos x="18" y="55"/>
                      </a:cxn>
                      <a:cxn ang="0">
                        <a:pos x="41" y="40"/>
                      </a:cxn>
                      <a:cxn ang="0">
                        <a:pos x="67" y="31"/>
                      </a:cxn>
                      <a:cxn ang="0">
                        <a:pos x="95" y="25"/>
                      </a:cxn>
                      <a:cxn ang="0">
                        <a:pos x="123" y="23"/>
                      </a:cxn>
                      <a:cxn ang="0">
                        <a:pos x="152" y="20"/>
                      </a:cxn>
                      <a:cxn ang="0">
                        <a:pos x="181" y="19"/>
                      </a:cxn>
                      <a:cxn ang="0">
                        <a:pos x="210" y="15"/>
                      </a:cxn>
                      <a:cxn ang="0">
                        <a:pos x="237" y="11"/>
                      </a:cxn>
                      <a:cxn ang="0">
                        <a:pos x="260" y="7"/>
                      </a:cxn>
                      <a:cxn ang="0">
                        <a:pos x="281" y="5"/>
                      </a:cxn>
                      <a:cxn ang="0">
                        <a:pos x="301" y="5"/>
                      </a:cxn>
                      <a:cxn ang="0">
                        <a:pos x="321" y="5"/>
                      </a:cxn>
                      <a:cxn ang="0">
                        <a:pos x="343" y="5"/>
                      </a:cxn>
                      <a:cxn ang="0">
                        <a:pos x="364" y="5"/>
                      </a:cxn>
                      <a:cxn ang="0">
                        <a:pos x="384" y="5"/>
                      </a:cxn>
                      <a:cxn ang="0">
                        <a:pos x="404" y="5"/>
                      </a:cxn>
                      <a:cxn ang="0">
                        <a:pos x="426" y="1"/>
                      </a:cxn>
                    </a:cxnLst>
                    <a:rect l="0" t="0" r="r" b="b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37" name="Freeform 189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/>
                    <a:ahLst/>
                    <a:cxnLst>
                      <a:cxn ang="0">
                        <a:pos x="69" y="7"/>
                      </a:cxn>
                      <a:cxn ang="0">
                        <a:pos x="85" y="19"/>
                      </a:cxn>
                      <a:cxn ang="0">
                        <a:pos x="94" y="36"/>
                      </a:cxn>
                      <a:cxn ang="0">
                        <a:pos x="96" y="50"/>
                      </a:cxn>
                      <a:cxn ang="0">
                        <a:pos x="96" y="65"/>
                      </a:cxn>
                      <a:cxn ang="0">
                        <a:pos x="94" y="83"/>
                      </a:cxn>
                      <a:cxn ang="0">
                        <a:pos x="90" y="101"/>
                      </a:cxn>
                      <a:cxn ang="0">
                        <a:pos x="86" y="119"/>
                      </a:cxn>
                      <a:cxn ang="0">
                        <a:pos x="82" y="137"/>
                      </a:cxn>
                      <a:cxn ang="0">
                        <a:pos x="76" y="154"/>
                      </a:cxn>
                      <a:cxn ang="0">
                        <a:pos x="75" y="172"/>
                      </a:cxn>
                      <a:cxn ang="0">
                        <a:pos x="75" y="188"/>
                      </a:cxn>
                      <a:cxn ang="0">
                        <a:pos x="76" y="207"/>
                      </a:cxn>
                      <a:cxn ang="0">
                        <a:pos x="74" y="228"/>
                      </a:cxn>
                      <a:cxn ang="0">
                        <a:pos x="74" y="251"/>
                      </a:cxn>
                      <a:cxn ang="0">
                        <a:pos x="74" y="272"/>
                      </a:cxn>
                      <a:cxn ang="0">
                        <a:pos x="75" y="293"/>
                      </a:cxn>
                      <a:cxn ang="0">
                        <a:pos x="76" y="316"/>
                      </a:cxn>
                      <a:cxn ang="0">
                        <a:pos x="79" y="336"/>
                      </a:cxn>
                      <a:cxn ang="0">
                        <a:pos x="82" y="357"/>
                      </a:cxn>
                      <a:cxn ang="0">
                        <a:pos x="85" y="378"/>
                      </a:cxn>
                      <a:cxn ang="0">
                        <a:pos x="89" y="400"/>
                      </a:cxn>
                      <a:cxn ang="0">
                        <a:pos x="94" y="420"/>
                      </a:cxn>
                      <a:cxn ang="0">
                        <a:pos x="99" y="440"/>
                      </a:cxn>
                      <a:cxn ang="0">
                        <a:pos x="105" y="462"/>
                      </a:cxn>
                      <a:cxn ang="0">
                        <a:pos x="94" y="481"/>
                      </a:cxn>
                      <a:cxn ang="0">
                        <a:pos x="74" y="499"/>
                      </a:cxn>
                      <a:cxn ang="0">
                        <a:pos x="51" y="483"/>
                      </a:cxn>
                      <a:cxn ang="0">
                        <a:pos x="33" y="467"/>
                      </a:cxn>
                      <a:cxn ang="0">
                        <a:pos x="20" y="448"/>
                      </a:cxn>
                      <a:cxn ang="0">
                        <a:pos x="12" y="426"/>
                      </a:cxn>
                      <a:cxn ang="0">
                        <a:pos x="6" y="402"/>
                      </a:cxn>
                      <a:cxn ang="0">
                        <a:pos x="3" y="378"/>
                      </a:cxn>
                      <a:cxn ang="0">
                        <a:pos x="0" y="351"/>
                      </a:cxn>
                      <a:cxn ang="0">
                        <a:pos x="0" y="325"/>
                      </a:cxn>
                      <a:cxn ang="0">
                        <a:pos x="0" y="298"/>
                      </a:cxn>
                      <a:cxn ang="0">
                        <a:pos x="1" y="271"/>
                      </a:cxn>
                      <a:cxn ang="0">
                        <a:pos x="1" y="245"/>
                      </a:cxn>
                      <a:cxn ang="0">
                        <a:pos x="1" y="220"/>
                      </a:cxn>
                      <a:cxn ang="0">
                        <a:pos x="0" y="197"/>
                      </a:cxn>
                      <a:cxn ang="0">
                        <a:pos x="1" y="181"/>
                      </a:cxn>
                      <a:cxn ang="0">
                        <a:pos x="1" y="163"/>
                      </a:cxn>
                      <a:cxn ang="0">
                        <a:pos x="3" y="146"/>
                      </a:cxn>
                      <a:cxn ang="0">
                        <a:pos x="4" y="129"/>
                      </a:cxn>
                      <a:cxn ang="0">
                        <a:pos x="5" y="112"/>
                      </a:cxn>
                      <a:cxn ang="0">
                        <a:pos x="7" y="95"/>
                      </a:cxn>
                      <a:cxn ang="0">
                        <a:pos x="10" y="78"/>
                      </a:cxn>
                      <a:cxn ang="0">
                        <a:pos x="13" y="62"/>
                      </a:cxn>
                      <a:cxn ang="0">
                        <a:pos x="19" y="48"/>
                      </a:cxn>
                      <a:cxn ang="0">
                        <a:pos x="26" y="32"/>
                      </a:cxn>
                      <a:cxn ang="0">
                        <a:pos x="35" y="19"/>
                      </a:cxn>
                      <a:cxn ang="0">
                        <a:pos x="51" y="2"/>
                      </a:cxn>
                    </a:cxnLst>
                    <a:rect l="0" t="0" r="r" b="b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38" name="Freeform 190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64" y="67"/>
                      </a:cxn>
                      <a:cxn ang="0">
                        <a:pos x="66" y="109"/>
                      </a:cxn>
                      <a:cxn ang="0">
                        <a:pos x="70" y="151"/>
                      </a:cxn>
                      <a:cxn ang="0">
                        <a:pos x="71" y="192"/>
                      </a:cxn>
                      <a:cxn ang="0">
                        <a:pos x="73" y="233"/>
                      </a:cxn>
                      <a:cxn ang="0">
                        <a:pos x="73" y="271"/>
                      </a:cxn>
                      <a:cxn ang="0">
                        <a:pos x="73" y="310"/>
                      </a:cxn>
                      <a:cxn ang="0">
                        <a:pos x="72" y="347"/>
                      </a:cxn>
                      <a:cxn ang="0">
                        <a:pos x="71" y="385"/>
                      </a:cxn>
                      <a:cxn ang="0">
                        <a:pos x="68" y="420"/>
                      </a:cxn>
                      <a:cxn ang="0">
                        <a:pos x="66" y="455"/>
                      </a:cxn>
                      <a:cxn ang="0">
                        <a:pos x="63" y="488"/>
                      </a:cxn>
                      <a:cxn ang="0">
                        <a:pos x="58" y="522"/>
                      </a:cxn>
                      <a:cxn ang="0">
                        <a:pos x="53" y="554"/>
                      </a:cxn>
                      <a:cxn ang="0">
                        <a:pos x="47" y="587"/>
                      </a:cxn>
                      <a:cxn ang="0">
                        <a:pos x="42" y="617"/>
                      </a:cxn>
                      <a:cxn ang="0">
                        <a:pos x="34" y="648"/>
                      </a:cxn>
                      <a:cxn ang="0">
                        <a:pos x="27" y="677"/>
                      </a:cxn>
                      <a:cxn ang="0">
                        <a:pos x="19" y="706"/>
                      </a:cxn>
                      <a:cxn ang="0">
                        <a:pos x="9" y="734"/>
                      </a:cxn>
                      <a:cxn ang="0">
                        <a:pos x="0" y="762"/>
                      </a:cxn>
                      <a:cxn ang="0">
                        <a:pos x="86" y="773"/>
                      </a:cxn>
                      <a:cxn ang="0">
                        <a:pos x="96" y="743"/>
                      </a:cxn>
                      <a:cxn ang="0">
                        <a:pos x="105" y="714"/>
                      </a:cxn>
                      <a:cxn ang="0">
                        <a:pos x="115" y="682"/>
                      </a:cxn>
                      <a:cxn ang="0">
                        <a:pos x="122" y="651"/>
                      </a:cxn>
                      <a:cxn ang="0">
                        <a:pos x="129" y="617"/>
                      </a:cxn>
                      <a:cxn ang="0">
                        <a:pos x="136" y="584"/>
                      </a:cxn>
                      <a:cxn ang="0">
                        <a:pos x="141" y="550"/>
                      </a:cxn>
                      <a:cxn ang="0">
                        <a:pos x="146" y="515"/>
                      </a:cxn>
                      <a:cxn ang="0">
                        <a:pos x="150" y="480"/>
                      </a:cxn>
                      <a:cxn ang="0">
                        <a:pos x="154" y="443"/>
                      </a:cxn>
                      <a:cxn ang="0">
                        <a:pos x="156" y="405"/>
                      </a:cxn>
                      <a:cxn ang="0">
                        <a:pos x="157" y="367"/>
                      </a:cxn>
                      <a:cxn ang="0">
                        <a:pos x="159" y="328"/>
                      </a:cxn>
                      <a:cxn ang="0">
                        <a:pos x="159" y="289"/>
                      </a:cxn>
                      <a:cxn ang="0">
                        <a:pos x="159" y="248"/>
                      </a:cxn>
                      <a:cxn ang="0">
                        <a:pos x="159" y="205"/>
                      </a:cxn>
                      <a:cxn ang="0">
                        <a:pos x="156" y="163"/>
                      </a:cxn>
                      <a:cxn ang="0">
                        <a:pos x="154" y="120"/>
                      </a:cxn>
                      <a:cxn ang="0">
                        <a:pos x="151" y="76"/>
                      </a:cxn>
                      <a:cxn ang="0">
                        <a:pos x="147" y="30"/>
                      </a:cxn>
                      <a:cxn ang="0">
                        <a:pos x="144" y="0"/>
                      </a:cxn>
                    </a:cxnLst>
                    <a:rect l="0" t="0" r="r" b="b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39" name="Freeform 191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/>
                    <a:ahLst/>
                    <a:cxnLst>
                      <a:cxn ang="0">
                        <a:pos x="832" y="714"/>
                      </a:cxn>
                      <a:cxn ang="0">
                        <a:pos x="715" y="717"/>
                      </a:cxn>
                      <a:cxn ang="0">
                        <a:pos x="600" y="720"/>
                      </a:cxn>
                      <a:cxn ang="0">
                        <a:pos x="488" y="721"/>
                      </a:cxn>
                      <a:cxn ang="0">
                        <a:pos x="387" y="720"/>
                      </a:cxn>
                      <a:cxn ang="0">
                        <a:pos x="295" y="718"/>
                      </a:cxn>
                      <a:cxn ang="0">
                        <a:pos x="219" y="714"/>
                      </a:cxn>
                      <a:cxn ang="0">
                        <a:pos x="159" y="707"/>
                      </a:cxn>
                      <a:cxn ang="0">
                        <a:pos x="120" y="699"/>
                      </a:cxn>
                      <a:cxn ang="0">
                        <a:pos x="107" y="678"/>
                      </a:cxn>
                      <a:cxn ang="0">
                        <a:pos x="100" y="636"/>
                      </a:cxn>
                      <a:cxn ang="0">
                        <a:pos x="94" y="578"/>
                      </a:cxn>
                      <a:cxn ang="0">
                        <a:pos x="89" y="507"/>
                      </a:cxn>
                      <a:cxn ang="0">
                        <a:pos x="87" y="425"/>
                      </a:cxn>
                      <a:cxn ang="0">
                        <a:pos x="86" y="334"/>
                      </a:cxn>
                      <a:cxn ang="0">
                        <a:pos x="85" y="238"/>
                      </a:cxn>
                      <a:cxn ang="0">
                        <a:pos x="86" y="141"/>
                      </a:cxn>
                      <a:cxn ang="0">
                        <a:pos x="88" y="44"/>
                      </a:cxn>
                      <a:cxn ang="0">
                        <a:pos x="81" y="1"/>
                      </a:cxn>
                      <a:cxn ang="0">
                        <a:pos x="58" y="0"/>
                      </a:cxn>
                      <a:cxn ang="0">
                        <a:pos x="30" y="2"/>
                      </a:cxn>
                      <a:cxn ang="0">
                        <a:pos x="9" y="6"/>
                      </a:cxn>
                      <a:cxn ang="0">
                        <a:pos x="4" y="16"/>
                      </a:cxn>
                      <a:cxn ang="0">
                        <a:pos x="3" y="41"/>
                      </a:cxn>
                      <a:cxn ang="0">
                        <a:pos x="3" y="72"/>
                      </a:cxn>
                      <a:cxn ang="0">
                        <a:pos x="2" y="110"/>
                      </a:cxn>
                      <a:cxn ang="0">
                        <a:pos x="0" y="154"/>
                      </a:cxn>
                      <a:cxn ang="0">
                        <a:pos x="0" y="203"/>
                      </a:cxn>
                      <a:cxn ang="0">
                        <a:pos x="0" y="255"/>
                      </a:cxn>
                      <a:cxn ang="0">
                        <a:pos x="0" y="308"/>
                      </a:cxn>
                      <a:cxn ang="0">
                        <a:pos x="0" y="381"/>
                      </a:cxn>
                      <a:cxn ang="0">
                        <a:pos x="3" y="478"/>
                      </a:cxn>
                      <a:cxn ang="0">
                        <a:pos x="6" y="556"/>
                      </a:cxn>
                      <a:cxn ang="0">
                        <a:pos x="11" y="617"/>
                      </a:cxn>
                      <a:cxn ang="0">
                        <a:pos x="17" y="663"/>
                      </a:cxn>
                      <a:cxn ang="0">
                        <a:pos x="23" y="697"/>
                      </a:cxn>
                      <a:cxn ang="0">
                        <a:pos x="30" y="720"/>
                      </a:cxn>
                      <a:cxn ang="0">
                        <a:pos x="38" y="740"/>
                      </a:cxn>
                      <a:cxn ang="0">
                        <a:pos x="61" y="765"/>
                      </a:cxn>
                      <a:cxn ang="0">
                        <a:pos x="81" y="777"/>
                      </a:cxn>
                      <a:cxn ang="0">
                        <a:pos x="110" y="786"/>
                      </a:cxn>
                      <a:cxn ang="0">
                        <a:pos x="150" y="793"/>
                      </a:cxn>
                      <a:cxn ang="0">
                        <a:pos x="208" y="800"/>
                      </a:cxn>
                      <a:cxn ang="0">
                        <a:pos x="284" y="803"/>
                      </a:cxn>
                      <a:cxn ang="0">
                        <a:pos x="384" y="808"/>
                      </a:cxn>
                      <a:cxn ang="0">
                        <a:pos x="508" y="808"/>
                      </a:cxn>
                      <a:cxn ang="0">
                        <a:pos x="585" y="806"/>
                      </a:cxn>
                      <a:cxn ang="0">
                        <a:pos x="651" y="806"/>
                      </a:cxn>
                      <a:cxn ang="0">
                        <a:pos x="713" y="803"/>
                      </a:cxn>
                      <a:cxn ang="0">
                        <a:pos x="772" y="801"/>
                      </a:cxn>
                      <a:cxn ang="0">
                        <a:pos x="824" y="800"/>
                      </a:cxn>
                      <a:cxn ang="0">
                        <a:pos x="868" y="797"/>
                      </a:cxn>
                      <a:cxn ang="0">
                        <a:pos x="906" y="796"/>
                      </a:cxn>
                      <a:cxn ang="0">
                        <a:pos x="932" y="794"/>
                      </a:cxn>
                      <a:cxn ang="0">
                        <a:pos x="954" y="790"/>
                      </a:cxn>
                      <a:cxn ang="0">
                        <a:pos x="952" y="770"/>
                      </a:cxn>
                      <a:cxn ang="0">
                        <a:pos x="945" y="743"/>
                      </a:cxn>
                      <a:cxn ang="0">
                        <a:pos x="937" y="720"/>
                      </a:cxn>
                    </a:cxnLst>
                    <a:rect l="0" t="0" r="r" b="b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0" name="Freeform 192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/>
                    <a:ahLst/>
                    <a:cxnLst>
                      <a:cxn ang="0">
                        <a:pos x="23" y="117"/>
                      </a:cxn>
                      <a:cxn ang="0">
                        <a:pos x="52" y="111"/>
                      </a:cxn>
                      <a:cxn ang="0">
                        <a:pos x="80" y="106"/>
                      </a:cxn>
                      <a:cxn ang="0">
                        <a:pos x="110" y="101"/>
                      </a:cxn>
                      <a:cxn ang="0">
                        <a:pos x="138" y="98"/>
                      </a:cxn>
                      <a:cxn ang="0">
                        <a:pos x="166" y="95"/>
                      </a:cxn>
                      <a:cxn ang="0">
                        <a:pos x="194" y="93"/>
                      </a:cxn>
                      <a:cxn ang="0">
                        <a:pos x="221" y="91"/>
                      </a:cxn>
                      <a:cxn ang="0">
                        <a:pos x="249" y="89"/>
                      </a:cxn>
                      <a:cxn ang="0">
                        <a:pos x="276" y="88"/>
                      </a:cxn>
                      <a:cxn ang="0">
                        <a:pos x="303" y="87"/>
                      </a:cxn>
                      <a:cxn ang="0">
                        <a:pos x="329" y="86"/>
                      </a:cxn>
                      <a:cxn ang="0">
                        <a:pos x="356" y="86"/>
                      </a:cxn>
                      <a:cxn ang="0">
                        <a:pos x="383" y="87"/>
                      </a:cxn>
                      <a:cxn ang="0">
                        <a:pos x="409" y="88"/>
                      </a:cxn>
                      <a:cxn ang="0">
                        <a:pos x="435" y="91"/>
                      </a:cxn>
                      <a:cxn ang="0">
                        <a:pos x="461" y="92"/>
                      </a:cxn>
                      <a:cxn ang="0">
                        <a:pos x="487" y="95"/>
                      </a:cxn>
                      <a:cxn ang="0">
                        <a:pos x="512" y="98"/>
                      </a:cxn>
                      <a:cxn ang="0">
                        <a:pos x="537" y="101"/>
                      </a:cxn>
                      <a:cxn ang="0">
                        <a:pos x="563" y="106"/>
                      </a:cxn>
                      <a:cxn ang="0">
                        <a:pos x="589" y="111"/>
                      </a:cxn>
                      <a:cxn ang="0">
                        <a:pos x="586" y="22"/>
                      </a:cxn>
                      <a:cxn ang="0">
                        <a:pos x="558" y="18"/>
                      </a:cxn>
                      <a:cxn ang="0">
                        <a:pos x="532" y="14"/>
                      </a:cxn>
                      <a:cxn ang="0">
                        <a:pos x="505" y="10"/>
                      </a:cxn>
                      <a:cxn ang="0">
                        <a:pos x="478" y="8"/>
                      </a:cxn>
                      <a:cxn ang="0">
                        <a:pos x="450" y="4"/>
                      </a:cxn>
                      <a:cxn ang="0">
                        <a:pos x="423" y="3"/>
                      </a:cxn>
                      <a:cxn ang="0">
                        <a:pos x="395" y="0"/>
                      </a:cxn>
                      <a:cxn ang="0">
                        <a:pos x="369" y="0"/>
                      </a:cxn>
                      <a:cxn ang="0">
                        <a:pos x="340" y="0"/>
                      </a:cxn>
                      <a:cxn ang="0">
                        <a:pos x="312" y="0"/>
                      </a:cxn>
                      <a:cxn ang="0">
                        <a:pos x="283" y="0"/>
                      </a:cxn>
                      <a:cxn ang="0">
                        <a:pos x="255" y="2"/>
                      </a:cxn>
                      <a:cxn ang="0">
                        <a:pos x="226" y="3"/>
                      </a:cxn>
                      <a:cxn ang="0">
                        <a:pos x="197" y="5"/>
                      </a:cxn>
                      <a:cxn ang="0">
                        <a:pos x="168" y="8"/>
                      </a:cxn>
                      <a:cxn ang="0">
                        <a:pos x="138" y="11"/>
                      </a:cxn>
                      <a:cxn ang="0">
                        <a:pos x="109" y="16"/>
                      </a:cxn>
                      <a:cxn ang="0">
                        <a:pos x="80" y="19"/>
                      </a:cxn>
                      <a:cxn ang="0">
                        <a:pos x="49" y="24"/>
                      </a:cxn>
                      <a:cxn ang="0">
                        <a:pos x="20" y="29"/>
                      </a:cxn>
                      <a:cxn ang="0">
                        <a:pos x="0" y="34"/>
                      </a:cxn>
                    </a:cxnLst>
                    <a:rect l="0" t="0" r="r" b="b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1" name="Freeform 193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/>
                    <a:ahLst/>
                    <a:cxnLst>
                      <a:cxn ang="0">
                        <a:pos x="19" y="97"/>
                      </a:cxn>
                      <a:cxn ang="0">
                        <a:pos x="69" y="96"/>
                      </a:cxn>
                      <a:cxn ang="0">
                        <a:pos x="120" y="94"/>
                      </a:cxn>
                      <a:cxn ang="0">
                        <a:pos x="171" y="92"/>
                      </a:cxn>
                      <a:cxn ang="0">
                        <a:pos x="222" y="92"/>
                      </a:cxn>
                      <a:cxn ang="0">
                        <a:pos x="274" y="91"/>
                      </a:cxn>
                      <a:cxn ang="0">
                        <a:pos x="326" y="90"/>
                      </a:cxn>
                      <a:cxn ang="0">
                        <a:pos x="379" y="89"/>
                      </a:cxn>
                      <a:cxn ang="0">
                        <a:pos x="430" y="87"/>
                      </a:cxn>
                      <a:cxn ang="0">
                        <a:pos x="483" y="87"/>
                      </a:cxn>
                      <a:cxn ang="0">
                        <a:pos x="536" y="87"/>
                      </a:cxn>
                      <a:cxn ang="0">
                        <a:pos x="590" y="86"/>
                      </a:cxn>
                      <a:cxn ang="0">
                        <a:pos x="643" y="86"/>
                      </a:cxn>
                      <a:cxn ang="0">
                        <a:pos x="698" y="87"/>
                      </a:cxn>
                      <a:cxn ang="0">
                        <a:pos x="751" y="87"/>
                      </a:cxn>
                      <a:cxn ang="0">
                        <a:pos x="805" y="87"/>
                      </a:cxn>
                      <a:cxn ang="0">
                        <a:pos x="860" y="89"/>
                      </a:cxn>
                      <a:cxn ang="0">
                        <a:pos x="915" y="90"/>
                      </a:cxn>
                      <a:cxn ang="0">
                        <a:pos x="970" y="91"/>
                      </a:cxn>
                      <a:cxn ang="0">
                        <a:pos x="1024" y="93"/>
                      </a:cxn>
                      <a:cxn ang="0">
                        <a:pos x="1080" y="96"/>
                      </a:cxn>
                      <a:cxn ang="0">
                        <a:pos x="1136" y="99"/>
                      </a:cxn>
                      <a:cxn ang="0">
                        <a:pos x="1102" y="10"/>
                      </a:cxn>
                      <a:cxn ang="0">
                        <a:pos x="1047" y="8"/>
                      </a:cxn>
                      <a:cxn ang="0">
                        <a:pos x="991" y="7"/>
                      </a:cxn>
                      <a:cxn ang="0">
                        <a:pos x="936" y="4"/>
                      </a:cxn>
                      <a:cxn ang="0">
                        <a:pos x="881" y="2"/>
                      </a:cxn>
                      <a:cxn ang="0">
                        <a:pos x="825" y="1"/>
                      </a:cxn>
                      <a:cxn ang="0">
                        <a:pos x="771" y="1"/>
                      </a:cxn>
                      <a:cxn ang="0">
                        <a:pos x="716" y="1"/>
                      </a:cxn>
                      <a:cxn ang="0">
                        <a:pos x="662" y="0"/>
                      </a:cxn>
                      <a:cxn ang="0">
                        <a:pos x="608" y="0"/>
                      </a:cxn>
                      <a:cxn ang="0">
                        <a:pos x="554" y="1"/>
                      </a:cxn>
                      <a:cxn ang="0">
                        <a:pos x="501" y="1"/>
                      </a:cxn>
                      <a:cxn ang="0">
                        <a:pos x="447" y="1"/>
                      </a:cxn>
                      <a:cxn ang="0">
                        <a:pos x="394" y="1"/>
                      </a:cxn>
                      <a:cxn ang="0">
                        <a:pos x="342" y="3"/>
                      </a:cxn>
                      <a:cxn ang="0">
                        <a:pos x="291" y="4"/>
                      </a:cxn>
                      <a:cxn ang="0">
                        <a:pos x="237" y="4"/>
                      </a:cxn>
                      <a:cxn ang="0">
                        <a:pos x="186" y="7"/>
                      </a:cxn>
                      <a:cxn ang="0">
                        <a:pos x="135" y="8"/>
                      </a:cxn>
                      <a:cxn ang="0">
                        <a:pos x="83" y="9"/>
                      </a:cxn>
                      <a:cxn ang="0">
                        <a:pos x="33" y="1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2" name="Freeform 194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/>
                    <a:ahLst/>
                    <a:cxnLst>
                      <a:cxn ang="0">
                        <a:pos x="101" y="20"/>
                      </a:cxn>
                      <a:cxn ang="0">
                        <a:pos x="94" y="42"/>
                      </a:cxn>
                      <a:cxn ang="0">
                        <a:pos x="85" y="63"/>
                      </a:cxn>
                      <a:cxn ang="0">
                        <a:pos x="77" y="82"/>
                      </a:cxn>
                      <a:cxn ang="0">
                        <a:pos x="70" y="101"/>
                      </a:cxn>
                      <a:cxn ang="0">
                        <a:pos x="63" y="121"/>
                      </a:cxn>
                      <a:cxn ang="0">
                        <a:pos x="56" y="139"/>
                      </a:cxn>
                      <a:cxn ang="0">
                        <a:pos x="50" y="157"/>
                      </a:cxn>
                      <a:cxn ang="0">
                        <a:pos x="45" y="175"/>
                      </a:cxn>
                      <a:cxn ang="0">
                        <a:pos x="39" y="192"/>
                      </a:cxn>
                      <a:cxn ang="0">
                        <a:pos x="36" y="210"/>
                      </a:cxn>
                      <a:cxn ang="0">
                        <a:pos x="31" y="226"/>
                      </a:cxn>
                      <a:cxn ang="0">
                        <a:pos x="26" y="243"/>
                      </a:cxn>
                      <a:cxn ang="0">
                        <a:pos x="21" y="259"/>
                      </a:cxn>
                      <a:cxn ang="0">
                        <a:pos x="18" y="275"/>
                      </a:cxn>
                      <a:cxn ang="0">
                        <a:pos x="15" y="291"/>
                      </a:cxn>
                      <a:cxn ang="0">
                        <a:pos x="12" y="307"/>
                      </a:cxn>
                      <a:cxn ang="0">
                        <a:pos x="8" y="324"/>
                      </a:cxn>
                      <a:cxn ang="0">
                        <a:pos x="7" y="340"/>
                      </a:cxn>
                      <a:cxn ang="0">
                        <a:pos x="5" y="356"/>
                      </a:cxn>
                      <a:cxn ang="0">
                        <a:pos x="2" y="372"/>
                      </a:cxn>
                      <a:cxn ang="0">
                        <a:pos x="93" y="383"/>
                      </a:cxn>
                      <a:cxn ang="0">
                        <a:pos x="94" y="367"/>
                      </a:cxn>
                      <a:cxn ang="0">
                        <a:pos x="96" y="351"/>
                      </a:cxn>
                      <a:cxn ang="0">
                        <a:pos x="100" y="336"/>
                      </a:cxn>
                      <a:cxn ang="0">
                        <a:pos x="103" y="321"/>
                      </a:cxn>
                      <a:cxn ang="0">
                        <a:pos x="107" y="304"/>
                      </a:cxn>
                      <a:cxn ang="0">
                        <a:pos x="112" y="288"/>
                      </a:cxn>
                      <a:cxn ang="0">
                        <a:pos x="116" y="272"/>
                      </a:cxn>
                      <a:cxn ang="0">
                        <a:pos x="121" y="255"/>
                      </a:cxn>
                      <a:cxn ang="0">
                        <a:pos x="126" y="237"/>
                      </a:cxn>
                      <a:cxn ang="0">
                        <a:pos x="132" y="221"/>
                      </a:cxn>
                      <a:cxn ang="0">
                        <a:pos x="136" y="203"/>
                      </a:cxn>
                      <a:cxn ang="0">
                        <a:pos x="142" y="185"/>
                      </a:cxn>
                      <a:cxn ang="0">
                        <a:pos x="147" y="166"/>
                      </a:cxn>
                      <a:cxn ang="0">
                        <a:pos x="153" y="147"/>
                      </a:cxn>
                      <a:cxn ang="0">
                        <a:pos x="159" y="128"/>
                      </a:cxn>
                      <a:cxn ang="0">
                        <a:pos x="166" y="109"/>
                      </a:cxn>
                      <a:cxn ang="0">
                        <a:pos x="172" y="89"/>
                      </a:cxn>
                      <a:cxn ang="0">
                        <a:pos x="179" y="70"/>
                      </a:cxn>
                      <a:cxn ang="0">
                        <a:pos x="185" y="49"/>
                      </a:cxn>
                      <a:cxn ang="0">
                        <a:pos x="192" y="29"/>
                      </a:cxn>
                      <a:cxn ang="0">
                        <a:pos x="198" y="7"/>
                      </a:cxn>
                      <a:cxn ang="0">
                        <a:pos x="109" y="6"/>
                      </a:cxn>
                    </a:cxnLst>
                    <a:rect l="0" t="0" r="r" b="b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3" name="Freeform 195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/>
                    <a:ahLst/>
                    <a:cxnLst>
                      <a:cxn ang="0">
                        <a:pos x="3" y="54"/>
                      </a:cxn>
                      <a:cxn ang="0">
                        <a:pos x="11" y="72"/>
                      </a:cxn>
                      <a:cxn ang="0">
                        <a:pos x="21" y="88"/>
                      </a:cxn>
                      <a:cxn ang="0">
                        <a:pos x="28" y="104"/>
                      </a:cxn>
                      <a:cxn ang="0">
                        <a:pos x="36" y="120"/>
                      </a:cxn>
                      <a:cxn ang="0">
                        <a:pos x="43" y="137"/>
                      </a:cxn>
                      <a:cxn ang="0">
                        <a:pos x="50" y="152"/>
                      </a:cxn>
                      <a:cxn ang="0">
                        <a:pos x="56" y="168"/>
                      </a:cxn>
                      <a:cxn ang="0">
                        <a:pos x="63" y="183"/>
                      </a:cxn>
                      <a:cxn ang="0">
                        <a:pos x="68" y="199"/>
                      </a:cxn>
                      <a:cxn ang="0">
                        <a:pos x="74" y="214"/>
                      </a:cxn>
                      <a:cxn ang="0">
                        <a:pos x="79" y="230"/>
                      </a:cxn>
                      <a:cxn ang="0">
                        <a:pos x="83" y="244"/>
                      </a:cxn>
                      <a:cxn ang="0">
                        <a:pos x="87" y="259"/>
                      </a:cxn>
                      <a:cxn ang="0">
                        <a:pos x="92" y="273"/>
                      </a:cxn>
                      <a:cxn ang="0">
                        <a:pos x="94" y="288"/>
                      </a:cxn>
                      <a:cxn ang="0">
                        <a:pos x="97" y="302"/>
                      </a:cxn>
                      <a:cxn ang="0">
                        <a:pos x="99" y="316"/>
                      </a:cxn>
                      <a:cxn ang="0">
                        <a:pos x="101" y="329"/>
                      </a:cxn>
                      <a:cxn ang="0">
                        <a:pos x="104" y="343"/>
                      </a:cxn>
                      <a:cxn ang="0">
                        <a:pos x="105" y="358"/>
                      </a:cxn>
                      <a:cxn ang="0">
                        <a:pos x="106" y="372"/>
                      </a:cxn>
                      <a:cxn ang="0">
                        <a:pos x="191" y="355"/>
                      </a:cxn>
                      <a:cxn ang="0">
                        <a:pos x="190" y="340"/>
                      </a:cxn>
                      <a:cxn ang="0">
                        <a:pos x="188" y="323"/>
                      </a:cxn>
                      <a:cxn ang="0">
                        <a:pos x="186" y="307"/>
                      </a:cxn>
                      <a:cxn ang="0">
                        <a:pos x="182" y="291"/>
                      </a:cxn>
                      <a:cxn ang="0">
                        <a:pos x="180" y="276"/>
                      </a:cxn>
                      <a:cxn ang="0">
                        <a:pos x="177" y="259"/>
                      </a:cxn>
                      <a:cxn ang="0">
                        <a:pos x="172" y="241"/>
                      </a:cxn>
                      <a:cxn ang="0">
                        <a:pos x="168" y="225"/>
                      </a:cxn>
                      <a:cxn ang="0">
                        <a:pos x="163" y="208"/>
                      </a:cxn>
                      <a:cxn ang="0">
                        <a:pos x="158" y="192"/>
                      </a:cxn>
                      <a:cxn ang="0">
                        <a:pos x="152" y="175"/>
                      </a:cxn>
                      <a:cxn ang="0">
                        <a:pos x="146" y="157"/>
                      </a:cxn>
                      <a:cxn ang="0">
                        <a:pos x="139" y="139"/>
                      </a:cxn>
                      <a:cxn ang="0">
                        <a:pos x="132" y="121"/>
                      </a:cxn>
                      <a:cxn ang="0">
                        <a:pos x="125" y="104"/>
                      </a:cxn>
                      <a:cxn ang="0">
                        <a:pos x="117" y="86"/>
                      </a:cxn>
                      <a:cxn ang="0">
                        <a:pos x="108" y="68"/>
                      </a:cxn>
                      <a:cxn ang="0">
                        <a:pos x="99" y="50"/>
                      </a:cxn>
                      <a:cxn ang="0">
                        <a:pos x="89" y="31"/>
                      </a:cxn>
                      <a:cxn ang="0">
                        <a:pos x="80" y="12"/>
                      </a:cxn>
                      <a:cxn ang="0">
                        <a:pos x="74" y="0"/>
                      </a:cxn>
                    </a:cxnLst>
                    <a:rect l="0" t="0" r="r" b="b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4" name="Freeform 196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9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7" y="63"/>
                      </a:cxn>
                      <a:cxn ang="0">
                        <a:pos x="72" y="57"/>
                      </a:cxn>
                      <a:cxn ang="0">
                        <a:pos x="74" y="51"/>
                      </a:cxn>
                      <a:cxn ang="0">
                        <a:pos x="77" y="43"/>
                      </a:cxn>
                      <a:cxn ang="0">
                        <a:pos x="77" y="36"/>
                      </a:cxn>
                      <a:cxn ang="0">
                        <a:pos x="74" y="28"/>
                      </a:cxn>
                      <a:cxn ang="0">
                        <a:pos x="72" y="21"/>
                      </a:cxn>
                      <a:cxn ang="0">
                        <a:pos x="67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49" y="3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3"/>
                      </a:cxn>
                      <a:cxn ang="0">
                        <a:pos x="19" y="5"/>
                      </a:cxn>
                      <a:cxn ang="0">
                        <a:pos x="14" y="10"/>
                      </a:cxn>
                      <a:cxn ang="0">
                        <a:pos x="8" y="15"/>
                      </a:cxn>
                      <a:cxn ang="0">
                        <a:pos x="3" y="21"/>
                      </a:cxn>
                      <a:cxn ang="0">
                        <a:pos x="1" y="28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8" y="63"/>
                      </a:cxn>
                      <a:cxn ang="0">
                        <a:pos x="14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8"/>
                      </a:cxn>
                      <a:cxn ang="0">
                        <a:pos x="38" y="79"/>
                      </a:cxn>
                    </a:cxnLst>
                    <a:rect l="0" t="0" r="r" b="b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5" name="Freeform 197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8"/>
                      </a:cxn>
                      <a:cxn ang="0">
                        <a:pos x="69" y="62"/>
                      </a:cxn>
                      <a:cxn ang="0">
                        <a:pos x="72" y="56"/>
                      </a:cxn>
                      <a:cxn ang="0">
                        <a:pos x="75" y="49"/>
                      </a:cxn>
                      <a:cxn ang="0">
                        <a:pos x="77" y="42"/>
                      </a:cxn>
                      <a:cxn ang="0">
                        <a:pos x="77" y="33"/>
                      </a:cxn>
                      <a:cxn ang="0">
                        <a:pos x="75" y="26"/>
                      </a:cxn>
                      <a:cxn ang="0">
                        <a:pos x="72" y="19"/>
                      </a:cxn>
                      <a:cxn ang="0">
                        <a:pos x="69" y="13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3"/>
                      </a:cxn>
                      <a:cxn ang="0">
                        <a:pos x="0" y="42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8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6" name="Freeform 198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1" y="75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4" y="56"/>
                      </a:cxn>
                      <a:cxn ang="0">
                        <a:pos x="76" y="48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6" y="26"/>
                      </a:cxn>
                      <a:cxn ang="0">
                        <a:pos x="74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1" y="0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6" y="7"/>
                      </a:cxn>
                      <a:cxn ang="0">
                        <a:pos x="10" y="13"/>
                      </a:cxn>
                      <a:cxn ang="0">
                        <a:pos x="5" y="19"/>
                      </a:cxn>
                      <a:cxn ang="0">
                        <a:pos x="3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3" y="48"/>
                      </a:cxn>
                      <a:cxn ang="0">
                        <a:pos x="5" y="56"/>
                      </a:cxn>
                      <a:cxn ang="0">
                        <a:pos x="10" y="61"/>
                      </a:cxn>
                      <a:cxn ang="0">
                        <a:pos x="16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6" y="76"/>
                      </a:cxn>
                      <a:cxn ang="0">
                        <a:pos x="41" y="77"/>
                      </a:cxn>
                    </a:cxnLst>
                    <a:rect l="0" t="0" r="r" b="b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7" name="Freeform 199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5" y="73"/>
                      </a:cxn>
                      <a:cxn ang="0">
                        <a:pos x="63" y="69"/>
                      </a:cxn>
                      <a:cxn ang="0">
                        <a:pos x="67" y="64"/>
                      </a:cxn>
                      <a:cxn ang="0">
                        <a:pos x="71" y="57"/>
                      </a:cxn>
                      <a:cxn ang="0">
                        <a:pos x="74" y="51"/>
                      </a:cxn>
                      <a:cxn ang="0">
                        <a:pos x="76" y="43"/>
                      </a:cxn>
                      <a:cxn ang="0">
                        <a:pos x="76" y="36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5" y="5"/>
                      </a:cxn>
                      <a:cxn ang="0">
                        <a:pos x="50" y="2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2"/>
                      </a:cxn>
                      <a:cxn ang="0">
                        <a:pos x="19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7" y="64"/>
                      </a:cxn>
                      <a:cxn ang="0">
                        <a:pos x="13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8" name="Freeform 200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2" y="76"/>
                      </a:cxn>
                      <a:cxn ang="0">
                        <a:pos x="49" y="75"/>
                      </a:cxn>
                      <a:cxn ang="0">
                        <a:pos x="55" y="71"/>
                      </a:cxn>
                      <a:cxn ang="0">
                        <a:pos x="63" y="67"/>
                      </a:cxn>
                      <a:cxn ang="0">
                        <a:pos x="67" y="61"/>
                      </a:cxn>
                      <a:cxn ang="0">
                        <a:pos x="72" y="56"/>
                      </a:cxn>
                      <a:cxn ang="0">
                        <a:pos x="74" y="48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4" y="26"/>
                      </a:cxn>
                      <a:cxn ang="0">
                        <a:pos x="72" y="19"/>
                      </a:cxn>
                      <a:cxn ang="0">
                        <a:pos x="67" y="13"/>
                      </a:cxn>
                      <a:cxn ang="0">
                        <a:pos x="63" y="7"/>
                      </a:cxn>
                      <a:cxn ang="0">
                        <a:pos x="55" y="3"/>
                      </a:cxn>
                      <a:cxn ang="0">
                        <a:pos x="49" y="0"/>
                      </a:cxn>
                      <a:cxn ang="0">
                        <a:pos x="42" y="0"/>
                      </a:cxn>
                      <a:cxn ang="0">
                        <a:pos x="35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3" y="7"/>
                      </a:cxn>
                      <a:cxn ang="0">
                        <a:pos x="8" y="13"/>
                      </a:cxn>
                      <a:cxn ang="0">
                        <a:pos x="4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8"/>
                      </a:cxn>
                      <a:cxn ang="0">
                        <a:pos x="4" y="56"/>
                      </a:cxn>
                      <a:cxn ang="0">
                        <a:pos x="8" y="61"/>
                      </a:cxn>
                      <a:cxn ang="0">
                        <a:pos x="13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5" y="76"/>
                      </a:cxn>
                      <a:cxn ang="0">
                        <a:pos x="39" y="77"/>
                      </a:cxn>
                    </a:cxnLst>
                    <a:rect l="0" t="0" r="r" b="b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49" name="Freeform 201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7"/>
                      </a:cxn>
                      <a:cxn ang="0">
                        <a:pos x="50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8" y="64"/>
                      </a:cxn>
                      <a:cxn ang="0">
                        <a:pos x="74" y="57"/>
                      </a:cxn>
                      <a:cxn ang="0">
                        <a:pos x="76" y="51"/>
                      </a:cxn>
                      <a:cxn ang="0">
                        <a:pos x="78" y="43"/>
                      </a:cxn>
                      <a:cxn ang="0">
                        <a:pos x="78" y="36"/>
                      </a:cxn>
                      <a:cxn ang="0">
                        <a:pos x="76" y="27"/>
                      </a:cxn>
                      <a:cxn ang="0">
                        <a:pos x="74" y="20"/>
                      </a:cxn>
                      <a:cxn ang="0">
                        <a:pos x="68" y="14"/>
                      </a:cxn>
                      <a:cxn ang="0">
                        <a:pos x="63" y="8"/>
                      </a:cxn>
                      <a:cxn ang="0">
                        <a:pos x="57" y="5"/>
                      </a:cxn>
                      <a:cxn ang="0">
                        <a:pos x="50" y="2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2"/>
                      </a:cxn>
                      <a:cxn ang="0">
                        <a:pos x="20" y="5"/>
                      </a:cxn>
                      <a:cxn ang="0">
                        <a:pos x="14" y="8"/>
                      </a:cxn>
                      <a:cxn ang="0">
                        <a:pos x="8" y="14"/>
                      </a:cxn>
                      <a:cxn ang="0">
                        <a:pos x="5" y="20"/>
                      </a:cxn>
                      <a:cxn ang="0">
                        <a:pos x="2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2" y="51"/>
                      </a:cxn>
                      <a:cxn ang="0">
                        <a:pos x="5" y="57"/>
                      </a:cxn>
                      <a:cxn ang="0">
                        <a:pos x="8" y="64"/>
                      </a:cxn>
                      <a:cxn ang="0">
                        <a:pos x="14" y="69"/>
                      </a:cxn>
                      <a:cxn ang="0">
                        <a:pos x="20" y="73"/>
                      </a:cxn>
                      <a:cxn ang="0">
                        <a:pos x="27" y="76"/>
                      </a:cxn>
                      <a:cxn ang="0">
                        <a:pos x="36" y="77"/>
                      </a:cxn>
                      <a:cxn ang="0">
                        <a:pos x="39" y="78"/>
                      </a:cxn>
                    </a:cxnLst>
                    <a:rect l="0" t="0" r="r" b="b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0" name="Freeform 202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8" y="76"/>
                      </a:cxn>
                      <a:cxn ang="0">
                        <a:pos x="54" y="72"/>
                      </a:cxn>
                      <a:cxn ang="0">
                        <a:pos x="61" y="69"/>
                      </a:cxn>
                      <a:cxn ang="0">
                        <a:pos x="66" y="63"/>
                      </a:cxn>
                      <a:cxn ang="0">
                        <a:pos x="70" y="57"/>
                      </a:cxn>
                      <a:cxn ang="0">
                        <a:pos x="73" y="51"/>
                      </a:cxn>
                      <a:cxn ang="0">
                        <a:pos x="75" y="42"/>
                      </a:cxn>
                      <a:cxn ang="0">
                        <a:pos x="75" y="35"/>
                      </a:cxn>
                      <a:cxn ang="0">
                        <a:pos x="73" y="26"/>
                      </a:cxn>
                      <a:cxn ang="0">
                        <a:pos x="70" y="20"/>
                      </a:cxn>
                      <a:cxn ang="0">
                        <a:pos x="66" y="14"/>
                      </a:cxn>
                      <a:cxn ang="0">
                        <a:pos x="61" y="9"/>
                      </a:cxn>
                      <a:cxn ang="0">
                        <a:pos x="54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4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1"/>
                      </a:cxn>
                      <a:cxn ang="0">
                        <a:pos x="3" y="57"/>
                      </a:cxn>
                      <a:cxn ang="0">
                        <a:pos x="7" y="63"/>
                      </a:cxn>
                      <a:cxn ang="0">
                        <a:pos x="13" y="69"/>
                      </a:cxn>
                      <a:cxn ang="0">
                        <a:pos x="19" y="72"/>
                      </a:cxn>
                      <a:cxn ang="0">
                        <a:pos x="24" y="76"/>
                      </a:cxn>
                      <a:cxn ang="0">
                        <a:pos x="33" y="78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1" name="Freeform 203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6" y="72"/>
                      </a:cxn>
                      <a:cxn ang="0">
                        <a:pos x="63" y="67"/>
                      </a:cxn>
                      <a:cxn ang="0">
                        <a:pos x="67" y="63"/>
                      </a:cxn>
                      <a:cxn ang="0">
                        <a:pos x="71" y="56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1" y="50"/>
                      </a:cxn>
                      <a:cxn ang="0">
                        <a:pos x="3" y="56"/>
                      </a:cxn>
                      <a:cxn ang="0">
                        <a:pos x="7" y="63"/>
                      </a:cxn>
                      <a:cxn ang="0">
                        <a:pos x="13" y="67"/>
                      </a:cxn>
                      <a:cxn ang="0">
                        <a:pos x="20" y="72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2" name="Freeform 204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6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3" y="56"/>
                      </a:cxn>
                      <a:cxn ang="0">
                        <a:pos x="76" y="48"/>
                      </a:cxn>
                      <a:cxn ang="0">
                        <a:pos x="77" y="40"/>
                      </a:cxn>
                      <a:cxn ang="0">
                        <a:pos x="77" y="33"/>
                      </a:cxn>
                      <a:cxn ang="0">
                        <a:pos x="76" y="25"/>
                      </a:cxn>
                      <a:cxn ang="0">
                        <a:pos x="73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6" y="3"/>
                      </a:cxn>
                      <a:cxn ang="0">
                        <a:pos x="50" y="0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1" y="3"/>
                      </a:cxn>
                      <a:cxn ang="0">
                        <a:pos x="15" y="7"/>
                      </a:cxn>
                      <a:cxn ang="0">
                        <a:pos x="9" y="13"/>
                      </a:cxn>
                      <a:cxn ang="0">
                        <a:pos x="5" y="19"/>
                      </a:cxn>
                      <a:cxn ang="0">
                        <a:pos x="2" y="25"/>
                      </a:cxn>
                      <a:cxn ang="0">
                        <a:pos x="0" y="33"/>
                      </a:cxn>
                      <a:cxn ang="0">
                        <a:pos x="0" y="40"/>
                      </a:cxn>
                      <a:cxn ang="0">
                        <a:pos x="2" y="48"/>
                      </a:cxn>
                      <a:cxn ang="0">
                        <a:pos x="5" y="56"/>
                      </a:cxn>
                      <a:cxn ang="0">
                        <a:pos x="9" y="61"/>
                      </a:cxn>
                      <a:cxn ang="0">
                        <a:pos x="15" y="67"/>
                      </a:cxn>
                      <a:cxn ang="0">
                        <a:pos x="21" y="71"/>
                      </a:cxn>
                      <a:cxn ang="0">
                        <a:pos x="28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3" name="Freeform 205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/>
                    <a:ahLst/>
                    <a:cxnLst>
                      <a:cxn ang="0">
                        <a:pos x="43" y="79"/>
                      </a:cxn>
                      <a:cxn ang="0">
                        <a:pos x="52" y="76"/>
                      </a:cxn>
                      <a:cxn ang="0">
                        <a:pos x="57" y="73"/>
                      </a:cxn>
                      <a:cxn ang="0">
                        <a:pos x="63" y="68"/>
                      </a:cxn>
                      <a:cxn ang="0">
                        <a:pos x="69" y="63"/>
                      </a:cxn>
                      <a:cxn ang="0">
                        <a:pos x="73" y="59"/>
                      </a:cxn>
                      <a:cxn ang="0">
                        <a:pos x="76" y="50"/>
                      </a:cxn>
                      <a:cxn ang="0">
                        <a:pos x="78" y="43"/>
                      </a:cxn>
                      <a:cxn ang="0">
                        <a:pos x="78" y="35"/>
                      </a:cxn>
                      <a:cxn ang="0">
                        <a:pos x="76" y="28"/>
                      </a:cxn>
                      <a:cxn ang="0">
                        <a:pos x="73" y="21"/>
                      </a:cxn>
                      <a:cxn ang="0">
                        <a:pos x="69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52" y="3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8" y="3"/>
                      </a:cxn>
                      <a:cxn ang="0">
                        <a:pos x="21" y="5"/>
                      </a:cxn>
                      <a:cxn ang="0">
                        <a:pos x="15" y="10"/>
                      </a:cxn>
                      <a:cxn ang="0">
                        <a:pos x="10" y="15"/>
                      </a:cxn>
                      <a:cxn ang="0">
                        <a:pos x="5" y="21"/>
                      </a:cxn>
                      <a:cxn ang="0">
                        <a:pos x="3" y="28"/>
                      </a:cxn>
                      <a:cxn ang="0">
                        <a:pos x="0" y="35"/>
                      </a:cxn>
                      <a:cxn ang="0">
                        <a:pos x="0" y="43"/>
                      </a:cxn>
                      <a:cxn ang="0">
                        <a:pos x="3" y="50"/>
                      </a:cxn>
                      <a:cxn ang="0">
                        <a:pos x="5" y="59"/>
                      </a:cxn>
                      <a:cxn ang="0">
                        <a:pos x="10" y="63"/>
                      </a:cxn>
                      <a:cxn ang="0">
                        <a:pos x="15" y="68"/>
                      </a:cxn>
                      <a:cxn ang="0">
                        <a:pos x="21" y="73"/>
                      </a:cxn>
                      <a:cxn ang="0">
                        <a:pos x="28" y="76"/>
                      </a:cxn>
                      <a:cxn ang="0">
                        <a:pos x="36" y="79"/>
                      </a:cxn>
                      <a:cxn ang="0">
                        <a:pos x="40" y="79"/>
                      </a:cxn>
                    </a:cxnLst>
                    <a:rect l="0" t="0" r="r" b="b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4" name="Freeform 206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8" y="63"/>
                      </a:cxn>
                      <a:cxn ang="0">
                        <a:pos x="73" y="56"/>
                      </a:cxn>
                      <a:cxn ang="0">
                        <a:pos x="75" y="50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5" y="26"/>
                      </a:cxn>
                      <a:cxn ang="0">
                        <a:pos x="73" y="19"/>
                      </a:cxn>
                      <a:cxn ang="0">
                        <a:pos x="68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7" y="1"/>
                      </a:cxn>
                      <a:cxn ang="0">
                        <a:pos x="21" y="3"/>
                      </a:cxn>
                      <a:cxn ang="0">
                        <a:pos x="13" y="7"/>
                      </a:cxn>
                      <a:cxn ang="0">
                        <a:pos x="9" y="13"/>
                      </a:cxn>
                      <a:cxn ang="0">
                        <a:pos x="4" y="19"/>
                      </a:cxn>
                      <a:cxn ang="0">
                        <a:pos x="2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2" y="50"/>
                      </a:cxn>
                      <a:cxn ang="0">
                        <a:pos x="4" y="56"/>
                      </a:cxn>
                      <a:cxn ang="0">
                        <a:pos x="9" y="63"/>
                      </a:cxn>
                      <a:cxn ang="0">
                        <a:pos x="13" y="67"/>
                      </a:cxn>
                      <a:cxn ang="0">
                        <a:pos x="21" y="71"/>
                      </a:cxn>
                      <a:cxn ang="0">
                        <a:pos x="27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5" name="Freeform 207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6"/>
                      </a:cxn>
                      <a:cxn ang="0">
                        <a:pos x="67" y="62"/>
                      </a:cxn>
                      <a:cxn ang="0">
                        <a:pos x="71" y="56"/>
                      </a:cxn>
                      <a:cxn ang="0">
                        <a:pos x="76" y="49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6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3" y="8"/>
                      </a:cxn>
                      <a:cxn ang="0">
                        <a:pos x="56" y="4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4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6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6" name="Freeform 208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48" y="75"/>
                      </a:cxn>
                      <a:cxn ang="0">
                        <a:pos x="56" y="73"/>
                      </a:cxn>
                      <a:cxn ang="0">
                        <a:pos x="61" y="67"/>
                      </a:cxn>
                      <a:cxn ang="0">
                        <a:pos x="67" y="62"/>
                      </a:cxn>
                      <a:cxn ang="0">
                        <a:pos x="71" y="57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1" y="9"/>
                      </a:cxn>
                      <a:cxn ang="0">
                        <a:pos x="56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6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3"/>
                      </a:cxn>
                      <a:cxn ang="0">
                        <a:pos x="3" y="19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0"/>
                      </a:cxn>
                      <a:cxn ang="0">
                        <a:pos x="3" y="57"/>
                      </a:cxn>
                      <a:cxn ang="0">
                        <a:pos x="7" y="62"/>
                      </a:cxn>
                      <a:cxn ang="0">
                        <a:pos x="13" y="67"/>
                      </a:cxn>
                      <a:cxn ang="0">
                        <a:pos x="19" y="73"/>
                      </a:cxn>
                      <a:cxn ang="0">
                        <a:pos x="26" y="75"/>
                      </a:cxn>
                      <a:cxn ang="0">
                        <a:pos x="33" y="77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7" name="Freeform 209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/>
                    <a:ahLst/>
                    <a:cxnLst>
                      <a:cxn ang="0">
                        <a:pos x="51" y="0"/>
                      </a:cxn>
                      <a:cxn ang="0">
                        <a:pos x="51" y="4"/>
                      </a:cxn>
                      <a:cxn ang="0">
                        <a:pos x="51" y="8"/>
                      </a:cxn>
                      <a:cxn ang="0">
                        <a:pos x="51" y="12"/>
                      </a:cxn>
                      <a:cxn ang="0">
                        <a:pos x="53" y="15"/>
                      </a:cxn>
                      <a:cxn ang="0">
                        <a:pos x="53" y="19"/>
                      </a:cxn>
                      <a:cxn ang="0">
                        <a:pos x="54" y="22"/>
                      </a:cxn>
                      <a:cxn ang="0">
                        <a:pos x="55" y="25"/>
                      </a:cxn>
                      <a:cxn ang="0">
                        <a:pos x="56" y="27"/>
                      </a:cxn>
                      <a:cxn ang="0">
                        <a:pos x="51" y="27"/>
                      </a:cxn>
                      <a:cxn ang="0">
                        <a:pos x="48" y="27"/>
                      </a:cxn>
                      <a:cxn ang="0">
                        <a:pos x="44" y="27"/>
                      </a:cxn>
                      <a:cxn ang="0">
                        <a:pos x="41" y="27"/>
                      </a:cxn>
                      <a:cxn ang="0">
                        <a:pos x="37" y="26"/>
                      </a:cxn>
                      <a:cxn ang="0">
                        <a:pos x="34" y="25"/>
                      </a:cxn>
                      <a:cxn ang="0">
                        <a:pos x="29" y="23"/>
                      </a:cxn>
                      <a:cxn ang="0">
                        <a:pos x="26" y="22"/>
                      </a:cxn>
                      <a:cxn ang="0">
                        <a:pos x="23" y="20"/>
                      </a:cxn>
                      <a:cxn ang="0">
                        <a:pos x="19" y="18"/>
                      </a:cxn>
                      <a:cxn ang="0">
                        <a:pos x="16" y="14"/>
                      </a:cxn>
                      <a:cxn ang="0">
                        <a:pos x="13" y="12"/>
                      </a:cxn>
                      <a:cxn ang="0">
                        <a:pos x="9" y="9"/>
                      </a:cxn>
                      <a:cxn ang="0">
                        <a:pos x="6" y="7"/>
                      </a:cxn>
                      <a:cxn ang="0">
                        <a:pos x="3" y="4"/>
                      </a:cxn>
                      <a:cxn ang="0">
                        <a:pos x="0" y="2"/>
                      </a:cxn>
                      <a:cxn ang="0">
                        <a:pos x="3" y="1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  <a:cxn ang="0">
                        <a:pos x="13" y="1"/>
                      </a:cxn>
                      <a:cxn ang="0">
                        <a:pos x="16" y="1"/>
                      </a:cxn>
                      <a:cxn ang="0">
                        <a:pos x="19" y="1"/>
                      </a:cxn>
                      <a:cxn ang="0">
                        <a:pos x="23" y="1"/>
                      </a:cxn>
                      <a:cxn ang="0">
                        <a:pos x="26" y="1"/>
                      </a:cxn>
                      <a:cxn ang="0">
                        <a:pos x="29" y="0"/>
                      </a:cxn>
                      <a:cxn ang="0">
                        <a:pos x="31" y="0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  <a:cxn ang="0">
                        <a:pos x="42" y="0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1" y="0"/>
                      </a:cxn>
                      <a:cxn ang="0">
                        <a:pos x="51" y="0"/>
                      </a:cxn>
                    </a:cxnLst>
                    <a:rect l="0" t="0" r="r" b="b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8" name="Freeform 210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/>
                    <a:ahLst/>
                    <a:cxnLst>
                      <a:cxn ang="0">
                        <a:pos x="821" y="16"/>
                      </a:cxn>
                      <a:cxn ang="0">
                        <a:pos x="792" y="29"/>
                      </a:cxn>
                      <a:cxn ang="0">
                        <a:pos x="761" y="36"/>
                      </a:cxn>
                      <a:cxn ang="0">
                        <a:pos x="735" y="24"/>
                      </a:cxn>
                      <a:cxn ang="0">
                        <a:pos x="708" y="45"/>
                      </a:cxn>
                      <a:cxn ang="0">
                        <a:pos x="678" y="31"/>
                      </a:cxn>
                      <a:cxn ang="0">
                        <a:pos x="652" y="32"/>
                      </a:cxn>
                      <a:cxn ang="0">
                        <a:pos x="650" y="67"/>
                      </a:cxn>
                      <a:cxn ang="0">
                        <a:pos x="683" y="73"/>
                      </a:cxn>
                      <a:cxn ang="0">
                        <a:pos x="714" y="64"/>
                      </a:cxn>
                      <a:cxn ang="0">
                        <a:pos x="744" y="55"/>
                      </a:cxn>
                      <a:cxn ang="0">
                        <a:pos x="774" y="63"/>
                      </a:cxn>
                      <a:cxn ang="0">
                        <a:pos x="795" y="87"/>
                      </a:cxn>
                      <a:cxn ang="0">
                        <a:pos x="831" y="88"/>
                      </a:cxn>
                      <a:cxn ang="0">
                        <a:pos x="873" y="56"/>
                      </a:cxn>
                      <a:cxn ang="0">
                        <a:pos x="855" y="43"/>
                      </a:cxn>
                      <a:cxn ang="0">
                        <a:pos x="820" y="40"/>
                      </a:cxn>
                      <a:cxn ang="0">
                        <a:pos x="837" y="14"/>
                      </a:cxn>
                      <a:cxn ang="0">
                        <a:pos x="871" y="13"/>
                      </a:cxn>
                      <a:cxn ang="0">
                        <a:pos x="899" y="16"/>
                      </a:cxn>
                      <a:cxn ang="0">
                        <a:pos x="929" y="18"/>
                      </a:cxn>
                      <a:cxn ang="0">
                        <a:pos x="969" y="19"/>
                      </a:cxn>
                      <a:cxn ang="0">
                        <a:pos x="744" y="94"/>
                      </a:cxn>
                      <a:cxn ang="0">
                        <a:pos x="618" y="87"/>
                      </a:cxn>
                      <a:cxn ang="0">
                        <a:pos x="492" y="84"/>
                      </a:cxn>
                      <a:cxn ang="0">
                        <a:pos x="369" y="86"/>
                      </a:cxn>
                      <a:cxn ang="0">
                        <a:pos x="245" y="95"/>
                      </a:cxn>
                      <a:cxn ang="0">
                        <a:pos x="127" y="113"/>
                      </a:cxn>
                      <a:cxn ang="0">
                        <a:pos x="0" y="56"/>
                      </a:cxn>
                      <a:cxn ang="0">
                        <a:pos x="36" y="45"/>
                      </a:cxn>
                      <a:cxn ang="0">
                        <a:pos x="64" y="38"/>
                      </a:cxn>
                      <a:cxn ang="0">
                        <a:pos x="91" y="32"/>
                      </a:cxn>
                      <a:cxn ang="0">
                        <a:pos x="118" y="26"/>
                      </a:cxn>
                      <a:cxn ang="0">
                        <a:pos x="144" y="21"/>
                      </a:cxn>
                      <a:cxn ang="0">
                        <a:pos x="173" y="18"/>
                      </a:cxn>
                      <a:cxn ang="0">
                        <a:pos x="187" y="43"/>
                      </a:cxn>
                      <a:cxn ang="0">
                        <a:pos x="220" y="32"/>
                      </a:cxn>
                      <a:cxn ang="0">
                        <a:pos x="250" y="30"/>
                      </a:cxn>
                      <a:cxn ang="0">
                        <a:pos x="277" y="65"/>
                      </a:cxn>
                      <a:cxn ang="0">
                        <a:pos x="314" y="83"/>
                      </a:cxn>
                      <a:cxn ang="0">
                        <a:pos x="324" y="57"/>
                      </a:cxn>
                      <a:cxn ang="0">
                        <a:pos x="308" y="12"/>
                      </a:cxn>
                      <a:cxn ang="0">
                        <a:pos x="327" y="2"/>
                      </a:cxn>
                      <a:cxn ang="0">
                        <a:pos x="352" y="6"/>
                      </a:cxn>
                      <a:cxn ang="0">
                        <a:pos x="378" y="31"/>
                      </a:cxn>
                      <a:cxn ang="0">
                        <a:pos x="411" y="61"/>
                      </a:cxn>
                      <a:cxn ang="0">
                        <a:pos x="440" y="65"/>
                      </a:cxn>
                      <a:cxn ang="0">
                        <a:pos x="471" y="55"/>
                      </a:cxn>
                      <a:cxn ang="0">
                        <a:pos x="507" y="18"/>
                      </a:cxn>
                      <a:cxn ang="0">
                        <a:pos x="535" y="0"/>
                      </a:cxn>
                      <a:cxn ang="0">
                        <a:pos x="517" y="29"/>
                      </a:cxn>
                      <a:cxn ang="0">
                        <a:pos x="534" y="62"/>
                      </a:cxn>
                      <a:cxn ang="0">
                        <a:pos x="577" y="71"/>
                      </a:cxn>
                      <a:cxn ang="0">
                        <a:pos x="596" y="56"/>
                      </a:cxn>
                      <a:cxn ang="0">
                        <a:pos x="588" y="26"/>
                      </a:cxn>
                      <a:cxn ang="0">
                        <a:pos x="562" y="8"/>
                      </a:cxn>
                      <a:cxn ang="0">
                        <a:pos x="576" y="0"/>
                      </a:cxn>
                      <a:cxn ang="0">
                        <a:pos x="617" y="1"/>
                      </a:cxn>
                      <a:cxn ang="0">
                        <a:pos x="657" y="2"/>
                      </a:cxn>
                      <a:cxn ang="0">
                        <a:pos x="697" y="5"/>
                      </a:cxn>
                      <a:cxn ang="0">
                        <a:pos x="738" y="6"/>
                      </a:cxn>
                      <a:cxn ang="0">
                        <a:pos x="779" y="10"/>
                      </a:cxn>
                    </a:cxnLst>
                    <a:rect l="0" t="0" r="r" b="b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59" name="Freeform 211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/>
                    <a:ahLst/>
                    <a:cxnLst>
                      <a:cxn ang="0">
                        <a:pos x="13" y="14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1" y="4"/>
                      </a:cxn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2"/>
                      </a:cxn>
                      <a:cxn ang="0">
                        <a:pos x="13" y="7"/>
                      </a:cxn>
                      <a:cxn ang="0">
                        <a:pos x="13" y="10"/>
                      </a:cxn>
                      <a:cxn ang="0">
                        <a:pos x="13" y="14"/>
                      </a:cxn>
                      <a:cxn ang="0">
                        <a:pos x="13" y="14"/>
                      </a:cxn>
                    </a:cxnLst>
                    <a:rect l="0" t="0" r="r" b="b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60" name="Freeform 212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/>
                    <a:ahLst/>
                    <a:cxnLst>
                      <a:cxn ang="0">
                        <a:pos x="63" y="10"/>
                      </a:cxn>
                      <a:cxn ang="0">
                        <a:pos x="142" y="18"/>
                      </a:cxn>
                      <a:cxn ang="0">
                        <a:pos x="231" y="22"/>
                      </a:cxn>
                      <a:cxn ang="0">
                        <a:pos x="303" y="21"/>
                      </a:cxn>
                      <a:cxn ang="0">
                        <a:pos x="351" y="19"/>
                      </a:cxn>
                      <a:cxn ang="0">
                        <a:pos x="412" y="16"/>
                      </a:cxn>
                      <a:cxn ang="0">
                        <a:pos x="482" y="15"/>
                      </a:cxn>
                      <a:cxn ang="0">
                        <a:pos x="497" y="25"/>
                      </a:cxn>
                      <a:cxn ang="0">
                        <a:pos x="467" y="71"/>
                      </a:cxn>
                      <a:cxn ang="0">
                        <a:pos x="519" y="66"/>
                      </a:cxn>
                      <a:cxn ang="0">
                        <a:pos x="596" y="34"/>
                      </a:cxn>
                      <a:cxn ang="0">
                        <a:pos x="632" y="13"/>
                      </a:cxn>
                      <a:cxn ang="0">
                        <a:pos x="693" y="13"/>
                      </a:cxn>
                      <a:cxn ang="0">
                        <a:pos x="746" y="14"/>
                      </a:cxn>
                      <a:cxn ang="0">
                        <a:pos x="800" y="16"/>
                      </a:cxn>
                      <a:cxn ang="0">
                        <a:pos x="840" y="64"/>
                      </a:cxn>
                      <a:cxn ang="0">
                        <a:pos x="911" y="91"/>
                      </a:cxn>
                      <a:cxn ang="0">
                        <a:pos x="898" y="40"/>
                      </a:cxn>
                      <a:cxn ang="0">
                        <a:pos x="904" y="22"/>
                      </a:cxn>
                      <a:cxn ang="0">
                        <a:pos x="961" y="21"/>
                      </a:cxn>
                      <a:cxn ang="0">
                        <a:pos x="1025" y="20"/>
                      </a:cxn>
                      <a:cxn ang="0">
                        <a:pos x="1094" y="18"/>
                      </a:cxn>
                      <a:cxn ang="0">
                        <a:pos x="1113" y="45"/>
                      </a:cxn>
                      <a:cxn ang="0">
                        <a:pos x="1189" y="76"/>
                      </a:cxn>
                      <a:cxn ang="0">
                        <a:pos x="1246" y="59"/>
                      </a:cxn>
                      <a:cxn ang="0">
                        <a:pos x="1187" y="15"/>
                      </a:cxn>
                      <a:cxn ang="0">
                        <a:pos x="1255" y="10"/>
                      </a:cxn>
                      <a:cxn ang="0">
                        <a:pos x="1319" y="7"/>
                      </a:cxn>
                      <a:cxn ang="0">
                        <a:pos x="1375" y="3"/>
                      </a:cxn>
                      <a:cxn ang="0">
                        <a:pos x="1425" y="84"/>
                      </a:cxn>
                      <a:cxn ang="0">
                        <a:pos x="1372" y="89"/>
                      </a:cxn>
                      <a:cxn ang="0">
                        <a:pos x="1289" y="97"/>
                      </a:cxn>
                      <a:cxn ang="0">
                        <a:pos x="1173" y="104"/>
                      </a:cxn>
                      <a:cxn ang="0">
                        <a:pos x="1086" y="76"/>
                      </a:cxn>
                      <a:cxn ang="0">
                        <a:pos x="1030" y="48"/>
                      </a:cxn>
                      <a:cxn ang="0">
                        <a:pos x="974" y="53"/>
                      </a:cxn>
                      <a:cxn ang="0">
                        <a:pos x="976" y="89"/>
                      </a:cxn>
                      <a:cxn ang="0">
                        <a:pos x="1035" y="98"/>
                      </a:cxn>
                      <a:cxn ang="0">
                        <a:pos x="982" y="108"/>
                      </a:cxn>
                      <a:cxn ang="0">
                        <a:pos x="931" y="107"/>
                      </a:cxn>
                      <a:cxn ang="0">
                        <a:pos x="886" y="105"/>
                      </a:cxn>
                      <a:cxn ang="0">
                        <a:pos x="831" y="104"/>
                      </a:cxn>
                      <a:cxn ang="0">
                        <a:pos x="797" y="76"/>
                      </a:cxn>
                      <a:cxn ang="0">
                        <a:pos x="748" y="35"/>
                      </a:cxn>
                      <a:cxn ang="0">
                        <a:pos x="729" y="83"/>
                      </a:cxn>
                      <a:cxn ang="0">
                        <a:pos x="715" y="101"/>
                      </a:cxn>
                      <a:cxn ang="0">
                        <a:pos x="669" y="100"/>
                      </a:cxn>
                      <a:cxn ang="0">
                        <a:pos x="685" y="59"/>
                      </a:cxn>
                      <a:cxn ang="0">
                        <a:pos x="640" y="51"/>
                      </a:cxn>
                      <a:cxn ang="0">
                        <a:pos x="589" y="46"/>
                      </a:cxn>
                      <a:cxn ang="0">
                        <a:pos x="575" y="97"/>
                      </a:cxn>
                      <a:cxn ang="0">
                        <a:pos x="532" y="101"/>
                      </a:cxn>
                      <a:cxn ang="0">
                        <a:pos x="486" y="101"/>
                      </a:cxn>
                      <a:cxn ang="0">
                        <a:pos x="440" y="102"/>
                      </a:cxn>
                      <a:cxn ang="0">
                        <a:pos x="408" y="82"/>
                      </a:cxn>
                      <a:cxn ang="0">
                        <a:pos x="375" y="89"/>
                      </a:cxn>
                      <a:cxn ang="0">
                        <a:pos x="342" y="104"/>
                      </a:cxn>
                      <a:cxn ang="0">
                        <a:pos x="297" y="104"/>
                      </a:cxn>
                      <a:cxn ang="0">
                        <a:pos x="230" y="105"/>
                      </a:cxn>
                      <a:cxn ang="0">
                        <a:pos x="148" y="102"/>
                      </a:cxn>
                      <a:cxn ang="0">
                        <a:pos x="75" y="97"/>
                      </a:cxn>
                      <a:cxn ang="0">
                        <a:pos x="24" y="94"/>
                      </a:cxn>
                    </a:cxnLst>
                    <a:rect l="0" t="0" r="r" b="b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61" name="Freeform 213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/>
                    <a:ahLst/>
                    <a:cxnLst>
                      <a:cxn ang="0">
                        <a:pos x="33" y="91"/>
                      </a:cxn>
                      <a:cxn ang="0">
                        <a:pos x="27" y="89"/>
                      </a:cxn>
                      <a:cxn ang="0">
                        <a:pos x="17" y="88"/>
                      </a:cxn>
                      <a:cxn ang="0">
                        <a:pos x="10" y="85"/>
                      </a:cxn>
                      <a:cxn ang="0">
                        <a:pos x="4" y="81"/>
                      </a:cxn>
                      <a:cxn ang="0">
                        <a:pos x="0" y="75"/>
                      </a:cxn>
                      <a:cxn ang="0">
                        <a:pos x="0" y="67"/>
                      </a:cxn>
                      <a:cxn ang="0">
                        <a:pos x="1" y="61"/>
                      </a:cxn>
                      <a:cxn ang="0">
                        <a:pos x="3" y="55"/>
                      </a:cxn>
                      <a:cxn ang="0">
                        <a:pos x="7" y="48"/>
                      </a:cxn>
                      <a:cxn ang="0">
                        <a:pos x="11" y="41"/>
                      </a:cxn>
                      <a:cxn ang="0">
                        <a:pos x="15" y="34"/>
                      </a:cxn>
                      <a:cxn ang="0">
                        <a:pos x="20" y="26"/>
                      </a:cxn>
                      <a:cxn ang="0">
                        <a:pos x="26" y="19"/>
                      </a:cxn>
                      <a:cxn ang="0">
                        <a:pos x="30" y="12"/>
                      </a:cxn>
                      <a:cxn ang="0">
                        <a:pos x="33" y="4"/>
                      </a:cxn>
                      <a:cxn ang="0">
                        <a:pos x="35" y="4"/>
                      </a:cxn>
                      <a:cxn ang="0">
                        <a:pos x="35" y="10"/>
                      </a:cxn>
                      <a:cxn ang="0">
                        <a:pos x="35" y="15"/>
                      </a:cxn>
                      <a:cxn ang="0">
                        <a:pos x="35" y="20"/>
                      </a:cxn>
                      <a:cxn ang="0">
                        <a:pos x="35" y="26"/>
                      </a:cxn>
                      <a:cxn ang="0">
                        <a:pos x="35" y="32"/>
                      </a:cxn>
                      <a:cxn ang="0">
                        <a:pos x="35" y="37"/>
                      </a:cxn>
                      <a:cxn ang="0">
                        <a:pos x="35" y="43"/>
                      </a:cxn>
                      <a:cxn ang="0">
                        <a:pos x="35" y="49"/>
                      </a:cxn>
                      <a:cxn ang="0">
                        <a:pos x="35" y="55"/>
                      </a:cxn>
                      <a:cxn ang="0">
                        <a:pos x="35" y="61"/>
                      </a:cxn>
                      <a:cxn ang="0">
                        <a:pos x="35" y="67"/>
                      </a:cxn>
                      <a:cxn ang="0">
                        <a:pos x="35" y="72"/>
                      </a:cxn>
                      <a:cxn ang="0">
                        <a:pos x="35" y="77"/>
                      </a:cxn>
                      <a:cxn ang="0">
                        <a:pos x="35" y="82"/>
                      </a:cxn>
                      <a:cxn ang="0">
                        <a:pos x="35" y="88"/>
                      </a:cxn>
                      <a:cxn ang="0">
                        <a:pos x="36" y="91"/>
                      </a:cxn>
                    </a:cxnLst>
                    <a:rect l="0" t="0" r="r" b="b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62" name="Freeform 214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/>
                    <a:ahLst/>
                    <a:cxnLst>
                      <a:cxn ang="0">
                        <a:pos x="101" y="54"/>
                      </a:cxn>
                      <a:cxn ang="0">
                        <a:pos x="99" y="90"/>
                      </a:cxn>
                      <a:cxn ang="0">
                        <a:pos x="94" y="138"/>
                      </a:cxn>
                      <a:cxn ang="0">
                        <a:pos x="91" y="198"/>
                      </a:cxn>
                      <a:cxn ang="0">
                        <a:pos x="63" y="197"/>
                      </a:cxn>
                      <a:cxn ang="0">
                        <a:pos x="53" y="239"/>
                      </a:cxn>
                      <a:cxn ang="0">
                        <a:pos x="25" y="271"/>
                      </a:cxn>
                      <a:cxn ang="0">
                        <a:pos x="15" y="319"/>
                      </a:cxn>
                      <a:cxn ang="0">
                        <a:pos x="36" y="364"/>
                      </a:cxn>
                      <a:cxn ang="0">
                        <a:pos x="74" y="391"/>
                      </a:cxn>
                      <a:cxn ang="0">
                        <a:pos x="91" y="366"/>
                      </a:cxn>
                      <a:cxn ang="0">
                        <a:pos x="95" y="407"/>
                      </a:cxn>
                      <a:cxn ang="0">
                        <a:pos x="40" y="438"/>
                      </a:cxn>
                      <a:cxn ang="0">
                        <a:pos x="68" y="449"/>
                      </a:cxn>
                      <a:cxn ang="0">
                        <a:pos x="107" y="452"/>
                      </a:cxn>
                      <a:cxn ang="0">
                        <a:pos x="152" y="446"/>
                      </a:cxn>
                      <a:cxn ang="0">
                        <a:pos x="255" y="447"/>
                      </a:cxn>
                      <a:cxn ang="0">
                        <a:pos x="377" y="445"/>
                      </a:cxn>
                      <a:cxn ang="0">
                        <a:pos x="475" y="440"/>
                      </a:cxn>
                      <a:cxn ang="0">
                        <a:pos x="545" y="435"/>
                      </a:cxn>
                      <a:cxn ang="0">
                        <a:pos x="578" y="432"/>
                      </a:cxn>
                      <a:cxn ang="0">
                        <a:pos x="578" y="389"/>
                      </a:cxn>
                      <a:cxn ang="0">
                        <a:pos x="578" y="340"/>
                      </a:cxn>
                      <a:cxn ang="0">
                        <a:pos x="578" y="280"/>
                      </a:cxn>
                      <a:cxn ang="0">
                        <a:pos x="578" y="211"/>
                      </a:cxn>
                      <a:cxn ang="0">
                        <a:pos x="575" y="150"/>
                      </a:cxn>
                      <a:cxn ang="0">
                        <a:pos x="569" y="108"/>
                      </a:cxn>
                      <a:cxn ang="0">
                        <a:pos x="558" y="64"/>
                      </a:cxn>
                      <a:cxn ang="0">
                        <a:pos x="646" y="34"/>
                      </a:cxn>
                      <a:cxn ang="0">
                        <a:pos x="658" y="87"/>
                      </a:cxn>
                      <a:cxn ang="0">
                        <a:pos x="664" y="147"/>
                      </a:cxn>
                      <a:cxn ang="0">
                        <a:pos x="665" y="201"/>
                      </a:cxn>
                      <a:cxn ang="0">
                        <a:pos x="666" y="241"/>
                      </a:cxn>
                      <a:cxn ang="0">
                        <a:pos x="666" y="290"/>
                      </a:cxn>
                      <a:cxn ang="0">
                        <a:pos x="666" y="363"/>
                      </a:cxn>
                      <a:cxn ang="0">
                        <a:pos x="665" y="439"/>
                      </a:cxn>
                      <a:cxn ang="0">
                        <a:pos x="664" y="495"/>
                      </a:cxn>
                      <a:cxn ang="0">
                        <a:pos x="645" y="518"/>
                      </a:cxn>
                      <a:cxn ang="0">
                        <a:pos x="596" y="523"/>
                      </a:cxn>
                      <a:cxn ang="0">
                        <a:pos x="538" y="525"/>
                      </a:cxn>
                      <a:cxn ang="0">
                        <a:pos x="486" y="528"/>
                      </a:cxn>
                      <a:cxn ang="0">
                        <a:pos x="436" y="530"/>
                      </a:cxn>
                      <a:cxn ang="0">
                        <a:pos x="309" y="530"/>
                      </a:cxn>
                      <a:cxn ang="0">
                        <a:pos x="201" y="525"/>
                      </a:cxn>
                      <a:cxn ang="0">
                        <a:pos x="120" y="518"/>
                      </a:cxn>
                      <a:cxn ang="0">
                        <a:pos x="70" y="512"/>
                      </a:cxn>
                      <a:cxn ang="0">
                        <a:pos x="31" y="480"/>
                      </a:cxn>
                      <a:cxn ang="0">
                        <a:pos x="15" y="436"/>
                      </a:cxn>
                      <a:cxn ang="0">
                        <a:pos x="5" y="384"/>
                      </a:cxn>
                      <a:cxn ang="0">
                        <a:pos x="0" y="330"/>
                      </a:cxn>
                      <a:cxn ang="0">
                        <a:pos x="6" y="280"/>
                      </a:cxn>
                      <a:cxn ang="0">
                        <a:pos x="26" y="233"/>
                      </a:cxn>
                      <a:cxn ang="0">
                        <a:pos x="0" y="239"/>
                      </a:cxn>
                      <a:cxn ang="0">
                        <a:pos x="3" y="204"/>
                      </a:cxn>
                      <a:cxn ang="0">
                        <a:pos x="5" y="166"/>
                      </a:cxn>
                      <a:cxn ang="0">
                        <a:pos x="40" y="160"/>
                      </a:cxn>
                      <a:cxn ang="0">
                        <a:pos x="66" y="117"/>
                      </a:cxn>
                      <a:cxn ang="0">
                        <a:pos x="30" y="115"/>
                      </a:cxn>
                      <a:cxn ang="0">
                        <a:pos x="8" y="147"/>
                      </a:cxn>
                      <a:cxn ang="0">
                        <a:pos x="11" y="100"/>
                      </a:cxn>
                      <a:cxn ang="0">
                        <a:pos x="15" y="61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63" name="Freeform 215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3" y="3"/>
                      </a:cxn>
                      <a:cxn ang="0">
                        <a:pos x="43" y="3"/>
                      </a:cxn>
                      <a:cxn ang="0">
                        <a:pos x="42" y="6"/>
                      </a:cxn>
                      <a:cxn ang="0">
                        <a:pos x="41" y="9"/>
                      </a:cxn>
                      <a:cxn ang="0">
                        <a:pos x="40" y="11"/>
                      </a:cxn>
                      <a:cxn ang="0">
                        <a:pos x="37" y="13"/>
                      </a:cxn>
                      <a:cxn ang="0">
                        <a:pos x="37" y="16"/>
                      </a:cxn>
                      <a:cxn ang="0">
                        <a:pos x="35" y="18"/>
                      </a:cxn>
                      <a:cxn ang="0">
                        <a:pos x="33" y="20"/>
                      </a:cxn>
                      <a:cxn ang="0">
                        <a:pos x="32" y="23"/>
                      </a:cxn>
                      <a:cxn ang="0">
                        <a:pos x="30" y="26"/>
                      </a:cxn>
                      <a:cxn ang="0">
                        <a:pos x="26" y="29"/>
                      </a:cxn>
                      <a:cxn ang="0">
                        <a:pos x="20" y="31"/>
                      </a:cxn>
                      <a:cxn ang="0">
                        <a:pos x="16" y="30"/>
                      </a:cxn>
                      <a:cxn ang="0">
                        <a:pos x="13" y="28"/>
                      </a:cxn>
                      <a:cxn ang="0">
                        <a:pos x="13" y="24"/>
                      </a:cxn>
                      <a:cxn ang="0">
                        <a:pos x="13" y="20"/>
                      </a:cxn>
                      <a:cxn ang="0">
                        <a:pos x="13" y="17"/>
                      </a:cxn>
                      <a:cxn ang="0">
                        <a:pos x="13" y="13"/>
                      </a:cxn>
                      <a:cxn ang="0">
                        <a:pos x="14" y="11"/>
                      </a:cxn>
                      <a:cxn ang="0">
                        <a:pos x="15" y="1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64" name="Freeform 216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/>
                    <a:ahLst/>
                    <a:cxnLst>
                      <a:cxn ang="0">
                        <a:pos x="57" y="19"/>
                      </a:cxn>
                      <a:cxn ang="0">
                        <a:pos x="0" y="22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3"/>
                      </a:cxn>
                      <a:cxn ang="0">
                        <a:pos x="29" y="4"/>
                      </a:cxn>
                      <a:cxn ang="0">
                        <a:pos x="32" y="6"/>
                      </a:cxn>
                      <a:cxn ang="0">
                        <a:pos x="36" y="7"/>
                      </a:cxn>
                      <a:cxn ang="0">
                        <a:pos x="39" y="8"/>
                      </a:cxn>
                      <a:cxn ang="0">
                        <a:pos x="43" y="11"/>
                      </a:cxn>
                      <a:cxn ang="0">
                        <a:pos x="45" y="13"/>
                      </a:cxn>
                      <a:cxn ang="0">
                        <a:pos x="49" y="13"/>
                      </a:cxn>
                      <a:cxn ang="0">
                        <a:pos x="51" y="16"/>
                      </a:cxn>
                      <a:cxn ang="0">
                        <a:pos x="56" y="18"/>
                      </a:cxn>
                      <a:cxn ang="0">
                        <a:pos x="57" y="19"/>
                      </a:cxn>
                      <a:cxn ang="0">
                        <a:pos x="57" y="19"/>
                      </a:cxn>
                    </a:cxnLst>
                    <a:rect l="0" t="0" r="r" b="b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6" name="Group 217"/>
            <p:cNvGrpSpPr>
              <a:grpSpLocks/>
            </p:cNvGrpSpPr>
            <p:nvPr/>
          </p:nvGrpSpPr>
          <p:grpSpPr bwMode="auto">
            <a:xfrm>
              <a:off x="288" y="2925"/>
              <a:ext cx="475" cy="442"/>
              <a:chOff x="288" y="2925"/>
              <a:chExt cx="475" cy="442"/>
            </a:xfrm>
          </p:grpSpPr>
          <p:sp>
            <p:nvSpPr>
              <p:cNvPr id="155866" name="Rectangle 218"/>
              <p:cNvSpPr>
                <a:spLocks noChangeArrowheads="1"/>
              </p:cNvSpPr>
              <p:nvPr/>
            </p:nvSpPr>
            <p:spPr bwMode="auto">
              <a:xfrm>
                <a:off x="374" y="2947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867" name="Rectangle 219"/>
              <p:cNvSpPr>
                <a:spLocks noChangeArrowheads="1"/>
              </p:cNvSpPr>
              <p:nvPr/>
            </p:nvSpPr>
            <p:spPr bwMode="auto">
              <a:xfrm>
                <a:off x="316" y="3249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" name="Group 220"/>
              <p:cNvGrpSpPr>
                <a:grpSpLocks/>
              </p:cNvGrpSpPr>
              <p:nvPr/>
            </p:nvGrpSpPr>
            <p:grpSpPr bwMode="auto">
              <a:xfrm>
                <a:off x="288" y="2925"/>
                <a:ext cx="475" cy="442"/>
                <a:chOff x="288" y="2925"/>
                <a:chExt cx="475" cy="442"/>
              </a:xfrm>
            </p:grpSpPr>
            <p:sp>
              <p:nvSpPr>
                <p:cNvPr id="155869" name="Rectangle 221"/>
                <p:cNvSpPr>
                  <a:spLocks noChangeArrowheads="1"/>
                </p:cNvSpPr>
                <p:nvPr/>
              </p:nvSpPr>
              <p:spPr bwMode="auto">
                <a:xfrm>
                  <a:off x="427" y="3001"/>
                  <a:ext cx="192" cy="14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22"/>
                <p:cNvGrpSpPr>
                  <a:grpSpLocks/>
                </p:cNvGrpSpPr>
                <p:nvPr/>
              </p:nvGrpSpPr>
              <p:grpSpPr bwMode="auto">
                <a:xfrm>
                  <a:off x="288" y="2925"/>
                  <a:ext cx="475" cy="442"/>
                  <a:chOff x="5285" y="1536"/>
                  <a:chExt cx="475" cy="442"/>
                </a:xfrm>
              </p:grpSpPr>
              <p:sp>
                <p:nvSpPr>
                  <p:cNvPr id="155871" name="Freeform 223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/>
                    <a:ahLst/>
                    <a:cxnLst>
                      <a:cxn ang="0">
                        <a:pos x="886" y="13"/>
                      </a:cxn>
                      <a:cxn ang="0">
                        <a:pos x="904" y="13"/>
                      </a:cxn>
                      <a:cxn ang="0">
                        <a:pos x="923" y="11"/>
                      </a:cxn>
                      <a:cxn ang="0">
                        <a:pos x="940" y="10"/>
                      </a:cxn>
                      <a:cxn ang="0">
                        <a:pos x="957" y="8"/>
                      </a:cxn>
                      <a:cxn ang="0">
                        <a:pos x="974" y="5"/>
                      </a:cxn>
                      <a:cxn ang="0">
                        <a:pos x="992" y="3"/>
                      </a:cxn>
                      <a:cxn ang="0">
                        <a:pos x="1007" y="2"/>
                      </a:cxn>
                      <a:cxn ang="0">
                        <a:pos x="1025" y="1"/>
                      </a:cxn>
                      <a:cxn ang="0">
                        <a:pos x="1042" y="0"/>
                      </a:cxn>
                      <a:cxn ang="0">
                        <a:pos x="1058" y="1"/>
                      </a:cxn>
                      <a:cxn ang="0">
                        <a:pos x="1075" y="2"/>
                      </a:cxn>
                      <a:cxn ang="0">
                        <a:pos x="1093" y="7"/>
                      </a:cxn>
                      <a:cxn ang="0">
                        <a:pos x="1096" y="20"/>
                      </a:cxn>
                      <a:cxn ang="0">
                        <a:pos x="1100" y="33"/>
                      </a:cxn>
                      <a:cxn ang="0">
                        <a:pos x="1103" y="46"/>
                      </a:cxn>
                      <a:cxn ang="0">
                        <a:pos x="1077" y="64"/>
                      </a:cxn>
                      <a:cxn ang="0">
                        <a:pos x="1024" y="78"/>
                      </a:cxn>
                      <a:cxn ang="0">
                        <a:pos x="953" y="89"/>
                      </a:cxn>
                      <a:cxn ang="0">
                        <a:pos x="866" y="96"/>
                      </a:cxn>
                      <a:cxn ang="0">
                        <a:pos x="770" y="102"/>
                      </a:cxn>
                      <a:cxn ang="0">
                        <a:pos x="665" y="104"/>
                      </a:cxn>
                      <a:cxn ang="0">
                        <a:pos x="558" y="104"/>
                      </a:cxn>
                      <a:cxn ang="0">
                        <a:pos x="450" y="104"/>
                      </a:cxn>
                      <a:cxn ang="0">
                        <a:pos x="343" y="103"/>
                      </a:cxn>
                      <a:cxn ang="0">
                        <a:pos x="243" y="102"/>
                      </a:cxn>
                      <a:cxn ang="0">
                        <a:pos x="153" y="99"/>
                      </a:cxn>
                      <a:cxn ang="0">
                        <a:pos x="76" y="99"/>
                      </a:cxn>
                      <a:cxn ang="0">
                        <a:pos x="15" y="99"/>
                      </a:cxn>
                      <a:cxn ang="0">
                        <a:pos x="7" y="83"/>
                      </a:cxn>
                      <a:cxn ang="0">
                        <a:pos x="2" y="67"/>
                      </a:cxn>
                      <a:cxn ang="0">
                        <a:pos x="2" y="54"/>
                      </a:cxn>
                      <a:cxn ang="0">
                        <a:pos x="21" y="41"/>
                      </a:cxn>
                      <a:cxn ang="0">
                        <a:pos x="40" y="32"/>
                      </a:cxn>
                      <a:cxn ang="0">
                        <a:pos x="60" y="26"/>
                      </a:cxn>
                      <a:cxn ang="0">
                        <a:pos x="82" y="22"/>
                      </a:cxn>
                      <a:cxn ang="0">
                        <a:pos x="103" y="21"/>
                      </a:cxn>
                      <a:cxn ang="0">
                        <a:pos x="126" y="21"/>
                      </a:cxn>
                      <a:cxn ang="0">
                        <a:pos x="148" y="21"/>
                      </a:cxn>
                      <a:cxn ang="0">
                        <a:pos x="171" y="23"/>
                      </a:cxn>
                      <a:cxn ang="0">
                        <a:pos x="194" y="23"/>
                      </a:cxn>
                      <a:cxn ang="0">
                        <a:pos x="216" y="23"/>
                      </a:cxn>
                      <a:cxn ang="0">
                        <a:pos x="238" y="23"/>
                      </a:cxn>
                      <a:cxn ang="0">
                        <a:pos x="260" y="21"/>
                      </a:cxn>
                      <a:cxn ang="0">
                        <a:pos x="291" y="17"/>
                      </a:cxn>
                      <a:cxn ang="0">
                        <a:pos x="337" y="16"/>
                      </a:cxn>
                      <a:cxn ang="0">
                        <a:pos x="384" y="16"/>
                      </a:cxn>
                      <a:cxn ang="0">
                        <a:pos x="431" y="17"/>
                      </a:cxn>
                      <a:cxn ang="0">
                        <a:pos x="478" y="17"/>
                      </a:cxn>
                      <a:cxn ang="0">
                        <a:pos x="525" y="17"/>
                      </a:cxn>
                      <a:cxn ang="0">
                        <a:pos x="574" y="19"/>
                      </a:cxn>
                      <a:cxn ang="0">
                        <a:pos x="619" y="17"/>
                      </a:cxn>
                      <a:cxn ang="0">
                        <a:pos x="668" y="17"/>
                      </a:cxn>
                      <a:cxn ang="0">
                        <a:pos x="715" y="17"/>
                      </a:cxn>
                      <a:cxn ang="0">
                        <a:pos x="762" y="16"/>
                      </a:cxn>
                      <a:cxn ang="0">
                        <a:pos x="807" y="15"/>
                      </a:cxn>
                      <a:cxn ang="0">
                        <a:pos x="853" y="13"/>
                      </a:cxn>
                    </a:cxnLst>
                    <a:rect l="0" t="0" r="r" b="b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2" name="Freeform 224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/>
                    <a:ahLst/>
                    <a:cxnLst>
                      <a:cxn ang="0">
                        <a:pos x="480" y="1"/>
                      </a:cxn>
                      <a:cxn ang="0">
                        <a:pos x="533" y="4"/>
                      </a:cxn>
                      <a:cxn ang="0">
                        <a:pos x="586" y="5"/>
                      </a:cxn>
                      <a:cxn ang="0">
                        <a:pos x="638" y="7"/>
                      </a:cxn>
                      <a:cxn ang="0">
                        <a:pos x="690" y="9"/>
                      </a:cxn>
                      <a:cxn ang="0">
                        <a:pos x="743" y="12"/>
                      </a:cxn>
                      <a:cxn ang="0">
                        <a:pos x="795" y="18"/>
                      </a:cxn>
                      <a:cxn ang="0">
                        <a:pos x="846" y="24"/>
                      </a:cxn>
                      <a:cxn ang="0">
                        <a:pos x="897" y="32"/>
                      </a:cxn>
                      <a:cxn ang="0">
                        <a:pos x="931" y="57"/>
                      </a:cxn>
                      <a:cxn ang="0">
                        <a:pos x="931" y="88"/>
                      </a:cxn>
                      <a:cxn ang="0">
                        <a:pos x="911" y="106"/>
                      </a:cxn>
                      <a:cxn ang="0">
                        <a:pos x="880" y="106"/>
                      </a:cxn>
                      <a:cxn ang="0">
                        <a:pos x="851" y="104"/>
                      </a:cxn>
                      <a:cxn ang="0">
                        <a:pos x="822" y="102"/>
                      </a:cxn>
                      <a:cxn ang="0">
                        <a:pos x="792" y="99"/>
                      </a:cxn>
                      <a:cxn ang="0">
                        <a:pos x="764" y="95"/>
                      </a:cxn>
                      <a:cxn ang="0">
                        <a:pos x="734" y="91"/>
                      </a:cxn>
                      <a:cxn ang="0">
                        <a:pos x="706" y="90"/>
                      </a:cxn>
                      <a:cxn ang="0">
                        <a:pos x="675" y="89"/>
                      </a:cxn>
                      <a:cxn ang="0">
                        <a:pos x="645" y="88"/>
                      </a:cxn>
                      <a:cxn ang="0">
                        <a:pos x="614" y="85"/>
                      </a:cxn>
                      <a:cxn ang="0">
                        <a:pos x="582" y="83"/>
                      </a:cxn>
                      <a:cxn ang="0">
                        <a:pos x="549" y="81"/>
                      </a:cxn>
                      <a:cxn ang="0">
                        <a:pos x="516" y="81"/>
                      </a:cxn>
                      <a:cxn ang="0">
                        <a:pos x="472" y="80"/>
                      </a:cxn>
                      <a:cxn ang="0">
                        <a:pos x="422" y="78"/>
                      </a:cxn>
                      <a:cxn ang="0">
                        <a:pos x="374" y="78"/>
                      </a:cxn>
                      <a:cxn ang="0">
                        <a:pos x="325" y="80"/>
                      </a:cxn>
                      <a:cxn ang="0">
                        <a:pos x="276" y="83"/>
                      </a:cxn>
                      <a:cxn ang="0">
                        <a:pos x="229" y="88"/>
                      </a:cxn>
                      <a:cxn ang="0">
                        <a:pos x="181" y="94"/>
                      </a:cxn>
                      <a:cxn ang="0">
                        <a:pos x="134" y="101"/>
                      </a:cxn>
                      <a:cxn ang="0">
                        <a:pos x="88" y="112"/>
                      </a:cxn>
                      <a:cxn ang="0">
                        <a:pos x="56" y="114"/>
                      </a:cxn>
                      <a:cxn ang="0">
                        <a:pos x="33" y="113"/>
                      </a:cxn>
                      <a:cxn ang="0">
                        <a:pos x="16" y="107"/>
                      </a:cxn>
                      <a:cxn ang="0">
                        <a:pos x="2" y="78"/>
                      </a:cxn>
                      <a:cxn ang="0">
                        <a:pos x="18" y="55"/>
                      </a:cxn>
                      <a:cxn ang="0">
                        <a:pos x="41" y="40"/>
                      </a:cxn>
                      <a:cxn ang="0">
                        <a:pos x="67" y="31"/>
                      </a:cxn>
                      <a:cxn ang="0">
                        <a:pos x="95" y="25"/>
                      </a:cxn>
                      <a:cxn ang="0">
                        <a:pos x="123" y="23"/>
                      </a:cxn>
                      <a:cxn ang="0">
                        <a:pos x="152" y="20"/>
                      </a:cxn>
                      <a:cxn ang="0">
                        <a:pos x="181" y="19"/>
                      </a:cxn>
                      <a:cxn ang="0">
                        <a:pos x="210" y="15"/>
                      </a:cxn>
                      <a:cxn ang="0">
                        <a:pos x="237" y="11"/>
                      </a:cxn>
                      <a:cxn ang="0">
                        <a:pos x="260" y="7"/>
                      </a:cxn>
                      <a:cxn ang="0">
                        <a:pos x="281" y="5"/>
                      </a:cxn>
                      <a:cxn ang="0">
                        <a:pos x="301" y="5"/>
                      </a:cxn>
                      <a:cxn ang="0">
                        <a:pos x="321" y="5"/>
                      </a:cxn>
                      <a:cxn ang="0">
                        <a:pos x="343" y="5"/>
                      </a:cxn>
                      <a:cxn ang="0">
                        <a:pos x="364" y="5"/>
                      </a:cxn>
                      <a:cxn ang="0">
                        <a:pos x="384" y="5"/>
                      </a:cxn>
                      <a:cxn ang="0">
                        <a:pos x="404" y="5"/>
                      </a:cxn>
                      <a:cxn ang="0">
                        <a:pos x="426" y="1"/>
                      </a:cxn>
                    </a:cxnLst>
                    <a:rect l="0" t="0" r="r" b="b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3" name="Freeform 225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/>
                    <a:ahLst/>
                    <a:cxnLst>
                      <a:cxn ang="0">
                        <a:pos x="69" y="7"/>
                      </a:cxn>
                      <a:cxn ang="0">
                        <a:pos x="85" y="19"/>
                      </a:cxn>
                      <a:cxn ang="0">
                        <a:pos x="94" y="36"/>
                      </a:cxn>
                      <a:cxn ang="0">
                        <a:pos x="96" y="50"/>
                      </a:cxn>
                      <a:cxn ang="0">
                        <a:pos x="96" y="65"/>
                      </a:cxn>
                      <a:cxn ang="0">
                        <a:pos x="94" y="83"/>
                      </a:cxn>
                      <a:cxn ang="0">
                        <a:pos x="90" y="101"/>
                      </a:cxn>
                      <a:cxn ang="0">
                        <a:pos x="86" y="119"/>
                      </a:cxn>
                      <a:cxn ang="0">
                        <a:pos x="82" y="137"/>
                      </a:cxn>
                      <a:cxn ang="0">
                        <a:pos x="76" y="154"/>
                      </a:cxn>
                      <a:cxn ang="0">
                        <a:pos x="75" y="172"/>
                      </a:cxn>
                      <a:cxn ang="0">
                        <a:pos x="75" y="188"/>
                      </a:cxn>
                      <a:cxn ang="0">
                        <a:pos x="76" y="207"/>
                      </a:cxn>
                      <a:cxn ang="0">
                        <a:pos x="74" y="228"/>
                      </a:cxn>
                      <a:cxn ang="0">
                        <a:pos x="74" y="251"/>
                      </a:cxn>
                      <a:cxn ang="0">
                        <a:pos x="74" y="272"/>
                      </a:cxn>
                      <a:cxn ang="0">
                        <a:pos x="75" y="293"/>
                      </a:cxn>
                      <a:cxn ang="0">
                        <a:pos x="76" y="316"/>
                      </a:cxn>
                      <a:cxn ang="0">
                        <a:pos x="79" y="336"/>
                      </a:cxn>
                      <a:cxn ang="0">
                        <a:pos x="82" y="357"/>
                      </a:cxn>
                      <a:cxn ang="0">
                        <a:pos x="85" y="378"/>
                      </a:cxn>
                      <a:cxn ang="0">
                        <a:pos x="89" y="400"/>
                      </a:cxn>
                      <a:cxn ang="0">
                        <a:pos x="94" y="420"/>
                      </a:cxn>
                      <a:cxn ang="0">
                        <a:pos x="99" y="440"/>
                      </a:cxn>
                      <a:cxn ang="0">
                        <a:pos x="105" y="462"/>
                      </a:cxn>
                      <a:cxn ang="0">
                        <a:pos x="94" y="481"/>
                      </a:cxn>
                      <a:cxn ang="0">
                        <a:pos x="74" y="499"/>
                      </a:cxn>
                      <a:cxn ang="0">
                        <a:pos x="51" y="483"/>
                      </a:cxn>
                      <a:cxn ang="0">
                        <a:pos x="33" y="467"/>
                      </a:cxn>
                      <a:cxn ang="0">
                        <a:pos x="20" y="448"/>
                      </a:cxn>
                      <a:cxn ang="0">
                        <a:pos x="12" y="426"/>
                      </a:cxn>
                      <a:cxn ang="0">
                        <a:pos x="6" y="402"/>
                      </a:cxn>
                      <a:cxn ang="0">
                        <a:pos x="3" y="378"/>
                      </a:cxn>
                      <a:cxn ang="0">
                        <a:pos x="0" y="351"/>
                      </a:cxn>
                      <a:cxn ang="0">
                        <a:pos x="0" y="325"/>
                      </a:cxn>
                      <a:cxn ang="0">
                        <a:pos x="0" y="298"/>
                      </a:cxn>
                      <a:cxn ang="0">
                        <a:pos x="1" y="271"/>
                      </a:cxn>
                      <a:cxn ang="0">
                        <a:pos x="1" y="245"/>
                      </a:cxn>
                      <a:cxn ang="0">
                        <a:pos x="1" y="220"/>
                      </a:cxn>
                      <a:cxn ang="0">
                        <a:pos x="0" y="197"/>
                      </a:cxn>
                      <a:cxn ang="0">
                        <a:pos x="1" y="181"/>
                      </a:cxn>
                      <a:cxn ang="0">
                        <a:pos x="1" y="163"/>
                      </a:cxn>
                      <a:cxn ang="0">
                        <a:pos x="3" y="146"/>
                      </a:cxn>
                      <a:cxn ang="0">
                        <a:pos x="4" y="129"/>
                      </a:cxn>
                      <a:cxn ang="0">
                        <a:pos x="5" y="112"/>
                      </a:cxn>
                      <a:cxn ang="0">
                        <a:pos x="7" y="95"/>
                      </a:cxn>
                      <a:cxn ang="0">
                        <a:pos x="10" y="78"/>
                      </a:cxn>
                      <a:cxn ang="0">
                        <a:pos x="13" y="62"/>
                      </a:cxn>
                      <a:cxn ang="0">
                        <a:pos x="19" y="48"/>
                      </a:cxn>
                      <a:cxn ang="0">
                        <a:pos x="26" y="32"/>
                      </a:cxn>
                      <a:cxn ang="0">
                        <a:pos x="35" y="19"/>
                      </a:cxn>
                      <a:cxn ang="0">
                        <a:pos x="51" y="2"/>
                      </a:cxn>
                    </a:cxnLst>
                    <a:rect l="0" t="0" r="r" b="b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4" name="Freeform 226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64" y="67"/>
                      </a:cxn>
                      <a:cxn ang="0">
                        <a:pos x="66" y="109"/>
                      </a:cxn>
                      <a:cxn ang="0">
                        <a:pos x="70" y="151"/>
                      </a:cxn>
                      <a:cxn ang="0">
                        <a:pos x="71" y="192"/>
                      </a:cxn>
                      <a:cxn ang="0">
                        <a:pos x="73" y="233"/>
                      </a:cxn>
                      <a:cxn ang="0">
                        <a:pos x="73" y="271"/>
                      </a:cxn>
                      <a:cxn ang="0">
                        <a:pos x="73" y="310"/>
                      </a:cxn>
                      <a:cxn ang="0">
                        <a:pos x="72" y="347"/>
                      </a:cxn>
                      <a:cxn ang="0">
                        <a:pos x="71" y="385"/>
                      </a:cxn>
                      <a:cxn ang="0">
                        <a:pos x="68" y="420"/>
                      </a:cxn>
                      <a:cxn ang="0">
                        <a:pos x="66" y="455"/>
                      </a:cxn>
                      <a:cxn ang="0">
                        <a:pos x="63" y="488"/>
                      </a:cxn>
                      <a:cxn ang="0">
                        <a:pos x="58" y="522"/>
                      </a:cxn>
                      <a:cxn ang="0">
                        <a:pos x="53" y="554"/>
                      </a:cxn>
                      <a:cxn ang="0">
                        <a:pos x="47" y="587"/>
                      </a:cxn>
                      <a:cxn ang="0">
                        <a:pos x="42" y="617"/>
                      </a:cxn>
                      <a:cxn ang="0">
                        <a:pos x="34" y="648"/>
                      </a:cxn>
                      <a:cxn ang="0">
                        <a:pos x="27" y="677"/>
                      </a:cxn>
                      <a:cxn ang="0">
                        <a:pos x="19" y="706"/>
                      </a:cxn>
                      <a:cxn ang="0">
                        <a:pos x="9" y="734"/>
                      </a:cxn>
                      <a:cxn ang="0">
                        <a:pos x="0" y="762"/>
                      </a:cxn>
                      <a:cxn ang="0">
                        <a:pos x="86" y="773"/>
                      </a:cxn>
                      <a:cxn ang="0">
                        <a:pos x="96" y="743"/>
                      </a:cxn>
                      <a:cxn ang="0">
                        <a:pos x="105" y="714"/>
                      </a:cxn>
                      <a:cxn ang="0">
                        <a:pos x="115" y="682"/>
                      </a:cxn>
                      <a:cxn ang="0">
                        <a:pos x="122" y="651"/>
                      </a:cxn>
                      <a:cxn ang="0">
                        <a:pos x="129" y="617"/>
                      </a:cxn>
                      <a:cxn ang="0">
                        <a:pos x="136" y="584"/>
                      </a:cxn>
                      <a:cxn ang="0">
                        <a:pos x="141" y="550"/>
                      </a:cxn>
                      <a:cxn ang="0">
                        <a:pos x="146" y="515"/>
                      </a:cxn>
                      <a:cxn ang="0">
                        <a:pos x="150" y="480"/>
                      </a:cxn>
                      <a:cxn ang="0">
                        <a:pos x="154" y="443"/>
                      </a:cxn>
                      <a:cxn ang="0">
                        <a:pos x="156" y="405"/>
                      </a:cxn>
                      <a:cxn ang="0">
                        <a:pos x="157" y="367"/>
                      </a:cxn>
                      <a:cxn ang="0">
                        <a:pos x="159" y="328"/>
                      </a:cxn>
                      <a:cxn ang="0">
                        <a:pos x="159" y="289"/>
                      </a:cxn>
                      <a:cxn ang="0">
                        <a:pos x="159" y="248"/>
                      </a:cxn>
                      <a:cxn ang="0">
                        <a:pos x="159" y="205"/>
                      </a:cxn>
                      <a:cxn ang="0">
                        <a:pos x="156" y="163"/>
                      </a:cxn>
                      <a:cxn ang="0">
                        <a:pos x="154" y="120"/>
                      </a:cxn>
                      <a:cxn ang="0">
                        <a:pos x="151" y="76"/>
                      </a:cxn>
                      <a:cxn ang="0">
                        <a:pos x="147" y="30"/>
                      </a:cxn>
                      <a:cxn ang="0">
                        <a:pos x="144" y="0"/>
                      </a:cxn>
                    </a:cxnLst>
                    <a:rect l="0" t="0" r="r" b="b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5" name="Freeform 227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/>
                    <a:ahLst/>
                    <a:cxnLst>
                      <a:cxn ang="0">
                        <a:pos x="832" y="714"/>
                      </a:cxn>
                      <a:cxn ang="0">
                        <a:pos x="715" y="717"/>
                      </a:cxn>
                      <a:cxn ang="0">
                        <a:pos x="600" y="720"/>
                      </a:cxn>
                      <a:cxn ang="0">
                        <a:pos x="488" y="721"/>
                      </a:cxn>
                      <a:cxn ang="0">
                        <a:pos x="387" y="720"/>
                      </a:cxn>
                      <a:cxn ang="0">
                        <a:pos x="295" y="718"/>
                      </a:cxn>
                      <a:cxn ang="0">
                        <a:pos x="219" y="714"/>
                      </a:cxn>
                      <a:cxn ang="0">
                        <a:pos x="159" y="707"/>
                      </a:cxn>
                      <a:cxn ang="0">
                        <a:pos x="120" y="699"/>
                      </a:cxn>
                      <a:cxn ang="0">
                        <a:pos x="107" y="678"/>
                      </a:cxn>
                      <a:cxn ang="0">
                        <a:pos x="100" y="636"/>
                      </a:cxn>
                      <a:cxn ang="0">
                        <a:pos x="94" y="578"/>
                      </a:cxn>
                      <a:cxn ang="0">
                        <a:pos x="89" y="507"/>
                      </a:cxn>
                      <a:cxn ang="0">
                        <a:pos x="87" y="425"/>
                      </a:cxn>
                      <a:cxn ang="0">
                        <a:pos x="86" y="334"/>
                      </a:cxn>
                      <a:cxn ang="0">
                        <a:pos x="85" y="238"/>
                      </a:cxn>
                      <a:cxn ang="0">
                        <a:pos x="86" y="141"/>
                      </a:cxn>
                      <a:cxn ang="0">
                        <a:pos x="88" y="44"/>
                      </a:cxn>
                      <a:cxn ang="0">
                        <a:pos x="81" y="1"/>
                      </a:cxn>
                      <a:cxn ang="0">
                        <a:pos x="58" y="0"/>
                      </a:cxn>
                      <a:cxn ang="0">
                        <a:pos x="30" y="2"/>
                      </a:cxn>
                      <a:cxn ang="0">
                        <a:pos x="9" y="6"/>
                      </a:cxn>
                      <a:cxn ang="0">
                        <a:pos x="4" y="16"/>
                      </a:cxn>
                      <a:cxn ang="0">
                        <a:pos x="3" y="41"/>
                      </a:cxn>
                      <a:cxn ang="0">
                        <a:pos x="3" y="72"/>
                      </a:cxn>
                      <a:cxn ang="0">
                        <a:pos x="2" y="110"/>
                      </a:cxn>
                      <a:cxn ang="0">
                        <a:pos x="0" y="154"/>
                      </a:cxn>
                      <a:cxn ang="0">
                        <a:pos x="0" y="203"/>
                      </a:cxn>
                      <a:cxn ang="0">
                        <a:pos x="0" y="255"/>
                      </a:cxn>
                      <a:cxn ang="0">
                        <a:pos x="0" y="308"/>
                      </a:cxn>
                      <a:cxn ang="0">
                        <a:pos x="0" y="381"/>
                      </a:cxn>
                      <a:cxn ang="0">
                        <a:pos x="3" y="478"/>
                      </a:cxn>
                      <a:cxn ang="0">
                        <a:pos x="6" y="556"/>
                      </a:cxn>
                      <a:cxn ang="0">
                        <a:pos x="11" y="617"/>
                      </a:cxn>
                      <a:cxn ang="0">
                        <a:pos x="17" y="663"/>
                      </a:cxn>
                      <a:cxn ang="0">
                        <a:pos x="23" y="697"/>
                      </a:cxn>
                      <a:cxn ang="0">
                        <a:pos x="30" y="720"/>
                      </a:cxn>
                      <a:cxn ang="0">
                        <a:pos x="38" y="740"/>
                      </a:cxn>
                      <a:cxn ang="0">
                        <a:pos x="61" y="765"/>
                      </a:cxn>
                      <a:cxn ang="0">
                        <a:pos x="81" y="777"/>
                      </a:cxn>
                      <a:cxn ang="0">
                        <a:pos x="110" y="786"/>
                      </a:cxn>
                      <a:cxn ang="0">
                        <a:pos x="150" y="793"/>
                      </a:cxn>
                      <a:cxn ang="0">
                        <a:pos x="208" y="800"/>
                      </a:cxn>
                      <a:cxn ang="0">
                        <a:pos x="284" y="803"/>
                      </a:cxn>
                      <a:cxn ang="0">
                        <a:pos x="384" y="808"/>
                      </a:cxn>
                      <a:cxn ang="0">
                        <a:pos x="508" y="808"/>
                      </a:cxn>
                      <a:cxn ang="0">
                        <a:pos x="585" y="806"/>
                      </a:cxn>
                      <a:cxn ang="0">
                        <a:pos x="651" y="806"/>
                      </a:cxn>
                      <a:cxn ang="0">
                        <a:pos x="713" y="803"/>
                      </a:cxn>
                      <a:cxn ang="0">
                        <a:pos x="772" y="801"/>
                      </a:cxn>
                      <a:cxn ang="0">
                        <a:pos x="824" y="800"/>
                      </a:cxn>
                      <a:cxn ang="0">
                        <a:pos x="868" y="797"/>
                      </a:cxn>
                      <a:cxn ang="0">
                        <a:pos x="906" y="796"/>
                      </a:cxn>
                      <a:cxn ang="0">
                        <a:pos x="932" y="794"/>
                      </a:cxn>
                      <a:cxn ang="0">
                        <a:pos x="954" y="790"/>
                      </a:cxn>
                      <a:cxn ang="0">
                        <a:pos x="952" y="770"/>
                      </a:cxn>
                      <a:cxn ang="0">
                        <a:pos x="945" y="743"/>
                      </a:cxn>
                      <a:cxn ang="0">
                        <a:pos x="937" y="720"/>
                      </a:cxn>
                    </a:cxnLst>
                    <a:rect l="0" t="0" r="r" b="b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6" name="Freeform 228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/>
                    <a:ahLst/>
                    <a:cxnLst>
                      <a:cxn ang="0">
                        <a:pos x="23" y="117"/>
                      </a:cxn>
                      <a:cxn ang="0">
                        <a:pos x="52" y="111"/>
                      </a:cxn>
                      <a:cxn ang="0">
                        <a:pos x="80" y="106"/>
                      </a:cxn>
                      <a:cxn ang="0">
                        <a:pos x="110" y="101"/>
                      </a:cxn>
                      <a:cxn ang="0">
                        <a:pos x="138" y="98"/>
                      </a:cxn>
                      <a:cxn ang="0">
                        <a:pos x="166" y="95"/>
                      </a:cxn>
                      <a:cxn ang="0">
                        <a:pos x="194" y="93"/>
                      </a:cxn>
                      <a:cxn ang="0">
                        <a:pos x="221" y="91"/>
                      </a:cxn>
                      <a:cxn ang="0">
                        <a:pos x="249" y="89"/>
                      </a:cxn>
                      <a:cxn ang="0">
                        <a:pos x="276" y="88"/>
                      </a:cxn>
                      <a:cxn ang="0">
                        <a:pos x="303" y="87"/>
                      </a:cxn>
                      <a:cxn ang="0">
                        <a:pos x="329" y="86"/>
                      </a:cxn>
                      <a:cxn ang="0">
                        <a:pos x="356" y="86"/>
                      </a:cxn>
                      <a:cxn ang="0">
                        <a:pos x="383" y="87"/>
                      </a:cxn>
                      <a:cxn ang="0">
                        <a:pos x="409" y="88"/>
                      </a:cxn>
                      <a:cxn ang="0">
                        <a:pos x="435" y="91"/>
                      </a:cxn>
                      <a:cxn ang="0">
                        <a:pos x="461" y="92"/>
                      </a:cxn>
                      <a:cxn ang="0">
                        <a:pos x="487" y="95"/>
                      </a:cxn>
                      <a:cxn ang="0">
                        <a:pos x="512" y="98"/>
                      </a:cxn>
                      <a:cxn ang="0">
                        <a:pos x="537" y="101"/>
                      </a:cxn>
                      <a:cxn ang="0">
                        <a:pos x="563" y="106"/>
                      </a:cxn>
                      <a:cxn ang="0">
                        <a:pos x="589" y="111"/>
                      </a:cxn>
                      <a:cxn ang="0">
                        <a:pos x="586" y="22"/>
                      </a:cxn>
                      <a:cxn ang="0">
                        <a:pos x="558" y="18"/>
                      </a:cxn>
                      <a:cxn ang="0">
                        <a:pos x="532" y="14"/>
                      </a:cxn>
                      <a:cxn ang="0">
                        <a:pos x="505" y="10"/>
                      </a:cxn>
                      <a:cxn ang="0">
                        <a:pos x="478" y="8"/>
                      </a:cxn>
                      <a:cxn ang="0">
                        <a:pos x="450" y="4"/>
                      </a:cxn>
                      <a:cxn ang="0">
                        <a:pos x="423" y="3"/>
                      </a:cxn>
                      <a:cxn ang="0">
                        <a:pos x="395" y="0"/>
                      </a:cxn>
                      <a:cxn ang="0">
                        <a:pos x="369" y="0"/>
                      </a:cxn>
                      <a:cxn ang="0">
                        <a:pos x="340" y="0"/>
                      </a:cxn>
                      <a:cxn ang="0">
                        <a:pos x="312" y="0"/>
                      </a:cxn>
                      <a:cxn ang="0">
                        <a:pos x="283" y="0"/>
                      </a:cxn>
                      <a:cxn ang="0">
                        <a:pos x="255" y="2"/>
                      </a:cxn>
                      <a:cxn ang="0">
                        <a:pos x="226" y="3"/>
                      </a:cxn>
                      <a:cxn ang="0">
                        <a:pos x="197" y="5"/>
                      </a:cxn>
                      <a:cxn ang="0">
                        <a:pos x="168" y="8"/>
                      </a:cxn>
                      <a:cxn ang="0">
                        <a:pos x="138" y="11"/>
                      </a:cxn>
                      <a:cxn ang="0">
                        <a:pos x="109" y="16"/>
                      </a:cxn>
                      <a:cxn ang="0">
                        <a:pos x="80" y="19"/>
                      </a:cxn>
                      <a:cxn ang="0">
                        <a:pos x="49" y="24"/>
                      </a:cxn>
                      <a:cxn ang="0">
                        <a:pos x="20" y="29"/>
                      </a:cxn>
                      <a:cxn ang="0">
                        <a:pos x="0" y="34"/>
                      </a:cxn>
                    </a:cxnLst>
                    <a:rect l="0" t="0" r="r" b="b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7" name="Freeform 229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/>
                    <a:ahLst/>
                    <a:cxnLst>
                      <a:cxn ang="0">
                        <a:pos x="19" y="97"/>
                      </a:cxn>
                      <a:cxn ang="0">
                        <a:pos x="69" y="96"/>
                      </a:cxn>
                      <a:cxn ang="0">
                        <a:pos x="120" y="94"/>
                      </a:cxn>
                      <a:cxn ang="0">
                        <a:pos x="171" y="92"/>
                      </a:cxn>
                      <a:cxn ang="0">
                        <a:pos x="222" y="92"/>
                      </a:cxn>
                      <a:cxn ang="0">
                        <a:pos x="274" y="91"/>
                      </a:cxn>
                      <a:cxn ang="0">
                        <a:pos x="326" y="90"/>
                      </a:cxn>
                      <a:cxn ang="0">
                        <a:pos x="379" y="89"/>
                      </a:cxn>
                      <a:cxn ang="0">
                        <a:pos x="430" y="87"/>
                      </a:cxn>
                      <a:cxn ang="0">
                        <a:pos x="483" y="87"/>
                      </a:cxn>
                      <a:cxn ang="0">
                        <a:pos x="536" y="87"/>
                      </a:cxn>
                      <a:cxn ang="0">
                        <a:pos x="590" y="86"/>
                      </a:cxn>
                      <a:cxn ang="0">
                        <a:pos x="643" y="86"/>
                      </a:cxn>
                      <a:cxn ang="0">
                        <a:pos x="698" y="87"/>
                      </a:cxn>
                      <a:cxn ang="0">
                        <a:pos x="751" y="87"/>
                      </a:cxn>
                      <a:cxn ang="0">
                        <a:pos x="805" y="87"/>
                      </a:cxn>
                      <a:cxn ang="0">
                        <a:pos x="860" y="89"/>
                      </a:cxn>
                      <a:cxn ang="0">
                        <a:pos x="915" y="90"/>
                      </a:cxn>
                      <a:cxn ang="0">
                        <a:pos x="970" y="91"/>
                      </a:cxn>
                      <a:cxn ang="0">
                        <a:pos x="1024" y="93"/>
                      </a:cxn>
                      <a:cxn ang="0">
                        <a:pos x="1080" y="96"/>
                      </a:cxn>
                      <a:cxn ang="0">
                        <a:pos x="1136" y="99"/>
                      </a:cxn>
                      <a:cxn ang="0">
                        <a:pos x="1102" y="10"/>
                      </a:cxn>
                      <a:cxn ang="0">
                        <a:pos x="1047" y="8"/>
                      </a:cxn>
                      <a:cxn ang="0">
                        <a:pos x="991" y="7"/>
                      </a:cxn>
                      <a:cxn ang="0">
                        <a:pos x="936" y="4"/>
                      </a:cxn>
                      <a:cxn ang="0">
                        <a:pos x="881" y="2"/>
                      </a:cxn>
                      <a:cxn ang="0">
                        <a:pos x="825" y="1"/>
                      </a:cxn>
                      <a:cxn ang="0">
                        <a:pos x="771" y="1"/>
                      </a:cxn>
                      <a:cxn ang="0">
                        <a:pos x="716" y="1"/>
                      </a:cxn>
                      <a:cxn ang="0">
                        <a:pos x="662" y="0"/>
                      </a:cxn>
                      <a:cxn ang="0">
                        <a:pos x="608" y="0"/>
                      </a:cxn>
                      <a:cxn ang="0">
                        <a:pos x="554" y="1"/>
                      </a:cxn>
                      <a:cxn ang="0">
                        <a:pos x="501" y="1"/>
                      </a:cxn>
                      <a:cxn ang="0">
                        <a:pos x="447" y="1"/>
                      </a:cxn>
                      <a:cxn ang="0">
                        <a:pos x="394" y="1"/>
                      </a:cxn>
                      <a:cxn ang="0">
                        <a:pos x="342" y="3"/>
                      </a:cxn>
                      <a:cxn ang="0">
                        <a:pos x="291" y="4"/>
                      </a:cxn>
                      <a:cxn ang="0">
                        <a:pos x="237" y="4"/>
                      </a:cxn>
                      <a:cxn ang="0">
                        <a:pos x="186" y="7"/>
                      </a:cxn>
                      <a:cxn ang="0">
                        <a:pos x="135" y="8"/>
                      </a:cxn>
                      <a:cxn ang="0">
                        <a:pos x="83" y="9"/>
                      </a:cxn>
                      <a:cxn ang="0">
                        <a:pos x="33" y="1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8" name="Freeform 230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/>
                    <a:ahLst/>
                    <a:cxnLst>
                      <a:cxn ang="0">
                        <a:pos x="101" y="20"/>
                      </a:cxn>
                      <a:cxn ang="0">
                        <a:pos x="94" y="42"/>
                      </a:cxn>
                      <a:cxn ang="0">
                        <a:pos x="85" y="63"/>
                      </a:cxn>
                      <a:cxn ang="0">
                        <a:pos x="77" y="82"/>
                      </a:cxn>
                      <a:cxn ang="0">
                        <a:pos x="70" y="101"/>
                      </a:cxn>
                      <a:cxn ang="0">
                        <a:pos x="63" y="121"/>
                      </a:cxn>
                      <a:cxn ang="0">
                        <a:pos x="56" y="139"/>
                      </a:cxn>
                      <a:cxn ang="0">
                        <a:pos x="50" y="157"/>
                      </a:cxn>
                      <a:cxn ang="0">
                        <a:pos x="45" y="175"/>
                      </a:cxn>
                      <a:cxn ang="0">
                        <a:pos x="39" y="192"/>
                      </a:cxn>
                      <a:cxn ang="0">
                        <a:pos x="36" y="210"/>
                      </a:cxn>
                      <a:cxn ang="0">
                        <a:pos x="31" y="226"/>
                      </a:cxn>
                      <a:cxn ang="0">
                        <a:pos x="26" y="243"/>
                      </a:cxn>
                      <a:cxn ang="0">
                        <a:pos x="21" y="259"/>
                      </a:cxn>
                      <a:cxn ang="0">
                        <a:pos x="18" y="275"/>
                      </a:cxn>
                      <a:cxn ang="0">
                        <a:pos x="15" y="291"/>
                      </a:cxn>
                      <a:cxn ang="0">
                        <a:pos x="12" y="307"/>
                      </a:cxn>
                      <a:cxn ang="0">
                        <a:pos x="8" y="324"/>
                      </a:cxn>
                      <a:cxn ang="0">
                        <a:pos x="7" y="340"/>
                      </a:cxn>
                      <a:cxn ang="0">
                        <a:pos x="5" y="356"/>
                      </a:cxn>
                      <a:cxn ang="0">
                        <a:pos x="2" y="372"/>
                      </a:cxn>
                      <a:cxn ang="0">
                        <a:pos x="93" y="383"/>
                      </a:cxn>
                      <a:cxn ang="0">
                        <a:pos x="94" y="367"/>
                      </a:cxn>
                      <a:cxn ang="0">
                        <a:pos x="96" y="351"/>
                      </a:cxn>
                      <a:cxn ang="0">
                        <a:pos x="100" y="336"/>
                      </a:cxn>
                      <a:cxn ang="0">
                        <a:pos x="103" y="321"/>
                      </a:cxn>
                      <a:cxn ang="0">
                        <a:pos x="107" y="304"/>
                      </a:cxn>
                      <a:cxn ang="0">
                        <a:pos x="112" y="288"/>
                      </a:cxn>
                      <a:cxn ang="0">
                        <a:pos x="116" y="272"/>
                      </a:cxn>
                      <a:cxn ang="0">
                        <a:pos x="121" y="255"/>
                      </a:cxn>
                      <a:cxn ang="0">
                        <a:pos x="126" y="237"/>
                      </a:cxn>
                      <a:cxn ang="0">
                        <a:pos x="132" y="221"/>
                      </a:cxn>
                      <a:cxn ang="0">
                        <a:pos x="136" y="203"/>
                      </a:cxn>
                      <a:cxn ang="0">
                        <a:pos x="142" y="185"/>
                      </a:cxn>
                      <a:cxn ang="0">
                        <a:pos x="147" y="166"/>
                      </a:cxn>
                      <a:cxn ang="0">
                        <a:pos x="153" y="147"/>
                      </a:cxn>
                      <a:cxn ang="0">
                        <a:pos x="159" y="128"/>
                      </a:cxn>
                      <a:cxn ang="0">
                        <a:pos x="166" y="109"/>
                      </a:cxn>
                      <a:cxn ang="0">
                        <a:pos x="172" y="89"/>
                      </a:cxn>
                      <a:cxn ang="0">
                        <a:pos x="179" y="70"/>
                      </a:cxn>
                      <a:cxn ang="0">
                        <a:pos x="185" y="49"/>
                      </a:cxn>
                      <a:cxn ang="0">
                        <a:pos x="192" y="29"/>
                      </a:cxn>
                      <a:cxn ang="0">
                        <a:pos x="198" y="7"/>
                      </a:cxn>
                      <a:cxn ang="0">
                        <a:pos x="109" y="6"/>
                      </a:cxn>
                    </a:cxnLst>
                    <a:rect l="0" t="0" r="r" b="b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79" name="Freeform 231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/>
                    <a:ahLst/>
                    <a:cxnLst>
                      <a:cxn ang="0">
                        <a:pos x="3" y="54"/>
                      </a:cxn>
                      <a:cxn ang="0">
                        <a:pos x="11" y="72"/>
                      </a:cxn>
                      <a:cxn ang="0">
                        <a:pos x="21" y="88"/>
                      </a:cxn>
                      <a:cxn ang="0">
                        <a:pos x="28" y="104"/>
                      </a:cxn>
                      <a:cxn ang="0">
                        <a:pos x="36" y="120"/>
                      </a:cxn>
                      <a:cxn ang="0">
                        <a:pos x="43" y="137"/>
                      </a:cxn>
                      <a:cxn ang="0">
                        <a:pos x="50" y="152"/>
                      </a:cxn>
                      <a:cxn ang="0">
                        <a:pos x="56" y="168"/>
                      </a:cxn>
                      <a:cxn ang="0">
                        <a:pos x="63" y="183"/>
                      </a:cxn>
                      <a:cxn ang="0">
                        <a:pos x="68" y="199"/>
                      </a:cxn>
                      <a:cxn ang="0">
                        <a:pos x="74" y="214"/>
                      </a:cxn>
                      <a:cxn ang="0">
                        <a:pos x="79" y="230"/>
                      </a:cxn>
                      <a:cxn ang="0">
                        <a:pos x="83" y="244"/>
                      </a:cxn>
                      <a:cxn ang="0">
                        <a:pos x="87" y="259"/>
                      </a:cxn>
                      <a:cxn ang="0">
                        <a:pos x="92" y="273"/>
                      </a:cxn>
                      <a:cxn ang="0">
                        <a:pos x="94" y="288"/>
                      </a:cxn>
                      <a:cxn ang="0">
                        <a:pos x="97" y="302"/>
                      </a:cxn>
                      <a:cxn ang="0">
                        <a:pos x="99" y="316"/>
                      </a:cxn>
                      <a:cxn ang="0">
                        <a:pos x="101" y="329"/>
                      </a:cxn>
                      <a:cxn ang="0">
                        <a:pos x="104" y="343"/>
                      </a:cxn>
                      <a:cxn ang="0">
                        <a:pos x="105" y="358"/>
                      </a:cxn>
                      <a:cxn ang="0">
                        <a:pos x="106" y="372"/>
                      </a:cxn>
                      <a:cxn ang="0">
                        <a:pos x="191" y="355"/>
                      </a:cxn>
                      <a:cxn ang="0">
                        <a:pos x="190" y="340"/>
                      </a:cxn>
                      <a:cxn ang="0">
                        <a:pos x="188" y="323"/>
                      </a:cxn>
                      <a:cxn ang="0">
                        <a:pos x="186" y="307"/>
                      </a:cxn>
                      <a:cxn ang="0">
                        <a:pos x="182" y="291"/>
                      </a:cxn>
                      <a:cxn ang="0">
                        <a:pos x="180" y="276"/>
                      </a:cxn>
                      <a:cxn ang="0">
                        <a:pos x="177" y="259"/>
                      </a:cxn>
                      <a:cxn ang="0">
                        <a:pos x="172" y="241"/>
                      </a:cxn>
                      <a:cxn ang="0">
                        <a:pos x="168" y="225"/>
                      </a:cxn>
                      <a:cxn ang="0">
                        <a:pos x="163" y="208"/>
                      </a:cxn>
                      <a:cxn ang="0">
                        <a:pos x="158" y="192"/>
                      </a:cxn>
                      <a:cxn ang="0">
                        <a:pos x="152" y="175"/>
                      </a:cxn>
                      <a:cxn ang="0">
                        <a:pos x="146" y="157"/>
                      </a:cxn>
                      <a:cxn ang="0">
                        <a:pos x="139" y="139"/>
                      </a:cxn>
                      <a:cxn ang="0">
                        <a:pos x="132" y="121"/>
                      </a:cxn>
                      <a:cxn ang="0">
                        <a:pos x="125" y="104"/>
                      </a:cxn>
                      <a:cxn ang="0">
                        <a:pos x="117" y="86"/>
                      </a:cxn>
                      <a:cxn ang="0">
                        <a:pos x="108" y="68"/>
                      </a:cxn>
                      <a:cxn ang="0">
                        <a:pos x="99" y="50"/>
                      </a:cxn>
                      <a:cxn ang="0">
                        <a:pos x="89" y="31"/>
                      </a:cxn>
                      <a:cxn ang="0">
                        <a:pos x="80" y="12"/>
                      </a:cxn>
                      <a:cxn ang="0">
                        <a:pos x="74" y="0"/>
                      </a:cxn>
                    </a:cxnLst>
                    <a:rect l="0" t="0" r="r" b="b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0" name="Freeform 232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9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7" y="63"/>
                      </a:cxn>
                      <a:cxn ang="0">
                        <a:pos x="72" y="57"/>
                      </a:cxn>
                      <a:cxn ang="0">
                        <a:pos x="74" y="51"/>
                      </a:cxn>
                      <a:cxn ang="0">
                        <a:pos x="77" y="43"/>
                      </a:cxn>
                      <a:cxn ang="0">
                        <a:pos x="77" y="36"/>
                      </a:cxn>
                      <a:cxn ang="0">
                        <a:pos x="74" y="28"/>
                      </a:cxn>
                      <a:cxn ang="0">
                        <a:pos x="72" y="21"/>
                      </a:cxn>
                      <a:cxn ang="0">
                        <a:pos x="67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49" y="3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3"/>
                      </a:cxn>
                      <a:cxn ang="0">
                        <a:pos x="19" y="5"/>
                      </a:cxn>
                      <a:cxn ang="0">
                        <a:pos x="14" y="10"/>
                      </a:cxn>
                      <a:cxn ang="0">
                        <a:pos x="8" y="15"/>
                      </a:cxn>
                      <a:cxn ang="0">
                        <a:pos x="3" y="21"/>
                      </a:cxn>
                      <a:cxn ang="0">
                        <a:pos x="1" y="28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8" y="63"/>
                      </a:cxn>
                      <a:cxn ang="0">
                        <a:pos x="14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8"/>
                      </a:cxn>
                      <a:cxn ang="0">
                        <a:pos x="38" y="79"/>
                      </a:cxn>
                    </a:cxnLst>
                    <a:rect l="0" t="0" r="r" b="b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1" name="Freeform 233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8"/>
                      </a:cxn>
                      <a:cxn ang="0">
                        <a:pos x="69" y="62"/>
                      </a:cxn>
                      <a:cxn ang="0">
                        <a:pos x="72" y="56"/>
                      </a:cxn>
                      <a:cxn ang="0">
                        <a:pos x="75" y="49"/>
                      </a:cxn>
                      <a:cxn ang="0">
                        <a:pos x="77" y="42"/>
                      </a:cxn>
                      <a:cxn ang="0">
                        <a:pos x="77" y="33"/>
                      </a:cxn>
                      <a:cxn ang="0">
                        <a:pos x="75" y="26"/>
                      </a:cxn>
                      <a:cxn ang="0">
                        <a:pos x="72" y="19"/>
                      </a:cxn>
                      <a:cxn ang="0">
                        <a:pos x="69" y="13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3"/>
                      </a:cxn>
                      <a:cxn ang="0">
                        <a:pos x="0" y="42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8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2" name="Freeform 234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1" y="75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4" y="56"/>
                      </a:cxn>
                      <a:cxn ang="0">
                        <a:pos x="76" y="48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6" y="26"/>
                      </a:cxn>
                      <a:cxn ang="0">
                        <a:pos x="74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1" y="0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6" y="7"/>
                      </a:cxn>
                      <a:cxn ang="0">
                        <a:pos x="10" y="13"/>
                      </a:cxn>
                      <a:cxn ang="0">
                        <a:pos x="5" y="19"/>
                      </a:cxn>
                      <a:cxn ang="0">
                        <a:pos x="3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3" y="48"/>
                      </a:cxn>
                      <a:cxn ang="0">
                        <a:pos x="5" y="56"/>
                      </a:cxn>
                      <a:cxn ang="0">
                        <a:pos x="10" y="61"/>
                      </a:cxn>
                      <a:cxn ang="0">
                        <a:pos x="16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6" y="76"/>
                      </a:cxn>
                      <a:cxn ang="0">
                        <a:pos x="41" y="77"/>
                      </a:cxn>
                    </a:cxnLst>
                    <a:rect l="0" t="0" r="r" b="b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3" name="Freeform 235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5" y="73"/>
                      </a:cxn>
                      <a:cxn ang="0">
                        <a:pos x="63" y="69"/>
                      </a:cxn>
                      <a:cxn ang="0">
                        <a:pos x="67" y="64"/>
                      </a:cxn>
                      <a:cxn ang="0">
                        <a:pos x="71" y="57"/>
                      </a:cxn>
                      <a:cxn ang="0">
                        <a:pos x="74" y="51"/>
                      </a:cxn>
                      <a:cxn ang="0">
                        <a:pos x="76" y="43"/>
                      </a:cxn>
                      <a:cxn ang="0">
                        <a:pos x="76" y="36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5" y="5"/>
                      </a:cxn>
                      <a:cxn ang="0">
                        <a:pos x="50" y="2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2"/>
                      </a:cxn>
                      <a:cxn ang="0">
                        <a:pos x="19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1" y="51"/>
                      </a:cxn>
                      <a:cxn ang="0">
                        <a:pos x="3" y="57"/>
                      </a:cxn>
                      <a:cxn ang="0">
                        <a:pos x="7" y="64"/>
                      </a:cxn>
                      <a:cxn ang="0">
                        <a:pos x="13" y="69"/>
                      </a:cxn>
                      <a:cxn ang="0">
                        <a:pos x="19" y="73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4" name="Freeform 236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2" y="76"/>
                      </a:cxn>
                      <a:cxn ang="0">
                        <a:pos x="49" y="75"/>
                      </a:cxn>
                      <a:cxn ang="0">
                        <a:pos x="55" y="71"/>
                      </a:cxn>
                      <a:cxn ang="0">
                        <a:pos x="63" y="67"/>
                      </a:cxn>
                      <a:cxn ang="0">
                        <a:pos x="67" y="61"/>
                      </a:cxn>
                      <a:cxn ang="0">
                        <a:pos x="72" y="56"/>
                      </a:cxn>
                      <a:cxn ang="0">
                        <a:pos x="74" y="48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4" y="26"/>
                      </a:cxn>
                      <a:cxn ang="0">
                        <a:pos x="72" y="19"/>
                      </a:cxn>
                      <a:cxn ang="0">
                        <a:pos x="67" y="13"/>
                      </a:cxn>
                      <a:cxn ang="0">
                        <a:pos x="63" y="7"/>
                      </a:cxn>
                      <a:cxn ang="0">
                        <a:pos x="55" y="3"/>
                      </a:cxn>
                      <a:cxn ang="0">
                        <a:pos x="49" y="0"/>
                      </a:cxn>
                      <a:cxn ang="0">
                        <a:pos x="42" y="0"/>
                      </a:cxn>
                      <a:cxn ang="0">
                        <a:pos x="35" y="0"/>
                      </a:cxn>
                      <a:cxn ang="0">
                        <a:pos x="27" y="0"/>
                      </a:cxn>
                      <a:cxn ang="0">
                        <a:pos x="20" y="3"/>
                      </a:cxn>
                      <a:cxn ang="0">
                        <a:pos x="13" y="7"/>
                      </a:cxn>
                      <a:cxn ang="0">
                        <a:pos x="8" y="13"/>
                      </a:cxn>
                      <a:cxn ang="0">
                        <a:pos x="4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8"/>
                      </a:cxn>
                      <a:cxn ang="0">
                        <a:pos x="4" y="56"/>
                      </a:cxn>
                      <a:cxn ang="0">
                        <a:pos x="8" y="61"/>
                      </a:cxn>
                      <a:cxn ang="0">
                        <a:pos x="13" y="67"/>
                      </a:cxn>
                      <a:cxn ang="0">
                        <a:pos x="20" y="71"/>
                      </a:cxn>
                      <a:cxn ang="0">
                        <a:pos x="27" y="75"/>
                      </a:cxn>
                      <a:cxn ang="0">
                        <a:pos x="35" y="76"/>
                      </a:cxn>
                      <a:cxn ang="0">
                        <a:pos x="39" y="77"/>
                      </a:cxn>
                    </a:cxnLst>
                    <a:rect l="0" t="0" r="r" b="b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5" name="Freeform 237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3" y="77"/>
                      </a:cxn>
                      <a:cxn ang="0">
                        <a:pos x="50" y="76"/>
                      </a:cxn>
                      <a:cxn ang="0">
                        <a:pos x="57" y="73"/>
                      </a:cxn>
                      <a:cxn ang="0">
                        <a:pos x="63" y="69"/>
                      </a:cxn>
                      <a:cxn ang="0">
                        <a:pos x="68" y="64"/>
                      </a:cxn>
                      <a:cxn ang="0">
                        <a:pos x="74" y="57"/>
                      </a:cxn>
                      <a:cxn ang="0">
                        <a:pos x="76" y="51"/>
                      </a:cxn>
                      <a:cxn ang="0">
                        <a:pos x="78" y="43"/>
                      </a:cxn>
                      <a:cxn ang="0">
                        <a:pos x="78" y="36"/>
                      </a:cxn>
                      <a:cxn ang="0">
                        <a:pos x="76" y="27"/>
                      </a:cxn>
                      <a:cxn ang="0">
                        <a:pos x="74" y="20"/>
                      </a:cxn>
                      <a:cxn ang="0">
                        <a:pos x="68" y="14"/>
                      </a:cxn>
                      <a:cxn ang="0">
                        <a:pos x="63" y="8"/>
                      </a:cxn>
                      <a:cxn ang="0">
                        <a:pos x="57" y="5"/>
                      </a:cxn>
                      <a:cxn ang="0">
                        <a:pos x="50" y="2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7" y="2"/>
                      </a:cxn>
                      <a:cxn ang="0">
                        <a:pos x="20" y="5"/>
                      </a:cxn>
                      <a:cxn ang="0">
                        <a:pos x="14" y="8"/>
                      </a:cxn>
                      <a:cxn ang="0">
                        <a:pos x="8" y="14"/>
                      </a:cxn>
                      <a:cxn ang="0">
                        <a:pos x="5" y="20"/>
                      </a:cxn>
                      <a:cxn ang="0">
                        <a:pos x="2" y="27"/>
                      </a:cxn>
                      <a:cxn ang="0">
                        <a:pos x="0" y="36"/>
                      </a:cxn>
                      <a:cxn ang="0">
                        <a:pos x="0" y="43"/>
                      </a:cxn>
                      <a:cxn ang="0">
                        <a:pos x="2" y="51"/>
                      </a:cxn>
                      <a:cxn ang="0">
                        <a:pos x="5" y="57"/>
                      </a:cxn>
                      <a:cxn ang="0">
                        <a:pos x="8" y="64"/>
                      </a:cxn>
                      <a:cxn ang="0">
                        <a:pos x="14" y="69"/>
                      </a:cxn>
                      <a:cxn ang="0">
                        <a:pos x="20" y="73"/>
                      </a:cxn>
                      <a:cxn ang="0">
                        <a:pos x="27" y="76"/>
                      </a:cxn>
                      <a:cxn ang="0">
                        <a:pos x="36" y="77"/>
                      </a:cxn>
                      <a:cxn ang="0">
                        <a:pos x="39" y="78"/>
                      </a:cxn>
                    </a:cxnLst>
                    <a:rect l="0" t="0" r="r" b="b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6" name="Freeform 238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41" y="78"/>
                      </a:cxn>
                      <a:cxn ang="0">
                        <a:pos x="48" y="76"/>
                      </a:cxn>
                      <a:cxn ang="0">
                        <a:pos x="54" y="72"/>
                      </a:cxn>
                      <a:cxn ang="0">
                        <a:pos x="61" y="69"/>
                      </a:cxn>
                      <a:cxn ang="0">
                        <a:pos x="66" y="63"/>
                      </a:cxn>
                      <a:cxn ang="0">
                        <a:pos x="70" y="57"/>
                      </a:cxn>
                      <a:cxn ang="0">
                        <a:pos x="73" y="51"/>
                      </a:cxn>
                      <a:cxn ang="0">
                        <a:pos x="75" y="42"/>
                      </a:cxn>
                      <a:cxn ang="0">
                        <a:pos x="75" y="35"/>
                      </a:cxn>
                      <a:cxn ang="0">
                        <a:pos x="73" y="26"/>
                      </a:cxn>
                      <a:cxn ang="0">
                        <a:pos x="70" y="20"/>
                      </a:cxn>
                      <a:cxn ang="0">
                        <a:pos x="66" y="14"/>
                      </a:cxn>
                      <a:cxn ang="0">
                        <a:pos x="61" y="9"/>
                      </a:cxn>
                      <a:cxn ang="0">
                        <a:pos x="54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4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1"/>
                      </a:cxn>
                      <a:cxn ang="0">
                        <a:pos x="3" y="57"/>
                      </a:cxn>
                      <a:cxn ang="0">
                        <a:pos x="7" y="63"/>
                      </a:cxn>
                      <a:cxn ang="0">
                        <a:pos x="13" y="69"/>
                      </a:cxn>
                      <a:cxn ang="0">
                        <a:pos x="19" y="72"/>
                      </a:cxn>
                      <a:cxn ang="0">
                        <a:pos x="24" y="76"/>
                      </a:cxn>
                      <a:cxn ang="0">
                        <a:pos x="33" y="78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7" name="Freeform 239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50" y="76"/>
                      </a:cxn>
                      <a:cxn ang="0">
                        <a:pos x="56" y="72"/>
                      </a:cxn>
                      <a:cxn ang="0">
                        <a:pos x="63" y="67"/>
                      </a:cxn>
                      <a:cxn ang="0">
                        <a:pos x="67" y="63"/>
                      </a:cxn>
                      <a:cxn ang="0">
                        <a:pos x="71" y="56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7"/>
                      </a:cxn>
                      <a:cxn ang="0">
                        <a:pos x="71" y="20"/>
                      </a:cxn>
                      <a:cxn ang="0">
                        <a:pos x="67" y="14"/>
                      </a:cxn>
                      <a:cxn ang="0">
                        <a:pos x="63" y="8"/>
                      </a:cxn>
                      <a:cxn ang="0">
                        <a:pos x="56" y="5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5"/>
                      </a:cxn>
                      <a:cxn ang="0">
                        <a:pos x="13" y="8"/>
                      </a:cxn>
                      <a:cxn ang="0">
                        <a:pos x="7" y="14"/>
                      </a:cxn>
                      <a:cxn ang="0">
                        <a:pos x="3" y="20"/>
                      </a:cxn>
                      <a:cxn ang="0">
                        <a:pos x="1" y="27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1" y="50"/>
                      </a:cxn>
                      <a:cxn ang="0">
                        <a:pos x="3" y="56"/>
                      </a:cxn>
                      <a:cxn ang="0">
                        <a:pos x="7" y="63"/>
                      </a:cxn>
                      <a:cxn ang="0">
                        <a:pos x="13" y="67"/>
                      </a:cxn>
                      <a:cxn ang="0">
                        <a:pos x="20" y="72"/>
                      </a:cxn>
                      <a:cxn ang="0">
                        <a:pos x="26" y="76"/>
                      </a:cxn>
                      <a:cxn ang="0">
                        <a:pos x="34" y="77"/>
                      </a:cxn>
                      <a:cxn ang="0">
                        <a:pos x="38" y="78"/>
                      </a:cxn>
                    </a:cxnLst>
                    <a:rect l="0" t="0" r="r" b="b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8" name="Freeform 240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6" y="71"/>
                      </a:cxn>
                      <a:cxn ang="0">
                        <a:pos x="63" y="67"/>
                      </a:cxn>
                      <a:cxn ang="0">
                        <a:pos x="69" y="61"/>
                      </a:cxn>
                      <a:cxn ang="0">
                        <a:pos x="73" y="56"/>
                      </a:cxn>
                      <a:cxn ang="0">
                        <a:pos x="76" y="48"/>
                      </a:cxn>
                      <a:cxn ang="0">
                        <a:pos x="77" y="40"/>
                      </a:cxn>
                      <a:cxn ang="0">
                        <a:pos x="77" y="33"/>
                      </a:cxn>
                      <a:cxn ang="0">
                        <a:pos x="76" y="25"/>
                      </a:cxn>
                      <a:cxn ang="0">
                        <a:pos x="73" y="19"/>
                      </a:cxn>
                      <a:cxn ang="0">
                        <a:pos x="69" y="13"/>
                      </a:cxn>
                      <a:cxn ang="0">
                        <a:pos x="63" y="7"/>
                      </a:cxn>
                      <a:cxn ang="0">
                        <a:pos x="56" y="3"/>
                      </a:cxn>
                      <a:cxn ang="0">
                        <a:pos x="50" y="0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1" y="3"/>
                      </a:cxn>
                      <a:cxn ang="0">
                        <a:pos x="15" y="7"/>
                      </a:cxn>
                      <a:cxn ang="0">
                        <a:pos x="9" y="13"/>
                      </a:cxn>
                      <a:cxn ang="0">
                        <a:pos x="5" y="19"/>
                      </a:cxn>
                      <a:cxn ang="0">
                        <a:pos x="2" y="25"/>
                      </a:cxn>
                      <a:cxn ang="0">
                        <a:pos x="0" y="33"/>
                      </a:cxn>
                      <a:cxn ang="0">
                        <a:pos x="0" y="40"/>
                      </a:cxn>
                      <a:cxn ang="0">
                        <a:pos x="2" y="48"/>
                      </a:cxn>
                      <a:cxn ang="0">
                        <a:pos x="5" y="56"/>
                      </a:cxn>
                      <a:cxn ang="0">
                        <a:pos x="9" y="61"/>
                      </a:cxn>
                      <a:cxn ang="0">
                        <a:pos x="15" y="67"/>
                      </a:cxn>
                      <a:cxn ang="0">
                        <a:pos x="21" y="71"/>
                      </a:cxn>
                      <a:cxn ang="0">
                        <a:pos x="28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89" name="Freeform 241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/>
                    <a:ahLst/>
                    <a:cxnLst>
                      <a:cxn ang="0">
                        <a:pos x="43" y="79"/>
                      </a:cxn>
                      <a:cxn ang="0">
                        <a:pos x="52" y="76"/>
                      </a:cxn>
                      <a:cxn ang="0">
                        <a:pos x="57" y="73"/>
                      </a:cxn>
                      <a:cxn ang="0">
                        <a:pos x="63" y="68"/>
                      </a:cxn>
                      <a:cxn ang="0">
                        <a:pos x="69" y="63"/>
                      </a:cxn>
                      <a:cxn ang="0">
                        <a:pos x="73" y="59"/>
                      </a:cxn>
                      <a:cxn ang="0">
                        <a:pos x="76" y="50"/>
                      </a:cxn>
                      <a:cxn ang="0">
                        <a:pos x="78" y="43"/>
                      </a:cxn>
                      <a:cxn ang="0">
                        <a:pos x="78" y="35"/>
                      </a:cxn>
                      <a:cxn ang="0">
                        <a:pos x="76" y="28"/>
                      </a:cxn>
                      <a:cxn ang="0">
                        <a:pos x="73" y="21"/>
                      </a:cxn>
                      <a:cxn ang="0">
                        <a:pos x="69" y="15"/>
                      </a:cxn>
                      <a:cxn ang="0">
                        <a:pos x="63" y="10"/>
                      </a:cxn>
                      <a:cxn ang="0">
                        <a:pos x="57" y="5"/>
                      </a:cxn>
                      <a:cxn ang="0">
                        <a:pos x="52" y="3"/>
                      </a:cxn>
                      <a:cxn ang="0">
                        <a:pos x="43" y="0"/>
                      </a:cxn>
                      <a:cxn ang="0">
                        <a:pos x="36" y="0"/>
                      </a:cxn>
                      <a:cxn ang="0">
                        <a:pos x="28" y="3"/>
                      </a:cxn>
                      <a:cxn ang="0">
                        <a:pos x="21" y="5"/>
                      </a:cxn>
                      <a:cxn ang="0">
                        <a:pos x="15" y="10"/>
                      </a:cxn>
                      <a:cxn ang="0">
                        <a:pos x="10" y="15"/>
                      </a:cxn>
                      <a:cxn ang="0">
                        <a:pos x="5" y="21"/>
                      </a:cxn>
                      <a:cxn ang="0">
                        <a:pos x="3" y="28"/>
                      </a:cxn>
                      <a:cxn ang="0">
                        <a:pos x="0" y="35"/>
                      </a:cxn>
                      <a:cxn ang="0">
                        <a:pos x="0" y="43"/>
                      </a:cxn>
                      <a:cxn ang="0">
                        <a:pos x="3" y="50"/>
                      </a:cxn>
                      <a:cxn ang="0">
                        <a:pos x="5" y="59"/>
                      </a:cxn>
                      <a:cxn ang="0">
                        <a:pos x="10" y="63"/>
                      </a:cxn>
                      <a:cxn ang="0">
                        <a:pos x="15" y="68"/>
                      </a:cxn>
                      <a:cxn ang="0">
                        <a:pos x="21" y="73"/>
                      </a:cxn>
                      <a:cxn ang="0">
                        <a:pos x="28" y="76"/>
                      </a:cxn>
                      <a:cxn ang="0">
                        <a:pos x="36" y="79"/>
                      </a:cxn>
                      <a:cxn ang="0">
                        <a:pos x="40" y="79"/>
                      </a:cxn>
                    </a:cxnLst>
                    <a:rect l="0" t="0" r="r" b="b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0" name="Freeform 242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/>
                    <a:ahLst/>
                    <a:cxnLst>
                      <a:cxn ang="0">
                        <a:pos x="43" y="76"/>
                      </a:cxn>
                      <a:cxn ang="0">
                        <a:pos x="50" y="73"/>
                      </a:cxn>
                      <a:cxn ang="0">
                        <a:pos x="57" y="71"/>
                      </a:cxn>
                      <a:cxn ang="0">
                        <a:pos x="63" y="67"/>
                      </a:cxn>
                      <a:cxn ang="0">
                        <a:pos x="68" y="63"/>
                      </a:cxn>
                      <a:cxn ang="0">
                        <a:pos x="73" y="56"/>
                      </a:cxn>
                      <a:cxn ang="0">
                        <a:pos x="75" y="50"/>
                      </a:cxn>
                      <a:cxn ang="0">
                        <a:pos x="78" y="41"/>
                      </a:cxn>
                      <a:cxn ang="0">
                        <a:pos x="78" y="34"/>
                      </a:cxn>
                      <a:cxn ang="0">
                        <a:pos x="75" y="26"/>
                      </a:cxn>
                      <a:cxn ang="0">
                        <a:pos x="73" y="19"/>
                      </a:cxn>
                      <a:cxn ang="0">
                        <a:pos x="68" y="13"/>
                      </a:cxn>
                      <a:cxn ang="0">
                        <a:pos x="63" y="7"/>
                      </a:cxn>
                      <a:cxn ang="0">
                        <a:pos x="57" y="3"/>
                      </a:cxn>
                      <a:cxn ang="0">
                        <a:pos x="50" y="1"/>
                      </a:cxn>
                      <a:cxn ang="0">
                        <a:pos x="43" y="0"/>
                      </a:cxn>
                      <a:cxn ang="0">
                        <a:pos x="35" y="0"/>
                      </a:cxn>
                      <a:cxn ang="0">
                        <a:pos x="27" y="1"/>
                      </a:cxn>
                      <a:cxn ang="0">
                        <a:pos x="21" y="3"/>
                      </a:cxn>
                      <a:cxn ang="0">
                        <a:pos x="13" y="7"/>
                      </a:cxn>
                      <a:cxn ang="0">
                        <a:pos x="9" y="13"/>
                      </a:cxn>
                      <a:cxn ang="0">
                        <a:pos x="4" y="19"/>
                      </a:cxn>
                      <a:cxn ang="0">
                        <a:pos x="2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2" y="50"/>
                      </a:cxn>
                      <a:cxn ang="0">
                        <a:pos x="4" y="56"/>
                      </a:cxn>
                      <a:cxn ang="0">
                        <a:pos x="9" y="63"/>
                      </a:cxn>
                      <a:cxn ang="0">
                        <a:pos x="13" y="67"/>
                      </a:cxn>
                      <a:cxn ang="0">
                        <a:pos x="21" y="71"/>
                      </a:cxn>
                      <a:cxn ang="0">
                        <a:pos x="27" y="73"/>
                      </a:cxn>
                      <a:cxn ang="0">
                        <a:pos x="35" y="76"/>
                      </a:cxn>
                      <a:cxn ang="0">
                        <a:pos x="40" y="76"/>
                      </a:cxn>
                    </a:cxnLst>
                    <a:rect l="0" t="0" r="r" b="b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1" name="Freeform 243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/>
                    <a:ahLst/>
                    <a:cxnLst>
                      <a:cxn ang="0">
                        <a:pos x="41" y="76"/>
                      </a:cxn>
                      <a:cxn ang="0">
                        <a:pos x="50" y="75"/>
                      </a:cxn>
                      <a:cxn ang="0">
                        <a:pos x="56" y="71"/>
                      </a:cxn>
                      <a:cxn ang="0">
                        <a:pos x="63" y="66"/>
                      </a:cxn>
                      <a:cxn ang="0">
                        <a:pos x="67" y="62"/>
                      </a:cxn>
                      <a:cxn ang="0">
                        <a:pos x="71" y="56"/>
                      </a:cxn>
                      <a:cxn ang="0">
                        <a:pos x="76" y="49"/>
                      </a:cxn>
                      <a:cxn ang="0">
                        <a:pos x="77" y="41"/>
                      </a:cxn>
                      <a:cxn ang="0">
                        <a:pos x="77" y="34"/>
                      </a:cxn>
                      <a:cxn ang="0">
                        <a:pos x="76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3" y="8"/>
                      </a:cxn>
                      <a:cxn ang="0">
                        <a:pos x="56" y="4"/>
                      </a:cxn>
                      <a:cxn ang="0">
                        <a:pos x="50" y="1"/>
                      </a:cxn>
                      <a:cxn ang="0">
                        <a:pos x="41" y="0"/>
                      </a:cxn>
                      <a:cxn ang="0">
                        <a:pos x="34" y="0"/>
                      </a:cxn>
                      <a:cxn ang="0">
                        <a:pos x="26" y="1"/>
                      </a:cxn>
                      <a:cxn ang="0">
                        <a:pos x="20" y="4"/>
                      </a:cxn>
                      <a:cxn ang="0">
                        <a:pos x="13" y="8"/>
                      </a:cxn>
                      <a:cxn ang="0">
                        <a:pos x="8" y="13"/>
                      </a:cxn>
                      <a:cxn ang="0">
                        <a:pos x="5" y="19"/>
                      </a:cxn>
                      <a:cxn ang="0">
                        <a:pos x="1" y="26"/>
                      </a:cxn>
                      <a:cxn ang="0">
                        <a:pos x="0" y="34"/>
                      </a:cxn>
                      <a:cxn ang="0">
                        <a:pos x="0" y="41"/>
                      </a:cxn>
                      <a:cxn ang="0">
                        <a:pos x="1" y="49"/>
                      </a:cxn>
                      <a:cxn ang="0">
                        <a:pos x="5" y="56"/>
                      </a:cxn>
                      <a:cxn ang="0">
                        <a:pos x="8" y="62"/>
                      </a:cxn>
                      <a:cxn ang="0">
                        <a:pos x="13" y="66"/>
                      </a:cxn>
                      <a:cxn ang="0">
                        <a:pos x="20" y="71"/>
                      </a:cxn>
                      <a:cxn ang="0">
                        <a:pos x="26" y="75"/>
                      </a:cxn>
                      <a:cxn ang="0">
                        <a:pos x="34" y="76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2" name="Freeform 244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41" y="77"/>
                      </a:cxn>
                      <a:cxn ang="0">
                        <a:pos x="48" y="75"/>
                      </a:cxn>
                      <a:cxn ang="0">
                        <a:pos x="56" y="73"/>
                      </a:cxn>
                      <a:cxn ang="0">
                        <a:pos x="61" y="67"/>
                      </a:cxn>
                      <a:cxn ang="0">
                        <a:pos x="67" y="62"/>
                      </a:cxn>
                      <a:cxn ang="0">
                        <a:pos x="71" y="57"/>
                      </a:cxn>
                      <a:cxn ang="0">
                        <a:pos x="74" y="50"/>
                      </a:cxn>
                      <a:cxn ang="0">
                        <a:pos x="76" y="42"/>
                      </a:cxn>
                      <a:cxn ang="0">
                        <a:pos x="76" y="35"/>
                      </a:cxn>
                      <a:cxn ang="0">
                        <a:pos x="74" y="26"/>
                      </a:cxn>
                      <a:cxn ang="0">
                        <a:pos x="71" y="19"/>
                      </a:cxn>
                      <a:cxn ang="0">
                        <a:pos x="67" y="13"/>
                      </a:cxn>
                      <a:cxn ang="0">
                        <a:pos x="61" y="9"/>
                      </a:cxn>
                      <a:cxn ang="0">
                        <a:pos x="56" y="4"/>
                      </a:cxn>
                      <a:cxn ang="0">
                        <a:pos x="48" y="2"/>
                      </a:cxn>
                      <a:cxn ang="0">
                        <a:pos x="41" y="0"/>
                      </a:cxn>
                      <a:cxn ang="0">
                        <a:pos x="33" y="0"/>
                      </a:cxn>
                      <a:cxn ang="0">
                        <a:pos x="26" y="2"/>
                      </a:cxn>
                      <a:cxn ang="0">
                        <a:pos x="19" y="4"/>
                      </a:cxn>
                      <a:cxn ang="0">
                        <a:pos x="13" y="9"/>
                      </a:cxn>
                      <a:cxn ang="0">
                        <a:pos x="7" y="13"/>
                      </a:cxn>
                      <a:cxn ang="0">
                        <a:pos x="3" y="19"/>
                      </a:cxn>
                      <a:cxn ang="0">
                        <a:pos x="0" y="26"/>
                      </a:cxn>
                      <a:cxn ang="0">
                        <a:pos x="0" y="35"/>
                      </a:cxn>
                      <a:cxn ang="0">
                        <a:pos x="0" y="42"/>
                      </a:cxn>
                      <a:cxn ang="0">
                        <a:pos x="0" y="50"/>
                      </a:cxn>
                      <a:cxn ang="0">
                        <a:pos x="3" y="57"/>
                      </a:cxn>
                      <a:cxn ang="0">
                        <a:pos x="7" y="62"/>
                      </a:cxn>
                      <a:cxn ang="0">
                        <a:pos x="13" y="67"/>
                      </a:cxn>
                      <a:cxn ang="0">
                        <a:pos x="19" y="73"/>
                      </a:cxn>
                      <a:cxn ang="0">
                        <a:pos x="26" y="75"/>
                      </a:cxn>
                      <a:cxn ang="0">
                        <a:pos x="33" y="77"/>
                      </a:cxn>
                      <a:cxn ang="0">
                        <a:pos x="38" y="77"/>
                      </a:cxn>
                    </a:cxnLst>
                    <a:rect l="0" t="0" r="r" b="b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3" name="Freeform 245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/>
                    <a:ahLst/>
                    <a:cxnLst>
                      <a:cxn ang="0">
                        <a:pos x="51" y="0"/>
                      </a:cxn>
                      <a:cxn ang="0">
                        <a:pos x="51" y="4"/>
                      </a:cxn>
                      <a:cxn ang="0">
                        <a:pos x="51" y="8"/>
                      </a:cxn>
                      <a:cxn ang="0">
                        <a:pos x="51" y="12"/>
                      </a:cxn>
                      <a:cxn ang="0">
                        <a:pos x="53" y="15"/>
                      </a:cxn>
                      <a:cxn ang="0">
                        <a:pos x="53" y="19"/>
                      </a:cxn>
                      <a:cxn ang="0">
                        <a:pos x="54" y="22"/>
                      </a:cxn>
                      <a:cxn ang="0">
                        <a:pos x="55" y="25"/>
                      </a:cxn>
                      <a:cxn ang="0">
                        <a:pos x="56" y="27"/>
                      </a:cxn>
                      <a:cxn ang="0">
                        <a:pos x="51" y="27"/>
                      </a:cxn>
                      <a:cxn ang="0">
                        <a:pos x="48" y="27"/>
                      </a:cxn>
                      <a:cxn ang="0">
                        <a:pos x="44" y="27"/>
                      </a:cxn>
                      <a:cxn ang="0">
                        <a:pos x="41" y="27"/>
                      </a:cxn>
                      <a:cxn ang="0">
                        <a:pos x="37" y="26"/>
                      </a:cxn>
                      <a:cxn ang="0">
                        <a:pos x="34" y="25"/>
                      </a:cxn>
                      <a:cxn ang="0">
                        <a:pos x="29" y="23"/>
                      </a:cxn>
                      <a:cxn ang="0">
                        <a:pos x="26" y="22"/>
                      </a:cxn>
                      <a:cxn ang="0">
                        <a:pos x="23" y="20"/>
                      </a:cxn>
                      <a:cxn ang="0">
                        <a:pos x="19" y="18"/>
                      </a:cxn>
                      <a:cxn ang="0">
                        <a:pos x="16" y="14"/>
                      </a:cxn>
                      <a:cxn ang="0">
                        <a:pos x="13" y="12"/>
                      </a:cxn>
                      <a:cxn ang="0">
                        <a:pos x="9" y="9"/>
                      </a:cxn>
                      <a:cxn ang="0">
                        <a:pos x="6" y="7"/>
                      </a:cxn>
                      <a:cxn ang="0">
                        <a:pos x="3" y="4"/>
                      </a:cxn>
                      <a:cxn ang="0">
                        <a:pos x="0" y="2"/>
                      </a:cxn>
                      <a:cxn ang="0">
                        <a:pos x="3" y="1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  <a:cxn ang="0">
                        <a:pos x="13" y="1"/>
                      </a:cxn>
                      <a:cxn ang="0">
                        <a:pos x="16" y="1"/>
                      </a:cxn>
                      <a:cxn ang="0">
                        <a:pos x="19" y="1"/>
                      </a:cxn>
                      <a:cxn ang="0">
                        <a:pos x="23" y="1"/>
                      </a:cxn>
                      <a:cxn ang="0">
                        <a:pos x="26" y="1"/>
                      </a:cxn>
                      <a:cxn ang="0">
                        <a:pos x="29" y="0"/>
                      </a:cxn>
                      <a:cxn ang="0">
                        <a:pos x="31" y="0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  <a:cxn ang="0">
                        <a:pos x="42" y="0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1" y="0"/>
                      </a:cxn>
                      <a:cxn ang="0">
                        <a:pos x="51" y="0"/>
                      </a:cxn>
                    </a:cxnLst>
                    <a:rect l="0" t="0" r="r" b="b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4" name="Freeform 246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/>
                    <a:ahLst/>
                    <a:cxnLst>
                      <a:cxn ang="0">
                        <a:pos x="821" y="16"/>
                      </a:cxn>
                      <a:cxn ang="0">
                        <a:pos x="792" y="29"/>
                      </a:cxn>
                      <a:cxn ang="0">
                        <a:pos x="761" y="36"/>
                      </a:cxn>
                      <a:cxn ang="0">
                        <a:pos x="735" y="24"/>
                      </a:cxn>
                      <a:cxn ang="0">
                        <a:pos x="708" y="45"/>
                      </a:cxn>
                      <a:cxn ang="0">
                        <a:pos x="678" y="31"/>
                      </a:cxn>
                      <a:cxn ang="0">
                        <a:pos x="652" y="32"/>
                      </a:cxn>
                      <a:cxn ang="0">
                        <a:pos x="650" y="67"/>
                      </a:cxn>
                      <a:cxn ang="0">
                        <a:pos x="683" y="73"/>
                      </a:cxn>
                      <a:cxn ang="0">
                        <a:pos x="714" y="64"/>
                      </a:cxn>
                      <a:cxn ang="0">
                        <a:pos x="744" y="55"/>
                      </a:cxn>
                      <a:cxn ang="0">
                        <a:pos x="774" y="63"/>
                      </a:cxn>
                      <a:cxn ang="0">
                        <a:pos x="795" y="87"/>
                      </a:cxn>
                      <a:cxn ang="0">
                        <a:pos x="831" y="88"/>
                      </a:cxn>
                      <a:cxn ang="0">
                        <a:pos x="873" y="56"/>
                      </a:cxn>
                      <a:cxn ang="0">
                        <a:pos x="855" y="43"/>
                      </a:cxn>
                      <a:cxn ang="0">
                        <a:pos x="820" y="40"/>
                      </a:cxn>
                      <a:cxn ang="0">
                        <a:pos x="837" y="14"/>
                      </a:cxn>
                      <a:cxn ang="0">
                        <a:pos x="871" y="13"/>
                      </a:cxn>
                      <a:cxn ang="0">
                        <a:pos x="899" y="16"/>
                      </a:cxn>
                      <a:cxn ang="0">
                        <a:pos x="929" y="18"/>
                      </a:cxn>
                      <a:cxn ang="0">
                        <a:pos x="969" y="19"/>
                      </a:cxn>
                      <a:cxn ang="0">
                        <a:pos x="744" y="94"/>
                      </a:cxn>
                      <a:cxn ang="0">
                        <a:pos x="618" y="87"/>
                      </a:cxn>
                      <a:cxn ang="0">
                        <a:pos x="492" y="84"/>
                      </a:cxn>
                      <a:cxn ang="0">
                        <a:pos x="369" y="86"/>
                      </a:cxn>
                      <a:cxn ang="0">
                        <a:pos x="245" y="95"/>
                      </a:cxn>
                      <a:cxn ang="0">
                        <a:pos x="127" y="113"/>
                      </a:cxn>
                      <a:cxn ang="0">
                        <a:pos x="0" y="56"/>
                      </a:cxn>
                      <a:cxn ang="0">
                        <a:pos x="36" y="45"/>
                      </a:cxn>
                      <a:cxn ang="0">
                        <a:pos x="64" y="38"/>
                      </a:cxn>
                      <a:cxn ang="0">
                        <a:pos x="91" y="32"/>
                      </a:cxn>
                      <a:cxn ang="0">
                        <a:pos x="118" y="26"/>
                      </a:cxn>
                      <a:cxn ang="0">
                        <a:pos x="144" y="21"/>
                      </a:cxn>
                      <a:cxn ang="0">
                        <a:pos x="173" y="18"/>
                      </a:cxn>
                      <a:cxn ang="0">
                        <a:pos x="187" y="43"/>
                      </a:cxn>
                      <a:cxn ang="0">
                        <a:pos x="220" y="32"/>
                      </a:cxn>
                      <a:cxn ang="0">
                        <a:pos x="250" y="30"/>
                      </a:cxn>
                      <a:cxn ang="0">
                        <a:pos x="277" y="65"/>
                      </a:cxn>
                      <a:cxn ang="0">
                        <a:pos x="314" y="83"/>
                      </a:cxn>
                      <a:cxn ang="0">
                        <a:pos x="324" y="57"/>
                      </a:cxn>
                      <a:cxn ang="0">
                        <a:pos x="308" y="12"/>
                      </a:cxn>
                      <a:cxn ang="0">
                        <a:pos x="327" y="2"/>
                      </a:cxn>
                      <a:cxn ang="0">
                        <a:pos x="352" y="6"/>
                      </a:cxn>
                      <a:cxn ang="0">
                        <a:pos x="378" y="31"/>
                      </a:cxn>
                      <a:cxn ang="0">
                        <a:pos x="411" y="61"/>
                      </a:cxn>
                      <a:cxn ang="0">
                        <a:pos x="440" y="65"/>
                      </a:cxn>
                      <a:cxn ang="0">
                        <a:pos x="471" y="55"/>
                      </a:cxn>
                      <a:cxn ang="0">
                        <a:pos x="507" y="18"/>
                      </a:cxn>
                      <a:cxn ang="0">
                        <a:pos x="535" y="0"/>
                      </a:cxn>
                      <a:cxn ang="0">
                        <a:pos x="517" y="29"/>
                      </a:cxn>
                      <a:cxn ang="0">
                        <a:pos x="534" y="62"/>
                      </a:cxn>
                      <a:cxn ang="0">
                        <a:pos x="577" y="71"/>
                      </a:cxn>
                      <a:cxn ang="0">
                        <a:pos x="596" y="56"/>
                      </a:cxn>
                      <a:cxn ang="0">
                        <a:pos x="588" y="26"/>
                      </a:cxn>
                      <a:cxn ang="0">
                        <a:pos x="562" y="8"/>
                      </a:cxn>
                      <a:cxn ang="0">
                        <a:pos x="576" y="0"/>
                      </a:cxn>
                      <a:cxn ang="0">
                        <a:pos x="617" y="1"/>
                      </a:cxn>
                      <a:cxn ang="0">
                        <a:pos x="657" y="2"/>
                      </a:cxn>
                      <a:cxn ang="0">
                        <a:pos x="697" y="5"/>
                      </a:cxn>
                      <a:cxn ang="0">
                        <a:pos x="738" y="6"/>
                      </a:cxn>
                      <a:cxn ang="0">
                        <a:pos x="779" y="10"/>
                      </a:cxn>
                    </a:cxnLst>
                    <a:rect l="0" t="0" r="r" b="b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5" name="Freeform 247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/>
                    <a:ahLst/>
                    <a:cxnLst>
                      <a:cxn ang="0">
                        <a:pos x="13" y="14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1" y="4"/>
                      </a:cxn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2"/>
                      </a:cxn>
                      <a:cxn ang="0">
                        <a:pos x="13" y="7"/>
                      </a:cxn>
                      <a:cxn ang="0">
                        <a:pos x="13" y="10"/>
                      </a:cxn>
                      <a:cxn ang="0">
                        <a:pos x="13" y="14"/>
                      </a:cxn>
                      <a:cxn ang="0">
                        <a:pos x="13" y="14"/>
                      </a:cxn>
                    </a:cxnLst>
                    <a:rect l="0" t="0" r="r" b="b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6" name="Freeform 248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/>
                    <a:ahLst/>
                    <a:cxnLst>
                      <a:cxn ang="0">
                        <a:pos x="63" y="10"/>
                      </a:cxn>
                      <a:cxn ang="0">
                        <a:pos x="142" y="18"/>
                      </a:cxn>
                      <a:cxn ang="0">
                        <a:pos x="231" y="22"/>
                      </a:cxn>
                      <a:cxn ang="0">
                        <a:pos x="303" y="21"/>
                      </a:cxn>
                      <a:cxn ang="0">
                        <a:pos x="351" y="19"/>
                      </a:cxn>
                      <a:cxn ang="0">
                        <a:pos x="412" y="16"/>
                      </a:cxn>
                      <a:cxn ang="0">
                        <a:pos x="482" y="15"/>
                      </a:cxn>
                      <a:cxn ang="0">
                        <a:pos x="497" y="25"/>
                      </a:cxn>
                      <a:cxn ang="0">
                        <a:pos x="467" y="71"/>
                      </a:cxn>
                      <a:cxn ang="0">
                        <a:pos x="519" y="66"/>
                      </a:cxn>
                      <a:cxn ang="0">
                        <a:pos x="596" y="34"/>
                      </a:cxn>
                      <a:cxn ang="0">
                        <a:pos x="632" y="13"/>
                      </a:cxn>
                      <a:cxn ang="0">
                        <a:pos x="693" y="13"/>
                      </a:cxn>
                      <a:cxn ang="0">
                        <a:pos x="746" y="14"/>
                      </a:cxn>
                      <a:cxn ang="0">
                        <a:pos x="800" y="16"/>
                      </a:cxn>
                      <a:cxn ang="0">
                        <a:pos x="840" y="64"/>
                      </a:cxn>
                      <a:cxn ang="0">
                        <a:pos x="911" y="91"/>
                      </a:cxn>
                      <a:cxn ang="0">
                        <a:pos x="898" y="40"/>
                      </a:cxn>
                      <a:cxn ang="0">
                        <a:pos x="904" y="22"/>
                      </a:cxn>
                      <a:cxn ang="0">
                        <a:pos x="961" y="21"/>
                      </a:cxn>
                      <a:cxn ang="0">
                        <a:pos x="1025" y="20"/>
                      </a:cxn>
                      <a:cxn ang="0">
                        <a:pos x="1094" y="18"/>
                      </a:cxn>
                      <a:cxn ang="0">
                        <a:pos x="1113" y="45"/>
                      </a:cxn>
                      <a:cxn ang="0">
                        <a:pos x="1189" y="76"/>
                      </a:cxn>
                      <a:cxn ang="0">
                        <a:pos x="1246" y="59"/>
                      </a:cxn>
                      <a:cxn ang="0">
                        <a:pos x="1187" y="15"/>
                      </a:cxn>
                      <a:cxn ang="0">
                        <a:pos x="1255" y="10"/>
                      </a:cxn>
                      <a:cxn ang="0">
                        <a:pos x="1319" y="7"/>
                      </a:cxn>
                      <a:cxn ang="0">
                        <a:pos x="1375" y="3"/>
                      </a:cxn>
                      <a:cxn ang="0">
                        <a:pos x="1425" y="84"/>
                      </a:cxn>
                      <a:cxn ang="0">
                        <a:pos x="1372" y="89"/>
                      </a:cxn>
                      <a:cxn ang="0">
                        <a:pos x="1289" y="97"/>
                      </a:cxn>
                      <a:cxn ang="0">
                        <a:pos x="1173" y="104"/>
                      </a:cxn>
                      <a:cxn ang="0">
                        <a:pos x="1086" y="76"/>
                      </a:cxn>
                      <a:cxn ang="0">
                        <a:pos x="1030" y="48"/>
                      </a:cxn>
                      <a:cxn ang="0">
                        <a:pos x="974" y="53"/>
                      </a:cxn>
                      <a:cxn ang="0">
                        <a:pos x="976" y="89"/>
                      </a:cxn>
                      <a:cxn ang="0">
                        <a:pos x="1035" y="98"/>
                      </a:cxn>
                      <a:cxn ang="0">
                        <a:pos x="982" y="108"/>
                      </a:cxn>
                      <a:cxn ang="0">
                        <a:pos x="931" y="107"/>
                      </a:cxn>
                      <a:cxn ang="0">
                        <a:pos x="886" y="105"/>
                      </a:cxn>
                      <a:cxn ang="0">
                        <a:pos x="831" y="104"/>
                      </a:cxn>
                      <a:cxn ang="0">
                        <a:pos x="797" y="76"/>
                      </a:cxn>
                      <a:cxn ang="0">
                        <a:pos x="748" y="35"/>
                      </a:cxn>
                      <a:cxn ang="0">
                        <a:pos x="729" y="83"/>
                      </a:cxn>
                      <a:cxn ang="0">
                        <a:pos x="715" y="101"/>
                      </a:cxn>
                      <a:cxn ang="0">
                        <a:pos x="669" y="100"/>
                      </a:cxn>
                      <a:cxn ang="0">
                        <a:pos x="685" y="59"/>
                      </a:cxn>
                      <a:cxn ang="0">
                        <a:pos x="640" y="51"/>
                      </a:cxn>
                      <a:cxn ang="0">
                        <a:pos x="589" y="46"/>
                      </a:cxn>
                      <a:cxn ang="0">
                        <a:pos x="575" y="97"/>
                      </a:cxn>
                      <a:cxn ang="0">
                        <a:pos x="532" y="101"/>
                      </a:cxn>
                      <a:cxn ang="0">
                        <a:pos x="486" y="101"/>
                      </a:cxn>
                      <a:cxn ang="0">
                        <a:pos x="440" y="102"/>
                      </a:cxn>
                      <a:cxn ang="0">
                        <a:pos x="408" y="82"/>
                      </a:cxn>
                      <a:cxn ang="0">
                        <a:pos x="375" y="89"/>
                      </a:cxn>
                      <a:cxn ang="0">
                        <a:pos x="342" y="104"/>
                      </a:cxn>
                      <a:cxn ang="0">
                        <a:pos x="297" y="104"/>
                      </a:cxn>
                      <a:cxn ang="0">
                        <a:pos x="230" y="105"/>
                      </a:cxn>
                      <a:cxn ang="0">
                        <a:pos x="148" y="102"/>
                      </a:cxn>
                      <a:cxn ang="0">
                        <a:pos x="75" y="97"/>
                      </a:cxn>
                      <a:cxn ang="0">
                        <a:pos x="24" y="94"/>
                      </a:cxn>
                    </a:cxnLst>
                    <a:rect l="0" t="0" r="r" b="b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7" name="Freeform 249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/>
                    <a:ahLst/>
                    <a:cxnLst>
                      <a:cxn ang="0">
                        <a:pos x="33" y="91"/>
                      </a:cxn>
                      <a:cxn ang="0">
                        <a:pos x="27" y="89"/>
                      </a:cxn>
                      <a:cxn ang="0">
                        <a:pos x="17" y="88"/>
                      </a:cxn>
                      <a:cxn ang="0">
                        <a:pos x="10" y="85"/>
                      </a:cxn>
                      <a:cxn ang="0">
                        <a:pos x="4" y="81"/>
                      </a:cxn>
                      <a:cxn ang="0">
                        <a:pos x="0" y="75"/>
                      </a:cxn>
                      <a:cxn ang="0">
                        <a:pos x="0" y="67"/>
                      </a:cxn>
                      <a:cxn ang="0">
                        <a:pos x="1" y="61"/>
                      </a:cxn>
                      <a:cxn ang="0">
                        <a:pos x="3" y="55"/>
                      </a:cxn>
                      <a:cxn ang="0">
                        <a:pos x="7" y="48"/>
                      </a:cxn>
                      <a:cxn ang="0">
                        <a:pos x="11" y="41"/>
                      </a:cxn>
                      <a:cxn ang="0">
                        <a:pos x="15" y="34"/>
                      </a:cxn>
                      <a:cxn ang="0">
                        <a:pos x="20" y="26"/>
                      </a:cxn>
                      <a:cxn ang="0">
                        <a:pos x="26" y="19"/>
                      </a:cxn>
                      <a:cxn ang="0">
                        <a:pos x="30" y="12"/>
                      </a:cxn>
                      <a:cxn ang="0">
                        <a:pos x="33" y="4"/>
                      </a:cxn>
                      <a:cxn ang="0">
                        <a:pos x="35" y="4"/>
                      </a:cxn>
                      <a:cxn ang="0">
                        <a:pos x="35" y="10"/>
                      </a:cxn>
                      <a:cxn ang="0">
                        <a:pos x="35" y="15"/>
                      </a:cxn>
                      <a:cxn ang="0">
                        <a:pos x="35" y="20"/>
                      </a:cxn>
                      <a:cxn ang="0">
                        <a:pos x="35" y="26"/>
                      </a:cxn>
                      <a:cxn ang="0">
                        <a:pos x="35" y="32"/>
                      </a:cxn>
                      <a:cxn ang="0">
                        <a:pos x="35" y="37"/>
                      </a:cxn>
                      <a:cxn ang="0">
                        <a:pos x="35" y="43"/>
                      </a:cxn>
                      <a:cxn ang="0">
                        <a:pos x="35" y="49"/>
                      </a:cxn>
                      <a:cxn ang="0">
                        <a:pos x="35" y="55"/>
                      </a:cxn>
                      <a:cxn ang="0">
                        <a:pos x="35" y="61"/>
                      </a:cxn>
                      <a:cxn ang="0">
                        <a:pos x="35" y="67"/>
                      </a:cxn>
                      <a:cxn ang="0">
                        <a:pos x="35" y="72"/>
                      </a:cxn>
                      <a:cxn ang="0">
                        <a:pos x="35" y="77"/>
                      </a:cxn>
                      <a:cxn ang="0">
                        <a:pos x="35" y="82"/>
                      </a:cxn>
                      <a:cxn ang="0">
                        <a:pos x="35" y="88"/>
                      </a:cxn>
                      <a:cxn ang="0">
                        <a:pos x="36" y="91"/>
                      </a:cxn>
                    </a:cxnLst>
                    <a:rect l="0" t="0" r="r" b="b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8" name="Freeform 250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/>
                    <a:ahLst/>
                    <a:cxnLst>
                      <a:cxn ang="0">
                        <a:pos x="101" y="54"/>
                      </a:cxn>
                      <a:cxn ang="0">
                        <a:pos x="99" y="90"/>
                      </a:cxn>
                      <a:cxn ang="0">
                        <a:pos x="94" y="138"/>
                      </a:cxn>
                      <a:cxn ang="0">
                        <a:pos x="91" y="198"/>
                      </a:cxn>
                      <a:cxn ang="0">
                        <a:pos x="63" y="197"/>
                      </a:cxn>
                      <a:cxn ang="0">
                        <a:pos x="53" y="239"/>
                      </a:cxn>
                      <a:cxn ang="0">
                        <a:pos x="25" y="271"/>
                      </a:cxn>
                      <a:cxn ang="0">
                        <a:pos x="15" y="319"/>
                      </a:cxn>
                      <a:cxn ang="0">
                        <a:pos x="36" y="364"/>
                      </a:cxn>
                      <a:cxn ang="0">
                        <a:pos x="74" y="391"/>
                      </a:cxn>
                      <a:cxn ang="0">
                        <a:pos x="91" y="366"/>
                      </a:cxn>
                      <a:cxn ang="0">
                        <a:pos x="95" y="407"/>
                      </a:cxn>
                      <a:cxn ang="0">
                        <a:pos x="40" y="438"/>
                      </a:cxn>
                      <a:cxn ang="0">
                        <a:pos x="68" y="449"/>
                      </a:cxn>
                      <a:cxn ang="0">
                        <a:pos x="107" y="452"/>
                      </a:cxn>
                      <a:cxn ang="0">
                        <a:pos x="152" y="446"/>
                      </a:cxn>
                      <a:cxn ang="0">
                        <a:pos x="255" y="447"/>
                      </a:cxn>
                      <a:cxn ang="0">
                        <a:pos x="377" y="445"/>
                      </a:cxn>
                      <a:cxn ang="0">
                        <a:pos x="475" y="440"/>
                      </a:cxn>
                      <a:cxn ang="0">
                        <a:pos x="545" y="435"/>
                      </a:cxn>
                      <a:cxn ang="0">
                        <a:pos x="578" y="432"/>
                      </a:cxn>
                      <a:cxn ang="0">
                        <a:pos x="578" y="389"/>
                      </a:cxn>
                      <a:cxn ang="0">
                        <a:pos x="578" y="340"/>
                      </a:cxn>
                      <a:cxn ang="0">
                        <a:pos x="578" y="280"/>
                      </a:cxn>
                      <a:cxn ang="0">
                        <a:pos x="578" y="211"/>
                      </a:cxn>
                      <a:cxn ang="0">
                        <a:pos x="575" y="150"/>
                      </a:cxn>
                      <a:cxn ang="0">
                        <a:pos x="569" y="108"/>
                      </a:cxn>
                      <a:cxn ang="0">
                        <a:pos x="558" y="64"/>
                      </a:cxn>
                      <a:cxn ang="0">
                        <a:pos x="646" y="34"/>
                      </a:cxn>
                      <a:cxn ang="0">
                        <a:pos x="658" y="87"/>
                      </a:cxn>
                      <a:cxn ang="0">
                        <a:pos x="664" y="147"/>
                      </a:cxn>
                      <a:cxn ang="0">
                        <a:pos x="665" y="201"/>
                      </a:cxn>
                      <a:cxn ang="0">
                        <a:pos x="666" y="241"/>
                      </a:cxn>
                      <a:cxn ang="0">
                        <a:pos x="666" y="290"/>
                      </a:cxn>
                      <a:cxn ang="0">
                        <a:pos x="666" y="363"/>
                      </a:cxn>
                      <a:cxn ang="0">
                        <a:pos x="665" y="439"/>
                      </a:cxn>
                      <a:cxn ang="0">
                        <a:pos x="664" y="495"/>
                      </a:cxn>
                      <a:cxn ang="0">
                        <a:pos x="645" y="518"/>
                      </a:cxn>
                      <a:cxn ang="0">
                        <a:pos x="596" y="523"/>
                      </a:cxn>
                      <a:cxn ang="0">
                        <a:pos x="538" y="525"/>
                      </a:cxn>
                      <a:cxn ang="0">
                        <a:pos x="486" y="528"/>
                      </a:cxn>
                      <a:cxn ang="0">
                        <a:pos x="436" y="530"/>
                      </a:cxn>
                      <a:cxn ang="0">
                        <a:pos x="309" y="530"/>
                      </a:cxn>
                      <a:cxn ang="0">
                        <a:pos x="201" y="525"/>
                      </a:cxn>
                      <a:cxn ang="0">
                        <a:pos x="120" y="518"/>
                      </a:cxn>
                      <a:cxn ang="0">
                        <a:pos x="70" y="512"/>
                      </a:cxn>
                      <a:cxn ang="0">
                        <a:pos x="31" y="480"/>
                      </a:cxn>
                      <a:cxn ang="0">
                        <a:pos x="15" y="436"/>
                      </a:cxn>
                      <a:cxn ang="0">
                        <a:pos x="5" y="384"/>
                      </a:cxn>
                      <a:cxn ang="0">
                        <a:pos x="0" y="330"/>
                      </a:cxn>
                      <a:cxn ang="0">
                        <a:pos x="6" y="280"/>
                      </a:cxn>
                      <a:cxn ang="0">
                        <a:pos x="26" y="233"/>
                      </a:cxn>
                      <a:cxn ang="0">
                        <a:pos x="0" y="239"/>
                      </a:cxn>
                      <a:cxn ang="0">
                        <a:pos x="3" y="204"/>
                      </a:cxn>
                      <a:cxn ang="0">
                        <a:pos x="5" y="166"/>
                      </a:cxn>
                      <a:cxn ang="0">
                        <a:pos x="40" y="160"/>
                      </a:cxn>
                      <a:cxn ang="0">
                        <a:pos x="66" y="117"/>
                      </a:cxn>
                      <a:cxn ang="0">
                        <a:pos x="30" y="115"/>
                      </a:cxn>
                      <a:cxn ang="0">
                        <a:pos x="8" y="147"/>
                      </a:cxn>
                      <a:cxn ang="0">
                        <a:pos x="11" y="100"/>
                      </a:cxn>
                      <a:cxn ang="0">
                        <a:pos x="15" y="61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99" name="Freeform 251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3" y="3"/>
                      </a:cxn>
                      <a:cxn ang="0">
                        <a:pos x="43" y="3"/>
                      </a:cxn>
                      <a:cxn ang="0">
                        <a:pos x="42" y="6"/>
                      </a:cxn>
                      <a:cxn ang="0">
                        <a:pos x="41" y="9"/>
                      </a:cxn>
                      <a:cxn ang="0">
                        <a:pos x="40" y="11"/>
                      </a:cxn>
                      <a:cxn ang="0">
                        <a:pos x="37" y="13"/>
                      </a:cxn>
                      <a:cxn ang="0">
                        <a:pos x="37" y="16"/>
                      </a:cxn>
                      <a:cxn ang="0">
                        <a:pos x="35" y="18"/>
                      </a:cxn>
                      <a:cxn ang="0">
                        <a:pos x="33" y="20"/>
                      </a:cxn>
                      <a:cxn ang="0">
                        <a:pos x="32" y="23"/>
                      </a:cxn>
                      <a:cxn ang="0">
                        <a:pos x="30" y="26"/>
                      </a:cxn>
                      <a:cxn ang="0">
                        <a:pos x="26" y="29"/>
                      </a:cxn>
                      <a:cxn ang="0">
                        <a:pos x="20" y="31"/>
                      </a:cxn>
                      <a:cxn ang="0">
                        <a:pos x="16" y="30"/>
                      </a:cxn>
                      <a:cxn ang="0">
                        <a:pos x="13" y="28"/>
                      </a:cxn>
                      <a:cxn ang="0">
                        <a:pos x="13" y="24"/>
                      </a:cxn>
                      <a:cxn ang="0">
                        <a:pos x="13" y="20"/>
                      </a:cxn>
                      <a:cxn ang="0">
                        <a:pos x="13" y="17"/>
                      </a:cxn>
                      <a:cxn ang="0">
                        <a:pos x="13" y="13"/>
                      </a:cxn>
                      <a:cxn ang="0">
                        <a:pos x="14" y="11"/>
                      </a:cxn>
                      <a:cxn ang="0">
                        <a:pos x="15" y="1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900" name="Freeform 252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/>
                    <a:ahLst/>
                    <a:cxnLst>
                      <a:cxn ang="0">
                        <a:pos x="57" y="19"/>
                      </a:cxn>
                      <a:cxn ang="0">
                        <a:pos x="0" y="22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3"/>
                      </a:cxn>
                      <a:cxn ang="0">
                        <a:pos x="29" y="4"/>
                      </a:cxn>
                      <a:cxn ang="0">
                        <a:pos x="32" y="6"/>
                      </a:cxn>
                      <a:cxn ang="0">
                        <a:pos x="36" y="7"/>
                      </a:cxn>
                      <a:cxn ang="0">
                        <a:pos x="39" y="8"/>
                      </a:cxn>
                      <a:cxn ang="0">
                        <a:pos x="43" y="11"/>
                      </a:cxn>
                      <a:cxn ang="0">
                        <a:pos x="45" y="13"/>
                      </a:cxn>
                      <a:cxn ang="0">
                        <a:pos x="49" y="13"/>
                      </a:cxn>
                      <a:cxn ang="0">
                        <a:pos x="51" y="16"/>
                      </a:cxn>
                      <a:cxn ang="0">
                        <a:pos x="56" y="18"/>
                      </a:cxn>
                      <a:cxn ang="0">
                        <a:pos x="57" y="19"/>
                      </a:cxn>
                      <a:cxn ang="0">
                        <a:pos x="57" y="19"/>
                      </a:cxn>
                    </a:cxnLst>
                    <a:rect l="0" t="0" r="r" b="b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9" name="Group 253"/>
            <p:cNvGrpSpPr>
              <a:grpSpLocks/>
            </p:cNvGrpSpPr>
            <p:nvPr/>
          </p:nvGrpSpPr>
          <p:grpSpPr bwMode="auto">
            <a:xfrm>
              <a:off x="2506" y="1293"/>
              <a:ext cx="363" cy="369"/>
              <a:chOff x="1884" y="1812"/>
              <a:chExt cx="363" cy="369"/>
            </a:xfrm>
          </p:grpSpPr>
          <p:sp>
            <p:nvSpPr>
              <p:cNvPr id="155902" name="AutoShape 254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FE9B03">
                      <a:gamma/>
                      <a:shade val="46275"/>
                      <a:invGamma/>
                    </a:srgbClr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0" name="Group 255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155904" name="Freeform 256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05" name="Freeform 257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0"/>
                    </a:cxn>
                    <a:cxn ang="0">
                      <a:pos x="198" y="90"/>
                    </a:cxn>
                    <a:cxn ang="0">
                      <a:pos x="273" y="90"/>
                    </a:cxn>
                  </a:cxnLst>
                  <a:rect l="0" t="0" r="r" b="b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FE9B03">
                        <a:gamma/>
                        <a:shade val="46275"/>
                        <a:invGamma/>
                      </a:srgbClr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 cap="flat" cmpd="sng">
                  <a:solidFill>
                    <a:schemeClr val="bg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5906" name="Text Box 258"/>
            <p:cNvSpPr txBox="1">
              <a:spLocks noChangeArrowheads="1"/>
            </p:cNvSpPr>
            <p:nvPr/>
          </p:nvSpPr>
          <p:spPr bwMode="auto">
            <a:xfrm>
              <a:off x="86" y="1491"/>
              <a:ext cx="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A</a:t>
              </a:r>
            </a:p>
          </p:txBody>
        </p:sp>
        <p:sp>
          <p:nvSpPr>
            <p:cNvPr id="155907" name="Text Box 259"/>
            <p:cNvSpPr txBox="1">
              <a:spLocks noChangeArrowheads="1"/>
            </p:cNvSpPr>
            <p:nvPr/>
          </p:nvSpPr>
          <p:spPr bwMode="auto">
            <a:xfrm>
              <a:off x="86" y="2285"/>
              <a:ext cx="2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B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08" name="Text Box 260"/>
            <p:cNvSpPr txBox="1">
              <a:spLocks noChangeArrowheads="1"/>
            </p:cNvSpPr>
            <p:nvPr/>
          </p:nvSpPr>
          <p:spPr bwMode="auto">
            <a:xfrm>
              <a:off x="86" y="2931"/>
              <a:ext cx="2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C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09" name="Text Box 261"/>
            <p:cNvSpPr txBox="1">
              <a:spLocks noChangeArrowheads="1"/>
            </p:cNvSpPr>
            <p:nvPr/>
          </p:nvSpPr>
          <p:spPr bwMode="auto">
            <a:xfrm>
              <a:off x="1601" y="1302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R1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0" name="Text Box 262"/>
            <p:cNvSpPr txBox="1">
              <a:spLocks noChangeArrowheads="1"/>
            </p:cNvSpPr>
            <p:nvPr/>
          </p:nvSpPr>
          <p:spPr bwMode="auto">
            <a:xfrm>
              <a:off x="1632" y="2835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R2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1" name="Text Box 263"/>
            <p:cNvSpPr txBox="1">
              <a:spLocks noChangeArrowheads="1"/>
            </p:cNvSpPr>
            <p:nvPr/>
          </p:nvSpPr>
          <p:spPr bwMode="auto">
            <a:xfrm>
              <a:off x="2640" y="1011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R3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2" name="Text Box 264"/>
            <p:cNvSpPr txBox="1">
              <a:spLocks noChangeArrowheads="1"/>
            </p:cNvSpPr>
            <p:nvPr/>
          </p:nvSpPr>
          <p:spPr bwMode="auto">
            <a:xfrm>
              <a:off x="3696" y="1443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R4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3" name="Text Box 265"/>
            <p:cNvSpPr txBox="1">
              <a:spLocks noChangeArrowheads="1"/>
            </p:cNvSpPr>
            <p:nvPr/>
          </p:nvSpPr>
          <p:spPr bwMode="auto">
            <a:xfrm>
              <a:off x="5184" y="1443"/>
              <a:ext cx="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D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4" name="Text Box 266"/>
            <p:cNvSpPr txBox="1">
              <a:spLocks noChangeArrowheads="1"/>
            </p:cNvSpPr>
            <p:nvPr/>
          </p:nvSpPr>
          <p:spPr bwMode="auto">
            <a:xfrm>
              <a:off x="5232" y="2307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E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5" name="Text Box 267"/>
            <p:cNvSpPr txBox="1">
              <a:spLocks noChangeArrowheads="1"/>
            </p:cNvSpPr>
            <p:nvPr/>
          </p:nvSpPr>
          <p:spPr bwMode="auto">
            <a:xfrm>
              <a:off x="5136" y="3171"/>
              <a:ext cx="2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F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5916" name="Text Box 268"/>
            <p:cNvSpPr txBox="1">
              <a:spLocks noChangeArrowheads="1"/>
            </p:cNvSpPr>
            <p:nvPr/>
          </p:nvSpPr>
          <p:spPr bwMode="auto">
            <a:xfrm>
              <a:off x="3696" y="3072"/>
              <a:ext cx="3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2400">
                  <a:latin typeface="Calibri" pitchFamily="34" charset="0"/>
                </a:rPr>
                <a:t>R5</a:t>
              </a:r>
              <a:endParaRPr lang="en-US" sz="2400">
                <a:latin typeface="Calibri" pitchFamily="34" charset="0"/>
              </a:endParaRPr>
            </a:p>
          </p:txBody>
        </p:sp>
      </p:grpSp>
      <p:grpSp>
        <p:nvGrpSpPr>
          <p:cNvPr id="31" name="Group 269"/>
          <p:cNvGrpSpPr>
            <a:grpSpLocks/>
          </p:cNvGrpSpPr>
          <p:nvPr/>
        </p:nvGrpSpPr>
        <p:grpSpPr bwMode="auto">
          <a:xfrm>
            <a:off x="1055688" y="4354513"/>
            <a:ext cx="804862" cy="228600"/>
            <a:chOff x="1776" y="3840"/>
            <a:chExt cx="720" cy="144"/>
          </a:xfrm>
        </p:grpSpPr>
        <p:sp>
          <p:nvSpPr>
            <p:cNvPr id="155918" name="Rectangle 270"/>
            <p:cNvSpPr>
              <a:spLocks noChangeArrowheads="1"/>
            </p:cNvSpPr>
            <p:nvPr/>
          </p:nvSpPr>
          <p:spPr bwMode="auto">
            <a:xfrm>
              <a:off x="1776" y="3840"/>
              <a:ext cx="57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9" name="Rectangle 271" descr="Wide upward diagonal"/>
            <p:cNvSpPr>
              <a:spLocks noChangeArrowheads="1"/>
            </p:cNvSpPr>
            <p:nvPr/>
          </p:nvSpPr>
          <p:spPr bwMode="auto">
            <a:xfrm>
              <a:off x="2352" y="3840"/>
              <a:ext cx="144" cy="14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" name="Group 272"/>
          <p:cNvGrpSpPr>
            <a:grpSpLocks/>
          </p:cNvGrpSpPr>
          <p:nvPr/>
        </p:nvGrpSpPr>
        <p:grpSpPr bwMode="auto">
          <a:xfrm>
            <a:off x="1168400" y="2354263"/>
            <a:ext cx="541338" cy="228600"/>
            <a:chOff x="244" y="1056"/>
            <a:chExt cx="341" cy="144"/>
          </a:xfrm>
        </p:grpSpPr>
        <p:sp>
          <p:nvSpPr>
            <p:cNvPr id="155921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2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7" name="Group 275"/>
          <p:cNvGrpSpPr>
            <a:grpSpLocks/>
          </p:cNvGrpSpPr>
          <p:nvPr/>
        </p:nvGrpSpPr>
        <p:grpSpPr bwMode="auto">
          <a:xfrm rot="-126167">
            <a:off x="1106488" y="3141663"/>
            <a:ext cx="700087" cy="228600"/>
            <a:chOff x="144" y="1252"/>
            <a:chExt cx="441" cy="144"/>
          </a:xfrm>
        </p:grpSpPr>
        <p:sp>
          <p:nvSpPr>
            <p:cNvPr id="155924" name="Rectangle 276"/>
            <p:cNvSpPr>
              <a:spLocks noChangeArrowheads="1"/>
            </p:cNvSpPr>
            <p:nvPr/>
          </p:nvSpPr>
          <p:spPr bwMode="auto">
            <a:xfrm>
              <a:off x="144" y="1252"/>
              <a:ext cx="34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5" name="Rectangle 277" descr="Wide upward diagonal"/>
            <p:cNvSpPr>
              <a:spLocks noChangeArrowheads="1"/>
            </p:cNvSpPr>
            <p:nvPr/>
          </p:nvSpPr>
          <p:spPr bwMode="auto">
            <a:xfrm>
              <a:off x="484" y="1252"/>
              <a:ext cx="101" cy="144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8" name="Group 278"/>
          <p:cNvGrpSpPr>
            <a:grpSpLocks/>
          </p:cNvGrpSpPr>
          <p:nvPr/>
        </p:nvGrpSpPr>
        <p:grpSpPr bwMode="auto">
          <a:xfrm>
            <a:off x="7467600" y="5105400"/>
            <a:ext cx="804863" cy="228600"/>
            <a:chOff x="1776" y="3840"/>
            <a:chExt cx="720" cy="144"/>
          </a:xfrm>
        </p:grpSpPr>
        <p:sp>
          <p:nvSpPr>
            <p:cNvPr id="155927" name="Rectangle 279"/>
            <p:cNvSpPr>
              <a:spLocks noChangeArrowheads="1"/>
            </p:cNvSpPr>
            <p:nvPr/>
          </p:nvSpPr>
          <p:spPr bwMode="auto">
            <a:xfrm>
              <a:off x="1776" y="3840"/>
              <a:ext cx="57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8" name="Rectangle 280" descr="Wide upward diagonal"/>
            <p:cNvSpPr>
              <a:spLocks noChangeArrowheads="1"/>
            </p:cNvSpPr>
            <p:nvPr/>
          </p:nvSpPr>
          <p:spPr bwMode="auto">
            <a:xfrm>
              <a:off x="2352" y="3840"/>
              <a:ext cx="144" cy="14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14392 0.03588 L 0.30607 -0.02755 L 0.50347 0.06343 L 0.70243 0.20995 " pathEditMode="relative" ptsTypes="AAAAA">
                                      <p:cBhvr>
                                        <p:cTn id="6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14028 -0.06667 L 0.16962 0.15116 L 0.51094 0.19514 L 0.68906 0.28125 " pathEditMode="relative" ptsTypes="AAAAA">
                                      <p:cBhvr>
                                        <p:cTn id="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4.07407E-6 L 0.16233 -0.05694 L 0.30001 -0.32199 L 0.49983 -0.22615 L 0.70001 -0.28773 " pathEditMode="relative" ptsTypes="AAA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16233 -0.06828 L -0.3684 -0.39027 L -0.52812 -0.32847 L -0.70486 -0.36574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/>
              <a:t>Basic Architectural Components of a Router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53AD9C58-2725-4734-B580-757D5BBF5DC6}" type="slidenum">
              <a:rPr lang="en-US"/>
              <a:pPr/>
              <a:t>21</a:t>
            </a:fld>
            <a:endParaRPr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6574B0-FC44-BF71-1247-96C391AA5CBC}"/>
              </a:ext>
            </a:extLst>
          </p:cNvPr>
          <p:cNvGrpSpPr/>
          <p:nvPr/>
        </p:nvGrpSpPr>
        <p:grpSpPr>
          <a:xfrm>
            <a:off x="252412" y="1066800"/>
            <a:ext cx="8434388" cy="4654550"/>
            <a:chOff x="176212" y="1447800"/>
            <a:chExt cx="8434388" cy="4654550"/>
          </a:xfrm>
        </p:grpSpPr>
        <p:sp>
          <p:nvSpPr>
            <p:cNvPr id="163842" name="Rectangle 2"/>
            <p:cNvSpPr>
              <a:spLocks noChangeArrowheads="1"/>
            </p:cNvSpPr>
            <p:nvPr/>
          </p:nvSpPr>
          <p:spPr bwMode="auto">
            <a:xfrm>
              <a:off x="1885950" y="1447800"/>
              <a:ext cx="3111500" cy="465455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3" name="Line 3"/>
            <p:cNvSpPr>
              <a:spLocks noChangeShapeType="1"/>
            </p:cNvSpPr>
            <p:nvPr/>
          </p:nvSpPr>
          <p:spPr bwMode="auto">
            <a:xfrm flipV="1">
              <a:off x="4748212" y="4841875"/>
              <a:ext cx="205740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4" name="Line 4"/>
            <p:cNvSpPr>
              <a:spLocks noChangeShapeType="1"/>
            </p:cNvSpPr>
            <p:nvPr/>
          </p:nvSpPr>
          <p:spPr bwMode="auto">
            <a:xfrm>
              <a:off x="176212" y="4841875"/>
              <a:ext cx="198120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5" name="Rectangle 5"/>
            <p:cNvSpPr>
              <a:spLocks noChangeArrowheads="1"/>
            </p:cNvSpPr>
            <p:nvPr/>
          </p:nvSpPr>
          <p:spPr bwMode="auto">
            <a:xfrm>
              <a:off x="2157412" y="1641475"/>
              <a:ext cx="2590800" cy="1905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6" name="Rectangle 6"/>
            <p:cNvSpPr>
              <a:spLocks noChangeArrowheads="1"/>
            </p:cNvSpPr>
            <p:nvPr/>
          </p:nvSpPr>
          <p:spPr bwMode="auto">
            <a:xfrm>
              <a:off x="2157412" y="3927475"/>
              <a:ext cx="2590800" cy="1905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8" name="Freeform 8"/>
            <p:cNvSpPr>
              <a:spLocks/>
            </p:cNvSpPr>
            <p:nvPr/>
          </p:nvSpPr>
          <p:spPr bwMode="auto">
            <a:xfrm>
              <a:off x="6805612" y="2174875"/>
              <a:ext cx="152400" cy="1676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528"/>
                </a:cxn>
                <a:cxn ang="0">
                  <a:pos x="96" y="576"/>
                </a:cxn>
                <a:cxn ang="0">
                  <a:pos x="48" y="624"/>
                </a:cxn>
                <a:cxn ang="0">
                  <a:pos x="48" y="1008"/>
                </a:cxn>
                <a:cxn ang="0">
                  <a:pos x="0" y="1056"/>
                </a:cxn>
              </a:cxnLst>
              <a:rect l="0" t="0" r="r" b="b"/>
              <a:pathLst>
                <a:path w="96" h="1056">
                  <a:moveTo>
                    <a:pt x="0" y="0"/>
                  </a:moveTo>
                  <a:lnTo>
                    <a:pt x="48" y="48"/>
                  </a:lnTo>
                  <a:lnTo>
                    <a:pt x="48" y="528"/>
                  </a:lnTo>
                  <a:lnTo>
                    <a:pt x="96" y="576"/>
                  </a:lnTo>
                  <a:lnTo>
                    <a:pt x="48" y="624"/>
                  </a:lnTo>
                  <a:lnTo>
                    <a:pt x="48" y="1008"/>
                  </a:lnTo>
                  <a:lnTo>
                    <a:pt x="0" y="1056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9" name="Freeform 9"/>
            <p:cNvSpPr>
              <a:spLocks/>
            </p:cNvSpPr>
            <p:nvPr/>
          </p:nvSpPr>
          <p:spPr bwMode="auto">
            <a:xfrm>
              <a:off x="6805612" y="4003675"/>
              <a:ext cx="152400" cy="1828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528"/>
                </a:cxn>
                <a:cxn ang="0">
                  <a:pos x="96" y="576"/>
                </a:cxn>
                <a:cxn ang="0">
                  <a:pos x="48" y="624"/>
                </a:cxn>
                <a:cxn ang="0">
                  <a:pos x="48" y="1008"/>
                </a:cxn>
                <a:cxn ang="0">
                  <a:pos x="0" y="1056"/>
                </a:cxn>
              </a:cxnLst>
              <a:rect l="0" t="0" r="r" b="b"/>
              <a:pathLst>
                <a:path w="96" h="1056">
                  <a:moveTo>
                    <a:pt x="0" y="0"/>
                  </a:moveTo>
                  <a:lnTo>
                    <a:pt x="48" y="48"/>
                  </a:lnTo>
                  <a:lnTo>
                    <a:pt x="48" y="528"/>
                  </a:lnTo>
                  <a:lnTo>
                    <a:pt x="96" y="576"/>
                  </a:lnTo>
                  <a:lnTo>
                    <a:pt x="48" y="624"/>
                  </a:lnTo>
                  <a:lnTo>
                    <a:pt x="48" y="1008"/>
                  </a:lnTo>
                  <a:lnTo>
                    <a:pt x="0" y="1056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0" name="Text Box 10"/>
            <p:cNvSpPr txBox="1">
              <a:spLocks noChangeArrowheads="1"/>
            </p:cNvSpPr>
            <p:nvPr/>
          </p:nvSpPr>
          <p:spPr bwMode="auto">
            <a:xfrm>
              <a:off x="6424612" y="2744788"/>
              <a:ext cx="2185988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chemeClr val="tx2"/>
                  </a:solidFill>
                  <a:latin typeface="Calibri" pitchFamily="34" charset="0"/>
                </a:rPr>
                <a:t>Control Plane</a:t>
              </a:r>
              <a:endParaRPr lang="en-US" sz="240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63851" name="Text Box 11"/>
            <p:cNvSpPr txBox="1">
              <a:spLocks noChangeArrowheads="1"/>
            </p:cNvSpPr>
            <p:nvPr/>
          </p:nvSpPr>
          <p:spPr bwMode="auto">
            <a:xfrm>
              <a:off x="6792912" y="4206875"/>
              <a:ext cx="1674813" cy="124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chemeClr val="tx2"/>
                  </a:solidFill>
                  <a:latin typeface="Calibri" pitchFamily="34" charset="0"/>
                </a:rPr>
                <a:t>Data-path</a:t>
              </a:r>
              <a:endParaRPr lang="en-US" sz="2400">
                <a:solidFill>
                  <a:schemeClr val="tx2"/>
                </a:solidFill>
                <a:latin typeface="Calibri" pitchFamily="34" charset="0"/>
              </a:endParaRPr>
            </a:p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Calibri" pitchFamily="34" charset="0"/>
                </a:rPr>
                <a:t>per-packet </a:t>
              </a:r>
            </a:p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Calibri" pitchFamily="34" charset="0"/>
                </a:rPr>
                <a:t>processing</a:t>
              </a:r>
            </a:p>
          </p:txBody>
        </p:sp>
        <p:sp>
          <p:nvSpPr>
            <p:cNvPr id="163852" name="Rectangle 12"/>
            <p:cNvSpPr>
              <a:spLocks noChangeArrowheads="1"/>
            </p:cNvSpPr>
            <p:nvPr/>
          </p:nvSpPr>
          <p:spPr bwMode="auto">
            <a:xfrm>
              <a:off x="3529012" y="4384675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Switching</a:t>
              </a:r>
            </a:p>
          </p:txBody>
        </p:sp>
        <p:sp>
          <p:nvSpPr>
            <p:cNvPr id="163853" name="Rectangle 13"/>
            <p:cNvSpPr>
              <a:spLocks noChangeArrowheads="1"/>
            </p:cNvSpPr>
            <p:nvPr/>
          </p:nvSpPr>
          <p:spPr bwMode="auto">
            <a:xfrm>
              <a:off x="2233612" y="4384675"/>
              <a:ext cx="12954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Forwarding</a:t>
              </a:r>
            </a:p>
            <a:p>
              <a:pPr algn="ctr" eaLnBrk="0" hangingPunct="0"/>
              <a:r>
                <a:rPr lang="en-US">
                  <a:latin typeface="Calibri" pitchFamily="34" charset="0"/>
                </a:rPr>
                <a:t>Table</a:t>
              </a:r>
            </a:p>
          </p:txBody>
        </p:sp>
        <p:sp>
          <p:nvSpPr>
            <p:cNvPr id="163854" name="Rectangle 14"/>
            <p:cNvSpPr>
              <a:spLocks noChangeArrowheads="1"/>
            </p:cNvSpPr>
            <p:nvPr/>
          </p:nvSpPr>
          <p:spPr bwMode="auto">
            <a:xfrm>
              <a:off x="2843212" y="2632075"/>
              <a:ext cx="1295400" cy="685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Routing</a:t>
              </a:r>
            </a:p>
            <a:p>
              <a:pPr algn="ctr" eaLnBrk="0" hangingPunct="0"/>
              <a:r>
                <a:rPr lang="en-US">
                  <a:latin typeface="Calibri" pitchFamily="34" charset="0"/>
                </a:rPr>
                <a:t>  Table</a:t>
              </a:r>
            </a:p>
          </p:txBody>
        </p:sp>
        <p:sp>
          <p:nvSpPr>
            <p:cNvPr id="163855" name="Rectangle 15"/>
            <p:cNvSpPr>
              <a:spLocks noChangeArrowheads="1"/>
            </p:cNvSpPr>
            <p:nvPr/>
          </p:nvSpPr>
          <p:spPr bwMode="auto">
            <a:xfrm>
              <a:off x="2843212" y="1870075"/>
              <a:ext cx="12954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Routing </a:t>
              </a:r>
            </a:p>
            <a:p>
              <a:pPr algn="ctr" eaLnBrk="0" hangingPunct="0"/>
              <a:r>
                <a:rPr lang="en-US">
                  <a:latin typeface="Calibri" pitchFamily="34" charset="0"/>
                </a:rPr>
                <a:t>Protocols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B19328-BFC6-B498-359A-3D21601C2FEC}"/>
              </a:ext>
            </a:extLst>
          </p:cNvPr>
          <p:cNvSpPr/>
          <p:nvPr/>
        </p:nvSpPr>
        <p:spPr>
          <a:xfrm>
            <a:off x="440671" y="5949950"/>
            <a:ext cx="8534400" cy="419894"/>
          </a:xfrm>
          <a:custGeom>
            <a:avLst/>
            <a:gdLst>
              <a:gd name="connsiteX0" fmla="*/ 0 w 8534400"/>
              <a:gd name="connsiteY0" fmla="*/ 31698 h 419894"/>
              <a:gd name="connsiteX1" fmla="*/ 31698 w 8534400"/>
              <a:gd name="connsiteY1" fmla="*/ 0 h 419894"/>
              <a:gd name="connsiteX2" fmla="*/ 513894 w 8534400"/>
              <a:gd name="connsiteY2" fmla="*/ 0 h 419894"/>
              <a:gd name="connsiteX3" fmla="*/ 911379 w 8534400"/>
              <a:gd name="connsiteY3" fmla="*/ 0 h 419894"/>
              <a:gd name="connsiteX4" fmla="*/ 1393575 w 8534400"/>
              <a:gd name="connsiteY4" fmla="*/ 0 h 419894"/>
              <a:gd name="connsiteX5" fmla="*/ 1960480 w 8534400"/>
              <a:gd name="connsiteY5" fmla="*/ 0 h 419894"/>
              <a:gd name="connsiteX6" fmla="*/ 2612096 w 8534400"/>
              <a:gd name="connsiteY6" fmla="*/ 0 h 419894"/>
              <a:gd name="connsiteX7" fmla="*/ 3094292 w 8534400"/>
              <a:gd name="connsiteY7" fmla="*/ 0 h 419894"/>
              <a:gd name="connsiteX8" fmla="*/ 3915328 w 8534400"/>
              <a:gd name="connsiteY8" fmla="*/ 0 h 419894"/>
              <a:gd name="connsiteX9" fmla="*/ 4566943 w 8534400"/>
              <a:gd name="connsiteY9" fmla="*/ 0 h 419894"/>
              <a:gd name="connsiteX10" fmla="*/ 5387979 w 8534400"/>
              <a:gd name="connsiteY10" fmla="*/ 0 h 419894"/>
              <a:gd name="connsiteX11" fmla="*/ 6124305 w 8534400"/>
              <a:gd name="connsiteY11" fmla="*/ 0 h 419894"/>
              <a:gd name="connsiteX12" fmla="*/ 6691210 w 8534400"/>
              <a:gd name="connsiteY12" fmla="*/ 0 h 419894"/>
              <a:gd name="connsiteX13" fmla="*/ 7427536 w 8534400"/>
              <a:gd name="connsiteY13" fmla="*/ 0 h 419894"/>
              <a:gd name="connsiteX14" fmla="*/ 7909732 w 8534400"/>
              <a:gd name="connsiteY14" fmla="*/ 0 h 419894"/>
              <a:gd name="connsiteX15" fmla="*/ 8502702 w 8534400"/>
              <a:gd name="connsiteY15" fmla="*/ 0 h 419894"/>
              <a:gd name="connsiteX16" fmla="*/ 8534400 w 8534400"/>
              <a:gd name="connsiteY16" fmla="*/ 31698 h 419894"/>
              <a:gd name="connsiteX17" fmla="*/ 8534400 w 8534400"/>
              <a:gd name="connsiteY17" fmla="*/ 388196 h 419894"/>
              <a:gd name="connsiteX18" fmla="*/ 8502702 w 8534400"/>
              <a:gd name="connsiteY18" fmla="*/ 419894 h 419894"/>
              <a:gd name="connsiteX19" fmla="*/ 7851086 w 8534400"/>
              <a:gd name="connsiteY19" fmla="*/ 419894 h 419894"/>
              <a:gd name="connsiteX20" fmla="*/ 7199471 w 8534400"/>
              <a:gd name="connsiteY20" fmla="*/ 419894 h 419894"/>
              <a:gd name="connsiteX21" fmla="*/ 6463145 w 8534400"/>
              <a:gd name="connsiteY21" fmla="*/ 419894 h 419894"/>
              <a:gd name="connsiteX22" fmla="*/ 5642109 w 8534400"/>
              <a:gd name="connsiteY22" fmla="*/ 419894 h 419894"/>
              <a:gd name="connsiteX23" fmla="*/ 4905783 w 8534400"/>
              <a:gd name="connsiteY23" fmla="*/ 419894 h 419894"/>
              <a:gd name="connsiteX24" fmla="*/ 4084748 w 8534400"/>
              <a:gd name="connsiteY24" fmla="*/ 419894 h 419894"/>
              <a:gd name="connsiteX25" fmla="*/ 3348422 w 8534400"/>
              <a:gd name="connsiteY25" fmla="*/ 419894 h 419894"/>
              <a:gd name="connsiteX26" fmla="*/ 2866226 w 8534400"/>
              <a:gd name="connsiteY26" fmla="*/ 419894 h 419894"/>
              <a:gd name="connsiteX27" fmla="*/ 2129901 w 8534400"/>
              <a:gd name="connsiteY27" fmla="*/ 419894 h 419894"/>
              <a:gd name="connsiteX28" fmla="*/ 1562995 w 8534400"/>
              <a:gd name="connsiteY28" fmla="*/ 419894 h 419894"/>
              <a:gd name="connsiteX29" fmla="*/ 1080799 w 8534400"/>
              <a:gd name="connsiteY29" fmla="*/ 419894 h 419894"/>
              <a:gd name="connsiteX30" fmla="*/ 683314 w 8534400"/>
              <a:gd name="connsiteY30" fmla="*/ 419894 h 419894"/>
              <a:gd name="connsiteX31" fmla="*/ 31698 w 8534400"/>
              <a:gd name="connsiteY31" fmla="*/ 419894 h 419894"/>
              <a:gd name="connsiteX32" fmla="*/ 0 w 8534400"/>
              <a:gd name="connsiteY32" fmla="*/ 388196 h 419894"/>
              <a:gd name="connsiteX33" fmla="*/ 0 w 8534400"/>
              <a:gd name="connsiteY33" fmla="*/ 31698 h 41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34400" h="419894" fill="none" extrusionOk="0">
                <a:moveTo>
                  <a:pt x="0" y="31698"/>
                </a:moveTo>
                <a:cubicBezTo>
                  <a:pt x="191" y="13357"/>
                  <a:pt x="9879" y="-139"/>
                  <a:pt x="31698" y="0"/>
                </a:cubicBezTo>
                <a:cubicBezTo>
                  <a:pt x="202010" y="-22956"/>
                  <a:pt x="341502" y="-1327"/>
                  <a:pt x="513894" y="0"/>
                </a:cubicBezTo>
                <a:cubicBezTo>
                  <a:pt x="686286" y="1327"/>
                  <a:pt x="822241" y="2624"/>
                  <a:pt x="911379" y="0"/>
                </a:cubicBezTo>
                <a:cubicBezTo>
                  <a:pt x="1000517" y="-2624"/>
                  <a:pt x="1275137" y="-6583"/>
                  <a:pt x="1393575" y="0"/>
                </a:cubicBezTo>
                <a:cubicBezTo>
                  <a:pt x="1512013" y="6583"/>
                  <a:pt x="1767351" y="-11231"/>
                  <a:pt x="1960480" y="0"/>
                </a:cubicBezTo>
                <a:cubicBezTo>
                  <a:pt x="2153609" y="11231"/>
                  <a:pt x="2383108" y="-9322"/>
                  <a:pt x="2612096" y="0"/>
                </a:cubicBezTo>
                <a:cubicBezTo>
                  <a:pt x="2841084" y="9322"/>
                  <a:pt x="2948276" y="-16050"/>
                  <a:pt x="3094292" y="0"/>
                </a:cubicBezTo>
                <a:cubicBezTo>
                  <a:pt x="3240308" y="16050"/>
                  <a:pt x="3680957" y="1952"/>
                  <a:pt x="3915328" y="0"/>
                </a:cubicBezTo>
                <a:cubicBezTo>
                  <a:pt x="4149699" y="-1952"/>
                  <a:pt x="4361360" y="22426"/>
                  <a:pt x="4566943" y="0"/>
                </a:cubicBezTo>
                <a:cubicBezTo>
                  <a:pt x="4772527" y="-22426"/>
                  <a:pt x="5149680" y="-33025"/>
                  <a:pt x="5387979" y="0"/>
                </a:cubicBezTo>
                <a:cubicBezTo>
                  <a:pt x="5626278" y="33025"/>
                  <a:pt x="5850517" y="26160"/>
                  <a:pt x="6124305" y="0"/>
                </a:cubicBezTo>
                <a:cubicBezTo>
                  <a:pt x="6398093" y="-26160"/>
                  <a:pt x="6448558" y="11203"/>
                  <a:pt x="6691210" y="0"/>
                </a:cubicBezTo>
                <a:cubicBezTo>
                  <a:pt x="6933862" y="-11203"/>
                  <a:pt x="7122930" y="35268"/>
                  <a:pt x="7427536" y="0"/>
                </a:cubicBezTo>
                <a:cubicBezTo>
                  <a:pt x="7732142" y="-35268"/>
                  <a:pt x="7791036" y="-365"/>
                  <a:pt x="7909732" y="0"/>
                </a:cubicBezTo>
                <a:cubicBezTo>
                  <a:pt x="8028428" y="365"/>
                  <a:pt x="8289596" y="-15760"/>
                  <a:pt x="8502702" y="0"/>
                </a:cubicBezTo>
                <a:cubicBezTo>
                  <a:pt x="8521502" y="444"/>
                  <a:pt x="8532927" y="11268"/>
                  <a:pt x="8534400" y="31698"/>
                </a:cubicBezTo>
                <a:cubicBezTo>
                  <a:pt x="8517103" y="190220"/>
                  <a:pt x="8550120" y="230643"/>
                  <a:pt x="8534400" y="388196"/>
                </a:cubicBezTo>
                <a:cubicBezTo>
                  <a:pt x="8534906" y="403741"/>
                  <a:pt x="8520555" y="418589"/>
                  <a:pt x="8502702" y="419894"/>
                </a:cubicBezTo>
                <a:cubicBezTo>
                  <a:pt x="8177796" y="445317"/>
                  <a:pt x="8063610" y="418888"/>
                  <a:pt x="7851086" y="419894"/>
                </a:cubicBezTo>
                <a:cubicBezTo>
                  <a:pt x="7638562" y="420900"/>
                  <a:pt x="7356069" y="437557"/>
                  <a:pt x="7199471" y="419894"/>
                </a:cubicBezTo>
                <a:cubicBezTo>
                  <a:pt x="7042874" y="402231"/>
                  <a:pt x="6791726" y="456343"/>
                  <a:pt x="6463145" y="419894"/>
                </a:cubicBezTo>
                <a:cubicBezTo>
                  <a:pt x="6134564" y="383445"/>
                  <a:pt x="5964925" y="444191"/>
                  <a:pt x="5642109" y="419894"/>
                </a:cubicBezTo>
                <a:cubicBezTo>
                  <a:pt x="5319293" y="395597"/>
                  <a:pt x="5176112" y="434353"/>
                  <a:pt x="4905783" y="419894"/>
                </a:cubicBezTo>
                <a:cubicBezTo>
                  <a:pt x="4635454" y="405435"/>
                  <a:pt x="4370122" y="452682"/>
                  <a:pt x="4084748" y="419894"/>
                </a:cubicBezTo>
                <a:cubicBezTo>
                  <a:pt x="3799374" y="387106"/>
                  <a:pt x="3659239" y="438084"/>
                  <a:pt x="3348422" y="419894"/>
                </a:cubicBezTo>
                <a:cubicBezTo>
                  <a:pt x="3037605" y="401704"/>
                  <a:pt x="3050653" y="426544"/>
                  <a:pt x="2866226" y="419894"/>
                </a:cubicBezTo>
                <a:cubicBezTo>
                  <a:pt x="2681799" y="413244"/>
                  <a:pt x="2452688" y="417842"/>
                  <a:pt x="2129901" y="419894"/>
                </a:cubicBezTo>
                <a:cubicBezTo>
                  <a:pt x="1807115" y="421946"/>
                  <a:pt x="1724380" y="395476"/>
                  <a:pt x="1562995" y="419894"/>
                </a:cubicBezTo>
                <a:cubicBezTo>
                  <a:pt x="1401610" y="444312"/>
                  <a:pt x="1233409" y="422142"/>
                  <a:pt x="1080799" y="419894"/>
                </a:cubicBezTo>
                <a:cubicBezTo>
                  <a:pt x="928189" y="417646"/>
                  <a:pt x="786365" y="428875"/>
                  <a:pt x="683314" y="419894"/>
                </a:cubicBezTo>
                <a:cubicBezTo>
                  <a:pt x="580263" y="410913"/>
                  <a:pt x="164754" y="412498"/>
                  <a:pt x="31698" y="419894"/>
                </a:cubicBezTo>
                <a:cubicBezTo>
                  <a:pt x="9940" y="418995"/>
                  <a:pt x="1208" y="405944"/>
                  <a:pt x="0" y="388196"/>
                </a:cubicBezTo>
                <a:cubicBezTo>
                  <a:pt x="9917" y="242665"/>
                  <a:pt x="13460" y="160054"/>
                  <a:pt x="0" y="31698"/>
                </a:cubicBezTo>
                <a:close/>
              </a:path>
              <a:path w="8534400" h="419894" stroke="0" extrusionOk="0">
                <a:moveTo>
                  <a:pt x="0" y="31698"/>
                </a:moveTo>
                <a:cubicBezTo>
                  <a:pt x="-1742" y="13118"/>
                  <a:pt x="12452" y="653"/>
                  <a:pt x="31698" y="0"/>
                </a:cubicBezTo>
                <a:cubicBezTo>
                  <a:pt x="372188" y="13645"/>
                  <a:pt x="520649" y="-39111"/>
                  <a:pt x="852734" y="0"/>
                </a:cubicBezTo>
                <a:cubicBezTo>
                  <a:pt x="1184819" y="39111"/>
                  <a:pt x="1279435" y="-4470"/>
                  <a:pt x="1419639" y="0"/>
                </a:cubicBezTo>
                <a:cubicBezTo>
                  <a:pt x="1559843" y="4470"/>
                  <a:pt x="1790385" y="2631"/>
                  <a:pt x="1901835" y="0"/>
                </a:cubicBezTo>
                <a:cubicBezTo>
                  <a:pt x="2013285" y="-2631"/>
                  <a:pt x="2364087" y="-26661"/>
                  <a:pt x="2638161" y="0"/>
                </a:cubicBezTo>
                <a:cubicBezTo>
                  <a:pt x="2912235" y="26661"/>
                  <a:pt x="3018862" y="-27922"/>
                  <a:pt x="3205066" y="0"/>
                </a:cubicBezTo>
                <a:cubicBezTo>
                  <a:pt x="3391270" y="27922"/>
                  <a:pt x="3698729" y="22514"/>
                  <a:pt x="4026102" y="0"/>
                </a:cubicBezTo>
                <a:cubicBezTo>
                  <a:pt x="4353475" y="-22514"/>
                  <a:pt x="4367862" y="1275"/>
                  <a:pt x="4508298" y="0"/>
                </a:cubicBezTo>
                <a:cubicBezTo>
                  <a:pt x="4648734" y="-1275"/>
                  <a:pt x="5062993" y="-2389"/>
                  <a:pt x="5329334" y="0"/>
                </a:cubicBezTo>
                <a:cubicBezTo>
                  <a:pt x="5595675" y="2389"/>
                  <a:pt x="5558837" y="-2369"/>
                  <a:pt x="5726819" y="0"/>
                </a:cubicBezTo>
                <a:cubicBezTo>
                  <a:pt x="5894801" y="2369"/>
                  <a:pt x="6238963" y="31840"/>
                  <a:pt x="6378435" y="0"/>
                </a:cubicBezTo>
                <a:cubicBezTo>
                  <a:pt x="6517907" y="-31840"/>
                  <a:pt x="6799636" y="25818"/>
                  <a:pt x="7030051" y="0"/>
                </a:cubicBezTo>
                <a:cubicBezTo>
                  <a:pt x="7260466" y="-25818"/>
                  <a:pt x="7434019" y="-9211"/>
                  <a:pt x="7596956" y="0"/>
                </a:cubicBezTo>
                <a:cubicBezTo>
                  <a:pt x="7759893" y="9211"/>
                  <a:pt x="8316835" y="-7043"/>
                  <a:pt x="8502702" y="0"/>
                </a:cubicBezTo>
                <a:cubicBezTo>
                  <a:pt x="8520572" y="-452"/>
                  <a:pt x="8532190" y="13338"/>
                  <a:pt x="8534400" y="31698"/>
                </a:cubicBezTo>
                <a:cubicBezTo>
                  <a:pt x="8542239" y="145973"/>
                  <a:pt x="8523270" y="234350"/>
                  <a:pt x="8534400" y="388196"/>
                </a:cubicBezTo>
                <a:cubicBezTo>
                  <a:pt x="8532609" y="402052"/>
                  <a:pt x="8520286" y="418839"/>
                  <a:pt x="8502702" y="419894"/>
                </a:cubicBezTo>
                <a:cubicBezTo>
                  <a:pt x="8321736" y="441647"/>
                  <a:pt x="8090274" y="390889"/>
                  <a:pt x="7766376" y="419894"/>
                </a:cubicBezTo>
                <a:cubicBezTo>
                  <a:pt x="7442478" y="448899"/>
                  <a:pt x="7438342" y="409533"/>
                  <a:pt x="7284181" y="419894"/>
                </a:cubicBezTo>
                <a:cubicBezTo>
                  <a:pt x="7130020" y="430255"/>
                  <a:pt x="6771424" y="381952"/>
                  <a:pt x="6463145" y="419894"/>
                </a:cubicBezTo>
                <a:cubicBezTo>
                  <a:pt x="6154866" y="457836"/>
                  <a:pt x="6118854" y="432307"/>
                  <a:pt x="5811529" y="419894"/>
                </a:cubicBezTo>
                <a:cubicBezTo>
                  <a:pt x="5504204" y="407481"/>
                  <a:pt x="5542575" y="430517"/>
                  <a:pt x="5329334" y="419894"/>
                </a:cubicBezTo>
                <a:cubicBezTo>
                  <a:pt x="5116093" y="409271"/>
                  <a:pt x="4847328" y="401898"/>
                  <a:pt x="4677718" y="419894"/>
                </a:cubicBezTo>
                <a:cubicBezTo>
                  <a:pt x="4508108" y="437890"/>
                  <a:pt x="4398330" y="434208"/>
                  <a:pt x="4280232" y="419894"/>
                </a:cubicBezTo>
                <a:cubicBezTo>
                  <a:pt x="4162134" y="405580"/>
                  <a:pt x="4028698" y="427509"/>
                  <a:pt x="3882747" y="419894"/>
                </a:cubicBezTo>
                <a:cubicBezTo>
                  <a:pt x="3736797" y="412279"/>
                  <a:pt x="3448912" y="426548"/>
                  <a:pt x="3231131" y="419894"/>
                </a:cubicBezTo>
                <a:cubicBezTo>
                  <a:pt x="3013350" y="413240"/>
                  <a:pt x="2975432" y="437115"/>
                  <a:pt x="2748935" y="419894"/>
                </a:cubicBezTo>
                <a:cubicBezTo>
                  <a:pt x="2522438" y="402673"/>
                  <a:pt x="2326045" y="418740"/>
                  <a:pt x="2012610" y="419894"/>
                </a:cubicBezTo>
                <a:cubicBezTo>
                  <a:pt x="1699175" y="421048"/>
                  <a:pt x="1716042" y="441441"/>
                  <a:pt x="1530414" y="419894"/>
                </a:cubicBezTo>
                <a:cubicBezTo>
                  <a:pt x="1344786" y="398347"/>
                  <a:pt x="1069355" y="398934"/>
                  <a:pt x="794088" y="419894"/>
                </a:cubicBezTo>
                <a:cubicBezTo>
                  <a:pt x="518821" y="440854"/>
                  <a:pt x="401188" y="449529"/>
                  <a:pt x="31698" y="419894"/>
                </a:cubicBezTo>
                <a:cubicBezTo>
                  <a:pt x="14892" y="418679"/>
                  <a:pt x="-2262" y="404835"/>
                  <a:pt x="0" y="388196"/>
                </a:cubicBezTo>
                <a:cubicBezTo>
                  <a:pt x="4372" y="286634"/>
                  <a:pt x="-370" y="164104"/>
                  <a:pt x="0" y="3169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498"/>
            </a:schemeClr>
          </a:solidFill>
          <a:ln w="12700"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5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bIns="180000" rtlCol="0" anchor="ctr"/>
          <a:lstStyle/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More advanced functionalities are added to this basic design. We will talk about those later.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pPr>
              <a:defRPr/>
            </a:pPr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4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University of Toronto – Winter 2025</a:t>
            </a: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Packet Switching – </a:t>
            </a:r>
            <a:r>
              <a:rPr lang="en-US" i="1" dirty="0"/>
              <a:t>Simple Router Model</a:t>
            </a:r>
            <a:endParaRPr lang="en-US" sz="2800" i="1" dirty="0"/>
          </a:p>
        </p:txBody>
      </p:sp>
      <p:sp>
        <p:nvSpPr>
          <p:cNvPr id="59398" name="Oval 3"/>
          <p:cNvSpPr>
            <a:spLocks noChangeArrowheads="1"/>
          </p:cNvSpPr>
          <p:nvPr/>
        </p:nvSpPr>
        <p:spPr bwMode="auto">
          <a:xfrm>
            <a:off x="990600" y="3276600"/>
            <a:ext cx="985838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R1</a:t>
            </a:r>
          </a:p>
        </p:txBody>
      </p:sp>
      <p:sp>
        <p:nvSpPr>
          <p:cNvPr id="59399" name="Line 4"/>
          <p:cNvSpPr>
            <a:spLocks noChangeShapeType="1"/>
          </p:cNvSpPr>
          <p:nvPr/>
        </p:nvSpPr>
        <p:spPr bwMode="auto">
          <a:xfrm>
            <a:off x="381000" y="3733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Line 5"/>
          <p:cNvSpPr>
            <a:spLocks noChangeShapeType="1"/>
          </p:cNvSpPr>
          <p:nvPr/>
        </p:nvSpPr>
        <p:spPr bwMode="auto">
          <a:xfrm>
            <a:off x="1443038" y="4191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1" name="Line 6"/>
          <p:cNvSpPr>
            <a:spLocks noChangeShapeType="1"/>
          </p:cNvSpPr>
          <p:nvPr/>
        </p:nvSpPr>
        <p:spPr bwMode="auto">
          <a:xfrm>
            <a:off x="1981200" y="3733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2" name="Line 7"/>
          <p:cNvSpPr>
            <a:spLocks noChangeShapeType="1"/>
          </p:cNvSpPr>
          <p:nvPr/>
        </p:nvSpPr>
        <p:spPr bwMode="auto">
          <a:xfrm>
            <a:off x="1443038" y="2743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3" name="AutoShape 8"/>
          <p:cNvSpPr>
            <a:spLocks noChangeArrowheads="1"/>
          </p:cNvSpPr>
          <p:nvPr/>
        </p:nvSpPr>
        <p:spPr bwMode="auto">
          <a:xfrm>
            <a:off x="4310063" y="1828800"/>
            <a:ext cx="3124200" cy="4114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Text Box 9"/>
          <p:cNvSpPr txBox="1">
            <a:spLocks noChangeArrowheads="1"/>
          </p:cNvSpPr>
          <p:nvPr/>
        </p:nvSpPr>
        <p:spPr bwMode="auto">
          <a:xfrm>
            <a:off x="304800" y="3735388"/>
            <a:ext cx="604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1</a:t>
            </a:r>
          </a:p>
        </p:txBody>
      </p:sp>
      <p:sp>
        <p:nvSpPr>
          <p:cNvPr id="59405" name="Text Box 10"/>
          <p:cNvSpPr txBox="1">
            <a:spLocks noChangeArrowheads="1"/>
          </p:cNvSpPr>
          <p:nvPr/>
        </p:nvSpPr>
        <p:spPr bwMode="auto">
          <a:xfrm>
            <a:off x="1443038" y="2820988"/>
            <a:ext cx="604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2</a:t>
            </a:r>
          </a:p>
        </p:txBody>
      </p:sp>
      <p:sp>
        <p:nvSpPr>
          <p:cNvPr id="59406" name="Text Box 11"/>
          <p:cNvSpPr txBox="1">
            <a:spLocks noChangeArrowheads="1"/>
          </p:cNvSpPr>
          <p:nvPr/>
        </p:nvSpPr>
        <p:spPr bwMode="auto">
          <a:xfrm>
            <a:off x="1981200" y="3735388"/>
            <a:ext cx="604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3</a:t>
            </a:r>
          </a:p>
        </p:txBody>
      </p:sp>
      <p:sp>
        <p:nvSpPr>
          <p:cNvPr id="59407" name="Text Box 12"/>
          <p:cNvSpPr txBox="1">
            <a:spLocks noChangeArrowheads="1"/>
          </p:cNvSpPr>
          <p:nvPr/>
        </p:nvSpPr>
        <p:spPr bwMode="auto">
          <a:xfrm>
            <a:off x="1443038" y="4268788"/>
            <a:ext cx="604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4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938463" y="2514600"/>
            <a:ext cx="1524000" cy="2667000"/>
            <a:chOff x="1824" y="1632"/>
            <a:chExt cx="1200" cy="1680"/>
          </a:xfrm>
        </p:grpSpPr>
        <p:sp>
          <p:nvSpPr>
            <p:cNvPr id="59473" name="Line 14"/>
            <p:cNvSpPr>
              <a:spLocks noChangeShapeType="1"/>
            </p:cNvSpPr>
            <p:nvPr/>
          </p:nvSpPr>
          <p:spPr bwMode="auto">
            <a:xfrm>
              <a:off x="1824" y="163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4" name="Line 15"/>
            <p:cNvSpPr>
              <a:spLocks noChangeShapeType="1"/>
            </p:cNvSpPr>
            <p:nvPr/>
          </p:nvSpPr>
          <p:spPr bwMode="auto">
            <a:xfrm>
              <a:off x="1824" y="2208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5" name="Line 16"/>
            <p:cNvSpPr>
              <a:spLocks noChangeShapeType="1"/>
            </p:cNvSpPr>
            <p:nvPr/>
          </p:nvSpPr>
          <p:spPr bwMode="auto">
            <a:xfrm>
              <a:off x="1824" y="2736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6" name="Line 17"/>
            <p:cNvSpPr>
              <a:spLocks noChangeShapeType="1"/>
            </p:cNvSpPr>
            <p:nvPr/>
          </p:nvSpPr>
          <p:spPr bwMode="auto">
            <a:xfrm>
              <a:off x="1824" y="331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977063" y="2514600"/>
            <a:ext cx="1524000" cy="2667000"/>
            <a:chOff x="1824" y="1632"/>
            <a:chExt cx="1200" cy="1680"/>
          </a:xfrm>
        </p:grpSpPr>
        <p:sp>
          <p:nvSpPr>
            <p:cNvPr id="59469" name="Line 19"/>
            <p:cNvSpPr>
              <a:spLocks noChangeShapeType="1"/>
            </p:cNvSpPr>
            <p:nvPr/>
          </p:nvSpPr>
          <p:spPr bwMode="auto">
            <a:xfrm>
              <a:off x="1824" y="163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0" name="Line 20"/>
            <p:cNvSpPr>
              <a:spLocks noChangeShapeType="1"/>
            </p:cNvSpPr>
            <p:nvPr/>
          </p:nvSpPr>
          <p:spPr bwMode="auto">
            <a:xfrm>
              <a:off x="1824" y="2208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1" name="Line 21"/>
            <p:cNvSpPr>
              <a:spLocks noChangeShapeType="1"/>
            </p:cNvSpPr>
            <p:nvPr/>
          </p:nvSpPr>
          <p:spPr bwMode="auto">
            <a:xfrm>
              <a:off x="1824" y="2736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2" name="Line 22"/>
            <p:cNvSpPr>
              <a:spLocks noChangeShapeType="1"/>
            </p:cNvSpPr>
            <p:nvPr/>
          </p:nvSpPr>
          <p:spPr bwMode="auto">
            <a:xfrm>
              <a:off x="1824" y="331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10" name="Text Box 23"/>
          <p:cNvSpPr txBox="1">
            <a:spLocks noChangeArrowheads="1"/>
          </p:cNvSpPr>
          <p:nvPr/>
        </p:nvSpPr>
        <p:spPr bwMode="auto">
          <a:xfrm>
            <a:off x="3014663" y="2211388"/>
            <a:ext cx="1198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1, ingress</a:t>
            </a:r>
          </a:p>
        </p:txBody>
      </p:sp>
      <p:sp>
        <p:nvSpPr>
          <p:cNvPr id="59411" name="Text Box 24"/>
          <p:cNvSpPr txBox="1">
            <a:spLocks noChangeArrowheads="1"/>
          </p:cNvSpPr>
          <p:nvPr/>
        </p:nvSpPr>
        <p:spPr bwMode="auto">
          <a:xfrm>
            <a:off x="7504113" y="22113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1, egress</a:t>
            </a:r>
          </a:p>
        </p:txBody>
      </p:sp>
      <p:sp>
        <p:nvSpPr>
          <p:cNvPr id="59412" name="Text Box 25"/>
          <p:cNvSpPr txBox="1">
            <a:spLocks noChangeArrowheads="1"/>
          </p:cNvSpPr>
          <p:nvPr/>
        </p:nvSpPr>
        <p:spPr bwMode="auto">
          <a:xfrm>
            <a:off x="3014663" y="3125788"/>
            <a:ext cx="1198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2, ingress</a:t>
            </a:r>
          </a:p>
        </p:txBody>
      </p:sp>
      <p:sp>
        <p:nvSpPr>
          <p:cNvPr id="59413" name="Text Box 26"/>
          <p:cNvSpPr txBox="1">
            <a:spLocks noChangeArrowheads="1"/>
          </p:cNvSpPr>
          <p:nvPr/>
        </p:nvSpPr>
        <p:spPr bwMode="auto">
          <a:xfrm>
            <a:off x="7504113" y="31257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2, egress</a:t>
            </a:r>
          </a:p>
        </p:txBody>
      </p:sp>
      <p:sp>
        <p:nvSpPr>
          <p:cNvPr id="59414" name="Text Box 27"/>
          <p:cNvSpPr txBox="1">
            <a:spLocks noChangeArrowheads="1"/>
          </p:cNvSpPr>
          <p:nvPr/>
        </p:nvSpPr>
        <p:spPr bwMode="auto">
          <a:xfrm>
            <a:off x="3014663" y="3963988"/>
            <a:ext cx="1198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3, ingress</a:t>
            </a:r>
          </a:p>
        </p:txBody>
      </p:sp>
      <p:sp>
        <p:nvSpPr>
          <p:cNvPr id="59415" name="Text Box 28"/>
          <p:cNvSpPr txBox="1">
            <a:spLocks noChangeArrowheads="1"/>
          </p:cNvSpPr>
          <p:nvPr/>
        </p:nvSpPr>
        <p:spPr bwMode="auto">
          <a:xfrm>
            <a:off x="7504113" y="39639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3, egress</a:t>
            </a:r>
          </a:p>
        </p:txBody>
      </p:sp>
      <p:sp>
        <p:nvSpPr>
          <p:cNvPr id="59416" name="Text Box 29"/>
          <p:cNvSpPr txBox="1">
            <a:spLocks noChangeArrowheads="1"/>
          </p:cNvSpPr>
          <p:nvPr/>
        </p:nvSpPr>
        <p:spPr bwMode="auto">
          <a:xfrm>
            <a:off x="3014663" y="4878388"/>
            <a:ext cx="1198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4, ingress</a:t>
            </a:r>
          </a:p>
        </p:txBody>
      </p:sp>
      <p:sp>
        <p:nvSpPr>
          <p:cNvPr id="59417" name="Text Box 30"/>
          <p:cNvSpPr txBox="1">
            <a:spLocks noChangeArrowheads="1"/>
          </p:cNvSpPr>
          <p:nvPr/>
        </p:nvSpPr>
        <p:spPr bwMode="auto">
          <a:xfrm>
            <a:off x="7504113" y="48783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</a:rPr>
              <a:t>Link 4, egress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291263" y="2286000"/>
            <a:ext cx="914400" cy="533400"/>
            <a:chOff x="3696" y="1056"/>
            <a:chExt cx="576" cy="33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9467" name="Freeform 32"/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8" name="Line 33"/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6291263" y="3124200"/>
            <a:ext cx="914400" cy="533400"/>
            <a:chOff x="3696" y="1056"/>
            <a:chExt cx="576" cy="33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9465" name="Freeform 35"/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6" name="Line 36"/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6291263" y="3962400"/>
            <a:ext cx="914400" cy="533400"/>
            <a:chOff x="3696" y="1056"/>
            <a:chExt cx="576" cy="33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9463" name="Freeform 38"/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4" name="Line 39"/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6291263" y="4876800"/>
            <a:ext cx="914400" cy="533400"/>
            <a:chOff x="3696" y="1056"/>
            <a:chExt cx="576" cy="33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9461" name="Freeform 41"/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2" name="Line 42"/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5224463" y="2514600"/>
            <a:ext cx="1066800" cy="2667000"/>
            <a:chOff x="2736" y="1584"/>
            <a:chExt cx="1008" cy="1680"/>
          </a:xfrm>
        </p:grpSpPr>
        <p:grpSp>
          <p:nvGrpSpPr>
            <p:cNvPr id="9" name="Group 44"/>
            <p:cNvGrpSpPr>
              <a:grpSpLocks/>
            </p:cNvGrpSpPr>
            <p:nvPr/>
          </p:nvGrpSpPr>
          <p:grpSpPr bwMode="auto">
            <a:xfrm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59457" name="Line 45"/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8" name="Line 46"/>
              <p:cNvSpPr>
                <a:spLocks noChangeShapeType="1"/>
              </p:cNvSpPr>
              <p:nvPr/>
            </p:nvSpPr>
            <p:spPr bwMode="auto">
              <a:xfrm flipV="1">
                <a:off x="2736" y="1584"/>
                <a:ext cx="100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9" name="Line 47"/>
              <p:cNvSpPr>
                <a:spLocks noChangeShapeType="1"/>
              </p:cNvSpPr>
              <p:nvPr/>
            </p:nvSpPr>
            <p:spPr bwMode="auto">
              <a:xfrm flipV="1">
                <a:off x="2736" y="1632"/>
                <a:ext cx="1008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60" name="Line 48"/>
              <p:cNvSpPr>
                <a:spLocks noChangeShapeType="1"/>
              </p:cNvSpPr>
              <p:nvPr/>
            </p:nvSpPr>
            <p:spPr bwMode="auto">
              <a:xfrm flipV="1">
                <a:off x="2736" y="1680"/>
                <a:ext cx="1008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49"/>
            <p:cNvGrpSpPr>
              <a:grpSpLocks/>
            </p:cNvGrpSpPr>
            <p:nvPr/>
          </p:nvGrpSpPr>
          <p:grpSpPr bwMode="auto">
            <a:xfrm flipV="1"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59453" name="Line 50"/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4" name="Line 51"/>
              <p:cNvSpPr>
                <a:spLocks noChangeShapeType="1"/>
              </p:cNvSpPr>
              <p:nvPr/>
            </p:nvSpPr>
            <p:spPr bwMode="auto">
              <a:xfrm flipV="1">
                <a:off x="2736" y="1584"/>
                <a:ext cx="100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5" name="Line 52"/>
              <p:cNvSpPr>
                <a:spLocks noChangeShapeType="1"/>
              </p:cNvSpPr>
              <p:nvPr/>
            </p:nvSpPr>
            <p:spPr bwMode="auto">
              <a:xfrm flipV="1">
                <a:off x="2736" y="1632"/>
                <a:ext cx="1008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6" name="Line 53"/>
              <p:cNvSpPr>
                <a:spLocks noChangeShapeType="1"/>
              </p:cNvSpPr>
              <p:nvPr/>
            </p:nvSpPr>
            <p:spPr bwMode="auto">
              <a:xfrm flipV="1">
                <a:off x="2736" y="1680"/>
                <a:ext cx="1008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54"/>
            <p:cNvGrpSpPr>
              <a:grpSpLocks/>
            </p:cNvGrpSpPr>
            <p:nvPr/>
          </p:nvGrpSpPr>
          <p:grpSpPr bwMode="auto">
            <a:xfrm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59449" name="Line 55"/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0" name="Line 56"/>
              <p:cNvSpPr>
                <a:spLocks noChangeShapeType="1"/>
              </p:cNvSpPr>
              <p:nvPr/>
            </p:nvSpPr>
            <p:spPr bwMode="auto">
              <a:xfrm flipV="1">
                <a:off x="2736" y="2112"/>
                <a:ext cx="100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1" name="Line 57"/>
              <p:cNvSpPr>
                <a:spLocks noChangeShapeType="1"/>
              </p:cNvSpPr>
              <p:nvPr/>
            </p:nvSpPr>
            <p:spPr bwMode="auto">
              <a:xfrm flipV="1">
                <a:off x="2736" y="2160"/>
                <a:ext cx="100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2" name="Line 58"/>
              <p:cNvSpPr>
                <a:spLocks noChangeShapeType="1"/>
              </p:cNvSpPr>
              <p:nvPr/>
            </p:nvSpPr>
            <p:spPr bwMode="auto">
              <a:xfrm flipV="1">
                <a:off x="2736" y="2256"/>
                <a:ext cx="1008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59"/>
            <p:cNvGrpSpPr>
              <a:grpSpLocks/>
            </p:cNvGrpSpPr>
            <p:nvPr/>
          </p:nvGrpSpPr>
          <p:grpSpPr bwMode="auto">
            <a:xfrm flipV="1"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59445" name="Line 60"/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6" name="Line 61"/>
              <p:cNvSpPr>
                <a:spLocks noChangeShapeType="1"/>
              </p:cNvSpPr>
              <p:nvPr/>
            </p:nvSpPr>
            <p:spPr bwMode="auto">
              <a:xfrm flipV="1">
                <a:off x="2736" y="2112"/>
                <a:ext cx="100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7" name="Line 62"/>
              <p:cNvSpPr>
                <a:spLocks noChangeShapeType="1"/>
              </p:cNvSpPr>
              <p:nvPr/>
            </p:nvSpPr>
            <p:spPr bwMode="auto">
              <a:xfrm flipV="1">
                <a:off x="2736" y="2160"/>
                <a:ext cx="100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8" name="Line 63"/>
              <p:cNvSpPr>
                <a:spLocks noChangeShapeType="1"/>
              </p:cNvSpPr>
              <p:nvPr/>
            </p:nvSpPr>
            <p:spPr bwMode="auto">
              <a:xfrm flipV="1">
                <a:off x="2736" y="2256"/>
                <a:ext cx="1008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9423" name="Rectangle 64"/>
          <p:cNvSpPr>
            <a:spLocks noChangeArrowheads="1"/>
          </p:cNvSpPr>
          <p:nvPr/>
        </p:nvSpPr>
        <p:spPr bwMode="auto">
          <a:xfrm>
            <a:off x="4462463" y="22860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Calibri" pitchFamily="34" charset="0"/>
              </a:rPr>
              <a:t>Choose</a:t>
            </a:r>
          </a:p>
          <a:p>
            <a:pPr algn="ctr" eaLnBrk="0" hangingPunct="0"/>
            <a:r>
              <a:rPr lang="en-US" sz="1600">
                <a:latin typeface="Calibri" pitchFamily="34" charset="0"/>
              </a:rPr>
              <a:t>Egress</a:t>
            </a:r>
          </a:p>
        </p:txBody>
      </p:sp>
      <p:sp>
        <p:nvSpPr>
          <p:cNvPr id="59424" name="Rectangle 65"/>
          <p:cNvSpPr>
            <a:spLocks noChangeArrowheads="1"/>
          </p:cNvSpPr>
          <p:nvPr/>
        </p:nvSpPr>
        <p:spPr bwMode="auto">
          <a:xfrm>
            <a:off x="4462463" y="31242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Calibri" pitchFamily="34" charset="0"/>
              </a:rPr>
              <a:t>Choose</a:t>
            </a:r>
          </a:p>
          <a:p>
            <a:pPr algn="ctr" eaLnBrk="0" hangingPunct="0"/>
            <a:r>
              <a:rPr lang="en-US" sz="1600">
                <a:latin typeface="Calibri" pitchFamily="34" charset="0"/>
              </a:rPr>
              <a:t>Egress</a:t>
            </a:r>
          </a:p>
        </p:txBody>
      </p:sp>
      <p:sp>
        <p:nvSpPr>
          <p:cNvPr id="59425" name="Rectangle 66"/>
          <p:cNvSpPr>
            <a:spLocks noChangeArrowheads="1"/>
          </p:cNvSpPr>
          <p:nvPr/>
        </p:nvSpPr>
        <p:spPr bwMode="auto">
          <a:xfrm>
            <a:off x="4462463" y="39624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Calibri" pitchFamily="34" charset="0"/>
              </a:rPr>
              <a:t>Choose</a:t>
            </a:r>
          </a:p>
          <a:p>
            <a:pPr algn="ctr" eaLnBrk="0" hangingPunct="0"/>
            <a:r>
              <a:rPr lang="en-US" sz="1600">
                <a:latin typeface="Calibri" pitchFamily="34" charset="0"/>
              </a:rPr>
              <a:t>Egress</a:t>
            </a:r>
          </a:p>
        </p:txBody>
      </p:sp>
      <p:sp>
        <p:nvSpPr>
          <p:cNvPr id="59426" name="Rectangle 67"/>
          <p:cNvSpPr>
            <a:spLocks noChangeArrowheads="1"/>
          </p:cNvSpPr>
          <p:nvPr/>
        </p:nvSpPr>
        <p:spPr bwMode="auto">
          <a:xfrm>
            <a:off x="4462463" y="48768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Calibri" pitchFamily="34" charset="0"/>
              </a:rPr>
              <a:t>Choose</a:t>
            </a:r>
          </a:p>
          <a:p>
            <a:pPr algn="ctr" eaLnBrk="0" hangingPunct="0"/>
            <a:r>
              <a:rPr lang="en-US" sz="1600">
                <a:latin typeface="Calibri" pitchFamily="34" charset="0"/>
              </a:rPr>
              <a:t>Egress</a:t>
            </a:r>
          </a:p>
        </p:txBody>
      </p: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681038" y="3581400"/>
            <a:ext cx="1219200" cy="304800"/>
            <a:chOff x="672" y="1152"/>
            <a:chExt cx="768" cy="192"/>
          </a:xfrm>
        </p:grpSpPr>
        <p:sp>
          <p:nvSpPr>
            <p:cNvPr id="59435" name="Rectangle 69"/>
            <p:cNvSpPr>
              <a:spLocks noChangeArrowheads="1"/>
            </p:cNvSpPr>
            <p:nvPr/>
          </p:nvSpPr>
          <p:spPr bwMode="auto">
            <a:xfrm>
              <a:off x="855" y="1152"/>
              <a:ext cx="34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70"/>
            <p:cNvGrpSpPr>
              <a:grpSpLocks/>
            </p:cNvGrpSpPr>
            <p:nvPr/>
          </p:nvGrpSpPr>
          <p:grpSpPr bwMode="auto">
            <a:xfrm>
              <a:off x="672" y="1200"/>
              <a:ext cx="122" cy="96"/>
              <a:chOff x="576" y="1200"/>
              <a:chExt cx="96" cy="48"/>
            </a:xfrm>
          </p:grpSpPr>
          <p:sp>
            <p:nvSpPr>
              <p:cNvPr id="59438" name="Line 71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9" name="Line 72"/>
              <p:cNvSpPr>
                <a:spLocks noChangeShapeType="1"/>
              </p:cNvSpPr>
              <p:nvPr/>
            </p:nvSpPr>
            <p:spPr bwMode="auto">
              <a:xfrm>
                <a:off x="624" y="1200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0" name="Line 73"/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37" name="Rectangle 74"/>
            <p:cNvSpPr>
              <a:spLocks noChangeArrowheads="1"/>
            </p:cNvSpPr>
            <p:nvPr/>
          </p:nvSpPr>
          <p:spPr bwMode="auto">
            <a:xfrm>
              <a:off x="1200" y="115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latin typeface="Calibri" pitchFamily="34" charset="0"/>
                </a:rPr>
                <a:t>“4”</a:t>
              </a:r>
            </a:p>
          </p:txBody>
        </p:sp>
      </p:grpSp>
      <p:grpSp>
        <p:nvGrpSpPr>
          <p:cNvPr id="15" name="Group 75"/>
          <p:cNvGrpSpPr>
            <a:grpSpLocks/>
          </p:cNvGrpSpPr>
          <p:nvPr/>
        </p:nvGrpSpPr>
        <p:grpSpPr bwMode="auto">
          <a:xfrm>
            <a:off x="1747838" y="2286000"/>
            <a:ext cx="1219200" cy="304800"/>
            <a:chOff x="672" y="1152"/>
            <a:chExt cx="768" cy="192"/>
          </a:xfrm>
        </p:grpSpPr>
        <p:sp>
          <p:nvSpPr>
            <p:cNvPr id="59429" name="Rectangle 76"/>
            <p:cNvSpPr>
              <a:spLocks noChangeArrowheads="1"/>
            </p:cNvSpPr>
            <p:nvPr/>
          </p:nvSpPr>
          <p:spPr bwMode="auto">
            <a:xfrm>
              <a:off x="855" y="1152"/>
              <a:ext cx="34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77"/>
            <p:cNvGrpSpPr>
              <a:grpSpLocks/>
            </p:cNvGrpSpPr>
            <p:nvPr/>
          </p:nvGrpSpPr>
          <p:grpSpPr bwMode="auto">
            <a:xfrm>
              <a:off x="672" y="1200"/>
              <a:ext cx="122" cy="96"/>
              <a:chOff x="576" y="1200"/>
              <a:chExt cx="96" cy="48"/>
            </a:xfrm>
          </p:grpSpPr>
          <p:sp>
            <p:nvSpPr>
              <p:cNvPr id="59432" name="Line 78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3" name="Line 79"/>
              <p:cNvSpPr>
                <a:spLocks noChangeShapeType="1"/>
              </p:cNvSpPr>
              <p:nvPr/>
            </p:nvSpPr>
            <p:spPr bwMode="auto">
              <a:xfrm>
                <a:off x="624" y="1200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4" name="Line 80"/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31" name="Rectangle 81"/>
            <p:cNvSpPr>
              <a:spLocks noChangeArrowheads="1"/>
            </p:cNvSpPr>
            <p:nvPr/>
          </p:nvSpPr>
          <p:spPr bwMode="auto">
            <a:xfrm>
              <a:off x="1200" y="115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latin typeface="Calibri" pitchFamily="34" charset="0"/>
                </a:rPr>
                <a:t>“4”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025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7 0.01112 L 0.31164 0.011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63 0.01111 L 0.4283 0.4 " pathEditMode="relative" ptsTypes="AA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500000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3 0.4 L 0.6783 0.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6082-F8DC-AE3C-89BD-64E7893B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vs. Switching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A073F-6C6F-9330-2FF9-18441434B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Routing: network layer based on IP address</a:t>
            </a:r>
          </a:p>
          <a:p>
            <a:r>
              <a:rPr lang="en-US" dirty="0"/>
              <a:t>Switching: link layer based on MAC address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FB2696-D702-27EA-9227-2B4FA46F0FF3}"/>
              </a:ext>
            </a:extLst>
          </p:cNvPr>
          <p:cNvGrpSpPr/>
          <p:nvPr/>
        </p:nvGrpSpPr>
        <p:grpSpPr>
          <a:xfrm>
            <a:off x="1600200" y="2286000"/>
            <a:ext cx="6310702" cy="4286311"/>
            <a:chOff x="2103438" y="1752600"/>
            <a:chExt cx="7406656" cy="4364172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2E1D7BB-DF27-BDE9-EAE7-33D36F812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1890713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A801B4B3-FDF9-6ED0-B97B-9B8951EF9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2424113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Handlee" panose="02000000000000000000" pitchFamily="2" charset="77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E74C707-03EE-F8D6-8543-9251BBF40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2957513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Handlee" panose="02000000000000000000" pitchFamily="2" charset="77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24D68B9-3310-3878-5509-F3D4713F5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3490913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Handlee" panose="02000000000000000000" pitchFamily="2" charset="77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7DC7EBC6-DD6E-C0F6-11C2-5F5A8EF86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4008438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Handlee" panose="02000000000000000000" pitchFamily="2" charset="77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9ACF8B05-27C0-A98E-0F25-37B50590E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4541838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Handlee" panose="02000000000000000000" pitchFamily="2" charset="77"/>
              </a:endParaRP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4658FD5E-9F5C-CA8B-5249-8A72D6FC2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7" y="3962400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Handlee" panose="02000000000000000000" pitchFamily="2" charset="77"/>
                </a:rPr>
                <a:t>Network</a:t>
              </a: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F4DA6484-A286-053F-8D97-A8E214ABD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7" y="4495800"/>
              <a:ext cx="1905000" cy="1066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Handlee" panose="02000000000000000000" pitchFamily="2" charset="77"/>
                </a:rPr>
                <a:t>Link</a:t>
              </a: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8459C64E-4BD9-6F98-A576-21A7645B5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7" y="2865438"/>
              <a:ext cx="1905000" cy="10969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  <a:latin typeface="Handlee" panose="02000000000000000000" pitchFamily="2" charset="77"/>
                </a:rPr>
                <a:t>Transport</a:t>
              </a: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D8052D9B-483C-70EB-C43D-CB28430E64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919118" y="1356519"/>
              <a:ext cx="1112838" cy="1905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en-US" sz="1200">
                <a:solidFill>
                  <a:srgbClr val="000099"/>
                </a:solidFill>
                <a:latin typeface="Handlee" panose="02000000000000000000" pitchFamily="2" charset="77"/>
              </a:endParaRP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DDEAAC9F-B570-BF89-4FBC-CCB1853FF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316" y="1991047"/>
              <a:ext cx="1437758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99"/>
                  </a:solidFill>
                  <a:latin typeface="Handlee" panose="02000000000000000000" pitchFamily="2" charset="77"/>
                </a:rPr>
                <a:t>Application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39A199B6-785E-D462-72AE-70E08EA642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5691" y="2540322"/>
              <a:ext cx="1646593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Handlee" panose="02000000000000000000" pitchFamily="2" charset="77"/>
                </a:rPr>
                <a:t>Presentation</a:t>
              </a: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39E3C862-CD10-6E99-4DB9-A5E24925A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3692" y="3051176"/>
              <a:ext cx="1069007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Handlee" panose="02000000000000000000" pitchFamily="2" charset="77"/>
                </a:rPr>
                <a:t>Session</a:t>
              </a: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E987D0A9-5911-8903-99D4-C09112FB9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0906" y="3584576"/>
              <a:ext cx="1336163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Handlee" panose="02000000000000000000" pitchFamily="2" charset="77"/>
                </a:rPr>
                <a:t>Transport</a:t>
              </a: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1FB23163-9F79-0601-2FFD-0EAD1DE87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754" y="4092005"/>
              <a:ext cx="1204466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99"/>
                  </a:solidFill>
                  <a:latin typeface="Handlee" panose="02000000000000000000" pitchFamily="2" charset="77"/>
                </a:rPr>
                <a:t>Network</a:t>
              </a: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A891B6F2-1DF1-17D3-6A9C-7621CB06A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7" y="5075238"/>
              <a:ext cx="1905000" cy="533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Handlee" panose="02000000000000000000" pitchFamily="2" charset="77"/>
              </a:endParaRPr>
            </a:p>
          </p:txBody>
        </p: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2CB462FD-048F-DFDC-F9B0-904B61D91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238" y="4635094"/>
              <a:ext cx="673914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99"/>
                  </a:solidFill>
                  <a:latin typeface="Handlee" panose="02000000000000000000" pitchFamily="2" charset="77"/>
                </a:rPr>
                <a:t>Link</a:t>
              </a: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4C48FC82-4A08-7AC5-045A-4F69C8D19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2649" y="5184776"/>
              <a:ext cx="1131092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Handlee" panose="02000000000000000000" pitchFamily="2" charset="77"/>
                </a:rPr>
                <a:t>Physical</a:t>
              </a:r>
            </a:p>
          </p:txBody>
        </p:sp>
        <p:sp>
          <p:nvSpPr>
            <p:cNvPr id="26" name="Text Box 21">
              <a:extLst>
                <a:ext uri="{FF2B5EF4-FFF2-40B4-BE49-F238E27FC236}">
                  <a16:creationId xmlns:a16="http://schemas.microsoft.com/office/drawing/2014/main" id="{06543E9E-09A5-B4E1-64D4-6A03AFA23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3438" y="5709394"/>
              <a:ext cx="3087736" cy="407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Handlee" panose="02000000000000000000" pitchFamily="2" charset="77"/>
                </a:rPr>
                <a:t>The 7-layer OSI Model</a:t>
              </a:r>
            </a:p>
          </p:txBody>
        </p:sp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C407A235-4701-F42D-7387-3E1DF5AF1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9638" y="5709393"/>
              <a:ext cx="3520456" cy="407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Handlee" panose="02000000000000000000" pitchFamily="2" charset="77"/>
                </a:rPr>
                <a:t>The 4-layer Internet model</a:t>
              </a: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5C647D5A-6CC5-3F2C-FB7A-95917561F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639" y="2152401"/>
              <a:ext cx="1437758" cy="37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99"/>
                  </a:solidFill>
                  <a:latin typeface="Handlee" panose="02000000000000000000" pitchFamily="2" charset="77"/>
                </a:rPr>
                <a:t>Application</a:t>
              </a:r>
            </a:p>
          </p:txBody>
        </p:sp>
        <p:grpSp>
          <p:nvGrpSpPr>
            <p:cNvPr id="29" name="Group 24">
              <a:extLst>
                <a:ext uri="{FF2B5EF4-FFF2-40B4-BE49-F238E27FC236}">
                  <a16:creationId xmlns:a16="http://schemas.microsoft.com/office/drawing/2014/main" id="{3561BAB2-9836-8659-3A02-3654E478B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3237" y="1997077"/>
              <a:ext cx="2209800" cy="3641726"/>
              <a:chOff x="2016" y="1227"/>
              <a:chExt cx="1392" cy="2294"/>
            </a:xfrm>
          </p:grpSpPr>
          <p:sp>
            <p:nvSpPr>
              <p:cNvPr id="31" name="Text Box 26">
                <a:extLst>
                  <a:ext uri="{FF2B5EF4-FFF2-40B4-BE49-F238E27FC236}">
                    <a16:creationId xmlns:a16="http://schemas.microsoft.com/office/drawing/2014/main" id="{31888DDA-ED3D-A421-E28E-97F3FDA049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555"/>
                <a:ext cx="1000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>
                    <a:latin typeface="Handlee" panose="02000000000000000000" pitchFamily="2" charset="77"/>
                  </a:rPr>
                  <a:t>ASCII/Binary</a:t>
                </a:r>
              </a:p>
            </p:txBody>
          </p:sp>
          <p:sp>
            <p:nvSpPr>
              <p:cNvPr id="32" name="Text Box 27">
                <a:extLst>
                  <a:ext uri="{FF2B5EF4-FFF2-40B4-BE49-F238E27FC236}">
                    <a16:creationId xmlns:a16="http://schemas.microsoft.com/office/drawing/2014/main" id="{4C1593F7-B866-0B4B-2E7F-B47CBF2AA0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7" y="2563"/>
                <a:ext cx="275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>
                    <a:latin typeface="Handlee" panose="02000000000000000000" pitchFamily="2" charset="77"/>
                  </a:rPr>
                  <a:t>IP</a:t>
                </a:r>
              </a:p>
            </p:txBody>
          </p:sp>
          <p:sp>
            <p:nvSpPr>
              <p:cNvPr id="33" name="Text Box 28">
                <a:extLst>
                  <a:ext uri="{FF2B5EF4-FFF2-40B4-BE49-F238E27FC236}">
                    <a16:creationId xmlns:a16="http://schemas.microsoft.com/office/drawing/2014/main" id="{887E1CF6-B737-EF8F-4846-F24590AE7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0" y="2086"/>
                <a:ext cx="448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Handlee" panose="02000000000000000000" pitchFamily="2" charset="77"/>
                  </a:rPr>
                  <a:t>TCP</a:t>
                </a:r>
              </a:p>
            </p:txBody>
          </p:sp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9DA7925B-30BB-602F-6279-9B69BAB678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2" y="3026"/>
                <a:ext cx="758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i="1">
                    <a:latin typeface="Handlee" panose="02000000000000000000" pitchFamily="2" charset="77"/>
                  </a:rPr>
                  <a:t>Ethernet</a:t>
                </a:r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5A6182C3-7B10-BFA6-7063-018C006B1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849"/>
                <a:ext cx="96" cy="672"/>
              </a:xfrm>
              <a:custGeom>
                <a:avLst/>
                <a:gdLst>
                  <a:gd name="T0" fmla="*/ 0 w 96"/>
                  <a:gd name="T1" fmla="*/ 0 h 672"/>
                  <a:gd name="T2" fmla="*/ 96 w 96"/>
                  <a:gd name="T3" fmla="*/ 0 h 672"/>
                  <a:gd name="T4" fmla="*/ 96 w 96"/>
                  <a:gd name="T5" fmla="*/ 672 h 672"/>
                  <a:gd name="T6" fmla="*/ 0 w 96"/>
                  <a:gd name="T7" fmla="*/ 672 h 6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672"/>
                  <a:gd name="T14" fmla="*/ 96 w 96"/>
                  <a:gd name="T15" fmla="*/ 672 h 6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672">
                    <a:moveTo>
                      <a:pt x="0" y="0"/>
                    </a:moveTo>
                    <a:lnTo>
                      <a:pt x="96" y="0"/>
                    </a:lnTo>
                    <a:lnTo>
                      <a:pt x="96" y="672"/>
                    </a:lnTo>
                    <a:lnTo>
                      <a:pt x="0" y="672"/>
                    </a:lnTo>
                  </a:path>
                </a:pathLst>
              </a:cu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72FB50B3-498D-8E2E-E0C4-A19A4004D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841"/>
                <a:ext cx="96" cy="672"/>
              </a:xfrm>
              <a:custGeom>
                <a:avLst/>
                <a:gdLst>
                  <a:gd name="T0" fmla="*/ 0 w 96"/>
                  <a:gd name="T1" fmla="*/ 0 h 672"/>
                  <a:gd name="T2" fmla="*/ 96 w 96"/>
                  <a:gd name="T3" fmla="*/ 0 h 672"/>
                  <a:gd name="T4" fmla="*/ 96 w 96"/>
                  <a:gd name="T5" fmla="*/ 672 h 672"/>
                  <a:gd name="T6" fmla="*/ 0 w 96"/>
                  <a:gd name="T7" fmla="*/ 672 h 6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672"/>
                  <a:gd name="T14" fmla="*/ 96 w 96"/>
                  <a:gd name="T15" fmla="*/ 672 h 6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672">
                    <a:moveTo>
                      <a:pt x="0" y="0"/>
                    </a:moveTo>
                    <a:lnTo>
                      <a:pt x="96" y="0"/>
                    </a:lnTo>
                    <a:lnTo>
                      <a:pt x="96" y="672"/>
                    </a:lnTo>
                    <a:lnTo>
                      <a:pt x="0" y="672"/>
                    </a:lnTo>
                  </a:path>
                </a:pathLst>
              </a:cu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37" name="Line 32">
                <a:extLst>
                  <a:ext uri="{FF2B5EF4-FFF2-40B4-BE49-F238E27FC236}">
                    <a16:creationId xmlns:a16="http://schemas.microsoft.com/office/drawing/2014/main" id="{36981242-75E3-D236-667A-D489A5BB9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2177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38" name="Line 33">
                <a:extLst>
                  <a:ext uri="{FF2B5EF4-FFF2-40B4-BE49-F238E27FC236}">
                    <a16:creationId xmlns:a16="http://schemas.microsoft.com/office/drawing/2014/main" id="{45BFE4C4-8064-8758-00D0-EC4575CFD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657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39" name="Line 34">
                <a:extLst>
                  <a:ext uri="{FF2B5EF4-FFF2-40B4-BE49-F238E27FC236}">
                    <a16:creationId xmlns:a16="http://schemas.microsoft.com/office/drawing/2014/main" id="{EFD755B5-B62D-B0B1-1987-5B0F9D856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3137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0" name="Line 35">
                <a:extLst>
                  <a:ext uri="{FF2B5EF4-FFF2-40B4-BE49-F238E27FC236}">
                    <a16:creationId xmlns:a16="http://schemas.microsoft.com/office/drawing/2014/main" id="{6945406A-25B0-A38D-FE74-DCE4040E1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1649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1" name="Line 36">
                <a:extLst>
                  <a:ext uri="{FF2B5EF4-FFF2-40B4-BE49-F238E27FC236}">
                    <a16:creationId xmlns:a16="http://schemas.microsoft.com/office/drawing/2014/main" id="{8B7F85D6-1114-4629-7DAA-9CF6937F4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1361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2" name="Line 37">
                <a:extLst>
                  <a:ext uri="{FF2B5EF4-FFF2-40B4-BE49-F238E27FC236}">
                    <a16:creationId xmlns:a16="http://schemas.microsoft.com/office/drawing/2014/main" id="{11AAE66D-5DC0-A7DD-B155-5505839FC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361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3" name="Line 38">
                <a:extLst>
                  <a:ext uri="{FF2B5EF4-FFF2-40B4-BE49-F238E27FC236}">
                    <a16:creationId xmlns:a16="http://schemas.microsoft.com/office/drawing/2014/main" id="{71C12C73-528F-4EE6-1C48-E56B1A25D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649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4" name="Line 39">
                <a:extLst>
                  <a:ext uri="{FF2B5EF4-FFF2-40B4-BE49-F238E27FC236}">
                    <a16:creationId xmlns:a16="http://schemas.microsoft.com/office/drawing/2014/main" id="{C280E498-25FD-B65C-7108-3BBAFDD83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177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5" name="Line 40">
                <a:extLst>
                  <a:ext uri="{FF2B5EF4-FFF2-40B4-BE49-F238E27FC236}">
                    <a16:creationId xmlns:a16="http://schemas.microsoft.com/office/drawing/2014/main" id="{BC6C0A11-36E1-9293-FACB-4AA20E120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657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46" name="Line 41">
                <a:extLst>
                  <a:ext uri="{FF2B5EF4-FFF2-40B4-BE49-F238E27FC236}">
                    <a16:creationId xmlns:a16="http://schemas.microsoft.com/office/drawing/2014/main" id="{61C9DE93-24CD-BBAD-796C-CFCB3A693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3137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>
                  <a:latin typeface="Handlee" panose="02000000000000000000" pitchFamily="2" charset="77"/>
                </a:endParaRPr>
              </a:p>
            </p:txBody>
          </p:sp>
          <p:sp>
            <p:nvSpPr>
              <p:cNvPr id="30" name="Text Box 25">
                <a:extLst>
                  <a:ext uri="{FF2B5EF4-FFF2-40B4-BE49-F238E27FC236}">
                    <a16:creationId xmlns:a16="http://schemas.microsoft.com/office/drawing/2014/main" id="{90659B67-2D4B-47EA-4260-E176FAD40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3" y="1227"/>
                <a:ext cx="1021" cy="21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Handlee" panose="02000000000000000000" pitchFamily="2" charset="77"/>
                  </a:rPr>
                  <a:t>Data Transfer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88232E-BC4D-AB2D-A87F-2AAFC3EB4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1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Handlee" panose="02000000000000000000" pitchFamily="2" charset="77"/>
              </a:rPr>
              <a:t>Layering – </a:t>
            </a:r>
            <a:r>
              <a:rPr lang="en-US" i="1" dirty="0">
                <a:latin typeface="Handlee" panose="02000000000000000000" pitchFamily="2" charset="77"/>
              </a:rPr>
              <a:t>The OSI Model</a:t>
            </a:r>
          </a:p>
        </p:txBody>
      </p:sp>
      <p:sp>
        <p:nvSpPr>
          <p:cNvPr id="66" name="Content Placeholder 6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Handlee" panose="02000000000000000000" pitchFamily="2" charset="77"/>
              </a:rPr>
              <a:pPr/>
              <a:t>24</a:t>
            </a:fld>
            <a:endParaRPr lang="en-US" dirty="0">
              <a:latin typeface="Handlee" panose="02000000000000000000" pitchFamily="2" charset="77"/>
            </a:endParaRPr>
          </a:p>
        </p:txBody>
      </p:sp>
      <p:sp>
        <p:nvSpPr>
          <p:cNvPr id="53254" name="Rectangle 3"/>
          <p:cNvSpPr>
            <a:spLocks noChangeArrowheads="1"/>
          </p:cNvSpPr>
          <p:nvPr/>
        </p:nvSpPr>
        <p:spPr bwMode="auto">
          <a:xfrm>
            <a:off x="481012" y="28860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Session</a:t>
            </a:r>
          </a:p>
        </p:txBody>
      </p:sp>
      <p:sp>
        <p:nvSpPr>
          <p:cNvPr id="53255" name="Rectangle 4"/>
          <p:cNvSpPr>
            <a:spLocks noChangeArrowheads="1"/>
          </p:cNvSpPr>
          <p:nvPr/>
        </p:nvSpPr>
        <p:spPr bwMode="auto">
          <a:xfrm>
            <a:off x="2462214" y="3952875"/>
            <a:ext cx="1903413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Network</a:t>
            </a:r>
          </a:p>
        </p:txBody>
      </p:sp>
      <p:sp>
        <p:nvSpPr>
          <p:cNvPr id="53256" name="Rectangle 5"/>
          <p:cNvSpPr>
            <a:spLocks noChangeArrowheads="1"/>
          </p:cNvSpPr>
          <p:nvPr/>
        </p:nvSpPr>
        <p:spPr bwMode="auto">
          <a:xfrm>
            <a:off x="2462214" y="4486275"/>
            <a:ext cx="1903413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Link</a:t>
            </a:r>
          </a:p>
        </p:txBody>
      </p:sp>
      <p:sp>
        <p:nvSpPr>
          <p:cNvPr id="53257" name="Rectangle 6"/>
          <p:cNvSpPr>
            <a:spLocks noChangeArrowheads="1"/>
          </p:cNvSpPr>
          <p:nvPr/>
        </p:nvSpPr>
        <p:spPr bwMode="auto">
          <a:xfrm>
            <a:off x="6881812" y="50196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Physical</a:t>
            </a:r>
          </a:p>
        </p:txBody>
      </p:sp>
      <p:sp>
        <p:nvSpPr>
          <p:cNvPr id="53258" name="Rectangle 7"/>
          <p:cNvSpPr>
            <a:spLocks noChangeArrowheads="1"/>
          </p:cNvSpPr>
          <p:nvPr/>
        </p:nvSpPr>
        <p:spPr bwMode="auto">
          <a:xfrm>
            <a:off x="2462212" y="5019675"/>
            <a:ext cx="1905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Physical</a:t>
            </a:r>
          </a:p>
        </p:txBody>
      </p:sp>
      <p:sp>
        <p:nvSpPr>
          <p:cNvPr id="53259" name="Rectangle 8"/>
          <p:cNvSpPr>
            <a:spLocks noChangeArrowheads="1"/>
          </p:cNvSpPr>
          <p:nvPr/>
        </p:nvSpPr>
        <p:spPr bwMode="auto">
          <a:xfrm>
            <a:off x="481012" y="50196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Physical</a:t>
            </a:r>
          </a:p>
        </p:txBody>
      </p:sp>
      <p:sp>
        <p:nvSpPr>
          <p:cNvPr id="53260" name="Rectangle 9"/>
          <p:cNvSpPr>
            <a:spLocks noChangeArrowheads="1"/>
          </p:cNvSpPr>
          <p:nvPr/>
        </p:nvSpPr>
        <p:spPr bwMode="auto">
          <a:xfrm>
            <a:off x="481012" y="18192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Application</a:t>
            </a:r>
          </a:p>
        </p:txBody>
      </p:sp>
      <p:sp>
        <p:nvSpPr>
          <p:cNvPr id="53261" name="Rectangle 10"/>
          <p:cNvSpPr>
            <a:spLocks noChangeArrowheads="1"/>
          </p:cNvSpPr>
          <p:nvPr/>
        </p:nvSpPr>
        <p:spPr bwMode="auto">
          <a:xfrm>
            <a:off x="481012" y="23526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Presentation</a:t>
            </a:r>
          </a:p>
        </p:txBody>
      </p:sp>
      <p:sp>
        <p:nvSpPr>
          <p:cNvPr id="53262" name="Rectangle 11"/>
          <p:cNvSpPr>
            <a:spLocks noChangeArrowheads="1"/>
          </p:cNvSpPr>
          <p:nvPr/>
        </p:nvSpPr>
        <p:spPr bwMode="auto">
          <a:xfrm>
            <a:off x="481012" y="34194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Transport</a:t>
            </a:r>
          </a:p>
        </p:txBody>
      </p:sp>
      <p:sp>
        <p:nvSpPr>
          <p:cNvPr id="53263" name="Rectangle 12"/>
          <p:cNvSpPr>
            <a:spLocks noChangeArrowheads="1"/>
          </p:cNvSpPr>
          <p:nvPr/>
        </p:nvSpPr>
        <p:spPr bwMode="auto">
          <a:xfrm>
            <a:off x="481012" y="39528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Network</a:t>
            </a:r>
          </a:p>
        </p:txBody>
      </p:sp>
      <p:sp>
        <p:nvSpPr>
          <p:cNvPr id="53264" name="Rectangle 13"/>
          <p:cNvSpPr>
            <a:spLocks noChangeArrowheads="1"/>
          </p:cNvSpPr>
          <p:nvPr/>
        </p:nvSpPr>
        <p:spPr bwMode="auto">
          <a:xfrm>
            <a:off x="481012" y="44862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Link</a:t>
            </a:r>
          </a:p>
        </p:txBody>
      </p:sp>
      <p:sp>
        <p:nvSpPr>
          <p:cNvPr id="53265" name="Rectangle 14"/>
          <p:cNvSpPr>
            <a:spLocks noChangeArrowheads="1"/>
          </p:cNvSpPr>
          <p:nvPr/>
        </p:nvSpPr>
        <p:spPr bwMode="auto">
          <a:xfrm>
            <a:off x="6881812" y="44862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Link</a:t>
            </a:r>
          </a:p>
        </p:txBody>
      </p:sp>
      <p:sp>
        <p:nvSpPr>
          <p:cNvPr id="53266" name="Rectangle 15"/>
          <p:cNvSpPr>
            <a:spLocks noChangeArrowheads="1"/>
          </p:cNvSpPr>
          <p:nvPr/>
        </p:nvSpPr>
        <p:spPr bwMode="auto">
          <a:xfrm>
            <a:off x="6881812" y="39528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Network</a:t>
            </a:r>
          </a:p>
        </p:txBody>
      </p:sp>
      <p:sp>
        <p:nvSpPr>
          <p:cNvPr id="53267" name="Rectangle 16"/>
          <p:cNvSpPr>
            <a:spLocks noChangeArrowheads="1"/>
          </p:cNvSpPr>
          <p:nvPr/>
        </p:nvSpPr>
        <p:spPr bwMode="auto">
          <a:xfrm>
            <a:off x="6881812" y="34194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Transport</a:t>
            </a:r>
          </a:p>
        </p:txBody>
      </p:sp>
      <p:sp>
        <p:nvSpPr>
          <p:cNvPr id="53268" name="Rectangle 17"/>
          <p:cNvSpPr>
            <a:spLocks noChangeArrowheads="1"/>
          </p:cNvSpPr>
          <p:nvPr/>
        </p:nvSpPr>
        <p:spPr bwMode="auto">
          <a:xfrm>
            <a:off x="6881812" y="28860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Session</a:t>
            </a:r>
          </a:p>
        </p:txBody>
      </p:sp>
      <p:sp>
        <p:nvSpPr>
          <p:cNvPr id="53269" name="Rectangle 18"/>
          <p:cNvSpPr>
            <a:spLocks noChangeArrowheads="1"/>
          </p:cNvSpPr>
          <p:nvPr/>
        </p:nvSpPr>
        <p:spPr bwMode="auto">
          <a:xfrm>
            <a:off x="6881812" y="23526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Presentation</a:t>
            </a:r>
          </a:p>
        </p:txBody>
      </p:sp>
      <p:sp>
        <p:nvSpPr>
          <p:cNvPr id="53270" name="Rectangle 19"/>
          <p:cNvSpPr>
            <a:spLocks noChangeArrowheads="1"/>
          </p:cNvSpPr>
          <p:nvPr/>
        </p:nvSpPr>
        <p:spPr bwMode="auto">
          <a:xfrm>
            <a:off x="6881812" y="1819275"/>
            <a:ext cx="1676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Application</a:t>
            </a:r>
          </a:p>
        </p:txBody>
      </p:sp>
      <p:sp>
        <p:nvSpPr>
          <p:cNvPr id="53271" name="Rectangle 20"/>
          <p:cNvSpPr>
            <a:spLocks noChangeArrowheads="1"/>
          </p:cNvSpPr>
          <p:nvPr/>
        </p:nvSpPr>
        <p:spPr bwMode="auto">
          <a:xfrm>
            <a:off x="4672014" y="3952875"/>
            <a:ext cx="1903413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Network</a:t>
            </a:r>
          </a:p>
        </p:txBody>
      </p:sp>
      <p:sp>
        <p:nvSpPr>
          <p:cNvPr id="53272" name="Rectangle 21"/>
          <p:cNvSpPr>
            <a:spLocks noChangeArrowheads="1"/>
          </p:cNvSpPr>
          <p:nvPr/>
        </p:nvSpPr>
        <p:spPr bwMode="auto">
          <a:xfrm>
            <a:off x="4672014" y="4486275"/>
            <a:ext cx="1903413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Link</a:t>
            </a:r>
          </a:p>
        </p:txBody>
      </p:sp>
      <p:sp>
        <p:nvSpPr>
          <p:cNvPr id="53273" name="Rectangle 22"/>
          <p:cNvSpPr>
            <a:spLocks noChangeArrowheads="1"/>
          </p:cNvSpPr>
          <p:nvPr/>
        </p:nvSpPr>
        <p:spPr bwMode="auto">
          <a:xfrm>
            <a:off x="4672012" y="5019675"/>
            <a:ext cx="1905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Handlee" panose="02000000000000000000" pitchFamily="2" charset="77"/>
              </a:rPr>
              <a:t>Physical</a:t>
            </a:r>
          </a:p>
        </p:txBody>
      </p:sp>
      <p:sp>
        <p:nvSpPr>
          <p:cNvPr id="53274" name="Line 23"/>
          <p:cNvSpPr>
            <a:spLocks noChangeShapeType="1"/>
          </p:cNvSpPr>
          <p:nvPr/>
        </p:nvSpPr>
        <p:spPr bwMode="auto">
          <a:xfrm>
            <a:off x="2157412" y="2047875"/>
            <a:ext cx="472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75" name="Line 24"/>
          <p:cNvSpPr>
            <a:spLocks noChangeShapeType="1"/>
          </p:cNvSpPr>
          <p:nvPr/>
        </p:nvSpPr>
        <p:spPr bwMode="auto">
          <a:xfrm>
            <a:off x="2157412" y="2581275"/>
            <a:ext cx="472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76" name="Line 25"/>
          <p:cNvSpPr>
            <a:spLocks noChangeShapeType="1"/>
          </p:cNvSpPr>
          <p:nvPr/>
        </p:nvSpPr>
        <p:spPr bwMode="auto">
          <a:xfrm>
            <a:off x="2157412" y="3190875"/>
            <a:ext cx="472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77" name="Line 26"/>
          <p:cNvSpPr>
            <a:spLocks noChangeShapeType="1"/>
          </p:cNvSpPr>
          <p:nvPr/>
        </p:nvSpPr>
        <p:spPr bwMode="auto">
          <a:xfrm>
            <a:off x="2157412" y="3648075"/>
            <a:ext cx="472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78" name="Line 27"/>
          <p:cNvSpPr>
            <a:spLocks noChangeShapeType="1"/>
          </p:cNvSpPr>
          <p:nvPr/>
        </p:nvSpPr>
        <p:spPr bwMode="auto">
          <a:xfrm>
            <a:off x="2157412" y="4181475"/>
            <a:ext cx="304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79" name="Line 28"/>
          <p:cNvSpPr>
            <a:spLocks noChangeShapeType="1"/>
          </p:cNvSpPr>
          <p:nvPr/>
        </p:nvSpPr>
        <p:spPr bwMode="auto">
          <a:xfrm>
            <a:off x="2157412" y="4714875"/>
            <a:ext cx="304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0" name="Line 29"/>
          <p:cNvSpPr>
            <a:spLocks noChangeShapeType="1"/>
          </p:cNvSpPr>
          <p:nvPr/>
        </p:nvSpPr>
        <p:spPr bwMode="auto">
          <a:xfrm>
            <a:off x="2157412" y="5248275"/>
            <a:ext cx="304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1" name="Line 30"/>
          <p:cNvSpPr>
            <a:spLocks noChangeShapeType="1"/>
          </p:cNvSpPr>
          <p:nvPr/>
        </p:nvSpPr>
        <p:spPr bwMode="auto">
          <a:xfrm>
            <a:off x="6577012" y="4181475"/>
            <a:ext cx="304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2" name="Line 31"/>
          <p:cNvSpPr>
            <a:spLocks noChangeShapeType="1"/>
          </p:cNvSpPr>
          <p:nvPr/>
        </p:nvSpPr>
        <p:spPr bwMode="auto">
          <a:xfrm>
            <a:off x="6577012" y="4714875"/>
            <a:ext cx="304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3" name="Line 32"/>
          <p:cNvSpPr>
            <a:spLocks noChangeShapeType="1"/>
          </p:cNvSpPr>
          <p:nvPr/>
        </p:nvSpPr>
        <p:spPr bwMode="auto">
          <a:xfrm>
            <a:off x="6577012" y="5248275"/>
            <a:ext cx="304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4" name="Line 33"/>
          <p:cNvSpPr>
            <a:spLocks noChangeShapeType="1"/>
          </p:cNvSpPr>
          <p:nvPr/>
        </p:nvSpPr>
        <p:spPr bwMode="auto">
          <a:xfrm>
            <a:off x="1090612" y="5857875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5" name="Line 34"/>
          <p:cNvSpPr>
            <a:spLocks noChangeShapeType="1"/>
          </p:cNvSpPr>
          <p:nvPr/>
        </p:nvSpPr>
        <p:spPr bwMode="auto">
          <a:xfrm>
            <a:off x="3681412" y="585787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6" name="Line 35"/>
          <p:cNvSpPr>
            <a:spLocks noChangeShapeType="1"/>
          </p:cNvSpPr>
          <p:nvPr/>
        </p:nvSpPr>
        <p:spPr bwMode="auto">
          <a:xfrm>
            <a:off x="6043612" y="5857875"/>
            <a:ext cx="175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7" name="Line 36"/>
          <p:cNvSpPr>
            <a:spLocks noChangeShapeType="1"/>
          </p:cNvSpPr>
          <p:nvPr/>
        </p:nvSpPr>
        <p:spPr bwMode="auto">
          <a:xfrm flipV="1">
            <a:off x="1090612" y="55530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8" name="Line 37"/>
          <p:cNvSpPr>
            <a:spLocks noChangeShapeType="1"/>
          </p:cNvSpPr>
          <p:nvPr/>
        </p:nvSpPr>
        <p:spPr bwMode="auto">
          <a:xfrm flipV="1">
            <a:off x="3224212" y="55530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89" name="Line 38"/>
          <p:cNvSpPr>
            <a:spLocks noChangeShapeType="1"/>
          </p:cNvSpPr>
          <p:nvPr/>
        </p:nvSpPr>
        <p:spPr bwMode="auto">
          <a:xfrm flipV="1">
            <a:off x="3681412" y="55530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90" name="Line 39"/>
          <p:cNvSpPr>
            <a:spLocks noChangeShapeType="1"/>
          </p:cNvSpPr>
          <p:nvPr/>
        </p:nvSpPr>
        <p:spPr bwMode="auto">
          <a:xfrm flipV="1">
            <a:off x="5510212" y="55530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91" name="Line 40"/>
          <p:cNvSpPr>
            <a:spLocks noChangeShapeType="1"/>
          </p:cNvSpPr>
          <p:nvPr/>
        </p:nvSpPr>
        <p:spPr bwMode="auto">
          <a:xfrm flipV="1">
            <a:off x="6043612" y="55530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92" name="Line 41"/>
          <p:cNvSpPr>
            <a:spLocks noChangeShapeType="1"/>
          </p:cNvSpPr>
          <p:nvPr/>
        </p:nvSpPr>
        <p:spPr bwMode="auto">
          <a:xfrm flipV="1">
            <a:off x="7796212" y="55530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93" name="Text Box 42"/>
          <p:cNvSpPr txBox="1">
            <a:spLocks noChangeArrowheads="1"/>
          </p:cNvSpPr>
          <p:nvPr/>
        </p:nvSpPr>
        <p:spPr bwMode="auto">
          <a:xfrm>
            <a:off x="2979737" y="3287715"/>
            <a:ext cx="2890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Handlee" panose="02000000000000000000" pitchFamily="2" charset="77"/>
              </a:rPr>
              <a:t>Peer-layer communication</a:t>
            </a:r>
          </a:p>
        </p:txBody>
      </p:sp>
      <p:sp>
        <p:nvSpPr>
          <p:cNvPr id="53294" name="Text Box 43"/>
          <p:cNvSpPr txBox="1">
            <a:spLocks noChangeArrowheads="1"/>
          </p:cNvSpPr>
          <p:nvPr/>
        </p:nvSpPr>
        <p:spPr bwMode="auto">
          <a:xfrm>
            <a:off x="2843214" y="1524002"/>
            <a:ext cx="3235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Handlee" panose="02000000000000000000" pitchFamily="2" charset="77"/>
              </a:rPr>
              <a:t>layer-to-layer communication</a:t>
            </a:r>
          </a:p>
        </p:txBody>
      </p:sp>
      <p:sp>
        <p:nvSpPr>
          <p:cNvPr id="53295" name="Oval 44"/>
          <p:cNvSpPr>
            <a:spLocks noChangeArrowheads="1"/>
          </p:cNvSpPr>
          <p:nvPr/>
        </p:nvSpPr>
        <p:spPr bwMode="auto">
          <a:xfrm>
            <a:off x="1776412" y="2733675"/>
            <a:ext cx="3048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96" name="Line 45"/>
          <p:cNvSpPr>
            <a:spLocks noChangeShapeType="1"/>
          </p:cNvSpPr>
          <p:nvPr/>
        </p:nvSpPr>
        <p:spPr bwMode="auto">
          <a:xfrm flipV="1">
            <a:off x="2081212" y="1819275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53297" name="Text Box 46"/>
          <p:cNvSpPr txBox="1">
            <a:spLocks noChangeArrowheads="1"/>
          </p:cNvSpPr>
          <p:nvPr/>
        </p:nvSpPr>
        <p:spPr bwMode="auto">
          <a:xfrm>
            <a:off x="2897187" y="3581400"/>
            <a:ext cx="1067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solidFill>
                  <a:srgbClr val="000099"/>
                </a:solidFill>
                <a:latin typeface="Handlee" panose="02000000000000000000" pitchFamily="2" charset="77"/>
              </a:rPr>
              <a:t>Router</a:t>
            </a:r>
          </a:p>
        </p:txBody>
      </p:sp>
      <p:sp>
        <p:nvSpPr>
          <p:cNvPr id="53298" name="Text Box 47"/>
          <p:cNvSpPr txBox="1">
            <a:spLocks noChangeArrowheads="1"/>
          </p:cNvSpPr>
          <p:nvPr/>
        </p:nvSpPr>
        <p:spPr bwMode="auto">
          <a:xfrm>
            <a:off x="5129212" y="3581400"/>
            <a:ext cx="1067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solidFill>
                  <a:srgbClr val="000099"/>
                </a:solidFill>
                <a:latin typeface="Handlee" panose="02000000000000000000" pitchFamily="2" charset="77"/>
              </a:rPr>
              <a:t>Router</a:t>
            </a:r>
          </a:p>
        </p:txBody>
      </p:sp>
      <p:sp>
        <p:nvSpPr>
          <p:cNvPr id="53299" name="Text Box 48"/>
          <p:cNvSpPr txBox="1">
            <a:spLocks noChangeArrowheads="1"/>
          </p:cNvSpPr>
          <p:nvPr/>
        </p:nvSpPr>
        <p:spPr bwMode="auto">
          <a:xfrm>
            <a:off x="404812" y="5251452"/>
            <a:ext cx="263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1</a:t>
            </a:r>
          </a:p>
        </p:txBody>
      </p:sp>
      <p:sp>
        <p:nvSpPr>
          <p:cNvPr id="53300" name="Text Box 49"/>
          <p:cNvSpPr txBox="1">
            <a:spLocks noChangeArrowheads="1"/>
          </p:cNvSpPr>
          <p:nvPr/>
        </p:nvSpPr>
        <p:spPr bwMode="auto">
          <a:xfrm>
            <a:off x="404812" y="4718052"/>
            <a:ext cx="31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2</a:t>
            </a:r>
          </a:p>
        </p:txBody>
      </p:sp>
      <p:sp>
        <p:nvSpPr>
          <p:cNvPr id="53301" name="Text Box 50"/>
          <p:cNvSpPr txBox="1">
            <a:spLocks noChangeArrowheads="1"/>
          </p:cNvSpPr>
          <p:nvPr/>
        </p:nvSpPr>
        <p:spPr bwMode="auto">
          <a:xfrm>
            <a:off x="404812" y="4184652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3</a:t>
            </a:r>
          </a:p>
        </p:txBody>
      </p:sp>
      <p:sp>
        <p:nvSpPr>
          <p:cNvPr id="53302" name="Text Box 51"/>
          <p:cNvSpPr txBox="1">
            <a:spLocks noChangeArrowheads="1"/>
          </p:cNvSpPr>
          <p:nvPr/>
        </p:nvSpPr>
        <p:spPr bwMode="auto">
          <a:xfrm>
            <a:off x="404812" y="3651252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4</a:t>
            </a:r>
          </a:p>
        </p:txBody>
      </p:sp>
      <p:sp>
        <p:nvSpPr>
          <p:cNvPr id="53303" name="Text Box 52"/>
          <p:cNvSpPr txBox="1">
            <a:spLocks noChangeArrowheads="1"/>
          </p:cNvSpPr>
          <p:nvPr/>
        </p:nvSpPr>
        <p:spPr bwMode="auto">
          <a:xfrm>
            <a:off x="404812" y="3117852"/>
            <a:ext cx="317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5</a:t>
            </a:r>
          </a:p>
        </p:txBody>
      </p:sp>
      <p:sp>
        <p:nvSpPr>
          <p:cNvPr id="53304" name="Text Box 53"/>
          <p:cNvSpPr txBox="1">
            <a:spLocks noChangeArrowheads="1"/>
          </p:cNvSpPr>
          <p:nvPr/>
        </p:nvSpPr>
        <p:spPr bwMode="auto">
          <a:xfrm>
            <a:off x="404812" y="2584452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6</a:t>
            </a:r>
          </a:p>
        </p:txBody>
      </p:sp>
      <p:sp>
        <p:nvSpPr>
          <p:cNvPr id="53305" name="Text Box 54"/>
          <p:cNvSpPr txBox="1">
            <a:spLocks noChangeArrowheads="1"/>
          </p:cNvSpPr>
          <p:nvPr/>
        </p:nvSpPr>
        <p:spPr bwMode="auto">
          <a:xfrm>
            <a:off x="404812" y="2051052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7</a:t>
            </a:r>
          </a:p>
        </p:txBody>
      </p:sp>
      <p:sp>
        <p:nvSpPr>
          <p:cNvPr id="53306" name="Text Box 55"/>
          <p:cNvSpPr txBox="1">
            <a:spLocks noChangeArrowheads="1"/>
          </p:cNvSpPr>
          <p:nvPr/>
        </p:nvSpPr>
        <p:spPr bwMode="auto">
          <a:xfrm>
            <a:off x="8310562" y="5265738"/>
            <a:ext cx="263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1</a:t>
            </a:r>
          </a:p>
        </p:txBody>
      </p:sp>
      <p:sp>
        <p:nvSpPr>
          <p:cNvPr id="53307" name="Text Box 56"/>
          <p:cNvSpPr txBox="1">
            <a:spLocks noChangeArrowheads="1"/>
          </p:cNvSpPr>
          <p:nvPr/>
        </p:nvSpPr>
        <p:spPr bwMode="auto">
          <a:xfrm>
            <a:off x="8310562" y="4732338"/>
            <a:ext cx="31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2</a:t>
            </a:r>
          </a:p>
        </p:txBody>
      </p:sp>
      <p:sp>
        <p:nvSpPr>
          <p:cNvPr id="53308" name="Text Box 57"/>
          <p:cNvSpPr txBox="1">
            <a:spLocks noChangeArrowheads="1"/>
          </p:cNvSpPr>
          <p:nvPr/>
        </p:nvSpPr>
        <p:spPr bwMode="auto">
          <a:xfrm>
            <a:off x="8310562" y="4198938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3</a:t>
            </a:r>
          </a:p>
        </p:txBody>
      </p:sp>
      <p:sp>
        <p:nvSpPr>
          <p:cNvPr id="53309" name="Text Box 58"/>
          <p:cNvSpPr txBox="1">
            <a:spLocks noChangeArrowheads="1"/>
          </p:cNvSpPr>
          <p:nvPr/>
        </p:nvSpPr>
        <p:spPr bwMode="auto">
          <a:xfrm>
            <a:off x="8310562" y="3665538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4</a:t>
            </a:r>
          </a:p>
        </p:txBody>
      </p:sp>
      <p:sp>
        <p:nvSpPr>
          <p:cNvPr id="53310" name="Text Box 59"/>
          <p:cNvSpPr txBox="1">
            <a:spLocks noChangeArrowheads="1"/>
          </p:cNvSpPr>
          <p:nvPr/>
        </p:nvSpPr>
        <p:spPr bwMode="auto">
          <a:xfrm>
            <a:off x="8310562" y="3132138"/>
            <a:ext cx="317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5</a:t>
            </a:r>
          </a:p>
        </p:txBody>
      </p:sp>
      <p:sp>
        <p:nvSpPr>
          <p:cNvPr id="53311" name="Text Box 60"/>
          <p:cNvSpPr txBox="1">
            <a:spLocks noChangeArrowheads="1"/>
          </p:cNvSpPr>
          <p:nvPr/>
        </p:nvSpPr>
        <p:spPr bwMode="auto">
          <a:xfrm>
            <a:off x="8310562" y="2598738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6</a:t>
            </a:r>
          </a:p>
        </p:txBody>
      </p:sp>
      <p:sp>
        <p:nvSpPr>
          <p:cNvPr id="53312" name="Text Box 61"/>
          <p:cNvSpPr txBox="1">
            <a:spLocks noChangeArrowheads="1"/>
          </p:cNvSpPr>
          <p:nvPr/>
        </p:nvSpPr>
        <p:spPr bwMode="auto">
          <a:xfrm>
            <a:off x="8310562" y="2065338"/>
            <a:ext cx="300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Handlee" panose="02000000000000000000" pitchFamily="2" charset="77"/>
              </a:rPr>
              <a:t>7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2535-6B6F-47F6-B03F-F046E6EDE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3F28C4DB-9014-9701-9304-DE7B030DC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02148E9-C5E6-7309-C9EB-49DBC03324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A6CCD-4FD7-AD58-50BA-617736FE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54B08-6415-3158-FBA3-FDE17173E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48A57-C375-90A3-3F81-A2E4A2261C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23B4336-947F-3DDE-7145-D56613060776}"/>
              </a:ext>
            </a:extLst>
          </p:cNvPr>
          <p:cNvSpPr/>
          <p:nvPr/>
        </p:nvSpPr>
        <p:spPr>
          <a:xfrm>
            <a:off x="228600" y="9144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99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0417 0.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30E0D6-BBBE-404A-83E6-C5055132C963}" type="slidenum">
              <a:rPr lang="en-US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Per-packet Processing in an IP Router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1. Accept packet arriving on an incoming link.</a:t>
            </a:r>
          </a:p>
          <a:p>
            <a:pPr>
              <a:buNone/>
            </a:pPr>
            <a:r>
              <a:rPr lang="en-US" dirty="0"/>
              <a:t>2. Lookup packet destination address in the forwarding table, to identify outgoing port(s).</a:t>
            </a:r>
          </a:p>
          <a:p>
            <a:pPr>
              <a:buNone/>
            </a:pPr>
            <a:r>
              <a:rPr lang="en-US" dirty="0"/>
              <a:t>3. Manipulate packet header: e.g., decrement TTL, update header checksum.</a:t>
            </a:r>
          </a:p>
          <a:p>
            <a:pPr>
              <a:buNone/>
            </a:pPr>
            <a:r>
              <a:rPr lang="en-US" dirty="0"/>
              <a:t>4. Send packet to the outgoing port(s).</a:t>
            </a:r>
          </a:p>
          <a:p>
            <a:pPr>
              <a:buNone/>
            </a:pPr>
            <a:r>
              <a:rPr lang="en-US" dirty="0"/>
              <a:t>5. Buffer packet in the queue.</a:t>
            </a:r>
          </a:p>
          <a:p>
            <a:pPr>
              <a:buNone/>
            </a:pPr>
            <a:r>
              <a:rPr lang="en-US" dirty="0"/>
              <a:t>6. Transmit packet onto outgoing link.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C7754E-048A-4E85-92E7-288D23E69440}" type="slidenum">
              <a:rPr lang="en-US"/>
              <a:pPr/>
              <a:t>27</a:t>
            </a:fld>
            <a:endParaRPr lang="en-US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1600200" y="1905000"/>
            <a:ext cx="5791200" cy="2362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2057400" y="2438400"/>
            <a:ext cx="17526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Lookup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IP Address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3810000" y="2438400"/>
            <a:ext cx="14478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Update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Header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2133600" y="1909763"/>
            <a:ext cx="2857500" cy="519112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Calibri" pitchFamily="34" charset="0"/>
              </a:rPr>
              <a:t>Header Processing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438400"/>
            <a:ext cx="1752600" cy="609600"/>
            <a:chOff x="192" y="2064"/>
            <a:chExt cx="1104" cy="384"/>
          </a:xfrm>
        </p:grpSpPr>
        <p:sp>
          <p:nvSpPr>
            <p:cNvPr id="167944" name="Line 8"/>
            <p:cNvSpPr>
              <a:spLocks noChangeShapeType="1"/>
            </p:cNvSpPr>
            <p:nvPr/>
          </p:nvSpPr>
          <p:spPr bwMode="auto">
            <a:xfrm>
              <a:off x="192" y="2448"/>
              <a:ext cx="1104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7945" name="Rectangle 9"/>
            <p:cNvSpPr>
              <a:spLocks noChangeArrowheads="1"/>
            </p:cNvSpPr>
            <p:nvPr/>
          </p:nvSpPr>
          <p:spPr bwMode="auto">
            <a:xfrm>
              <a:off x="192" y="206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2000">
                  <a:latin typeface="Calibri" pitchFamily="34" charset="0"/>
                </a:rPr>
                <a:t>Data</a:t>
              </a:r>
            </a:p>
          </p:txBody>
        </p:sp>
        <p:sp>
          <p:nvSpPr>
            <p:cNvPr id="167946" name="Rectangle 10"/>
            <p:cNvSpPr>
              <a:spLocks noChangeArrowheads="1"/>
            </p:cNvSpPr>
            <p:nvPr/>
          </p:nvSpPr>
          <p:spPr bwMode="auto">
            <a:xfrm>
              <a:off x="76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303838" y="2438400"/>
            <a:ext cx="3429000" cy="609600"/>
            <a:chOff x="3504" y="1536"/>
            <a:chExt cx="2160" cy="384"/>
          </a:xfrm>
        </p:grpSpPr>
        <p:sp>
          <p:nvSpPr>
            <p:cNvPr id="167948" name="Line 12"/>
            <p:cNvSpPr>
              <a:spLocks noChangeShapeType="1"/>
            </p:cNvSpPr>
            <p:nvPr/>
          </p:nvSpPr>
          <p:spPr bwMode="auto">
            <a:xfrm>
              <a:off x="3504" y="1920"/>
              <a:ext cx="2160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7949" name="Rectangle 13"/>
            <p:cNvSpPr>
              <a:spLocks noChangeArrowheads="1"/>
            </p:cNvSpPr>
            <p:nvPr/>
          </p:nvSpPr>
          <p:spPr bwMode="auto">
            <a:xfrm>
              <a:off x="4656" y="153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2000">
                  <a:latin typeface="Calibri" pitchFamily="34" charset="0"/>
                </a:rPr>
                <a:t>Data</a:t>
              </a:r>
            </a:p>
          </p:txBody>
        </p:sp>
        <p:sp>
          <p:nvSpPr>
            <p:cNvPr id="167950" name="Rectangle 14"/>
            <p:cNvSpPr>
              <a:spLocks noChangeArrowheads="1"/>
            </p:cNvSpPr>
            <p:nvPr/>
          </p:nvSpPr>
          <p:spPr bwMode="auto">
            <a:xfrm>
              <a:off x="5232" y="1536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608013" y="4756150"/>
            <a:ext cx="1579562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latin typeface="Calibri" pitchFamily="34" charset="0"/>
              </a:rPr>
              <a:t>~1M prefixes</a:t>
            </a:r>
          </a:p>
          <a:p>
            <a:pPr algn="r" eaLnBrk="0" hangingPunct="0"/>
            <a:r>
              <a:rPr lang="en-US">
                <a:latin typeface="Calibri" pitchFamily="34" charset="0"/>
              </a:rPr>
              <a:t>Off-chip DRAM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685925" y="3733800"/>
            <a:ext cx="1971675" cy="1981200"/>
            <a:chOff x="1062" y="2352"/>
            <a:chExt cx="1242" cy="1248"/>
          </a:xfrm>
        </p:grpSpPr>
        <p:sp>
          <p:nvSpPr>
            <p:cNvPr id="167953" name="Rectangle 17"/>
            <p:cNvSpPr>
              <a:spLocks noChangeArrowheads="1"/>
            </p:cNvSpPr>
            <p:nvPr/>
          </p:nvSpPr>
          <p:spPr bwMode="auto">
            <a:xfrm>
              <a:off x="1392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2400">
                  <a:latin typeface="Calibri" pitchFamily="34" charset="0"/>
                </a:rPr>
                <a:t>Table</a:t>
              </a: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062" y="2352"/>
              <a:ext cx="660" cy="480"/>
              <a:chOff x="1062" y="2352"/>
              <a:chExt cx="660" cy="480"/>
            </a:xfrm>
          </p:grpSpPr>
          <p:sp>
            <p:nvSpPr>
              <p:cNvPr id="167955" name="Line 19"/>
              <p:cNvSpPr>
                <a:spLocks noChangeShapeType="1"/>
              </p:cNvSpPr>
              <p:nvPr/>
            </p:nvSpPr>
            <p:spPr bwMode="auto">
              <a:xfrm>
                <a:off x="1632" y="2352"/>
                <a:ext cx="0" cy="48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non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7956" name="Text Box 20"/>
              <p:cNvSpPr txBox="1">
                <a:spLocks noChangeArrowheads="1"/>
              </p:cNvSpPr>
              <p:nvPr/>
            </p:nvSpPr>
            <p:spPr bwMode="auto">
              <a:xfrm>
                <a:off x="1062" y="2460"/>
                <a:ext cx="660" cy="21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dirty="0">
                    <a:latin typeface="Calibri" pitchFamily="34" charset="0"/>
                  </a:rPr>
                  <a:t>IP Address</a:t>
                </a:r>
              </a:p>
            </p:txBody>
          </p: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011488" y="3733800"/>
            <a:ext cx="960437" cy="762000"/>
            <a:chOff x="1897" y="2352"/>
            <a:chExt cx="605" cy="480"/>
          </a:xfrm>
        </p:grpSpPr>
        <p:sp>
          <p:nvSpPr>
            <p:cNvPr id="167958" name="Line 22"/>
            <p:cNvSpPr>
              <a:spLocks noChangeShapeType="1"/>
            </p:cNvSpPr>
            <p:nvPr/>
          </p:nvSpPr>
          <p:spPr bwMode="auto">
            <a:xfrm flipV="1">
              <a:off x="2064" y="2352"/>
              <a:ext cx="0" cy="48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7959" name="Text Box 23"/>
            <p:cNvSpPr txBox="1">
              <a:spLocks noChangeArrowheads="1"/>
            </p:cNvSpPr>
            <p:nvPr/>
          </p:nvSpPr>
          <p:spPr bwMode="auto">
            <a:xfrm>
              <a:off x="1897" y="2476"/>
              <a:ext cx="605" cy="212"/>
            </a:xfrm>
            <a:prstGeom prst="rect">
              <a:avLst/>
            </a:prstGeom>
            <a:solidFill>
              <a:schemeClr val="bg2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Calibri" pitchFamily="34" charset="0"/>
                </a:rPr>
                <a:t>Next Hop</a:t>
              </a:r>
            </a:p>
          </p:txBody>
        </p:sp>
      </p:grpSp>
      <p:sp>
        <p:nvSpPr>
          <p:cNvPr id="167960" name="Rectangle 24"/>
          <p:cNvSpPr>
            <a:spLocks noChangeArrowheads="1"/>
          </p:cNvSpPr>
          <p:nvPr/>
        </p:nvSpPr>
        <p:spPr bwMode="auto">
          <a:xfrm>
            <a:off x="5608638" y="2438400"/>
            <a:ext cx="1371600" cy="126523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Packet</a:t>
            </a: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32438" y="3733800"/>
            <a:ext cx="1447800" cy="1981200"/>
            <a:chOff x="3485" y="2352"/>
            <a:chExt cx="912" cy="1248"/>
          </a:xfrm>
        </p:grpSpPr>
        <p:sp>
          <p:nvSpPr>
            <p:cNvPr id="167962" name="Rectangle 26"/>
            <p:cNvSpPr>
              <a:spLocks noChangeArrowheads="1"/>
            </p:cNvSpPr>
            <p:nvPr/>
          </p:nvSpPr>
          <p:spPr bwMode="auto">
            <a:xfrm>
              <a:off x="3485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Buffer</a:t>
              </a:r>
            </a:p>
            <a:p>
              <a:pPr algn="ctr" eaLnBrk="0" hangingPunct="0"/>
              <a:r>
                <a:rPr lang="en-US" sz="2400">
                  <a:latin typeface="Calibri" pitchFamily="34" charset="0"/>
                </a:rPr>
                <a:t>Memory</a:t>
              </a:r>
            </a:p>
          </p:txBody>
        </p:sp>
        <p:sp>
          <p:nvSpPr>
            <p:cNvPr id="167963" name="Line 27"/>
            <p:cNvSpPr>
              <a:spLocks noChangeShapeType="1"/>
            </p:cNvSpPr>
            <p:nvPr/>
          </p:nvSpPr>
          <p:spPr bwMode="auto">
            <a:xfrm>
              <a:off x="3725" y="2352"/>
              <a:ext cx="0" cy="48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67964" name="Line 28"/>
          <p:cNvSpPr>
            <a:spLocks noChangeShapeType="1"/>
          </p:cNvSpPr>
          <p:nvPr/>
        </p:nvSpPr>
        <p:spPr bwMode="auto">
          <a:xfrm flipV="1">
            <a:off x="6599238" y="3733800"/>
            <a:ext cx="0" cy="762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7965" name="Text Box 29"/>
          <p:cNvSpPr txBox="1">
            <a:spLocks noChangeArrowheads="1"/>
          </p:cNvSpPr>
          <p:nvPr/>
        </p:nvSpPr>
        <p:spPr bwMode="auto">
          <a:xfrm>
            <a:off x="7042150" y="4772025"/>
            <a:ext cx="1579563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Calibri" pitchFamily="34" charset="0"/>
              </a:rPr>
              <a:t>~1M packets</a:t>
            </a:r>
          </a:p>
          <a:p>
            <a:pPr eaLnBrk="0" hangingPunct="0"/>
            <a:r>
              <a:rPr lang="en-US" dirty="0">
                <a:latin typeface="Calibri" pitchFamily="34" charset="0"/>
              </a:rPr>
              <a:t>Off-chip DRAM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 autoUpdateAnimBg="0"/>
      <p:bldP spid="167964" grpId="0" animBg="1"/>
      <p:bldP spid="16796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051550"/>
            <a:ext cx="35052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051550"/>
            <a:ext cx="762000" cy="365125"/>
          </a:xfrm>
        </p:spPr>
        <p:txBody>
          <a:bodyPr/>
          <a:lstStyle/>
          <a:p>
            <a:fld id="{AC2956C8-8F4F-44AE-8607-90D4AD8CDF14}" type="slidenum">
              <a:rPr lang="en-US"/>
              <a:pPr/>
              <a:t>28</a:t>
            </a:fld>
            <a:endParaRPr lang="en-US"/>
          </a:p>
        </p:txBody>
      </p:sp>
      <p:sp>
        <p:nvSpPr>
          <p:cNvPr id="9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14800" y="6051550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4038600" y="26670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1295400"/>
            <a:ext cx="2057400" cy="1524000"/>
            <a:chOff x="1104" y="816"/>
            <a:chExt cx="1296" cy="960"/>
          </a:xfrm>
        </p:grpSpPr>
        <p:sp>
          <p:nvSpPr>
            <p:cNvPr id="169989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0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169991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169992" name="Text Box 8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169993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169994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9995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4000" y="2895600"/>
            <a:ext cx="2057400" cy="1524000"/>
            <a:chOff x="1104" y="816"/>
            <a:chExt cx="1296" cy="960"/>
          </a:xfrm>
        </p:grpSpPr>
        <p:sp>
          <p:nvSpPr>
            <p:cNvPr id="169997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8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169999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170000" name="Text Box 16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170001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170002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03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4953000"/>
            <a:ext cx="2057400" cy="1524000"/>
            <a:chOff x="1104" y="816"/>
            <a:chExt cx="1296" cy="960"/>
          </a:xfrm>
        </p:grpSpPr>
        <p:sp>
          <p:nvSpPr>
            <p:cNvPr id="170005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06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170007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170008" name="Text Box 24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170009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170010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11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0012" name="Line 28"/>
          <p:cNvSpPr>
            <a:spLocks noChangeShapeType="1"/>
          </p:cNvSpPr>
          <p:nvPr/>
        </p:nvSpPr>
        <p:spPr bwMode="auto">
          <a:xfrm>
            <a:off x="20574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13" name="Line 29"/>
          <p:cNvSpPr>
            <a:spLocks noChangeShapeType="1"/>
          </p:cNvSpPr>
          <p:nvPr/>
        </p:nvSpPr>
        <p:spPr bwMode="auto">
          <a:xfrm>
            <a:off x="30480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14" name="Line 30"/>
          <p:cNvSpPr>
            <a:spLocks noChangeShapeType="1"/>
          </p:cNvSpPr>
          <p:nvPr/>
        </p:nvSpPr>
        <p:spPr bwMode="auto">
          <a:xfrm>
            <a:off x="-76200" y="1828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52400" y="1295400"/>
            <a:ext cx="1219200" cy="381000"/>
            <a:chOff x="-48" y="816"/>
            <a:chExt cx="912" cy="240"/>
          </a:xfrm>
        </p:grpSpPr>
        <p:sp>
          <p:nvSpPr>
            <p:cNvPr id="170016" name="Rectangle 32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>
                  <a:latin typeface="Calibri" pitchFamily="34" charset="0"/>
                </a:rPr>
                <a:t>Data</a:t>
              </a:r>
            </a:p>
          </p:txBody>
        </p:sp>
        <p:sp>
          <p:nvSpPr>
            <p:cNvPr id="170017" name="Rectangle 33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sp>
        <p:nvSpPr>
          <p:cNvPr id="170018" name="Line 34"/>
          <p:cNvSpPr>
            <a:spLocks noChangeShapeType="1"/>
          </p:cNvSpPr>
          <p:nvPr/>
        </p:nvSpPr>
        <p:spPr bwMode="auto">
          <a:xfrm>
            <a:off x="-76200" y="3429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52400" y="2895600"/>
            <a:ext cx="1219200" cy="381000"/>
            <a:chOff x="-48" y="1824"/>
            <a:chExt cx="912" cy="240"/>
          </a:xfrm>
        </p:grpSpPr>
        <p:sp>
          <p:nvSpPr>
            <p:cNvPr id="170020" name="Rectangle 36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>
                  <a:latin typeface="Calibri" pitchFamily="34" charset="0"/>
                </a:rPr>
                <a:t>Data</a:t>
              </a:r>
            </a:p>
          </p:txBody>
        </p:sp>
        <p:sp>
          <p:nvSpPr>
            <p:cNvPr id="170021" name="Rectangle 37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sp>
        <p:nvSpPr>
          <p:cNvPr id="170022" name="Line 38"/>
          <p:cNvSpPr>
            <a:spLocks noChangeShapeType="1"/>
          </p:cNvSpPr>
          <p:nvPr/>
        </p:nvSpPr>
        <p:spPr bwMode="auto">
          <a:xfrm>
            <a:off x="-76200" y="548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52400" y="4953000"/>
            <a:ext cx="1219200" cy="381000"/>
            <a:chOff x="-48" y="3120"/>
            <a:chExt cx="912" cy="240"/>
          </a:xfrm>
        </p:grpSpPr>
        <p:sp>
          <p:nvSpPr>
            <p:cNvPr id="170024" name="Rectangle 40"/>
            <p:cNvSpPr>
              <a:spLocks noChangeArrowheads="1"/>
            </p:cNvSpPr>
            <p:nvPr/>
          </p:nvSpPr>
          <p:spPr bwMode="auto">
            <a:xfrm>
              <a:off x="-48" y="3120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>
                  <a:latin typeface="Calibri" pitchFamily="34" charset="0"/>
                </a:rPr>
                <a:t>Data</a:t>
              </a:r>
            </a:p>
          </p:txBody>
        </p:sp>
        <p:sp>
          <p:nvSpPr>
            <p:cNvPr id="170025" name="Rectangle 41"/>
            <p:cNvSpPr>
              <a:spLocks noChangeArrowheads="1"/>
            </p:cNvSpPr>
            <p:nvPr/>
          </p:nvSpPr>
          <p:spPr bwMode="auto">
            <a:xfrm>
              <a:off x="528" y="3120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sp>
        <p:nvSpPr>
          <p:cNvPr id="170026" name="Rectangle 42"/>
          <p:cNvSpPr>
            <a:spLocks noChangeArrowheads="1"/>
          </p:cNvSpPr>
          <p:nvPr/>
        </p:nvSpPr>
        <p:spPr bwMode="auto">
          <a:xfrm>
            <a:off x="6019800" y="12954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27" name="Rectangle 43"/>
          <p:cNvSpPr>
            <a:spLocks noChangeArrowheads="1"/>
          </p:cNvSpPr>
          <p:nvPr/>
        </p:nvSpPr>
        <p:spPr bwMode="auto">
          <a:xfrm>
            <a:off x="6629400" y="14478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Manager</a:t>
            </a:r>
          </a:p>
        </p:txBody>
      </p:sp>
      <p:sp>
        <p:nvSpPr>
          <p:cNvPr id="170028" name="Rectangle 44"/>
          <p:cNvSpPr>
            <a:spLocks noChangeArrowheads="1"/>
          </p:cNvSpPr>
          <p:nvPr/>
        </p:nvSpPr>
        <p:spPr bwMode="auto">
          <a:xfrm>
            <a:off x="6732588" y="22621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170029" name="Line 45"/>
          <p:cNvSpPr>
            <a:spLocks noChangeShapeType="1"/>
          </p:cNvSpPr>
          <p:nvPr/>
        </p:nvSpPr>
        <p:spPr bwMode="auto">
          <a:xfrm>
            <a:off x="6829425" y="19605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30" name="Line 46"/>
          <p:cNvSpPr>
            <a:spLocks noChangeShapeType="1"/>
          </p:cNvSpPr>
          <p:nvPr/>
        </p:nvSpPr>
        <p:spPr bwMode="auto">
          <a:xfrm flipV="1">
            <a:off x="7275513" y="19605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31" name="Line 47"/>
          <p:cNvSpPr>
            <a:spLocks noChangeShapeType="1"/>
          </p:cNvSpPr>
          <p:nvPr/>
        </p:nvSpPr>
        <p:spPr bwMode="auto">
          <a:xfrm>
            <a:off x="7543800" y="17526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32" name="Rectangle 48"/>
          <p:cNvSpPr>
            <a:spLocks noChangeArrowheads="1"/>
          </p:cNvSpPr>
          <p:nvPr/>
        </p:nvSpPr>
        <p:spPr bwMode="auto">
          <a:xfrm>
            <a:off x="6019800" y="2895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33" name="Rectangle 49"/>
          <p:cNvSpPr>
            <a:spLocks noChangeArrowheads="1"/>
          </p:cNvSpPr>
          <p:nvPr/>
        </p:nvSpPr>
        <p:spPr bwMode="auto">
          <a:xfrm>
            <a:off x="6629400" y="3048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Manager</a:t>
            </a:r>
          </a:p>
        </p:txBody>
      </p:sp>
      <p:sp>
        <p:nvSpPr>
          <p:cNvPr id="170034" name="Rectangle 50"/>
          <p:cNvSpPr>
            <a:spLocks noChangeArrowheads="1"/>
          </p:cNvSpPr>
          <p:nvPr/>
        </p:nvSpPr>
        <p:spPr bwMode="auto">
          <a:xfrm>
            <a:off x="6732588" y="3862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170035" name="Line 51"/>
          <p:cNvSpPr>
            <a:spLocks noChangeShapeType="1"/>
          </p:cNvSpPr>
          <p:nvPr/>
        </p:nvSpPr>
        <p:spPr bwMode="auto">
          <a:xfrm>
            <a:off x="6829425" y="3560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36" name="Line 52"/>
          <p:cNvSpPr>
            <a:spLocks noChangeShapeType="1"/>
          </p:cNvSpPr>
          <p:nvPr/>
        </p:nvSpPr>
        <p:spPr bwMode="auto">
          <a:xfrm flipV="1">
            <a:off x="7275513" y="3560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37" name="Line 53"/>
          <p:cNvSpPr>
            <a:spLocks noChangeShapeType="1"/>
          </p:cNvSpPr>
          <p:nvPr/>
        </p:nvSpPr>
        <p:spPr bwMode="auto">
          <a:xfrm>
            <a:off x="7543800" y="3352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38" name="Rectangle 54"/>
          <p:cNvSpPr>
            <a:spLocks noChangeArrowheads="1"/>
          </p:cNvSpPr>
          <p:nvPr/>
        </p:nvSpPr>
        <p:spPr bwMode="auto">
          <a:xfrm>
            <a:off x="6019800" y="495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39" name="Rectangle 55"/>
          <p:cNvSpPr>
            <a:spLocks noChangeArrowheads="1"/>
          </p:cNvSpPr>
          <p:nvPr/>
        </p:nvSpPr>
        <p:spPr bwMode="auto">
          <a:xfrm>
            <a:off x="6629400" y="510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Manager</a:t>
            </a:r>
          </a:p>
        </p:txBody>
      </p:sp>
      <p:sp>
        <p:nvSpPr>
          <p:cNvPr id="170040" name="Rectangle 56"/>
          <p:cNvSpPr>
            <a:spLocks noChangeArrowheads="1"/>
          </p:cNvSpPr>
          <p:nvPr/>
        </p:nvSpPr>
        <p:spPr bwMode="auto">
          <a:xfrm>
            <a:off x="6732588" y="591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170041" name="Line 57"/>
          <p:cNvSpPr>
            <a:spLocks noChangeShapeType="1"/>
          </p:cNvSpPr>
          <p:nvPr/>
        </p:nvSpPr>
        <p:spPr bwMode="auto">
          <a:xfrm>
            <a:off x="6829425" y="561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42" name="Line 58"/>
          <p:cNvSpPr>
            <a:spLocks noChangeShapeType="1"/>
          </p:cNvSpPr>
          <p:nvPr/>
        </p:nvSpPr>
        <p:spPr bwMode="auto">
          <a:xfrm flipV="1">
            <a:off x="7275513" y="561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43" name="Line 59"/>
          <p:cNvSpPr>
            <a:spLocks noChangeShapeType="1"/>
          </p:cNvSpPr>
          <p:nvPr/>
        </p:nvSpPr>
        <p:spPr bwMode="auto">
          <a:xfrm>
            <a:off x="7543800" y="54102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44" name="Line 60"/>
          <p:cNvSpPr>
            <a:spLocks noChangeShapeType="1"/>
          </p:cNvSpPr>
          <p:nvPr/>
        </p:nvSpPr>
        <p:spPr bwMode="auto">
          <a:xfrm>
            <a:off x="65532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45" name="Line 61"/>
          <p:cNvSpPr>
            <a:spLocks noChangeShapeType="1"/>
          </p:cNvSpPr>
          <p:nvPr/>
        </p:nvSpPr>
        <p:spPr bwMode="auto">
          <a:xfrm>
            <a:off x="75438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70046" name="Oval 62"/>
          <p:cNvSpPr>
            <a:spLocks noChangeArrowheads="1"/>
          </p:cNvSpPr>
          <p:nvPr/>
        </p:nvSpPr>
        <p:spPr bwMode="auto">
          <a:xfrm>
            <a:off x="5715000" y="1676400"/>
            <a:ext cx="152400" cy="152400"/>
          </a:xfrm>
          <a:prstGeom prst="ellipse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47" name="Oval 63"/>
          <p:cNvSpPr>
            <a:spLocks noChangeArrowheads="1"/>
          </p:cNvSpPr>
          <p:nvPr/>
        </p:nvSpPr>
        <p:spPr bwMode="auto">
          <a:xfrm>
            <a:off x="5715000" y="32004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48" name="Oval 64"/>
          <p:cNvSpPr>
            <a:spLocks noChangeArrowheads="1"/>
          </p:cNvSpPr>
          <p:nvPr/>
        </p:nvSpPr>
        <p:spPr bwMode="auto">
          <a:xfrm>
            <a:off x="5715000" y="53340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49" name="Oval 65"/>
          <p:cNvSpPr>
            <a:spLocks noChangeArrowheads="1"/>
          </p:cNvSpPr>
          <p:nvPr/>
        </p:nvSpPr>
        <p:spPr bwMode="auto">
          <a:xfrm>
            <a:off x="3733800" y="1676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50" name="Oval 6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51" name="Oval 67"/>
          <p:cNvSpPr>
            <a:spLocks noChangeArrowheads="1"/>
          </p:cNvSpPr>
          <p:nvPr/>
        </p:nvSpPr>
        <p:spPr bwMode="auto">
          <a:xfrm>
            <a:off x="3733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7772400" y="2895600"/>
            <a:ext cx="1219200" cy="381000"/>
            <a:chOff x="-48" y="816"/>
            <a:chExt cx="912" cy="240"/>
          </a:xfrm>
        </p:grpSpPr>
        <p:sp>
          <p:nvSpPr>
            <p:cNvPr id="170053" name="Rectangle 69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>
                  <a:latin typeface="Calibri" pitchFamily="34" charset="0"/>
                </a:rPr>
                <a:t>Data</a:t>
              </a:r>
            </a:p>
          </p:txBody>
        </p:sp>
        <p:sp>
          <p:nvSpPr>
            <p:cNvPr id="170054" name="Rectangle 70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7772400" y="1295400"/>
            <a:ext cx="1219200" cy="381000"/>
            <a:chOff x="-48" y="1824"/>
            <a:chExt cx="912" cy="240"/>
          </a:xfrm>
        </p:grpSpPr>
        <p:sp>
          <p:nvSpPr>
            <p:cNvPr id="170056" name="Rectangle 72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>
                  <a:latin typeface="Calibri" pitchFamily="34" charset="0"/>
                </a:rPr>
                <a:t>Data</a:t>
              </a:r>
            </a:p>
          </p:txBody>
        </p:sp>
        <p:sp>
          <p:nvSpPr>
            <p:cNvPr id="170057" name="Rectangle 73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sp>
        <p:nvSpPr>
          <p:cNvPr id="170058" name="Rectangle 74"/>
          <p:cNvSpPr>
            <a:spLocks noChangeArrowheads="1"/>
          </p:cNvSpPr>
          <p:nvPr/>
        </p:nvSpPr>
        <p:spPr bwMode="auto">
          <a:xfrm>
            <a:off x="0" y="27432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59" name="Rectangle 75"/>
          <p:cNvSpPr>
            <a:spLocks noChangeArrowheads="1"/>
          </p:cNvSpPr>
          <p:nvPr/>
        </p:nvSpPr>
        <p:spPr bwMode="auto">
          <a:xfrm>
            <a:off x="0" y="11430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477000" y="3886200"/>
            <a:ext cx="1219200" cy="381000"/>
            <a:chOff x="-48" y="816"/>
            <a:chExt cx="912" cy="240"/>
          </a:xfrm>
        </p:grpSpPr>
        <p:sp>
          <p:nvSpPr>
            <p:cNvPr id="170061" name="Rectangle 77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>
                  <a:latin typeface="Calibri" pitchFamily="34" charset="0"/>
                </a:rPr>
                <a:t>Data</a:t>
              </a:r>
            </a:p>
          </p:txBody>
        </p:sp>
        <p:sp>
          <p:nvSpPr>
            <p:cNvPr id="170062" name="Rectangle 78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Hdr</a:t>
              </a:r>
            </a:p>
          </p:txBody>
        </p:sp>
      </p:grpSp>
      <p:sp>
        <p:nvSpPr>
          <p:cNvPr id="170063" name="Rectangle 79"/>
          <p:cNvSpPr>
            <a:spLocks noChangeArrowheads="1"/>
          </p:cNvSpPr>
          <p:nvPr/>
        </p:nvSpPr>
        <p:spPr bwMode="auto">
          <a:xfrm>
            <a:off x="0" y="48006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4572000" y="2819400"/>
            <a:ext cx="457200" cy="1219200"/>
            <a:chOff x="2736" y="1824"/>
            <a:chExt cx="288" cy="768"/>
          </a:xfrm>
        </p:grpSpPr>
        <p:sp>
          <p:nvSpPr>
            <p:cNvPr id="170065" name="Line 81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66" name="Line 82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67" name="Line 83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68" name="Line 84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2" name="Group 85"/>
          <p:cNvGrpSpPr>
            <a:grpSpLocks/>
          </p:cNvGrpSpPr>
          <p:nvPr/>
        </p:nvGrpSpPr>
        <p:grpSpPr bwMode="auto">
          <a:xfrm rot="-5400000">
            <a:off x="4572000" y="2819400"/>
            <a:ext cx="457200" cy="1219200"/>
            <a:chOff x="2736" y="1824"/>
            <a:chExt cx="288" cy="768"/>
          </a:xfrm>
        </p:grpSpPr>
        <p:sp>
          <p:nvSpPr>
            <p:cNvPr id="170070" name="Line 86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71" name="Line 87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72" name="Line 88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0073" name="Line 89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0074" name="Rectangle 9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1075436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58" grpId="0" animBg="1"/>
      <p:bldP spid="170059" grpId="0" animBg="1"/>
      <p:bldP spid="17006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Why are Fast Routers Difficult to Make?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hard to keep up with Moore’s Law:</a:t>
            </a:r>
          </a:p>
          <a:p>
            <a:pPr lvl="1"/>
            <a:r>
              <a:rPr lang="en-US" dirty="0"/>
              <a:t>The bottleneck is memory speed.</a:t>
            </a:r>
          </a:p>
          <a:p>
            <a:pPr lvl="1"/>
            <a:r>
              <a:rPr lang="en-US" dirty="0"/>
              <a:t>Memory speed is not keeping up with Moore’s Law. </a:t>
            </a:r>
          </a:p>
          <a:p>
            <a:r>
              <a:rPr lang="en-US" dirty="0"/>
              <a:t>Moore’s Law is too slow:</a:t>
            </a:r>
          </a:p>
          <a:p>
            <a:pPr lvl="1"/>
            <a:r>
              <a:rPr lang="en-US" dirty="0"/>
              <a:t>Routers need to improve faster than Moore’s Law.</a:t>
            </a:r>
          </a:p>
          <a:p>
            <a:pPr lvl="1"/>
            <a:endParaRPr lang="en-US" dirty="0"/>
          </a:p>
          <a:p>
            <a:r>
              <a:rPr lang="en-US" dirty="0"/>
              <a:t>The growth in this gap is due to three major challenges …</a:t>
            </a:r>
          </a:p>
          <a:p>
            <a:pPr lvl="1"/>
            <a:r>
              <a:rPr lang="en-US" dirty="0"/>
              <a:t>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667CC-E387-4C78-BA73-DF27806DCE5B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258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141FEF-4509-4D37-9BDE-1387488C0151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CSC229: Computer Networks for ML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en-US" dirty="0"/>
              <a:t>Graduate level course</a:t>
            </a:r>
          </a:p>
          <a:p>
            <a:pPr lvl="1"/>
            <a:r>
              <a:rPr lang="en-US" dirty="0"/>
              <a:t>Core challenges of interconnection networks</a:t>
            </a:r>
          </a:p>
          <a:p>
            <a:pPr lvl="2"/>
            <a:r>
              <a:rPr lang="en-US" dirty="0"/>
              <a:t>Emphasis on machine learning applications</a:t>
            </a:r>
          </a:p>
          <a:p>
            <a:pPr lvl="1"/>
            <a:r>
              <a:rPr lang="en-US" dirty="0"/>
              <a:t>+ new opportunities</a:t>
            </a:r>
          </a:p>
          <a:p>
            <a:pPr lvl="1"/>
            <a:endParaRPr lang="en-US" dirty="0"/>
          </a:p>
          <a:p>
            <a:r>
              <a:rPr lang="en-US" dirty="0"/>
              <a:t>Course Structure</a:t>
            </a:r>
          </a:p>
          <a:p>
            <a:pPr lvl="1"/>
            <a:r>
              <a:rPr lang="en-US" dirty="0"/>
              <a:t>Introductory Lectures: 3 weeks</a:t>
            </a:r>
          </a:p>
          <a:p>
            <a:pPr lvl="1"/>
            <a:r>
              <a:rPr lang="en-US" dirty="0"/>
              <a:t>Research Papers: 7-8 weeks</a:t>
            </a:r>
          </a:p>
          <a:p>
            <a:pPr lvl="1"/>
            <a:r>
              <a:rPr lang="en-US" dirty="0"/>
              <a:t>Final Project Presentations: 2 weeks</a:t>
            </a:r>
          </a:p>
          <a:p>
            <a:pPr lvl="1"/>
            <a:endParaRPr lang="en-US" dirty="0"/>
          </a:p>
          <a:p>
            <a:pPr>
              <a:buFontTx/>
              <a:buChar char="•"/>
            </a:pPr>
            <a:r>
              <a:rPr lang="en-US" dirty="0"/>
              <a:t>Theory + Practice</a:t>
            </a:r>
          </a:p>
          <a:p>
            <a:pPr lvl="1"/>
            <a:r>
              <a:rPr lang="en-CA" dirty="0"/>
              <a:t>Switching systems are simple enough for us to prove something about them</a:t>
            </a:r>
          </a:p>
          <a:p>
            <a:pPr lvl="1"/>
            <a:r>
              <a:rPr lang="en-CA" dirty="0"/>
              <a:t>Yet they are complex enough to work in practice</a:t>
            </a: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CC07C-7AE5-9D99-236D-68169C5B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7E86DD99-1D72-9FF3-3570-41F2020D5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510F6DBA-DB11-E577-7366-1A42FF0342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E6DC8-412D-25D5-FF29-0D6D101C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A9F40-A504-99AD-E218-AD59231062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7F176-6A85-8259-3D39-609E033D7F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1D63AB7-3753-9D3A-73DD-9699E61F507E}"/>
              </a:ext>
            </a:extLst>
          </p:cNvPr>
          <p:cNvSpPr/>
          <p:nvPr/>
        </p:nvSpPr>
        <p:spPr>
          <a:xfrm>
            <a:off x="609600" y="26670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0849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27750"/>
            <a:ext cx="35052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8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127750"/>
            <a:ext cx="762000" cy="365125"/>
          </a:xfrm>
        </p:spPr>
        <p:txBody>
          <a:bodyPr/>
          <a:lstStyle/>
          <a:p>
            <a:fld id="{4B99C26C-707E-4085-B95B-A65398592B4E}" type="slidenum">
              <a:rPr lang="en-US"/>
              <a:pPr/>
              <a:t>31</a:t>
            </a:fld>
            <a:endParaRPr lang="en-US"/>
          </a:p>
        </p:txBody>
      </p:sp>
      <p:sp>
        <p:nvSpPr>
          <p:cNvPr id="8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14800" y="6127750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4038600" y="26670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1295400"/>
            <a:ext cx="2057400" cy="1524000"/>
            <a:chOff x="1104" y="816"/>
            <a:chExt cx="1296" cy="960"/>
          </a:xfrm>
        </p:grpSpPr>
        <p:sp>
          <p:nvSpPr>
            <p:cNvPr id="198662" name="Rectangle 6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63" name="Rectangle 7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198664" name="Rectangle 8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198665" name="Text Box 9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198666" name="Rectangle 10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198667" name="Line 11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668" name="Line 12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8669" name="Rectangle 13"/>
          <p:cNvSpPr>
            <a:spLocks noChangeArrowheads="1"/>
          </p:cNvSpPr>
          <p:nvPr/>
        </p:nvSpPr>
        <p:spPr bwMode="auto">
          <a:xfrm>
            <a:off x="1524000" y="2895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70" name="Rectangle 14"/>
          <p:cNvSpPr>
            <a:spLocks noChangeArrowheads="1"/>
          </p:cNvSpPr>
          <p:nvPr/>
        </p:nvSpPr>
        <p:spPr bwMode="auto">
          <a:xfrm>
            <a:off x="1676400" y="3209925"/>
            <a:ext cx="873125" cy="37147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Lookup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IP Address</a:t>
            </a:r>
          </a:p>
        </p:txBody>
      </p:sp>
      <p:sp>
        <p:nvSpPr>
          <p:cNvPr id="198671" name="Rectangle 15"/>
          <p:cNvSpPr>
            <a:spLocks noChangeArrowheads="1"/>
          </p:cNvSpPr>
          <p:nvPr/>
        </p:nvSpPr>
        <p:spPr bwMode="auto">
          <a:xfrm>
            <a:off x="2549525" y="3209925"/>
            <a:ext cx="720725" cy="37147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Update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Header</a:t>
            </a:r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752600" y="2974975"/>
            <a:ext cx="1331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</a:rPr>
              <a:t>Header Processing</a:t>
            </a:r>
          </a:p>
        </p:txBody>
      </p:sp>
      <p:sp>
        <p:nvSpPr>
          <p:cNvPr id="198673" name="Rectangle 17"/>
          <p:cNvSpPr>
            <a:spLocks noChangeArrowheads="1"/>
          </p:cNvSpPr>
          <p:nvPr/>
        </p:nvSpPr>
        <p:spPr bwMode="auto">
          <a:xfrm>
            <a:off x="1770063" y="3875088"/>
            <a:ext cx="668337" cy="39211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Address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Table</a:t>
            </a:r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>
            <a:off x="1922463" y="3581400"/>
            <a:ext cx="0" cy="2936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75" name="Line 19"/>
          <p:cNvSpPr>
            <a:spLocks noChangeShapeType="1"/>
          </p:cNvSpPr>
          <p:nvPr/>
        </p:nvSpPr>
        <p:spPr bwMode="auto">
          <a:xfrm flipH="1" flipV="1">
            <a:off x="2227263" y="3581400"/>
            <a:ext cx="12700" cy="2936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524000" y="4953000"/>
            <a:ext cx="2057400" cy="1524000"/>
            <a:chOff x="1104" y="816"/>
            <a:chExt cx="1296" cy="960"/>
          </a:xfrm>
        </p:grpSpPr>
        <p:sp>
          <p:nvSpPr>
            <p:cNvPr id="198677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78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198679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198680" name="Text Box 24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198681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198682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683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8684" name="Line 28"/>
          <p:cNvSpPr>
            <a:spLocks noChangeShapeType="1"/>
          </p:cNvSpPr>
          <p:nvPr/>
        </p:nvSpPr>
        <p:spPr bwMode="auto">
          <a:xfrm>
            <a:off x="20574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85" name="Line 29"/>
          <p:cNvSpPr>
            <a:spLocks noChangeShapeType="1"/>
          </p:cNvSpPr>
          <p:nvPr/>
        </p:nvSpPr>
        <p:spPr bwMode="auto">
          <a:xfrm>
            <a:off x="30480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86" name="Line 30"/>
          <p:cNvSpPr>
            <a:spLocks noChangeShapeType="1"/>
          </p:cNvSpPr>
          <p:nvPr/>
        </p:nvSpPr>
        <p:spPr bwMode="auto">
          <a:xfrm>
            <a:off x="-76200" y="1828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87" name="Line 31"/>
          <p:cNvSpPr>
            <a:spLocks noChangeShapeType="1"/>
          </p:cNvSpPr>
          <p:nvPr/>
        </p:nvSpPr>
        <p:spPr bwMode="auto">
          <a:xfrm>
            <a:off x="-76200" y="3429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88" name="Line 32"/>
          <p:cNvSpPr>
            <a:spLocks noChangeShapeType="1"/>
          </p:cNvSpPr>
          <p:nvPr/>
        </p:nvSpPr>
        <p:spPr bwMode="auto">
          <a:xfrm>
            <a:off x="-76200" y="548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89" name="Rectangle 33"/>
          <p:cNvSpPr>
            <a:spLocks noChangeArrowheads="1"/>
          </p:cNvSpPr>
          <p:nvPr/>
        </p:nvSpPr>
        <p:spPr bwMode="auto">
          <a:xfrm>
            <a:off x="6019800" y="12954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90" name="Rectangle 34"/>
          <p:cNvSpPr>
            <a:spLocks noChangeArrowheads="1"/>
          </p:cNvSpPr>
          <p:nvPr/>
        </p:nvSpPr>
        <p:spPr bwMode="auto">
          <a:xfrm>
            <a:off x="6629400" y="14478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Manager</a:t>
            </a:r>
          </a:p>
        </p:txBody>
      </p:sp>
      <p:sp>
        <p:nvSpPr>
          <p:cNvPr id="198691" name="Rectangle 35"/>
          <p:cNvSpPr>
            <a:spLocks noChangeArrowheads="1"/>
          </p:cNvSpPr>
          <p:nvPr/>
        </p:nvSpPr>
        <p:spPr bwMode="auto">
          <a:xfrm>
            <a:off x="6732588" y="22621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198692" name="Line 36"/>
          <p:cNvSpPr>
            <a:spLocks noChangeShapeType="1"/>
          </p:cNvSpPr>
          <p:nvPr/>
        </p:nvSpPr>
        <p:spPr bwMode="auto">
          <a:xfrm>
            <a:off x="6829425" y="19605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93" name="Line 37"/>
          <p:cNvSpPr>
            <a:spLocks noChangeShapeType="1"/>
          </p:cNvSpPr>
          <p:nvPr/>
        </p:nvSpPr>
        <p:spPr bwMode="auto">
          <a:xfrm flipV="1">
            <a:off x="7275513" y="19605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94" name="Line 38"/>
          <p:cNvSpPr>
            <a:spLocks noChangeShapeType="1"/>
          </p:cNvSpPr>
          <p:nvPr/>
        </p:nvSpPr>
        <p:spPr bwMode="auto">
          <a:xfrm>
            <a:off x="7543800" y="17526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95" name="Rectangle 39"/>
          <p:cNvSpPr>
            <a:spLocks noChangeArrowheads="1"/>
          </p:cNvSpPr>
          <p:nvPr/>
        </p:nvSpPr>
        <p:spPr bwMode="auto">
          <a:xfrm>
            <a:off x="6019800" y="2895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96" name="Rectangle 40"/>
          <p:cNvSpPr>
            <a:spLocks noChangeArrowheads="1"/>
          </p:cNvSpPr>
          <p:nvPr/>
        </p:nvSpPr>
        <p:spPr bwMode="auto">
          <a:xfrm>
            <a:off x="6629400" y="3048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Manager</a:t>
            </a:r>
          </a:p>
        </p:txBody>
      </p:sp>
      <p:sp>
        <p:nvSpPr>
          <p:cNvPr id="198697" name="Rectangle 41"/>
          <p:cNvSpPr>
            <a:spLocks noChangeArrowheads="1"/>
          </p:cNvSpPr>
          <p:nvPr/>
        </p:nvSpPr>
        <p:spPr bwMode="auto">
          <a:xfrm>
            <a:off x="6732588" y="3862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198698" name="Line 42"/>
          <p:cNvSpPr>
            <a:spLocks noChangeShapeType="1"/>
          </p:cNvSpPr>
          <p:nvPr/>
        </p:nvSpPr>
        <p:spPr bwMode="auto">
          <a:xfrm>
            <a:off x="6829425" y="3560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699" name="Line 43"/>
          <p:cNvSpPr>
            <a:spLocks noChangeShapeType="1"/>
          </p:cNvSpPr>
          <p:nvPr/>
        </p:nvSpPr>
        <p:spPr bwMode="auto">
          <a:xfrm flipV="1">
            <a:off x="7275513" y="3560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0" name="Line 44"/>
          <p:cNvSpPr>
            <a:spLocks noChangeShapeType="1"/>
          </p:cNvSpPr>
          <p:nvPr/>
        </p:nvSpPr>
        <p:spPr bwMode="auto">
          <a:xfrm>
            <a:off x="7543800" y="3352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1" name="Rectangle 45"/>
          <p:cNvSpPr>
            <a:spLocks noChangeArrowheads="1"/>
          </p:cNvSpPr>
          <p:nvPr/>
        </p:nvSpPr>
        <p:spPr bwMode="auto">
          <a:xfrm>
            <a:off x="6019800" y="495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702" name="Rectangle 46"/>
          <p:cNvSpPr>
            <a:spLocks noChangeArrowheads="1"/>
          </p:cNvSpPr>
          <p:nvPr/>
        </p:nvSpPr>
        <p:spPr bwMode="auto">
          <a:xfrm>
            <a:off x="6629400" y="510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Manager</a:t>
            </a:r>
          </a:p>
        </p:txBody>
      </p:sp>
      <p:sp>
        <p:nvSpPr>
          <p:cNvPr id="198703" name="Rectangle 47"/>
          <p:cNvSpPr>
            <a:spLocks noChangeArrowheads="1"/>
          </p:cNvSpPr>
          <p:nvPr/>
        </p:nvSpPr>
        <p:spPr bwMode="auto">
          <a:xfrm>
            <a:off x="6732588" y="591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198704" name="Line 48"/>
          <p:cNvSpPr>
            <a:spLocks noChangeShapeType="1"/>
          </p:cNvSpPr>
          <p:nvPr/>
        </p:nvSpPr>
        <p:spPr bwMode="auto">
          <a:xfrm>
            <a:off x="6829425" y="561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5" name="Line 49"/>
          <p:cNvSpPr>
            <a:spLocks noChangeShapeType="1"/>
          </p:cNvSpPr>
          <p:nvPr/>
        </p:nvSpPr>
        <p:spPr bwMode="auto">
          <a:xfrm flipV="1">
            <a:off x="7275513" y="561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6" name="Line 50"/>
          <p:cNvSpPr>
            <a:spLocks noChangeShapeType="1"/>
          </p:cNvSpPr>
          <p:nvPr/>
        </p:nvSpPr>
        <p:spPr bwMode="auto">
          <a:xfrm>
            <a:off x="7543800" y="54102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7" name="Line 51"/>
          <p:cNvSpPr>
            <a:spLocks noChangeShapeType="1"/>
          </p:cNvSpPr>
          <p:nvPr/>
        </p:nvSpPr>
        <p:spPr bwMode="auto">
          <a:xfrm>
            <a:off x="65532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8" name="Line 52"/>
          <p:cNvSpPr>
            <a:spLocks noChangeShapeType="1"/>
          </p:cNvSpPr>
          <p:nvPr/>
        </p:nvSpPr>
        <p:spPr bwMode="auto">
          <a:xfrm>
            <a:off x="75438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8709" name="Oval 53"/>
          <p:cNvSpPr>
            <a:spLocks noChangeArrowheads="1"/>
          </p:cNvSpPr>
          <p:nvPr/>
        </p:nvSpPr>
        <p:spPr bwMode="auto">
          <a:xfrm>
            <a:off x="5715000" y="1676400"/>
            <a:ext cx="152400" cy="152400"/>
          </a:xfrm>
          <a:prstGeom prst="ellipse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710" name="Oval 54"/>
          <p:cNvSpPr>
            <a:spLocks noChangeArrowheads="1"/>
          </p:cNvSpPr>
          <p:nvPr/>
        </p:nvSpPr>
        <p:spPr bwMode="auto">
          <a:xfrm>
            <a:off x="5715000" y="32004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711" name="Oval 55"/>
          <p:cNvSpPr>
            <a:spLocks noChangeArrowheads="1"/>
          </p:cNvSpPr>
          <p:nvPr/>
        </p:nvSpPr>
        <p:spPr bwMode="auto">
          <a:xfrm>
            <a:off x="5715000" y="53340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712" name="Oval 56"/>
          <p:cNvSpPr>
            <a:spLocks noChangeArrowheads="1"/>
          </p:cNvSpPr>
          <p:nvPr/>
        </p:nvSpPr>
        <p:spPr bwMode="auto">
          <a:xfrm>
            <a:off x="3733800" y="1676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713" name="Oval 57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714" name="Oval 58"/>
          <p:cNvSpPr>
            <a:spLocks noChangeArrowheads="1"/>
          </p:cNvSpPr>
          <p:nvPr/>
        </p:nvSpPr>
        <p:spPr bwMode="auto">
          <a:xfrm>
            <a:off x="3733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4572000" y="2819400"/>
            <a:ext cx="457200" cy="1219200"/>
            <a:chOff x="2736" y="1824"/>
            <a:chExt cx="288" cy="768"/>
          </a:xfrm>
        </p:grpSpPr>
        <p:sp>
          <p:nvSpPr>
            <p:cNvPr id="198716" name="Line 60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717" name="Line 61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718" name="Line 62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719" name="Line 63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 rot="-5400000">
            <a:off x="4572000" y="2819400"/>
            <a:ext cx="457200" cy="1219200"/>
            <a:chOff x="2736" y="1824"/>
            <a:chExt cx="288" cy="768"/>
          </a:xfrm>
        </p:grpSpPr>
        <p:sp>
          <p:nvSpPr>
            <p:cNvPr id="198721" name="Line 65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722" name="Line 66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723" name="Line 67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724" name="Line 68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1676400" y="1600200"/>
            <a:ext cx="873125" cy="4724400"/>
            <a:chOff x="1056" y="1008"/>
            <a:chExt cx="550" cy="2976"/>
          </a:xfrm>
        </p:grpSpPr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1056" y="2022"/>
              <a:ext cx="550" cy="666"/>
              <a:chOff x="1056" y="2022"/>
              <a:chExt cx="550" cy="666"/>
            </a:xfrm>
          </p:grpSpPr>
          <p:sp>
            <p:nvSpPr>
              <p:cNvPr id="198727" name="Rectangle 71"/>
              <p:cNvSpPr>
                <a:spLocks noChangeArrowheads="1"/>
              </p:cNvSpPr>
              <p:nvPr/>
            </p:nvSpPr>
            <p:spPr bwMode="auto">
              <a:xfrm>
                <a:off x="1056" y="2022"/>
                <a:ext cx="550" cy="234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Lookup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IP Address</a:t>
                </a:r>
              </a:p>
            </p:txBody>
          </p:sp>
          <p:sp>
            <p:nvSpPr>
              <p:cNvPr id="198728" name="Rectangle 72"/>
              <p:cNvSpPr>
                <a:spLocks noChangeArrowheads="1"/>
              </p:cNvSpPr>
              <p:nvPr/>
            </p:nvSpPr>
            <p:spPr bwMode="auto">
              <a:xfrm>
                <a:off x="1115" y="2441"/>
                <a:ext cx="421" cy="247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Address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Table</a:t>
                </a:r>
              </a:p>
            </p:txBody>
          </p:sp>
        </p:grpSp>
        <p:grpSp>
          <p:nvGrpSpPr>
            <p:cNvPr id="8" name="Group 73"/>
            <p:cNvGrpSpPr>
              <a:grpSpLocks/>
            </p:cNvGrpSpPr>
            <p:nvPr/>
          </p:nvGrpSpPr>
          <p:grpSpPr bwMode="auto">
            <a:xfrm>
              <a:off x="1056" y="3318"/>
              <a:ext cx="550" cy="666"/>
              <a:chOff x="1056" y="2022"/>
              <a:chExt cx="550" cy="666"/>
            </a:xfrm>
          </p:grpSpPr>
          <p:sp>
            <p:nvSpPr>
              <p:cNvPr id="198730" name="Rectangle 74"/>
              <p:cNvSpPr>
                <a:spLocks noChangeArrowheads="1"/>
              </p:cNvSpPr>
              <p:nvPr/>
            </p:nvSpPr>
            <p:spPr bwMode="auto">
              <a:xfrm>
                <a:off x="1056" y="2022"/>
                <a:ext cx="550" cy="234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Lookup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IP Address</a:t>
                </a:r>
              </a:p>
            </p:txBody>
          </p:sp>
          <p:sp>
            <p:nvSpPr>
              <p:cNvPr id="198731" name="Rectangle 75"/>
              <p:cNvSpPr>
                <a:spLocks noChangeArrowheads="1"/>
              </p:cNvSpPr>
              <p:nvPr/>
            </p:nvSpPr>
            <p:spPr bwMode="auto">
              <a:xfrm>
                <a:off x="1115" y="2441"/>
                <a:ext cx="421" cy="247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Address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Table</a:t>
                </a:r>
              </a:p>
            </p:txBody>
          </p:sp>
        </p:grpSp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1056" y="1008"/>
              <a:ext cx="550" cy="666"/>
              <a:chOff x="1056" y="2022"/>
              <a:chExt cx="550" cy="666"/>
            </a:xfrm>
          </p:grpSpPr>
          <p:sp>
            <p:nvSpPr>
              <p:cNvPr id="198733" name="Rectangle 77"/>
              <p:cNvSpPr>
                <a:spLocks noChangeArrowheads="1"/>
              </p:cNvSpPr>
              <p:nvPr/>
            </p:nvSpPr>
            <p:spPr bwMode="auto">
              <a:xfrm>
                <a:off x="1056" y="2022"/>
                <a:ext cx="550" cy="234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Lookup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IP Address</a:t>
                </a:r>
              </a:p>
            </p:txBody>
          </p:sp>
          <p:sp>
            <p:nvSpPr>
              <p:cNvPr id="198734" name="Rectangle 78"/>
              <p:cNvSpPr>
                <a:spLocks noChangeArrowheads="1"/>
              </p:cNvSpPr>
              <p:nvPr/>
            </p:nvSpPr>
            <p:spPr bwMode="auto">
              <a:xfrm>
                <a:off x="1115" y="2441"/>
                <a:ext cx="421" cy="247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Address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Table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181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Lookup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it’s thought to be hard: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/>
              <a:t>It’s not an exact match: it’s a longest prefix match. 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The table is large: hundreds of thousands to millions of entries and growing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The lookup must be fast: about 4-5ns for a 100Gb/s line.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68055-5D69-48EB-B274-D8386BF740A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283818878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748C5E-2393-4EB4-B7CC-CC97CB09D4D8}" type="slidenum">
              <a:rPr lang="en-US"/>
              <a:pPr/>
              <a:t>33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Lookups find Longest Prefixes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3200400" y="2057400"/>
            <a:ext cx="1487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128.9.16.0/21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4645025" y="2057400"/>
            <a:ext cx="1603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128.9.172.0/21</a:t>
            </a:r>
          </a:p>
        </p:txBody>
      </p:sp>
      <p:sp>
        <p:nvSpPr>
          <p:cNvPr id="202757" name="Line 5"/>
          <p:cNvSpPr>
            <a:spLocks noChangeShapeType="1"/>
          </p:cNvSpPr>
          <p:nvPr/>
        </p:nvSpPr>
        <p:spPr bwMode="auto">
          <a:xfrm>
            <a:off x="4724400" y="205105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4116388" y="1676400"/>
            <a:ext cx="1603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128.9.172.0/24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1030288" y="3567113"/>
            <a:ext cx="338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0</a:t>
            </a:r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1219200" y="3465513"/>
            <a:ext cx="6291263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7062788" y="3600450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2</a:t>
            </a:r>
            <a:r>
              <a:rPr lang="en-US" sz="2400" baseline="30000">
                <a:latin typeface="Calibri" pitchFamily="34" charset="0"/>
              </a:rPr>
              <a:t>32</a:t>
            </a:r>
            <a:r>
              <a:rPr lang="en-US" sz="2400">
                <a:latin typeface="Calibri" pitchFamily="34" charset="0"/>
              </a:rPr>
              <a:t>-1</a:t>
            </a:r>
          </a:p>
        </p:txBody>
      </p:sp>
      <p:sp>
        <p:nvSpPr>
          <p:cNvPr id="202762" name="Line 10"/>
          <p:cNvSpPr>
            <a:spLocks noChangeShapeType="1"/>
          </p:cNvSpPr>
          <p:nvPr/>
        </p:nvSpPr>
        <p:spPr bwMode="auto">
          <a:xfrm>
            <a:off x="1568450" y="3159125"/>
            <a:ext cx="1725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3" name="Line 11"/>
          <p:cNvSpPr>
            <a:spLocks noChangeShapeType="1"/>
          </p:cNvSpPr>
          <p:nvPr/>
        </p:nvSpPr>
        <p:spPr bwMode="auto">
          <a:xfrm>
            <a:off x="6151563" y="2836863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3829050" y="2589213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128.9.0.0/16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5791200" y="2427288"/>
            <a:ext cx="1487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142.12.0.0/19</a:t>
            </a:r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1839913" y="2459038"/>
            <a:ext cx="1139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65.0.0.0/8</a:t>
            </a:r>
          </a:p>
        </p:txBody>
      </p:sp>
      <p:sp>
        <p:nvSpPr>
          <p:cNvPr id="202767" name="Line 15"/>
          <p:cNvSpPr>
            <a:spLocks noChangeShapeType="1"/>
          </p:cNvSpPr>
          <p:nvPr/>
        </p:nvSpPr>
        <p:spPr bwMode="auto">
          <a:xfrm>
            <a:off x="1208088" y="3216275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8" name="Line 16"/>
          <p:cNvSpPr>
            <a:spLocks noChangeShapeType="1"/>
          </p:cNvSpPr>
          <p:nvPr/>
        </p:nvSpPr>
        <p:spPr bwMode="auto">
          <a:xfrm>
            <a:off x="7499350" y="3236913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9" name="Line 17"/>
          <p:cNvSpPr>
            <a:spLocks noChangeShapeType="1"/>
          </p:cNvSpPr>
          <p:nvPr/>
        </p:nvSpPr>
        <p:spPr bwMode="auto">
          <a:xfrm>
            <a:off x="3735388" y="2965450"/>
            <a:ext cx="1573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70" name="Line 18"/>
          <p:cNvSpPr>
            <a:spLocks noChangeShapeType="1"/>
          </p:cNvSpPr>
          <p:nvPr/>
        </p:nvSpPr>
        <p:spPr bwMode="auto">
          <a:xfrm>
            <a:off x="3811588" y="243205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2771" name="Line 19"/>
          <p:cNvSpPr>
            <a:spLocks noChangeShapeType="1"/>
          </p:cNvSpPr>
          <p:nvPr/>
        </p:nvSpPr>
        <p:spPr bwMode="auto">
          <a:xfrm>
            <a:off x="4725988" y="243205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403600" y="3414713"/>
            <a:ext cx="1644650" cy="622300"/>
            <a:chOff x="2206" y="3484"/>
            <a:chExt cx="1036" cy="392"/>
          </a:xfrm>
        </p:grpSpPr>
        <p:sp>
          <p:nvSpPr>
            <p:cNvPr id="202773" name="Text Box 21"/>
            <p:cNvSpPr txBox="1">
              <a:spLocks noChangeArrowheads="1"/>
            </p:cNvSpPr>
            <p:nvPr/>
          </p:nvSpPr>
          <p:spPr bwMode="auto">
            <a:xfrm>
              <a:off x="2206" y="3588"/>
              <a:ext cx="10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3300"/>
                  </a:solidFill>
                  <a:latin typeface="Calibri" pitchFamily="34" charset="0"/>
                </a:rPr>
                <a:t>128.9.16.14</a:t>
              </a:r>
            </a:p>
          </p:txBody>
        </p:sp>
        <p:sp>
          <p:nvSpPr>
            <p:cNvPr id="202774" name="Oval 22"/>
            <p:cNvSpPr>
              <a:spLocks noChangeArrowheads="1"/>
            </p:cNvSpPr>
            <p:nvPr/>
          </p:nvSpPr>
          <p:spPr bwMode="auto">
            <a:xfrm>
              <a:off x="2634" y="3484"/>
              <a:ext cx="95" cy="9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2775" name="Line 23"/>
          <p:cNvSpPr>
            <a:spLocks noChangeShapeType="1"/>
          </p:cNvSpPr>
          <p:nvPr/>
        </p:nvSpPr>
        <p:spPr bwMode="auto">
          <a:xfrm flipH="1" flipV="1">
            <a:off x="4146550" y="2463800"/>
            <a:ext cx="1588" cy="1089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2776" name="Text Box 24"/>
          <p:cNvSpPr txBox="1">
            <a:spLocks noChangeArrowheads="1"/>
          </p:cNvSpPr>
          <p:nvPr/>
        </p:nvSpPr>
        <p:spPr bwMode="auto">
          <a:xfrm>
            <a:off x="1447800" y="4151313"/>
            <a:ext cx="5907088" cy="10064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chemeClr val="accent2"/>
                </a:solidFill>
                <a:latin typeface="Calibri" pitchFamily="34" charset="0"/>
              </a:rPr>
              <a:t>Routing lookup:</a:t>
            </a:r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333300"/>
                </a:solidFill>
                <a:latin typeface="Calibri" pitchFamily="34" charset="0"/>
              </a:rPr>
              <a:t>Find the </a:t>
            </a:r>
            <a:r>
              <a:rPr lang="en-US" sz="2000">
                <a:latin typeface="Calibri" pitchFamily="34" charset="0"/>
              </a:rPr>
              <a:t>longest</a:t>
            </a:r>
            <a:r>
              <a:rPr lang="en-US" sz="2000">
                <a:solidFill>
                  <a:srgbClr val="333300"/>
                </a:solidFill>
                <a:latin typeface="Calibri" pitchFamily="34" charset="0"/>
              </a:rPr>
              <a:t> matching prefix (aka the most specific route) among all prefixes that match the destination address.</a:t>
            </a:r>
          </a:p>
        </p:txBody>
      </p:sp>
    </p:spTree>
    <p:extLst>
      <p:ext uri="{BB962C8B-B14F-4D97-AF65-F5344CB8AC3E}">
        <p14:creationId xmlns:p14="http://schemas.microsoft.com/office/powerpoint/2010/main" val="1217661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5" grpId="0" animBg="1"/>
      <p:bldP spid="20277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Lookup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it’s thought to be hard: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It’s not an exact match: it’s a longest prefix match. 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/>
              <a:t>The table is large: hundreds of thousands to millions of entries and growing.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The lookup must be fast: about 4-5ns for a 100Gb/s line.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68055-5D69-48EB-B274-D8386BF740AA}" type="slidenum">
              <a:rPr lang="en-US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141635167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C8359-EBCF-4CD5-9311-91385AC6A1D3}" type="slidenum">
              <a:rPr lang="en-US"/>
              <a:pPr/>
              <a:t>35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 Tables are Large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95400" y="5943600"/>
            <a:ext cx="6477000" cy="609600"/>
          </a:xfrm>
          <a:noFill/>
          <a:ln/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Source: http://www.cidr-report.org/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568A3-79CC-8143-95D6-6A2FD7D71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080279"/>
            <a:ext cx="7035800" cy="47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1945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Lookup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it’s thought to be hard: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It’s not an exact match: it’s a longest prefix match. 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The table is large: hundreds of thousands to millions of entries and growing</a:t>
            </a:r>
          </a:p>
          <a:p>
            <a:pPr marL="682625" lvl="1" indent="-317500">
              <a:buFont typeface="+mj-lt"/>
              <a:buAutoNum type="arabicPeriod"/>
            </a:pPr>
            <a:r>
              <a:rPr lang="en-US" dirty="0"/>
              <a:t>The lookup must be fast: about 4-5ns for a 100Gb/s line.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68055-5D69-48EB-B274-D8386BF740AA}" type="slidenum">
              <a:rPr lang="en-US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227924364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Lookups Must be Fast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15FA83-30EF-A84F-BE04-C3EDA8C42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 rates have been constantly growing over time.</a:t>
            </a:r>
          </a:p>
          <a:p>
            <a:pPr lvl="1"/>
            <a:r>
              <a:rPr lang="en-US" dirty="0"/>
              <a:t>100Gb/s to 500Gb/s</a:t>
            </a:r>
          </a:p>
          <a:p>
            <a:r>
              <a:rPr lang="en-US" dirty="0"/>
              <a:t>Packet sizes have not changed</a:t>
            </a:r>
          </a:p>
          <a:p>
            <a:pPr lvl="1"/>
            <a:r>
              <a:rPr lang="en-US" dirty="0"/>
              <a:t>Max: 1500 bytes (9000 jumbo packets)</a:t>
            </a:r>
          </a:p>
          <a:p>
            <a:pPr lvl="1"/>
            <a:r>
              <a:rPr lang="en-US" dirty="0"/>
              <a:t>Average: around 250 bytes</a:t>
            </a:r>
          </a:p>
          <a:p>
            <a:pPr lvl="1"/>
            <a:r>
              <a:rPr lang="en-US" dirty="0"/>
              <a:t>Min: 40 bytes</a:t>
            </a:r>
          </a:p>
          <a:p>
            <a:endParaRPr lang="en-US" dirty="0"/>
          </a:p>
          <a:p>
            <a:r>
              <a:rPr lang="en-US" dirty="0"/>
              <a:t>Time to process each packet around a few </a:t>
            </a:r>
            <a:r>
              <a:rPr lang="en-US" dirty="0" err="1"/>
              <a:t>nano</a:t>
            </a:r>
            <a:r>
              <a:rPr lang="en-US" dirty="0"/>
              <a:t>-seconds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E60A11-4482-49CB-86CB-E3A18A198647}" type="slidenum">
              <a:rPr lang="en-US"/>
              <a:pPr/>
              <a:t>37</a:t>
            </a:fld>
            <a:endParaRPr lang="en-US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7CFC-C658-E5BD-D30C-A79478A5B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EE0533FF-E71B-5796-7F82-6E1BA6840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A435F4BD-7DC2-5804-CF16-517937781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D7910-6AE7-5D67-EB90-C52EFD01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9D283-45B7-ABE5-FC82-509EB89B3E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38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1A492-401C-B889-1F19-5A73BEEEDB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8B55D95-505A-C501-438C-1039790274F9}"/>
              </a:ext>
            </a:extLst>
          </p:cNvPr>
          <p:cNvSpPr/>
          <p:nvPr/>
        </p:nvSpPr>
        <p:spPr>
          <a:xfrm>
            <a:off x="609600" y="29718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7523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4038600" y="24384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1066800"/>
            <a:ext cx="2057400" cy="1524000"/>
            <a:chOff x="1104" y="816"/>
            <a:chExt cx="1296" cy="960"/>
          </a:xfrm>
        </p:grpSpPr>
        <p:sp>
          <p:nvSpPr>
            <p:cNvPr id="215045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6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15047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15048" name="Text Box 8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15049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15050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051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4000" y="2667000"/>
            <a:ext cx="2057400" cy="1524000"/>
            <a:chOff x="1104" y="816"/>
            <a:chExt cx="1296" cy="960"/>
          </a:xfrm>
        </p:grpSpPr>
        <p:sp>
          <p:nvSpPr>
            <p:cNvPr id="215053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4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15055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15056" name="Text Box 16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15057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15058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059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4724400"/>
            <a:ext cx="2057400" cy="1524000"/>
            <a:chOff x="1104" y="816"/>
            <a:chExt cx="1296" cy="960"/>
          </a:xfrm>
        </p:grpSpPr>
        <p:sp>
          <p:nvSpPr>
            <p:cNvPr id="215061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62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15063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15064" name="Text Box 24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15065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15066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067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5068" name="Line 28"/>
          <p:cNvSpPr>
            <a:spLocks noChangeShapeType="1"/>
          </p:cNvSpPr>
          <p:nvPr/>
        </p:nvSpPr>
        <p:spPr bwMode="auto">
          <a:xfrm>
            <a:off x="20574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69" name="Line 29"/>
          <p:cNvSpPr>
            <a:spLocks noChangeShapeType="1"/>
          </p:cNvSpPr>
          <p:nvPr/>
        </p:nvSpPr>
        <p:spPr bwMode="auto">
          <a:xfrm>
            <a:off x="30480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0" name="Line 30"/>
          <p:cNvSpPr>
            <a:spLocks noChangeShapeType="1"/>
          </p:cNvSpPr>
          <p:nvPr/>
        </p:nvSpPr>
        <p:spPr bwMode="auto">
          <a:xfrm>
            <a:off x="-76200" y="16002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1" name="Line 31"/>
          <p:cNvSpPr>
            <a:spLocks noChangeShapeType="1"/>
          </p:cNvSpPr>
          <p:nvPr/>
        </p:nvSpPr>
        <p:spPr bwMode="auto">
          <a:xfrm>
            <a:off x="-76200" y="3200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2" name="Line 32"/>
          <p:cNvSpPr>
            <a:spLocks noChangeShapeType="1"/>
          </p:cNvSpPr>
          <p:nvPr/>
        </p:nvSpPr>
        <p:spPr bwMode="auto">
          <a:xfrm>
            <a:off x="-76200" y="5257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3" name="Rectangle 33"/>
          <p:cNvSpPr>
            <a:spLocks noChangeArrowheads="1"/>
          </p:cNvSpPr>
          <p:nvPr/>
        </p:nvSpPr>
        <p:spPr bwMode="auto">
          <a:xfrm>
            <a:off x="6019800" y="10668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74" name="Rectangle 34"/>
          <p:cNvSpPr>
            <a:spLocks noChangeArrowheads="1"/>
          </p:cNvSpPr>
          <p:nvPr/>
        </p:nvSpPr>
        <p:spPr bwMode="auto">
          <a:xfrm>
            <a:off x="6629400" y="12192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15075" name="Rectangle 35"/>
          <p:cNvSpPr>
            <a:spLocks noChangeArrowheads="1"/>
          </p:cNvSpPr>
          <p:nvPr/>
        </p:nvSpPr>
        <p:spPr bwMode="auto">
          <a:xfrm>
            <a:off x="6732588" y="20335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15076" name="Line 36"/>
          <p:cNvSpPr>
            <a:spLocks noChangeShapeType="1"/>
          </p:cNvSpPr>
          <p:nvPr/>
        </p:nvSpPr>
        <p:spPr bwMode="auto">
          <a:xfrm>
            <a:off x="6829425" y="17319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7" name="Line 37"/>
          <p:cNvSpPr>
            <a:spLocks noChangeShapeType="1"/>
          </p:cNvSpPr>
          <p:nvPr/>
        </p:nvSpPr>
        <p:spPr bwMode="auto">
          <a:xfrm flipV="1">
            <a:off x="7275513" y="17319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8" name="Line 38"/>
          <p:cNvSpPr>
            <a:spLocks noChangeShapeType="1"/>
          </p:cNvSpPr>
          <p:nvPr/>
        </p:nvSpPr>
        <p:spPr bwMode="auto">
          <a:xfrm>
            <a:off x="7543800" y="15240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79" name="Rectangle 39"/>
          <p:cNvSpPr>
            <a:spLocks noChangeArrowheads="1"/>
          </p:cNvSpPr>
          <p:nvPr/>
        </p:nvSpPr>
        <p:spPr bwMode="auto">
          <a:xfrm>
            <a:off x="6019800" y="2667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80" name="Rectangle 40"/>
          <p:cNvSpPr>
            <a:spLocks noChangeArrowheads="1"/>
          </p:cNvSpPr>
          <p:nvPr/>
        </p:nvSpPr>
        <p:spPr bwMode="auto">
          <a:xfrm>
            <a:off x="6629400" y="2819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15081" name="Rectangle 41"/>
          <p:cNvSpPr>
            <a:spLocks noChangeArrowheads="1"/>
          </p:cNvSpPr>
          <p:nvPr/>
        </p:nvSpPr>
        <p:spPr bwMode="auto">
          <a:xfrm>
            <a:off x="6732588" y="3633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15082" name="Line 42"/>
          <p:cNvSpPr>
            <a:spLocks noChangeShapeType="1"/>
          </p:cNvSpPr>
          <p:nvPr/>
        </p:nvSpPr>
        <p:spPr bwMode="auto">
          <a:xfrm>
            <a:off x="6829425" y="3332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83" name="Line 43"/>
          <p:cNvSpPr>
            <a:spLocks noChangeShapeType="1"/>
          </p:cNvSpPr>
          <p:nvPr/>
        </p:nvSpPr>
        <p:spPr bwMode="auto">
          <a:xfrm flipV="1">
            <a:off x="7275513" y="3332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84" name="Line 44"/>
          <p:cNvSpPr>
            <a:spLocks noChangeShapeType="1"/>
          </p:cNvSpPr>
          <p:nvPr/>
        </p:nvSpPr>
        <p:spPr bwMode="auto">
          <a:xfrm>
            <a:off x="7543800" y="31242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85" name="Rectangle 45"/>
          <p:cNvSpPr>
            <a:spLocks noChangeArrowheads="1"/>
          </p:cNvSpPr>
          <p:nvPr/>
        </p:nvSpPr>
        <p:spPr bwMode="auto">
          <a:xfrm>
            <a:off x="6019800" y="47244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86" name="Rectangle 46"/>
          <p:cNvSpPr>
            <a:spLocks noChangeArrowheads="1"/>
          </p:cNvSpPr>
          <p:nvPr/>
        </p:nvSpPr>
        <p:spPr bwMode="auto">
          <a:xfrm>
            <a:off x="6629400" y="48768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15087" name="Rectangle 47"/>
          <p:cNvSpPr>
            <a:spLocks noChangeArrowheads="1"/>
          </p:cNvSpPr>
          <p:nvPr/>
        </p:nvSpPr>
        <p:spPr bwMode="auto">
          <a:xfrm>
            <a:off x="6732588" y="56911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15088" name="Line 48"/>
          <p:cNvSpPr>
            <a:spLocks noChangeShapeType="1"/>
          </p:cNvSpPr>
          <p:nvPr/>
        </p:nvSpPr>
        <p:spPr bwMode="auto">
          <a:xfrm>
            <a:off x="6829425" y="53895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89" name="Line 49"/>
          <p:cNvSpPr>
            <a:spLocks noChangeShapeType="1"/>
          </p:cNvSpPr>
          <p:nvPr/>
        </p:nvSpPr>
        <p:spPr bwMode="auto">
          <a:xfrm flipV="1">
            <a:off x="7275513" y="53895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90" name="Line 50"/>
          <p:cNvSpPr>
            <a:spLocks noChangeShapeType="1"/>
          </p:cNvSpPr>
          <p:nvPr/>
        </p:nvSpPr>
        <p:spPr bwMode="auto">
          <a:xfrm>
            <a:off x="7543800" y="51816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91" name="Line 51"/>
          <p:cNvSpPr>
            <a:spLocks noChangeShapeType="1"/>
          </p:cNvSpPr>
          <p:nvPr/>
        </p:nvSpPr>
        <p:spPr bwMode="auto">
          <a:xfrm>
            <a:off x="65532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92" name="Line 52"/>
          <p:cNvSpPr>
            <a:spLocks noChangeShapeType="1"/>
          </p:cNvSpPr>
          <p:nvPr/>
        </p:nvSpPr>
        <p:spPr bwMode="auto">
          <a:xfrm>
            <a:off x="75438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5093" name="Oval 53"/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94" name="Oval 54"/>
          <p:cNvSpPr>
            <a:spLocks noChangeArrowheads="1"/>
          </p:cNvSpPr>
          <p:nvPr/>
        </p:nvSpPr>
        <p:spPr bwMode="auto">
          <a:xfrm>
            <a:off x="5715000" y="29718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95" name="Oval 55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96" name="Oval 56"/>
          <p:cNvSpPr>
            <a:spLocks noChangeArrowheads="1"/>
          </p:cNvSpPr>
          <p:nvPr/>
        </p:nvSpPr>
        <p:spPr bwMode="auto">
          <a:xfrm>
            <a:off x="3733800" y="1447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97" name="Oval 57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98" name="Oval 58"/>
          <p:cNvSpPr>
            <a:spLocks noChangeArrowheads="1"/>
          </p:cNvSpPr>
          <p:nvPr/>
        </p:nvSpPr>
        <p:spPr bwMode="auto">
          <a:xfrm>
            <a:off x="37338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4572000" y="2590800"/>
            <a:ext cx="457200" cy="1219200"/>
            <a:chOff x="2736" y="1824"/>
            <a:chExt cx="288" cy="768"/>
          </a:xfrm>
        </p:grpSpPr>
        <p:sp>
          <p:nvSpPr>
            <p:cNvPr id="215100" name="Line 60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01" name="Line 61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02" name="Line 62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03" name="Line 63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 rot="-5400000">
            <a:off x="4572000" y="2590800"/>
            <a:ext cx="457200" cy="1219200"/>
            <a:chOff x="2736" y="1824"/>
            <a:chExt cx="288" cy="768"/>
          </a:xfrm>
        </p:grpSpPr>
        <p:sp>
          <p:nvSpPr>
            <p:cNvPr id="215105" name="Line 65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06" name="Line 66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07" name="Line 67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08" name="Line 68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6629400" y="1219200"/>
            <a:ext cx="895350" cy="4876800"/>
            <a:chOff x="4176" y="912"/>
            <a:chExt cx="564" cy="3072"/>
          </a:xfrm>
        </p:grpSpPr>
        <p:grpSp>
          <p:nvGrpSpPr>
            <p:cNvPr id="8" name="Group 70"/>
            <p:cNvGrpSpPr>
              <a:grpSpLocks/>
            </p:cNvGrpSpPr>
            <p:nvPr/>
          </p:nvGrpSpPr>
          <p:grpSpPr bwMode="auto">
            <a:xfrm>
              <a:off x="4176" y="1920"/>
              <a:ext cx="564" cy="768"/>
              <a:chOff x="4176" y="1920"/>
              <a:chExt cx="564" cy="768"/>
            </a:xfrm>
          </p:grpSpPr>
          <p:sp>
            <p:nvSpPr>
              <p:cNvPr id="215111" name="Rectangle 71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564" cy="315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Buffer</a:t>
                </a:r>
              </a:p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Manager</a:t>
                </a:r>
              </a:p>
            </p:txBody>
          </p:sp>
          <p:sp>
            <p:nvSpPr>
              <p:cNvPr id="215112" name="Rectangle 72"/>
              <p:cNvSpPr>
                <a:spLocks noChangeArrowheads="1"/>
              </p:cNvSpPr>
              <p:nvPr/>
            </p:nvSpPr>
            <p:spPr bwMode="auto">
              <a:xfrm>
                <a:off x="4241" y="2433"/>
                <a:ext cx="415" cy="255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Buffer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Memory</a:t>
                </a:r>
              </a:p>
            </p:txBody>
          </p:sp>
        </p:grpSp>
        <p:grpSp>
          <p:nvGrpSpPr>
            <p:cNvPr id="9" name="Group 73"/>
            <p:cNvGrpSpPr>
              <a:grpSpLocks/>
            </p:cNvGrpSpPr>
            <p:nvPr/>
          </p:nvGrpSpPr>
          <p:grpSpPr bwMode="auto">
            <a:xfrm>
              <a:off x="4176" y="912"/>
              <a:ext cx="564" cy="768"/>
              <a:chOff x="4176" y="1920"/>
              <a:chExt cx="564" cy="768"/>
            </a:xfrm>
          </p:grpSpPr>
          <p:sp>
            <p:nvSpPr>
              <p:cNvPr id="215114" name="Rectangle 74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564" cy="315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Buffer</a:t>
                </a:r>
              </a:p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Manager</a:t>
                </a:r>
              </a:p>
            </p:txBody>
          </p:sp>
          <p:sp>
            <p:nvSpPr>
              <p:cNvPr id="215115" name="Rectangle 75"/>
              <p:cNvSpPr>
                <a:spLocks noChangeArrowheads="1"/>
              </p:cNvSpPr>
              <p:nvPr/>
            </p:nvSpPr>
            <p:spPr bwMode="auto">
              <a:xfrm>
                <a:off x="4241" y="2433"/>
                <a:ext cx="415" cy="255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Buffer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Memory</a:t>
                </a:r>
              </a:p>
            </p:txBody>
          </p:sp>
        </p:grpSp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4176" y="3216"/>
              <a:ext cx="564" cy="768"/>
              <a:chOff x="4176" y="1920"/>
              <a:chExt cx="564" cy="768"/>
            </a:xfrm>
          </p:grpSpPr>
          <p:sp>
            <p:nvSpPr>
              <p:cNvPr id="215117" name="Rectangle 77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564" cy="315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Buffer</a:t>
                </a:r>
              </a:p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Manager</a:t>
                </a:r>
              </a:p>
            </p:txBody>
          </p:sp>
          <p:sp>
            <p:nvSpPr>
              <p:cNvPr id="215118" name="Rectangle 78"/>
              <p:cNvSpPr>
                <a:spLocks noChangeArrowheads="1"/>
              </p:cNvSpPr>
              <p:nvPr/>
            </p:nvSpPr>
            <p:spPr bwMode="auto">
              <a:xfrm>
                <a:off x="4241" y="2433"/>
                <a:ext cx="415" cy="255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Buffer</a:t>
                </a:r>
              </a:p>
              <a:p>
                <a:pPr algn="ctr" eaLnBrk="0" hangingPunct="0"/>
                <a:r>
                  <a:rPr lang="en-US" sz="1000">
                    <a:latin typeface="Calibri" pitchFamily="34" charset="0"/>
                  </a:rPr>
                  <a:t>Memory</a:t>
                </a:r>
              </a:p>
            </p:txBody>
          </p:sp>
        </p:grpSp>
      </p:grpSp>
      <p:sp>
        <p:nvSpPr>
          <p:cNvPr id="82" name="Date Placeholder 8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4" name="Footer Placeholder 8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67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A83A5E-6CD1-4BE1-8D2B-3DBFBCBE2621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– Part I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Packet switch systems</a:t>
            </a:r>
          </a:p>
          <a:p>
            <a:pPr lvl="1"/>
            <a:r>
              <a:rPr lang="en-US" dirty="0"/>
              <a:t>Basic architectural components</a:t>
            </a:r>
          </a:p>
          <a:p>
            <a:pPr lvl="1"/>
            <a:r>
              <a:rPr lang="en-US" dirty="0"/>
              <a:t>Examples</a:t>
            </a:r>
          </a:p>
          <a:p>
            <a:pPr lvl="1"/>
            <a:r>
              <a:rPr lang="en-US" dirty="0"/>
              <a:t>Evolution of the Internet, and Internet routers</a:t>
            </a:r>
          </a:p>
          <a:p>
            <a:pPr lvl="1"/>
            <a:endParaRPr lang="en-US" dirty="0"/>
          </a:p>
          <a:p>
            <a:r>
              <a:rPr lang="en-US" dirty="0"/>
              <a:t>Data Center Networks</a:t>
            </a:r>
          </a:p>
          <a:p>
            <a:pPr lvl="1"/>
            <a:r>
              <a:rPr lang="en-US" dirty="0"/>
              <a:t>Design Decisions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Network Programming</a:t>
            </a:r>
          </a:p>
          <a:p>
            <a:pPr lvl="1"/>
            <a:r>
              <a:rPr lang="en-US" dirty="0"/>
              <a:t>Software-Defined Networking</a:t>
            </a:r>
          </a:p>
          <a:p>
            <a:pPr lvl="1"/>
            <a:r>
              <a:rPr lang="en-US" dirty="0"/>
              <a:t>Programmable Switches</a:t>
            </a:r>
          </a:p>
          <a:p>
            <a:pPr lvl="1"/>
            <a:endParaRPr lang="en-US" dirty="0"/>
          </a:p>
          <a:p>
            <a:r>
              <a:rPr lang="en-US" dirty="0"/>
              <a:t>Network-Application Integration</a:t>
            </a:r>
          </a:p>
          <a:p>
            <a:pPr marL="393192" lvl="1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3DAF4-1B5F-4B93-8A1B-4CD4E839FBC1}" type="slidenum">
              <a:rPr lang="en-US"/>
              <a:pPr/>
              <a:t>40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4043363" y="4016375"/>
            <a:ext cx="1290637" cy="708025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1600">
              <a:latin typeface="Calibri" pitchFamily="34" charset="0"/>
            </a:endParaRP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3962400" y="3940175"/>
            <a:ext cx="1290638" cy="708025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1600">
              <a:latin typeface="Calibri" pitchFamily="34" charset="0"/>
            </a:endParaRP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Packet Buffers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381000" y="1219200"/>
            <a:ext cx="8382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800" dirty="0">
                <a:latin typeface="Calibri" pitchFamily="34" charset="0"/>
              </a:rPr>
              <a:t>Example: 40Gb/s packet buffer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1600" dirty="0">
                <a:latin typeface="Calibri" pitchFamily="34" charset="0"/>
              </a:rPr>
              <a:t>Size = RTT*BW = 10Gb; 40 byte packets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222375" y="2438400"/>
            <a:ext cx="141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latin typeface="Calibri" pitchFamily="34" charset="0"/>
              </a:rPr>
              <a:t>Write Rate, R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1692275" y="2911475"/>
            <a:ext cx="1128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1 packet</a:t>
            </a:r>
          </a:p>
          <a:p>
            <a:pPr algn="ctr" eaLnBrk="0" hangingPunct="0"/>
            <a:r>
              <a:rPr lang="en-US">
                <a:latin typeface="Calibri" pitchFamily="34" charset="0"/>
              </a:rPr>
              <a:t>every 8 ns</a:t>
            </a:r>
          </a:p>
        </p:txBody>
      </p:sp>
      <p:sp>
        <p:nvSpPr>
          <p:cNvPr id="217096" name="Line 8"/>
          <p:cNvSpPr>
            <a:spLocks noChangeShapeType="1"/>
          </p:cNvSpPr>
          <p:nvPr/>
        </p:nvSpPr>
        <p:spPr bwMode="auto">
          <a:xfrm>
            <a:off x="1143000" y="2820988"/>
            <a:ext cx="2438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5638800" y="2438400"/>
            <a:ext cx="136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latin typeface="Calibri" pitchFamily="34" charset="0"/>
              </a:rPr>
              <a:t>Read Rate, R</a:t>
            </a:r>
          </a:p>
        </p:txBody>
      </p:sp>
      <p:sp>
        <p:nvSpPr>
          <p:cNvPr id="217098" name="Line 10"/>
          <p:cNvSpPr>
            <a:spLocks noChangeShapeType="1"/>
          </p:cNvSpPr>
          <p:nvPr/>
        </p:nvSpPr>
        <p:spPr bwMode="auto">
          <a:xfrm>
            <a:off x="5486400" y="2820988"/>
            <a:ext cx="2438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7099" name="Text Box 11"/>
          <p:cNvSpPr txBox="1">
            <a:spLocks noChangeArrowheads="1"/>
          </p:cNvSpPr>
          <p:nvPr/>
        </p:nvSpPr>
        <p:spPr bwMode="auto">
          <a:xfrm>
            <a:off x="6170613" y="2971800"/>
            <a:ext cx="1128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1 packet</a:t>
            </a:r>
          </a:p>
          <a:p>
            <a:pPr algn="ctr" eaLnBrk="0" hangingPunct="0"/>
            <a:r>
              <a:rPr lang="en-US">
                <a:latin typeface="Calibri" pitchFamily="34" charset="0"/>
              </a:rPr>
              <a:t>every 8 ns</a:t>
            </a:r>
          </a:p>
        </p:txBody>
      </p:sp>
      <p:sp>
        <p:nvSpPr>
          <p:cNvPr id="217100" name="Rectangle 12"/>
          <p:cNvSpPr>
            <a:spLocks noChangeArrowheads="1"/>
          </p:cNvSpPr>
          <p:nvPr/>
        </p:nvSpPr>
        <p:spPr bwMode="auto">
          <a:xfrm>
            <a:off x="3581400" y="2478088"/>
            <a:ext cx="1905000" cy="874712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2000">
                <a:latin typeface="Calibri" pitchFamily="34" charset="0"/>
              </a:rPr>
              <a:t>Manager</a:t>
            </a:r>
          </a:p>
        </p:txBody>
      </p:sp>
      <p:sp>
        <p:nvSpPr>
          <p:cNvPr id="217101" name="Rectangle 13"/>
          <p:cNvSpPr>
            <a:spLocks noChangeArrowheads="1"/>
          </p:cNvSpPr>
          <p:nvPr/>
        </p:nvSpPr>
        <p:spPr bwMode="auto">
          <a:xfrm>
            <a:off x="3886200" y="3863975"/>
            <a:ext cx="1290638" cy="708025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600">
                <a:latin typeface="Calibri" pitchFamily="34" charset="0"/>
              </a:rPr>
              <a:t>Memory</a:t>
            </a:r>
          </a:p>
        </p:txBody>
      </p:sp>
      <p:sp>
        <p:nvSpPr>
          <p:cNvPr id="217102" name="Line 14"/>
          <p:cNvSpPr>
            <a:spLocks noChangeShapeType="1"/>
          </p:cNvSpPr>
          <p:nvPr/>
        </p:nvSpPr>
        <p:spPr bwMode="auto">
          <a:xfrm>
            <a:off x="4049713" y="3335338"/>
            <a:ext cx="0" cy="5286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 flipV="1">
            <a:off x="4922838" y="3335338"/>
            <a:ext cx="0" cy="52546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17104" name="AutoShape 16"/>
          <p:cNvSpPr>
            <a:spLocks noChangeArrowheads="1"/>
          </p:cNvSpPr>
          <p:nvPr/>
        </p:nvSpPr>
        <p:spPr bwMode="auto">
          <a:xfrm>
            <a:off x="228600" y="5029200"/>
            <a:ext cx="4038600" cy="1143000"/>
          </a:xfrm>
          <a:prstGeom prst="wedgeRectCallout">
            <a:avLst>
              <a:gd name="adj1" fmla="val 42847"/>
              <a:gd name="adj2" fmla="val -83472"/>
            </a:avLst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Use SRAM?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+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fast enough random access time, but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-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too low density to store 10Gb of data.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17105" name="AutoShape 17"/>
          <p:cNvSpPr>
            <a:spLocks noChangeArrowheads="1"/>
          </p:cNvSpPr>
          <p:nvPr/>
        </p:nvSpPr>
        <p:spPr bwMode="auto">
          <a:xfrm flipH="1">
            <a:off x="4648200" y="5029200"/>
            <a:ext cx="4343400" cy="1143000"/>
          </a:xfrm>
          <a:prstGeom prst="wedgeRectCallout">
            <a:avLst>
              <a:gd name="adj1" fmla="val 36366"/>
              <a:gd name="adj2" fmla="val -83477"/>
            </a:avLst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Use DRAM?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+ high density means we can store data, but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- too slow (10s of nano sec random access time).</a:t>
            </a:r>
          </a:p>
          <a:p>
            <a:pPr eaLnBrk="0" hangingPunct="0">
              <a:spcBef>
                <a:spcPct val="20000"/>
              </a:spcBef>
            </a:pPr>
            <a:endParaRPr 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43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04" grpId="0" animBg="1" autoUpdateAnimBg="0"/>
      <p:bldP spid="217105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A286F-6ACB-E99B-3EFE-297EE9EF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E1621583-8789-C162-52E0-82AB645E0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7B0F8F7-6F2F-4D05-C8D0-53C900A72B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F9593-C89D-2BA4-1044-F0CC3F8D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DB30E-A4B8-94AE-4FDD-9FE276519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41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4FA6C-7069-ACA7-6821-7158825B30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ECFFADF-F84F-0AB6-52B0-BA3465736FFA}"/>
              </a:ext>
            </a:extLst>
          </p:cNvPr>
          <p:cNvSpPr/>
          <p:nvPr/>
        </p:nvSpPr>
        <p:spPr>
          <a:xfrm>
            <a:off x="533400" y="33528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4485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B893B4-89F9-47FD-A5AA-45B993C046DC}" type="slidenum">
              <a:rPr lang="en-US"/>
              <a:pPr/>
              <a:t>42</a:t>
            </a:fld>
            <a:endParaRPr lang="en-US"/>
          </a:p>
        </p:txBody>
      </p:sp>
      <p:sp>
        <p:nvSpPr>
          <p:cNvPr id="9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4038600" y="2514600"/>
            <a:ext cx="1524000" cy="1524000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1143000"/>
            <a:ext cx="2057400" cy="1524000"/>
            <a:chOff x="1104" y="816"/>
            <a:chExt cx="1296" cy="960"/>
          </a:xfrm>
        </p:grpSpPr>
        <p:sp>
          <p:nvSpPr>
            <p:cNvPr id="221189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0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1191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1192" name="Text Box 8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1193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1194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195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4000" y="2743200"/>
            <a:ext cx="2057400" cy="1524000"/>
            <a:chOff x="1104" y="816"/>
            <a:chExt cx="1296" cy="960"/>
          </a:xfrm>
        </p:grpSpPr>
        <p:sp>
          <p:nvSpPr>
            <p:cNvPr id="221197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8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1199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1200" name="Text Box 16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1201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1202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03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4800600"/>
            <a:ext cx="2057400" cy="1524000"/>
            <a:chOff x="1104" y="816"/>
            <a:chExt cx="1296" cy="960"/>
          </a:xfrm>
        </p:grpSpPr>
        <p:sp>
          <p:nvSpPr>
            <p:cNvPr id="221205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6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1207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1208" name="Text Box 24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1209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1210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11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21212" name="Line 28"/>
          <p:cNvSpPr>
            <a:spLocks noChangeShapeType="1"/>
          </p:cNvSpPr>
          <p:nvPr/>
        </p:nvSpPr>
        <p:spPr bwMode="auto">
          <a:xfrm>
            <a:off x="20574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13" name="Line 29"/>
          <p:cNvSpPr>
            <a:spLocks noChangeShapeType="1"/>
          </p:cNvSpPr>
          <p:nvPr/>
        </p:nvSpPr>
        <p:spPr bwMode="auto">
          <a:xfrm>
            <a:off x="30480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14" name="Line 30"/>
          <p:cNvSpPr>
            <a:spLocks noChangeShapeType="1"/>
          </p:cNvSpPr>
          <p:nvPr/>
        </p:nvSpPr>
        <p:spPr bwMode="auto">
          <a:xfrm>
            <a:off x="-76200" y="167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15" name="Line 31"/>
          <p:cNvSpPr>
            <a:spLocks noChangeShapeType="1"/>
          </p:cNvSpPr>
          <p:nvPr/>
        </p:nvSpPr>
        <p:spPr bwMode="auto">
          <a:xfrm>
            <a:off x="-76200" y="32766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16" name="Line 32"/>
          <p:cNvSpPr>
            <a:spLocks noChangeShapeType="1"/>
          </p:cNvSpPr>
          <p:nvPr/>
        </p:nvSpPr>
        <p:spPr bwMode="auto">
          <a:xfrm>
            <a:off x="-76200" y="5334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6019800" y="114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18" name="Rectangle 34"/>
          <p:cNvSpPr>
            <a:spLocks noChangeArrowheads="1"/>
          </p:cNvSpPr>
          <p:nvPr/>
        </p:nvSpPr>
        <p:spPr bwMode="auto">
          <a:xfrm>
            <a:off x="6629400" y="129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6732588" y="210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1220" name="Line 36"/>
          <p:cNvSpPr>
            <a:spLocks noChangeShapeType="1"/>
          </p:cNvSpPr>
          <p:nvPr/>
        </p:nvSpPr>
        <p:spPr bwMode="auto">
          <a:xfrm>
            <a:off x="6829425" y="180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21" name="Line 37"/>
          <p:cNvSpPr>
            <a:spLocks noChangeShapeType="1"/>
          </p:cNvSpPr>
          <p:nvPr/>
        </p:nvSpPr>
        <p:spPr bwMode="auto">
          <a:xfrm flipV="1">
            <a:off x="7275513" y="180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22" name="Line 38"/>
          <p:cNvSpPr>
            <a:spLocks noChangeShapeType="1"/>
          </p:cNvSpPr>
          <p:nvPr/>
        </p:nvSpPr>
        <p:spPr bwMode="auto">
          <a:xfrm>
            <a:off x="7543800" y="16002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23" name="Rectangle 39"/>
          <p:cNvSpPr>
            <a:spLocks noChangeArrowheads="1"/>
          </p:cNvSpPr>
          <p:nvPr/>
        </p:nvSpPr>
        <p:spPr bwMode="auto">
          <a:xfrm>
            <a:off x="6019800" y="27432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6629400" y="28956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1225" name="Rectangle 41"/>
          <p:cNvSpPr>
            <a:spLocks noChangeArrowheads="1"/>
          </p:cNvSpPr>
          <p:nvPr/>
        </p:nvSpPr>
        <p:spPr bwMode="auto">
          <a:xfrm>
            <a:off x="6732588" y="37099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1226" name="Line 42"/>
          <p:cNvSpPr>
            <a:spLocks noChangeShapeType="1"/>
          </p:cNvSpPr>
          <p:nvPr/>
        </p:nvSpPr>
        <p:spPr bwMode="auto">
          <a:xfrm>
            <a:off x="6829425" y="34083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27" name="Line 43"/>
          <p:cNvSpPr>
            <a:spLocks noChangeShapeType="1"/>
          </p:cNvSpPr>
          <p:nvPr/>
        </p:nvSpPr>
        <p:spPr bwMode="auto">
          <a:xfrm flipV="1">
            <a:off x="7275513" y="34083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28" name="Line 44"/>
          <p:cNvSpPr>
            <a:spLocks noChangeShapeType="1"/>
          </p:cNvSpPr>
          <p:nvPr/>
        </p:nvSpPr>
        <p:spPr bwMode="auto">
          <a:xfrm>
            <a:off x="7543800" y="32004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29" name="Rectangle 45"/>
          <p:cNvSpPr>
            <a:spLocks noChangeArrowheads="1"/>
          </p:cNvSpPr>
          <p:nvPr/>
        </p:nvSpPr>
        <p:spPr bwMode="auto">
          <a:xfrm>
            <a:off x="6019800" y="4800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Calibri" pitchFamily="34" charset="0"/>
            </a:endParaRPr>
          </a:p>
        </p:txBody>
      </p:sp>
      <p:sp>
        <p:nvSpPr>
          <p:cNvPr id="221230" name="Rectangle 46"/>
          <p:cNvSpPr>
            <a:spLocks noChangeArrowheads="1"/>
          </p:cNvSpPr>
          <p:nvPr/>
        </p:nvSpPr>
        <p:spPr bwMode="auto">
          <a:xfrm>
            <a:off x="6629400" y="4953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1231" name="Rectangle 47"/>
          <p:cNvSpPr>
            <a:spLocks noChangeArrowheads="1"/>
          </p:cNvSpPr>
          <p:nvPr/>
        </p:nvSpPr>
        <p:spPr bwMode="auto">
          <a:xfrm>
            <a:off x="6732588" y="5767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1232" name="Line 48"/>
          <p:cNvSpPr>
            <a:spLocks noChangeShapeType="1"/>
          </p:cNvSpPr>
          <p:nvPr/>
        </p:nvSpPr>
        <p:spPr bwMode="auto">
          <a:xfrm>
            <a:off x="6829425" y="5465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33" name="Line 49"/>
          <p:cNvSpPr>
            <a:spLocks noChangeShapeType="1"/>
          </p:cNvSpPr>
          <p:nvPr/>
        </p:nvSpPr>
        <p:spPr bwMode="auto">
          <a:xfrm flipV="1">
            <a:off x="7275513" y="5465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34" name="Line 50"/>
          <p:cNvSpPr>
            <a:spLocks noChangeShapeType="1"/>
          </p:cNvSpPr>
          <p:nvPr/>
        </p:nvSpPr>
        <p:spPr bwMode="auto">
          <a:xfrm>
            <a:off x="7543800" y="5257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35" name="Line 51"/>
          <p:cNvSpPr>
            <a:spLocks noChangeShapeType="1"/>
          </p:cNvSpPr>
          <p:nvPr/>
        </p:nvSpPr>
        <p:spPr bwMode="auto">
          <a:xfrm>
            <a:off x="65532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36" name="Line 52"/>
          <p:cNvSpPr>
            <a:spLocks noChangeShapeType="1"/>
          </p:cNvSpPr>
          <p:nvPr/>
        </p:nvSpPr>
        <p:spPr bwMode="auto">
          <a:xfrm>
            <a:off x="75438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1237" name="Oval 53"/>
          <p:cNvSpPr>
            <a:spLocks noChangeArrowheads="1"/>
          </p:cNvSpPr>
          <p:nvPr/>
        </p:nvSpPr>
        <p:spPr bwMode="auto">
          <a:xfrm>
            <a:off x="5715000" y="1524000"/>
            <a:ext cx="152400" cy="152400"/>
          </a:xfrm>
          <a:prstGeom prst="ellipse">
            <a:avLst/>
          </a:prstGeom>
          <a:solidFill>
            <a:schemeClr val="tx2"/>
          </a:solidFill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38" name="Oval 54"/>
          <p:cNvSpPr>
            <a:spLocks noChangeArrowheads="1"/>
          </p:cNvSpPr>
          <p:nvPr/>
        </p:nvSpPr>
        <p:spPr bwMode="auto">
          <a:xfrm>
            <a:off x="5715000" y="30480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39" name="Oval 55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40" name="Oval 56"/>
          <p:cNvSpPr>
            <a:spLocks noChangeArrowheads="1"/>
          </p:cNvSpPr>
          <p:nvPr/>
        </p:nvSpPr>
        <p:spPr bwMode="auto">
          <a:xfrm>
            <a:off x="3733800" y="152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41" name="Oval 57"/>
          <p:cNvSpPr>
            <a:spLocks noChangeArrowheads="1"/>
          </p:cNvSpPr>
          <p:nvPr/>
        </p:nvSpPr>
        <p:spPr bwMode="auto">
          <a:xfrm>
            <a:off x="3733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1242" name="Oval 58"/>
          <p:cNvSpPr>
            <a:spLocks noChangeArrowheads="1"/>
          </p:cNvSpPr>
          <p:nvPr/>
        </p:nvSpPr>
        <p:spPr bwMode="auto">
          <a:xfrm>
            <a:off x="3733800" y="5181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4572000" y="2667000"/>
            <a:ext cx="457200" cy="1219200"/>
            <a:chOff x="2736" y="1824"/>
            <a:chExt cx="288" cy="768"/>
          </a:xfrm>
        </p:grpSpPr>
        <p:sp>
          <p:nvSpPr>
            <p:cNvPr id="221244" name="Line 60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45" name="Line 61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46" name="Line 62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47" name="Line 63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 rot="-5400000">
            <a:off x="4572000" y="2667000"/>
            <a:ext cx="457200" cy="1219200"/>
            <a:chOff x="2736" y="1824"/>
            <a:chExt cx="288" cy="768"/>
          </a:xfrm>
        </p:grpSpPr>
        <p:sp>
          <p:nvSpPr>
            <p:cNvPr id="221249" name="Line 65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50" name="Line 66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51" name="Line 67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52" name="Line 68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152400" y="1219200"/>
            <a:ext cx="1219200" cy="4038600"/>
            <a:chOff x="96" y="864"/>
            <a:chExt cx="768" cy="2544"/>
          </a:xfrm>
        </p:grpSpPr>
        <p:grpSp>
          <p:nvGrpSpPr>
            <p:cNvPr id="8" name="Group 70"/>
            <p:cNvGrpSpPr>
              <a:grpSpLocks/>
            </p:cNvGrpSpPr>
            <p:nvPr/>
          </p:nvGrpSpPr>
          <p:grpSpPr bwMode="auto">
            <a:xfrm>
              <a:off x="96" y="864"/>
              <a:ext cx="768" cy="240"/>
              <a:chOff x="-48" y="816"/>
              <a:chExt cx="912" cy="240"/>
            </a:xfrm>
          </p:grpSpPr>
          <p:sp>
            <p:nvSpPr>
              <p:cNvPr id="221255" name="Rectangle 71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1256" name="Rectangle 72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9" name="Group 73"/>
            <p:cNvGrpSpPr>
              <a:grpSpLocks/>
            </p:cNvGrpSpPr>
            <p:nvPr/>
          </p:nvGrpSpPr>
          <p:grpSpPr bwMode="auto">
            <a:xfrm>
              <a:off x="96" y="1872"/>
              <a:ext cx="768" cy="240"/>
              <a:chOff x="-48" y="816"/>
              <a:chExt cx="912" cy="240"/>
            </a:xfrm>
          </p:grpSpPr>
          <p:sp>
            <p:nvSpPr>
              <p:cNvPr id="221258" name="Rectangle 74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1259" name="Rectangle 75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96" y="3168"/>
              <a:ext cx="768" cy="240"/>
              <a:chOff x="-48" y="816"/>
              <a:chExt cx="912" cy="240"/>
            </a:xfrm>
          </p:grpSpPr>
          <p:sp>
            <p:nvSpPr>
              <p:cNvPr id="221261" name="Rectangle 77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1262" name="Rectangle 78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3733800" y="1663700"/>
            <a:ext cx="2844800" cy="3378200"/>
            <a:chOff x="2352" y="1144"/>
            <a:chExt cx="1792" cy="2128"/>
          </a:xfrm>
        </p:grpSpPr>
        <p:sp>
          <p:nvSpPr>
            <p:cNvPr id="221264" name="Freeform 80"/>
            <p:cNvSpPr>
              <a:spLocks/>
            </p:cNvSpPr>
            <p:nvPr/>
          </p:nvSpPr>
          <p:spPr bwMode="auto">
            <a:xfrm>
              <a:off x="2512" y="1144"/>
              <a:ext cx="1616" cy="8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112"/>
                </a:cxn>
                <a:cxn ang="0">
                  <a:pos x="336" y="248"/>
                </a:cxn>
                <a:cxn ang="0">
                  <a:pos x="496" y="368"/>
                </a:cxn>
                <a:cxn ang="0">
                  <a:pos x="560" y="392"/>
                </a:cxn>
                <a:cxn ang="0">
                  <a:pos x="664" y="456"/>
                </a:cxn>
                <a:cxn ang="0">
                  <a:pos x="816" y="520"/>
                </a:cxn>
                <a:cxn ang="0">
                  <a:pos x="912" y="560"/>
                </a:cxn>
                <a:cxn ang="0">
                  <a:pos x="1176" y="616"/>
                </a:cxn>
                <a:cxn ang="0">
                  <a:pos x="1472" y="656"/>
                </a:cxn>
                <a:cxn ang="0">
                  <a:pos x="1696" y="688"/>
                </a:cxn>
              </a:cxnLst>
              <a:rect l="0" t="0" r="r" b="b"/>
              <a:pathLst>
                <a:path w="1696" h="689">
                  <a:moveTo>
                    <a:pt x="0" y="0"/>
                  </a:moveTo>
                  <a:cubicBezTo>
                    <a:pt x="43" y="28"/>
                    <a:pt x="75" y="75"/>
                    <a:pt x="112" y="112"/>
                  </a:cubicBezTo>
                  <a:cubicBezTo>
                    <a:pt x="169" y="169"/>
                    <a:pt x="257" y="228"/>
                    <a:pt x="336" y="248"/>
                  </a:cubicBezTo>
                  <a:cubicBezTo>
                    <a:pt x="378" y="290"/>
                    <a:pt x="443" y="341"/>
                    <a:pt x="496" y="368"/>
                  </a:cubicBezTo>
                  <a:cubicBezTo>
                    <a:pt x="588" y="414"/>
                    <a:pt x="465" y="333"/>
                    <a:pt x="560" y="392"/>
                  </a:cubicBezTo>
                  <a:cubicBezTo>
                    <a:pt x="596" y="414"/>
                    <a:pt x="627" y="437"/>
                    <a:pt x="664" y="456"/>
                  </a:cubicBezTo>
                  <a:cubicBezTo>
                    <a:pt x="712" y="480"/>
                    <a:pt x="769" y="494"/>
                    <a:pt x="816" y="520"/>
                  </a:cubicBezTo>
                  <a:cubicBezTo>
                    <a:pt x="897" y="565"/>
                    <a:pt x="783" y="528"/>
                    <a:pt x="912" y="560"/>
                  </a:cubicBezTo>
                  <a:cubicBezTo>
                    <a:pt x="968" y="597"/>
                    <a:pt x="1117" y="606"/>
                    <a:pt x="1176" y="616"/>
                  </a:cubicBezTo>
                  <a:cubicBezTo>
                    <a:pt x="1275" y="633"/>
                    <a:pt x="1371" y="648"/>
                    <a:pt x="1472" y="656"/>
                  </a:cubicBezTo>
                  <a:cubicBezTo>
                    <a:pt x="1539" y="689"/>
                    <a:pt x="1622" y="688"/>
                    <a:pt x="1696" y="688"/>
                  </a:cubicBezTo>
                </a:path>
              </a:pathLst>
            </a:custGeom>
            <a:noFill/>
            <a:ln w="76200" cap="sq" cmpd="sng">
              <a:solidFill>
                <a:srgbClr val="CC33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65" name="Freeform 81"/>
            <p:cNvSpPr>
              <a:spLocks/>
            </p:cNvSpPr>
            <p:nvPr/>
          </p:nvSpPr>
          <p:spPr bwMode="auto">
            <a:xfrm flipV="1">
              <a:off x="2448" y="2400"/>
              <a:ext cx="1696" cy="8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112"/>
                </a:cxn>
                <a:cxn ang="0">
                  <a:pos x="336" y="248"/>
                </a:cxn>
                <a:cxn ang="0">
                  <a:pos x="496" y="368"/>
                </a:cxn>
                <a:cxn ang="0">
                  <a:pos x="560" y="392"/>
                </a:cxn>
                <a:cxn ang="0">
                  <a:pos x="664" y="456"/>
                </a:cxn>
                <a:cxn ang="0">
                  <a:pos x="816" y="520"/>
                </a:cxn>
                <a:cxn ang="0">
                  <a:pos x="912" y="560"/>
                </a:cxn>
                <a:cxn ang="0">
                  <a:pos x="1176" y="616"/>
                </a:cxn>
                <a:cxn ang="0">
                  <a:pos x="1472" y="656"/>
                </a:cxn>
                <a:cxn ang="0">
                  <a:pos x="1696" y="688"/>
                </a:cxn>
              </a:cxnLst>
              <a:rect l="0" t="0" r="r" b="b"/>
              <a:pathLst>
                <a:path w="1696" h="689">
                  <a:moveTo>
                    <a:pt x="0" y="0"/>
                  </a:moveTo>
                  <a:cubicBezTo>
                    <a:pt x="43" y="28"/>
                    <a:pt x="75" y="75"/>
                    <a:pt x="112" y="112"/>
                  </a:cubicBezTo>
                  <a:cubicBezTo>
                    <a:pt x="169" y="169"/>
                    <a:pt x="257" y="228"/>
                    <a:pt x="336" y="248"/>
                  </a:cubicBezTo>
                  <a:cubicBezTo>
                    <a:pt x="378" y="290"/>
                    <a:pt x="443" y="341"/>
                    <a:pt x="496" y="368"/>
                  </a:cubicBezTo>
                  <a:cubicBezTo>
                    <a:pt x="588" y="414"/>
                    <a:pt x="465" y="333"/>
                    <a:pt x="560" y="392"/>
                  </a:cubicBezTo>
                  <a:cubicBezTo>
                    <a:pt x="596" y="414"/>
                    <a:pt x="627" y="437"/>
                    <a:pt x="664" y="456"/>
                  </a:cubicBezTo>
                  <a:cubicBezTo>
                    <a:pt x="712" y="480"/>
                    <a:pt x="769" y="494"/>
                    <a:pt x="816" y="520"/>
                  </a:cubicBezTo>
                  <a:cubicBezTo>
                    <a:pt x="897" y="565"/>
                    <a:pt x="783" y="528"/>
                    <a:pt x="912" y="560"/>
                  </a:cubicBezTo>
                  <a:cubicBezTo>
                    <a:pt x="968" y="597"/>
                    <a:pt x="1117" y="606"/>
                    <a:pt x="1176" y="616"/>
                  </a:cubicBezTo>
                  <a:cubicBezTo>
                    <a:pt x="1275" y="633"/>
                    <a:pt x="1371" y="648"/>
                    <a:pt x="1472" y="656"/>
                  </a:cubicBezTo>
                  <a:cubicBezTo>
                    <a:pt x="1539" y="689"/>
                    <a:pt x="1622" y="688"/>
                    <a:pt x="1696" y="688"/>
                  </a:cubicBezTo>
                </a:path>
              </a:pathLst>
            </a:custGeom>
            <a:noFill/>
            <a:ln w="76200" cap="sq" cmpd="sng">
              <a:solidFill>
                <a:srgbClr val="CC33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66" name="Line 82"/>
            <p:cNvSpPr>
              <a:spLocks noChangeShapeType="1"/>
            </p:cNvSpPr>
            <p:nvPr/>
          </p:nvSpPr>
          <p:spPr bwMode="auto">
            <a:xfrm>
              <a:off x="2352" y="2208"/>
              <a:ext cx="1776" cy="0"/>
            </a:xfrm>
            <a:prstGeom prst="line">
              <a:avLst/>
            </a:prstGeom>
            <a:noFill/>
            <a:ln w="76200" cap="sq">
              <a:solidFill>
                <a:srgbClr val="CC33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67" name="Line 83"/>
            <p:cNvSpPr>
              <a:spLocks noChangeShapeType="1"/>
            </p:cNvSpPr>
            <p:nvPr/>
          </p:nvSpPr>
          <p:spPr bwMode="auto">
            <a:xfrm>
              <a:off x="2400" y="2496"/>
              <a:ext cx="0" cy="67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1268" name="Line 84"/>
            <p:cNvSpPr>
              <a:spLocks noChangeShapeType="1"/>
            </p:cNvSpPr>
            <p:nvPr/>
          </p:nvSpPr>
          <p:spPr bwMode="auto">
            <a:xfrm>
              <a:off x="3648" y="2256"/>
              <a:ext cx="0" cy="1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21269" name="Text Box 85"/>
          <p:cNvSpPr txBox="1">
            <a:spLocks noChangeArrowheads="1"/>
          </p:cNvSpPr>
          <p:nvPr/>
        </p:nvSpPr>
        <p:spPr bwMode="auto">
          <a:xfrm>
            <a:off x="3505200" y="1187450"/>
            <a:ext cx="30003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21270" name="Text Box 86"/>
          <p:cNvSpPr txBox="1">
            <a:spLocks noChangeArrowheads="1"/>
          </p:cNvSpPr>
          <p:nvPr/>
        </p:nvSpPr>
        <p:spPr bwMode="auto">
          <a:xfrm>
            <a:off x="3505200" y="2760663"/>
            <a:ext cx="30003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21271" name="Text Box 87"/>
          <p:cNvSpPr txBox="1">
            <a:spLocks noChangeArrowheads="1"/>
          </p:cNvSpPr>
          <p:nvPr/>
        </p:nvSpPr>
        <p:spPr bwMode="auto">
          <a:xfrm>
            <a:off x="3505200" y="4894263"/>
            <a:ext cx="38417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 </a:t>
            </a:r>
          </a:p>
        </p:txBody>
      </p:sp>
      <p:sp>
        <p:nvSpPr>
          <p:cNvPr id="221272" name="Text Box 88"/>
          <p:cNvSpPr txBox="1">
            <a:spLocks noChangeArrowheads="1"/>
          </p:cNvSpPr>
          <p:nvPr/>
        </p:nvSpPr>
        <p:spPr bwMode="auto">
          <a:xfrm>
            <a:off x="5791200" y="1187450"/>
            <a:ext cx="30003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21273" name="Text Box 89"/>
          <p:cNvSpPr txBox="1">
            <a:spLocks noChangeArrowheads="1"/>
          </p:cNvSpPr>
          <p:nvPr/>
        </p:nvSpPr>
        <p:spPr bwMode="auto">
          <a:xfrm>
            <a:off x="5791200" y="2760663"/>
            <a:ext cx="30003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21274" name="Text Box 90"/>
          <p:cNvSpPr txBox="1">
            <a:spLocks noChangeArrowheads="1"/>
          </p:cNvSpPr>
          <p:nvPr/>
        </p:nvSpPr>
        <p:spPr bwMode="auto">
          <a:xfrm>
            <a:off x="5791200" y="4894263"/>
            <a:ext cx="33178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</a:t>
            </a:r>
          </a:p>
        </p:txBody>
      </p:sp>
      <p:grpSp>
        <p:nvGrpSpPr>
          <p:cNvPr id="12" name="Group 91"/>
          <p:cNvGrpSpPr>
            <a:grpSpLocks/>
          </p:cNvGrpSpPr>
          <p:nvPr/>
        </p:nvGrpSpPr>
        <p:grpSpPr bwMode="auto">
          <a:xfrm>
            <a:off x="6553200" y="2743200"/>
            <a:ext cx="2133600" cy="990600"/>
            <a:chOff x="4128" y="1824"/>
            <a:chExt cx="1344" cy="624"/>
          </a:xfrm>
        </p:grpSpPr>
        <p:sp>
          <p:nvSpPr>
            <p:cNvPr id="221276" name="AutoShape 92"/>
            <p:cNvSpPr>
              <a:spLocks noChangeArrowheads="1"/>
            </p:cNvSpPr>
            <p:nvPr/>
          </p:nvSpPr>
          <p:spPr bwMode="auto">
            <a:xfrm rot="5400000">
              <a:off x="4176" y="2016"/>
              <a:ext cx="384" cy="48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77" name="Text Box 93"/>
            <p:cNvSpPr txBox="1">
              <a:spLocks noChangeArrowheads="1"/>
            </p:cNvSpPr>
            <p:nvPr/>
          </p:nvSpPr>
          <p:spPr bwMode="auto">
            <a:xfrm>
              <a:off x="4128" y="1824"/>
              <a:ext cx="1344" cy="239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</a:t>
              </a:r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  times line rate</a:t>
              </a:r>
            </a:p>
          </p:txBody>
        </p:sp>
      </p:grpSp>
      <p:sp>
        <p:nvSpPr>
          <p:cNvPr id="221278" name="Text Box 94"/>
          <p:cNvSpPr txBox="1">
            <a:spLocks noChangeArrowheads="1"/>
          </p:cNvSpPr>
          <p:nvPr/>
        </p:nvSpPr>
        <p:spPr bwMode="auto">
          <a:xfrm>
            <a:off x="3962400" y="4191000"/>
            <a:ext cx="213360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</a:t>
            </a:r>
            <a:r>
              <a:rPr lang="en-US">
                <a:solidFill>
                  <a:srgbClr val="000099"/>
                </a:solidFill>
                <a:latin typeface="Calibri" pitchFamily="34" charset="0"/>
              </a:rPr>
              <a:t> times line rate</a:t>
            </a:r>
          </a:p>
        </p:txBody>
      </p:sp>
    </p:spTree>
    <p:extLst>
      <p:ext uri="{BB962C8B-B14F-4D97-AF65-F5344CB8AC3E}">
        <p14:creationId xmlns:p14="http://schemas.microsoft.com/office/powerpoint/2010/main" val="1802281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78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10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51612-D6CF-47FD-B2EE-1C4416F3CC94}" type="slidenum">
              <a:rPr lang="en-US"/>
              <a:pPr/>
              <a:t>43</a:t>
            </a:fld>
            <a:endParaRPr lang="en-US"/>
          </a:p>
        </p:txBody>
      </p:sp>
      <p:sp>
        <p:nvSpPr>
          <p:cNvPr id="10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39000" y="1676400"/>
            <a:ext cx="1524000" cy="3657600"/>
            <a:chOff x="3696" y="480"/>
            <a:chExt cx="960" cy="2304"/>
          </a:xfrm>
        </p:grpSpPr>
        <p:sp>
          <p:nvSpPr>
            <p:cNvPr id="223235" name="Line 3"/>
            <p:cNvSpPr>
              <a:spLocks noChangeShapeType="1"/>
            </p:cNvSpPr>
            <p:nvPr/>
          </p:nvSpPr>
          <p:spPr bwMode="auto">
            <a:xfrm>
              <a:off x="3696" y="480"/>
              <a:ext cx="912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36" name="Line 4"/>
            <p:cNvSpPr>
              <a:spLocks noChangeShapeType="1"/>
            </p:cNvSpPr>
            <p:nvPr/>
          </p:nvSpPr>
          <p:spPr bwMode="auto">
            <a:xfrm>
              <a:off x="3696" y="1488"/>
              <a:ext cx="960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37" name="Line 5"/>
            <p:cNvSpPr>
              <a:spLocks noChangeShapeType="1"/>
            </p:cNvSpPr>
            <p:nvPr/>
          </p:nvSpPr>
          <p:spPr bwMode="auto">
            <a:xfrm>
              <a:off x="3696" y="2784"/>
              <a:ext cx="960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232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0" y="1066800"/>
            <a:ext cx="2057400" cy="1524000"/>
            <a:chOff x="1104" y="816"/>
            <a:chExt cx="1296" cy="960"/>
          </a:xfrm>
        </p:grpSpPr>
        <p:sp>
          <p:nvSpPr>
            <p:cNvPr id="223240" name="Rectangle 8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1" name="Rectangle 9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3242" name="Rectangle 10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3243" name="Text Box 11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3244" name="Rectangle 12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3245" name="Line 13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46" name="Line 14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24000" y="2667000"/>
            <a:ext cx="2057400" cy="1524000"/>
            <a:chOff x="1104" y="816"/>
            <a:chExt cx="1296" cy="960"/>
          </a:xfrm>
        </p:grpSpPr>
        <p:sp>
          <p:nvSpPr>
            <p:cNvPr id="223248" name="Rectangle 16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9" name="Rectangle 17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3250" name="Rectangle 18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3251" name="Text Box 19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3252" name="Rectangle 20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3253" name="Line 21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54" name="Line 22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524000" y="4724400"/>
            <a:ext cx="2057400" cy="1524000"/>
            <a:chOff x="1104" y="816"/>
            <a:chExt cx="1296" cy="960"/>
          </a:xfrm>
        </p:grpSpPr>
        <p:sp>
          <p:nvSpPr>
            <p:cNvPr id="223256" name="Rectangle 24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7" name="Rectangle 25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3258" name="Rectangle 26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3259" name="Text Box 27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3260" name="Rectangle 28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3261" name="Line 29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62" name="Line 30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23263" name="Line 31"/>
          <p:cNvSpPr>
            <a:spLocks noChangeShapeType="1"/>
          </p:cNvSpPr>
          <p:nvPr/>
        </p:nvSpPr>
        <p:spPr bwMode="auto">
          <a:xfrm>
            <a:off x="24384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64" name="Line 32"/>
          <p:cNvSpPr>
            <a:spLocks noChangeShapeType="1"/>
          </p:cNvSpPr>
          <p:nvPr/>
        </p:nvSpPr>
        <p:spPr bwMode="auto">
          <a:xfrm>
            <a:off x="38100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65" name="Line 33"/>
          <p:cNvSpPr>
            <a:spLocks noChangeShapeType="1"/>
          </p:cNvSpPr>
          <p:nvPr/>
        </p:nvSpPr>
        <p:spPr bwMode="auto">
          <a:xfrm>
            <a:off x="-76200" y="3200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66" name="Rectangle 34"/>
          <p:cNvSpPr>
            <a:spLocks noChangeArrowheads="1"/>
          </p:cNvSpPr>
          <p:nvPr/>
        </p:nvSpPr>
        <p:spPr bwMode="auto">
          <a:xfrm>
            <a:off x="3352800" y="1066800"/>
            <a:ext cx="16002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3505200" y="129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3268" name="Rectangle 36"/>
          <p:cNvSpPr>
            <a:spLocks noChangeArrowheads="1"/>
          </p:cNvSpPr>
          <p:nvPr/>
        </p:nvSpPr>
        <p:spPr bwMode="auto">
          <a:xfrm>
            <a:off x="3608388" y="210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3269" name="Line 37"/>
          <p:cNvSpPr>
            <a:spLocks noChangeShapeType="1"/>
          </p:cNvSpPr>
          <p:nvPr/>
        </p:nvSpPr>
        <p:spPr bwMode="auto">
          <a:xfrm>
            <a:off x="3705225" y="180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0" name="Line 38"/>
          <p:cNvSpPr>
            <a:spLocks noChangeShapeType="1"/>
          </p:cNvSpPr>
          <p:nvPr/>
        </p:nvSpPr>
        <p:spPr bwMode="auto">
          <a:xfrm flipV="1">
            <a:off x="4151313" y="180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1" name="Rectangle 39"/>
          <p:cNvSpPr>
            <a:spLocks noChangeArrowheads="1"/>
          </p:cNvSpPr>
          <p:nvPr/>
        </p:nvSpPr>
        <p:spPr bwMode="auto">
          <a:xfrm>
            <a:off x="3352800" y="2667000"/>
            <a:ext cx="16002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505200" y="28956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3273" name="Rectangle 41"/>
          <p:cNvSpPr>
            <a:spLocks noChangeArrowheads="1"/>
          </p:cNvSpPr>
          <p:nvPr/>
        </p:nvSpPr>
        <p:spPr bwMode="auto">
          <a:xfrm>
            <a:off x="3608388" y="37099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3274" name="Line 42"/>
          <p:cNvSpPr>
            <a:spLocks noChangeShapeType="1"/>
          </p:cNvSpPr>
          <p:nvPr/>
        </p:nvSpPr>
        <p:spPr bwMode="auto">
          <a:xfrm>
            <a:off x="3705225" y="34083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5" name="Line 43"/>
          <p:cNvSpPr>
            <a:spLocks noChangeShapeType="1"/>
          </p:cNvSpPr>
          <p:nvPr/>
        </p:nvSpPr>
        <p:spPr bwMode="auto">
          <a:xfrm flipV="1">
            <a:off x="4151313" y="34083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6" name="Rectangle 44"/>
          <p:cNvSpPr>
            <a:spLocks noChangeArrowheads="1"/>
          </p:cNvSpPr>
          <p:nvPr/>
        </p:nvSpPr>
        <p:spPr bwMode="auto">
          <a:xfrm>
            <a:off x="3352800" y="4724400"/>
            <a:ext cx="16002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Calibri" pitchFamily="34" charset="0"/>
            </a:endParaRPr>
          </a:p>
        </p:txBody>
      </p:sp>
      <p:sp>
        <p:nvSpPr>
          <p:cNvPr id="223277" name="Rectangle 45"/>
          <p:cNvSpPr>
            <a:spLocks noChangeArrowheads="1"/>
          </p:cNvSpPr>
          <p:nvPr/>
        </p:nvSpPr>
        <p:spPr bwMode="auto">
          <a:xfrm>
            <a:off x="3505200" y="4953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3278" name="Rectangle 46"/>
          <p:cNvSpPr>
            <a:spLocks noChangeArrowheads="1"/>
          </p:cNvSpPr>
          <p:nvPr/>
        </p:nvSpPr>
        <p:spPr bwMode="auto">
          <a:xfrm>
            <a:off x="3608388" y="5767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3279" name="Line 47"/>
          <p:cNvSpPr>
            <a:spLocks noChangeShapeType="1"/>
          </p:cNvSpPr>
          <p:nvPr/>
        </p:nvSpPr>
        <p:spPr bwMode="auto">
          <a:xfrm>
            <a:off x="3705225" y="5465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80" name="Line 48"/>
          <p:cNvSpPr>
            <a:spLocks noChangeShapeType="1"/>
          </p:cNvSpPr>
          <p:nvPr/>
        </p:nvSpPr>
        <p:spPr bwMode="auto">
          <a:xfrm flipV="1">
            <a:off x="4151313" y="5465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152400" y="1143000"/>
            <a:ext cx="1219200" cy="4038600"/>
            <a:chOff x="96" y="864"/>
            <a:chExt cx="768" cy="2544"/>
          </a:xfrm>
        </p:grpSpPr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96" y="864"/>
              <a:ext cx="768" cy="240"/>
              <a:chOff x="-48" y="816"/>
              <a:chExt cx="912" cy="240"/>
            </a:xfrm>
          </p:grpSpPr>
          <p:sp>
            <p:nvSpPr>
              <p:cNvPr id="223283" name="Rectangle 51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284" name="Rectangle 52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8" name="Group 53"/>
            <p:cNvGrpSpPr>
              <a:grpSpLocks/>
            </p:cNvGrpSpPr>
            <p:nvPr/>
          </p:nvGrpSpPr>
          <p:grpSpPr bwMode="auto">
            <a:xfrm>
              <a:off x="96" y="1872"/>
              <a:ext cx="768" cy="240"/>
              <a:chOff x="-48" y="816"/>
              <a:chExt cx="912" cy="240"/>
            </a:xfrm>
          </p:grpSpPr>
          <p:sp>
            <p:nvSpPr>
              <p:cNvPr id="223286" name="Rectangle 54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287" name="Rectangle 55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96" y="3168"/>
              <a:ext cx="768" cy="240"/>
              <a:chOff x="-48" y="816"/>
              <a:chExt cx="912" cy="240"/>
            </a:xfrm>
          </p:grpSpPr>
          <p:sp>
            <p:nvSpPr>
              <p:cNvPr id="223289" name="Rectangle 57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290" name="Rectangle 58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4876800" y="1298575"/>
            <a:ext cx="2617788" cy="4146550"/>
            <a:chOff x="5232" y="1276"/>
            <a:chExt cx="1649" cy="2612"/>
          </a:xfrm>
        </p:grpSpPr>
        <p:sp>
          <p:nvSpPr>
            <p:cNvPr id="223292" name="Rectangle 60"/>
            <p:cNvSpPr>
              <a:spLocks noChangeArrowheads="1"/>
            </p:cNvSpPr>
            <p:nvPr/>
          </p:nvSpPr>
          <p:spPr bwMode="auto">
            <a:xfrm>
              <a:off x="5568" y="2112"/>
              <a:ext cx="960" cy="96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3" name="Oval 61"/>
            <p:cNvSpPr>
              <a:spLocks noChangeArrowheads="1"/>
            </p:cNvSpPr>
            <p:nvPr/>
          </p:nvSpPr>
          <p:spPr bwMode="auto">
            <a:xfrm>
              <a:off x="6624" y="1488"/>
              <a:ext cx="96" cy="96"/>
            </a:xfrm>
            <a:prstGeom prst="ellipse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4" name="Oval 62"/>
            <p:cNvSpPr>
              <a:spLocks noChangeArrowheads="1"/>
            </p:cNvSpPr>
            <p:nvPr/>
          </p:nvSpPr>
          <p:spPr bwMode="auto">
            <a:xfrm>
              <a:off x="6624" y="2448"/>
              <a:ext cx="96" cy="96"/>
            </a:xfrm>
            <a:prstGeom prst="ellipse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5" name="Oval 63"/>
            <p:cNvSpPr>
              <a:spLocks noChangeArrowheads="1"/>
            </p:cNvSpPr>
            <p:nvPr/>
          </p:nvSpPr>
          <p:spPr bwMode="auto">
            <a:xfrm>
              <a:off x="6624" y="3792"/>
              <a:ext cx="96" cy="96"/>
            </a:xfrm>
            <a:prstGeom prst="ellipse">
              <a:avLst/>
            </a:prstGeom>
            <a:solidFill>
              <a:srgbClr val="0099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6" name="Oval 64"/>
            <p:cNvSpPr>
              <a:spLocks noChangeArrowheads="1"/>
            </p:cNvSpPr>
            <p:nvPr/>
          </p:nvSpPr>
          <p:spPr bwMode="auto">
            <a:xfrm>
              <a:off x="5376" y="148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7" name="Oval 65"/>
            <p:cNvSpPr>
              <a:spLocks noChangeArrowheads="1"/>
            </p:cNvSpPr>
            <p:nvPr/>
          </p:nvSpPr>
          <p:spPr bwMode="auto">
            <a:xfrm>
              <a:off x="5376" y="244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8" name="Oval 66"/>
            <p:cNvSpPr>
              <a:spLocks noChangeArrowheads="1"/>
            </p:cNvSpPr>
            <p:nvPr/>
          </p:nvSpPr>
          <p:spPr bwMode="auto">
            <a:xfrm>
              <a:off x="5376" y="379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5904" y="2208"/>
              <a:ext cx="288" cy="768"/>
              <a:chOff x="2736" y="1824"/>
              <a:chExt cx="288" cy="768"/>
            </a:xfrm>
          </p:grpSpPr>
          <p:sp>
            <p:nvSpPr>
              <p:cNvPr id="223300" name="Line 68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1" name="Line 69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2" name="Line 70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3" name="Line 71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" name="Group 72"/>
            <p:cNvGrpSpPr>
              <a:grpSpLocks/>
            </p:cNvGrpSpPr>
            <p:nvPr/>
          </p:nvGrpSpPr>
          <p:grpSpPr bwMode="auto">
            <a:xfrm rot="-5400000">
              <a:off x="5904" y="2208"/>
              <a:ext cx="288" cy="768"/>
              <a:chOff x="2736" y="1824"/>
              <a:chExt cx="288" cy="768"/>
            </a:xfrm>
          </p:grpSpPr>
          <p:sp>
            <p:nvSpPr>
              <p:cNvPr id="223305" name="Line 73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6" name="Line 74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7" name="Line 75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8" name="Line 76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23309" name="Text Box 77"/>
            <p:cNvSpPr txBox="1">
              <a:spLocks noChangeArrowheads="1"/>
            </p:cNvSpPr>
            <p:nvPr/>
          </p:nvSpPr>
          <p:spPr bwMode="auto">
            <a:xfrm>
              <a:off x="5232" y="1276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223310" name="Text Box 78"/>
            <p:cNvSpPr txBox="1">
              <a:spLocks noChangeArrowheads="1"/>
            </p:cNvSpPr>
            <p:nvPr/>
          </p:nvSpPr>
          <p:spPr bwMode="auto">
            <a:xfrm>
              <a:off x="5232" y="2267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223311" name="Text Box 79"/>
            <p:cNvSpPr txBox="1">
              <a:spLocks noChangeArrowheads="1"/>
            </p:cNvSpPr>
            <p:nvPr/>
          </p:nvSpPr>
          <p:spPr bwMode="auto">
            <a:xfrm>
              <a:off x="5232" y="3611"/>
              <a:ext cx="242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 </a:t>
              </a:r>
            </a:p>
          </p:txBody>
        </p:sp>
        <p:sp>
          <p:nvSpPr>
            <p:cNvPr id="223312" name="Text Box 80"/>
            <p:cNvSpPr txBox="1">
              <a:spLocks noChangeArrowheads="1"/>
            </p:cNvSpPr>
            <p:nvPr/>
          </p:nvSpPr>
          <p:spPr bwMode="auto">
            <a:xfrm>
              <a:off x="6672" y="1276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223313" name="Text Box 81"/>
            <p:cNvSpPr txBox="1">
              <a:spLocks noChangeArrowheads="1"/>
            </p:cNvSpPr>
            <p:nvPr/>
          </p:nvSpPr>
          <p:spPr bwMode="auto">
            <a:xfrm>
              <a:off x="6672" y="2267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223314" name="Text Box 82"/>
            <p:cNvSpPr txBox="1">
              <a:spLocks noChangeArrowheads="1"/>
            </p:cNvSpPr>
            <p:nvPr/>
          </p:nvSpPr>
          <p:spPr bwMode="auto">
            <a:xfrm>
              <a:off x="6672" y="3611"/>
              <a:ext cx="20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</a:t>
              </a:r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1524000" y="2819400"/>
            <a:ext cx="7315200" cy="381000"/>
            <a:chOff x="960" y="1920"/>
            <a:chExt cx="4608" cy="240"/>
          </a:xfrm>
        </p:grpSpPr>
        <p:sp>
          <p:nvSpPr>
            <p:cNvPr id="223316" name="Line 84"/>
            <p:cNvSpPr>
              <a:spLocks noChangeShapeType="1"/>
            </p:cNvSpPr>
            <p:nvPr/>
          </p:nvSpPr>
          <p:spPr bwMode="auto">
            <a:xfrm>
              <a:off x="960" y="2016"/>
              <a:ext cx="3840" cy="0"/>
            </a:xfrm>
            <a:prstGeom prst="line">
              <a:avLst/>
            </a:prstGeom>
            <a:noFill/>
            <a:ln w="76200" cap="sq">
              <a:solidFill>
                <a:srgbClr val="CC33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4" name="Group 85"/>
            <p:cNvGrpSpPr>
              <a:grpSpLocks/>
            </p:cNvGrpSpPr>
            <p:nvPr/>
          </p:nvGrpSpPr>
          <p:grpSpPr bwMode="auto">
            <a:xfrm>
              <a:off x="4800" y="1920"/>
              <a:ext cx="768" cy="240"/>
              <a:chOff x="-48" y="816"/>
              <a:chExt cx="912" cy="240"/>
            </a:xfrm>
          </p:grpSpPr>
          <p:sp>
            <p:nvSpPr>
              <p:cNvPr id="223318" name="Rectangle 86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319" name="Rectangle 87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0" y="914400"/>
            <a:ext cx="4572000" cy="5257800"/>
            <a:chOff x="0" y="720"/>
            <a:chExt cx="2880" cy="3312"/>
          </a:xfrm>
        </p:grpSpPr>
        <p:grpSp>
          <p:nvGrpSpPr>
            <p:cNvPr id="16" name="Group 89"/>
            <p:cNvGrpSpPr>
              <a:grpSpLocks/>
            </p:cNvGrpSpPr>
            <p:nvPr/>
          </p:nvGrpSpPr>
          <p:grpSpPr bwMode="auto">
            <a:xfrm>
              <a:off x="2112" y="1488"/>
              <a:ext cx="768" cy="240"/>
              <a:chOff x="-48" y="816"/>
              <a:chExt cx="912" cy="240"/>
            </a:xfrm>
          </p:grpSpPr>
          <p:sp>
            <p:nvSpPr>
              <p:cNvPr id="223322" name="Rectangle 90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323" name="Rectangle 91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17" name="Group 92"/>
            <p:cNvGrpSpPr>
              <a:grpSpLocks/>
            </p:cNvGrpSpPr>
            <p:nvPr/>
          </p:nvGrpSpPr>
          <p:grpSpPr bwMode="auto">
            <a:xfrm>
              <a:off x="2112" y="3792"/>
              <a:ext cx="768" cy="240"/>
              <a:chOff x="-48" y="816"/>
              <a:chExt cx="912" cy="240"/>
            </a:xfrm>
          </p:grpSpPr>
          <p:sp>
            <p:nvSpPr>
              <p:cNvPr id="223325" name="Rectangle 93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326" name="Rectangle 94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sp>
          <p:nvSpPr>
            <p:cNvPr id="223327" name="Rectangle 95"/>
            <p:cNvSpPr>
              <a:spLocks noChangeArrowheads="1"/>
            </p:cNvSpPr>
            <p:nvPr/>
          </p:nvSpPr>
          <p:spPr bwMode="auto">
            <a:xfrm>
              <a:off x="0" y="720"/>
              <a:ext cx="912" cy="48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8" name="Rectangle 96"/>
            <p:cNvSpPr>
              <a:spLocks noChangeArrowheads="1"/>
            </p:cNvSpPr>
            <p:nvPr/>
          </p:nvSpPr>
          <p:spPr bwMode="auto">
            <a:xfrm>
              <a:off x="0" y="3024"/>
              <a:ext cx="912" cy="48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29" name="Line 97"/>
          <p:cNvSpPr>
            <a:spLocks noChangeShapeType="1"/>
          </p:cNvSpPr>
          <p:nvPr/>
        </p:nvSpPr>
        <p:spPr bwMode="auto">
          <a:xfrm>
            <a:off x="-76200" y="5257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330" name="Line 98"/>
          <p:cNvSpPr>
            <a:spLocks noChangeShapeType="1"/>
          </p:cNvSpPr>
          <p:nvPr/>
        </p:nvSpPr>
        <p:spPr bwMode="auto">
          <a:xfrm>
            <a:off x="-76200" y="16002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331" name="AutoShape 99"/>
          <p:cNvSpPr>
            <a:spLocks noChangeArrowheads="1"/>
          </p:cNvSpPr>
          <p:nvPr/>
        </p:nvSpPr>
        <p:spPr bwMode="auto">
          <a:xfrm>
            <a:off x="5410200" y="4267200"/>
            <a:ext cx="1676400" cy="914400"/>
          </a:xfrm>
          <a:prstGeom prst="can">
            <a:avLst>
              <a:gd name="adj" fmla="val 34722"/>
            </a:avLst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Scheduler</a:t>
            </a:r>
          </a:p>
        </p:txBody>
      </p:sp>
    </p:spTree>
    <p:extLst>
      <p:ext uri="{BB962C8B-B14F-4D97-AF65-F5344CB8AC3E}">
        <p14:creationId xmlns:p14="http://schemas.microsoft.com/office/powerpoint/2010/main" val="29170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31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9FCB-5F45-484B-9259-6BA014516602}" type="slidenum">
              <a:rPr lang="en-US"/>
              <a:pPr/>
              <a:t>44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aphicFrame>
        <p:nvGraphicFramePr>
          <p:cNvPr id="225282" name="Object 2"/>
          <p:cNvGraphicFramePr>
            <a:graphicFrameLocks noChangeAspect="1"/>
          </p:cNvGraphicFramePr>
          <p:nvPr/>
        </p:nvGraphicFramePr>
        <p:xfrm>
          <a:off x="-76200" y="-76200"/>
          <a:ext cx="92964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511800" imgH="4013200" progId="Excel.Sheet.8">
                  <p:embed/>
                </p:oleObj>
              </mc:Choice>
              <mc:Fallback>
                <p:oleObj name="Worksheet" r:id="rId3" imgW="5511800" imgH="4013200" progId="Excel.Sheet.8">
                  <p:embed/>
                  <p:pic>
                    <p:nvPicPr>
                      <p:cNvPr id="2252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76200"/>
                        <a:ext cx="9296400" cy="701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Router with Output Queues</a:t>
            </a:r>
          </a:p>
        </p:txBody>
      </p:sp>
      <p:sp>
        <p:nvSpPr>
          <p:cNvPr id="225284" name="AutoShape 4"/>
          <p:cNvSpPr>
            <a:spLocks noChangeArrowheads="1"/>
          </p:cNvSpPr>
          <p:nvPr/>
        </p:nvSpPr>
        <p:spPr bwMode="auto">
          <a:xfrm>
            <a:off x="5867400" y="2057400"/>
            <a:ext cx="2286000" cy="1676400"/>
          </a:xfrm>
          <a:prstGeom prst="wedgeRectCallout">
            <a:avLst>
              <a:gd name="adj1" fmla="val 47847"/>
              <a:gd name="adj2" fmla="val 127745"/>
            </a:avLst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The best that any queueing system can achieve.</a:t>
            </a:r>
          </a:p>
        </p:txBody>
      </p:sp>
    </p:spTree>
    <p:extLst>
      <p:ext uri="{BB962C8B-B14F-4D97-AF65-F5344CB8AC3E}">
        <p14:creationId xmlns:p14="http://schemas.microsoft.com/office/powerpoint/2010/main" val="70989859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C324DD-A8A2-40BC-AAF7-08491972905A}" type="slidenum">
              <a:rPr lang="en-US"/>
              <a:pPr/>
              <a:t>45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aphicFrame>
        <p:nvGraphicFramePr>
          <p:cNvPr id="227330" name="Object 2"/>
          <p:cNvGraphicFramePr>
            <a:graphicFrameLocks noChangeAspect="1"/>
          </p:cNvGraphicFramePr>
          <p:nvPr/>
        </p:nvGraphicFramePr>
        <p:xfrm>
          <a:off x="-152400" y="-381000"/>
          <a:ext cx="9448800" cy="769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562600" imgH="4216400" progId="Excel.Sheet.8">
                  <p:embed/>
                </p:oleObj>
              </mc:Choice>
              <mc:Fallback>
                <p:oleObj name="Chart" r:id="rId3" imgW="5562600" imgH="4216400" progId="Excel.Sheet.8">
                  <p:embed/>
                  <p:pic>
                    <p:nvPicPr>
                      <p:cNvPr id="2273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-381000"/>
                        <a:ext cx="9448800" cy="769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/>
              <a:t>A Router with Input Queues</a:t>
            </a:r>
            <a:br>
              <a:rPr lang="en-US" dirty="0"/>
            </a:br>
            <a:r>
              <a:rPr lang="en-US" sz="2800" i="1" dirty="0"/>
              <a:t>Head of Line Blocking</a:t>
            </a:r>
            <a:endParaRPr lang="en-US" dirty="0"/>
          </a:p>
        </p:txBody>
      </p:sp>
      <p:sp>
        <p:nvSpPr>
          <p:cNvPr id="227332" name="AutoShape 4"/>
          <p:cNvSpPr>
            <a:spLocks noChangeArrowheads="1"/>
          </p:cNvSpPr>
          <p:nvPr/>
        </p:nvSpPr>
        <p:spPr bwMode="auto">
          <a:xfrm>
            <a:off x="5943600" y="2286000"/>
            <a:ext cx="2286000" cy="1676400"/>
          </a:xfrm>
          <a:prstGeom prst="wedgeRectCallout">
            <a:avLst>
              <a:gd name="adj1" fmla="val 47847"/>
              <a:gd name="adj2" fmla="val 127745"/>
            </a:avLst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The best that any queueing system can achieve.</a:t>
            </a:r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5410200" y="1143000"/>
            <a:ext cx="0" cy="4800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227334" name="Object 6"/>
          <p:cNvGraphicFramePr>
            <a:graphicFrameLocks noChangeAspect="1"/>
          </p:cNvGraphicFramePr>
          <p:nvPr/>
        </p:nvGraphicFramePr>
        <p:xfrm>
          <a:off x="5334000" y="6324600"/>
          <a:ext cx="15240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215640" progId="Equation.3">
                  <p:embed/>
                </p:oleObj>
              </mc:Choice>
              <mc:Fallback>
                <p:oleObj name="Equation" r:id="rId5" imgW="876240" imgH="215640" progId="Equation.3">
                  <p:embed/>
                  <p:pic>
                    <p:nvPicPr>
                      <p:cNvPr id="2273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6324600"/>
                        <a:ext cx="1524000" cy="3762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5" name="Line 7"/>
          <p:cNvSpPr>
            <a:spLocks noChangeShapeType="1"/>
          </p:cNvSpPr>
          <p:nvPr/>
        </p:nvSpPr>
        <p:spPr bwMode="auto">
          <a:xfrm>
            <a:off x="4648200" y="1828800"/>
            <a:ext cx="1600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8817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001E5E-D978-42A9-99A0-EAC740B1FB91}" type="slidenum">
              <a:rPr lang="en-US"/>
              <a:pPr/>
              <a:t>46</a:t>
            </a:fld>
            <a:endParaRPr lang="en-US"/>
          </a:p>
        </p:txBody>
      </p:sp>
      <p:sp>
        <p:nvSpPr>
          <p:cNvPr id="9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19600" y="1841500"/>
            <a:ext cx="1981200" cy="3721100"/>
            <a:chOff x="2784" y="1160"/>
            <a:chExt cx="1248" cy="2344"/>
          </a:xfrm>
        </p:grpSpPr>
        <p:sp>
          <p:nvSpPr>
            <p:cNvPr id="229379" name="Rectangle 3"/>
            <p:cNvSpPr>
              <a:spLocks noChangeArrowheads="1"/>
            </p:cNvSpPr>
            <p:nvPr/>
          </p:nvSpPr>
          <p:spPr bwMode="auto">
            <a:xfrm>
              <a:off x="3072" y="1824"/>
              <a:ext cx="960" cy="96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408" y="1920"/>
              <a:ext cx="288" cy="768"/>
              <a:chOff x="2736" y="1824"/>
              <a:chExt cx="288" cy="768"/>
            </a:xfrm>
          </p:grpSpPr>
          <p:sp>
            <p:nvSpPr>
              <p:cNvPr id="229381" name="Line 5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9382" name="Line 6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9383" name="Line 7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9384" name="Line 8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-5400000">
              <a:off x="3408" y="1920"/>
              <a:ext cx="288" cy="768"/>
              <a:chOff x="2736" y="1824"/>
              <a:chExt cx="288" cy="768"/>
            </a:xfrm>
          </p:grpSpPr>
          <p:sp>
            <p:nvSpPr>
              <p:cNvPr id="229386" name="Line 10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9387" name="Line 11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9388" name="Line 12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9389" name="Line 13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84" y="1160"/>
              <a:ext cx="136" cy="2344"/>
              <a:chOff x="2784" y="1160"/>
              <a:chExt cx="136" cy="2344"/>
            </a:xfrm>
          </p:grpSpPr>
          <p:sp>
            <p:nvSpPr>
              <p:cNvPr id="229391" name="Oval 15"/>
              <p:cNvSpPr>
                <a:spLocks noChangeArrowheads="1"/>
              </p:cNvSpPr>
              <p:nvPr/>
            </p:nvSpPr>
            <p:spPr bwMode="auto">
              <a:xfrm>
                <a:off x="2784" y="1160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392" name="Oval 16"/>
              <p:cNvSpPr>
                <a:spLocks noChangeArrowheads="1"/>
              </p:cNvSpPr>
              <p:nvPr/>
            </p:nvSpPr>
            <p:spPr bwMode="auto">
              <a:xfrm>
                <a:off x="2784" y="2264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393" name="Oval 17"/>
              <p:cNvSpPr>
                <a:spLocks noChangeArrowheads="1"/>
              </p:cNvSpPr>
              <p:nvPr/>
            </p:nvSpPr>
            <p:spPr bwMode="auto">
              <a:xfrm>
                <a:off x="2784" y="3368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9394" name="Rectangle 18"/>
          <p:cNvSpPr>
            <a:spLocks noChangeArrowheads="1"/>
          </p:cNvSpPr>
          <p:nvPr/>
        </p:nvSpPr>
        <p:spPr bwMode="auto">
          <a:xfrm>
            <a:off x="152400" y="6019800"/>
            <a:ext cx="8686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396" name="Rectangle 20"/>
          <p:cNvSpPr>
            <a:spLocks noChangeArrowheads="1"/>
          </p:cNvSpPr>
          <p:nvPr/>
        </p:nvSpPr>
        <p:spPr bwMode="auto">
          <a:xfrm>
            <a:off x="1377950" y="4953000"/>
            <a:ext cx="2882900" cy="1511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29397" name="Rectangle 21"/>
          <p:cNvSpPr>
            <a:spLocks noChangeArrowheads="1"/>
          </p:cNvSpPr>
          <p:nvPr/>
        </p:nvSpPr>
        <p:spPr bwMode="auto">
          <a:xfrm>
            <a:off x="1225550" y="4800600"/>
            <a:ext cx="2882900" cy="15113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398" name="Freeform 22"/>
          <p:cNvSpPr>
            <a:spLocks/>
          </p:cNvSpPr>
          <p:nvPr/>
        </p:nvSpPr>
        <p:spPr bwMode="auto">
          <a:xfrm>
            <a:off x="1752600" y="5099050"/>
            <a:ext cx="1754188" cy="839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4" y="0"/>
              </a:cxn>
              <a:cxn ang="0">
                <a:pos x="1104" y="528"/>
              </a:cxn>
              <a:cxn ang="0">
                <a:pos x="0" y="528"/>
              </a:cxn>
              <a:cxn ang="0">
                <a:pos x="55" y="528"/>
              </a:cxn>
            </a:cxnLst>
            <a:rect l="0" t="0" r="r" b="b"/>
            <a:pathLst>
              <a:path w="1105" h="529">
                <a:moveTo>
                  <a:pt x="0" y="0"/>
                </a:moveTo>
                <a:lnTo>
                  <a:pt x="1104" y="0"/>
                </a:lnTo>
                <a:lnTo>
                  <a:pt x="1104" y="528"/>
                </a:lnTo>
                <a:lnTo>
                  <a:pt x="0" y="528"/>
                </a:lnTo>
                <a:lnTo>
                  <a:pt x="55" y="52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99" name="Line 23"/>
          <p:cNvSpPr>
            <a:spLocks noChangeShapeType="1"/>
          </p:cNvSpPr>
          <p:nvPr/>
        </p:nvSpPr>
        <p:spPr bwMode="auto">
          <a:xfrm>
            <a:off x="3124200" y="50990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0" name="Line 24"/>
          <p:cNvSpPr>
            <a:spLocks noChangeShapeType="1"/>
          </p:cNvSpPr>
          <p:nvPr/>
        </p:nvSpPr>
        <p:spPr bwMode="auto">
          <a:xfrm>
            <a:off x="2743200" y="50990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1" name="Line 25"/>
          <p:cNvSpPr>
            <a:spLocks noChangeShapeType="1"/>
          </p:cNvSpPr>
          <p:nvPr/>
        </p:nvSpPr>
        <p:spPr bwMode="auto">
          <a:xfrm>
            <a:off x="2362200" y="50990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2" name="Rectangle 26"/>
          <p:cNvSpPr>
            <a:spLocks noChangeArrowheads="1"/>
          </p:cNvSpPr>
          <p:nvPr/>
        </p:nvSpPr>
        <p:spPr bwMode="auto">
          <a:xfrm>
            <a:off x="1377950" y="3200400"/>
            <a:ext cx="2882900" cy="1511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29403" name="Rectangle 27"/>
          <p:cNvSpPr>
            <a:spLocks noChangeArrowheads="1"/>
          </p:cNvSpPr>
          <p:nvPr/>
        </p:nvSpPr>
        <p:spPr bwMode="auto">
          <a:xfrm>
            <a:off x="1225550" y="3048000"/>
            <a:ext cx="2882900" cy="15113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4" name="Freeform 28"/>
          <p:cNvSpPr>
            <a:spLocks/>
          </p:cNvSpPr>
          <p:nvPr/>
        </p:nvSpPr>
        <p:spPr bwMode="auto">
          <a:xfrm>
            <a:off x="1752600" y="3346450"/>
            <a:ext cx="1754188" cy="839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4" y="0"/>
              </a:cxn>
              <a:cxn ang="0">
                <a:pos x="1104" y="528"/>
              </a:cxn>
              <a:cxn ang="0">
                <a:pos x="0" y="528"/>
              </a:cxn>
              <a:cxn ang="0">
                <a:pos x="55" y="528"/>
              </a:cxn>
            </a:cxnLst>
            <a:rect l="0" t="0" r="r" b="b"/>
            <a:pathLst>
              <a:path w="1105" h="529">
                <a:moveTo>
                  <a:pt x="0" y="0"/>
                </a:moveTo>
                <a:lnTo>
                  <a:pt x="1104" y="0"/>
                </a:lnTo>
                <a:lnTo>
                  <a:pt x="1104" y="528"/>
                </a:lnTo>
                <a:lnTo>
                  <a:pt x="0" y="528"/>
                </a:lnTo>
                <a:lnTo>
                  <a:pt x="55" y="52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405" name="Line 29"/>
          <p:cNvSpPr>
            <a:spLocks noChangeShapeType="1"/>
          </p:cNvSpPr>
          <p:nvPr/>
        </p:nvSpPr>
        <p:spPr bwMode="auto">
          <a:xfrm>
            <a:off x="3124200" y="33464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6" name="Line 30"/>
          <p:cNvSpPr>
            <a:spLocks noChangeShapeType="1"/>
          </p:cNvSpPr>
          <p:nvPr/>
        </p:nvSpPr>
        <p:spPr bwMode="auto">
          <a:xfrm>
            <a:off x="2743200" y="33464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7" name="Line 31"/>
          <p:cNvSpPr>
            <a:spLocks noChangeShapeType="1"/>
          </p:cNvSpPr>
          <p:nvPr/>
        </p:nvSpPr>
        <p:spPr bwMode="auto">
          <a:xfrm>
            <a:off x="2362200" y="33464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08" name="Rectangle 32"/>
          <p:cNvSpPr>
            <a:spLocks noChangeArrowheads="1"/>
          </p:cNvSpPr>
          <p:nvPr/>
        </p:nvSpPr>
        <p:spPr bwMode="auto">
          <a:xfrm>
            <a:off x="1377950" y="1447800"/>
            <a:ext cx="2882900" cy="1511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29409" name="Rectangle 33"/>
          <p:cNvSpPr>
            <a:spLocks noChangeArrowheads="1"/>
          </p:cNvSpPr>
          <p:nvPr/>
        </p:nvSpPr>
        <p:spPr bwMode="auto">
          <a:xfrm>
            <a:off x="1225550" y="1295400"/>
            <a:ext cx="2882900" cy="15113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752600" y="1593850"/>
            <a:ext cx="1754188" cy="839788"/>
            <a:chOff x="1104" y="1200"/>
            <a:chExt cx="1105" cy="529"/>
          </a:xfrm>
        </p:grpSpPr>
        <p:sp>
          <p:nvSpPr>
            <p:cNvPr id="229411" name="Freeform 35"/>
            <p:cNvSpPr>
              <a:spLocks/>
            </p:cNvSpPr>
            <p:nvPr/>
          </p:nvSpPr>
          <p:spPr bwMode="auto">
            <a:xfrm>
              <a:off x="1104" y="1200"/>
              <a:ext cx="1105" cy="5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4" y="0"/>
                </a:cxn>
                <a:cxn ang="0">
                  <a:pos x="1104" y="528"/>
                </a:cxn>
                <a:cxn ang="0">
                  <a:pos x="0" y="528"/>
                </a:cxn>
                <a:cxn ang="0">
                  <a:pos x="55" y="528"/>
                </a:cxn>
              </a:cxnLst>
              <a:rect l="0" t="0" r="r" b="b"/>
              <a:pathLst>
                <a:path w="1105" h="529">
                  <a:moveTo>
                    <a:pt x="0" y="0"/>
                  </a:moveTo>
                  <a:lnTo>
                    <a:pt x="1104" y="0"/>
                  </a:lnTo>
                  <a:lnTo>
                    <a:pt x="1104" y="528"/>
                  </a:lnTo>
                  <a:lnTo>
                    <a:pt x="0" y="528"/>
                  </a:lnTo>
                  <a:lnTo>
                    <a:pt x="55" y="52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12" name="Line 36"/>
            <p:cNvSpPr>
              <a:spLocks noChangeShapeType="1"/>
            </p:cNvSpPr>
            <p:nvPr/>
          </p:nvSpPr>
          <p:spPr bwMode="auto">
            <a:xfrm>
              <a:off x="1968" y="1200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3" name="Line 37"/>
            <p:cNvSpPr>
              <a:spLocks noChangeShapeType="1"/>
            </p:cNvSpPr>
            <p:nvPr/>
          </p:nvSpPr>
          <p:spPr bwMode="auto">
            <a:xfrm>
              <a:off x="1728" y="1200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4" name="Line 38"/>
            <p:cNvSpPr>
              <a:spLocks noChangeShapeType="1"/>
            </p:cNvSpPr>
            <p:nvPr/>
          </p:nvSpPr>
          <p:spPr bwMode="auto">
            <a:xfrm>
              <a:off x="1488" y="1200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206750" y="1676400"/>
            <a:ext cx="215900" cy="4178300"/>
            <a:chOff x="2020" y="1252"/>
            <a:chExt cx="136" cy="2632"/>
          </a:xfrm>
        </p:grpSpPr>
        <p:sp>
          <p:nvSpPr>
            <p:cNvPr id="229416" name="Rectangle 40"/>
            <p:cNvSpPr>
              <a:spLocks noChangeArrowheads="1"/>
            </p:cNvSpPr>
            <p:nvPr/>
          </p:nvSpPr>
          <p:spPr bwMode="auto">
            <a:xfrm>
              <a:off x="2020" y="1252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7" name="Rectangle 41"/>
            <p:cNvSpPr>
              <a:spLocks noChangeArrowheads="1"/>
            </p:cNvSpPr>
            <p:nvPr/>
          </p:nvSpPr>
          <p:spPr bwMode="auto">
            <a:xfrm>
              <a:off x="2020" y="2356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8" name="Rectangle 42"/>
            <p:cNvSpPr>
              <a:spLocks noChangeArrowheads="1"/>
            </p:cNvSpPr>
            <p:nvPr/>
          </p:nvSpPr>
          <p:spPr bwMode="auto">
            <a:xfrm>
              <a:off x="2020" y="3460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2825750" y="1676400"/>
            <a:ext cx="215900" cy="4178300"/>
            <a:chOff x="1780" y="1252"/>
            <a:chExt cx="136" cy="2632"/>
          </a:xfrm>
        </p:grpSpPr>
        <p:sp>
          <p:nvSpPr>
            <p:cNvPr id="229420" name="Rectangle 44"/>
            <p:cNvSpPr>
              <a:spLocks noChangeArrowheads="1"/>
            </p:cNvSpPr>
            <p:nvPr/>
          </p:nvSpPr>
          <p:spPr bwMode="auto">
            <a:xfrm>
              <a:off x="1780" y="1252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1" name="Rectangle 45"/>
            <p:cNvSpPr>
              <a:spLocks noChangeArrowheads="1"/>
            </p:cNvSpPr>
            <p:nvPr/>
          </p:nvSpPr>
          <p:spPr bwMode="auto">
            <a:xfrm>
              <a:off x="1780" y="2356"/>
              <a:ext cx="136" cy="42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2" name="Rectangle 46"/>
            <p:cNvSpPr>
              <a:spLocks noChangeArrowheads="1"/>
            </p:cNvSpPr>
            <p:nvPr/>
          </p:nvSpPr>
          <p:spPr bwMode="auto">
            <a:xfrm>
              <a:off x="1780" y="3460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2444750" y="1676400"/>
            <a:ext cx="215900" cy="4178300"/>
            <a:chOff x="1540" y="1252"/>
            <a:chExt cx="136" cy="2632"/>
          </a:xfrm>
        </p:grpSpPr>
        <p:sp>
          <p:nvSpPr>
            <p:cNvPr id="229424" name="Rectangle 48"/>
            <p:cNvSpPr>
              <a:spLocks noChangeArrowheads="1"/>
            </p:cNvSpPr>
            <p:nvPr/>
          </p:nvSpPr>
          <p:spPr bwMode="auto">
            <a:xfrm>
              <a:off x="1540" y="1252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5" name="Rectangle 49"/>
            <p:cNvSpPr>
              <a:spLocks noChangeArrowheads="1"/>
            </p:cNvSpPr>
            <p:nvPr/>
          </p:nvSpPr>
          <p:spPr bwMode="auto">
            <a:xfrm>
              <a:off x="1540" y="2356"/>
              <a:ext cx="136" cy="42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6" name="Rectangle 50"/>
            <p:cNvSpPr>
              <a:spLocks noChangeArrowheads="1"/>
            </p:cNvSpPr>
            <p:nvPr/>
          </p:nvSpPr>
          <p:spPr bwMode="auto">
            <a:xfrm>
              <a:off x="1540" y="3460"/>
              <a:ext cx="136" cy="42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6711950" y="1828800"/>
            <a:ext cx="2051050" cy="3721100"/>
            <a:chOff x="4228" y="1348"/>
            <a:chExt cx="1292" cy="2344"/>
          </a:xfrm>
        </p:grpSpPr>
        <p:sp>
          <p:nvSpPr>
            <p:cNvPr id="229428" name="Line 52"/>
            <p:cNvSpPr>
              <a:spLocks noChangeShapeType="1"/>
            </p:cNvSpPr>
            <p:nvPr/>
          </p:nvSpPr>
          <p:spPr bwMode="auto">
            <a:xfrm>
              <a:off x="4320" y="1440"/>
              <a:ext cx="12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9" name="Line 53"/>
            <p:cNvSpPr>
              <a:spLocks noChangeShapeType="1"/>
            </p:cNvSpPr>
            <p:nvPr/>
          </p:nvSpPr>
          <p:spPr bwMode="auto">
            <a:xfrm>
              <a:off x="4320" y="2544"/>
              <a:ext cx="1200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0" name="Line 54"/>
            <p:cNvSpPr>
              <a:spLocks noChangeShapeType="1"/>
            </p:cNvSpPr>
            <p:nvPr/>
          </p:nvSpPr>
          <p:spPr bwMode="auto">
            <a:xfrm>
              <a:off x="4320" y="3648"/>
              <a:ext cx="120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1" name="Oval 55"/>
            <p:cNvSpPr>
              <a:spLocks noChangeArrowheads="1"/>
            </p:cNvSpPr>
            <p:nvPr/>
          </p:nvSpPr>
          <p:spPr bwMode="auto">
            <a:xfrm>
              <a:off x="4228" y="1348"/>
              <a:ext cx="136" cy="136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2" name="Oval 56"/>
            <p:cNvSpPr>
              <a:spLocks noChangeArrowheads="1"/>
            </p:cNvSpPr>
            <p:nvPr/>
          </p:nvSpPr>
          <p:spPr bwMode="auto">
            <a:xfrm>
              <a:off x="4228" y="2452"/>
              <a:ext cx="136" cy="136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3" name="Oval 57"/>
            <p:cNvSpPr>
              <a:spLocks noChangeArrowheads="1"/>
            </p:cNvSpPr>
            <p:nvPr/>
          </p:nvSpPr>
          <p:spPr bwMode="auto">
            <a:xfrm>
              <a:off x="4228" y="3556"/>
              <a:ext cx="136" cy="136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3581400" y="1974850"/>
            <a:ext cx="3201988" cy="3506788"/>
            <a:chOff x="2256" y="1244"/>
            <a:chExt cx="2017" cy="2209"/>
          </a:xfrm>
        </p:grpSpPr>
        <p:sp>
          <p:nvSpPr>
            <p:cNvPr id="229435" name="Freeform 59"/>
            <p:cNvSpPr>
              <a:spLocks/>
            </p:cNvSpPr>
            <p:nvPr/>
          </p:nvSpPr>
          <p:spPr bwMode="auto">
            <a:xfrm>
              <a:off x="2256" y="1244"/>
              <a:ext cx="2017" cy="2209"/>
            </a:xfrm>
            <a:custGeom>
              <a:avLst/>
              <a:gdLst/>
              <a:ahLst/>
              <a:cxnLst>
                <a:cxn ang="0">
                  <a:pos x="0" y="2208"/>
                </a:cxn>
                <a:cxn ang="0">
                  <a:pos x="609" y="2208"/>
                </a:cxn>
                <a:cxn ang="0">
                  <a:pos x="2016" y="0"/>
                </a:cxn>
              </a:cxnLst>
              <a:rect l="0" t="0" r="r" b="b"/>
              <a:pathLst>
                <a:path w="2017" h="2209">
                  <a:moveTo>
                    <a:pt x="0" y="2208"/>
                  </a:moveTo>
                  <a:lnTo>
                    <a:pt x="609" y="2208"/>
                  </a:lnTo>
                  <a:lnTo>
                    <a:pt x="201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ysDot"/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36" name="Freeform 60"/>
            <p:cNvSpPr>
              <a:spLocks/>
            </p:cNvSpPr>
            <p:nvPr/>
          </p:nvSpPr>
          <p:spPr bwMode="auto">
            <a:xfrm>
              <a:off x="2256" y="1244"/>
              <a:ext cx="2017" cy="1105"/>
            </a:xfrm>
            <a:custGeom>
              <a:avLst/>
              <a:gdLst/>
              <a:ahLst/>
              <a:cxnLst>
                <a:cxn ang="0">
                  <a:pos x="0" y="1104"/>
                </a:cxn>
                <a:cxn ang="0">
                  <a:pos x="656" y="1104"/>
                </a:cxn>
                <a:cxn ang="0">
                  <a:pos x="2016" y="0"/>
                </a:cxn>
              </a:cxnLst>
              <a:rect l="0" t="0" r="r" b="b"/>
              <a:pathLst>
                <a:path w="2017" h="1105">
                  <a:moveTo>
                    <a:pt x="0" y="1104"/>
                  </a:moveTo>
                  <a:lnTo>
                    <a:pt x="656" y="1104"/>
                  </a:lnTo>
                  <a:lnTo>
                    <a:pt x="201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37" name="Line 61"/>
            <p:cNvSpPr>
              <a:spLocks noChangeShapeType="1"/>
            </p:cNvSpPr>
            <p:nvPr/>
          </p:nvSpPr>
          <p:spPr bwMode="auto">
            <a:xfrm>
              <a:off x="2256" y="1244"/>
              <a:ext cx="1969" cy="0"/>
            </a:xfrm>
            <a:prstGeom prst="line">
              <a:avLst/>
            </a:prstGeom>
            <a:noFill/>
            <a:ln w="50800" cap="rnd">
              <a:solidFill>
                <a:srgbClr val="FF3300"/>
              </a:solidFill>
              <a:prstDash val="sysDot"/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9438" name="Rectangle 62"/>
          <p:cNvSpPr>
            <a:spLocks noChangeArrowheads="1"/>
          </p:cNvSpPr>
          <p:nvPr/>
        </p:nvSpPr>
        <p:spPr bwMode="auto">
          <a:xfrm>
            <a:off x="3587750" y="3429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2438400" y="3422650"/>
            <a:ext cx="984250" cy="685800"/>
            <a:chOff x="1536" y="2156"/>
            <a:chExt cx="620" cy="432"/>
          </a:xfrm>
        </p:grpSpPr>
        <p:sp useBgFill="1">
          <p:nvSpPr>
            <p:cNvPr id="229440" name="Rectangle 64"/>
            <p:cNvSpPr>
              <a:spLocks noChangeArrowheads="1"/>
            </p:cNvSpPr>
            <p:nvPr/>
          </p:nvSpPr>
          <p:spPr bwMode="auto">
            <a:xfrm>
              <a:off x="1536" y="2156"/>
              <a:ext cx="144" cy="43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1" name="Rectangle 65"/>
            <p:cNvSpPr>
              <a:spLocks noChangeArrowheads="1"/>
            </p:cNvSpPr>
            <p:nvPr/>
          </p:nvSpPr>
          <p:spPr bwMode="auto">
            <a:xfrm>
              <a:off x="1780" y="2160"/>
              <a:ext cx="136" cy="42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2" name="Rectangle 66"/>
            <p:cNvSpPr>
              <a:spLocks noChangeArrowheads="1"/>
            </p:cNvSpPr>
            <p:nvPr/>
          </p:nvSpPr>
          <p:spPr bwMode="auto">
            <a:xfrm>
              <a:off x="2020" y="2160"/>
              <a:ext cx="136" cy="42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9443" name="Rectangle 67"/>
          <p:cNvSpPr>
            <a:spLocks noChangeArrowheads="1"/>
          </p:cNvSpPr>
          <p:nvPr/>
        </p:nvSpPr>
        <p:spPr bwMode="auto">
          <a:xfrm>
            <a:off x="3740150" y="3429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44" name="Rectangle 68"/>
          <p:cNvSpPr>
            <a:spLocks noChangeArrowheads="1"/>
          </p:cNvSpPr>
          <p:nvPr/>
        </p:nvSpPr>
        <p:spPr bwMode="auto">
          <a:xfrm>
            <a:off x="3892550" y="3429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45" name="Rectangle 69"/>
          <p:cNvSpPr>
            <a:spLocks noChangeArrowheads="1"/>
          </p:cNvSpPr>
          <p:nvPr/>
        </p:nvSpPr>
        <p:spPr bwMode="auto">
          <a:xfrm>
            <a:off x="4044950" y="3429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46" name="Rectangle 70"/>
          <p:cNvSpPr>
            <a:spLocks noChangeArrowheads="1"/>
          </p:cNvSpPr>
          <p:nvPr/>
        </p:nvSpPr>
        <p:spPr bwMode="auto">
          <a:xfrm>
            <a:off x="4197350" y="3429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47" name="Rectangle 71"/>
          <p:cNvSpPr>
            <a:spLocks noChangeArrowheads="1"/>
          </p:cNvSpPr>
          <p:nvPr/>
        </p:nvSpPr>
        <p:spPr bwMode="auto">
          <a:xfrm>
            <a:off x="4425950" y="3429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48" name="Rectangle 72"/>
          <p:cNvSpPr>
            <a:spLocks noChangeArrowheads="1"/>
          </p:cNvSpPr>
          <p:nvPr/>
        </p:nvSpPr>
        <p:spPr bwMode="auto">
          <a:xfrm>
            <a:off x="4654550" y="32766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49" name="Rectangle 73"/>
          <p:cNvSpPr>
            <a:spLocks noChangeArrowheads="1"/>
          </p:cNvSpPr>
          <p:nvPr/>
        </p:nvSpPr>
        <p:spPr bwMode="auto">
          <a:xfrm>
            <a:off x="4883150" y="31242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0" name="Rectangle 74"/>
          <p:cNvSpPr>
            <a:spLocks noChangeArrowheads="1"/>
          </p:cNvSpPr>
          <p:nvPr/>
        </p:nvSpPr>
        <p:spPr bwMode="auto">
          <a:xfrm>
            <a:off x="5111750" y="29718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1" name="Rectangle 75"/>
          <p:cNvSpPr>
            <a:spLocks noChangeArrowheads="1"/>
          </p:cNvSpPr>
          <p:nvPr/>
        </p:nvSpPr>
        <p:spPr bwMode="auto">
          <a:xfrm>
            <a:off x="5340350" y="2667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2" name="Rectangle 76"/>
          <p:cNvSpPr>
            <a:spLocks noChangeArrowheads="1"/>
          </p:cNvSpPr>
          <p:nvPr/>
        </p:nvSpPr>
        <p:spPr bwMode="auto">
          <a:xfrm>
            <a:off x="5568950" y="25146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3" name="Rectangle 77"/>
          <p:cNvSpPr>
            <a:spLocks noChangeArrowheads="1"/>
          </p:cNvSpPr>
          <p:nvPr/>
        </p:nvSpPr>
        <p:spPr bwMode="auto">
          <a:xfrm>
            <a:off x="5797550" y="2286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4" name="Rectangle 78"/>
          <p:cNvSpPr>
            <a:spLocks noChangeArrowheads="1"/>
          </p:cNvSpPr>
          <p:nvPr/>
        </p:nvSpPr>
        <p:spPr bwMode="auto">
          <a:xfrm>
            <a:off x="6026150" y="19812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5" name="Rectangle 79"/>
          <p:cNvSpPr>
            <a:spLocks noChangeArrowheads="1"/>
          </p:cNvSpPr>
          <p:nvPr/>
        </p:nvSpPr>
        <p:spPr bwMode="auto">
          <a:xfrm>
            <a:off x="6254750" y="16002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6" name="Rectangle 80"/>
          <p:cNvSpPr>
            <a:spLocks noChangeArrowheads="1"/>
          </p:cNvSpPr>
          <p:nvPr/>
        </p:nvSpPr>
        <p:spPr bwMode="auto">
          <a:xfrm>
            <a:off x="6483350" y="13716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7" name="Rectangle 81"/>
          <p:cNvSpPr>
            <a:spLocks noChangeArrowheads="1"/>
          </p:cNvSpPr>
          <p:nvPr/>
        </p:nvSpPr>
        <p:spPr bwMode="auto">
          <a:xfrm>
            <a:off x="67119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8" name="Rectangle 82"/>
          <p:cNvSpPr>
            <a:spLocks noChangeArrowheads="1"/>
          </p:cNvSpPr>
          <p:nvPr/>
        </p:nvSpPr>
        <p:spPr bwMode="auto">
          <a:xfrm>
            <a:off x="69405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59" name="Rectangle 83"/>
          <p:cNvSpPr>
            <a:spLocks noChangeArrowheads="1"/>
          </p:cNvSpPr>
          <p:nvPr/>
        </p:nvSpPr>
        <p:spPr bwMode="auto">
          <a:xfrm>
            <a:off x="71691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0" name="Rectangle 84"/>
          <p:cNvSpPr>
            <a:spLocks noChangeArrowheads="1"/>
          </p:cNvSpPr>
          <p:nvPr/>
        </p:nvSpPr>
        <p:spPr bwMode="auto">
          <a:xfrm>
            <a:off x="73977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1" name="Rectangle 85"/>
          <p:cNvSpPr>
            <a:spLocks noChangeArrowheads="1"/>
          </p:cNvSpPr>
          <p:nvPr/>
        </p:nvSpPr>
        <p:spPr bwMode="auto">
          <a:xfrm>
            <a:off x="76263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2" name="Rectangle 86"/>
          <p:cNvSpPr>
            <a:spLocks noChangeArrowheads="1"/>
          </p:cNvSpPr>
          <p:nvPr/>
        </p:nvSpPr>
        <p:spPr bwMode="auto">
          <a:xfrm>
            <a:off x="78549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3" name="Rectangle 87"/>
          <p:cNvSpPr>
            <a:spLocks noChangeArrowheads="1"/>
          </p:cNvSpPr>
          <p:nvPr/>
        </p:nvSpPr>
        <p:spPr bwMode="auto">
          <a:xfrm>
            <a:off x="80835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4" name="Rectangle 88"/>
          <p:cNvSpPr>
            <a:spLocks noChangeArrowheads="1"/>
          </p:cNvSpPr>
          <p:nvPr/>
        </p:nvSpPr>
        <p:spPr bwMode="auto">
          <a:xfrm>
            <a:off x="83121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5" name="Rectangle 89"/>
          <p:cNvSpPr>
            <a:spLocks noChangeArrowheads="1"/>
          </p:cNvSpPr>
          <p:nvPr/>
        </p:nvSpPr>
        <p:spPr bwMode="auto">
          <a:xfrm>
            <a:off x="8540750" y="11430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466" name="Rectangle 9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Head of Line Blocking</a:t>
            </a:r>
          </a:p>
        </p:txBody>
      </p:sp>
    </p:spTree>
    <p:extLst>
      <p:ext uri="{BB962C8B-B14F-4D97-AF65-F5344CB8AC3E}">
        <p14:creationId xmlns:p14="http://schemas.microsoft.com/office/powerpoint/2010/main" val="690197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5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75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25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5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25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75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5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25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5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5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25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38" grpId="0" animBg="1"/>
      <p:bldP spid="229443" grpId="0" animBg="1"/>
      <p:bldP spid="229444" grpId="0" animBg="1"/>
      <p:bldP spid="229445" grpId="0" animBg="1"/>
      <p:bldP spid="229446" grpId="0" animBg="1"/>
      <p:bldP spid="229447" grpId="0" animBg="1"/>
      <p:bldP spid="229448" grpId="0" animBg="1"/>
      <p:bldP spid="229449" grpId="0" animBg="1"/>
      <p:bldP spid="229450" grpId="0" animBg="1"/>
      <p:bldP spid="229451" grpId="0" animBg="1"/>
      <p:bldP spid="229452" grpId="0" animBg="1"/>
      <p:bldP spid="229453" grpId="0" animBg="1"/>
      <p:bldP spid="229454" grpId="0" animBg="1"/>
      <p:bldP spid="229455" grpId="0" animBg="1"/>
      <p:bldP spid="229456" grpId="0" animBg="1"/>
      <p:bldP spid="229457" grpId="0" animBg="1"/>
      <p:bldP spid="229458" grpId="0" animBg="1"/>
      <p:bldP spid="229459" grpId="0" animBg="1"/>
      <p:bldP spid="229460" grpId="0" animBg="1"/>
      <p:bldP spid="229461" grpId="0" animBg="1"/>
      <p:bldP spid="229462" grpId="0" animBg="1"/>
      <p:bldP spid="229463" grpId="0" animBg="1"/>
      <p:bldP spid="229464" grpId="0" animBg="1"/>
      <p:bldP spid="22946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16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FB3631-2F88-430B-929E-EC2DB71E6BDF}" type="slidenum">
              <a:rPr lang="en-US"/>
              <a:pPr/>
              <a:t>47</a:t>
            </a:fld>
            <a:endParaRPr lang="en-US"/>
          </a:p>
        </p:txBody>
      </p:sp>
      <p:sp>
        <p:nvSpPr>
          <p:cNvPr id="16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4876800" y="31115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10200" y="3263900"/>
            <a:ext cx="457200" cy="1219200"/>
            <a:chOff x="2736" y="1824"/>
            <a:chExt cx="288" cy="768"/>
          </a:xfrm>
        </p:grpSpPr>
        <p:sp>
          <p:nvSpPr>
            <p:cNvPr id="231428" name="Line 4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429" name="Line 5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430" name="Line 6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431" name="Line 7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-5400000">
            <a:off x="5410200" y="3263900"/>
            <a:ext cx="457200" cy="1219200"/>
            <a:chOff x="2736" y="1824"/>
            <a:chExt cx="288" cy="768"/>
          </a:xfrm>
        </p:grpSpPr>
        <p:sp>
          <p:nvSpPr>
            <p:cNvPr id="231433" name="Line 9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434" name="Line 10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435" name="Line 11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436" name="Line 12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31437" name="Rectangle 13"/>
          <p:cNvSpPr>
            <a:spLocks noChangeArrowheads="1"/>
          </p:cNvSpPr>
          <p:nvPr/>
        </p:nvSpPr>
        <p:spPr bwMode="auto">
          <a:xfrm>
            <a:off x="152400" y="6019800"/>
            <a:ext cx="8686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31438" name="Rectangle 14"/>
          <p:cNvSpPr>
            <a:spLocks noChangeArrowheads="1"/>
          </p:cNvSpPr>
          <p:nvPr/>
        </p:nvSpPr>
        <p:spPr bwMode="auto">
          <a:xfrm>
            <a:off x="0" y="6545263"/>
            <a:ext cx="8534400" cy="31273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0" name="Line 16"/>
          <p:cNvSpPr>
            <a:spLocks noChangeShapeType="1"/>
          </p:cNvSpPr>
          <p:nvPr/>
        </p:nvSpPr>
        <p:spPr bwMode="auto">
          <a:xfrm>
            <a:off x="6858000" y="2279650"/>
            <a:ext cx="1905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1" name="Line 17"/>
          <p:cNvSpPr>
            <a:spLocks noChangeShapeType="1"/>
          </p:cNvSpPr>
          <p:nvPr/>
        </p:nvSpPr>
        <p:spPr bwMode="auto">
          <a:xfrm>
            <a:off x="6858000" y="3956050"/>
            <a:ext cx="1905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2" name="Line 18"/>
          <p:cNvSpPr>
            <a:spLocks noChangeShapeType="1"/>
          </p:cNvSpPr>
          <p:nvPr/>
        </p:nvSpPr>
        <p:spPr bwMode="auto">
          <a:xfrm>
            <a:off x="6858000" y="5784850"/>
            <a:ext cx="1905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3" name="Oval 19"/>
          <p:cNvSpPr>
            <a:spLocks noChangeArrowheads="1"/>
          </p:cNvSpPr>
          <p:nvPr/>
        </p:nvSpPr>
        <p:spPr bwMode="auto">
          <a:xfrm>
            <a:off x="6711950" y="2133600"/>
            <a:ext cx="215900" cy="2159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4" name="Oval 20"/>
          <p:cNvSpPr>
            <a:spLocks noChangeArrowheads="1"/>
          </p:cNvSpPr>
          <p:nvPr/>
        </p:nvSpPr>
        <p:spPr bwMode="auto">
          <a:xfrm>
            <a:off x="6711950" y="3810000"/>
            <a:ext cx="215900" cy="2159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5" name="Oval 21"/>
          <p:cNvSpPr>
            <a:spLocks noChangeArrowheads="1"/>
          </p:cNvSpPr>
          <p:nvPr/>
        </p:nvSpPr>
        <p:spPr bwMode="auto">
          <a:xfrm>
            <a:off x="6711950" y="5638800"/>
            <a:ext cx="215900" cy="215900"/>
          </a:xfrm>
          <a:prstGeom prst="ellipse">
            <a:avLst/>
          </a:prstGeom>
          <a:solidFill>
            <a:srgbClr val="009900"/>
          </a:solidFill>
          <a:ln w="127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149350" y="1295400"/>
            <a:ext cx="3035300" cy="1892300"/>
            <a:chOff x="724" y="580"/>
            <a:chExt cx="1912" cy="1192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724" y="580"/>
              <a:ext cx="1912" cy="1192"/>
              <a:chOff x="724" y="580"/>
              <a:chExt cx="1912" cy="1192"/>
            </a:xfrm>
          </p:grpSpPr>
          <p:sp>
            <p:nvSpPr>
              <p:cNvPr id="231448" name="Rectangle 24"/>
              <p:cNvSpPr>
                <a:spLocks noChangeArrowheads="1"/>
              </p:cNvSpPr>
              <p:nvPr/>
            </p:nvSpPr>
            <p:spPr bwMode="auto">
              <a:xfrm>
                <a:off x="820" y="689"/>
                <a:ext cx="1816" cy="108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231449" name="Rectangle 25"/>
              <p:cNvSpPr>
                <a:spLocks noChangeArrowheads="1"/>
              </p:cNvSpPr>
              <p:nvPr/>
            </p:nvSpPr>
            <p:spPr bwMode="auto">
              <a:xfrm>
                <a:off x="724" y="580"/>
                <a:ext cx="1816" cy="1083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056" y="624"/>
              <a:ext cx="1105" cy="289"/>
              <a:chOff x="1056" y="624"/>
              <a:chExt cx="1105" cy="289"/>
            </a:xfrm>
          </p:grpSpPr>
          <p:sp>
            <p:nvSpPr>
              <p:cNvPr id="231451" name="Freeform 27"/>
              <p:cNvSpPr>
                <a:spLocks/>
              </p:cNvSpPr>
              <p:nvPr/>
            </p:nvSpPr>
            <p:spPr bwMode="auto">
              <a:xfrm>
                <a:off x="1056" y="624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52" name="Line 28"/>
              <p:cNvSpPr>
                <a:spLocks noChangeShapeType="1"/>
              </p:cNvSpPr>
              <p:nvPr/>
            </p:nvSpPr>
            <p:spPr bwMode="auto">
              <a:xfrm>
                <a:off x="1920" y="62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53" name="Line 29"/>
              <p:cNvSpPr>
                <a:spLocks noChangeShapeType="1"/>
              </p:cNvSpPr>
              <p:nvPr/>
            </p:nvSpPr>
            <p:spPr bwMode="auto">
              <a:xfrm>
                <a:off x="1680" y="62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54" name="Line 30"/>
              <p:cNvSpPr>
                <a:spLocks noChangeShapeType="1"/>
              </p:cNvSpPr>
              <p:nvPr/>
            </p:nvSpPr>
            <p:spPr bwMode="auto">
              <a:xfrm>
                <a:off x="1440" y="62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1056" y="960"/>
              <a:ext cx="1105" cy="289"/>
              <a:chOff x="1056" y="960"/>
              <a:chExt cx="1105" cy="289"/>
            </a:xfrm>
          </p:grpSpPr>
          <p:sp>
            <p:nvSpPr>
              <p:cNvPr id="231456" name="Freeform 32"/>
              <p:cNvSpPr>
                <a:spLocks/>
              </p:cNvSpPr>
              <p:nvPr/>
            </p:nvSpPr>
            <p:spPr bwMode="auto">
              <a:xfrm>
                <a:off x="1056" y="960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57" name="Line 33"/>
              <p:cNvSpPr>
                <a:spLocks noChangeShapeType="1"/>
              </p:cNvSpPr>
              <p:nvPr/>
            </p:nvSpPr>
            <p:spPr bwMode="auto">
              <a:xfrm>
                <a:off x="1920" y="96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58" name="Line 34"/>
              <p:cNvSpPr>
                <a:spLocks noChangeShapeType="1"/>
              </p:cNvSpPr>
              <p:nvPr/>
            </p:nvSpPr>
            <p:spPr bwMode="auto">
              <a:xfrm>
                <a:off x="1680" y="96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59" name="Line 35"/>
              <p:cNvSpPr>
                <a:spLocks noChangeShapeType="1"/>
              </p:cNvSpPr>
              <p:nvPr/>
            </p:nvSpPr>
            <p:spPr bwMode="auto">
              <a:xfrm>
                <a:off x="1440" y="96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1056" y="1296"/>
              <a:ext cx="1105" cy="289"/>
              <a:chOff x="1056" y="1296"/>
              <a:chExt cx="1105" cy="289"/>
            </a:xfrm>
          </p:grpSpPr>
          <p:sp>
            <p:nvSpPr>
              <p:cNvPr id="231461" name="Freeform 37"/>
              <p:cNvSpPr>
                <a:spLocks/>
              </p:cNvSpPr>
              <p:nvPr/>
            </p:nvSpPr>
            <p:spPr bwMode="auto">
              <a:xfrm>
                <a:off x="1056" y="1296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62" name="Line 38"/>
              <p:cNvSpPr>
                <a:spLocks noChangeShapeType="1"/>
              </p:cNvSpPr>
              <p:nvPr/>
            </p:nvSpPr>
            <p:spPr bwMode="auto">
              <a:xfrm>
                <a:off x="1920" y="1296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63" name="Line 39"/>
              <p:cNvSpPr>
                <a:spLocks noChangeShapeType="1"/>
              </p:cNvSpPr>
              <p:nvPr/>
            </p:nvSpPr>
            <p:spPr bwMode="auto">
              <a:xfrm>
                <a:off x="1680" y="1296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64" name="Line 40"/>
              <p:cNvSpPr>
                <a:spLocks noChangeShapeType="1"/>
              </p:cNvSpPr>
              <p:nvPr/>
            </p:nvSpPr>
            <p:spPr bwMode="auto">
              <a:xfrm>
                <a:off x="1440" y="1296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1149350" y="3124200"/>
            <a:ext cx="3035300" cy="1892300"/>
            <a:chOff x="724" y="1732"/>
            <a:chExt cx="1912" cy="1192"/>
          </a:xfrm>
        </p:grpSpPr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724" y="1732"/>
              <a:ext cx="1912" cy="1192"/>
              <a:chOff x="724" y="1732"/>
              <a:chExt cx="1912" cy="1192"/>
            </a:xfrm>
          </p:grpSpPr>
          <p:sp>
            <p:nvSpPr>
              <p:cNvPr id="231467" name="Rectangle 43"/>
              <p:cNvSpPr>
                <a:spLocks noChangeArrowheads="1"/>
              </p:cNvSpPr>
              <p:nvPr/>
            </p:nvSpPr>
            <p:spPr bwMode="auto">
              <a:xfrm>
                <a:off x="820" y="1841"/>
                <a:ext cx="1816" cy="108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231468" name="Rectangle 44"/>
              <p:cNvSpPr>
                <a:spLocks noChangeArrowheads="1"/>
              </p:cNvSpPr>
              <p:nvPr/>
            </p:nvSpPr>
            <p:spPr bwMode="auto">
              <a:xfrm>
                <a:off x="724" y="1732"/>
                <a:ext cx="1816" cy="1083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1056" y="1776"/>
              <a:ext cx="1105" cy="289"/>
              <a:chOff x="1056" y="1776"/>
              <a:chExt cx="1105" cy="289"/>
            </a:xfrm>
          </p:grpSpPr>
          <p:sp>
            <p:nvSpPr>
              <p:cNvPr id="231470" name="Freeform 46"/>
              <p:cNvSpPr>
                <a:spLocks/>
              </p:cNvSpPr>
              <p:nvPr/>
            </p:nvSpPr>
            <p:spPr bwMode="auto">
              <a:xfrm>
                <a:off x="1056" y="1776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71" name="Line 47"/>
              <p:cNvSpPr>
                <a:spLocks noChangeShapeType="1"/>
              </p:cNvSpPr>
              <p:nvPr/>
            </p:nvSpPr>
            <p:spPr bwMode="auto">
              <a:xfrm>
                <a:off x="1920" y="1776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72" name="Line 48"/>
              <p:cNvSpPr>
                <a:spLocks noChangeShapeType="1"/>
              </p:cNvSpPr>
              <p:nvPr/>
            </p:nvSpPr>
            <p:spPr bwMode="auto">
              <a:xfrm>
                <a:off x="1680" y="1776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73" name="Line 49"/>
              <p:cNvSpPr>
                <a:spLocks noChangeShapeType="1"/>
              </p:cNvSpPr>
              <p:nvPr/>
            </p:nvSpPr>
            <p:spPr bwMode="auto">
              <a:xfrm>
                <a:off x="1440" y="1776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1056" y="2112"/>
              <a:ext cx="1105" cy="289"/>
              <a:chOff x="1056" y="2112"/>
              <a:chExt cx="1105" cy="289"/>
            </a:xfrm>
          </p:grpSpPr>
          <p:sp>
            <p:nvSpPr>
              <p:cNvPr id="231475" name="Freeform 51"/>
              <p:cNvSpPr>
                <a:spLocks/>
              </p:cNvSpPr>
              <p:nvPr/>
            </p:nvSpPr>
            <p:spPr bwMode="auto">
              <a:xfrm>
                <a:off x="1056" y="2112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76" name="Line 52"/>
              <p:cNvSpPr>
                <a:spLocks noChangeShapeType="1"/>
              </p:cNvSpPr>
              <p:nvPr/>
            </p:nvSpPr>
            <p:spPr bwMode="auto">
              <a:xfrm>
                <a:off x="1920" y="2112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77" name="Line 53"/>
              <p:cNvSpPr>
                <a:spLocks noChangeShapeType="1"/>
              </p:cNvSpPr>
              <p:nvPr/>
            </p:nvSpPr>
            <p:spPr bwMode="auto">
              <a:xfrm>
                <a:off x="1680" y="2112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78" name="Line 54"/>
              <p:cNvSpPr>
                <a:spLocks noChangeShapeType="1"/>
              </p:cNvSpPr>
              <p:nvPr/>
            </p:nvSpPr>
            <p:spPr bwMode="auto">
              <a:xfrm>
                <a:off x="1440" y="2112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1056" y="2448"/>
              <a:ext cx="1105" cy="289"/>
              <a:chOff x="1056" y="2448"/>
              <a:chExt cx="1105" cy="289"/>
            </a:xfrm>
          </p:grpSpPr>
          <p:sp>
            <p:nvSpPr>
              <p:cNvPr id="231480" name="Freeform 56"/>
              <p:cNvSpPr>
                <a:spLocks/>
              </p:cNvSpPr>
              <p:nvPr/>
            </p:nvSpPr>
            <p:spPr bwMode="auto">
              <a:xfrm>
                <a:off x="1056" y="2448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81" name="Line 57"/>
              <p:cNvSpPr>
                <a:spLocks noChangeShapeType="1"/>
              </p:cNvSpPr>
              <p:nvPr/>
            </p:nvSpPr>
            <p:spPr bwMode="auto">
              <a:xfrm>
                <a:off x="1920" y="24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82" name="Line 58"/>
              <p:cNvSpPr>
                <a:spLocks noChangeShapeType="1"/>
              </p:cNvSpPr>
              <p:nvPr/>
            </p:nvSpPr>
            <p:spPr bwMode="auto">
              <a:xfrm>
                <a:off x="1680" y="24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83" name="Line 59"/>
              <p:cNvSpPr>
                <a:spLocks noChangeShapeType="1"/>
              </p:cNvSpPr>
              <p:nvPr/>
            </p:nvSpPr>
            <p:spPr bwMode="auto">
              <a:xfrm>
                <a:off x="1440" y="24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1149350" y="4951413"/>
            <a:ext cx="3035300" cy="1892300"/>
            <a:chOff x="724" y="2883"/>
            <a:chExt cx="1912" cy="1192"/>
          </a:xfrm>
        </p:grpSpPr>
        <p:grpSp>
          <p:nvGrpSpPr>
            <p:cNvPr id="15" name="Group 61"/>
            <p:cNvGrpSpPr>
              <a:grpSpLocks/>
            </p:cNvGrpSpPr>
            <p:nvPr/>
          </p:nvGrpSpPr>
          <p:grpSpPr bwMode="auto">
            <a:xfrm>
              <a:off x="724" y="2883"/>
              <a:ext cx="1912" cy="1192"/>
              <a:chOff x="724" y="2883"/>
              <a:chExt cx="1912" cy="1192"/>
            </a:xfrm>
          </p:grpSpPr>
          <p:sp>
            <p:nvSpPr>
              <p:cNvPr id="231486" name="Rectangle 62"/>
              <p:cNvSpPr>
                <a:spLocks noChangeArrowheads="1"/>
              </p:cNvSpPr>
              <p:nvPr/>
            </p:nvSpPr>
            <p:spPr bwMode="auto">
              <a:xfrm>
                <a:off x="820" y="2992"/>
                <a:ext cx="1816" cy="108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231487" name="Rectangle 63"/>
              <p:cNvSpPr>
                <a:spLocks noChangeArrowheads="1"/>
              </p:cNvSpPr>
              <p:nvPr/>
            </p:nvSpPr>
            <p:spPr bwMode="auto">
              <a:xfrm>
                <a:off x="724" y="2883"/>
                <a:ext cx="1816" cy="1083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>
              <a:off x="1056" y="2927"/>
              <a:ext cx="1105" cy="289"/>
              <a:chOff x="1056" y="2927"/>
              <a:chExt cx="1105" cy="289"/>
            </a:xfrm>
          </p:grpSpPr>
          <p:sp>
            <p:nvSpPr>
              <p:cNvPr id="231489" name="Freeform 65"/>
              <p:cNvSpPr>
                <a:spLocks/>
              </p:cNvSpPr>
              <p:nvPr/>
            </p:nvSpPr>
            <p:spPr bwMode="auto">
              <a:xfrm>
                <a:off x="1056" y="2927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90" name="Line 66"/>
              <p:cNvSpPr>
                <a:spLocks noChangeShapeType="1"/>
              </p:cNvSpPr>
              <p:nvPr/>
            </p:nvSpPr>
            <p:spPr bwMode="auto">
              <a:xfrm>
                <a:off x="1920" y="2927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91" name="Line 67"/>
              <p:cNvSpPr>
                <a:spLocks noChangeShapeType="1"/>
              </p:cNvSpPr>
              <p:nvPr/>
            </p:nvSpPr>
            <p:spPr bwMode="auto">
              <a:xfrm>
                <a:off x="1680" y="2927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92" name="Line 68"/>
              <p:cNvSpPr>
                <a:spLocks noChangeShapeType="1"/>
              </p:cNvSpPr>
              <p:nvPr/>
            </p:nvSpPr>
            <p:spPr bwMode="auto">
              <a:xfrm>
                <a:off x="1440" y="2927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69"/>
            <p:cNvGrpSpPr>
              <a:grpSpLocks/>
            </p:cNvGrpSpPr>
            <p:nvPr/>
          </p:nvGrpSpPr>
          <p:grpSpPr bwMode="auto">
            <a:xfrm>
              <a:off x="1056" y="3263"/>
              <a:ext cx="1105" cy="289"/>
              <a:chOff x="1056" y="3263"/>
              <a:chExt cx="1105" cy="289"/>
            </a:xfrm>
          </p:grpSpPr>
          <p:sp>
            <p:nvSpPr>
              <p:cNvPr id="231494" name="Freeform 70"/>
              <p:cNvSpPr>
                <a:spLocks/>
              </p:cNvSpPr>
              <p:nvPr/>
            </p:nvSpPr>
            <p:spPr bwMode="auto">
              <a:xfrm>
                <a:off x="1056" y="3263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95" name="Line 71"/>
              <p:cNvSpPr>
                <a:spLocks noChangeShapeType="1"/>
              </p:cNvSpPr>
              <p:nvPr/>
            </p:nvSpPr>
            <p:spPr bwMode="auto">
              <a:xfrm>
                <a:off x="1920" y="3263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96" name="Line 72"/>
              <p:cNvSpPr>
                <a:spLocks noChangeShapeType="1"/>
              </p:cNvSpPr>
              <p:nvPr/>
            </p:nvSpPr>
            <p:spPr bwMode="auto">
              <a:xfrm>
                <a:off x="1680" y="3263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97" name="Line 73"/>
              <p:cNvSpPr>
                <a:spLocks noChangeShapeType="1"/>
              </p:cNvSpPr>
              <p:nvPr/>
            </p:nvSpPr>
            <p:spPr bwMode="auto">
              <a:xfrm>
                <a:off x="1440" y="3263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" name="Group 74"/>
            <p:cNvGrpSpPr>
              <a:grpSpLocks/>
            </p:cNvGrpSpPr>
            <p:nvPr/>
          </p:nvGrpSpPr>
          <p:grpSpPr bwMode="auto">
            <a:xfrm>
              <a:off x="1056" y="3599"/>
              <a:ext cx="1105" cy="289"/>
              <a:chOff x="1056" y="3599"/>
              <a:chExt cx="1105" cy="289"/>
            </a:xfrm>
          </p:grpSpPr>
          <p:sp>
            <p:nvSpPr>
              <p:cNvPr id="231499" name="Freeform 75"/>
              <p:cNvSpPr>
                <a:spLocks/>
              </p:cNvSpPr>
              <p:nvPr/>
            </p:nvSpPr>
            <p:spPr bwMode="auto">
              <a:xfrm>
                <a:off x="1056" y="3599"/>
                <a:ext cx="1105" cy="2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04" y="0"/>
                  </a:cxn>
                  <a:cxn ang="0">
                    <a:pos x="1104" y="288"/>
                  </a:cxn>
                  <a:cxn ang="0">
                    <a:pos x="0" y="288"/>
                  </a:cxn>
                  <a:cxn ang="0">
                    <a:pos x="55" y="288"/>
                  </a:cxn>
                </a:cxnLst>
                <a:rect l="0" t="0" r="r" b="b"/>
                <a:pathLst>
                  <a:path w="1105" h="289">
                    <a:moveTo>
                      <a:pt x="0" y="0"/>
                    </a:moveTo>
                    <a:lnTo>
                      <a:pt x="1104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5" y="288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00" name="Line 76"/>
              <p:cNvSpPr>
                <a:spLocks noChangeShapeType="1"/>
              </p:cNvSpPr>
              <p:nvPr/>
            </p:nvSpPr>
            <p:spPr bwMode="auto">
              <a:xfrm>
                <a:off x="1920" y="3599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501" name="Line 77"/>
              <p:cNvSpPr>
                <a:spLocks noChangeShapeType="1"/>
              </p:cNvSpPr>
              <p:nvPr/>
            </p:nvSpPr>
            <p:spPr bwMode="auto">
              <a:xfrm>
                <a:off x="1680" y="3599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502" name="Line 78"/>
              <p:cNvSpPr>
                <a:spLocks noChangeShapeType="1"/>
              </p:cNvSpPr>
              <p:nvPr/>
            </p:nvSpPr>
            <p:spPr bwMode="auto">
              <a:xfrm>
                <a:off x="1440" y="3599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3130550" y="1447800"/>
            <a:ext cx="215900" cy="3949700"/>
            <a:chOff x="1972" y="676"/>
            <a:chExt cx="136" cy="2488"/>
          </a:xfrm>
        </p:grpSpPr>
        <p:sp>
          <p:nvSpPr>
            <p:cNvPr id="231504" name="Rectangle 80"/>
            <p:cNvSpPr>
              <a:spLocks noChangeArrowheads="1"/>
            </p:cNvSpPr>
            <p:nvPr/>
          </p:nvSpPr>
          <p:spPr bwMode="auto">
            <a:xfrm>
              <a:off x="1972" y="676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5" name="Rectangle 81"/>
            <p:cNvSpPr>
              <a:spLocks noChangeArrowheads="1"/>
            </p:cNvSpPr>
            <p:nvPr/>
          </p:nvSpPr>
          <p:spPr bwMode="auto">
            <a:xfrm>
              <a:off x="1972" y="182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6" name="Rectangle 82"/>
            <p:cNvSpPr>
              <a:spLocks noChangeArrowheads="1"/>
            </p:cNvSpPr>
            <p:nvPr/>
          </p:nvSpPr>
          <p:spPr bwMode="auto">
            <a:xfrm>
              <a:off x="1972" y="2980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3"/>
          <p:cNvGrpSpPr>
            <a:grpSpLocks/>
          </p:cNvGrpSpPr>
          <p:nvPr/>
        </p:nvGrpSpPr>
        <p:grpSpPr bwMode="auto">
          <a:xfrm>
            <a:off x="2749550" y="1447800"/>
            <a:ext cx="596900" cy="3949700"/>
            <a:chOff x="1732" y="676"/>
            <a:chExt cx="376" cy="2488"/>
          </a:xfrm>
        </p:grpSpPr>
        <p:sp>
          <p:nvSpPr>
            <p:cNvPr id="231508" name="Rectangle 84"/>
            <p:cNvSpPr>
              <a:spLocks noChangeArrowheads="1"/>
            </p:cNvSpPr>
            <p:nvPr/>
          </p:nvSpPr>
          <p:spPr bwMode="auto">
            <a:xfrm>
              <a:off x="1732" y="676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9" name="Rectangle 85"/>
            <p:cNvSpPr>
              <a:spLocks noChangeArrowheads="1"/>
            </p:cNvSpPr>
            <p:nvPr/>
          </p:nvSpPr>
          <p:spPr bwMode="auto">
            <a:xfrm>
              <a:off x="1972" y="2164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0" name="Rectangle 86"/>
            <p:cNvSpPr>
              <a:spLocks noChangeArrowheads="1"/>
            </p:cNvSpPr>
            <p:nvPr/>
          </p:nvSpPr>
          <p:spPr bwMode="auto">
            <a:xfrm>
              <a:off x="1732" y="2980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87"/>
          <p:cNvGrpSpPr>
            <a:grpSpLocks/>
          </p:cNvGrpSpPr>
          <p:nvPr/>
        </p:nvGrpSpPr>
        <p:grpSpPr bwMode="auto">
          <a:xfrm>
            <a:off x="2368550" y="1447800"/>
            <a:ext cx="977900" cy="4483100"/>
            <a:chOff x="1492" y="676"/>
            <a:chExt cx="616" cy="2824"/>
          </a:xfrm>
        </p:grpSpPr>
        <p:sp>
          <p:nvSpPr>
            <p:cNvPr id="231512" name="Rectangle 88"/>
            <p:cNvSpPr>
              <a:spLocks noChangeArrowheads="1"/>
            </p:cNvSpPr>
            <p:nvPr/>
          </p:nvSpPr>
          <p:spPr bwMode="auto">
            <a:xfrm>
              <a:off x="1492" y="676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3" name="Rectangle 89"/>
            <p:cNvSpPr>
              <a:spLocks noChangeArrowheads="1"/>
            </p:cNvSpPr>
            <p:nvPr/>
          </p:nvSpPr>
          <p:spPr bwMode="auto">
            <a:xfrm>
              <a:off x="1972" y="2500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4" name="Rectangle 90"/>
            <p:cNvSpPr>
              <a:spLocks noChangeArrowheads="1"/>
            </p:cNvSpPr>
            <p:nvPr/>
          </p:nvSpPr>
          <p:spPr bwMode="auto">
            <a:xfrm>
              <a:off x="1972" y="3316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91"/>
          <p:cNvGrpSpPr>
            <a:grpSpLocks/>
          </p:cNvGrpSpPr>
          <p:nvPr/>
        </p:nvGrpSpPr>
        <p:grpSpPr bwMode="auto">
          <a:xfrm>
            <a:off x="2362200" y="1441450"/>
            <a:ext cx="990600" cy="4495800"/>
            <a:chOff x="1488" y="672"/>
            <a:chExt cx="624" cy="2832"/>
          </a:xfrm>
        </p:grpSpPr>
        <p:sp useBgFill="1">
          <p:nvSpPr>
            <p:cNvPr id="231516" name="Rectangle 92"/>
            <p:cNvSpPr>
              <a:spLocks noChangeArrowheads="1"/>
            </p:cNvSpPr>
            <p:nvPr/>
          </p:nvSpPr>
          <p:spPr bwMode="auto">
            <a:xfrm>
              <a:off x="1488" y="672"/>
              <a:ext cx="144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31517" name="Rectangle 93"/>
            <p:cNvSpPr>
              <a:spLocks noChangeArrowheads="1"/>
            </p:cNvSpPr>
            <p:nvPr/>
          </p:nvSpPr>
          <p:spPr bwMode="auto">
            <a:xfrm>
              <a:off x="1968" y="2496"/>
              <a:ext cx="144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31518" name="Rectangle 94"/>
            <p:cNvSpPr>
              <a:spLocks noChangeArrowheads="1"/>
            </p:cNvSpPr>
            <p:nvPr/>
          </p:nvSpPr>
          <p:spPr bwMode="auto">
            <a:xfrm>
              <a:off x="1968" y="3312"/>
              <a:ext cx="144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95"/>
          <p:cNvGrpSpPr>
            <a:grpSpLocks/>
          </p:cNvGrpSpPr>
          <p:nvPr/>
        </p:nvGrpSpPr>
        <p:grpSpPr bwMode="auto">
          <a:xfrm>
            <a:off x="3587750" y="1143000"/>
            <a:ext cx="215900" cy="4559300"/>
            <a:chOff x="2260" y="484"/>
            <a:chExt cx="136" cy="2872"/>
          </a:xfrm>
        </p:grpSpPr>
        <p:sp>
          <p:nvSpPr>
            <p:cNvPr id="231520" name="Rectangle 96"/>
            <p:cNvSpPr>
              <a:spLocks noChangeArrowheads="1"/>
            </p:cNvSpPr>
            <p:nvPr/>
          </p:nvSpPr>
          <p:spPr bwMode="auto">
            <a:xfrm>
              <a:off x="2260" y="484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1" name="Rectangle 97"/>
            <p:cNvSpPr>
              <a:spLocks noChangeArrowheads="1"/>
            </p:cNvSpPr>
            <p:nvPr/>
          </p:nvSpPr>
          <p:spPr bwMode="auto">
            <a:xfrm>
              <a:off x="2260" y="235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2" name="Rectangle 98"/>
            <p:cNvSpPr>
              <a:spLocks noChangeArrowheads="1"/>
            </p:cNvSpPr>
            <p:nvPr/>
          </p:nvSpPr>
          <p:spPr bwMode="auto">
            <a:xfrm>
              <a:off x="2260" y="3172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99"/>
          <p:cNvGrpSpPr>
            <a:grpSpLocks/>
          </p:cNvGrpSpPr>
          <p:nvPr/>
        </p:nvGrpSpPr>
        <p:grpSpPr bwMode="auto">
          <a:xfrm>
            <a:off x="3892550" y="1143000"/>
            <a:ext cx="215900" cy="4559300"/>
            <a:chOff x="2452" y="484"/>
            <a:chExt cx="136" cy="2872"/>
          </a:xfrm>
        </p:grpSpPr>
        <p:sp>
          <p:nvSpPr>
            <p:cNvPr id="231524" name="Rectangle 100"/>
            <p:cNvSpPr>
              <a:spLocks noChangeArrowheads="1"/>
            </p:cNvSpPr>
            <p:nvPr/>
          </p:nvSpPr>
          <p:spPr bwMode="auto">
            <a:xfrm>
              <a:off x="2452" y="484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5" name="Rectangle 101"/>
            <p:cNvSpPr>
              <a:spLocks noChangeArrowheads="1"/>
            </p:cNvSpPr>
            <p:nvPr/>
          </p:nvSpPr>
          <p:spPr bwMode="auto">
            <a:xfrm>
              <a:off x="2452" y="235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6" name="Rectangle 102"/>
            <p:cNvSpPr>
              <a:spLocks noChangeArrowheads="1"/>
            </p:cNvSpPr>
            <p:nvPr/>
          </p:nvSpPr>
          <p:spPr bwMode="auto">
            <a:xfrm>
              <a:off x="2452" y="3172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03"/>
          <p:cNvGrpSpPr>
            <a:grpSpLocks/>
          </p:cNvGrpSpPr>
          <p:nvPr/>
        </p:nvGrpSpPr>
        <p:grpSpPr bwMode="auto">
          <a:xfrm>
            <a:off x="4806950" y="1219200"/>
            <a:ext cx="215900" cy="4102100"/>
            <a:chOff x="3028" y="532"/>
            <a:chExt cx="136" cy="2584"/>
          </a:xfrm>
        </p:grpSpPr>
        <p:sp>
          <p:nvSpPr>
            <p:cNvPr id="231528" name="Rectangle 104"/>
            <p:cNvSpPr>
              <a:spLocks noChangeArrowheads="1"/>
            </p:cNvSpPr>
            <p:nvPr/>
          </p:nvSpPr>
          <p:spPr bwMode="auto">
            <a:xfrm>
              <a:off x="3028" y="532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9" name="Rectangle 105"/>
            <p:cNvSpPr>
              <a:spLocks noChangeArrowheads="1"/>
            </p:cNvSpPr>
            <p:nvPr/>
          </p:nvSpPr>
          <p:spPr bwMode="auto">
            <a:xfrm>
              <a:off x="3028" y="2452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0" name="Rectangle 106"/>
            <p:cNvSpPr>
              <a:spLocks noChangeArrowheads="1"/>
            </p:cNvSpPr>
            <p:nvPr/>
          </p:nvSpPr>
          <p:spPr bwMode="auto">
            <a:xfrm>
              <a:off x="3028" y="2932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07"/>
          <p:cNvGrpSpPr>
            <a:grpSpLocks/>
          </p:cNvGrpSpPr>
          <p:nvPr/>
        </p:nvGrpSpPr>
        <p:grpSpPr bwMode="auto">
          <a:xfrm>
            <a:off x="5111750" y="1295400"/>
            <a:ext cx="215900" cy="3797300"/>
            <a:chOff x="3220" y="580"/>
            <a:chExt cx="136" cy="2392"/>
          </a:xfrm>
        </p:grpSpPr>
        <p:sp>
          <p:nvSpPr>
            <p:cNvPr id="231532" name="Rectangle 108"/>
            <p:cNvSpPr>
              <a:spLocks noChangeArrowheads="1"/>
            </p:cNvSpPr>
            <p:nvPr/>
          </p:nvSpPr>
          <p:spPr bwMode="auto">
            <a:xfrm>
              <a:off x="3220" y="580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3" name="Rectangle 109"/>
            <p:cNvSpPr>
              <a:spLocks noChangeArrowheads="1"/>
            </p:cNvSpPr>
            <p:nvPr/>
          </p:nvSpPr>
          <p:spPr bwMode="auto">
            <a:xfrm>
              <a:off x="3220" y="2548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4" name="Rectangle 110"/>
            <p:cNvSpPr>
              <a:spLocks noChangeArrowheads="1"/>
            </p:cNvSpPr>
            <p:nvPr/>
          </p:nvSpPr>
          <p:spPr bwMode="auto">
            <a:xfrm>
              <a:off x="3220" y="2788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111"/>
          <p:cNvGrpSpPr>
            <a:grpSpLocks/>
          </p:cNvGrpSpPr>
          <p:nvPr/>
        </p:nvGrpSpPr>
        <p:grpSpPr bwMode="auto">
          <a:xfrm>
            <a:off x="5416550" y="1371600"/>
            <a:ext cx="215900" cy="3568700"/>
            <a:chOff x="3412" y="628"/>
            <a:chExt cx="136" cy="2248"/>
          </a:xfrm>
        </p:grpSpPr>
        <p:sp>
          <p:nvSpPr>
            <p:cNvPr id="231536" name="Rectangle 112"/>
            <p:cNvSpPr>
              <a:spLocks noChangeArrowheads="1"/>
            </p:cNvSpPr>
            <p:nvPr/>
          </p:nvSpPr>
          <p:spPr bwMode="auto">
            <a:xfrm>
              <a:off x="3412" y="62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7" name="Rectangle 113"/>
            <p:cNvSpPr>
              <a:spLocks noChangeArrowheads="1"/>
            </p:cNvSpPr>
            <p:nvPr/>
          </p:nvSpPr>
          <p:spPr bwMode="auto">
            <a:xfrm>
              <a:off x="3412" y="2692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8" name="Rectangle 114"/>
            <p:cNvSpPr>
              <a:spLocks noChangeArrowheads="1"/>
            </p:cNvSpPr>
            <p:nvPr/>
          </p:nvSpPr>
          <p:spPr bwMode="auto">
            <a:xfrm>
              <a:off x="3412" y="2596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15"/>
          <p:cNvGrpSpPr>
            <a:grpSpLocks/>
          </p:cNvGrpSpPr>
          <p:nvPr/>
        </p:nvGrpSpPr>
        <p:grpSpPr bwMode="auto">
          <a:xfrm>
            <a:off x="5721350" y="1524000"/>
            <a:ext cx="215900" cy="3568700"/>
            <a:chOff x="3604" y="724"/>
            <a:chExt cx="136" cy="2248"/>
          </a:xfrm>
        </p:grpSpPr>
        <p:sp>
          <p:nvSpPr>
            <p:cNvPr id="231540" name="Rectangle 116"/>
            <p:cNvSpPr>
              <a:spLocks noChangeArrowheads="1"/>
            </p:cNvSpPr>
            <p:nvPr/>
          </p:nvSpPr>
          <p:spPr bwMode="auto">
            <a:xfrm>
              <a:off x="3604" y="724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1" name="Rectangle 117"/>
            <p:cNvSpPr>
              <a:spLocks noChangeArrowheads="1"/>
            </p:cNvSpPr>
            <p:nvPr/>
          </p:nvSpPr>
          <p:spPr bwMode="auto">
            <a:xfrm>
              <a:off x="3604" y="2788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2" name="Rectangle 118"/>
            <p:cNvSpPr>
              <a:spLocks noChangeArrowheads="1"/>
            </p:cNvSpPr>
            <p:nvPr/>
          </p:nvSpPr>
          <p:spPr bwMode="auto">
            <a:xfrm>
              <a:off x="3604" y="2452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19"/>
          <p:cNvGrpSpPr>
            <a:grpSpLocks/>
          </p:cNvGrpSpPr>
          <p:nvPr/>
        </p:nvGrpSpPr>
        <p:grpSpPr bwMode="auto">
          <a:xfrm>
            <a:off x="6026150" y="1600200"/>
            <a:ext cx="215900" cy="3644900"/>
            <a:chOff x="3796" y="772"/>
            <a:chExt cx="136" cy="2296"/>
          </a:xfrm>
        </p:grpSpPr>
        <p:sp>
          <p:nvSpPr>
            <p:cNvPr id="231544" name="Rectangle 120"/>
            <p:cNvSpPr>
              <a:spLocks noChangeArrowheads="1"/>
            </p:cNvSpPr>
            <p:nvPr/>
          </p:nvSpPr>
          <p:spPr bwMode="auto">
            <a:xfrm>
              <a:off x="3796" y="772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5" name="Rectangle 121"/>
            <p:cNvSpPr>
              <a:spLocks noChangeArrowheads="1"/>
            </p:cNvSpPr>
            <p:nvPr/>
          </p:nvSpPr>
          <p:spPr bwMode="auto">
            <a:xfrm>
              <a:off x="3796" y="2884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6" name="Rectangle 122"/>
            <p:cNvSpPr>
              <a:spLocks noChangeArrowheads="1"/>
            </p:cNvSpPr>
            <p:nvPr/>
          </p:nvSpPr>
          <p:spPr bwMode="auto">
            <a:xfrm>
              <a:off x="3796" y="2308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123"/>
          <p:cNvGrpSpPr>
            <a:grpSpLocks/>
          </p:cNvGrpSpPr>
          <p:nvPr/>
        </p:nvGrpSpPr>
        <p:grpSpPr bwMode="auto">
          <a:xfrm>
            <a:off x="6330950" y="1676400"/>
            <a:ext cx="215900" cy="3721100"/>
            <a:chOff x="3988" y="820"/>
            <a:chExt cx="136" cy="2344"/>
          </a:xfrm>
        </p:grpSpPr>
        <p:sp>
          <p:nvSpPr>
            <p:cNvPr id="231548" name="Rectangle 124"/>
            <p:cNvSpPr>
              <a:spLocks noChangeArrowheads="1"/>
            </p:cNvSpPr>
            <p:nvPr/>
          </p:nvSpPr>
          <p:spPr bwMode="auto">
            <a:xfrm>
              <a:off x="3988" y="820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9" name="Rectangle 125"/>
            <p:cNvSpPr>
              <a:spLocks noChangeArrowheads="1"/>
            </p:cNvSpPr>
            <p:nvPr/>
          </p:nvSpPr>
          <p:spPr bwMode="auto">
            <a:xfrm>
              <a:off x="3988" y="2980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0" name="Rectangle 126"/>
            <p:cNvSpPr>
              <a:spLocks noChangeArrowheads="1"/>
            </p:cNvSpPr>
            <p:nvPr/>
          </p:nvSpPr>
          <p:spPr bwMode="auto">
            <a:xfrm>
              <a:off x="3988" y="2116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127"/>
          <p:cNvGrpSpPr>
            <a:grpSpLocks/>
          </p:cNvGrpSpPr>
          <p:nvPr/>
        </p:nvGrpSpPr>
        <p:grpSpPr bwMode="auto">
          <a:xfrm>
            <a:off x="6711950" y="1752600"/>
            <a:ext cx="215900" cy="3797300"/>
            <a:chOff x="4228" y="868"/>
            <a:chExt cx="136" cy="2392"/>
          </a:xfrm>
        </p:grpSpPr>
        <p:sp>
          <p:nvSpPr>
            <p:cNvPr id="231552" name="Rectangle 128"/>
            <p:cNvSpPr>
              <a:spLocks noChangeArrowheads="1"/>
            </p:cNvSpPr>
            <p:nvPr/>
          </p:nvSpPr>
          <p:spPr bwMode="auto">
            <a:xfrm>
              <a:off x="4228" y="86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3" name="Rectangle 129"/>
            <p:cNvSpPr>
              <a:spLocks noChangeArrowheads="1"/>
            </p:cNvSpPr>
            <p:nvPr/>
          </p:nvSpPr>
          <p:spPr bwMode="auto">
            <a:xfrm>
              <a:off x="4228" y="307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4" name="Rectangle 130"/>
            <p:cNvSpPr>
              <a:spLocks noChangeArrowheads="1"/>
            </p:cNvSpPr>
            <p:nvPr/>
          </p:nvSpPr>
          <p:spPr bwMode="auto">
            <a:xfrm>
              <a:off x="4228" y="1924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24" name="Group 131"/>
          <p:cNvGrpSpPr>
            <a:grpSpLocks/>
          </p:cNvGrpSpPr>
          <p:nvPr/>
        </p:nvGrpSpPr>
        <p:grpSpPr bwMode="auto">
          <a:xfrm>
            <a:off x="7092950" y="1752600"/>
            <a:ext cx="215900" cy="3797300"/>
            <a:chOff x="4468" y="868"/>
            <a:chExt cx="136" cy="2392"/>
          </a:xfrm>
        </p:grpSpPr>
        <p:sp>
          <p:nvSpPr>
            <p:cNvPr id="231556" name="Rectangle 132"/>
            <p:cNvSpPr>
              <a:spLocks noChangeArrowheads="1"/>
            </p:cNvSpPr>
            <p:nvPr/>
          </p:nvSpPr>
          <p:spPr bwMode="auto">
            <a:xfrm>
              <a:off x="4468" y="86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7" name="Rectangle 133"/>
            <p:cNvSpPr>
              <a:spLocks noChangeArrowheads="1"/>
            </p:cNvSpPr>
            <p:nvPr/>
          </p:nvSpPr>
          <p:spPr bwMode="auto">
            <a:xfrm>
              <a:off x="4468" y="307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8" name="Rectangle 134"/>
            <p:cNvSpPr>
              <a:spLocks noChangeArrowheads="1"/>
            </p:cNvSpPr>
            <p:nvPr/>
          </p:nvSpPr>
          <p:spPr bwMode="auto">
            <a:xfrm>
              <a:off x="4468" y="1924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25" name="Group 135"/>
          <p:cNvGrpSpPr>
            <a:grpSpLocks/>
          </p:cNvGrpSpPr>
          <p:nvPr/>
        </p:nvGrpSpPr>
        <p:grpSpPr bwMode="auto">
          <a:xfrm>
            <a:off x="7473950" y="1752600"/>
            <a:ext cx="215900" cy="3797300"/>
            <a:chOff x="4708" y="868"/>
            <a:chExt cx="136" cy="2392"/>
          </a:xfrm>
        </p:grpSpPr>
        <p:sp>
          <p:nvSpPr>
            <p:cNvPr id="231560" name="Rectangle 136"/>
            <p:cNvSpPr>
              <a:spLocks noChangeArrowheads="1"/>
            </p:cNvSpPr>
            <p:nvPr/>
          </p:nvSpPr>
          <p:spPr bwMode="auto">
            <a:xfrm>
              <a:off x="4708" y="86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1" name="Rectangle 137"/>
            <p:cNvSpPr>
              <a:spLocks noChangeArrowheads="1"/>
            </p:cNvSpPr>
            <p:nvPr/>
          </p:nvSpPr>
          <p:spPr bwMode="auto">
            <a:xfrm>
              <a:off x="4708" y="307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2" name="Rectangle 138"/>
            <p:cNvSpPr>
              <a:spLocks noChangeArrowheads="1"/>
            </p:cNvSpPr>
            <p:nvPr/>
          </p:nvSpPr>
          <p:spPr bwMode="auto">
            <a:xfrm>
              <a:off x="4708" y="1924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27" name="Group 139"/>
          <p:cNvGrpSpPr>
            <a:grpSpLocks/>
          </p:cNvGrpSpPr>
          <p:nvPr/>
        </p:nvGrpSpPr>
        <p:grpSpPr bwMode="auto">
          <a:xfrm>
            <a:off x="7778750" y="1752600"/>
            <a:ext cx="215900" cy="3797300"/>
            <a:chOff x="4900" y="868"/>
            <a:chExt cx="136" cy="2392"/>
          </a:xfrm>
        </p:grpSpPr>
        <p:sp>
          <p:nvSpPr>
            <p:cNvPr id="231564" name="Rectangle 140"/>
            <p:cNvSpPr>
              <a:spLocks noChangeArrowheads="1"/>
            </p:cNvSpPr>
            <p:nvPr/>
          </p:nvSpPr>
          <p:spPr bwMode="auto">
            <a:xfrm>
              <a:off x="4900" y="86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5" name="Rectangle 141"/>
            <p:cNvSpPr>
              <a:spLocks noChangeArrowheads="1"/>
            </p:cNvSpPr>
            <p:nvPr/>
          </p:nvSpPr>
          <p:spPr bwMode="auto">
            <a:xfrm>
              <a:off x="4900" y="307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6" name="Rectangle 142"/>
            <p:cNvSpPr>
              <a:spLocks noChangeArrowheads="1"/>
            </p:cNvSpPr>
            <p:nvPr/>
          </p:nvSpPr>
          <p:spPr bwMode="auto">
            <a:xfrm>
              <a:off x="4900" y="1924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32" name="Group 143"/>
          <p:cNvGrpSpPr>
            <a:grpSpLocks/>
          </p:cNvGrpSpPr>
          <p:nvPr/>
        </p:nvGrpSpPr>
        <p:grpSpPr bwMode="auto">
          <a:xfrm>
            <a:off x="8007350" y="1752600"/>
            <a:ext cx="215900" cy="3797300"/>
            <a:chOff x="5044" y="868"/>
            <a:chExt cx="136" cy="2392"/>
          </a:xfrm>
        </p:grpSpPr>
        <p:sp>
          <p:nvSpPr>
            <p:cNvPr id="231568" name="Rectangle 144"/>
            <p:cNvSpPr>
              <a:spLocks noChangeArrowheads="1"/>
            </p:cNvSpPr>
            <p:nvPr/>
          </p:nvSpPr>
          <p:spPr bwMode="auto">
            <a:xfrm>
              <a:off x="5044" y="868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9" name="Rectangle 145"/>
            <p:cNvSpPr>
              <a:spLocks noChangeArrowheads="1"/>
            </p:cNvSpPr>
            <p:nvPr/>
          </p:nvSpPr>
          <p:spPr bwMode="auto">
            <a:xfrm>
              <a:off x="5044" y="307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0" name="Rectangle 146"/>
            <p:cNvSpPr>
              <a:spLocks noChangeArrowheads="1"/>
            </p:cNvSpPr>
            <p:nvPr/>
          </p:nvSpPr>
          <p:spPr bwMode="auto">
            <a:xfrm>
              <a:off x="5044" y="1924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39" name="Group 147"/>
          <p:cNvGrpSpPr>
            <a:grpSpLocks/>
          </p:cNvGrpSpPr>
          <p:nvPr/>
        </p:nvGrpSpPr>
        <p:grpSpPr bwMode="auto">
          <a:xfrm>
            <a:off x="3429000" y="1600200"/>
            <a:ext cx="3429000" cy="4191000"/>
            <a:chOff x="2160" y="1008"/>
            <a:chExt cx="2160" cy="2640"/>
          </a:xfrm>
        </p:grpSpPr>
        <p:sp>
          <p:nvSpPr>
            <p:cNvPr id="231572" name="Freeform 148"/>
            <p:cNvSpPr>
              <a:spLocks/>
            </p:cNvSpPr>
            <p:nvPr/>
          </p:nvSpPr>
          <p:spPr bwMode="auto">
            <a:xfrm>
              <a:off x="2160" y="1008"/>
              <a:ext cx="2160" cy="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2" y="420"/>
                </a:cxn>
                <a:cxn ang="0">
                  <a:pos x="2160" y="432"/>
                </a:cxn>
              </a:cxnLst>
              <a:rect l="0" t="0" r="r" b="b"/>
              <a:pathLst>
                <a:path w="2160" h="432">
                  <a:moveTo>
                    <a:pt x="0" y="0"/>
                  </a:moveTo>
                  <a:lnTo>
                    <a:pt x="712" y="420"/>
                  </a:lnTo>
                  <a:lnTo>
                    <a:pt x="2160" y="432"/>
                  </a:lnTo>
                </a:path>
              </a:pathLst>
            </a:custGeom>
            <a:noFill/>
            <a:ln w="57150" cap="sq" cmpd="sng">
              <a:solidFill>
                <a:srgbClr val="CC33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573" name="Freeform 149"/>
            <p:cNvSpPr>
              <a:spLocks/>
            </p:cNvSpPr>
            <p:nvPr/>
          </p:nvSpPr>
          <p:spPr bwMode="auto">
            <a:xfrm>
              <a:off x="2160" y="2448"/>
              <a:ext cx="2112" cy="12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672" y="0"/>
                </a:cxn>
                <a:cxn ang="0">
                  <a:pos x="2112" y="1200"/>
                </a:cxn>
              </a:cxnLst>
              <a:rect l="0" t="0" r="r" b="b"/>
              <a:pathLst>
                <a:path w="2112" h="1200">
                  <a:moveTo>
                    <a:pt x="0" y="384"/>
                  </a:moveTo>
                  <a:lnTo>
                    <a:pt x="672" y="0"/>
                  </a:lnTo>
                  <a:lnTo>
                    <a:pt x="2112" y="1200"/>
                  </a:lnTo>
                </a:path>
              </a:pathLst>
            </a:custGeom>
            <a:noFill/>
            <a:ln w="57150" cap="sq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1574" name="Freeform 150"/>
            <p:cNvSpPr>
              <a:spLocks/>
            </p:cNvSpPr>
            <p:nvPr/>
          </p:nvSpPr>
          <p:spPr bwMode="auto">
            <a:xfrm>
              <a:off x="2160" y="2448"/>
              <a:ext cx="2160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672" y="1152"/>
                </a:cxn>
                <a:cxn ang="0">
                  <a:pos x="2160" y="0"/>
                </a:cxn>
              </a:cxnLst>
              <a:rect l="0" t="0" r="r" b="b"/>
              <a:pathLst>
                <a:path w="2160" h="1200">
                  <a:moveTo>
                    <a:pt x="0" y="1200"/>
                  </a:moveTo>
                  <a:lnTo>
                    <a:pt x="672" y="1152"/>
                  </a:lnTo>
                  <a:lnTo>
                    <a:pt x="2160" y="0"/>
                  </a:lnTo>
                </a:path>
              </a:pathLst>
            </a:custGeom>
            <a:noFill/>
            <a:ln w="57150" cap="sq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31575" name="Oval 151"/>
          <p:cNvSpPr>
            <a:spLocks noChangeArrowheads="1"/>
          </p:cNvSpPr>
          <p:nvPr/>
        </p:nvSpPr>
        <p:spPr bwMode="auto">
          <a:xfrm>
            <a:off x="4419600" y="5562600"/>
            <a:ext cx="215900" cy="2159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1446" name="Group 152"/>
          <p:cNvGrpSpPr>
            <a:grpSpLocks/>
          </p:cNvGrpSpPr>
          <p:nvPr/>
        </p:nvGrpSpPr>
        <p:grpSpPr bwMode="auto">
          <a:xfrm>
            <a:off x="4197350" y="1143000"/>
            <a:ext cx="215900" cy="4559300"/>
            <a:chOff x="2644" y="484"/>
            <a:chExt cx="136" cy="2872"/>
          </a:xfrm>
        </p:grpSpPr>
        <p:sp>
          <p:nvSpPr>
            <p:cNvPr id="231577" name="Rectangle 153"/>
            <p:cNvSpPr>
              <a:spLocks noChangeArrowheads="1"/>
            </p:cNvSpPr>
            <p:nvPr/>
          </p:nvSpPr>
          <p:spPr bwMode="auto">
            <a:xfrm>
              <a:off x="2644" y="484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8" name="Rectangle 154"/>
            <p:cNvSpPr>
              <a:spLocks noChangeArrowheads="1"/>
            </p:cNvSpPr>
            <p:nvPr/>
          </p:nvSpPr>
          <p:spPr bwMode="auto">
            <a:xfrm>
              <a:off x="2644" y="235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9" name="Rectangle 155"/>
            <p:cNvSpPr>
              <a:spLocks noChangeArrowheads="1"/>
            </p:cNvSpPr>
            <p:nvPr/>
          </p:nvSpPr>
          <p:spPr bwMode="auto">
            <a:xfrm>
              <a:off x="2644" y="3172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47" name="Group 156"/>
          <p:cNvGrpSpPr>
            <a:grpSpLocks/>
          </p:cNvGrpSpPr>
          <p:nvPr/>
        </p:nvGrpSpPr>
        <p:grpSpPr bwMode="auto">
          <a:xfrm>
            <a:off x="4502150" y="1143000"/>
            <a:ext cx="215900" cy="4559300"/>
            <a:chOff x="2836" y="484"/>
            <a:chExt cx="136" cy="2872"/>
          </a:xfrm>
        </p:grpSpPr>
        <p:sp>
          <p:nvSpPr>
            <p:cNvPr id="231581" name="Rectangle 157"/>
            <p:cNvSpPr>
              <a:spLocks noChangeArrowheads="1"/>
            </p:cNvSpPr>
            <p:nvPr/>
          </p:nvSpPr>
          <p:spPr bwMode="auto">
            <a:xfrm>
              <a:off x="2836" y="484"/>
              <a:ext cx="136" cy="18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2" name="Rectangle 158"/>
            <p:cNvSpPr>
              <a:spLocks noChangeArrowheads="1"/>
            </p:cNvSpPr>
            <p:nvPr/>
          </p:nvSpPr>
          <p:spPr bwMode="auto">
            <a:xfrm>
              <a:off x="2836" y="2356"/>
              <a:ext cx="136" cy="184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3" name="Rectangle 159"/>
            <p:cNvSpPr>
              <a:spLocks noChangeArrowheads="1"/>
            </p:cNvSpPr>
            <p:nvPr/>
          </p:nvSpPr>
          <p:spPr bwMode="auto">
            <a:xfrm>
              <a:off x="2836" y="3172"/>
              <a:ext cx="136" cy="1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1584" name="Oval 160"/>
          <p:cNvSpPr>
            <a:spLocks noChangeArrowheads="1"/>
          </p:cNvSpPr>
          <p:nvPr/>
        </p:nvSpPr>
        <p:spPr bwMode="auto">
          <a:xfrm>
            <a:off x="4419600" y="2070100"/>
            <a:ext cx="215900" cy="2159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85" name="Oval 161"/>
          <p:cNvSpPr>
            <a:spLocks noChangeArrowheads="1"/>
          </p:cNvSpPr>
          <p:nvPr/>
        </p:nvSpPr>
        <p:spPr bwMode="auto">
          <a:xfrm>
            <a:off x="4419600" y="3810000"/>
            <a:ext cx="215900" cy="2159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86" name="Oval 162"/>
          <p:cNvSpPr>
            <a:spLocks noChangeArrowheads="1"/>
          </p:cNvSpPr>
          <p:nvPr/>
        </p:nvSpPr>
        <p:spPr bwMode="auto">
          <a:xfrm>
            <a:off x="3962400" y="838200"/>
            <a:ext cx="3505200" cy="5867400"/>
          </a:xfrm>
          <a:prstGeom prst="ellipse">
            <a:avLst/>
          </a:prstGeom>
          <a:noFill/>
          <a:ln w="57150" cap="rnd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87" name="Rectangle 1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Output Queues</a:t>
            </a:r>
          </a:p>
        </p:txBody>
      </p:sp>
    </p:spTree>
    <p:extLst>
      <p:ext uri="{BB962C8B-B14F-4D97-AF65-F5344CB8AC3E}">
        <p14:creationId xmlns:p14="http://schemas.microsoft.com/office/powerpoint/2010/main" val="1699305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5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"/>
                            </p:stCondLst>
                            <p:childTnLst>
                              <p:par>
                                <p:cTn id="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75"/>
                            </p:stCondLst>
                            <p:childTnLst>
                              <p:par>
                                <p:cTn id="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25"/>
                            </p:stCondLst>
                            <p:childTnLst>
                              <p:par>
                                <p:cTn id="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5"/>
                            </p:stCondLst>
                            <p:childTnLst>
                              <p:par>
                                <p:cTn id="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8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74F903-3ADA-4582-80F5-B84DECD29F26}" type="slidenum">
              <a:rPr lang="en-US"/>
              <a:pPr/>
              <a:t>48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aphicFrame>
        <p:nvGraphicFramePr>
          <p:cNvPr id="233474" name="Object 2"/>
          <p:cNvGraphicFramePr>
            <a:graphicFrameLocks noChangeAspect="1"/>
          </p:cNvGraphicFramePr>
          <p:nvPr/>
        </p:nvGraphicFramePr>
        <p:xfrm>
          <a:off x="-152400" y="-381000"/>
          <a:ext cx="9448800" cy="769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511800" imgH="4013200" progId="Excel.Sheet.8">
                  <p:embed/>
                </p:oleObj>
              </mc:Choice>
              <mc:Fallback>
                <p:oleObj name="Worksheet" r:id="rId3" imgW="5511800" imgH="4013200" progId="Excel.Sheet.8">
                  <p:embed/>
                  <p:pic>
                    <p:nvPicPr>
                      <p:cNvPr id="2334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-381000"/>
                        <a:ext cx="9448800" cy="769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762000"/>
          </a:xfrm>
        </p:spPr>
        <p:txBody>
          <a:bodyPr/>
          <a:lstStyle/>
          <a:p>
            <a:r>
              <a:rPr lang="en-US" dirty="0"/>
              <a:t>A Router with Virtual Output Queues</a:t>
            </a:r>
          </a:p>
        </p:txBody>
      </p:sp>
      <p:sp>
        <p:nvSpPr>
          <p:cNvPr id="233476" name="Line 4"/>
          <p:cNvSpPr>
            <a:spLocks noChangeShapeType="1"/>
          </p:cNvSpPr>
          <p:nvPr/>
        </p:nvSpPr>
        <p:spPr bwMode="auto">
          <a:xfrm>
            <a:off x="7772400" y="4800600"/>
            <a:ext cx="762000" cy="685800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33477" name="AutoShape 5"/>
          <p:cNvSpPr>
            <a:spLocks noChangeArrowheads="1"/>
          </p:cNvSpPr>
          <p:nvPr/>
        </p:nvSpPr>
        <p:spPr bwMode="auto">
          <a:xfrm>
            <a:off x="5867400" y="2057400"/>
            <a:ext cx="2286000" cy="1676400"/>
          </a:xfrm>
          <a:prstGeom prst="wedgeRectCallout">
            <a:avLst>
              <a:gd name="adj1" fmla="val 60625"/>
              <a:gd name="adj2" fmla="val 83051"/>
            </a:avLst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The best that any queueing system can achieve.</a:t>
            </a:r>
          </a:p>
        </p:txBody>
      </p:sp>
    </p:spTree>
    <p:extLst>
      <p:ext uri="{BB962C8B-B14F-4D97-AF65-F5344CB8AC3E}">
        <p14:creationId xmlns:p14="http://schemas.microsoft.com/office/powerpoint/2010/main" val="38772264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Router Architecture</a:t>
            </a:r>
          </a:p>
        </p:txBody>
      </p:sp>
      <p:sp>
        <p:nvSpPr>
          <p:cNvPr id="98" name="Content Placeholder 97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334000"/>
          </a:xfrm>
        </p:spPr>
        <p:txBody>
          <a:bodyPr/>
          <a:lstStyle/>
          <a:p>
            <a:endParaRPr lang="en-US"/>
          </a:p>
        </p:txBody>
      </p:sp>
      <p:sp>
        <p:nvSpPr>
          <p:cNvPr id="9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9529B9-FF35-4978-96B6-26EC4B5B2321}" type="slidenum">
              <a:rPr lang="en-US"/>
              <a:pPr/>
              <a:t>49</a:t>
            </a:fld>
            <a:endParaRPr lang="en-US"/>
          </a:p>
        </p:txBody>
      </p:sp>
      <p:sp>
        <p:nvSpPr>
          <p:cNvPr id="9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4038600" y="2514600"/>
            <a:ext cx="1524000" cy="1524000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1143000"/>
            <a:ext cx="2057400" cy="1524000"/>
            <a:chOff x="1104" y="816"/>
            <a:chExt cx="1296" cy="960"/>
          </a:xfrm>
        </p:grpSpPr>
        <p:sp>
          <p:nvSpPr>
            <p:cNvPr id="276485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6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76487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76488" name="Text Box 8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76489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76490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491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4000" y="2743200"/>
            <a:ext cx="2057400" cy="1524000"/>
            <a:chOff x="1104" y="816"/>
            <a:chExt cx="1296" cy="960"/>
          </a:xfrm>
        </p:grpSpPr>
        <p:sp>
          <p:nvSpPr>
            <p:cNvPr id="276493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94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76495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76496" name="Text Box 16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76497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76498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499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4800600"/>
            <a:ext cx="2057400" cy="1524000"/>
            <a:chOff x="1104" y="816"/>
            <a:chExt cx="1296" cy="960"/>
          </a:xfrm>
        </p:grpSpPr>
        <p:sp>
          <p:nvSpPr>
            <p:cNvPr id="276501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02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76503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76504" name="Text Box 24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76505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76506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07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6508" name="Line 28"/>
          <p:cNvSpPr>
            <a:spLocks noChangeShapeType="1"/>
          </p:cNvSpPr>
          <p:nvPr/>
        </p:nvSpPr>
        <p:spPr bwMode="auto">
          <a:xfrm>
            <a:off x="20574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09" name="Line 29"/>
          <p:cNvSpPr>
            <a:spLocks noChangeShapeType="1"/>
          </p:cNvSpPr>
          <p:nvPr/>
        </p:nvSpPr>
        <p:spPr bwMode="auto">
          <a:xfrm>
            <a:off x="30480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0" name="Line 30"/>
          <p:cNvSpPr>
            <a:spLocks noChangeShapeType="1"/>
          </p:cNvSpPr>
          <p:nvPr/>
        </p:nvSpPr>
        <p:spPr bwMode="auto">
          <a:xfrm>
            <a:off x="-76200" y="167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1" name="Line 31"/>
          <p:cNvSpPr>
            <a:spLocks noChangeShapeType="1"/>
          </p:cNvSpPr>
          <p:nvPr/>
        </p:nvSpPr>
        <p:spPr bwMode="auto">
          <a:xfrm>
            <a:off x="-76200" y="32766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2" name="Line 32"/>
          <p:cNvSpPr>
            <a:spLocks noChangeShapeType="1"/>
          </p:cNvSpPr>
          <p:nvPr/>
        </p:nvSpPr>
        <p:spPr bwMode="auto">
          <a:xfrm>
            <a:off x="-76200" y="5334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3" name="Rectangle 33"/>
          <p:cNvSpPr>
            <a:spLocks noChangeArrowheads="1"/>
          </p:cNvSpPr>
          <p:nvPr/>
        </p:nvSpPr>
        <p:spPr bwMode="auto">
          <a:xfrm>
            <a:off x="6019800" y="114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14" name="Rectangle 34"/>
          <p:cNvSpPr>
            <a:spLocks noChangeArrowheads="1"/>
          </p:cNvSpPr>
          <p:nvPr/>
        </p:nvSpPr>
        <p:spPr bwMode="auto">
          <a:xfrm>
            <a:off x="6629400" y="129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76515" name="Rectangle 35"/>
          <p:cNvSpPr>
            <a:spLocks noChangeArrowheads="1"/>
          </p:cNvSpPr>
          <p:nvPr/>
        </p:nvSpPr>
        <p:spPr bwMode="auto">
          <a:xfrm>
            <a:off x="6732588" y="210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76516" name="Line 36"/>
          <p:cNvSpPr>
            <a:spLocks noChangeShapeType="1"/>
          </p:cNvSpPr>
          <p:nvPr/>
        </p:nvSpPr>
        <p:spPr bwMode="auto">
          <a:xfrm>
            <a:off x="6829425" y="180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7" name="Line 37"/>
          <p:cNvSpPr>
            <a:spLocks noChangeShapeType="1"/>
          </p:cNvSpPr>
          <p:nvPr/>
        </p:nvSpPr>
        <p:spPr bwMode="auto">
          <a:xfrm flipV="1">
            <a:off x="7275513" y="180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8" name="Line 38"/>
          <p:cNvSpPr>
            <a:spLocks noChangeShapeType="1"/>
          </p:cNvSpPr>
          <p:nvPr/>
        </p:nvSpPr>
        <p:spPr bwMode="auto">
          <a:xfrm>
            <a:off x="7543800" y="16002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19" name="Rectangle 39"/>
          <p:cNvSpPr>
            <a:spLocks noChangeArrowheads="1"/>
          </p:cNvSpPr>
          <p:nvPr/>
        </p:nvSpPr>
        <p:spPr bwMode="auto">
          <a:xfrm>
            <a:off x="6019800" y="27432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20" name="Rectangle 40"/>
          <p:cNvSpPr>
            <a:spLocks noChangeArrowheads="1"/>
          </p:cNvSpPr>
          <p:nvPr/>
        </p:nvSpPr>
        <p:spPr bwMode="auto">
          <a:xfrm>
            <a:off x="6629400" y="28956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76521" name="Rectangle 41"/>
          <p:cNvSpPr>
            <a:spLocks noChangeArrowheads="1"/>
          </p:cNvSpPr>
          <p:nvPr/>
        </p:nvSpPr>
        <p:spPr bwMode="auto">
          <a:xfrm>
            <a:off x="6732588" y="37099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76522" name="Line 42"/>
          <p:cNvSpPr>
            <a:spLocks noChangeShapeType="1"/>
          </p:cNvSpPr>
          <p:nvPr/>
        </p:nvSpPr>
        <p:spPr bwMode="auto">
          <a:xfrm>
            <a:off x="6829425" y="34083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23" name="Line 43"/>
          <p:cNvSpPr>
            <a:spLocks noChangeShapeType="1"/>
          </p:cNvSpPr>
          <p:nvPr/>
        </p:nvSpPr>
        <p:spPr bwMode="auto">
          <a:xfrm flipV="1">
            <a:off x="7275513" y="34083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24" name="Line 44"/>
          <p:cNvSpPr>
            <a:spLocks noChangeShapeType="1"/>
          </p:cNvSpPr>
          <p:nvPr/>
        </p:nvSpPr>
        <p:spPr bwMode="auto">
          <a:xfrm>
            <a:off x="7543800" y="32004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25" name="Rectangle 45"/>
          <p:cNvSpPr>
            <a:spLocks noChangeArrowheads="1"/>
          </p:cNvSpPr>
          <p:nvPr/>
        </p:nvSpPr>
        <p:spPr bwMode="auto">
          <a:xfrm>
            <a:off x="6019800" y="4800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Calibri" pitchFamily="34" charset="0"/>
            </a:endParaRPr>
          </a:p>
        </p:txBody>
      </p:sp>
      <p:sp>
        <p:nvSpPr>
          <p:cNvPr id="276526" name="Rectangle 46"/>
          <p:cNvSpPr>
            <a:spLocks noChangeArrowheads="1"/>
          </p:cNvSpPr>
          <p:nvPr/>
        </p:nvSpPr>
        <p:spPr bwMode="auto">
          <a:xfrm>
            <a:off x="6629400" y="4953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76527" name="Rectangle 47"/>
          <p:cNvSpPr>
            <a:spLocks noChangeArrowheads="1"/>
          </p:cNvSpPr>
          <p:nvPr/>
        </p:nvSpPr>
        <p:spPr bwMode="auto">
          <a:xfrm>
            <a:off x="6732588" y="5767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76528" name="Line 48"/>
          <p:cNvSpPr>
            <a:spLocks noChangeShapeType="1"/>
          </p:cNvSpPr>
          <p:nvPr/>
        </p:nvSpPr>
        <p:spPr bwMode="auto">
          <a:xfrm>
            <a:off x="6829425" y="5465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29" name="Line 49"/>
          <p:cNvSpPr>
            <a:spLocks noChangeShapeType="1"/>
          </p:cNvSpPr>
          <p:nvPr/>
        </p:nvSpPr>
        <p:spPr bwMode="auto">
          <a:xfrm flipV="1">
            <a:off x="7275513" y="5465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30" name="Line 50"/>
          <p:cNvSpPr>
            <a:spLocks noChangeShapeType="1"/>
          </p:cNvSpPr>
          <p:nvPr/>
        </p:nvSpPr>
        <p:spPr bwMode="auto">
          <a:xfrm>
            <a:off x="7543800" y="5257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31" name="Line 51"/>
          <p:cNvSpPr>
            <a:spLocks noChangeShapeType="1"/>
          </p:cNvSpPr>
          <p:nvPr/>
        </p:nvSpPr>
        <p:spPr bwMode="auto">
          <a:xfrm>
            <a:off x="65532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32" name="Line 52"/>
          <p:cNvSpPr>
            <a:spLocks noChangeShapeType="1"/>
          </p:cNvSpPr>
          <p:nvPr/>
        </p:nvSpPr>
        <p:spPr bwMode="auto">
          <a:xfrm>
            <a:off x="75438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533" name="Oval 53"/>
          <p:cNvSpPr>
            <a:spLocks noChangeArrowheads="1"/>
          </p:cNvSpPr>
          <p:nvPr/>
        </p:nvSpPr>
        <p:spPr bwMode="auto">
          <a:xfrm>
            <a:off x="5715000" y="1524000"/>
            <a:ext cx="152400" cy="152400"/>
          </a:xfrm>
          <a:prstGeom prst="ellipse">
            <a:avLst/>
          </a:prstGeom>
          <a:solidFill>
            <a:schemeClr val="tx2"/>
          </a:solidFill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34" name="Oval 54"/>
          <p:cNvSpPr>
            <a:spLocks noChangeArrowheads="1"/>
          </p:cNvSpPr>
          <p:nvPr/>
        </p:nvSpPr>
        <p:spPr bwMode="auto">
          <a:xfrm>
            <a:off x="5715000" y="30480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35" name="Oval 55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36" name="Oval 56"/>
          <p:cNvSpPr>
            <a:spLocks noChangeArrowheads="1"/>
          </p:cNvSpPr>
          <p:nvPr/>
        </p:nvSpPr>
        <p:spPr bwMode="auto">
          <a:xfrm>
            <a:off x="3733800" y="152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37" name="Oval 57"/>
          <p:cNvSpPr>
            <a:spLocks noChangeArrowheads="1"/>
          </p:cNvSpPr>
          <p:nvPr/>
        </p:nvSpPr>
        <p:spPr bwMode="auto">
          <a:xfrm>
            <a:off x="3733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38" name="Oval 58"/>
          <p:cNvSpPr>
            <a:spLocks noChangeArrowheads="1"/>
          </p:cNvSpPr>
          <p:nvPr/>
        </p:nvSpPr>
        <p:spPr bwMode="auto">
          <a:xfrm>
            <a:off x="3733800" y="5181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4572000" y="2667000"/>
            <a:ext cx="457200" cy="1219200"/>
            <a:chOff x="2736" y="1824"/>
            <a:chExt cx="288" cy="768"/>
          </a:xfrm>
        </p:grpSpPr>
        <p:sp>
          <p:nvSpPr>
            <p:cNvPr id="276540" name="Line 60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41" name="Line 61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42" name="Line 62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43" name="Line 63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 rot="-5400000">
            <a:off x="4572000" y="2667000"/>
            <a:ext cx="457200" cy="1219200"/>
            <a:chOff x="2736" y="1824"/>
            <a:chExt cx="288" cy="768"/>
          </a:xfrm>
        </p:grpSpPr>
        <p:sp>
          <p:nvSpPr>
            <p:cNvPr id="276545" name="Line 65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46" name="Line 66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47" name="Line 67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48" name="Line 68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152400" y="1219200"/>
            <a:ext cx="1219200" cy="4038600"/>
            <a:chOff x="96" y="864"/>
            <a:chExt cx="768" cy="2544"/>
          </a:xfrm>
        </p:grpSpPr>
        <p:grpSp>
          <p:nvGrpSpPr>
            <p:cNvPr id="8" name="Group 70"/>
            <p:cNvGrpSpPr>
              <a:grpSpLocks/>
            </p:cNvGrpSpPr>
            <p:nvPr/>
          </p:nvGrpSpPr>
          <p:grpSpPr bwMode="auto">
            <a:xfrm>
              <a:off x="96" y="864"/>
              <a:ext cx="768" cy="240"/>
              <a:chOff x="-48" y="816"/>
              <a:chExt cx="912" cy="240"/>
            </a:xfrm>
          </p:grpSpPr>
          <p:sp>
            <p:nvSpPr>
              <p:cNvPr id="276551" name="Rectangle 71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76552" name="Rectangle 72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9" name="Group 73"/>
            <p:cNvGrpSpPr>
              <a:grpSpLocks/>
            </p:cNvGrpSpPr>
            <p:nvPr/>
          </p:nvGrpSpPr>
          <p:grpSpPr bwMode="auto">
            <a:xfrm>
              <a:off x="96" y="1872"/>
              <a:ext cx="768" cy="240"/>
              <a:chOff x="-48" y="816"/>
              <a:chExt cx="912" cy="240"/>
            </a:xfrm>
          </p:grpSpPr>
          <p:sp>
            <p:nvSpPr>
              <p:cNvPr id="276554" name="Rectangle 74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76555" name="Rectangle 75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96" y="3168"/>
              <a:ext cx="768" cy="240"/>
              <a:chOff x="-48" y="816"/>
              <a:chExt cx="912" cy="240"/>
            </a:xfrm>
          </p:grpSpPr>
          <p:sp>
            <p:nvSpPr>
              <p:cNvPr id="276557" name="Rectangle 77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76558" name="Rectangle 78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3733800" y="1663700"/>
            <a:ext cx="2844800" cy="3378200"/>
            <a:chOff x="2352" y="1144"/>
            <a:chExt cx="1792" cy="2128"/>
          </a:xfrm>
        </p:grpSpPr>
        <p:sp>
          <p:nvSpPr>
            <p:cNvPr id="276560" name="Freeform 80"/>
            <p:cNvSpPr>
              <a:spLocks/>
            </p:cNvSpPr>
            <p:nvPr/>
          </p:nvSpPr>
          <p:spPr bwMode="auto">
            <a:xfrm>
              <a:off x="2512" y="1144"/>
              <a:ext cx="1616" cy="8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112"/>
                </a:cxn>
                <a:cxn ang="0">
                  <a:pos x="336" y="248"/>
                </a:cxn>
                <a:cxn ang="0">
                  <a:pos x="496" y="368"/>
                </a:cxn>
                <a:cxn ang="0">
                  <a:pos x="560" y="392"/>
                </a:cxn>
                <a:cxn ang="0">
                  <a:pos x="664" y="456"/>
                </a:cxn>
                <a:cxn ang="0">
                  <a:pos x="816" y="520"/>
                </a:cxn>
                <a:cxn ang="0">
                  <a:pos x="912" y="560"/>
                </a:cxn>
                <a:cxn ang="0">
                  <a:pos x="1176" y="616"/>
                </a:cxn>
                <a:cxn ang="0">
                  <a:pos x="1472" y="656"/>
                </a:cxn>
                <a:cxn ang="0">
                  <a:pos x="1696" y="688"/>
                </a:cxn>
              </a:cxnLst>
              <a:rect l="0" t="0" r="r" b="b"/>
              <a:pathLst>
                <a:path w="1696" h="689">
                  <a:moveTo>
                    <a:pt x="0" y="0"/>
                  </a:moveTo>
                  <a:cubicBezTo>
                    <a:pt x="43" y="28"/>
                    <a:pt x="75" y="75"/>
                    <a:pt x="112" y="112"/>
                  </a:cubicBezTo>
                  <a:cubicBezTo>
                    <a:pt x="169" y="169"/>
                    <a:pt x="257" y="228"/>
                    <a:pt x="336" y="248"/>
                  </a:cubicBezTo>
                  <a:cubicBezTo>
                    <a:pt x="378" y="290"/>
                    <a:pt x="443" y="341"/>
                    <a:pt x="496" y="368"/>
                  </a:cubicBezTo>
                  <a:cubicBezTo>
                    <a:pt x="588" y="414"/>
                    <a:pt x="465" y="333"/>
                    <a:pt x="560" y="392"/>
                  </a:cubicBezTo>
                  <a:cubicBezTo>
                    <a:pt x="596" y="414"/>
                    <a:pt x="627" y="437"/>
                    <a:pt x="664" y="456"/>
                  </a:cubicBezTo>
                  <a:cubicBezTo>
                    <a:pt x="712" y="480"/>
                    <a:pt x="769" y="494"/>
                    <a:pt x="816" y="520"/>
                  </a:cubicBezTo>
                  <a:cubicBezTo>
                    <a:pt x="897" y="565"/>
                    <a:pt x="783" y="528"/>
                    <a:pt x="912" y="560"/>
                  </a:cubicBezTo>
                  <a:cubicBezTo>
                    <a:pt x="968" y="597"/>
                    <a:pt x="1117" y="606"/>
                    <a:pt x="1176" y="616"/>
                  </a:cubicBezTo>
                  <a:cubicBezTo>
                    <a:pt x="1275" y="633"/>
                    <a:pt x="1371" y="648"/>
                    <a:pt x="1472" y="656"/>
                  </a:cubicBezTo>
                  <a:cubicBezTo>
                    <a:pt x="1539" y="689"/>
                    <a:pt x="1622" y="688"/>
                    <a:pt x="1696" y="688"/>
                  </a:cubicBezTo>
                </a:path>
              </a:pathLst>
            </a:custGeom>
            <a:noFill/>
            <a:ln w="76200" cap="sq" cmpd="sng">
              <a:solidFill>
                <a:srgbClr val="CC33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61" name="Freeform 81"/>
            <p:cNvSpPr>
              <a:spLocks/>
            </p:cNvSpPr>
            <p:nvPr/>
          </p:nvSpPr>
          <p:spPr bwMode="auto">
            <a:xfrm flipV="1">
              <a:off x="2448" y="2400"/>
              <a:ext cx="1696" cy="8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112"/>
                </a:cxn>
                <a:cxn ang="0">
                  <a:pos x="336" y="248"/>
                </a:cxn>
                <a:cxn ang="0">
                  <a:pos x="496" y="368"/>
                </a:cxn>
                <a:cxn ang="0">
                  <a:pos x="560" y="392"/>
                </a:cxn>
                <a:cxn ang="0">
                  <a:pos x="664" y="456"/>
                </a:cxn>
                <a:cxn ang="0">
                  <a:pos x="816" y="520"/>
                </a:cxn>
                <a:cxn ang="0">
                  <a:pos x="912" y="560"/>
                </a:cxn>
                <a:cxn ang="0">
                  <a:pos x="1176" y="616"/>
                </a:cxn>
                <a:cxn ang="0">
                  <a:pos x="1472" y="656"/>
                </a:cxn>
                <a:cxn ang="0">
                  <a:pos x="1696" y="688"/>
                </a:cxn>
              </a:cxnLst>
              <a:rect l="0" t="0" r="r" b="b"/>
              <a:pathLst>
                <a:path w="1696" h="689">
                  <a:moveTo>
                    <a:pt x="0" y="0"/>
                  </a:moveTo>
                  <a:cubicBezTo>
                    <a:pt x="43" y="28"/>
                    <a:pt x="75" y="75"/>
                    <a:pt x="112" y="112"/>
                  </a:cubicBezTo>
                  <a:cubicBezTo>
                    <a:pt x="169" y="169"/>
                    <a:pt x="257" y="228"/>
                    <a:pt x="336" y="248"/>
                  </a:cubicBezTo>
                  <a:cubicBezTo>
                    <a:pt x="378" y="290"/>
                    <a:pt x="443" y="341"/>
                    <a:pt x="496" y="368"/>
                  </a:cubicBezTo>
                  <a:cubicBezTo>
                    <a:pt x="588" y="414"/>
                    <a:pt x="465" y="333"/>
                    <a:pt x="560" y="392"/>
                  </a:cubicBezTo>
                  <a:cubicBezTo>
                    <a:pt x="596" y="414"/>
                    <a:pt x="627" y="437"/>
                    <a:pt x="664" y="456"/>
                  </a:cubicBezTo>
                  <a:cubicBezTo>
                    <a:pt x="712" y="480"/>
                    <a:pt x="769" y="494"/>
                    <a:pt x="816" y="520"/>
                  </a:cubicBezTo>
                  <a:cubicBezTo>
                    <a:pt x="897" y="565"/>
                    <a:pt x="783" y="528"/>
                    <a:pt x="912" y="560"/>
                  </a:cubicBezTo>
                  <a:cubicBezTo>
                    <a:pt x="968" y="597"/>
                    <a:pt x="1117" y="606"/>
                    <a:pt x="1176" y="616"/>
                  </a:cubicBezTo>
                  <a:cubicBezTo>
                    <a:pt x="1275" y="633"/>
                    <a:pt x="1371" y="648"/>
                    <a:pt x="1472" y="656"/>
                  </a:cubicBezTo>
                  <a:cubicBezTo>
                    <a:pt x="1539" y="689"/>
                    <a:pt x="1622" y="688"/>
                    <a:pt x="1696" y="688"/>
                  </a:cubicBezTo>
                </a:path>
              </a:pathLst>
            </a:custGeom>
            <a:noFill/>
            <a:ln w="76200" cap="sq" cmpd="sng">
              <a:solidFill>
                <a:srgbClr val="CC33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62" name="Line 82"/>
            <p:cNvSpPr>
              <a:spLocks noChangeShapeType="1"/>
            </p:cNvSpPr>
            <p:nvPr/>
          </p:nvSpPr>
          <p:spPr bwMode="auto">
            <a:xfrm>
              <a:off x="2352" y="2208"/>
              <a:ext cx="1776" cy="0"/>
            </a:xfrm>
            <a:prstGeom prst="line">
              <a:avLst/>
            </a:prstGeom>
            <a:noFill/>
            <a:ln w="76200" cap="sq">
              <a:solidFill>
                <a:srgbClr val="CC33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63" name="Line 83"/>
            <p:cNvSpPr>
              <a:spLocks noChangeShapeType="1"/>
            </p:cNvSpPr>
            <p:nvPr/>
          </p:nvSpPr>
          <p:spPr bwMode="auto">
            <a:xfrm>
              <a:off x="2400" y="2496"/>
              <a:ext cx="0" cy="67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564" name="Line 84"/>
            <p:cNvSpPr>
              <a:spLocks noChangeShapeType="1"/>
            </p:cNvSpPr>
            <p:nvPr/>
          </p:nvSpPr>
          <p:spPr bwMode="auto">
            <a:xfrm>
              <a:off x="3648" y="2256"/>
              <a:ext cx="0" cy="1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6565" name="Text Box 85"/>
          <p:cNvSpPr txBox="1">
            <a:spLocks noChangeArrowheads="1"/>
          </p:cNvSpPr>
          <p:nvPr/>
        </p:nvSpPr>
        <p:spPr bwMode="auto">
          <a:xfrm>
            <a:off x="3505200" y="1187450"/>
            <a:ext cx="30003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76566" name="Text Box 86"/>
          <p:cNvSpPr txBox="1">
            <a:spLocks noChangeArrowheads="1"/>
          </p:cNvSpPr>
          <p:nvPr/>
        </p:nvSpPr>
        <p:spPr bwMode="auto">
          <a:xfrm>
            <a:off x="3505200" y="2760663"/>
            <a:ext cx="30003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76567" name="Text Box 87"/>
          <p:cNvSpPr txBox="1">
            <a:spLocks noChangeArrowheads="1"/>
          </p:cNvSpPr>
          <p:nvPr/>
        </p:nvSpPr>
        <p:spPr bwMode="auto">
          <a:xfrm>
            <a:off x="3505200" y="4894263"/>
            <a:ext cx="38417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 </a:t>
            </a:r>
          </a:p>
        </p:txBody>
      </p:sp>
      <p:sp>
        <p:nvSpPr>
          <p:cNvPr id="276568" name="Text Box 88"/>
          <p:cNvSpPr txBox="1">
            <a:spLocks noChangeArrowheads="1"/>
          </p:cNvSpPr>
          <p:nvPr/>
        </p:nvSpPr>
        <p:spPr bwMode="auto">
          <a:xfrm>
            <a:off x="5791200" y="1187450"/>
            <a:ext cx="30003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76569" name="Text Box 89"/>
          <p:cNvSpPr txBox="1">
            <a:spLocks noChangeArrowheads="1"/>
          </p:cNvSpPr>
          <p:nvPr/>
        </p:nvSpPr>
        <p:spPr bwMode="auto">
          <a:xfrm>
            <a:off x="5791200" y="2760663"/>
            <a:ext cx="30003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76570" name="Text Box 90"/>
          <p:cNvSpPr txBox="1">
            <a:spLocks noChangeArrowheads="1"/>
          </p:cNvSpPr>
          <p:nvPr/>
        </p:nvSpPr>
        <p:spPr bwMode="auto">
          <a:xfrm>
            <a:off x="5791200" y="4894263"/>
            <a:ext cx="33178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</a:t>
            </a:r>
          </a:p>
        </p:txBody>
      </p:sp>
      <p:grpSp>
        <p:nvGrpSpPr>
          <p:cNvPr id="12" name="Group 91"/>
          <p:cNvGrpSpPr>
            <a:grpSpLocks/>
          </p:cNvGrpSpPr>
          <p:nvPr/>
        </p:nvGrpSpPr>
        <p:grpSpPr bwMode="auto">
          <a:xfrm>
            <a:off x="6553200" y="2743200"/>
            <a:ext cx="2133600" cy="990600"/>
            <a:chOff x="4128" y="1824"/>
            <a:chExt cx="1344" cy="624"/>
          </a:xfrm>
        </p:grpSpPr>
        <p:sp>
          <p:nvSpPr>
            <p:cNvPr id="276572" name="AutoShape 92"/>
            <p:cNvSpPr>
              <a:spLocks noChangeArrowheads="1"/>
            </p:cNvSpPr>
            <p:nvPr/>
          </p:nvSpPr>
          <p:spPr bwMode="auto">
            <a:xfrm rot="5400000">
              <a:off x="4176" y="2016"/>
              <a:ext cx="384" cy="48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3" name="Text Box 93"/>
            <p:cNvSpPr txBox="1">
              <a:spLocks noChangeArrowheads="1"/>
            </p:cNvSpPr>
            <p:nvPr/>
          </p:nvSpPr>
          <p:spPr bwMode="auto">
            <a:xfrm>
              <a:off x="4128" y="1824"/>
              <a:ext cx="1344" cy="239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</a:t>
              </a:r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  times line rate</a:t>
              </a:r>
            </a:p>
          </p:txBody>
        </p:sp>
      </p:grpSp>
      <p:sp>
        <p:nvSpPr>
          <p:cNvPr id="276574" name="Text Box 94"/>
          <p:cNvSpPr txBox="1">
            <a:spLocks noChangeArrowheads="1"/>
          </p:cNvSpPr>
          <p:nvPr/>
        </p:nvSpPr>
        <p:spPr bwMode="auto">
          <a:xfrm>
            <a:off x="3962400" y="4191000"/>
            <a:ext cx="213360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</a:t>
            </a:r>
            <a:r>
              <a:rPr lang="en-US">
                <a:solidFill>
                  <a:srgbClr val="000099"/>
                </a:solidFill>
                <a:latin typeface="Calibri" pitchFamily="34" charset="0"/>
              </a:rPr>
              <a:t> times line rate</a:t>
            </a:r>
          </a:p>
        </p:txBody>
      </p:sp>
    </p:spTree>
    <p:extLst>
      <p:ext uri="{BB962C8B-B14F-4D97-AF65-F5344CB8AC3E}">
        <p14:creationId xmlns:p14="http://schemas.microsoft.com/office/powerpoint/2010/main" val="274004433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2C32D8-BA43-4F7D-9ADA-A0A48508921B}" type="slidenum">
              <a:rPr lang="en-US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– Part II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Networks for Machine Learning: Challenges and Opportunities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Hyperscale data center networking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Switch and controller design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Reliability, monitoring, and fault tolerance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Network optimization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High-performance transport in data centers,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Congestion control,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Flow control,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Flow scheduling, and prioritization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Network-Application Integration, reconfigurable data center networks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400" dirty="0"/>
              <a:t>Machine learning for computer networks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Traffic prediction &amp; forecasting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Congestion control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Routing and load balancing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Automation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Management and troubleshooting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8D74D-476A-E6A0-DFCB-7B93F18EB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4613873B-BE96-FA10-2432-D163C7E10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B4D7245A-A1CC-B8C2-3B26-62EAA7143D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50D9C-9053-FD78-6EE7-528FEA7D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88EF0-B7AD-CDF3-38BF-1896646D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50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62275-E11C-3082-05B2-689A4A2D43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808A799-EC07-2790-116E-270378EB57C8}"/>
              </a:ext>
            </a:extLst>
          </p:cNvPr>
          <p:cNvSpPr/>
          <p:nvPr/>
        </p:nvSpPr>
        <p:spPr>
          <a:xfrm>
            <a:off x="228600" y="23622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66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0417 0.2444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D832-2492-21F6-4BE2-CE929FEA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 (DCN)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9F4B-285E-49E7-CB54-F302C76F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network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computing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storage</a:t>
            </a:r>
            <a:r>
              <a:rPr lang="en-US" dirty="0"/>
              <a:t> resources</a:t>
            </a:r>
          </a:p>
          <a:p>
            <a:pPr lvl="1"/>
            <a:r>
              <a:rPr lang="en-US" dirty="0"/>
              <a:t>Proximity of components (within the data center) facilitates communication, i.e., high-performance</a:t>
            </a:r>
          </a:p>
          <a:p>
            <a:pPr lvl="1"/>
            <a:r>
              <a:rPr lang="en-US" dirty="0"/>
              <a:t>Can lead to reduced cost and overheads</a:t>
            </a:r>
          </a:p>
          <a:p>
            <a:pPr lvl="2"/>
            <a:r>
              <a:rPr lang="en-US" dirty="0"/>
              <a:t>Major cost upfront but less cost in long run.</a:t>
            </a:r>
          </a:p>
          <a:p>
            <a:pPr lvl="1"/>
            <a:endParaRPr lang="en-US" dirty="0"/>
          </a:p>
          <a:p>
            <a:r>
              <a:rPr lang="en-US" dirty="0"/>
              <a:t>Functions</a:t>
            </a:r>
          </a:p>
          <a:p>
            <a:pPr lvl="1"/>
            <a:r>
              <a:rPr lang="en-US" dirty="0"/>
              <a:t>Data Storage and Management: </a:t>
            </a:r>
          </a:p>
          <a:p>
            <a:pPr lvl="2"/>
            <a:r>
              <a:rPr lang="en-US" dirty="0"/>
              <a:t>Security, efficiency, reliability</a:t>
            </a:r>
          </a:p>
          <a:p>
            <a:pPr lvl="1"/>
            <a:r>
              <a:rPr lang="en-US" dirty="0"/>
              <a:t>Application Hosting</a:t>
            </a:r>
          </a:p>
          <a:p>
            <a:pPr lvl="2"/>
            <a:r>
              <a:rPr lang="en-US" dirty="0"/>
              <a:t>End-users and business applications, cloud computing and SaaS models</a:t>
            </a:r>
          </a:p>
          <a:p>
            <a:pPr lvl="1"/>
            <a:r>
              <a:rPr lang="en-US" dirty="0"/>
              <a:t>Data Processing:</a:t>
            </a:r>
          </a:p>
          <a:p>
            <a:pPr lvl="2"/>
            <a:r>
              <a:rPr lang="en-US" dirty="0"/>
              <a:t>Large volumes of data for analytics and processing, big data and AI workloads</a:t>
            </a:r>
          </a:p>
          <a:p>
            <a:pPr lvl="1"/>
            <a:r>
              <a:rPr lang="en-US" dirty="0"/>
              <a:t>And more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04133-1F20-3961-032B-4B8ED641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70509-0FF8-7E7D-6E32-5C722067D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C58F-82E2-B9CB-80F7-C759906354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96AB764E-F134-8627-E328-9A4712AF0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958848"/>
            <a:ext cx="2400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0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7DB5E9-4FD5-3C92-8BAC-166DF3BCB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5638800" cy="5364163"/>
          </a:xfrm>
        </p:spPr>
        <p:txBody>
          <a:bodyPr>
            <a:noAutofit/>
          </a:bodyPr>
          <a:lstStyle/>
          <a:p>
            <a:r>
              <a:rPr lang="en-US" sz="1600" dirty="0"/>
              <a:t>Early Data Centers (1960s-1980s)</a:t>
            </a:r>
          </a:p>
          <a:p>
            <a:pPr lvl="1"/>
            <a:r>
              <a:rPr lang="en-US" sz="1400" dirty="0"/>
              <a:t>Mainframes </a:t>
            </a:r>
          </a:p>
          <a:p>
            <a:pPr lvl="1"/>
            <a:r>
              <a:rPr lang="en-US" sz="1400" dirty="0"/>
              <a:t>Centralized computing: limited networking</a:t>
            </a:r>
          </a:p>
          <a:p>
            <a:pPr lvl="1"/>
            <a:r>
              <a:rPr lang="en-US" sz="1400" dirty="0"/>
              <a:t>Point-to-point and proprietary connections</a:t>
            </a:r>
          </a:p>
          <a:p>
            <a:r>
              <a:rPr lang="en-US" sz="1600" dirty="0"/>
              <a:t>Client-Server Model (1990s)</a:t>
            </a:r>
          </a:p>
          <a:p>
            <a:pPr lvl="1"/>
            <a:r>
              <a:rPr lang="en-US" sz="1400" dirty="0"/>
              <a:t>Distributed computing</a:t>
            </a:r>
          </a:p>
          <a:p>
            <a:pPr lvl="1"/>
            <a:r>
              <a:rPr lang="en-US" sz="1400" dirty="0"/>
              <a:t>Ethernet, TCP/IP</a:t>
            </a:r>
            <a:endParaRPr lang="en-US" sz="1600" dirty="0"/>
          </a:p>
          <a:p>
            <a:r>
              <a:rPr lang="en-US" sz="1600" dirty="0"/>
              <a:t>Rise of Virtualization (2000s)</a:t>
            </a:r>
          </a:p>
          <a:p>
            <a:pPr lvl="1"/>
            <a:r>
              <a:rPr lang="en-US" sz="1400" dirty="0"/>
              <a:t>Virtual machines </a:t>
            </a:r>
          </a:p>
          <a:p>
            <a:pPr lvl="1"/>
            <a:r>
              <a:rPr lang="en-US" sz="1400" dirty="0"/>
              <a:t>Efficiency and scalability</a:t>
            </a:r>
          </a:p>
          <a:p>
            <a:pPr lvl="1"/>
            <a:r>
              <a:rPr lang="en-US" sz="1400" dirty="0"/>
              <a:t>VLANs, network segmentation</a:t>
            </a:r>
          </a:p>
          <a:p>
            <a:r>
              <a:rPr lang="en-US" sz="1600" dirty="0"/>
              <a:t>Cloud Computing Era (2010s)</a:t>
            </a:r>
          </a:p>
          <a:p>
            <a:pPr lvl="1"/>
            <a:r>
              <a:rPr lang="en-US" sz="1400" dirty="0"/>
              <a:t>Cloud services</a:t>
            </a:r>
          </a:p>
          <a:p>
            <a:pPr lvl="1"/>
            <a:r>
              <a:rPr lang="en-US" sz="1400" dirty="0"/>
              <a:t>SDN: Scalability and automation</a:t>
            </a:r>
          </a:p>
          <a:p>
            <a:r>
              <a:rPr lang="en-US" sz="1600" dirty="0"/>
              <a:t>Edge Computing and IoT (2020s)</a:t>
            </a:r>
          </a:p>
          <a:p>
            <a:pPr lvl="1"/>
            <a:r>
              <a:rPr lang="en-US" sz="1400" dirty="0"/>
              <a:t>Demand for low-latency, distributed network architectures</a:t>
            </a:r>
          </a:p>
          <a:p>
            <a:pPr lvl="1"/>
            <a:r>
              <a:rPr lang="en-US" sz="1400" dirty="0"/>
              <a:t>Micro data centers closer to data sources</a:t>
            </a:r>
          </a:p>
          <a:p>
            <a:r>
              <a:rPr lang="en-US" sz="1600" dirty="0"/>
              <a:t>Machine Learning and AI (2010s-Present)</a:t>
            </a:r>
          </a:p>
          <a:p>
            <a:pPr lvl="1"/>
            <a:r>
              <a:rPr lang="en-US" sz="1400" dirty="0"/>
              <a:t>Exascale high-performance computing</a:t>
            </a:r>
          </a:p>
          <a:p>
            <a:pPr lvl="1"/>
            <a:r>
              <a:rPr lang="en-US" sz="1400" dirty="0"/>
              <a:t>Network as the bottleneck: stringent performance requirements</a:t>
            </a:r>
          </a:p>
        </p:txBody>
      </p:sp>
      <p:pic>
        <p:nvPicPr>
          <p:cNvPr id="21" name="Content Placeholder 20" descr="A line of information on a white background&#10;&#10;Description automatically generated">
            <a:extLst>
              <a:ext uri="{FF2B5EF4-FFF2-40B4-BE49-F238E27FC236}">
                <a16:creationId xmlns:a16="http://schemas.microsoft.com/office/drawing/2014/main" id="{69E972DB-498A-F5DA-BFE3-BE1945C9B5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4051183" cy="3657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B63BA7-F563-0432-EF99-D0EC79B6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Evolution of DCN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CFB2-8823-FC70-33B2-C9532AD8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F9598-F812-9532-D45A-713510AED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0FB09A-1956-9795-63AC-C4F68971DF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87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30860C-754E-018A-A09D-581B1080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DCN Design Dimensions</a:t>
            </a:r>
          </a:p>
        </p:txBody>
      </p:sp>
      <p:pic>
        <p:nvPicPr>
          <p:cNvPr id="22" name="Content Placeholder 21" descr="A diagram of data center network&#10;&#10;Description automatically generated">
            <a:extLst>
              <a:ext uri="{FF2B5EF4-FFF2-40B4-BE49-F238E27FC236}">
                <a16:creationId xmlns:a16="http://schemas.microsoft.com/office/drawing/2014/main" id="{42B8C40F-14D8-BA83-2B94-C217FCED9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84" y="990600"/>
            <a:ext cx="6474031" cy="5815838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35BA5-1012-1848-A341-ED4DEBC2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9098D-0A11-92C3-4BEB-80B4925901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9BDB-D597-8BD2-2DF5-C3057ED85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578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0EF3-FF50-942B-74FE-6FE1B601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Three-Tier Architecture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3F6C750-0346-BD6B-4D81-A82AC125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990599"/>
            <a:ext cx="2438400" cy="5526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Hierarchical tree network topology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Commonly used in traditional DCNs</a:t>
            </a:r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sz="1400" b="1" dirty="0"/>
              <a:t>Three layers: 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Core: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(network layer)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Fully connected high-speed mesh of multiple routers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the external networks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Aggregation: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and 2 (network and link layers)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core with few high-speed links (e.g., 100 Gb/s links), to access with many low-speed links (e.g., 10Gb/s) → simplify cabling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Middleboxes sit here (firewall, load balancer, …)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Access: layer 2 (link)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each server in the rack (e.g., through one or two 10Gb/s links)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VLANs used to limit broadcast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400" b="1" dirty="0"/>
              <a:t>Modular design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Easy to expand</a:t>
            </a:r>
            <a:endParaRPr lang="en-US" sz="1400" b="1" dirty="0">
              <a:solidFill>
                <a:srgbClr val="00008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C0D73-C648-52B3-236E-A2D87BBB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6553200" cy="55266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6DDD9-8F91-E136-954E-8B5A4BFF33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18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BE72A-792B-AF41-9460-5B0D5D98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E982-B000-72F6-3F31-597DF741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609600"/>
          </a:xfrm>
        </p:spPr>
        <p:txBody>
          <a:bodyPr>
            <a:normAutofit/>
          </a:bodyPr>
          <a:lstStyle/>
          <a:p>
            <a:r>
              <a:rPr lang="en-US" dirty="0"/>
              <a:t>Traffic Direction in 3-Tier Architecture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D07DC31-FB82-6857-93A8-0B0ADBB3E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11" y="973200"/>
            <a:ext cx="6103689" cy="5580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1199B-2750-E58D-ADCD-72021F116BD2}"/>
              </a:ext>
            </a:extLst>
          </p:cNvPr>
          <p:cNvGrpSpPr/>
          <p:nvPr/>
        </p:nvGrpSpPr>
        <p:grpSpPr>
          <a:xfrm>
            <a:off x="6686550" y="973200"/>
            <a:ext cx="2228850" cy="324000"/>
            <a:chOff x="6686550" y="973200"/>
            <a:chExt cx="2228850" cy="324000"/>
          </a:xfrm>
        </p:grpSpPr>
        <p:sp>
          <p:nvSpPr>
            <p:cNvPr id="14" name="Content Placeholder 12">
              <a:extLst>
                <a:ext uri="{FF2B5EF4-FFF2-40B4-BE49-F238E27FC236}">
                  <a16:creationId xmlns:a16="http://schemas.microsoft.com/office/drawing/2014/main" id="{49B3ED24-A314-12D5-F004-FEE7903C0C9C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9732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Within a rack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48062F-E4B5-7A5A-881B-D449C36B2C0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126198"/>
              <a:ext cx="533400" cy="0"/>
            </a:xfrm>
            <a:prstGeom prst="line">
              <a:avLst/>
            </a:prstGeom>
            <a:ln w="47625" cap="rnd">
              <a:solidFill>
                <a:srgbClr val="94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E0A02896-1601-84C3-9491-3794E731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481CF1-33AA-D1A5-4F52-4E0226A39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" y="972000"/>
            <a:ext cx="6103678" cy="55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0DC03-A94B-9D49-E052-2DBC1B6B7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97207-AB81-6AE7-0FCF-CAA65EF1C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253F37DE-5AF7-A684-FFB6-0742464E37B7}"/>
              </a:ext>
            </a:extLst>
          </p:cNvPr>
          <p:cNvSpPr txBox="1">
            <a:spLocks/>
          </p:cNvSpPr>
          <p:nvPr/>
        </p:nvSpPr>
        <p:spPr>
          <a:xfrm>
            <a:off x="6553200" y="2187845"/>
            <a:ext cx="2362200" cy="446160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Switching and Routing: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Communication within a rack or within the same aggregation switch happens at link layer (switching).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Traffic going through core (between aggregation switches and to/from external networks/Internet) happens at network layer (routing).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Different flows might have different RTTs (even within DCN)</a:t>
            </a:r>
          </a:p>
          <a:p>
            <a:pPr marL="0" indent="0">
              <a:buNone/>
            </a:pPr>
            <a:endParaRPr lang="en-US" sz="6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sz="1200" b="1" dirty="0"/>
              <a:t>Total Link Capacities at Each Layer Might Be: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Equal to lower layers, or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Less (over-subscription)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Reason: 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Cost-saving: less bandwidth → lower cost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Locality: most communication within the same rack, or within the same cluster.</a:t>
            </a:r>
          </a:p>
          <a:p>
            <a:pPr marL="545139" lvl="1" indent="-179388"/>
            <a:endParaRPr lang="en-US" sz="9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endParaRPr lang="en-US" sz="12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8C49E0-3187-C040-0F07-A61A34E24770}"/>
              </a:ext>
            </a:extLst>
          </p:cNvPr>
          <p:cNvGrpSpPr/>
          <p:nvPr/>
        </p:nvGrpSpPr>
        <p:grpSpPr>
          <a:xfrm>
            <a:off x="6686550" y="1258400"/>
            <a:ext cx="2228850" cy="324000"/>
            <a:chOff x="6686550" y="1258400"/>
            <a:chExt cx="2228850" cy="324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C51451-0C90-67FB-AC92-3D2655173D20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401275"/>
              <a:ext cx="533400" cy="0"/>
            </a:xfrm>
            <a:prstGeom prst="line">
              <a:avLst/>
            </a:prstGeom>
            <a:ln w="476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ontent Placeholder 12">
              <a:extLst>
                <a:ext uri="{FF2B5EF4-FFF2-40B4-BE49-F238E27FC236}">
                  <a16:creationId xmlns:a16="http://schemas.microsoft.com/office/drawing/2014/main" id="{104B28FF-4F39-D05D-3C0C-76808D10C76B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2584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Between racks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6A8F7-530B-9A2F-D3B5-FCF471EED09D}"/>
              </a:ext>
            </a:extLst>
          </p:cNvPr>
          <p:cNvGrpSpPr/>
          <p:nvPr/>
        </p:nvGrpSpPr>
        <p:grpSpPr>
          <a:xfrm>
            <a:off x="6686550" y="1828800"/>
            <a:ext cx="2228850" cy="324000"/>
            <a:chOff x="6686550" y="1828800"/>
            <a:chExt cx="2228850" cy="324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0C0EC7-CB93-F948-11EF-6BA8427BE56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971675"/>
              <a:ext cx="533400" cy="0"/>
            </a:xfrm>
            <a:prstGeom prst="line">
              <a:avLst/>
            </a:prstGeom>
            <a:ln w="47625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12">
              <a:extLst>
                <a:ext uri="{FF2B5EF4-FFF2-40B4-BE49-F238E27FC236}">
                  <a16:creationId xmlns:a16="http://schemas.microsoft.com/office/drawing/2014/main" id="{8BC35D89-9308-2152-CD94-30EE3BED0F8A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8288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To/from Internet</a:t>
              </a:r>
            </a:p>
            <a:p>
              <a:pPr marL="0" indent="0">
                <a:buFont typeface="Wingdings 2"/>
                <a:buNone/>
              </a:pPr>
              <a:endParaRPr lang="en-US" sz="1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32498A-E962-1901-513A-8A57A7D75254}"/>
              </a:ext>
            </a:extLst>
          </p:cNvPr>
          <p:cNvGrpSpPr/>
          <p:nvPr/>
        </p:nvGrpSpPr>
        <p:grpSpPr>
          <a:xfrm>
            <a:off x="6686550" y="1543600"/>
            <a:ext cx="2228849" cy="324000"/>
            <a:chOff x="6686550" y="1543600"/>
            <a:chExt cx="2228849" cy="324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9273EB-BDE9-C52E-E21D-02AB817A99A9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679857"/>
              <a:ext cx="533400" cy="0"/>
            </a:xfrm>
            <a:prstGeom prst="line">
              <a:avLst/>
            </a:prstGeom>
            <a:ln w="47625" cap="rnd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ontent Placeholder 12">
              <a:extLst>
                <a:ext uri="{FF2B5EF4-FFF2-40B4-BE49-F238E27FC236}">
                  <a16:creationId xmlns:a16="http://schemas.microsoft.com/office/drawing/2014/main" id="{D5E1CDAF-F70D-5616-6D50-3298BD1319E9}"/>
                </a:ext>
              </a:extLst>
            </p:cNvPr>
            <p:cNvSpPr txBox="1">
              <a:spLocks/>
            </p:cNvSpPr>
            <p:nvPr/>
          </p:nvSpPr>
          <p:spPr>
            <a:xfrm>
              <a:off x="7223399" y="15436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/>
                <a:t>Between racks</a:t>
              </a: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E4E293E-B403-4CB0-74B7-92A3D7ED8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ABD7-74A5-70C4-2AE3-95A9A2C8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Fat-Tree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91E6CF-5380-34A8-4E10-E83CCC3329AB}"/>
              </a:ext>
            </a:extLst>
          </p:cNvPr>
          <p:cNvSpPr txBox="1">
            <a:spLocks/>
          </p:cNvSpPr>
          <p:nvPr/>
        </p:nvSpPr>
        <p:spPr>
          <a:xfrm>
            <a:off x="457200" y="4876800"/>
            <a:ext cx="82296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7F0D94-4BA2-58FF-4570-1FDEB96E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3643445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92001628-3E67-D619-8E09-21E06DC1E8C7}"/>
              </a:ext>
            </a:extLst>
          </p:cNvPr>
          <p:cNvSpPr txBox="1">
            <a:spLocks/>
          </p:cNvSpPr>
          <p:nvPr/>
        </p:nvSpPr>
        <p:spPr>
          <a:xfrm>
            <a:off x="759069" y="4953000"/>
            <a:ext cx="3581400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Properties of Fat-Tree Architecture: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Scalable: easily expandable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Low latency, high throughput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Cost-effective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Commodity hardware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Lower operational costs</a:t>
            </a:r>
          </a:p>
          <a:p>
            <a:pPr marL="179388" indent="-179388"/>
            <a:endParaRPr lang="en-US" sz="1200" dirty="0">
              <a:solidFill>
                <a:schemeClr val="tx1"/>
              </a:solidFill>
            </a:endParaRPr>
          </a:p>
          <a:p>
            <a:pPr marL="179388" indent="-179388"/>
            <a:endParaRPr lang="en-US" sz="1200" b="1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2A93C57-CE37-5D80-3942-F147CE6442C1}"/>
              </a:ext>
            </a:extLst>
          </p:cNvPr>
          <p:cNvSpPr txBox="1">
            <a:spLocks/>
          </p:cNvSpPr>
          <p:nvPr/>
        </p:nvSpPr>
        <p:spPr>
          <a:xfrm>
            <a:off x="4340469" y="4953000"/>
            <a:ext cx="4270131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Reliability and Improved Performance: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Edge and aggregation switches are grouped into “pods”.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Multiple-paths (choice of aggregation and core)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Automatic failover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Leads to better load balance, redundancy, and thus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Reliability and high availability, and 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Improved performance</a:t>
            </a:r>
            <a:endParaRPr lang="en-US" sz="1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2E077-A7B1-766D-8227-84A72E43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15143-846F-E0E1-ABA7-9F6E66A4FF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988-A1B8-078F-90BD-AC9BAF1BE3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46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9F07-4592-993F-D524-ABD422A7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DCN Architectures/Topologies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3841-C841-0384-A212-71BA110EA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4856761" cy="5334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Mesh: every node is connected to every other node</a:t>
            </a:r>
          </a:p>
          <a:p>
            <a:pPr lvl="1"/>
            <a:r>
              <a:rPr lang="en-US" dirty="0"/>
              <a:t>Direct communication, costly, but high performance</a:t>
            </a:r>
          </a:p>
          <a:p>
            <a:pPr lvl="1"/>
            <a:endParaRPr lang="en-US" dirty="0"/>
          </a:p>
          <a:p>
            <a:r>
              <a:rPr lang="en-US" dirty="0"/>
              <a:t>Leaf-Spine topology: two-tier structure, servers and storage node connect directly to leaf switches</a:t>
            </a:r>
          </a:p>
          <a:p>
            <a:pPr lvl="1"/>
            <a:r>
              <a:rPr lang="en-US" dirty="0"/>
              <a:t>Switched environment, VLANs to limit broadcasts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Hyper-cube: multi-dimensional cube structure</a:t>
            </a:r>
          </a:p>
          <a:p>
            <a:pPr lvl="1"/>
            <a:r>
              <a:rPr lang="en-US" dirty="0"/>
              <a:t>Used in high-performance computing and ML solutions</a:t>
            </a:r>
          </a:p>
          <a:p>
            <a:endParaRPr lang="en-US" dirty="0"/>
          </a:p>
          <a:p>
            <a:r>
              <a:rPr lang="en-US" dirty="0"/>
              <a:t>Hybrid: combine two or more topologies</a:t>
            </a:r>
          </a:p>
          <a:p>
            <a:pPr lvl="1"/>
            <a:r>
              <a:rPr lang="en-US" dirty="0"/>
              <a:t>Tailored to specific requirements of DCNs</a:t>
            </a:r>
          </a:p>
          <a:p>
            <a:endParaRPr lang="en-US" dirty="0"/>
          </a:p>
          <a:p>
            <a:r>
              <a:rPr lang="en-US" dirty="0"/>
              <a:t>And many more …</a:t>
            </a:r>
          </a:p>
          <a:p>
            <a:endParaRPr lang="en-US" dirty="0"/>
          </a:p>
          <a:p>
            <a:r>
              <a:rPr lang="en-US" dirty="0"/>
              <a:t>Question: what are the properties of each of these topologies?</a:t>
            </a:r>
          </a:p>
          <a:p>
            <a:pPr lvl="1"/>
            <a:r>
              <a:rPr lang="en-US" dirty="0"/>
              <a:t>End-to-end latency?</a:t>
            </a:r>
          </a:p>
          <a:p>
            <a:pPr lvl="1"/>
            <a:r>
              <a:rPr lang="en-US" dirty="0"/>
              <a:t>Simplicity? </a:t>
            </a:r>
          </a:p>
          <a:p>
            <a:pPr lvl="1"/>
            <a:r>
              <a:rPr lang="en-US" dirty="0"/>
              <a:t>Scalability?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DC06E-A297-CEC4-E94C-6FE28FF4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D26CE-1E8B-B730-8C3D-5121B5FB6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F1836-C59A-6730-B8CD-4E03ED000B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2" name="Picture 11" descr="A diagram of a cube&#10;&#10;Description automatically generated with medium confidence">
            <a:extLst>
              <a:ext uri="{FF2B5EF4-FFF2-40B4-BE49-F238E27FC236}">
                <a16:creationId xmlns:a16="http://schemas.microsoft.com/office/drawing/2014/main" id="{E4783C8C-2F05-5A4F-CF59-F951EE1B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17" y="2927352"/>
            <a:ext cx="3427383" cy="3429000"/>
          </a:xfrm>
          <a:prstGeom prst="rect">
            <a:avLst/>
          </a:prstGeom>
        </p:spPr>
      </p:pic>
      <p:pic>
        <p:nvPicPr>
          <p:cNvPr id="16" name="Picture 15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6B7C84F5-AE99-8FB1-EAD5-F9FD8248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08" y="1295400"/>
            <a:ext cx="3392892" cy="14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9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9C63-8320-E59B-CC5E-84A313D9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in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3BA73-2D00-EC5B-FCBB-C1747EAD6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 properties:</a:t>
            </a:r>
          </a:p>
          <a:p>
            <a:pPr lvl="1"/>
            <a:r>
              <a:rPr lang="en-US" dirty="0"/>
              <a:t>Extremely short RTTs</a:t>
            </a:r>
          </a:p>
          <a:p>
            <a:pPr lvl="1"/>
            <a:r>
              <a:rPr lang="en-US" dirty="0"/>
              <a:t>Extremely high bandwidth links</a:t>
            </a:r>
          </a:p>
          <a:p>
            <a:pPr lvl="1"/>
            <a:r>
              <a:rPr lang="en-US" dirty="0"/>
              <a:t>Extremely large transfer</a:t>
            </a:r>
          </a:p>
          <a:p>
            <a:pPr lvl="1"/>
            <a:r>
              <a:rPr lang="en-US" dirty="0"/>
              <a:t>Single authority (typically)</a:t>
            </a:r>
          </a:p>
          <a:p>
            <a:pPr lvl="1"/>
            <a:endParaRPr lang="en-US" dirty="0"/>
          </a:p>
          <a:p>
            <a:r>
              <a:rPr lang="en-US" dirty="0"/>
              <a:t>Leads to new challenges and opportunities </a:t>
            </a:r>
          </a:p>
          <a:p>
            <a:pPr lvl="1"/>
            <a:r>
              <a:rPr lang="en-US" dirty="0"/>
              <a:t>Can you think of any challenges for providing good transport solutions?</a:t>
            </a:r>
          </a:p>
          <a:p>
            <a:pPr lvl="1"/>
            <a:r>
              <a:rPr lang="en-US" dirty="0"/>
              <a:t>How about opportunities?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111DA-0799-17ED-7AE5-FA2148C7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08F0-4F02-F8E5-78F3-B10B53C2D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BCDF-EF74-3C0E-2E73-1C0A1A2050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56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6238-BD77-9931-3BAD-D5E18D94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 + DCTCP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2612-8956-CB7F-5D64-AFC1D84BA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Easier to ensure ECN is enabled on all devices in DCN</a:t>
            </a:r>
          </a:p>
          <a:p>
            <a:pPr lvl="1"/>
            <a:r>
              <a:rPr lang="en-US" dirty="0"/>
              <a:t>Single authority </a:t>
            </a:r>
          </a:p>
          <a:p>
            <a:endParaRPr lang="en-US" dirty="0"/>
          </a:p>
          <a:p>
            <a:r>
              <a:rPr lang="en-US" dirty="0"/>
              <a:t>Use ECN marks as congestion signal → reduced packet loss</a:t>
            </a:r>
          </a:p>
          <a:p>
            <a:pPr lvl="1"/>
            <a:r>
              <a:rPr lang="en-US" dirty="0"/>
              <a:t>Congestion measured based on fraction of packets marked with ECN (called ⍺).</a:t>
            </a:r>
          </a:p>
          <a:p>
            <a:pPr lvl="1"/>
            <a:r>
              <a:rPr lang="en-US" dirty="0"/>
              <a:t>⍺ is the moving average of the observed fractions (like </a:t>
            </a:r>
            <a:r>
              <a:rPr lang="en-US" dirty="0" err="1"/>
              <a:t>estimatedRTT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Adjust congestion window based on the extent of congestion: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 ⃪ 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x (1- ⍺/2)</a:t>
            </a:r>
          </a:p>
          <a:p>
            <a:pPr lvl="1"/>
            <a:r>
              <a:rPr lang="en-US" dirty="0"/>
              <a:t>Instead of halving the window in case of congestion.</a:t>
            </a:r>
          </a:p>
          <a:p>
            <a:pPr lvl="1"/>
            <a:endParaRPr lang="en-US" dirty="0"/>
          </a:p>
          <a:p>
            <a:r>
              <a:rPr lang="en-US" dirty="0"/>
              <a:t>More responsive and less aggressive to network conditions compared to traditional TCP</a:t>
            </a:r>
          </a:p>
          <a:p>
            <a:endParaRPr lang="en-US" dirty="0"/>
          </a:p>
          <a:p>
            <a:r>
              <a:rPr lang="en-US" dirty="0"/>
              <a:t>Keeps queue lengths shorter (as reacts faster) → low latency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4968C-1804-1999-8BAC-23773CD6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E671C-8C3A-2711-5A04-EFD5D7277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5625-7A7C-1AD6-DC2F-D7F4D58673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8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Logistics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Class time</a:t>
            </a:r>
            <a:r>
              <a:rPr lang="en-US" dirty="0"/>
              <a:t>: Friday 9 AM – 11 AM</a:t>
            </a:r>
          </a:p>
          <a:p>
            <a:pPr lvl="1"/>
            <a:r>
              <a:rPr lang="en-US" b="1" dirty="0"/>
              <a:t>Location</a:t>
            </a:r>
            <a:r>
              <a:rPr lang="en-US" dirty="0"/>
              <a:t>: AB114</a:t>
            </a:r>
          </a:p>
          <a:p>
            <a:endParaRPr lang="en-US" dirty="0"/>
          </a:p>
          <a:p>
            <a:r>
              <a:rPr lang="en-US" b="1" dirty="0"/>
              <a:t>Office hours</a:t>
            </a:r>
            <a:r>
              <a:rPr lang="en-US" dirty="0"/>
              <a:t>: Friday 11 AM - 12 PM, Monday 11 AM – 12 PM, or by appointment</a:t>
            </a:r>
          </a:p>
          <a:p>
            <a:pPr lvl="1"/>
            <a:r>
              <a:rPr lang="en-US" b="1" dirty="0"/>
              <a:t>Location</a:t>
            </a:r>
            <a:r>
              <a:rPr lang="en-US" dirty="0"/>
              <a:t>: BA 5238</a:t>
            </a:r>
          </a:p>
          <a:p>
            <a:pPr lvl="1"/>
            <a:endParaRPr lang="en-US" dirty="0"/>
          </a:p>
          <a:p>
            <a:r>
              <a:rPr lang="en-US" dirty="0"/>
              <a:t>Course web page</a:t>
            </a:r>
          </a:p>
          <a:p>
            <a:pPr lvl="1"/>
            <a:r>
              <a:rPr lang="en-US" dirty="0">
                <a:hlinkClick r:id="rId3"/>
              </a:rPr>
              <a:t>http://www.cs.toronto.edu/~yganjali/teaching/csc2229-winter-2025/</a:t>
            </a:r>
            <a:endParaRPr lang="en-US" dirty="0"/>
          </a:p>
          <a:p>
            <a:pPr lvl="1"/>
            <a:r>
              <a:rPr lang="en-US" dirty="0"/>
              <a:t>Please check regularly for announcements.</a:t>
            </a:r>
          </a:p>
          <a:p>
            <a:pPr lvl="1"/>
            <a:endParaRPr lang="en-US" dirty="0"/>
          </a:p>
          <a:p>
            <a:r>
              <a:rPr lang="en-US" dirty="0"/>
              <a:t>Teaching Assistant</a:t>
            </a:r>
          </a:p>
          <a:p>
            <a:pPr lvl="1"/>
            <a:r>
              <a:rPr lang="en-US" dirty="0"/>
              <a:t>Farid Zandi - </a:t>
            </a:r>
            <a:r>
              <a:rPr lang="en-US" dirty="0">
                <a:hlinkClick r:id="rId4"/>
              </a:rPr>
              <a:t>faridzandi@cs.toronto.edu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7F7C0D44-8B41-4F69-A1CD-8F4B2878752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F73C-5725-DB8F-9DDA-20CDAD37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Flow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AB0F-FB71-FCDF-65BA-2A50B60B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9304"/>
            <a:ext cx="8229600" cy="114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Two prominent techniques:</a:t>
            </a:r>
          </a:p>
          <a:p>
            <a:pPr marL="314325" lvl="1" indent="-179388"/>
            <a:r>
              <a:rPr lang="en-US" sz="1600" dirty="0"/>
              <a:t>Credit-based</a:t>
            </a:r>
          </a:p>
          <a:p>
            <a:pPr marL="314325" lvl="1" indent="-179388"/>
            <a:r>
              <a:rPr lang="en-US" sz="1600" dirty="0"/>
              <a:t>Pause-based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A3011-D8AB-4F69-8070-DDA46B3D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F24E-FAEF-C15C-3025-FC77CAFB0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0B02-B9C8-5230-48B5-2D719A1AC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689AFE47-627F-B7A3-05FA-4BA10F11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01" y="4678543"/>
            <a:ext cx="4950099" cy="1493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B354-6BDA-3266-2D53-8A4541BD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6997"/>
            <a:ext cx="4648200" cy="6223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53E271-60EC-C5F8-1650-A916DDE6BDB6}"/>
              </a:ext>
            </a:extLst>
          </p:cNvPr>
          <p:cNvSpPr txBox="1">
            <a:spLocks/>
          </p:cNvSpPr>
          <p:nvPr/>
        </p:nvSpPr>
        <p:spPr>
          <a:xfrm>
            <a:off x="457200" y="979394"/>
            <a:ext cx="8229600" cy="2058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Flow control mechanism used to create lossless networks.</a:t>
            </a:r>
          </a:p>
          <a:p>
            <a:pPr marL="271463" lvl="1" indent="-177800"/>
            <a:r>
              <a:rPr lang="en-US" sz="1800" dirty="0"/>
              <a:t>Not to be confused with flow control in transport layer which is end-to-end.</a:t>
            </a:r>
          </a:p>
          <a:p>
            <a:pPr marL="271463" lvl="1" indent="-177800"/>
            <a:r>
              <a:rPr lang="en-US" sz="1800" dirty="0"/>
              <a:t>Setup: two nodes (end-hosts or switches) connected via a link. </a:t>
            </a:r>
          </a:p>
          <a:p>
            <a:pPr marL="492125" lvl="2" indent="-220663"/>
            <a:r>
              <a:rPr lang="en-US" sz="1600" dirty="0"/>
              <a:t>Both have buffer (transmitter queue and receive buffer).</a:t>
            </a:r>
          </a:p>
          <a:p>
            <a:pPr marL="271463" lvl="1" indent="-177800"/>
            <a:r>
              <a:rPr lang="en-US" sz="1800" dirty="0"/>
              <a:t>Goal: ensure the receiver can handle the traffic injected on the link → no packet loss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37967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464F-1872-B07E-CD21-1929165A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Credit-Based Link-Level Flow Control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3C4874-86A7-1129-7A49-D4E4912FB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Receiver provides credits to the sender when it has room</a:t>
            </a:r>
          </a:p>
          <a:p>
            <a:pPr lvl="1"/>
            <a:r>
              <a:rPr lang="en-US" sz="1800" dirty="0"/>
              <a:t>Credit unit: bytes or packets</a:t>
            </a:r>
          </a:p>
          <a:p>
            <a:pPr lvl="1"/>
            <a:endParaRPr lang="en-US" sz="1800" dirty="0"/>
          </a:p>
          <a:p>
            <a:r>
              <a:rPr lang="en-US" sz="2000" dirty="0"/>
              <a:t>Credit allocation:</a:t>
            </a:r>
          </a:p>
          <a:p>
            <a:pPr lvl="1"/>
            <a:r>
              <a:rPr lang="en-US" sz="1800" dirty="0"/>
              <a:t>At the beginning certain (fixed) credit is allocated.</a:t>
            </a:r>
          </a:p>
          <a:p>
            <a:pPr lvl="2"/>
            <a:r>
              <a:rPr lang="en-US" sz="1600" dirty="0"/>
              <a:t>Question: how much credit should be allocated initially?</a:t>
            </a:r>
          </a:p>
          <a:p>
            <a:pPr lvl="1"/>
            <a:r>
              <a:rPr lang="en-US" sz="1800" dirty="0"/>
              <a:t>Transmitter uses credit when transmitting.</a:t>
            </a:r>
          </a:p>
          <a:p>
            <a:pPr lvl="2"/>
            <a:r>
              <a:rPr lang="en-US" sz="1600" dirty="0"/>
              <a:t>Pauses if there is no more credit available.</a:t>
            </a:r>
          </a:p>
          <a:p>
            <a:pPr lvl="1"/>
            <a:r>
              <a:rPr lang="en-US" sz="1800" dirty="0"/>
              <a:t>Receiver replenishes transmitter credits as receiver buffer becomes available.</a:t>
            </a:r>
          </a:p>
          <a:p>
            <a:pPr lvl="1"/>
            <a:endParaRPr lang="en-US" sz="1800" dirty="0"/>
          </a:p>
          <a:p>
            <a:r>
              <a:rPr lang="en-US" sz="2000" dirty="0"/>
              <a:t>Note: we also can have credit-based congestion control. This is not what we are covering here.</a:t>
            </a:r>
            <a:r>
              <a:rPr lang="en-US" sz="1800" dirty="0"/>
              <a:t> The concepts are similar, but at different layers.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718A-491D-E1DA-467F-D1BBA4F6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B6003-B988-C20F-A427-7676195A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88685-9C56-A78A-DF27-82DF0E1386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6DF9F-2553-382F-DD03-9DA24CCB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4534727" cy="10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0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017AE1-FE61-23CF-8E96-3B65FEEC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Pause-based Link-Level Flow Control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A125B0-54AB-DBA6-E093-11C74A3A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743200"/>
            <a:ext cx="7848601" cy="33956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Transmitter does not need permission to start.</a:t>
            </a:r>
          </a:p>
          <a:p>
            <a:endParaRPr lang="en-US" dirty="0"/>
          </a:p>
          <a:p>
            <a:r>
              <a:rPr lang="en-US" dirty="0"/>
              <a:t>Receiver signals the transmitter when it is running out of buffer space.</a:t>
            </a:r>
          </a:p>
          <a:p>
            <a:pPr lvl="1"/>
            <a:r>
              <a:rPr lang="en-US" dirty="0"/>
              <a:t>When buffer occupancy goes above a fixed pause-threshold.</a:t>
            </a:r>
          </a:p>
          <a:p>
            <a:pPr lvl="1"/>
            <a:r>
              <a:rPr lang="en-US" dirty="0"/>
              <a:t>Pause-frame sent to transmitter</a:t>
            </a:r>
          </a:p>
          <a:p>
            <a:pPr lvl="1"/>
            <a:r>
              <a:rPr lang="en-US" dirty="0"/>
              <a:t>Transmitter halts transmission</a:t>
            </a:r>
          </a:p>
          <a:p>
            <a:pPr lvl="1"/>
            <a:endParaRPr lang="en-US" dirty="0"/>
          </a:p>
          <a:p>
            <a:r>
              <a:rPr lang="en-US" dirty="0"/>
              <a:t>Once the receiver buffer has sufficient space … </a:t>
            </a:r>
          </a:p>
          <a:p>
            <a:pPr lvl="1"/>
            <a:r>
              <a:rPr lang="en-US" dirty="0"/>
              <a:t>Receiver sends a resume frame to the transmitter</a:t>
            </a:r>
          </a:p>
          <a:p>
            <a:pPr lvl="1"/>
            <a:r>
              <a:rPr lang="en-US" dirty="0"/>
              <a:t>The transmitter can resume sending.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06377-3A36-7925-9CF9-2816350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6C54-B8A2-C5C6-1930-EAED0A8E0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F4351D-C988-EF53-87F4-A2E9C1E37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88251-304D-2A12-2A17-C88FAB66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00" y="1733439"/>
            <a:ext cx="3600000" cy="4819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F7FD95-915F-C07F-D344-EA2DEA458819}"/>
              </a:ext>
            </a:extLst>
          </p:cNvPr>
          <p:cNvGrpSpPr/>
          <p:nvPr/>
        </p:nvGrpSpPr>
        <p:grpSpPr>
          <a:xfrm>
            <a:off x="5543620" y="1219265"/>
            <a:ext cx="1114580" cy="1100039"/>
            <a:chOff x="6530355" y="5268322"/>
            <a:chExt cx="1114580" cy="1100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D6CA3-D71B-D9D3-503D-357AA9A9D9B7}"/>
                </a:ext>
              </a:extLst>
            </p:cNvPr>
            <p:cNvSpPr txBox="1"/>
            <p:nvPr/>
          </p:nvSpPr>
          <p:spPr>
            <a:xfrm>
              <a:off x="6842765" y="5268322"/>
              <a:ext cx="80217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pause threshold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FF1670-9DA6-09DC-DD47-07262BEFBA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0355" y="5955611"/>
              <a:ext cx="0" cy="412750"/>
            </a:xfrm>
            <a:prstGeom prst="line">
              <a:avLst/>
            </a:prstGeom>
            <a:ln w="222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678AF349-2508-19A1-4A57-2B33F9C95A6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6530359" y="5483765"/>
              <a:ext cx="312407" cy="367199"/>
            </a:xfrm>
            <a:prstGeom prst="curvedConnector2">
              <a:avLst/>
            </a:prstGeom>
            <a:ln w="9525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5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087E-C5EE-A273-1B90-AAE42F75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1FC2BFB-177F-2A14-EABA-7E5707AE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09800"/>
            <a:ext cx="5177012" cy="30416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A088974-4518-4521-E738-4FBE3AB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Priority-based Flow Control (PFC)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0E0AEF-482D-3F72-B05A-E981A311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3352801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Allows multiple priority-queues.</a:t>
            </a:r>
          </a:p>
          <a:p>
            <a:endParaRPr lang="en-US" sz="2600" dirty="0"/>
          </a:p>
          <a:p>
            <a:r>
              <a:rPr lang="en-US" dirty="0"/>
              <a:t>Pause individual queues not all traffic</a:t>
            </a:r>
          </a:p>
          <a:p>
            <a:pPr lvl="1"/>
            <a:r>
              <a:rPr lang="en-US" dirty="0"/>
              <a:t>Allows other priority queues to continue transmitting even if a single queue is paused.</a:t>
            </a:r>
          </a:p>
          <a:p>
            <a:endParaRPr lang="en-US" sz="2600" dirty="0"/>
          </a:p>
          <a:p>
            <a:r>
              <a:rPr lang="en-US" dirty="0"/>
              <a:t>Improves impact of pause on non-congested traffic to some extent</a:t>
            </a:r>
          </a:p>
          <a:p>
            <a:endParaRPr lang="en-US" sz="2600" dirty="0"/>
          </a:p>
          <a:p>
            <a:r>
              <a:rPr lang="en-US" dirty="0"/>
              <a:t>Still, we might pause non-congested flows</a:t>
            </a:r>
          </a:p>
          <a:p>
            <a:pPr lvl="1"/>
            <a:r>
              <a:rPr lang="en-US" dirty="0"/>
              <a:t>Why? </a:t>
            </a:r>
          </a:p>
          <a:p>
            <a:pPr lvl="1"/>
            <a:r>
              <a:rPr lang="en-US" dirty="0"/>
              <a:t>Is there an easy way to solve this problem?</a:t>
            </a:r>
          </a:p>
          <a:p>
            <a:endParaRPr lang="en-US" sz="2600" dirty="0"/>
          </a:p>
          <a:p>
            <a:r>
              <a:rPr lang="en-US" dirty="0"/>
              <a:t>Known issues: head-of-line blocking (deadlock), PFC storm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2F224-EF6E-08C2-F1FF-EECFDE22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8D188-5C28-1E5B-86DC-8F00BF34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0EAD39-A7B4-9CCF-A378-8A2D465C1F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1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BFCA-5C89-400B-DA54-61DA1B53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Direct Memory Access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721605F-8668-C224-9378-84F2EAD7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Directly write to remote server’s memory</a:t>
            </a:r>
          </a:p>
          <a:p>
            <a:pPr lvl="1"/>
            <a:r>
              <a:rPr lang="en-US" dirty="0"/>
              <a:t>Both sides register </a:t>
            </a:r>
            <a:r>
              <a:rPr lang="en-US" i="1" dirty="0"/>
              <a:t>memory regions</a:t>
            </a:r>
            <a:r>
              <a:rPr lang="en-US" dirty="0"/>
              <a:t> to give RDMA direct access permission and mapping </a:t>
            </a:r>
          </a:p>
          <a:p>
            <a:pPr lvl="1"/>
            <a:r>
              <a:rPr lang="en-US" dirty="0"/>
              <a:t>Need trust/cooperation between two ends </a:t>
            </a:r>
          </a:p>
          <a:p>
            <a:pPr lvl="1"/>
            <a:endParaRPr lang="en-US" dirty="0"/>
          </a:p>
          <a:p>
            <a:r>
              <a:rPr lang="en-US" dirty="0"/>
              <a:t>RDMA-capable NIC (RNIC) handles data transfer entirely in hardware</a:t>
            </a:r>
          </a:p>
          <a:p>
            <a:pPr lvl="1"/>
            <a:r>
              <a:rPr lang="en-US" dirty="0"/>
              <a:t>No need to involve CPU for transfer</a:t>
            </a:r>
          </a:p>
          <a:p>
            <a:pPr lvl="1"/>
            <a:endParaRPr lang="en-US" dirty="0"/>
          </a:p>
          <a:p>
            <a:r>
              <a:rPr lang="en-US" dirty="0"/>
              <a:t>Queue Pairs (QPs): a send queue and a receive queue.</a:t>
            </a:r>
          </a:p>
          <a:p>
            <a:pPr lvl="1"/>
            <a:r>
              <a:rPr lang="en-US" dirty="0"/>
              <a:t>Supports various operations like send, receive, read, and write.	</a:t>
            </a:r>
          </a:p>
        </p:txBody>
      </p:sp>
      <p:pic>
        <p:nvPicPr>
          <p:cNvPr id="16" name="Content Placeholder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DC8F1148-F4EC-30CA-088F-7BBDDF6FD6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5257800" cy="31634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7304C-B1D0-E0C8-AFC1-5D2527962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15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0502-F5BE-DA33-E7EA-93107407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C9C0-B95B-12E0-3BF2-60B64226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Low Latency</a:t>
            </a:r>
          </a:p>
          <a:p>
            <a:pPr lvl="1"/>
            <a:r>
              <a:rPr lang="en-US" dirty="0"/>
              <a:t>Minimizes delays by avoiding CPU intervention.</a:t>
            </a:r>
          </a:p>
          <a:p>
            <a:pPr lvl="1"/>
            <a:r>
              <a:rPr lang="en-US" dirty="0"/>
              <a:t>Ideal for applications requiring real-time data processing.</a:t>
            </a:r>
          </a:p>
          <a:p>
            <a:pPr lvl="1"/>
            <a:endParaRPr lang="en-US" dirty="0"/>
          </a:p>
          <a:p>
            <a:r>
              <a:rPr lang="en-US" dirty="0"/>
              <a:t>High Throughput</a:t>
            </a:r>
          </a:p>
          <a:p>
            <a:pPr lvl="1"/>
            <a:r>
              <a:rPr lang="en-US" dirty="0"/>
              <a:t>Enables faster data transfer rates.</a:t>
            </a:r>
          </a:p>
          <a:p>
            <a:pPr lvl="1"/>
            <a:r>
              <a:rPr lang="en-US" dirty="0"/>
              <a:t>Suitable for high-performance computing and large data sets.</a:t>
            </a:r>
          </a:p>
          <a:p>
            <a:pPr lvl="1"/>
            <a:endParaRPr lang="en-US" dirty="0"/>
          </a:p>
          <a:p>
            <a:r>
              <a:rPr lang="en-US" dirty="0"/>
              <a:t>Reduced CPU Load</a:t>
            </a:r>
          </a:p>
          <a:p>
            <a:pPr lvl="1"/>
            <a:r>
              <a:rPr lang="en-US" dirty="0"/>
              <a:t>Frees up CPU resources for other tasks.</a:t>
            </a:r>
          </a:p>
          <a:p>
            <a:pPr lvl="1"/>
            <a:r>
              <a:rPr lang="en-US" dirty="0"/>
              <a:t>Improves overall system efficiency.</a:t>
            </a:r>
          </a:p>
          <a:p>
            <a:endParaRPr lang="en-US" dirty="0"/>
          </a:p>
          <a:p>
            <a:r>
              <a:rPr lang="en-US" dirty="0"/>
              <a:t>Zero-copy data transfer.</a:t>
            </a:r>
          </a:p>
          <a:p>
            <a:pPr lvl="1"/>
            <a:r>
              <a:rPr lang="en-US" dirty="0"/>
              <a:t>Eliminate (or minimize data copies)</a:t>
            </a:r>
          </a:p>
          <a:p>
            <a:pPr lvl="1"/>
            <a:endParaRPr lang="en-US" dirty="0"/>
          </a:p>
          <a:p>
            <a:r>
              <a:rPr lang="en-US" dirty="0"/>
              <a:t>Applications: High-Performance Computing (HPC), Storage, 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6F5E-B1D9-AAAC-BB0A-5D41411D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8CCCB-B252-1DD9-AA0B-DAAEDA249F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54AE-162C-75C9-45C6-E5E51112A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78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1496-A89B-D9A0-5A54-B6C2A2AD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7181-E155-F122-50E7-FF95D15A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Proprietary to Commodity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12251-441D-E34B-348F-BB55A1A3A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ECFD20B-9176-909A-A31F-F320CCEC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990600"/>
            <a:ext cx="8077201" cy="28955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Original technology InfiniBand</a:t>
            </a:r>
          </a:p>
          <a:p>
            <a:pPr lvl="1"/>
            <a:r>
              <a:rPr lang="en-US" dirty="0"/>
              <a:t>Touching physical layer, link layer, and transport layer in the stack.</a:t>
            </a:r>
          </a:p>
          <a:p>
            <a:pPr lvl="1"/>
            <a:r>
              <a:rPr lang="en-US" dirty="0"/>
              <a:t>Small number of vendors</a:t>
            </a:r>
          </a:p>
          <a:p>
            <a:pPr lvl="1"/>
            <a:endParaRPr lang="en-US" dirty="0"/>
          </a:p>
          <a:p>
            <a:r>
              <a:rPr lang="en-US" dirty="0"/>
              <a:t>Later RDMA enabled over Ethernet</a:t>
            </a:r>
          </a:p>
          <a:p>
            <a:pPr lvl="1"/>
            <a:r>
              <a:rPr lang="en-US" dirty="0"/>
              <a:t>RoCE: RDMA over Converged Ethernet</a:t>
            </a:r>
          </a:p>
          <a:p>
            <a:pPr lvl="1"/>
            <a:r>
              <a:rPr lang="en-US" dirty="0"/>
              <a:t>With and without PFC support (RoCE v1 vs. v2)</a:t>
            </a:r>
          </a:p>
          <a:p>
            <a:pPr lvl="1"/>
            <a:endParaRPr lang="en-US" dirty="0"/>
          </a:p>
          <a:p>
            <a:r>
              <a:rPr lang="en-US" dirty="0"/>
              <a:t>And even in WAN</a:t>
            </a:r>
          </a:p>
          <a:p>
            <a:pPr lvl="1"/>
            <a:r>
              <a:rPr lang="en-US" dirty="0" err="1"/>
              <a:t>iWARP</a:t>
            </a:r>
            <a:r>
              <a:rPr lang="en-US" dirty="0"/>
              <a:t> (Internet Wide-Area RDMA Protocol)</a:t>
            </a:r>
          </a:p>
          <a:p>
            <a:pPr lvl="1"/>
            <a:r>
              <a:rPr lang="en-US" dirty="0"/>
              <a:t>Implemented over TCP/IP, no need for lossless network</a:t>
            </a:r>
          </a:p>
          <a:p>
            <a:pPr lvl="1"/>
            <a:r>
              <a:rPr lang="en-US" dirty="0"/>
              <a:t>Significant challenges here, especially over long distances</a:t>
            </a:r>
          </a:p>
        </p:txBody>
      </p:sp>
      <p:pic>
        <p:nvPicPr>
          <p:cNvPr id="18" name="Picture 17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44176819-AFA3-2B81-2540-7B72BF873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38600"/>
            <a:ext cx="5486400" cy="27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6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68F4-A142-839D-915C-A3A36D9EE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4E891CD9-4DC2-D278-4E3E-74DD9E1E4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449B825F-BF7F-197D-643B-C1B45F1FB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What is a router?</a:t>
            </a:r>
          </a:p>
          <a:p>
            <a:pPr lvl="1"/>
            <a:r>
              <a:rPr lang="en-US" dirty="0"/>
              <a:t>Basic router architecture</a:t>
            </a:r>
          </a:p>
          <a:p>
            <a:endParaRPr lang="en-US" dirty="0"/>
          </a:p>
          <a:p>
            <a:r>
              <a:rPr lang="en-US" dirty="0"/>
              <a:t>Basic packet processing in routers</a:t>
            </a:r>
          </a:p>
          <a:p>
            <a:pPr lvl="1"/>
            <a:r>
              <a:rPr lang="en-US" dirty="0"/>
              <a:t>IP address lookup</a:t>
            </a:r>
          </a:p>
          <a:p>
            <a:pPr lvl="1"/>
            <a:r>
              <a:rPr lang="en-US" dirty="0"/>
              <a:t>Packet buffering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endParaRPr lang="en-US" dirty="0"/>
          </a:p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Dimensions</a:t>
            </a:r>
          </a:p>
          <a:p>
            <a:pPr lvl="1"/>
            <a:r>
              <a:rPr lang="en-US" dirty="0"/>
              <a:t>Topology 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Machine Learning and Computer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6184-19A3-FB37-627A-659E0C9D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623F7-EDE4-FFB0-B6E3-D10F05ECFF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E44C443E-7C85-45BA-B66A-330342426E2B}" type="slidenum">
              <a:rPr lang="en-US"/>
              <a:pPr/>
              <a:t>67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255E7-67AB-67AA-E8F9-47A5A5DA78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0CFC402-0E99-0D0B-2E71-7F01E4272D93}"/>
              </a:ext>
            </a:extLst>
          </p:cNvPr>
          <p:cNvSpPr/>
          <p:nvPr/>
        </p:nvSpPr>
        <p:spPr>
          <a:xfrm>
            <a:off x="190500" y="4038600"/>
            <a:ext cx="533400" cy="457200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77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0417 0.244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1619-DE39-EEEF-86D7-E35BFD5C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A7B2-A97C-CBB2-CA4B-4E20399F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(ML): </a:t>
            </a:r>
          </a:p>
          <a:p>
            <a:pPr lvl="1"/>
            <a:r>
              <a:rPr lang="en-US" dirty="0"/>
              <a:t>Significant growth in the recent years</a:t>
            </a:r>
          </a:p>
          <a:p>
            <a:pPr lvl="1"/>
            <a:r>
              <a:rPr lang="en-US" dirty="0"/>
              <a:t>Lots of attention and impact</a:t>
            </a:r>
          </a:p>
          <a:p>
            <a:endParaRPr lang="en-US" dirty="0"/>
          </a:p>
          <a:p>
            <a:r>
              <a:rPr lang="en-US" dirty="0"/>
              <a:t>How does it affect computer networking?</a:t>
            </a:r>
          </a:p>
          <a:p>
            <a:pPr lvl="1"/>
            <a:r>
              <a:rPr lang="en-US" b="1" dirty="0"/>
              <a:t>Networks for ML</a:t>
            </a:r>
            <a:r>
              <a:rPr lang="en-US" dirty="0"/>
              <a:t>: can traditional networks handle ML requirements?</a:t>
            </a:r>
          </a:p>
          <a:p>
            <a:pPr lvl="2"/>
            <a:r>
              <a:rPr lang="en-US" dirty="0"/>
              <a:t>Our focus is on data center networks here.</a:t>
            </a:r>
          </a:p>
          <a:p>
            <a:pPr lvl="1"/>
            <a:r>
              <a:rPr lang="en-US" b="1" dirty="0"/>
              <a:t>ML for Networks</a:t>
            </a:r>
            <a:r>
              <a:rPr lang="en-US" dirty="0"/>
              <a:t>: how can ML be used to enhance computer networks?</a:t>
            </a:r>
          </a:p>
          <a:p>
            <a:pPr lvl="2"/>
            <a:r>
              <a:rPr lang="en-US" dirty="0"/>
              <a:t>Networks in general.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92C7-154F-5561-F909-7D887DD2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0D00C-620E-5FB1-D234-5E6CF2DDF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71C5E-E546-696C-6BA8-3733D03966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859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8F30-B9B3-4E90-38B6-4ABE5F2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Networks for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9EDE-3967-3831-57C4-DB9B70FFF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Center Networks have evolved significantly </a:t>
            </a:r>
          </a:p>
          <a:p>
            <a:pPr lvl="1"/>
            <a:r>
              <a:rPr lang="en-US" dirty="0"/>
              <a:t>To accommodate demands for modern applications.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Example: many novel congestion control algorithms in recent years:</a:t>
            </a:r>
          </a:p>
          <a:p>
            <a:pPr lvl="2"/>
            <a:r>
              <a:rPr lang="en-US" dirty="0"/>
              <a:t>Swift, timely, HPCC, DCQCN, …</a:t>
            </a:r>
          </a:p>
          <a:p>
            <a:pPr lvl="2"/>
            <a:r>
              <a:rPr lang="en-US" dirty="0"/>
              <a:t>Enablers: more accurate information from network (exact queue occupancy), assumptions about start rate (start at line rate), etc.</a:t>
            </a:r>
          </a:p>
          <a:p>
            <a:endParaRPr lang="en-US" dirty="0"/>
          </a:p>
          <a:p>
            <a:r>
              <a:rPr lang="en-US" dirty="0"/>
              <a:t>Machine learning applications have grown significantly as well.</a:t>
            </a:r>
          </a:p>
          <a:p>
            <a:pPr lvl="1"/>
            <a:r>
              <a:rPr lang="en-US" dirty="0"/>
              <a:t>Used more in various domains, solving a wide range of problems.</a:t>
            </a:r>
          </a:p>
          <a:p>
            <a:pPr lvl="1"/>
            <a:r>
              <a:rPr lang="en-US" dirty="0"/>
              <a:t>At the same time, ML applications have higher demands from the underlying network</a:t>
            </a:r>
          </a:p>
          <a:p>
            <a:pPr lvl="1"/>
            <a:endParaRPr lang="en-US" dirty="0"/>
          </a:p>
          <a:p>
            <a:r>
              <a:rPr lang="en-US" dirty="0"/>
              <a:t>Question: are existing DCN solutions enough?</a:t>
            </a:r>
          </a:p>
          <a:p>
            <a:pPr lvl="1"/>
            <a:r>
              <a:rPr lang="en-US" dirty="0"/>
              <a:t>I.e., can they provide the high-performance connectivity needed for ML applications?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DBD5-FF11-FACD-7B9F-908F4D11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5171A-2952-A752-D1AB-72479AC9A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D947-1442-2AFA-B073-E1EE8B86EC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2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C56D-90B9-4C81-9AAB-D33A3517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Mailing List, Bulletin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516A5-BACD-1095-392F-4E4C3128E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Bulletin board</a:t>
            </a:r>
          </a:p>
          <a:p>
            <a:pPr lvl="1"/>
            <a:r>
              <a:rPr lang="en-US" dirty="0"/>
              <a:t>We will use Piazza for announcements and Q&amp;A</a:t>
            </a:r>
          </a:p>
          <a:p>
            <a:pPr lvl="2"/>
            <a:r>
              <a:rPr lang="en-CA" dirty="0">
                <a:hlinkClick r:id="rId2"/>
              </a:rPr>
              <a:t>https://piazza.com/utoronto.ca/winter2025/csc2229</a:t>
            </a:r>
            <a:r>
              <a:rPr lang="en-CA" dirty="0"/>
              <a:t>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Sign up link on class web site</a:t>
            </a:r>
          </a:p>
          <a:p>
            <a:pPr lvl="1"/>
            <a:r>
              <a:rPr lang="en-US" dirty="0"/>
              <a:t>Post any questions related to the course here.</a:t>
            </a:r>
          </a:p>
          <a:p>
            <a:pPr lvl="1"/>
            <a:r>
              <a:rPr lang="en-US" dirty="0"/>
              <a:t>Check previous posts before asking a question.</a:t>
            </a:r>
          </a:p>
          <a:p>
            <a:pPr lvl="1"/>
            <a:endParaRPr lang="en-US" dirty="0"/>
          </a:p>
          <a:p>
            <a:r>
              <a:rPr lang="en-US" dirty="0"/>
              <a:t>Class mailing list</a:t>
            </a:r>
          </a:p>
          <a:p>
            <a:pPr lvl="1"/>
            <a:r>
              <a:rPr lang="en-US" dirty="0"/>
              <a:t>Based on e-mail address you have defined on ACORN.</a:t>
            </a:r>
          </a:p>
          <a:p>
            <a:pPr lvl="1"/>
            <a:r>
              <a:rPr lang="en-US" dirty="0"/>
              <a:t>The TA and I will use this list for announcements only.</a:t>
            </a:r>
          </a:p>
          <a:p>
            <a:pPr lvl="1"/>
            <a:r>
              <a:rPr lang="en-US" dirty="0"/>
              <a:t>Do not send e-mails to this list!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E01F-7645-9C0C-9F30-850F9F56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38A20-F4D0-78AB-15C3-F546759AE9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4B9C7-7BA8-994D-9662-3F8F915417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576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DA2-C7B1-24EA-865A-4FD9F3B9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D9FC-B654-707C-4B73-A2C55762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43A0-90AA-1929-6986-501F7964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ML workloads can be extremely large:</a:t>
            </a:r>
          </a:p>
          <a:p>
            <a:pPr lvl="1"/>
            <a:r>
              <a:rPr lang="en-US" dirty="0"/>
              <a:t>E.g., Training of Large-Language Models (LLMs) </a:t>
            </a:r>
          </a:p>
          <a:p>
            <a:pPr lvl="1"/>
            <a:r>
              <a:rPr lang="en-US" dirty="0"/>
              <a:t>Need various forms of parallelism</a:t>
            </a:r>
          </a:p>
          <a:p>
            <a:pPr lvl="2"/>
            <a:r>
              <a:rPr lang="en-US" dirty="0"/>
              <a:t>Data parallelism</a:t>
            </a:r>
          </a:p>
          <a:p>
            <a:pPr lvl="2"/>
            <a:r>
              <a:rPr lang="en-US" dirty="0"/>
              <a:t>Model parallelism</a:t>
            </a:r>
          </a:p>
          <a:p>
            <a:pPr lvl="2"/>
            <a:r>
              <a:rPr lang="en-US" dirty="0"/>
              <a:t>Hybrid</a:t>
            </a:r>
          </a:p>
          <a:p>
            <a:endParaRPr lang="en-US" dirty="0"/>
          </a:p>
          <a:p>
            <a:r>
              <a:rPr lang="en-US" dirty="0"/>
              <a:t>ML  workloads have extremely high requirements from the underlying network:</a:t>
            </a:r>
          </a:p>
          <a:p>
            <a:pPr lvl="1"/>
            <a:r>
              <a:rPr lang="en-US" dirty="0"/>
              <a:t>High bandwidth</a:t>
            </a:r>
          </a:p>
          <a:p>
            <a:pPr lvl="1"/>
            <a:r>
              <a:rPr lang="en-US" dirty="0"/>
              <a:t>Low latency </a:t>
            </a:r>
          </a:p>
          <a:p>
            <a:pPr lvl="1"/>
            <a:r>
              <a:rPr lang="en-US" dirty="0"/>
              <a:t>Low jitter (variations in delay)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9A95-7876-4D2A-3FB6-B62142CD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6E2A0-90CC-B4EC-42A6-05F2181F9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EB06-4598-C6A2-DCFE-FCD5C9D719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9" name="Picture 8" descr="A diagram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254524E8-7EE8-7FCC-F7A5-4D9D2375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06288"/>
            <a:ext cx="3954862" cy="13716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0F005D-5073-CEE0-60D3-2B0CF4A44D99}"/>
              </a:ext>
            </a:extLst>
          </p:cNvPr>
          <p:cNvSpPr/>
          <p:nvPr/>
        </p:nvSpPr>
        <p:spPr>
          <a:xfrm>
            <a:off x="381000" y="3581400"/>
            <a:ext cx="8534400" cy="2286000"/>
          </a:xfrm>
          <a:custGeom>
            <a:avLst/>
            <a:gdLst>
              <a:gd name="connsiteX0" fmla="*/ 0 w 8534400"/>
              <a:gd name="connsiteY0" fmla="*/ 172570 h 2286000"/>
              <a:gd name="connsiteX1" fmla="*/ 172570 w 8534400"/>
              <a:gd name="connsiteY1" fmla="*/ 0 h 2286000"/>
              <a:gd name="connsiteX2" fmla="*/ 691223 w 8534400"/>
              <a:gd name="connsiteY2" fmla="*/ 0 h 2286000"/>
              <a:gd name="connsiteX3" fmla="*/ 1291769 w 8534400"/>
              <a:gd name="connsiteY3" fmla="*/ 0 h 2286000"/>
              <a:gd name="connsiteX4" fmla="*/ 1974207 w 8534400"/>
              <a:gd name="connsiteY4" fmla="*/ 0 h 2286000"/>
              <a:gd name="connsiteX5" fmla="*/ 2492860 w 8534400"/>
              <a:gd name="connsiteY5" fmla="*/ 0 h 2286000"/>
              <a:gd name="connsiteX6" fmla="*/ 3339084 w 8534400"/>
              <a:gd name="connsiteY6" fmla="*/ 0 h 2286000"/>
              <a:gd name="connsiteX7" fmla="*/ 4021522 w 8534400"/>
              <a:gd name="connsiteY7" fmla="*/ 0 h 2286000"/>
              <a:gd name="connsiteX8" fmla="*/ 4867746 w 8534400"/>
              <a:gd name="connsiteY8" fmla="*/ 0 h 2286000"/>
              <a:gd name="connsiteX9" fmla="*/ 5632077 w 8534400"/>
              <a:gd name="connsiteY9" fmla="*/ 0 h 2286000"/>
              <a:gd name="connsiteX10" fmla="*/ 6232622 w 8534400"/>
              <a:gd name="connsiteY10" fmla="*/ 0 h 2286000"/>
              <a:gd name="connsiteX11" fmla="*/ 6996953 w 8534400"/>
              <a:gd name="connsiteY11" fmla="*/ 0 h 2286000"/>
              <a:gd name="connsiteX12" fmla="*/ 7515606 w 8534400"/>
              <a:gd name="connsiteY12" fmla="*/ 0 h 2286000"/>
              <a:gd name="connsiteX13" fmla="*/ 8361830 w 8534400"/>
              <a:gd name="connsiteY13" fmla="*/ 0 h 2286000"/>
              <a:gd name="connsiteX14" fmla="*/ 8534400 w 8534400"/>
              <a:gd name="connsiteY14" fmla="*/ 172570 h 2286000"/>
              <a:gd name="connsiteX15" fmla="*/ 8534400 w 8534400"/>
              <a:gd name="connsiteY15" fmla="*/ 838932 h 2286000"/>
              <a:gd name="connsiteX16" fmla="*/ 8534400 w 8534400"/>
              <a:gd name="connsiteY16" fmla="*/ 1524702 h 2286000"/>
              <a:gd name="connsiteX17" fmla="*/ 8534400 w 8534400"/>
              <a:gd name="connsiteY17" fmla="*/ 2113430 h 2286000"/>
              <a:gd name="connsiteX18" fmla="*/ 8361830 w 8534400"/>
              <a:gd name="connsiteY18" fmla="*/ 2286000 h 2286000"/>
              <a:gd name="connsiteX19" fmla="*/ 7679392 w 8534400"/>
              <a:gd name="connsiteY19" fmla="*/ 2286000 h 2286000"/>
              <a:gd name="connsiteX20" fmla="*/ 6833168 w 8534400"/>
              <a:gd name="connsiteY20" fmla="*/ 2286000 h 2286000"/>
              <a:gd name="connsiteX21" fmla="*/ 6068837 w 8534400"/>
              <a:gd name="connsiteY21" fmla="*/ 2286000 h 2286000"/>
              <a:gd name="connsiteX22" fmla="*/ 5222614 w 8534400"/>
              <a:gd name="connsiteY22" fmla="*/ 2286000 h 2286000"/>
              <a:gd name="connsiteX23" fmla="*/ 4458283 w 8534400"/>
              <a:gd name="connsiteY23" fmla="*/ 2286000 h 2286000"/>
              <a:gd name="connsiteX24" fmla="*/ 3939630 w 8534400"/>
              <a:gd name="connsiteY24" fmla="*/ 2286000 h 2286000"/>
              <a:gd name="connsiteX25" fmla="*/ 3175299 w 8534400"/>
              <a:gd name="connsiteY25" fmla="*/ 2286000 h 2286000"/>
              <a:gd name="connsiteX26" fmla="*/ 2574753 w 8534400"/>
              <a:gd name="connsiteY26" fmla="*/ 2286000 h 2286000"/>
              <a:gd name="connsiteX27" fmla="*/ 2056100 w 8534400"/>
              <a:gd name="connsiteY27" fmla="*/ 2286000 h 2286000"/>
              <a:gd name="connsiteX28" fmla="*/ 1619339 w 8534400"/>
              <a:gd name="connsiteY28" fmla="*/ 2286000 h 2286000"/>
              <a:gd name="connsiteX29" fmla="*/ 1100686 w 8534400"/>
              <a:gd name="connsiteY29" fmla="*/ 2286000 h 2286000"/>
              <a:gd name="connsiteX30" fmla="*/ 172570 w 8534400"/>
              <a:gd name="connsiteY30" fmla="*/ 2286000 h 2286000"/>
              <a:gd name="connsiteX31" fmla="*/ 0 w 8534400"/>
              <a:gd name="connsiteY31" fmla="*/ 2113430 h 2286000"/>
              <a:gd name="connsiteX32" fmla="*/ 0 w 8534400"/>
              <a:gd name="connsiteY32" fmla="*/ 1427659 h 2286000"/>
              <a:gd name="connsiteX33" fmla="*/ 0 w 8534400"/>
              <a:gd name="connsiteY33" fmla="*/ 741889 h 2286000"/>
              <a:gd name="connsiteX34" fmla="*/ 0 w 8534400"/>
              <a:gd name="connsiteY34" fmla="*/ 1725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34400" h="2286000" fill="none" extrusionOk="0">
                <a:moveTo>
                  <a:pt x="0" y="172570"/>
                </a:moveTo>
                <a:cubicBezTo>
                  <a:pt x="11693" y="74167"/>
                  <a:pt x="74709" y="17682"/>
                  <a:pt x="172570" y="0"/>
                </a:cubicBezTo>
                <a:cubicBezTo>
                  <a:pt x="405715" y="-15883"/>
                  <a:pt x="567070" y="21288"/>
                  <a:pt x="691223" y="0"/>
                </a:cubicBezTo>
                <a:cubicBezTo>
                  <a:pt x="815376" y="-21288"/>
                  <a:pt x="1008585" y="597"/>
                  <a:pt x="1291769" y="0"/>
                </a:cubicBezTo>
                <a:cubicBezTo>
                  <a:pt x="1574953" y="-597"/>
                  <a:pt x="1702894" y="-34036"/>
                  <a:pt x="1974207" y="0"/>
                </a:cubicBezTo>
                <a:cubicBezTo>
                  <a:pt x="2245520" y="34036"/>
                  <a:pt x="2324067" y="11176"/>
                  <a:pt x="2492860" y="0"/>
                </a:cubicBezTo>
                <a:cubicBezTo>
                  <a:pt x="2661653" y="-11176"/>
                  <a:pt x="3089037" y="-40999"/>
                  <a:pt x="3339084" y="0"/>
                </a:cubicBezTo>
                <a:cubicBezTo>
                  <a:pt x="3589131" y="40999"/>
                  <a:pt x="3755581" y="13449"/>
                  <a:pt x="4021522" y="0"/>
                </a:cubicBezTo>
                <a:cubicBezTo>
                  <a:pt x="4287463" y="-13449"/>
                  <a:pt x="4568447" y="31021"/>
                  <a:pt x="4867746" y="0"/>
                </a:cubicBezTo>
                <a:cubicBezTo>
                  <a:pt x="5167045" y="-31021"/>
                  <a:pt x="5462840" y="26729"/>
                  <a:pt x="5632077" y="0"/>
                </a:cubicBezTo>
                <a:cubicBezTo>
                  <a:pt x="5801314" y="-26729"/>
                  <a:pt x="6047499" y="18875"/>
                  <a:pt x="6232622" y="0"/>
                </a:cubicBezTo>
                <a:cubicBezTo>
                  <a:pt x="6417745" y="-18875"/>
                  <a:pt x="6651412" y="-36728"/>
                  <a:pt x="6996953" y="0"/>
                </a:cubicBezTo>
                <a:cubicBezTo>
                  <a:pt x="7342494" y="36728"/>
                  <a:pt x="7376629" y="-20745"/>
                  <a:pt x="7515606" y="0"/>
                </a:cubicBezTo>
                <a:cubicBezTo>
                  <a:pt x="7654583" y="20745"/>
                  <a:pt x="7971355" y="1841"/>
                  <a:pt x="8361830" y="0"/>
                </a:cubicBezTo>
                <a:cubicBezTo>
                  <a:pt x="8472353" y="5219"/>
                  <a:pt x="8530334" y="69193"/>
                  <a:pt x="8534400" y="172570"/>
                </a:cubicBezTo>
                <a:cubicBezTo>
                  <a:pt x="8533868" y="462180"/>
                  <a:pt x="8538459" y="634576"/>
                  <a:pt x="8534400" y="838932"/>
                </a:cubicBezTo>
                <a:cubicBezTo>
                  <a:pt x="8530341" y="1043288"/>
                  <a:pt x="8556427" y="1378364"/>
                  <a:pt x="8534400" y="1524702"/>
                </a:cubicBezTo>
                <a:cubicBezTo>
                  <a:pt x="8512374" y="1671040"/>
                  <a:pt x="8508506" y="1857755"/>
                  <a:pt x="8534400" y="2113430"/>
                </a:cubicBezTo>
                <a:cubicBezTo>
                  <a:pt x="8528574" y="2202495"/>
                  <a:pt x="8465660" y="2292862"/>
                  <a:pt x="8361830" y="2286000"/>
                </a:cubicBezTo>
                <a:cubicBezTo>
                  <a:pt x="8128136" y="2253489"/>
                  <a:pt x="7857445" y="2297209"/>
                  <a:pt x="7679392" y="2286000"/>
                </a:cubicBezTo>
                <a:cubicBezTo>
                  <a:pt x="7501339" y="2274791"/>
                  <a:pt x="7133901" y="2283033"/>
                  <a:pt x="6833168" y="2286000"/>
                </a:cubicBezTo>
                <a:cubicBezTo>
                  <a:pt x="6532435" y="2288967"/>
                  <a:pt x="6240634" y="2320882"/>
                  <a:pt x="6068837" y="2286000"/>
                </a:cubicBezTo>
                <a:cubicBezTo>
                  <a:pt x="5897040" y="2251118"/>
                  <a:pt x="5547736" y="2261088"/>
                  <a:pt x="5222614" y="2286000"/>
                </a:cubicBezTo>
                <a:cubicBezTo>
                  <a:pt x="4897492" y="2310912"/>
                  <a:pt x="4817190" y="2266123"/>
                  <a:pt x="4458283" y="2286000"/>
                </a:cubicBezTo>
                <a:cubicBezTo>
                  <a:pt x="4099376" y="2305877"/>
                  <a:pt x="4176440" y="2303590"/>
                  <a:pt x="3939630" y="2286000"/>
                </a:cubicBezTo>
                <a:cubicBezTo>
                  <a:pt x="3702820" y="2268410"/>
                  <a:pt x="3534174" y="2266831"/>
                  <a:pt x="3175299" y="2286000"/>
                </a:cubicBezTo>
                <a:cubicBezTo>
                  <a:pt x="2816424" y="2305169"/>
                  <a:pt x="2745456" y="2268133"/>
                  <a:pt x="2574753" y="2286000"/>
                </a:cubicBezTo>
                <a:cubicBezTo>
                  <a:pt x="2404050" y="2303867"/>
                  <a:pt x="2180904" y="2261214"/>
                  <a:pt x="2056100" y="2286000"/>
                </a:cubicBezTo>
                <a:cubicBezTo>
                  <a:pt x="1931296" y="2310786"/>
                  <a:pt x="1811574" y="2285323"/>
                  <a:pt x="1619339" y="2286000"/>
                </a:cubicBezTo>
                <a:cubicBezTo>
                  <a:pt x="1427104" y="2286677"/>
                  <a:pt x="1303418" y="2276407"/>
                  <a:pt x="1100686" y="2286000"/>
                </a:cubicBezTo>
                <a:cubicBezTo>
                  <a:pt x="897954" y="2295593"/>
                  <a:pt x="582267" y="2255578"/>
                  <a:pt x="172570" y="2286000"/>
                </a:cubicBezTo>
                <a:cubicBezTo>
                  <a:pt x="89901" y="2277295"/>
                  <a:pt x="13520" y="2197302"/>
                  <a:pt x="0" y="2113430"/>
                </a:cubicBezTo>
                <a:cubicBezTo>
                  <a:pt x="-24191" y="1895843"/>
                  <a:pt x="-2279" y="1704687"/>
                  <a:pt x="0" y="1427659"/>
                </a:cubicBezTo>
                <a:cubicBezTo>
                  <a:pt x="2279" y="1150631"/>
                  <a:pt x="28145" y="900172"/>
                  <a:pt x="0" y="741889"/>
                </a:cubicBezTo>
                <a:cubicBezTo>
                  <a:pt x="-28145" y="583606"/>
                  <a:pt x="21414" y="445535"/>
                  <a:pt x="0" y="172570"/>
                </a:cubicBezTo>
                <a:close/>
              </a:path>
              <a:path w="8534400" h="2286000" stroke="0" extrusionOk="0">
                <a:moveTo>
                  <a:pt x="0" y="172570"/>
                </a:moveTo>
                <a:cubicBezTo>
                  <a:pt x="-13587" y="68881"/>
                  <a:pt x="63566" y="5140"/>
                  <a:pt x="172570" y="0"/>
                </a:cubicBezTo>
                <a:cubicBezTo>
                  <a:pt x="511235" y="-21048"/>
                  <a:pt x="631446" y="14969"/>
                  <a:pt x="1018794" y="0"/>
                </a:cubicBezTo>
                <a:cubicBezTo>
                  <a:pt x="1406142" y="-14969"/>
                  <a:pt x="1439814" y="-22245"/>
                  <a:pt x="1619339" y="0"/>
                </a:cubicBezTo>
                <a:cubicBezTo>
                  <a:pt x="1798864" y="22245"/>
                  <a:pt x="1987889" y="8761"/>
                  <a:pt x="2137992" y="0"/>
                </a:cubicBezTo>
                <a:cubicBezTo>
                  <a:pt x="2288095" y="-8761"/>
                  <a:pt x="2713583" y="-3435"/>
                  <a:pt x="2902323" y="0"/>
                </a:cubicBezTo>
                <a:cubicBezTo>
                  <a:pt x="3091063" y="3435"/>
                  <a:pt x="3259952" y="9174"/>
                  <a:pt x="3502869" y="0"/>
                </a:cubicBezTo>
                <a:cubicBezTo>
                  <a:pt x="3745786" y="-9174"/>
                  <a:pt x="4076291" y="35496"/>
                  <a:pt x="4349093" y="0"/>
                </a:cubicBezTo>
                <a:cubicBezTo>
                  <a:pt x="4621895" y="-35496"/>
                  <a:pt x="4698991" y="-19653"/>
                  <a:pt x="4867746" y="0"/>
                </a:cubicBezTo>
                <a:cubicBezTo>
                  <a:pt x="5036501" y="19653"/>
                  <a:pt x="5315471" y="-20737"/>
                  <a:pt x="5713969" y="0"/>
                </a:cubicBezTo>
                <a:cubicBezTo>
                  <a:pt x="6112467" y="20737"/>
                  <a:pt x="5990352" y="-7507"/>
                  <a:pt x="6150730" y="0"/>
                </a:cubicBezTo>
                <a:cubicBezTo>
                  <a:pt x="6311108" y="7507"/>
                  <a:pt x="6563229" y="32548"/>
                  <a:pt x="6833168" y="0"/>
                </a:cubicBezTo>
                <a:cubicBezTo>
                  <a:pt x="7103107" y="-32548"/>
                  <a:pt x="7227044" y="19208"/>
                  <a:pt x="7515606" y="0"/>
                </a:cubicBezTo>
                <a:cubicBezTo>
                  <a:pt x="7804168" y="-19208"/>
                  <a:pt x="8142368" y="-24000"/>
                  <a:pt x="8361830" y="0"/>
                </a:cubicBezTo>
                <a:cubicBezTo>
                  <a:pt x="8468369" y="13757"/>
                  <a:pt x="8543278" y="69489"/>
                  <a:pt x="8534400" y="172570"/>
                </a:cubicBezTo>
                <a:cubicBezTo>
                  <a:pt x="8510108" y="348511"/>
                  <a:pt x="8560131" y="624122"/>
                  <a:pt x="8534400" y="819523"/>
                </a:cubicBezTo>
                <a:cubicBezTo>
                  <a:pt x="8508669" y="1014924"/>
                  <a:pt x="8563197" y="1212599"/>
                  <a:pt x="8534400" y="1466477"/>
                </a:cubicBezTo>
                <a:cubicBezTo>
                  <a:pt x="8505603" y="1720355"/>
                  <a:pt x="8520447" y="1837624"/>
                  <a:pt x="8534400" y="2113430"/>
                </a:cubicBezTo>
                <a:cubicBezTo>
                  <a:pt x="8529772" y="2194817"/>
                  <a:pt x="8476294" y="2282108"/>
                  <a:pt x="8361830" y="2286000"/>
                </a:cubicBezTo>
                <a:cubicBezTo>
                  <a:pt x="8251788" y="2269723"/>
                  <a:pt x="8027445" y="2289448"/>
                  <a:pt x="7925069" y="2286000"/>
                </a:cubicBezTo>
                <a:cubicBezTo>
                  <a:pt x="7822693" y="2282552"/>
                  <a:pt x="7472303" y="2304448"/>
                  <a:pt x="7078846" y="2286000"/>
                </a:cubicBezTo>
                <a:cubicBezTo>
                  <a:pt x="6685389" y="2267552"/>
                  <a:pt x="6601015" y="2254696"/>
                  <a:pt x="6396408" y="2286000"/>
                </a:cubicBezTo>
                <a:cubicBezTo>
                  <a:pt x="6191801" y="2317304"/>
                  <a:pt x="6096342" y="2310136"/>
                  <a:pt x="5877754" y="2286000"/>
                </a:cubicBezTo>
                <a:cubicBezTo>
                  <a:pt x="5659166" y="2261864"/>
                  <a:pt x="5524151" y="2265252"/>
                  <a:pt x="5195316" y="2286000"/>
                </a:cubicBezTo>
                <a:cubicBezTo>
                  <a:pt x="4866481" y="2306748"/>
                  <a:pt x="4975033" y="2303178"/>
                  <a:pt x="4758556" y="2286000"/>
                </a:cubicBezTo>
                <a:cubicBezTo>
                  <a:pt x="4542079" y="2268822"/>
                  <a:pt x="4501081" y="2287729"/>
                  <a:pt x="4321795" y="2286000"/>
                </a:cubicBezTo>
                <a:cubicBezTo>
                  <a:pt x="4142509" y="2284271"/>
                  <a:pt x="3907577" y="2267709"/>
                  <a:pt x="3639357" y="2286000"/>
                </a:cubicBezTo>
                <a:cubicBezTo>
                  <a:pt x="3371137" y="2304291"/>
                  <a:pt x="3241398" y="2260433"/>
                  <a:pt x="3120704" y="2286000"/>
                </a:cubicBezTo>
                <a:cubicBezTo>
                  <a:pt x="3000010" y="2311567"/>
                  <a:pt x="2608799" y="2267252"/>
                  <a:pt x="2356373" y="2286000"/>
                </a:cubicBezTo>
                <a:cubicBezTo>
                  <a:pt x="2103947" y="2304748"/>
                  <a:pt x="1995555" y="2309497"/>
                  <a:pt x="1837720" y="2286000"/>
                </a:cubicBezTo>
                <a:cubicBezTo>
                  <a:pt x="1679885" y="2262503"/>
                  <a:pt x="1445808" y="2289189"/>
                  <a:pt x="1073389" y="2286000"/>
                </a:cubicBezTo>
                <a:cubicBezTo>
                  <a:pt x="700970" y="2282811"/>
                  <a:pt x="450797" y="2270801"/>
                  <a:pt x="172570" y="2286000"/>
                </a:cubicBezTo>
                <a:cubicBezTo>
                  <a:pt x="87543" y="2268150"/>
                  <a:pt x="-7051" y="2206035"/>
                  <a:pt x="0" y="2113430"/>
                </a:cubicBezTo>
                <a:cubicBezTo>
                  <a:pt x="15466" y="1984534"/>
                  <a:pt x="17568" y="1617865"/>
                  <a:pt x="0" y="1485885"/>
                </a:cubicBezTo>
                <a:cubicBezTo>
                  <a:pt x="-17568" y="1353906"/>
                  <a:pt x="-16133" y="1061729"/>
                  <a:pt x="0" y="877749"/>
                </a:cubicBezTo>
                <a:cubicBezTo>
                  <a:pt x="16133" y="693769"/>
                  <a:pt x="19203" y="464373"/>
                  <a:pt x="0" y="172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498"/>
            </a:schemeClr>
          </a:solidFill>
          <a:ln w="12700"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5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bIns="180000" rtlCol="0" anchor="ctr"/>
          <a:lstStyle/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the number of transistors on a microchip will double approximately every two years.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years, Moore’s law meant we could easily grow compute power according to growth in demand.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End of 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recently, we have hit a wall and cannot continue growing compute per node as predicted by the Moore’s Law.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However, the demand keeps growing …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ML even faster than what Moore’s law could handle.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We need to add more nodes to scale to the demands of ML means.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C8D1633-5B00-FB5A-C6FB-7CA7F1834933}"/>
              </a:ext>
            </a:extLst>
          </p:cNvPr>
          <p:cNvSpPr/>
          <p:nvPr/>
        </p:nvSpPr>
        <p:spPr>
          <a:xfrm>
            <a:off x="381000" y="6019800"/>
            <a:ext cx="8429065" cy="457200"/>
          </a:xfrm>
          <a:prstGeom prst="round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tima" panose="02000503060000020004" pitchFamily="2" charset="0"/>
              </a:rPr>
              <a:t>All of this leads to significant pressure on the network (throughput, latency, reliability, …)</a:t>
            </a:r>
          </a:p>
        </p:txBody>
      </p:sp>
    </p:spTree>
    <p:extLst>
      <p:ext uri="{BB962C8B-B14F-4D97-AF65-F5344CB8AC3E}">
        <p14:creationId xmlns:p14="http://schemas.microsoft.com/office/powerpoint/2010/main" val="30606914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2CE6-2660-9727-D9F0-580B2FE0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21A7-743B-B51A-1233-A21AD523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Handling many independent flows in a network makes many network problems easy (easier) to solve</a:t>
            </a:r>
          </a:p>
          <a:p>
            <a:pPr lvl="1"/>
            <a:r>
              <a:rPr lang="en-US" dirty="0"/>
              <a:t>Random arrivals, each flow has a small share of bandwidth</a:t>
            </a:r>
          </a:p>
          <a:p>
            <a:pPr lvl="1"/>
            <a:r>
              <a:rPr lang="en-US" dirty="0"/>
              <a:t>Why?</a:t>
            </a:r>
          </a:p>
          <a:p>
            <a:pPr lvl="1"/>
            <a:endParaRPr lang="en-US" dirty="0"/>
          </a:p>
          <a:p>
            <a:r>
              <a:rPr lang="en-US" dirty="0"/>
              <a:t>In ML, we have few flows</a:t>
            </a:r>
          </a:p>
          <a:p>
            <a:pPr lvl="1"/>
            <a:r>
              <a:rPr lang="en-US" dirty="0"/>
              <a:t>Having few flows means each flow can have a large fraction of link bandwidth</a:t>
            </a:r>
          </a:p>
          <a:p>
            <a:pPr lvl="2"/>
            <a:r>
              <a:rPr lang="en-US" dirty="0"/>
              <a:t>⇒ Any interaction between flows can lead to significant performance degradation</a:t>
            </a:r>
          </a:p>
          <a:p>
            <a:endParaRPr lang="en-US" dirty="0"/>
          </a:p>
          <a:p>
            <a:r>
              <a:rPr lang="en-US" dirty="0"/>
              <a:t>In ML flows have direct/indirect dependencies</a:t>
            </a:r>
          </a:p>
          <a:p>
            <a:pPr lvl="1"/>
            <a:r>
              <a:rPr lang="en-US" dirty="0"/>
              <a:t>Dependence between compute and communication</a:t>
            </a:r>
          </a:p>
          <a:p>
            <a:pPr lvl="2"/>
            <a:r>
              <a:rPr lang="en-US" dirty="0"/>
              <a:t>⇒ flows directly or indirectly depend on each other </a:t>
            </a:r>
          </a:p>
          <a:p>
            <a:pPr lvl="2"/>
            <a:r>
              <a:rPr lang="en-US" dirty="0"/>
              <a:t>⇒ Performance degradation in one flow can impact the performance of the entire job</a:t>
            </a:r>
          </a:p>
          <a:p>
            <a:endParaRPr lang="en-US" dirty="0"/>
          </a:p>
          <a:p>
            <a:r>
              <a:rPr lang="en-US" dirty="0"/>
              <a:t>Providing high-performance connectivity for ML workloads is extremely challenging. </a:t>
            </a:r>
          </a:p>
          <a:p>
            <a:pPr lvl="1"/>
            <a:r>
              <a:rPr lang="en-US" dirty="0"/>
              <a:t>Due to scale, high-performance requirements (bandwidth, latency, …), larger flows, dependencies, …</a:t>
            </a:r>
          </a:p>
          <a:p>
            <a:pPr lvl="1"/>
            <a:endParaRPr lang="en-US" dirty="0"/>
          </a:p>
          <a:p>
            <a:r>
              <a:rPr lang="en-US" dirty="0"/>
              <a:t>Example: load balancing in ML</a:t>
            </a:r>
          </a:p>
          <a:p>
            <a:pPr lvl="1"/>
            <a:r>
              <a:rPr lang="en-US" dirty="0"/>
              <a:t>Even two flows sharing a path can significantly reduce the overall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1F4A2-C5AF-B3CF-3116-2917263E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FE52-1079-E2AC-E239-F018E048B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678E3-0E89-4FBE-E2AE-ABB30D70BE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64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8D63-A806-C5E8-A1D4-40566D1B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09600"/>
          </a:xfrm>
        </p:spPr>
        <p:txBody>
          <a:bodyPr>
            <a:normAutofit/>
          </a:bodyPr>
          <a:lstStyle/>
          <a:p>
            <a:r>
              <a:rPr lang="en-US" dirty="0"/>
              <a:t>What Makes ML Different: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A315-FB8C-79FA-0CF0-39EA8AB5E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ML workloads are more more predictable</a:t>
            </a:r>
          </a:p>
          <a:p>
            <a:pPr lvl="1"/>
            <a:r>
              <a:rPr lang="en-US" dirty="0"/>
              <a:t>Repeating patterns of communication</a:t>
            </a:r>
          </a:p>
          <a:p>
            <a:pPr lvl="1"/>
            <a:r>
              <a:rPr lang="en-US" dirty="0"/>
              <a:t>Collective Communications: scatter, gather, all-reduce, …</a:t>
            </a:r>
          </a:p>
          <a:p>
            <a:pPr lvl="1"/>
            <a:endParaRPr lang="en-US" dirty="0"/>
          </a:p>
          <a:p>
            <a:r>
              <a:rPr lang="en-US" dirty="0"/>
              <a:t>Knowing communication patterns ⇒ opportunities for …</a:t>
            </a:r>
          </a:p>
          <a:p>
            <a:pPr lvl="1"/>
            <a:r>
              <a:rPr lang="en-US" dirty="0"/>
              <a:t>Building specialized hardware</a:t>
            </a:r>
          </a:p>
          <a:p>
            <a:pPr lvl="2"/>
            <a:r>
              <a:rPr lang="en-US" dirty="0"/>
              <a:t>E.g., topology that matches the flow requirements</a:t>
            </a:r>
          </a:p>
          <a:p>
            <a:pPr lvl="3"/>
            <a:r>
              <a:rPr lang="en-US" dirty="0"/>
              <a:t>Today’s most successful ML networking solutions </a:t>
            </a:r>
          </a:p>
          <a:p>
            <a:pPr lvl="1"/>
            <a:r>
              <a:rPr lang="en-US" dirty="0"/>
              <a:t>Build network solutions that adapt based on application requirements</a:t>
            </a:r>
          </a:p>
          <a:p>
            <a:pPr lvl="2"/>
            <a:r>
              <a:rPr lang="en-US" dirty="0"/>
              <a:t>Application-aware scheduling</a:t>
            </a:r>
          </a:p>
          <a:p>
            <a:pPr lvl="2"/>
            <a:r>
              <a:rPr lang="en-US" dirty="0"/>
              <a:t>Reconfigurable topology</a:t>
            </a:r>
          </a:p>
          <a:p>
            <a:pPr lvl="2"/>
            <a:r>
              <a:rPr lang="en-US" dirty="0"/>
              <a:t>Adaptive routing, …</a:t>
            </a:r>
          </a:p>
          <a:p>
            <a:pPr lvl="2"/>
            <a:endParaRPr lang="en-US" dirty="0"/>
          </a:p>
          <a:p>
            <a:r>
              <a:rPr lang="en-US" dirty="0"/>
              <a:t>Even without prediction, access to “Collective Communication Libraries” can provide significant opportunities.</a:t>
            </a:r>
          </a:p>
          <a:p>
            <a:pPr lvl="1"/>
            <a:r>
              <a:rPr lang="en-US" dirty="0"/>
              <a:t>Examples to come.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498B-229B-145D-9876-D0C43C68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D767-C9B3-3AE5-91F1-6A3AD468F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51CF5-9168-C83D-A001-8708A66884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09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Largescale machine learning (training and inference) has led to significant pressure on computer networks.</a:t>
            </a:r>
          </a:p>
          <a:p>
            <a:pPr lvl="1"/>
            <a:endParaRPr lang="en-US" dirty="0"/>
          </a:p>
          <a:p>
            <a:r>
              <a:rPr lang="en-US" dirty="0"/>
              <a:t>Major challenges for computer networks</a:t>
            </a:r>
          </a:p>
          <a:p>
            <a:pPr lvl="1"/>
            <a:r>
              <a:rPr lang="en-US" dirty="0"/>
              <a:t>Latency, throughput, loss, … requirements</a:t>
            </a:r>
          </a:p>
          <a:p>
            <a:pPr lvl="1"/>
            <a:endParaRPr lang="en-US" dirty="0"/>
          </a:p>
          <a:p>
            <a:r>
              <a:rPr lang="en-US" dirty="0"/>
              <a:t>Opportunities to enhance networks</a:t>
            </a:r>
          </a:p>
          <a:p>
            <a:pPr lvl="1"/>
            <a:r>
              <a:rPr lang="en-US" dirty="0"/>
              <a:t>Take advantage of ML workload properties</a:t>
            </a:r>
          </a:p>
          <a:p>
            <a:pPr lvl="1"/>
            <a:r>
              <a:rPr lang="en-US" dirty="0"/>
              <a:t>Ability to integrate with existing solutions</a:t>
            </a:r>
          </a:p>
          <a:p>
            <a:pPr lvl="1"/>
            <a:endParaRPr lang="en-US" dirty="0"/>
          </a:p>
          <a:p>
            <a:r>
              <a:rPr lang="en-US" dirty="0"/>
              <a:t>We will go through examples of these challenges and opportunities in the rest of this course.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4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D21189-4A9B-4931-B84F-9CD825327A94}" type="slidenum">
              <a:rPr lang="en-US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Prerequisites &amp; Papers</a:t>
            </a:r>
            <a:endParaRPr lang="en-US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  <a:p>
            <a:pPr lvl="1"/>
            <a:r>
              <a:rPr lang="en-US" dirty="0"/>
              <a:t>Any introductory course on networking (e.g., CSC458/2209)</a:t>
            </a:r>
          </a:p>
          <a:p>
            <a:pPr lvl="1"/>
            <a:r>
              <a:rPr lang="en-US" dirty="0"/>
              <a:t>Algorithms, probability theory, etc.</a:t>
            </a:r>
          </a:p>
          <a:p>
            <a:pPr lvl="1"/>
            <a:endParaRPr lang="en-US" dirty="0"/>
          </a:p>
          <a:p>
            <a:r>
              <a:rPr lang="en-US" dirty="0"/>
              <a:t>Papers</a:t>
            </a:r>
          </a:p>
          <a:p>
            <a:pPr lvl="1"/>
            <a:r>
              <a:rPr lang="en-US" dirty="0"/>
              <a:t>Will be listed on class web page</a:t>
            </a:r>
          </a:p>
          <a:p>
            <a:pPr lvl="1"/>
            <a:r>
              <a:rPr lang="en-US" dirty="0"/>
              <a:t>Please read suggested papers BEFORE the class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&amp; Deadlines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Grading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Paper presentations: 20%</a:t>
            </a:r>
            <a:endParaRPr lang="en-US" sz="2400" dirty="0">
              <a:solidFill>
                <a:srgbClr val="FF33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/>
              <a:t>Final project: 70%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Proposal: 5% - </a:t>
            </a:r>
            <a:r>
              <a:rPr lang="en-US" sz="2000" dirty="0">
                <a:solidFill>
                  <a:srgbClr val="FF3300"/>
                </a:solidFill>
              </a:rPr>
              <a:t>1-2 pages – Due: Feb. 14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Intermediate report: 10% - </a:t>
            </a:r>
            <a:r>
              <a:rPr lang="en-US" sz="2000" dirty="0">
                <a:solidFill>
                  <a:srgbClr val="FF3300"/>
                </a:solidFill>
              </a:rPr>
              <a:t>3-4 pages – Due: Mar. 14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Presentation: 20% - </a:t>
            </a:r>
            <a:r>
              <a:rPr lang="en-US" sz="2000" dirty="0">
                <a:solidFill>
                  <a:srgbClr val="FF3300"/>
                </a:solidFill>
              </a:rPr>
              <a:t>25 minutes – Last two weeks of classes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Final report: 35% - </a:t>
            </a:r>
            <a:r>
              <a:rPr lang="en-US" sz="2000" dirty="0">
                <a:solidFill>
                  <a:srgbClr val="FF3300"/>
                </a:solidFill>
              </a:rPr>
              <a:t>6-8 pages – Due: Apr 8.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Active participation in class and discussions: 10%</a:t>
            </a:r>
          </a:p>
          <a:p>
            <a:pPr lvl="1"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r>
              <a:rPr lang="en-US" sz="2800" dirty="0"/>
              <a:t>Deadlines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Free late submission: two days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Use on your proposal, intermediate report, or final report.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Notify the TA before the deadline.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10% deduction for each day of delay, up to 2 days.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E7C941-7921-4B30-85E5-B5635A5445E7}" type="slidenum">
              <a:rPr lang="en-US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</TotalTime>
  <Words>5344</Words>
  <Application>Microsoft Macintosh PowerPoint</Application>
  <PresentationFormat>On-screen Show (4:3)</PresentationFormat>
  <Paragraphs>1414</Paragraphs>
  <Slides>73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Arial</vt:lpstr>
      <vt:lpstr>Calibri</vt:lpstr>
      <vt:lpstr>Handlee</vt:lpstr>
      <vt:lpstr>Optima</vt:lpstr>
      <vt:lpstr>Wingdings 2</vt:lpstr>
      <vt:lpstr>Flow</vt:lpstr>
      <vt:lpstr>Worksheet</vt:lpstr>
      <vt:lpstr>Chart</vt:lpstr>
      <vt:lpstr>Equation</vt:lpstr>
      <vt:lpstr>Handout # 2:  Course Logistics and Introduction</vt:lpstr>
      <vt:lpstr>Today</vt:lpstr>
      <vt:lpstr>CSC229: Computer Networks for ML</vt:lpstr>
      <vt:lpstr>Outline – Part I</vt:lpstr>
      <vt:lpstr>Outline – Part II</vt:lpstr>
      <vt:lpstr>Logistics</vt:lpstr>
      <vt:lpstr>Mailing List, Bulletin Board</vt:lpstr>
      <vt:lpstr>Prerequisites &amp; Papers</vt:lpstr>
      <vt:lpstr>Grading &amp; Deadlines</vt:lpstr>
      <vt:lpstr>Paper Presentations</vt:lpstr>
      <vt:lpstr>Final Projects</vt:lpstr>
      <vt:lpstr>Academic Integrity</vt:lpstr>
      <vt:lpstr>Accessibility</vt:lpstr>
      <vt:lpstr>Acknowledgements </vt:lpstr>
      <vt:lpstr>Questions?</vt:lpstr>
      <vt:lpstr>Before We Start … </vt:lpstr>
      <vt:lpstr>Introduction</vt:lpstr>
      <vt:lpstr>What is Routing?</vt:lpstr>
      <vt:lpstr>What is Routing?</vt:lpstr>
      <vt:lpstr>What is Routing?</vt:lpstr>
      <vt:lpstr>Basic Architectural Components of a Router</vt:lpstr>
      <vt:lpstr>Packet Switching – Simple Router Model</vt:lpstr>
      <vt:lpstr>Routing vs. Switching</vt:lpstr>
      <vt:lpstr>Layering – The OSI Model</vt:lpstr>
      <vt:lpstr>Introduction</vt:lpstr>
      <vt:lpstr>Per-packet Processing in an IP Router</vt:lpstr>
      <vt:lpstr>Generic Router Architecture</vt:lpstr>
      <vt:lpstr>Generic Router Architecture</vt:lpstr>
      <vt:lpstr>Why are Fast Routers Difficult to Make?</vt:lpstr>
      <vt:lpstr>Introduction</vt:lpstr>
      <vt:lpstr>Generic Router Architecture</vt:lpstr>
      <vt:lpstr>IP Address Lookup</vt:lpstr>
      <vt:lpstr>IP Lookups find Longest Prefixes</vt:lpstr>
      <vt:lpstr>IP Address Lookup</vt:lpstr>
      <vt:lpstr>Address Tables are Large</vt:lpstr>
      <vt:lpstr>IP Address Lookup</vt:lpstr>
      <vt:lpstr>Lookups Must be Fast</vt:lpstr>
      <vt:lpstr>Introduction</vt:lpstr>
      <vt:lpstr>Generic Router Architecture</vt:lpstr>
      <vt:lpstr>Fast Packet Buffers</vt:lpstr>
      <vt:lpstr>Introduction</vt:lpstr>
      <vt:lpstr>Generic Router Architecture</vt:lpstr>
      <vt:lpstr>Generic Router Architecture</vt:lpstr>
      <vt:lpstr>A Router with Output Queues</vt:lpstr>
      <vt:lpstr>A Router with Input Queues Head of Line Blocking</vt:lpstr>
      <vt:lpstr>Head of Line Blocking</vt:lpstr>
      <vt:lpstr>Virtual Output Queues</vt:lpstr>
      <vt:lpstr>A Router with Virtual Output Queues</vt:lpstr>
      <vt:lpstr>Generic Router Architecture</vt:lpstr>
      <vt:lpstr>Introduction</vt:lpstr>
      <vt:lpstr>Data Center Network (DCN)</vt:lpstr>
      <vt:lpstr>Evolution of DCN</vt:lpstr>
      <vt:lpstr>DCN Design Dimensions</vt:lpstr>
      <vt:lpstr>Three-Tier Architecture</vt:lpstr>
      <vt:lpstr>Traffic Direction in 3-Tier Architecture</vt:lpstr>
      <vt:lpstr>Fat-Tree Architecture</vt:lpstr>
      <vt:lpstr>Other DCN Architectures/Topologies</vt:lpstr>
      <vt:lpstr>Transport in Data Center Networks</vt:lpstr>
      <vt:lpstr>ECN + DCTCP</vt:lpstr>
      <vt:lpstr>Link Layer Flow Control</vt:lpstr>
      <vt:lpstr>Credit-Based Link-Level Flow Control</vt:lpstr>
      <vt:lpstr>Pause-based Link-Level Flow Control</vt:lpstr>
      <vt:lpstr>Priority-based Flow Control (PFC)</vt:lpstr>
      <vt:lpstr>Remote Direct Memory Access</vt:lpstr>
      <vt:lpstr>Benefits of RDMA</vt:lpstr>
      <vt:lpstr>From Proprietary to Commodity</vt:lpstr>
      <vt:lpstr>Introduction</vt:lpstr>
      <vt:lpstr>Machine Learning and Computer Networks</vt:lpstr>
      <vt:lpstr>Networks for Machine Learning</vt:lpstr>
      <vt:lpstr>What Makes ML Different: Challenges</vt:lpstr>
      <vt:lpstr>What Makes ML Different: Challenges</vt:lpstr>
      <vt:lpstr>What Makes ML Different: Opportunities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419</cp:revision>
  <cp:lastPrinted>2024-10-08T13:47:47Z</cp:lastPrinted>
  <dcterms:created xsi:type="dcterms:W3CDTF">2010-09-14T14:57:17Z</dcterms:created>
  <dcterms:modified xsi:type="dcterms:W3CDTF">2025-01-10T13:36:12Z</dcterms:modified>
</cp:coreProperties>
</file>