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664" r:id="rId2"/>
    <p:sldId id="665" r:id="rId3"/>
    <p:sldId id="680" r:id="rId4"/>
    <p:sldId id="666" r:id="rId5"/>
    <p:sldId id="670" r:id="rId6"/>
    <p:sldId id="667" r:id="rId7"/>
    <p:sldId id="668" r:id="rId8"/>
    <p:sldId id="669" r:id="rId9"/>
    <p:sldId id="657" r:id="rId10"/>
    <p:sldId id="688" r:id="rId11"/>
    <p:sldId id="689" r:id="rId12"/>
    <p:sldId id="685" r:id="rId13"/>
    <p:sldId id="686" r:id="rId14"/>
    <p:sldId id="683" r:id="rId15"/>
    <p:sldId id="658" r:id="rId16"/>
    <p:sldId id="681" r:id="rId17"/>
    <p:sldId id="684" r:id="rId18"/>
    <p:sldId id="690" r:id="rId19"/>
    <p:sldId id="695" r:id="rId20"/>
    <p:sldId id="660" r:id="rId21"/>
    <p:sldId id="692" r:id="rId22"/>
    <p:sldId id="691" r:id="rId23"/>
    <p:sldId id="693" r:id="rId24"/>
    <p:sldId id="694" r:id="rId25"/>
    <p:sldId id="672" r:id="rId26"/>
    <p:sldId id="687" r:id="rId27"/>
    <p:sldId id="675" r:id="rId28"/>
    <p:sldId id="673" r:id="rId29"/>
    <p:sldId id="662" r:id="rId30"/>
    <p:sldId id="696" r:id="rId31"/>
    <p:sldId id="697" r:id="rId32"/>
    <p:sldId id="674" r:id="rId33"/>
    <p:sldId id="6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7D9FF3-C5B8-244F-9972-5F04029A66D6}">
          <p14:sldIdLst>
            <p14:sldId id="664"/>
            <p14:sldId id="665"/>
            <p14:sldId id="680"/>
            <p14:sldId id="666"/>
            <p14:sldId id="670"/>
            <p14:sldId id="667"/>
            <p14:sldId id="668"/>
            <p14:sldId id="669"/>
            <p14:sldId id="657"/>
            <p14:sldId id="688"/>
            <p14:sldId id="689"/>
            <p14:sldId id="685"/>
            <p14:sldId id="686"/>
            <p14:sldId id="683"/>
            <p14:sldId id="658"/>
            <p14:sldId id="681"/>
            <p14:sldId id="684"/>
            <p14:sldId id="690"/>
            <p14:sldId id="695"/>
            <p14:sldId id="660"/>
            <p14:sldId id="692"/>
            <p14:sldId id="691"/>
            <p14:sldId id="693"/>
            <p14:sldId id="694"/>
            <p14:sldId id="672"/>
            <p14:sldId id="687"/>
            <p14:sldId id="675"/>
            <p14:sldId id="673"/>
            <p14:sldId id="662"/>
            <p14:sldId id="696"/>
            <p14:sldId id="697"/>
            <p14:sldId id="674"/>
            <p14:sldId id="6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585C"/>
    <a:srgbClr val="FF8CC5"/>
    <a:srgbClr val="FFC000"/>
    <a:srgbClr val="FFBF04"/>
    <a:srgbClr val="25355A"/>
    <a:srgbClr val="002A5C"/>
    <a:srgbClr val="008BA9"/>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60"/>
    <p:restoredTop sz="70799"/>
  </p:normalViewPr>
  <p:slideViewPr>
    <p:cSldViewPr snapToGrid="0" snapToObjects="1">
      <p:cViewPr>
        <p:scale>
          <a:sx n="103" d="100"/>
          <a:sy n="103" d="100"/>
        </p:scale>
        <p:origin x="960" y="64"/>
      </p:cViewPr>
      <p:guideLst/>
    </p:cSldViewPr>
  </p:slideViewPr>
  <p:notesTextViewPr>
    <p:cViewPr>
      <p:scale>
        <a:sx n="140" d="100"/>
        <a:sy n="14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9B01CF-3E9F-6648-A83B-167FC15185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53AF24F-E4CC-3E47-977C-A56D594A89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5B2D10-315A-6344-80A7-98ADA396759F}" type="datetimeFigureOut">
              <a:rPr lang="en-US" smtClean="0"/>
              <a:t>2/16/21</a:t>
            </a:fld>
            <a:endParaRPr lang="en-US"/>
          </a:p>
        </p:txBody>
      </p:sp>
      <p:sp>
        <p:nvSpPr>
          <p:cNvPr id="4" name="Footer Placeholder 3">
            <a:extLst>
              <a:ext uri="{FF2B5EF4-FFF2-40B4-BE49-F238E27FC236}">
                <a16:creationId xmlns:a16="http://schemas.microsoft.com/office/drawing/2014/main" id="{EF9937DF-12A2-6D41-BB1D-F821D3E07A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University of Toronto</a:t>
            </a:r>
          </a:p>
        </p:txBody>
      </p:sp>
      <p:sp>
        <p:nvSpPr>
          <p:cNvPr id="5" name="Slide Number Placeholder 4">
            <a:extLst>
              <a:ext uri="{FF2B5EF4-FFF2-40B4-BE49-F238E27FC236}">
                <a16:creationId xmlns:a16="http://schemas.microsoft.com/office/drawing/2014/main" id="{49EDDE47-7080-0248-AE4A-4D0311B995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29E655-07D1-6745-AE85-F7AE5332D4E8}" type="slidenum">
              <a:rPr lang="en-US" smtClean="0"/>
              <a:t>‹#›</a:t>
            </a:fld>
            <a:endParaRPr lang="en-US"/>
          </a:p>
        </p:txBody>
      </p:sp>
    </p:spTree>
    <p:extLst>
      <p:ext uri="{BB962C8B-B14F-4D97-AF65-F5344CB8AC3E}">
        <p14:creationId xmlns:p14="http://schemas.microsoft.com/office/powerpoint/2010/main" val="57051001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E05F6-2FD1-2640-9AB0-1D16BB341704}" type="datetimeFigureOut">
              <a:rPr lang="en-US" smtClean="0"/>
              <a:t>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University of Toronto</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CC5D7-A887-524F-9A5B-0F093582D083}" type="slidenum">
              <a:rPr lang="en-US" smtClean="0"/>
              <a:t>‹#›</a:t>
            </a:fld>
            <a:endParaRPr lang="en-US"/>
          </a:p>
        </p:txBody>
      </p:sp>
    </p:spTree>
    <p:extLst>
      <p:ext uri="{BB962C8B-B14F-4D97-AF65-F5344CB8AC3E}">
        <p14:creationId xmlns:p14="http://schemas.microsoft.com/office/powerpoint/2010/main" val="260050560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University of Toronto</a:t>
            </a:r>
          </a:p>
        </p:txBody>
      </p:sp>
      <p:sp>
        <p:nvSpPr>
          <p:cNvPr id="5" name="Slide Number Placeholder 4"/>
          <p:cNvSpPr>
            <a:spLocks noGrp="1"/>
          </p:cNvSpPr>
          <p:nvPr>
            <p:ph type="sldNum" sz="quarter" idx="5"/>
          </p:nvPr>
        </p:nvSpPr>
        <p:spPr/>
        <p:txBody>
          <a:bodyPr/>
          <a:lstStyle/>
          <a:p>
            <a:fld id="{70ECC5D7-A887-524F-9A5B-0F093582D083}" type="slidenum">
              <a:rPr lang="en-US" smtClean="0"/>
              <a:t>1</a:t>
            </a:fld>
            <a:endParaRPr lang="en-US"/>
          </a:p>
        </p:txBody>
      </p:sp>
    </p:spTree>
    <p:extLst>
      <p:ext uri="{BB962C8B-B14F-4D97-AF65-F5344CB8AC3E}">
        <p14:creationId xmlns:p14="http://schemas.microsoft.com/office/powerpoint/2010/main" val="2891653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2773d4abad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2773d4abad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9843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650363b13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650363b13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200" kern="1200" dirty="0">
                <a:solidFill>
                  <a:schemeClr val="tx1"/>
                </a:solidFill>
                <a:effectLst/>
                <a:latin typeface="+mn-lt"/>
                <a:ea typeface="+mn-ea"/>
                <a:cs typeface="+mn-cs"/>
              </a:rPr>
              <a:t>To understand it better, let’s focus on one pixel. Assuming there are only two triangles in this pixel to simplify the problem. Usually, there are much more triangles and much more pixels.</a:t>
            </a:r>
          </a:p>
          <a:p>
            <a:r>
              <a:rPr lang="en-CA" sz="1200" kern="1200" dirty="0">
                <a:solidFill>
                  <a:schemeClr val="tx1"/>
                </a:solidFill>
                <a:effectLst/>
                <a:latin typeface="+mn-lt"/>
                <a:ea typeface="+mn-ea"/>
                <a:cs typeface="+mn-cs"/>
              </a:rPr>
              <a:t>However, we don’t know which triangles are in which part of a pixel. What we have are these pink point samples, which corresponds to the light paths I showed before. This is basically the </a:t>
            </a:r>
            <a:r>
              <a:rPr lang="en-CA" sz="1200" kern="1200" dirty="0" err="1">
                <a:solidFill>
                  <a:schemeClr val="tx1"/>
                </a:solidFill>
                <a:effectLst/>
                <a:latin typeface="+mn-lt"/>
                <a:ea typeface="+mn-ea"/>
                <a:cs typeface="+mn-cs"/>
              </a:rPr>
              <a:t>Marte</a:t>
            </a:r>
            <a:r>
              <a:rPr lang="en-CA" sz="1200" kern="1200" dirty="0">
                <a:solidFill>
                  <a:schemeClr val="tx1"/>
                </a:solidFill>
                <a:effectLst/>
                <a:latin typeface="+mn-lt"/>
                <a:ea typeface="+mn-ea"/>
                <a:cs typeface="+mn-cs"/>
              </a:rPr>
              <a:t> Carlo estimation for the rendering integral. </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49202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650363b13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650363b13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Therefore the key idea is, in addition to the pink area samples, we also sample the edges of the triangles, so that we can capture the changes at the boundaries. This is basically what they called edge sampling. If we look at the small neighborhood of the edge sample, we will see that the edge sample knows that, after the triangle moves up, it will fall inside the triangle, so there will be more blue, and less white.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 approach can also handle the occlusion case correctly. For example, this sample knows that it hits another triangle, and the small neighborhood around the sample tells them that they should look at the red triangle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68917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65828a4d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65828a4d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We need to </a:t>
            </a:r>
            <a:r>
              <a:rPr lang="en-CA" sz="1200" kern="1200" dirty="0">
                <a:solidFill>
                  <a:schemeClr val="tx1"/>
                </a:solidFill>
                <a:effectLst/>
                <a:latin typeface="+mn-lt"/>
                <a:ea typeface="+mn-ea"/>
                <a:cs typeface="+mn-cs"/>
              </a:rPr>
              <a:t>compute the analytical gradients at these samples. To do this we will need to formulate this idea mathematically. Note that here is a 1D visualization for better understanding. The formulation we will derive is actually 2D and 3D.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Let us start by modelling these triangle edges as step functions. Here the x axis is the pixel coordinate and the y axis is the pixel color. Assume the scene function f is a constant 1. Therefore, each pixel is actually an integral over these step function s. This can be understood either through the rendering equation or intuitively that we are interested in the average color of the light paths that go through the pixel.</a:t>
            </a:r>
          </a:p>
          <a:p>
            <a:r>
              <a:rPr lang="en-CA" sz="1200" kern="1200" dirty="0">
                <a:solidFill>
                  <a:schemeClr val="tx1"/>
                </a:solidFill>
                <a:effectLst/>
                <a:latin typeface="+mn-lt"/>
                <a:ea typeface="+mn-ea"/>
                <a:cs typeface="+mn-cs"/>
              </a:rPr>
              <a:t>Therefore, when we take the gradient of this integral, we obtain the derivative of the step function, which is a Dirac delta function.</a:t>
            </a:r>
          </a:p>
          <a:p>
            <a:r>
              <a:rPr lang="en-CA" sz="1200" kern="1200" dirty="0">
                <a:solidFill>
                  <a:schemeClr val="tx1"/>
                </a:solidFill>
                <a:effectLst/>
                <a:latin typeface="+mn-lt"/>
                <a:ea typeface="+mn-ea"/>
                <a:cs typeface="+mn-cs"/>
              </a:rPr>
              <a:t>Dirac delta is a function that is zero everywhere except at a single point. In this yellow point, it is infinite. It only becomes a real number when you integrate it.</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Therefore, when you use these pink area samples to estimate the integral, the problem is that they will always miss the Dirac delta signal, which has zero area. So the edge samples (yellow ones) are explicitly integrating the Dirac delta function.</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91245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65828a4d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65828a4d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 general, we will have a smooth shading function f multiplies to the step function s.</a:t>
            </a:r>
          </a:p>
          <a:p>
            <a:r>
              <a:rPr lang="en-CA" sz="1200" kern="1200" dirty="0">
                <a:solidFill>
                  <a:schemeClr val="tx1"/>
                </a:solidFill>
                <a:effectLst/>
                <a:latin typeface="+mn-lt"/>
                <a:ea typeface="+mn-ea"/>
                <a:cs typeface="+mn-cs"/>
              </a:rPr>
              <a:t>The shading function f encodes lighting information like the distance falloff of the lighting and the material response.</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also handle the shading derivative correctly, by combining area samples and edge samples. You can see this by applying product rule. The first term, which contains a Dirac delta, can be estimated by the yellow edge samples, while the second term, which is the smooth shading derivative, can be estimated by the pink area samples.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same idea can be generalized for computing the gradients for shadows and interreflection between surfaces. It is just integrating a different domain, like the area of a light source, or the hemisphere around the shading point, instead of the pixel area.</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51630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65828a4d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65828a4d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To recap, when we want to compute the gradients. Traditional area sampling misses the boundary and cannot handle visibility changes. The key idea in this paper is to explicitly sample the Dirac delta signals on the edges.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Let revisit this idea in math. Since all </a:t>
            </a:r>
            <a:r>
              <a:rPr lang="en-CA" sz="1200" kern="1200" dirty="0" err="1">
                <a:solidFill>
                  <a:schemeClr val="tx1"/>
                </a:solidFill>
                <a:effectLst/>
                <a:latin typeface="+mn-lt"/>
                <a:ea typeface="+mn-ea"/>
                <a:cs typeface="+mn-cs"/>
              </a:rPr>
              <a:t>discountinuous</a:t>
            </a:r>
            <a:r>
              <a:rPr lang="en-CA" sz="1200" kern="1200" dirty="0">
                <a:solidFill>
                  <a:schemeClr val="tx1"/>
                </a:solidFill>
                <a:effectLst/>
                <a:latin typeface="+mn-lt"/>
                <a:ea typeface="+mn-ea"/>
                <a:cs typeface="+mn-cs"/>
              </a:rPr>
              <a:t>  happen in the scene edges, let first formulate the edge using alpha function, which is a line or plane. Then we could write the scene function as two parts </a:t>
            </a:r>
            <a:r>
              <a:rPr lang="en-CA" sz="1200" kern="1200" dirty="0" err="1">
                <a:solidFill>
                  <a:schemeClr val="tx1"/>
                </a:solidFill>
                <a:effectLst/>
                <a:latin typeface="+mn-lt"/>
                <a:ea typeface="+mn-ea"/>
                <a:cs typeface="+mn-cs"/>
              </a:rPr>
              <a:t>f_u</a:t>
            </a:r>
            <a:r>
              <a:rPr lang="en-CA" sz="1200" kern="1200" dirty="0">
                <a:solidFill>
                  <a:schemeClr val="tx1"/>
                </a:solidFill>
                <a:effectLst/>
                <a:latin typeface="+mn-lt"/>
                <a:ea typeface="+mn-ea"/>
                <a:cs typeface="+mn-cs"/>
              </a:rPr>
              <a:t> and </a:t>
            </a:r>
            <a:r>
              <a:rPr lang="en-CA" sz="1200" kern="1200" dirty="0" err="1">
                <a:solidFill>
                  <a:schemeClr val="tx1"/>
                </a:solidFill>
                <a:effectLst/>
                <a:latin typeface="+mn-lt"/>
                <a:ea typeface="+mn-ea"/>
                <a:cs typeface="+mn-cs"/>
              </a:rPr>
              <a:t>f_l</a:t>
            </a:r>
            <a:r>
              <a:rPr lang="en-CA" sz="1200" kern="1200" dirty="0">
                <a:solidFill>
                  <a:schemeClr val="tx1"/>
                </a:solidFill>
                <a:effectLst/>
                <a:latin typeface="+mn-lt"/>
                <a:ea typeface="+mn-ea"/>
                <a:cs typeface="+mn-cs"/>
              </a:rPr>
              <a:t>, where </a:t>
            </a:r>
            <a:r>
              <a:rPr lang="en-CA" sz="1200" kern="1200" dirty="0" err="1">
                <a:solidFill>
                  <a:schemeClr val="tx1"/>
                </a:solidFill>
                <a:effectLst/>
                <a:latin typeface="+mn-lt"/>
                <a:ea typeface="+mn-ea"/>
                <a:cs typeface="+mn-cs"/>
              </a:rPr>
              <a:t>f_u</a:t>
            </a:r>
            <a:r>
              <a:rPr lang="en-CA" sz="1200" kern="1200" dirty="0">
                <a:solidFill>
                  <a:schemeClr val="tx1"/>
                </a:solidFill>
                <a:effectLst/>
                <a:latin typeface="+mn-lt"/>
                <a:ea typeface="+mn-ea"/>
                <a:cs typeface="+mn-cs"/>
              </a:rPr>
              <a:t> and </a:t>
            </a:r>
            <a:r>
              <a:rPr lang="en-CA" sz="1200" kern="1200" dirty="0" err="1">
                <a:solidFill>
                  <a:schemeClr val="tx1"/>
                </a:solidFill>
                <a:effectLst/>
                <a:latin typeface="+mn-lt"/>
                <a:ea typeface="+mn-ea"/>
                <a:cs typeface="+mn-cs"/>
              </a:rPr>
              <a:t>f_l</a:t>
            </a:r>
            <a:r>
              <a:rPr lang="en-CA" sz="1200" kern="1200" dirty="0">
                <a:solidFill>
                  <a:schemeClr val="tx1"/>
                </a:solidFill>
                <a:effectLst/>
                <a:latin typeface="+mn-lt"/>
                <a:ea typeface="+mn-ea"/>
                <a:cs typeface="+mn-cs"/>
              </a:rPr>
              <a:t> are two continuous functions. Then we have this equation for 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74498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65828a4d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65828a4d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Then taking the derivative and using the chain rule, we have the following equation. The first term includes a delta function, which can be approximated using edge sampling. </a:t>
            </a:r>
            <a:r>
              <a:rPr lang="en-US" dirty="0" err="1"/>
              <a:t>Tecond</a:t>
            </a:r>
            <a:r>
              <a:rPr lang="en-US" dirty="0"/>
              <a:t> term is just the gradients of smooth f function, which can be calculated using </a:t>
            </a:r>
            <a:r>
              <a:rPr lang="en-US" dirty="0" err="1"/>
              <a:t>tradiction</a:t>
            </a:r>
            <a:r>
              <a:rPr lang="en-US" dirty="0"/>
              <a:t> area sampling and auto-differentiation.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Okay, so far do you have any questions for the formation?</a:t>
            </a:r>
            <a:endParaRPr dirty="0"/>
          </a:p>
        </p:txBody>
      </p:sp>
    </p:spTree>
    <p:extLst>
      <p:ext uri="{BB962C8B-B14F-4D97-AF65-F5344CB8AC3E}">
        <p14:creationId xmlns:p14="http://schemas.microsoft.com/office/powerpoint/2010/main" val="1353446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65828a4d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65828a4d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eliminate the Dirac function by performing variable substitution to rewrite the first term containing the Dirac delta function to an integral that integrates over the edge, that is, over the regions where </a:t>
            </a:r>
            <a:r>
              <a:rPr lang="el-GR" sz="1200" kern="1200" dirty="0">
                <a:solidFill>
                  <a:schemeClr val="tx1"/>
                </a:solidFill>
                <a:effectLst/>
                <a:latin typeface="+mn-lt"/>
                <a:ea typeface="+mn-ea"/>
                <a:cs typeface="+mn-cs"/>
              </a:rPr>
              <a:t>α</a:t>
            </a:r>
            <a:r>
              <a:rPr lang="en-CA" sz="1200" kern="1200" dirty="0" err="1">
                <a:solidFill>
                  <a:schemeClr val="tx1"/>
                </a:solidFill>
                <a:effectLst/>
                <a:latin typeface="+mn-lt"/>
                <a:ea typeface="+mn-ea"/>
                <a:cs typeface="+mn-cs"/>
              </a:rPr>
              <a:t>i</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x,y</a:t>
            </a:r>
            <a:r>
              <a:rPr lang="en-CA" sz="1200" kern="1200" dirty="0">
                <a:solidFill>
                  <a:schemeClr val="tx1"/>
                </a:solidFill>
                <a:effectLst/>
                <a:latin typeface="+mn-lt"/>
                <a:ea typeface="+mn-ea"/>
                <a:cs typeface="+mn-cs"/>
              </a:rPr>
              <a:t>) = 0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3912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65828a4d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65828a4d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eliminate the Dirac function by performing variable substitution to rewrite the first term containing the Dirac delta function to an integral that integrates over the edge, that is, over the regions where </a:t>
            </a:r>
            <a:r>
              <a:rPr lang="el-GR" sz="1200" kern="1200" dirty="0">
                <a:solidFill>
                  <a:schemeClr val="tx1"/>
                </a:solidFill>
                <a:effectLst/>
                <a:latin typeface="+mn-lt"/>
                <a:ea typeface="+mn-ea"/>
                <a:cs typeface="+mn-cs"/>
              </a:rPr>
              <a:t>α</a:t>
            </a:r>
            <a:r>
              <a:rPr lang="en-CA" sz="1200" kern="1200" dirty="0" err="1">
                <a:solidFill>
                  <a:schemeClr val="tx1"/>
                </a:solidFill>
                <a:effectLst/>
                <a:latin typeface="+mn-lt"/>
                <a:ea typeface="+mn-ea"/>
                <a:cs typeface="+mn-cs"/>
              </a:rPr>
              <a:t>i</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x,y</a:t>
            </a:r>
            <a:r>
              <a:rPr lang="en-CA" sz="1200" kern="1200" dirty="0">
                <a:solidFill>
                  <a:schemeClr val="tx1"/>
                </a:solidFill>
                <a:effectLst/>
                <a:latin typeface="+mn-lt"/>
                <a:ea typeface="+mn-ea"/>
                <a:cs typeface="+mn-cs"/>
              </a:rPr>
              <a:t>) = 0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77688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773d4abad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773d4aba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Cool, let us take a look at the experiments. They first verify their approach </a:t>
            </a:r>
            <a:r>
              <a:rPr lang="en-CA" sz="1200" kern="1200" dirty="0">
                <a:solidFill>
                  <a:schemeClr val="tx1"/>
                </a:solidFill>
                <a:effectLst/>
                <a:latin typeface="+mn-lt"/>
                <a:ea typeface="+mn-ea"/>
                <a:cs typeface="+mn-cs"/>
              </a:rPr>
              <a:t>on several synthetic scenes, which cover a variety of effects, including occlusion, non-Lambertian materials, and global illumination. Specifically, </a:t>
            </a:r>
            <a:r>
              <a:rPr lang="en-US" dirty="0"/>
              <a:t>they </a:t>
            </a:r>
            <a:r>
              <a:rPr lang="en-CA" sz="1200" kern="1200" dirty="0">
                <a:solidFill>
                  <a:schemeClr val="tx1"/>
                </a:solidFill>
                <a:effectLst/>
                <a:latin typeface="+mn-lt"/>
                <a:ea typeface="+mn-ea"/>
                <a:cs typeface="+mn-cs"/>
              </a:rPr>
              <a:t>try to match the scene parameters of a synthetic image by updating the scenes parameters.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first example, the goal is to update the vertices of two triangles to match the target. From the video, we know this approach can handle the occlusion correctly.</a:t>
            </a:r>
          </a:p>
          <a:p>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30102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772e5062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772e5062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These days we know pretty well on how to render a photorealistic image from a 3D scene consists of camera, geometry, material and light source information. We denote the collection these variables as capital phi. </a:t>
            </a:r>
          </a:p>
          <a:p>
            <a:r>
              <a:rPr lang="en-CA" sz="1200" kern="1200" dirty="0">
                <a:solidFill>
                  <a:schemeClr val="tx1"/>
                </a:solidFill>
                <a:effectLst/>
                <a:latin typeface="+mn-lt"/>
                <a:ea typeface="+mn-ea"/>
                <a:cs typeface="+mn-cs"/>
              </a:rPr>
              <a:t>However, going backward is much more difficult. Given one or more images, can we generate a 3D scene, such that when we render the scene, we get the images back?</a:t>
            </a:r>
          </a:p>
          <a:p>
            <a:r>
              <a:rPr lang="en-CA" sz="1200" kern="1200" dirty="0">
                <a:solidFill>
                  <a:schemeClr val="tx1"/>
                </a:solidFill>
                <a:effectLst/>
                <a:latin typeface="+mn-lt"/>
                <a:ea typeface="+mn-ea"/>
                <a:cs typeface="+mn-cs"/>
              </a:rPr>
              <a:t>Inverse rendering is important since we often want to reconstruct 3D scene from images and re-render them, say for robotics, virtual reality or lighting design in movies.</a:t>
            </a:r>
          </a:p>
          <a:p>
            <a:endParaRPr lang="en-CA"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Also, both direct and reverse rendering have great potential for deep learning so that the neural network can understand the 3D information of the images. For this, we need to compute the rendering gradient </a:t>
            </a:r>
            <a:r>
              <a:rPr lang="en-CA" sz="1200" b="0" i="0" u="none" strike="noStrike" kern="1200" dirty="0" err="1">
                <a:solidFill>
                  <a:schemeClr val="tx1"/>
                </a:solidFill>
                <a:effectLst/>
                <a:latin typeface="+mn-lt"/>
                <a:ea typeface="+mn-ea"/>
                <a:cs typeface="+mn-cs"/>
              </a:rPr>
              <a:t>w.r.t</a:t>
            </a:r>
            <a:r>
              <a:rPr lang="en-CA" sz="1200" b="0" i="0" u="none" strike="noStrike" kern="1200" dirty="0">
                <a:solidFill>
                  <a:schemeClr val="tx1"/>
                </a:solidFill>
                <a:effectLst/>
                <a:latin typeface="+mn-lt"/>
                <a:ea typeface="+mn-ea"/>
                <a:cs typeface="+mn-cs"/>
              </a:rPr>
              <a:t> Phi.</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70826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773d4abad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773d4aba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Cool, let us take a look at the experiments. They first verify their approach </a:t>
            </a:r>
            <a:r>
              <a:rPr lang="en-CA" sz="1200" kern="1200" dirty="0">
                <a:solidFill>
                  <a:schemeClr val="tx1"/>
                </a:solidFill>
                <a:effectLst/>
                <a:latin typeface="+mn-lt"/>
                <a:ea typeface="+mn-ea"/>
                <a:cs typeface="+mn-cs"/>
              </a:rPr>
              <a:t>on several synthetic scenes, which cover a variety of effects, including occlusion, non-Lambertian materials, and global illumination. Specifically, </a:t>
            </a:r>
            <a:r>
              <a:rPr lang="en-US" dirty="0"/>
              <a:t>they </a:t>
            </a:r>
            <a:r>
              <a:rPr lang="en-CA" sz="1200" kern="1200" dirty="0">
                <a:solidFill>
                  <a:schemeClr val="tx1"/>
                </a:solidFill>
                <a:effectLst/>
                <a:latin typeface="+mn-lt"/>
                <a:ea typeface="+mn-ea"/>
                <a:cs typeface="+mn-cs"/>
              </a:rPr>
              <a:t>try to match the scene parameters of a synthetic image by updating the scenes parameters.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first example, the goal is to update the vertices of two triangles to match the target. From the video, we know this approach can handle the occlusion correctly.</a:t>
            </a:r>
          </a:p>
          <a:p>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3394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773d4abad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773d4aba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200" kern="1200" dirty="0">
                <a:solidFill>
                  <a:schemeClr val="tx1"/>
                </a:solidFill>
                <a:effectLst/>
                <a:latin typeface="+mn-lt"/>
                <a:ea typeface="+mn-ea"/>
                <a:cs typeface="+mn-cs"/>
              </a:rPr>
              <a:t>The second example is to optimize for the triangle vertices of a shadow blocker. Note that the images in the optimization procedure are more noisy because they use less samples. This is because they need to render the image many times during optimization, so using less samples will speed up the process.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Similarly, they can optimize other parameters such as </a:t>
            </a:r>
            <a:r>
              <a:rPr lang="en-CA" sz="1200" kern="1200" dirty="0" err="1">
                <a:solidFill>
                  <a:schemeClr val="tx1"/>
                </a:solidFill>
                <a:effectLst/>
                <a:latin typeface="+mn-lt"/>
                <a:ea typeface="+mn-ea"/>
                <a:cs typeface="+mn-cs"/>
              </a:rPr>
              <a:t>camer</a:t>
            </a:r>
            <a:r>
              <a:rPr lang="en-CA" sz="1200" kern="1200" dirty="0">
                <a:solidFill>
                  <a:schemeClr val="tx1"/>
                </a:solidFill>
                <a:effectLst/>
                <a:latin typeface="+mn-lt"/>
                <a:ea typeface="+mn-ea"/>
                <a:cs typeface="+mn-cs"/>
              </a:rPr>
              <a:t> pose and material parameter. </a:t>
            </a:r>
          </a:p>
          <a:p>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79017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773d4abad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773d4aba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2490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773d4abad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773d4aba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9275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773d4abad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773d4aba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Apart from </a:t>
            </a:r>
            <a:r>
              <a:rPr lang="en-CA" sz="1200" kern="1200" dirty="0" err="1">
                <a:solidFill>
                  <a:schemeClr val="tx1"/>
                </a:solidFill>
                <a:effectLst/>
                <a:latin typeface="+mn-lt"/>
                <a:ea typeface="+mn-ea"/>
                <a:cs typeface="+mn-cs"/>
              </a:rPr>
              <a:t>sythetic</a:t>
            </a:r>
            <a:r>
              <a:rPr lang="en-CA" sz="1200" kern="1200" dirty="0">
                <a:solidFill>
                  <a:schemeClr val="tx1"/>
                </a:solidFill>
                <a:effectLst/>
                <a:latin typeface="+mn-lt"/>
                <a:ea typeface="+mn-ea"/>
                <a:cs typeface="+mn-cs"/>
              </a:rPr>
              <a:t> examples. They also evaluate their method on a real photograph. At the center is a photo of a room. Someone manually modeled the scene and we tried to recover the camera pose, the brightness of the light sources, and reflectance, roughness of the objects.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can see that the reconstructed scenes match reasonably with the target. It is not perfect but it does a reasonable job.</a:t>
            </a: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2208452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773d4abad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773d4aba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Here is the optimization process. Note that they render the early iterations in lower resolution to avoid trapping in local minimum.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167750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773d4abad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773d4aba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Here are the visualizations of gradients </a:t>
            </a:r>
            <a:r>
              <a:rPr lang="en-CA" sz="1200" kern="1200" dirty="0" err="1">
                <a:solidFill>
                  <a:schemeClr val="tx1"/>
                </a:solidFill>
                <a:effectLst/>
                <a:latin typeface="+mn-lt"/>
                <a:ea typeface="+mn-ea"/>
                <a:cs typeface="+mn-cs"/>
              </a:rPr>
              <a:t>writh</a:t>
            </a:r>
            <a:r>
              <a:rPr lang="en-CA" sz="1200" kern="1200" dirty="0">
                <a:solidFill>
                  <a:schemeClr val="tx1"/>
                </a:solidFill>
                <a:effectLst/>
                <a:latin typeface="+mn-lt"/>
                <a:ea typeface="+mn-ea"/>
                <a:cs typeface="+mn-cs"/>
              </a:rPr>
              <a:t> respect to different scene parameters such as </a:t>
            </a:r>
            <a:r>
              <a:rPr lang="en-CA" sz="1200" kern="1200" dirty="0" err="1">
                <a:solidFill>
                  <a:schemeClr val="tx1"/>
                </a:solidFill>
                <a:effectLst/>
                <a:latin typeface="+mn-lt"/>
                <a:ea typeface="+mn-ea"/>
                <a:cs typeface="+mn-cs"/>
              </a:rPr>
              <a:t>camer</a:t>
            </a:r>
            <a:r>
              <a:rPr lang="en-CA" sz="1200" kern="1200" dirty="0">
                <a:solidFill>
                  <a:schemeClr val="tx1"/>
                </a:solidFill>
                <a:effectLst/>
                <a:latin typeface="+mn-lt"/>
                <a:ea typeface="+mn-ea"/>
                <a:cs typeface="+mn-cs"/>
              </a:rPr>
              <a:t> and light. It shows that the proposed render could produce reasonable gradients that capture the boundaries of the scenes.</a:t>
            </a:r>
            <a:endParaRPr lang="en-C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57155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773d4abad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773d4aba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200" kern="1200" dirty="0">
                <a:solidFill>
                  <a:schemeClr val="tx1"/>
                </a:solidFill>
                <a:effectLst/>
                <a:latin typeface="+mn-lt"/>
                <a:ea typeface="+mn-ea"/>
                <a:cs typeface="+mn-cs"/>
              </a:rPr>
              <a:t>They also use the gradients of a renderer to produce 3D adversarial examples. Here we optimize for around 2000 parameters including vertex positions, camera pose, light intensity, and position.  We render this image and throw it to a popular neural network. The network says it’s probably a street sign. Probably not a handrail.</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They try to reduce the street sign probability using gradients. After five iterations, the network starts to think it’s both probable that it’s a handrail and a street sign. After 25 iterations, the network thinks it’s probably not a street 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03884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2773d4abad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2773d4abad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dirty="0"/>
              <a:t>When two triangles are penetrating each other, there will be an extra edge that we don’t take into consideration. This can be solved by splitting the triangles in a preprocessing step but we haven’t implemented it yet.</a:t>
            </a:r>
          </a:p>
          <a:p>
            <a:r>
              <a:rPr lang="en-CA" dirty="0"/>
              <a:t>There is also a pathological case when two edges are perfectly aligned to a viewport, we will miss the occluded edge. It’s fine when they are not perfectly aligned, so this rarely happens.</a:t>
            </a:r>
          </a:p>
          <a:p>
            <a:r>
              <a:rPr lang="en-CA" dirty="0"/>
              <a:t>This paper doesn’t deal with the motion blur and it requires handling 4D edges.</a:t>
            </a:r>
          </a:p>
        </p:txBody>
      </p:sp>
    </p:spTree>
    <p:extLst>
      <p:ext uri="{BB962C8B-B14F-4D97-AF65-F5344CB8AC3E}">
        <p14:creationId xmlns:p14="http://schemas.microsoft.com/office/powerpoint/2010/main" val="3385911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2773d4abad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2773d4abad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CA" dirty="0"/>
          </a:p>
        </p:txBody>
      </p:sp>
    </p:spTree>
    <p:extLst>
      <p:ext uri="{BB962C8B-B14F-4D97-AF65-F5344CB8AC3E}">
        <p14:creationId xmlns:p14="http://schemas.microsoft.com/office/powerpoint/2010/main" val="90573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772e5062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772e5062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more concrete example for inverse rendering. </a:t>
            </a:r>
            <a:r>
              <a:rPr lang="en-CA" sz="1200" kern="1200" dirty="0">
                <a:solidFill>
                  <a:schemeClr val="tx1"/>
                </a:solidFill>
                <a:effectLst/>
                <a:latin typeface="+mn-lt"/>
                <a:ea typeface="+mn-ea"/>
                <a:cs typeface="+mn-cs"/>
              </a:rPr>
              <a:t>One way to solve this problem is what I call the render and compare approach, where you render a 3D scene, and compare with the target.  Then minimizes the distance between your output and the target and update the 3D scene using the gradients of a loss function.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To achieve this, we need a differentiable renderer such that we could optimize using gradient and update the scene parameters.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32854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2773d4abad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2773d4abad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CA" dirty="0"/>
          </a:p>
        </p:txBody>
      </p:sp>
    </p:spTree>
    <p:extLst>
      <p:ext uri="{BB962C8B-B14F-4D97-AF65-F5344CB8AC3E}">
        <p14:creationId xmlns:p14="http://schemas.microsoft.com/office/powerpoint/2010/main" val="3705621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772e5062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772e5062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1605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772e5062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772e5062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8585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772e5062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772e5062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unfortunately, computing the gradient of rendering is challenging. In general, this is because the rendering integral includes visibility terms that are not differentiable. For example, taking one pixel from a rendered image, we know the color can be calculated from the rendering equation, where k(x, y) denotes the 2D pixel filter and L(x, y) denotes a radiance. </a:t>
            </a:r>
            <a:r>
              <a:rPr lang="en-CA" sz="1200" kern="1200" dirty="0">
                <a:solidFill>
                  <a:schemeClr val="tx1"/>
                </a:solidFill>
                <a:effectLst/>
                <a:latin typeface="+mn-lt"/>
                <a:ea typeface="+mn-ea"/>
                <a:cs typeface="+mn-cs"/>
              </a:rPr>
              <a:t>The radiance itself can be another integral that integrates over light sources. The integral usually does not have a closed-form solution in general, people usually rely on Monte Carlo to estimate the pixel value I.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Moreover, we cannot take the naive approach of applying the same Monte Carlo sampler to estimate the gradient ∇I, since the scene function f is not necessarily differentiable with respect to the scene parameters. I will elaborate this point later.</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01623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772e5062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772e5062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So far we know that it is difficult to calculate the gradients </a:t>
            </a:r>
            <a:r>
              <a:rPr lang="en-CA" sz="1200" kern="1200" dirty="0" err="1">
                <a:solidFill>
                  <a:schemeClr val="tx1"/>
                </a:solidFill>
                <a:effectLst/>
                <a:latin typeface="+mn-lt"/>
                <a:ea typeface="+mn-ea"/>
                <a:cs typeface="+mn-cs"/>
              </a:rPr>
              <a:t>w.r.t</a:t>
            </a:r>
            <a:r>
              <a:rPr lang="en-CA" sz="1200" kern="1200" dirty="0">
                <a:solidFill>
                  <a:schemeClr val="tx1"/>
                </a:solidFill>
                <a:effectLst/>
                <a:latin typeface="+mn-lt"/>
                <a:ea typeface="+mn-ea"/>
                <a:cs typeface="+mn-cs"/>
              </a:rPr>
              <a:t> the scene parameters and the major challenge of differentiable rendering is the visibility. </a:t>
            </a:r>
          </a:p>
          <a:p>
            <a:r>
              <a:rPr lang="en-CA" sz="1200" kern="1200" dirty="0">
                <a:solidFill>
                  <a:schemeClr val="tx1"/>
                </a:solidFill>
                <a:effectLst/>
                <a:latin typeface="+mn-lt"/>
                <a:ea typeface="+mn-ea"/>
                <a:cs typeface="+mn-cs"/>
              </a:rPr>
              <a:t>Here is an example. If you move the bunny a little bit, some pixels will now see more bunny, and some will see the walls a bit more.</a:t>
            </a:r>
          </a:p>
          <a:p>
            <a:r>
              <a:rPr lang="en-CA" sz="1200" kern="1200" dirty="0">
                <a:solidFill>
                  <a:schemeClr val="tx1"/>
                </a:solidFill>
                <a:effectLst/>
                <a:latin typeface="+mn-lt"/>
                <a:ea typeface="+mn-ea"/>
                <a:cs typeface="+mn-cs"/>
              </a:rPr>
              <a:t>Likewise the shadow of the bunny will also move a little bit.</a:t>
            </a:r>
          </a:p>
        </p:txBody>
      </p:sp>
    </p:spTree>
    <p:extLst>
      <p:ext uri="{BB962C8B-B14F-4D97-AF65-F5344CB8AC3E}">
        <p14:creationId xmlns:p14="http://schemas.microsoft.com/office/powerpoint/2010/main" val="1397728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772e5062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772e5062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200" dirty="0"/>
              <a:t>Previous works on differentiable rendering focus on special cases such as faces and hands, which are hard to generalize.</a:t>
            </a:r>
          </a:p>
          <a:p>
            <a:r>
              <a:rPr lang="en-CA" sz="1200" kern="1200" dirty="0">
                <a:solidFill>
                  <a:schemeClr val="tx1"/>
                </a:solidFill>
                <a:effectLst/>
                <a:latin typeface="+mn-lt"/>
                <a:ea typeface="+mn-ea"/>
                <a:cs typeface="+mn-cs"/>
              </a:rPr>
              <a:t>Recently people have worked on fast, approximate general differentiable renderers. These renderers are based on simplified material models and do not compute shadow or global illumination.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While these works also approximate the visibility gradients, no general physically-based differentiable renderer exists.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p:txBody>
      </p:sp>
    </p:spTree>
    <p:extLst>
      <p:ext uri="{BB962C8B-B14F-4D97-AF65-F5344CB8AC3E}">
        <p14:creationId xmlns:p14="http://schemas.microsoft.com/office/powerpoint/2010/main" val="33053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772e5062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772e5062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200" kern="1200" dirty="0">
                <a:solidFill>
                  <a:schemeClr val="tx1"/>
                </a:solidFill>
                <a:effectLst/>
                <a:latin typeface="+mn-lt"/>
                <a:ea typeface="+mn-ea"/>
                <a:cs typeface="+mn-cs"/>
              </a:rPr>
              <a:t>In order to produce photorealistic images, it is important to simulate how lights bounce between the surfaces in the scene.</a:t>
            </a:r>
          </a:p>
          <a:p>
            <a:r>
              <a:rPr lang="en-CA" sz="1200" kern="1200" dirty="0">
                <a:solidFill>
                  <a:schemeClr val="tx1"/>
                </a:solidFill>
                <a:effectLst/>
                <a:latin typeface="+mn-lt"/>
                <a:ea typeface="+mn-ea"/>
                <a:cs typeface="+mn-cs"/>
              </a:rPr>
              <a:t>This paper develops a general, differentiable, physically-based Monte Carlo renderer, where we accurately simulate lighting phenomenon, such as glossy or mirror reflection, shadow, and interreflection between surfaces.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54599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772e5062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772e5062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200" kern="1200" dirty="0">
                <a:solidFill>
                  <a:schemeClr val="tx1"/>
                </a:solidFill>
                <a:effectLst/>
                <a:latin typeface="+mn-lt"/>
                <a:ea typeface="+mn-ea"/>
                <a:cs typeface="+mn-cs"/>
              </a:rPr>
              <a:t>There are two key insights of this paper. The first one is to compute the integral and rendering gradients correctly using Monte Carlo sampling. It also handles the geometric discontinuities through a novel edge sampling </a:t>
            </a:r>
            <a:r>
              <a:rPr lang="en-CA" sz="1200" kern="1200" dirty="0" err="1">
                <a:solidFill>
                  <a:schemeClr val="tx1"/>
                </a:solidFill>
                <a:effectLst/>
                <a:latin typeface="+mn-lt"/>
                <a:ea typeface="+mn-ea"/>
                <a:cs typeface="+mn-cs"/>
              </a:rPr>
              <a:t>aaproach</a:t>
            </a:r>
            <a:r>
              <a:rPr lang="en-CA" sz="1200" kern="1200" dirty="0">
                <a:solidFill>
                  <a:schemeClr val="tx1"/>
                </a:solidFill>
                <a:effectLst/>
                <a:latin typeface="+mn-lt"/>
                <a:ea typeface="+mn-ea"/>
                <a:cs typeface="+mn-cs"/>
              </a:rPr>
              <a:t>. Finally, this paper shows their utility in synthetic data and several real applications such as inverse rendering and producing 3D adversarial examples. It also produces more accurate gradients than two previous differentiable renders.</a:t>
            </a:r>
            <a:endParaRPr dirty="0"/>
          </a:p>
        </p:txBody>
      </p:sp>
    </p:spTree>
    <p:extLst>
      <p:ext uri="{BB962C8B-B14F-4D97-AF65-F5344CB8AC3E}">
        <p14:creationId xmlns:p14="http://schemas.microsoft.com/office/powerpoint/2010/main" val="1139984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650363b13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650363b13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Okay, then let me introduce some 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way we do rendering these days, is to randomly sample light paths that go from the light sources to your eyes for each pixel on the image. We will collect many samples per pixel, and take the average of them. This procedure is in essence the rendering equation. Due to time limit, I will not elaborate the details but If you are interested, you to check the last two pages of this slide. I put some equations and useful resources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 general, these individual light paths are not differentiable everywhere, because sometimes you hit the bunny and sometimes you hit the walls. However, the average color of these light paths is actually differentiable.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4531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B1A0-5FEB-874A-A184-59701C59F1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F2A7C8-9F7D-3544-9DF3-E5A213F6F0C3}"/>
              </a:ext>
            </a:extLst>
          </p:cNvPr>
          <p:cNvSpPr>
            <a:spLocks noGrp="1"/>
          </p:cNvSpPr>
          <p:nvPr>
            <p:ph type="subTitle" idx="1"/>
          </p:nvPr>
        </p:nvSpPr>
        <p:spPr>
          <a:xfrm>
            <a:off x="1524000" y="3602038"/>
            <a:ext cx="9144000" cy="1655762"/>
          </a:xfrm>
        </p:spPr>
        <p:txBody>
          <a:bodyPr/>
          <a:lstStyle>
            <a:lvl1pPr marL="0" indent="0" algn="ctr">
              <a:buNone/>
              <a:defRPr sz="2400">
                <a:solidFill>
                  <a:srgbClr val="008BA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9395113-E560-C840-838F-94236076D96A}"/>
              </a:ext>
            </a:extLst>
          </p:cNvPr>
          <p:cNvSpPr>
            <a:spLocks noGrp="1"/>
          </p:cNvSpPr>
          <p:nvPr>
            <p:ph type="dt" sz="half" idx="10"/>
          </p:nvPr>
        </p:nvSpPr>
        <p:spPr/>
        <p:txBody>
          <a:bodyPr/>
          <a:lstStyle/>
          <a:p>
            <a:fld id="{7519B245-BCD9-8F47-9BEA-567BC4906274}" type="datetime1">
              <a:rPr lang="en-US" smtClean="0"/>
              <a:t>2/16/21</a:t>
            </a:fld>
            <a:endParaRPr lang="en-US"/>
          </a:p>
        </p:txBody>
      </p:sp>
      <p:sp>
        <p:nvSpPr>
          <p:cNvPr id="5" name="Footer Placeholder 4">
            <a:extLst>
              <a:ext uri="{FF2B5EF4-FFF2-40B4-BE49-F238E27FC236}">
                <a16:creationId xmlns:a16="http://schemas.microsoft.com/office/drawing/2014/main" id="{7A5532CF-0DE3-384F-AC5E-D784340F9FEB}"/>
              </a:ext>
            </a:extLst>
          </p:cNvPr>
          <p:cNvSpPr>
            <a:spLocks noGrp="1"/>
          </p:cNvSpPr>
          <p:nvPr>
            <p:ph type="ftr" sz="quarter" idx="11"/>
          </p:nvPr>
        </p:nvSpPr>
        <p:spPr/>
        <p:txBody>
          <a:bodyPr/>
          <a:lstStyle/>
          <a:p>
            <a:r>
              <a:rPr lang="en-US" dirty="0"/>
              <a:t>University of Toronto</a:t>
            </a:r>
          </a:p>
        </p:txBody>
      </p:sp>
      <p:sp>
        <p:nvSpPr>
          <p:cNvPr id="6" name="Slide Number Placeholder 5">
            <a:extLst>
              <a:ext uri="{FF2B5EF4-FFF2-40B4-BE49-F238E27FC236}">
                <a16:creationId xmlns:a16="http://schemas.microsoft.com/office/drawing/2014/main" id="{680AF32A-04CC-894F-A44D-1C981CF55110}"/>
              </a:ext>
            </a:extLst>
          </p:cNvPr>
          <p:cNvSpPr>
            <a:spLocks noGrp="1"/>
          </p:cNvSpPr>
          <p:nvPr>
            <p:ph type="sldNum" sz="quarter" idx="12"/>
          </p:nvPr>
        </p:nvSpPr>
        <p:spPr/>
        <p:txBody>
          <a:bodyPr/>
          <a:lstStyle/>
          <a:p>
            <a:fld id="{4C282B03-6D86-D745-97A8-3F285BE6050B}" type="slidenum">
              <a:rPr lang="en-US" smtClean="0"/>
              <a:t>‹#›</a:t>
            </a:fld>
            <a:endParaRPr lang="en-US" dirty="0"/>
          </a:p>
        </p:txBody>
      </p:sp>
    </p:spTree>
    <p:extLst>
      <p:ext uri="{BB962C8B-B14F-4D97-AF65-F5344CB8AC3E}">
        <p14:creationId xmlns:p14="http://schemas.microsoft.com/office/powerpoint/2010/main" val="2324408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DB895-3E44-DD48-BC7B-9919BD3D27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90D5F9-C814-AF4A-A099-7C4B5FD0F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5C156-CD8B-0443-B2B3-C0DCFE57D649}"/>
              </a:ext>
            </a:extLst>
          </p:cNvPr>
          <p:cNvSpPr>
            <a:spLocks noGrp="1"/>
          </p:cNvSpPr>
          <p:nvPr>
            <p:ph type="dt" sz="half" idx="10"/>
          </p:nvPr>
        </p:nvSpPr>
        <p:spPr/>
        <p:txBody>
          <a:bodyPr/>
          <a:lstStyle/>
          <a:p>
            <a:fld id="{709F10C9-43B6-4F4F-8945-BBC292C1B070}" type="datetime1">
              <a:rPr lang="en-US" smtClean="0"/>
              <a:t>2/16/21</a:t>
            </a:fld>
            <a:endParaRPr lang="en-US"/>
          </a:p>
        </p:txBody>
      </p:sp>
      <p:sp>
        <p:nvSpPr>
          <p:cNvPr id="5" name="Footer Placeholder 4">
            <a:extLst>
              <a:ext uri="{FF2B5EF4-FFF2-40B4-BE49-F238E27FC236}">
                <a16:creationId xmlns:a16="http://schemas.microsoft.com/office/drawing/2014/main" id="{77D36331-18D3-4649-9AC8-7046F6A08318}"/>
              </a:ext>
            </a:extLst>
          </p:cNvPr>
          <p:cNvSpPr>
            <a:spLocks noGrp="1"/>
          </p:cNvSpPr>
          <p:nvPr>
            <p:ph type="ftr" sz="quarter" idx="11"/>
          </p:nvPr>
        </p:nvSpPr>
        <p:spPr/>
        <p:txBody>
          <a:bodyPr/>
          <a:lstStyle/>
          <a:p>
            <a:r>
              <a:rPr lang="en-US"/>
              <a:t>University of Toronto</a:t>
            </a:r>
          </a:p>
        </p:txBody>
      </p:sp>
      <p:sp>
        <p:nvSpPr>
          <p:cNvPr id="6" name="Slide Number Placeholder 5">
            <a:extLst>
              <a:ext uri="{FF2B5EF4-FFF2-40B4-BE49-F238E27FC236}">
                <a16:creationId xmlns:a16="http://schemas.microsoft.com/office/drawing/2014/main" id="{BDA82719-1EE8-934E-A6B4-6B3F37DB3648}"/>
              </a:ext>
            </a:extLst>
          </p:cNvPr>
          <p:cNvSpPr>
            <a:spLocks noGrp="1"/>
          </p:cNvSpPr>
          <p:nvPr>
            <p:ph type="sldNum" sz="quarter" idx="12"/>
          </p:nvPr>
        </p:nvSpPr>
        <p:spPr/>
        <p:txBody>
          <a:bodyPr/>
          <a:lstStyle/>
          <a:p>
            <a:fld id="{4C282B03-6D86-D745-97A8-3F285BE6050B}" type="slidenum">
              <a:rPr lang="en-US" smtClean="0"/>
              <a:t>‹#›</a:t>
            </a:fld>
            <a:endParaRPr lang="en-US"/>
          </a:p>
        </p:txBody>
      </p:sp>
    </p:spTree>
    <p:extLst>
      <p:ext uri="{BB962C8B-B14F-4D97-AF65-F5344CB8AC3E}">
        <p14:creationId xmlns:p14="http://schemas.microsoft.com/office/powerpoint/2010/main" val="142161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354F07-555C-3845-9ACA-0F556635B6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5CA850-BD8B-654F-906A-33B54D66AD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56CB4-8E9D-2640-AE8E-2D6265055C9B}"/>
              </a:ext>
            </a:extLst>
          </p:cNvPr>
          <p:cNvSpPr>
            <a:spLocks noGrp="1"/>
          </p:cNvSpPr>
          <p:nvPr>
            <p:ph type="dt" sz="half" idx="10"/>
          </p:nvPr>
        </p:nvSpPr>
        <p:spPr/>
        <p:txBody>
          <a:bodyPr/>
          <a:lstStyle/>
          <a:p>
            <a:fld id="{71591E2F-B20C-4C48-94C8-B7DB5B4574CC}" type="datetime1">
              <a:rPr lang="en-US" smtClean="0"/>
              <a:t>2/16/21</a:t>
            </a:fld>
            <a:endParaRPr lang="en-US"/>
          </a:p>
        </p:txBody>
      </p:sp>
      <p:sp>
        <p:nvSpPr>
          <p:cNvPr id="5" name="Footer Placeholder 4">
            <a:extLst>
              <a:ext uri="{FF2B5EF4-FFF2-40B4-BE49-F238E27FC236}">
                <a16:creationId xmlns:a16="http://schemas.microsoft.com/office/drawing/2014/main" id="{3DFE5FCC-105F-574F-808C-2166552FCDCC}"/>
              </a:ext>
            </a:extLst>
          </p:cNvPr>
          <p:cNvSpPr>
            <a:spLocks noGrp="1"/>
          </p:cNvSpPr>
          <p:nvPr>
            <p:ph type="ftr" sz="quarter" idx="11"/>
          </p:nvPr>
        </p:nvSpPr>
        <p:spPr/>
        <p:txBody>
          <a:bodyPr/>
          <a:lstStyle/>
          <a:p>
            <a:r>
              <a:rPr lang="en-US"/>
              <a:t>University of Toronto</a:t>
            </a:r>
          </a:p>
        </p:txBody>
      </p:sp>
      <p:sp>
        <p:nvSpPr>
          <p:cNvPr id="6" name="Slide Number Placeholder 5">
            <a:extLst>
              <a:ext uri="{FF2B5EF4-FFF2-40B4-BE49-F238E27FC236}">
                <a16:creationId xmlns:a16="http://schemas.microsoft.com/office/drawing/2014/main" id="{7977B816-665D-A144-A6BD-948277B3BD7D}"/>
              </a:ext>
            </a:extLst>
          </p:cNvPr>
          <p:cNvSpPr>
            <a:spLocks noGrp="1"/>
          </p:cNvSpPr>
          <p:nvPr>
            <p:ph type="sldNum" sz="quarter" idx="12"/>
          </p:nvPr>
        </p:nvSpPr>
        <p:spPr/>
        <p:txBody>
          <a:bodyPr/>
          <a:lstStyle/>
          <a:p>
            <a:fld id="{4C282B03-6D86-D745-97A8-3F285BE6050B}" type="slidenum">
              <a:rPr lang="en-US" smtClean="0"/>
              <a:t>‹#›</a:t>
            </a:fld>
            <a:endParaRPr lang="en-US"/>
          </a:p>
        </p:txBody>
      </p:sp>
    </p:spTree>
    <p:extLst>
      <p:ext uri="{BB962C8B-B14F-4D97-AF65-F5344CB8AC3E}">
        <p14:creationId xmlns:p14="http://schemas.microsoft.com/office/powerpoint/2010/main" val="407232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2736-E0F5-834B-8557-3C87B12CB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58FC3B-AAA4-0449-94A9-FE6B6D17C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0EA2-9497-3742-A03A-52F4E15A67FB}"/>
              </a:ext>
            </a:extLst>
          </p:cNvPr>
          <p:cNvSpPr>
            <a:spLocks noGrp="1"/>
          </p:cNvSpPr>
          <p:nvPr>
            <p:ph type="dt" sz="half" idx="10"/>
          </p:nvPr>
        </p:nvSpPr>
        <p:spPr/>
        <p:txBody>
          <a:bodyPr/>
          <a:lstStyle/>
          <a:p>
            <a:fld id="{ED331481-8FB8-0148-A431-40EE4B937FE9}" type="datetime1">
              <a:rPr lang="en-US" smtClean="0"/>
              <a:t>2/16/21</a:t>
            </a:fld>
            <a:endParaRPr lang="en-US"/>
          </a:p>
        </p:txBody>
      </p:sp>
      <p:sp>
        <p:nvSpPr>
          <p:cNvPr id="5" name="Footer Placeholder 4">
            <a:extLst>
              <a:ext uri="{FF2B5EF4-FFF2-40B4-BE49-F238E27FC236}">
                <a16:creationId xmlns:a16="http://schemas.microsoft.com/office/drawing/2014/main" id="{A1774326-E404-404E-91E9-47FB3FA7553D}"/>
              </a:ext>
            </a:extLst>
          </p:cNvPr>
          <p:cNvSpPr>
            <a:spLocks noGrp="1"/>
          </p:cNvSpPr>
          <p:nvPr>
            <p:ph type="ftr" sz="quarter" idx="11"/>
          </p:nvPr>
        </p:nvSpPr>
        <p:spPr/>
        <p:txBody>
          <a:bodyPr/>
          <a:lstStyle/>
          <a:p>
            <a:r>
              <a:rPr lang="en-US"/>
              <a:t>University of Toronto</a:t>
            </a:r>
          </a:p>
        </p:txBody>
      </p:sp>
      <p:sp>
        <p:nvSpPr>
          <p:cNvPr id="6" name="Slide Number Placeholder 5">
            <a:extLst>
              <a:ext uri="{FF2B5EF4-FFF2-40B4-BE49-F238E27FC236}">
                <a16:creationId xmlns:a16="http://schemas.microsoft.com/office/drawing/2014/main" id="{4DFB1DF5-043D-B44D-8AC7-9FD7ADBE67CB}"/>
              </a:ext>
            </a:extLst>
          </p:cNvPr>
          <p:cNvSpPr>
            <a:spLocks noGrp="1"/>
          </p:cNvSpPr>
          <p:nvPr>
            <p:ph type="sldNum" sz="quarter" idx="12"/>
          </p:nvPr>
        </p:nvSpPr>
        <p:spPr/>
        <p:txBody>
          <a:bodyPr/>
          <a:lstStyle/>
          <a:p>
            <a:fld id="{4C282B03-6D86-D745-97A8-3F285BE6050B}" type="slidenum">
              <a:rPr lang="en-US" smtClean="0"/>
              <a:t>‹#›</a:t>
            </a:fld>
            <a:endParaRPr lang="en-US"/>
          </a:p>
        </p:txBody>
      </p:sp>
    </p:spTree>
    <p:extLst>
      <p:ext uri="{BB962C8B-B14F-4D97-AF65-F5344CB8AC3E}">
        <p14:creationId xmlns:p14="http://schemas.microsoft.com/office/powerpoint/2010/main" val="3607516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9CCF-7821-7648-AD5D-B3B3A719AA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D71C7E-4E9D-1F44-B493-4B009A8D1A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E48EC8-CA87-2545-A70A-F54F39882F43}"/>
              </a:ext>
            </a:extLst>
          </p:cNvPr>
          <p:cNvSpPr>
            <a:spLocks noGrp="1"/>
          </p:cNvSpPr>
          <p:nvPr>
            <p:ph type="dt" sz="half" idx="10"/>
          </p:nvPr>
        </p:nvSpPr>
        <p:spPr/>
        <p:txBody>
          <a:bodyPr/>
          <a:lstStyle/>
          <a:p>
            <a:fld id="{3AB6BABF-F9CB-864B-A25C-124DAD7FC1EF}" type="datetime1">
              <a:rPr lang="en-US" smtClean="0"/>
              <a:t>2/16/21</a:t>
            </a:fld>
            <a:endParaRPr lang="en-US"/>
          </a:p>
        </p:txBody>
      </p:sp>
      <p:sp>
        <p:nvSpPr>
          <p:cNvPr id="5" name="Footer Placeholder 4">
            <a:extLst>
              <a:ext uri="{FF2B5EF4-FFF2-40B4-BE49-F238E27FC236}">
                <a16:creationId xmlns:a16="http://schemas.microsoft.com/office/drawing/2014/main" id="{FA336604-4D96-3343-A285-5861551C0F0F}"/>
              </a:ext>
            </a:extLst>
          </p:cNvPr>
          <p:cNvSpPr>
            <a:spLocks noGrp="1"/>
          </p:cNvSpPr>
          <p:nvPr>
            <p:ph type="ftr" sz="quarter" idx="11"/>
          </p:nvPr>
        </p:nvSpPr>
        <p:spPr/>
        <p:txBody>
          <a:bodyPr/>
          <a:lstStyle/>
          <a:p>
            <a:r>
              <a:rPr lang="en-US"/>
              <a:t>University of Toronto</a:t>
            </a:r>
          </a:p>
        </p:txBody>
      </p:sp>
      <p:sp>
        <p:nvSpPr>
          <p:cNvPr id="6" name="Slide Number Placeholder 5">
            <a:extLst>
              <a:ext uri="{FF2B5EF4-FFF2-40B4-BE49-F238E27FC236}">
                <a16:creationId xmlns:a16="http://schemas.microsoft.com/office/drawing/2014/main" id="{C5A9BC96-C6EA-3C47-9A1A-80400AA80404}"/>
              </a:ext>
            </a:extLst>
          </p:cNvPr>
          <p:cNvSpPr>
            <a:spLocks noGrp="1"/>
          </p:cNvSpPr>
          <p:nvPr>
            <p:ph type="sldNum" sz="quarter" idx="12"/>
          </p:nvPr>
        </p:nvSpPr>
        <p:spPr/>
        <p:txBody>
          <a:bodyPr/>
          <a:lstStyle/>
          <a:p>
            <a:fld id="{4C282B03-6D86-D745-97A8-3F285BE6050B}" type="slidenum">
              <a:rPr lang="en-US" smtClean="0"/>
              <a:t>‹#›</a:t>
            </a:fld>
            <a:endParaRPr lang="en-US"/>
          </a:p>
        </p:txBody>
      </p:sp>
    </p:spTree>
    <p:extLst>
      <p:ext uri="{BB962C8B-B14F-4D97-AF65-F5344CB8AC3E}">
        <p14:creationId xmlns:p14="http://schemas.microsoft.com/office/powerpoint/2010/main" val="323824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BAF7A-E4CB-B04D-919B-8446974560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FD7AD4-5095-BF46-833D-540FCFEA62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7BDDA3-01A1-7F4C-8E00-E50A0E6005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AB64CF-8F35-7840-89E6-367A38930092}"/>
              </a:ext>
            </a:extLst>
          </p:cNvPr>
          <p:cNvSpPr>
            <a:spLocks noGrp="1"/>
          </p:cNvSpPr>
          <p:nvPr>
            <p:ph type="dt" sz="half" idx="10"/>
          </p:nvPr>
        </p:nvSpPr>
        <p:spPr/>
        <p:txBody>
          <a:bodyPr/>
          <a:lstStyle/>
          <a:p>
            <a:fld id="{AFE3DFF9-93D5-3247-A98A-8A0AD5C9BF85}" type="datetime1">
              <a:rPr lang="en-US" smtClean="0"/>
              <a:t>2/16/21</a:t>
            </a:fld>
            <a:endParaRPr lang="en-US"/>
          </a:p>
        </p:txBody>
      </p:sp>
      <p:sp>
        <p:nvSpPr>
          <p:cNvPr id="6" name="Footer Placeholder 5">
            <a:extLst>
              <a:ext uri="{FF2B5EF4-FFF2-40B4-BE49-F238E27FC236}">
                <a16:creationId xmlns:a16="http://schemas.microsoft.com/office/drawing/2014/main" id="{E09C6B25-E676-3F4F-A13D-5A951E34D61F}"/>
              </a:ext>
            </a:extLst>
          </p:cNvPr>
          <p:cNvSpPr>
            <a:spLocks noGrp="1"/>
          </p:cNvSpPr>
          <p:nvPr>
            <p:ph type="ftr" sz="quarter" idx="11"/>
          </p:nvPr>
        </p:nvSpPr>
        <p:spPr/>
        <p:txBody>
          <a:bodyPr/>
          <a:lstStyle/>
          <a:p>
            <a:r>
              <a:rPr lang="en-US"/>
              <a:t>University of Toronto</a:t>
            </a:r>
          </a:p>
        </p:txBody>
      </p:sp>
      <p:sp>
        <p:nvSpPr>
          <p:cNvPr id="7" name="Slide Number Placeholder 6">
            <a:extLst>
              <a:ext uri="{FF2B5EF4-FFF2-40B4-BE49-F238E27FC236}">
                <a16:creationId xmlns:a16="http://schemas.microsoft.com/office/drawing/2014/main" id="{701208D1-7C0D-A84F-A015-A18AF83A3DD7}"/>
              </a:ext>
            </a:extLst>
          </p:cNvPr>
          <p:cNvSpPr>
            <a:spLocks noGrp="1"/>
          </p:cNvSpPr>
          <p:nvPr>
            <p:ph type="sldNum" sz="quarter" idx="12"/>
          </p:nvPr>
        </p:nvSpPr>
        <p:spPr/>
        <p:txBody>
          <a:bodyPr/>
          <a:lstStyle/>
          <a:p>
            <a:fld id="{4C282B03-6D86-D745-97A8-3F285BE6050B}" type="slidenum">
              <a:rPr lang="en-US" smtClean="0"/>
              <a:t>‹#›</a:t>
            </a:fld>
            <a:endParaRPr lang="en-US"/>
          </a:p>
        </p:txBody>
      </p:sp>
    </p:spTree>
    <p:extLst>
      <p:ext uri="{BB962C8B-B14F-4D97-AF65-F5344CB8AC3E}">
        <p14:creationId xmlns:p14="http://schemas.microsoft.com/office/powerpoint/2010/main" val="1582712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12126-CA84-1C47-B35F-422061B571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FC9A1C-4E30-9D42-BB91-86BE4A5817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A9F50B-2916-F44A-91F2-FEF50040D4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0AC5DE-D638-8B48-9A79-0EC2A7F9F9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CD6F42-CF8C-B446-8A5B-A1CB44F706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08F493-E7A7-AE47-9C96-2CD4E2D3A82A}"/>
              </a:ext>
            </a:extLst>
          </p:cNvPr>
          <p:cNvSpPr>
            <a:spLocks noGrp="1"/>
          </p:cNvSpPr>
          <p:nvPr>
            <p:ph type="dt" sz="half" idx="10"/>
          </p:nvPr>
        </p:nvSpPr>
        <p:spPr/>
        <p:txBody>
          <a:bodyPr/>
          <a:lstStyle/>
          <a:p>
            <a:fld id="{91BCECCC-EAF2-8B4F-BF66-910ABA520F25}" type="datetime1">
              <a:rPr lang="en-US" smtClean="0"/>
              <a:t>2/16/21</a:t>
            </a:fld>
            <a:endParaRPr lang="en-US"/>
          </a:p>
        </p:txBody>
      </p:sp>
      <p:sp>
        <p:nvSpPr>
          <p:cNvPr id="8" name="Footer Placeholder 7">
            <a:extLst>
              <a:ext uri="{FF2B5EF4-FFF2-40B4-BE49-F238E27FC236}">
                <a16:creationId xmlns:a16="http://schemas.microsoft.com/office/drawing/2014/main" id="{C458F532-E585-BB47-B915-588A9A9018AB}"/>
              </a:ext>
            </a:extLst>
          </p:cNvPr>
          <p:cNvSpPr>
            <a:spLocks noGrp="1"/>
          </p:cNvSpPr>
          <p:nvPr>
            <p:ph type="ftr" sz="quarter" idx="11"/>
          </p:nvPr>
        </p:nvSpPr>
        <p:spPr/>
        <p:txBody>
          <a:bodyPr/>
          <a:lstStyle/>
          <a:p>
            <a:r>
              <a:rPr lang="en-US"/>
              <a:t>University of Toronto</a:t>
            </a:r>
          </a:p>
        </p:txBody>
      </p:sp>
      <p:sp>
        <p:nvSpPr>
          <p:cNvPr id="9" name="Slide Number Placeholder 8">
            <a:extLst>
              <a:ext uri="{FF2B5EF4-FFF2-40B4-BE49-F238E27FC236}">
                <a16:creationId xmlns:a16="http://schemas.microsoft.com/office/drawing/2014/main" id="{0B7B3E03-C3A6-A842-939D-0F36BB52C282}"/>
              </a:ext>
            </a:extLst>
          </p:cNvPr>
          <p:cNvSpPr>
            <a:spLocks noGrp="1"/>
          </p:cNvSpPr>
          <p:nvPr>
            <p:ph type="sldNum" sz="quarter" idx="12"/>
          </p:nvPr>
        </p:nvSpPr>
        <p:spPr/>
        <p:txBody>
          <a:bodyPr/>
          <a:lstStyle/>
          <a:p>
            <a:fld id="{4C282B03-6D86-D745-97A8-3F285BE6050B}" type="slidenum">
              <a:rPr lang="en-US" smtClean="0"/>
              <a:t>‹#›</a:t>
            </a:fld>
            <a:endParaRPr lang="en-US"/>
          </a:p>
        </p:txBody>
      </p:sp>
    </p:spTree>
    <p:extLst>
      <p:ext uri="{BB962C8B-B14F-4D97-AF65-F5344CB8AC3E}">
        <p14:creationId xmlns:p14="http://schemas.microsoft.com/office/powerpoint/2010/main" val="1510670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75C10-358E-9D47-87A3-6DC354AEEE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798CD2-B7AC-844E-B09F-1B9A40CCA605}"/>
              </a:ext>
            </a:extLst>
          </p:cNvPr>
          <p:cNvSpPr>
            <a:spLocks noGrp="1"/>
          </p:cNvSpPr>
          <p:nvPr>
            <p:ph type="dt" sz="half" idx="10"/>
          </p:nvPr>
        </p:nvSpPr>
        <p:spPr/>
        <p:txBody>
          <a:bodyPr/>
          <a:lstStyle/>
          <a:p>
            <a:fld id="{67C66D7C-943A-D143-A963-B9C690124395}" type="datetime1">
              <a:rPr lang="en-US" smtClean="0"/>
              <a:t>2/16/21</a:t>
            </a:fld>
            <a:endParaRPr lang="en-US"/>
          </a:p>
        </p:txBody>
      </p:sp>
      <p:sp>
        <p:nvSpPr>
          <p:cNvPr id="4" name="Footer Placeholder 3">
            <a:extLst>
              <a:ext uri="{FF2B5EF4-FFF2-40B4-BE49-F238E27FC236}">
                <a16:creationId xmlns:a16="http://schemas.microsoft.com/office/drawing/2014/main" id="{B94324E6-BF71-344C-92F3-DCE54FD8E3DE}"/>
              </a:ext>
            </a:extLst>
          </p:cNvPr>
          <p:cNvSpPr>
            <a:spLocks noGrp="1"/>
          </p:cNvSpPr>
          <p:nvPr>
            <p:ph type="ftr" sz="quarter" idx="11"/>
          </p:nvPr>
        </p:nvSpPr>
        <p:spPr/>
        <p:txBody>
          <a:bodyPr/>
          <a:lstStyle/>
          <a:p>
            <a:r>
              <a:rPr lang="en-US"/>
              <a:t>University of Toronto</a:t>
            </a:r>
          </a:p>
        </p:txBody>
      </p:sp>
      <p:sp>
        <p:nvSpPr>
          <p:cNvPr id="5" name="Slide Number Placeholder 4">
            <a:extLst>
              <a:ext uri="{FF2B5EF4-FFF2-40B4-BE49-F238E27FC236}">
                <a16:creationId xmlns:a16="http://schemas.microsoft.com/office/drawing/2014/main" id="{68BE71D9-C385-D645-AEA7-C459309DC1BC}"/>
              </a:ext>
            </a:extLst>
          </p:cNvPr>
          <p:cNvSpPr>
            <a:spLocks noGrp="1"/>
          </p:cNvSpPr>
          <p:nvPr>
            <p:ph type="sldNum" sz="quarter" idx="12"/>
          </p:nvPr>
        </p:nvSpPr>
        <p:spPr/>
        <p:txBody>
          <a:bodyPr/>
          <a:lstStyle/>
          <a:p>
            <a:fld id="{4C282B03-6D86-D745-97A8-3F285BE6050B}" type="slidenum">
              <a:rPr lang="en-US" smtClean="0"/>
              <a:t>‹#›</a:t>
            </a:fld>
            <a:endParaRPr lang="en-US"/>
          </a:p>
        </p:txBody>
      </p:sp>
    </p:spTree>
    <p:extLst>
      <p:ext uri="{BB962C8B-B14F-4D97-AF65-F5344CB8AC3E}">
        <p14:creationId xmlns:p14="http://schemas.microsoft.com/office/powerpoint/2010/main" val="25548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CBDE25-8E67-6F4A-9787-5DE88BECDE24}"/>
              </a:ext>
            </a:extLst>
          </p:cNvPr>
          <p:cNvSpPr>
            <a:spLocks noGrp="1"/>
          </p:cNvSpPr>
          <p:nvPr>
            <p:ph type="dt" sz="half" idx="10"/>
          </p:nvPr>
        </p:nvSpPr>
        <p:spPr/>
        <p:txBody>
          <a:bodyPr/>
          <a:lstStyle/>
          <a:p>
            <a:fld id="{4B549D81-517E-324B-8378-C953BEEE0DBB}" type="datetime1">
              <a:rPr lang="en-US" smtClean="0"/>
              <a:t>2/16/21</a:t>
            </a:fld>
            <a:endParaRPr lang="en-US"/>
          </a:p>
        </p:txBody>
      </p:sp>
      <p:sp>
        <p:nvSpPr>
          <p:cNvPr id="3" name="Footer Placeholder 2">
            <a:extLst>
              <a:ext uri="{FF2B5EF4-FFF2-40B4-BE49-F238E27FC236}">
                <a16:creationId xmlns:a16="http://schemas.microsoft.com/office/drawing/2014/main" id="{6A82BFFB-F242-6045-8BE3-DA481C8D85B0}"/>
              </a:ext>
            </a:extLst>
          </p:cNvPr>
          <p:cNvSpPr>
            <a:spLocks noGrp="1"/>
          </p:cNvSpPr>
          <p:nvPr>
            <p:ph type="ftr" sz="quarter" idx="11"/>
          </p:nvPr>
        </p:nvSpPr>
        <p:spPr/>
        <p:txBody>
          <a:bodyPr/>
          <a:lstStyle/>
          <a:p>
            <a:r>
              <a:rPr lang="en-US"/>
              <a:t>University of Toronto</a:t>
            </a:r>
          </a:p>
        </p:txBody>
      </p:sp>
      <p:sp>
        <p:nvSpPr>
          <p:cNvPr id="4" name="Slide Number Placeholder 3">
            <a:extLst>
              <a:ext uri="{FF2B5EF4-FFF2-40B4-BE49-F238E27FC236}">
                <a16:creationId xmlns:a16="http://schemas.microsoft.com/office/drawing/2014/main" id="{A3574CB4-0735-C146-8C8B-F37F8A831769}"/>
              </a:ext>
            </a:extLst>
          </p:cNvPr>
          <p:cNvSpPr>
            <a:spLocks noGrp="1"/>
          </p:cNvSpPr>
          <p:nvPr>
            <p:ph type="sldNum" sz="quarter" idx="12"/>
          </p:nvPr>
        </p:nvSpPr>
        <p:spPr/>
        <p:txBody>
          <a:bodyPr/>
          <a:lstStyle/>
          <a:p>
            <a:fld id="{4C282B03-6D86-D745-97A8-3F285BE6050B}" type="slidenum">
              <a:rPr lang="en-US" smtClean="0"/>
              <a:t>‹#›</a:t>
            </a:fld>
            <a:endParaRPr lang="en-US"/>
          </a:p>
        </p:txBody>
      </p:sp>
    </p:spTree>
    <p:extLst>
      <p:ext uri="{BB962C8B-B14F-4D97-AF65-F5344CB8AC3E}">
        <p14:creationId xmlns:p14="http://schemas.microsoft.com/office/powerpoint/2010/main" val="161833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1FE3-82FB-D54D-84BF-FFB70ABE5A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BB7A09-63D0-AE4F-965D-9331AC094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BA1C70-A85A-5B4E-AE3E-E49A467DE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06E59-1960-8B48-B686-E5EE10556502}"/>
              </a:ext>
            </a:extLst>
          </p:cNvPr>
          <p:cNvSpPr>
            <a:spLocks noGrp="1"/>
          </p:cNvSpPr>
          <p:nvPr>
            <p:ph type="dt" sz="half" idx="10"/>
          </p:nvPr>
        </p:nvSpPr>
        <p:spPr/>
        <p:txBody>
          <a:bodyPr/>
          <a:lstStyle/>
          <a:p>
            <a:fld id="{02E1B0B3-36A7-6640-9DAA-023AF43B8398}" type="datetime1">
              <a:rPr lang="en-US" smtClean="0"/>
              <a:t>2/16/21</a:t>
            </a:fld>
            <a:endParaRPr lang="en-US"/>
          </a:p>
        </p:txBody>
      </p:sp>
      <p:sp>
        <p:nvSpPr>
          <p:cNvPr id="6" name="Footer Placeholder 5">
            <a:extLst>
              <a:ext uri="{FF2B5EF4-FFF2-40B4-BE49-F238E27FC236}">
                <a16:creationId xmlns:a16="http://schemas.microsoft.com/office/drawing/2014/main" id="{0C06D09A-A816-3C40-B200-84AAA91F0696}"/>
              </a:ext>
            </a:extLst>
          </p:cNvPr>
          <p:cNvSpPr>
            <a:spLocks noGrp="1"/>
          </p:cNvSpPr>
          <p:nvPr>
            <p:ph type="ftr" sz="quarter" idx="11"/>
          </p:nvPr>
        </p:nvSpPr>
        <p:spPr/>
        <p:txBody>
          <a:bodyPr/>
          <a:lstStyle/>
          <a:p>
            <a:r>
              <a:rPr lang="en-US"/>
              <a:t>University of Toronto</a:t>
            </a:r>
          </a:p>
        </p:txBody>
      </p:sp>
      <p:sp>
        <p:nvSpPr>
          <p:cNvPr id="7" name="Slide Number Placeholder 6">
            <a:extLst>
              <a:ext uri="{FF2B5EF4-FFF2-40B4-BE49-F238E27FC236}">
                <a16:creationId xmlns:a16="http://schemas.microsoft.com/office/drawing/2014/main" id="{45CAB15C-C606-DC4A-AEF9-62808C6AB745}"/>
              </a:ext>
            </a:extLst>
          </p:cNvPr>
          <p:cNvSpPr>
            <a:spLocks noGrp="1"/>
          </p:cNvSpPr>
          <p:nvPr>
            <p:ph type="sldNum" sz="quarter" idx="12"/>
          </p:nvPr>
        </p:nvSpPr>
        <p:spPr/>
        <p:txBody>
          <a:bodyPr/>
          <a:lstStyle/>
          <a:p>
            <a:fld id="{4C282B03-6D86-D745-97A8-3F285BE6050B}" type="slidenum">
              <a:rPr lang="en-US" smtClean="0"/>
              <a:t>‹#›</a:t>
            </a:fld>
            <a:endParaRPr lang="en-US"/>
          </a:p>
        </p:txBody>
      </p:sp>
    </p:spTree>
    <p:extLst>
      <p:ext uri="{BB962C8B-B14F-4D97-AF65-F5344CB8AC3E}">
        <p14:creationId xmlns:p14="http://schemas.microsoft.com/office/powerpoint/2010/main" val="394213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F849E-3DFA-0E4B-8277-20AFC26068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A485F2-9C4B-DF44-A604-C60C89A983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394FDF-E947-D94B-A8AF-8E4D1A9B7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2D8332-D9F3-AC4B-8AFA-DBD858D4800B}"/>
              </a:ext>
            </a:extLst>
          </p:cNvPr>
          <p:cNvSpPr>
            <a:spLocks noGrp="1"/>
          </p:cNvSpPr>
          <p:nvPr>
            <p:ph type="dt" sz="half" idx="10"/>
          </p:nvPr>
        </p:nvSpPr>
        <p:spPr/>
        <p:txBody>
          <a:bodyPr/>
          <a:lstStyle/>
          <a:p>
            <a:fld id="{2B7BB713-5BDD-274B-BA1D-74569F6A9D00}" type="datetime1">
              <a:rPr lang="en-US" smtClean="0"/>
              <a:t>2/16/21</a:t>
            </a:fld>
            <a:endParaRPr lang="en-US"/>
          </a:p>
        </p:txBody>
      </p:sp>
      <p:sp>
        <p:nvSpPr>
          <p:cNvPr id="6" name="Footer Placeholder 5">
            <a:extLst>
              <a:ext uri="{FF2B5EF4-FFF2-40B4-BE49-F238E27FC236}">
                <a16:creationId xmlns:a16="http://schemas.microsoft.com/office/drawing/2014/main" id="{7BA6D0C1-BD05-D146-9035-290AFC076DA7}"/>
              </a:ext>
            </a:extLst>
          </p:cNvPr>
          <p:cNvSpPr>
            <a:spLocks noGrp="1"/>
          </p:cNvSpPr>
          <p:nvPr>
            <p:ph type="ftr" sz="quarter" idx="11"/>
          </p:nvPr>
        </p:nvSpPr>
        <p:spPr/>
        <p:txBody>
          <a:bodyPr/>
          <a:lstStyle/>
          <a:p>
            <a:r>
              <a:rPr lang="en-US"/>
              <a:t>University of Toronto</a:t>
            </a:r>
          </a:p>
        </p:txBody>
      </p:sp>
      <p:sp>
        <p:nvSpPr>
          <p:cNvPr id="7" name="Slide Number Placeholder 6">
            <a:extLst>
              <a:ext uri="{FF2B5EF4-FFF2-40B4-BE49-F238E27FC236}">
                <a16:creationId xmlns:a16="http://schemas.microsoft.com/office/drawing/2014/main" id="{9709C915-3F2B-6643-9506-6BE46060D84A}"/>
              </a:ext>
            </a:extLst>
          </p:cNvPr>
          <p:cNvSpPr>
            <a:spLocks noGrp="1"/>
          </p:cNvSpPr>
          <p:nvPr>
            <p:ph type="sldNum" sz="quarter" idx="12"/>
          </p:nvPr>
        </p:nvSpPr>
        <p:spPr/>
        <p:txBody>
          <a:bodyPr/>
          <a:lstStyle/>
          <a:p>
            <a:fld id="{4C282B03-6D86-D745-97A8-3F285BE6050B}" type="slidenum">
              <a:rPr lang="en-US" smtClean="0"/>
              <a:t>‹#›</a:t>
            </a:fld>
            <a:endParaRPr lang="en-US"/>
          </a:p>
        </p:txBody>
      </p:sp>
    </p:spTree>
    <p:extLst>
      <p:ext uri="{BB962C8B-B14F-4D97-AF65-F5344CB8AC3E}">
        <p14:creationId xmlns:p14="http://schemas.microsoft.com/office/powerpoint/2010/main" val="1781104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84F8FC-E305-704E-9C52-58C30EA72981}"/>
              </a:ext>
            </a:extLst>
          </p:cNvPr>
          <p:cNvSpPr/>
          <p:nvPr userDrawn="1"/>
        </p:nvSpPr>
        <p:spPr>
          <a:xfrm>
            <a:off x="0" y="6356350"/>
            <a:ext cx="12192000" cy="501650"/>
          </a:xfrm>
          <a:prstGeom prst="rect">
            <a:avLst/>
          </a:prstGeom>
          <a:solidFill>
            <a:srgbClr val="253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46543114-CE2A-F648-96DD-5CCF4A525310}"/>
              </a:ext>
            </a:extLst>
          </p:cNvPr>
          <p:cNvSpPr>
            <a:spLocks noGrp="1"/>
          </p:cNvSpPr>
          <p:nvPr>
            <p:ph type="ftr" sz="quarter" idx="3"/>
          </p:nvPr>
        </p:nvSpPr>
        <p:spPr>
          <a:xfrm>
            <a:off x="8077200" y="6356351"/>
            <a:ext cx="4114800" cy="501650"/>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University of Toronto</a:t>
            </a:r>
          </a:p>
        </p:txBody>
      </p:sp>
      <p:sp>
        <p:nvSpPr>
          <p:cNvPr id="4" name="Date Placeholder 3">
            <a:extLst>
              <a:ext uri="{FF2B5EF4-FFF2-40B4-BE49-F238E27FC236}">
                <a16:creationId xmlns:a16="http://schemas.microsoft.com/office/drawing/2014/main" id="{64D8C55C-EE13-C540-8FA2-11AA91E60CDC}"/>
              </a:ext>
            </a:extLst>
          </p:cNvPr>
          <p:cNvSpPr>
            <a:spLocks noGrp="1"/>
          </p:cNvSpPr>
          <p:nvPr>
            <p:ph type="dt" sz="half" idx="2"/>
          </p:nvPr>
        </p:nvSpPr>
        <p:spPr>
          <a:xfrm>
            <a:off x="4724400" y="642461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65EE0F7D-36CB-4C43-A708-0C8EBC2170B7}" type="datetime1">
              <a:rPr lang="en-US" smtClean="0"/>
              <a:t>2/16/21</a:t>
            </a:fld>
            <a:endParaRPr lang="en-US" dirty="0"/>
          </a:p>
        </p:txBody>
      </p:sp>
      <p:sp>
        <p:nvSpPr>
          <p:cNvPr id="6" name="Slide Number Placeholder 5">
            <a:extLst>
              <a:ext uri="{FF2B5EF4-FFF2-40B4-BE49-F238E27FC236}">
                <a16:creationId xmlns:a16="http://schemas.microsoft.com/office/drawing/2014/main" id="{E149C0B5-E3DD-1E4F-B4E6-C165B3ED9F49}"/>
              </a:ext>
            </a:extLst>
          </p:cNvPr>
          <p:cNvSpPr>
            <a:spLocks noGrp="1"/>
          </p:cNvSpPr>
          <p:nvPr>
            <p:ph type="sldNum" sz="quarter" idx="4"/>
          </p:nvPr>
        </p:nvSpPr>
        <p:spPr>
          <a:xfrm>
            <a:off x="0" y="6356349"/>
            <a:ext cx="2743200" cy="470478"/>
          </a:xfrm>
          <a:prstGeom prst="rect">
            <a:avLst/>
          </a:prstGeom>
        </p:spPr>
        <p:txBody>
          <a:bodyPr vert="horz" lIns="91440" tIns="45720" rIns="91440" bIns="45720" rtlCol="0" anchor="ctr"/>
          <a:lstStyle>
            <a:lvl1pPr algn="l">
              <a:defRPr sz="1200">
                <a:solidFill>
                  <a:schemeClr val="tx1">
                    <a:tint val="75000"/>
                  </a:schemeClr>
                </a:solidFill>
              </a:defRPr>
            </a:lvl1pPr>
          </a:lstStyle>
          <a:p>
            <a:fld id="{4C282B03-6D86-D745-97A8-3F285BE6050B}" type="slidenum">
              <a:rPr lang="en-US" smtClean="0"/>
              <a:pPr/>
              <a:t>‹#›</a:t>
            </a:fld>
            <a:endParaRPr lang="en-US" dirty="0"/>
          </a:p>
        </p:txBody>
      </p:sp>
      <p:sp>
        <p:nvSpPr>
          <p:cNvPr id="2" name="Title Placeholder 1">
            <a:extLst>
              <a:ext uri="{FF2B5EF4-FFF2-40B4-BE49-F238E27FC236}">
                <a16:creationId xmlns:a16="http://schemas.microsoft.com/office/drawing/2014/main" id="{C1A09226-B651-0840-957D-5971F989B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E8D2B2-6BB5-984F-9C2A-880E2CBED9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983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rgbClr val="002A5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A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A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A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news.developer.nvidia.com/ray-tracing-essentials-part-6-the-rendering-equatio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news.developer.nvidia.com/ray-tracing-essentials-part-6-the-rendering-equation/"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1.xml"/><Relationship Id="rId13" Type="http://schemas.openxmlformats.org/officeDocument/2006/relationships/image" Target="../media/image4.png"/><Relationship Id="rId3" Type="http://schemas.microsoft.com/office/2007/relationships/media" Target="../media/media4.mp4"/><Relationship Id="rId7" Type="http://schemas.openxmlformats.org/officeDocument/2006/relationships/slideLayout" Target="../slideLayouts/slideLayout2.xml"/><Relationship Id="rId12" Type="http://schemas.openxmlformats.org/officeDocument/2006/relationships/image" Target="../media/image5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5.mov"/><Relationship Id="rId11" Type="http://schemas.openxmlformats.org/officeDocument/2006/relationships/image" Target="../media/image49.png"/><Relationship Id="rId5" Type="http://schemas.microsoft.com/office/2007/relationships/media" Target="../media/media5.mov"/><Relationship Id="rId10" Type="http://schemas.openxmlformats.org/officeDocument/2006/relationships/image" Target="../media/image48.png"/><Relationship Id="rId4" Type="http://schemas.openxmlformats.org/officeDocument/2006/relationships/video" Target="../media/media4.mp4"/><Relationship Id="rId9" Type="http://schemas.openxmlformats.org/officeDocument/2006/relationships/image" Target="../media/image47.png"/><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sites.google.com/site/tiagonovellodebrito/diffr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news.developer.nvidia.com/ray-tracing-essentials-part-6-the-rendering-equ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07A4-ED95-0D4C-B056-34801DF5062D}"/>
              </a:ext>
            </a:extLst>
          </p:cNvPr>
          <p:cNvSpPr>
            <a:spLocks noGrp="1"/>
          </p:cNvSpPr>
          <p:nvPr>
            <p:ph type="ctrTitle"/>
          </p:nvPr>
        </p:nvSpPr>
        <p:spPr>
          <a:xfrm>
            <a:off x="563880" y="406400"/>
            <a:ext cx="11064240" cy="2387600"/>
          </a:xfrm>
        </p:spPr>
        <p:txBody>
          <a:bodyPr anchor="t">
            <a:normAutofit/>
          </a:bodyPr>
          <a:lstStyle/>
          <a:p>
            <a:r>
              <a:rPr lang="en-US" sz="4800" b="1" dirty="0"/>
              <a:t>CSC2457 3D &amp; Geometric Deep Learning</a:t>
            </a:r>
          </a:p>
        </p:txBody>
      </p:sp>
      <p:sp>
        <p:nvSpPr>
          <p:cNvPr id="3" name="Subtitle 2">
            <a:extLst>
              <a:ext uri="{FF2B5EF4-FFF2-40B4-BE49-F238E27FC236}">
                <a16:creationId xmlns:a16="http://schemas.microsoft.com/office/drawing/2014/main" id="{9CBDCA95-2B21-7847-906E-3B52C29AFD6C}"/>
              </a:ext>
            </a:extLst>
          </p:cNvPr>
          <p:cNvSpPr>
            <a:spLocks noGrp="1"/>
          </p:cNvSpPr>
          <p:nvPr>
            <p:ph type="subTitle" idx="1"/>
          </p:nvPr>
        </p:nvSpPr>
        <p:spPr/>
        <p:txBody>
          <a:bodyPr>
            <a:normAutofit/>
          </a:bodyPr>
          <a:lstStyle/>
          <a:p>
            <a:r>
              <a:rPr lang="en-US" dirty="0"/>
              <a:t>Date: 16 Feb. 2021</a:t>
            </a:r>
          </a:p>
          <a:p>
            <a:r>
              <a:rPr lang="en-US" dirty="0"/>
              <a:t>Presenter: </a:t>
            </a:r>
            <a:r>
              <a:rPr lang="en-US" dirty="0" err="1"/>
              <a:t>Jingkang</a:t>
            </a:r>
            <a:r>
              <a:rPr lang="en-US" dirty="0"/>
              <a:t> Wang</a:t>
            </a:r>
          </a:p>
          <a:p>
            <a:r>
              <a:rPr lang="en-US" dirty="0"/>
              <a:t>Instructor: Animesh Garg</a:t>
            </a:r>
          </a:p>
        </p:txBody>
      </p:sp>
      <p:pic>
        <p:nvPicPr>
          <p:cNvPr id="4" name="Picture 3">
            <a:extLst>
              <a:ext uri="{FF2B5EF4-FFF2-40B4-BE49-F238E27FC236}">
                <a16:creationId xmlns:a16="http://schemas.microsoft.com/office/drawing/2014/main" id="{1A099C07-2398-4141-86EC-9EBA8F5B883E}"/>
              </a:ext>
            </a:extLst>
          </p:cNvPr>
          <p:cNvPicPr>
            <a:picLocks noChangeAspect="1"/>
          </p:cNvPicPr>
          <p:nvPr/>
        </p:nvPicPr>
        <p:blipFill>
          <a:blip r:embed="rId3"/>
          <a:stretch>
            <a:fillRect/>
          </a:stretch>
        </p:blipFill>
        <p:spPr>
          <a:xfrm>
            <a:off x="4655234" y="5257800"/>
            <a:ext cx="2881532" cy="1061050"/>
          </a:xfrm>
          <a:prstGeom prst="rect">
            <a:avLst/>
          </a:prstGeom>
        </p:spPr>
      </p:pic>
      <p:pic>
        <p:nvPicPr>
          <p:cNvPr id="5" name="Picture 4">
            <a:extLst>
              <a:ext uri="{FF2B5EF4-FFF2-40B4-BE49-F238E27FC236}">
                <a16:creationId xmlns:a16="http://schemas.microsoft.com/office/drawing/2014/main" id="{83B64F25-D1FC-F84C-87CB-3EA9C07ED0A5}"/>
              </a:ext>
            </a:extLst>
          </p:cNvPr>
          <p:cNvPicPr>
            <a:picLocks noChangeAspect="1"/>
          </p:cNvPicPr>
          <p:nvPr/>
        </p:nvPicPr>
        <p:blipFill>
          <a:blip r:embed="rId4"/>
          <a:stretch>
            <a:fillRect/>
          </a:stretch>
        </p:blipFill>
        <p:spPr>
          <a:xfrm>
            <a:off x="1524000" y="1555790"/>
            <a:ext cx="8877993" cy="1700172"/>
          </a:xfrm>
          <a:prstGeom prst="rect">
            <a:avLst/>
          </a:prstGeom>
        </p:spPr>
      </p:pic>
    </p:spTree>
    <p:extLst>
      <p:ext uri="{BB962C8B-B14F-4D97-AF65-F5344CB8AC3E}">
        <p14:creationId xmlns:p14="http://schemas.microsoft.com/office/powerpoint/2010/main" val="369029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34"/>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The Rendering Equation</a:t>
            </a:r>
            <a:endParaRPr dirty="0"/>
          </a:p>
        </p:txBody>
      </p:sp>
      <p:sp>
        <p:nvSpPr>
          <p:cNvPr id="4" name="TextBox 3">
            <a:extLst>
              <a:ext uri="{FF2B5EF4-FFF2-40B4-BE49-F238E27FC236}">
                <a16:creationId xmlns:a16="http://schemas.microsoft.com/office/drawing/2014/main" id="{18066AD1-DE30-8A48-824B-57F58AEE7DFE}"/>
              </a:ext>
            </a:extLst>
          </p:cNvPr>
          <p:cNvSpPr txBox="1"/>
          <p:nvPr/>
        </p:nvSpPr>
        <p:spPr>
          <a:xfrm>
            <a:off x="5810491" y="3429000"/>
            <a:ext cx="45719" cy="1027253"/>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D9CEF4AA-DF48-3F46-9D5F-A5E20429C97E}"/>
              </a:ext>
            </a:extLst>
          </p:cNvPr>
          <p:cNvPicPr>
            <a:picLocks noChangeAspect="1"/>
          </p:cNvPicPr>
          <p:nvPr/>
        </p:nvPicPr>
        <p:blipFill>
          <a:blip r:embed="rId3"/>
          <a:stretch>
            <a:fillRect/>
          </a:stretch>
        </p:blipFill>
        <p:spPr>
          <a:xfrm>
            <a:off x="0" y="1816283"/>
            <a:ext cx="12192000" cy="4544947"/>
          </a:xfrm>
          <a:prstGeom prst="rect">
            <a:avLst/>
          </a:prstGeom>
        </p:spPr>
      </p:pic>
      <p:sp>
        <p:nvSpPr>
          <p:cNvPr id="7" name="Rectangle 6">
            <a:extLst>
              <a:ext uri="{FF2B5EF4-FFF2-40B4-BE49-F238E27FC236}">
                <a16:creationId xmlns:a16="http://schemas.microsoft.com/office/drawing/2014/main" id="{96F039AC-CE01-F84D-850B-41D4511C12F6}"/>
              </a:ext>
            </a:extLst>
          </p:cNvPr>
          <p:cNvSpPr/>
          <p:nvPr/>
        </p:nvSpPr>
        <p:spPr>
          <a:xfrm>
            <a:off x="430781" y="5855454"/>
            <a:ext cx="9272282" cy="369332"/>
          </a:xfrm>
          <a:prstGeom prst="rect">
            <a:avLst/>
          </a:prstGeom>
        </p:spPr>
        <p:txBody>
          <a:bodyPr wrap="none">
            <a:spAutoFit/>
          </a:bodyPr>
          <a:lstStyle/>
          <a:p>
            <a:r>
              <a:rPr lang="en-CA" dirty="0"/>
              <a:t>Credit: </a:t>
            </a:r>
            <a:r>
              <a:rPr lang="en-CA" dirty="0">
                <a:hlinkClick r:id="rId4"/>
              </a:rPr>
              <a:t>https://news.developer.nvidia.com/ray-tracing-essentials-part-6-the-rendering-equation/</a:t>
            </a:r>
            <a:r>
              <a:rPr lang="en-CA" dirty="0"/>
              <a:t> </a:t>
            </a:r>
            <a:endParaRPr lang="en-US" dirty="0"/>
          </a:p>
        </p:txBody>
      </p:sp>
      <p:pic>
        <p:nvPicPr>
          <p:cNvPr id="9" name="Picture 8">
            <a:extLst>
              <a:ext uri="{FF2B5EF4-FFF2-40B4-BE49-F238E27FC236}">
                <a16:creationId xmlns:a16="http://schemas.microsoft.com/office/drawing/2014/main" id="{48A2D1DF-F386-174F-BC60-DEE6FFA52B0D}"/>
              </a:ext>
            </a:extLst>
          </p:cNvPr>
          <p:cNvPicPr>
            <a:picLocks noChangeAspect="1"/>
          </p:cNvPicPr>
          <p:nvPr/>
        </p:nvPicPr>
        <p:blipFill>
          <a:blip r:embed="rId5"/>
          <a:stretch>
            <a:fillRect/>
          </a:stretch>
        </p:blipFill>
        <p:spPr>
          <a:xfrm>
            <a:off x="7442674" y="496770"/>
            <a:ext cx="4145494" cy="1558725"/>
          </a:xfrm>
          <a:prstGeom prst="rect">
            <a:avLst/>
          </a:prstGeom>
        </p:spPr>
      </p:pic>
    </p:spTree>
    <p:extLst>
      <p:ext uri="{BB962C8B-B14F-4D97-AF65-F5344CB8AC3E}">
        <p14:creationId xmlns:p14="http://schemas.microsoft.com/office/powerpoint/2010/main" val="826338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140BD-0166-3141-9657-507AE7BB5786}"/>
              </a:ext>
            </a:extLst>
          </p:cNvPr>
          <p:cNvSpPr>
            <a:spLocks noGrp="1"/>
          </p:cNvSpPr>
          <p:nvPr>
            <p:ph type="title"/>
          </p:nvPr>
        </p:nvSpPr>
        <p:spPr/>
        <p:txBody>
          <a:bodyPr>
            <a:normAutofit/>
          </a:bodyPr>
          <a:lstStyle/>
          <a:p>
            <a:r>
              <a:rPr lang="en" b="1" dirty="0"/>
              <a:t>The Rendering Equation</a:t>
            </a:r>
            <a:endParaRPr lang="en-US" dirty="0"/>
          </a:p>
        </p:txBody>
      </p:sp>
      <p:pic>
        <p:nvPicPr>
          <p:cNvPr id="6" name="Picture 5">
            <a:extLst>
              <a:ext uri="{FF2B5EF4-FFF2-40B4-BE49-F238E27FC236}">
                <a16:creationId xmlns:a16="http://schemas.microsoft.com/office/drawing/2014/main" id="{EA184465-1C2A-C74C-A3A3-EB443A8FBC39}"/>
              </a:ext>
            </a:extLst>
          </p:cNvPr>
          <p:cNvPicPr>
            <a:picLocks noChangeAspect="1"/>
          </p:cNvPicPr>
          <p:nvPr/>
        </p:nvPicPr>
        <p:blipFill>
          <a:blip r:embed="rId2"/>
          <a:stretch>
            <a:fillRect/>
          </a:stretch>
        </p:blipFill>
        <p:spPr>
          <a:xfrm>
            <a:off x="0" y="1816282"/>
            <a:ext cx="12192000" cy="4544947"/>
          </a:xfrm>
          <a:prstGeom prst="rect">
            <a:avLst/>
          </a:prstGeom>
        </p:spPr>
      </p:pic>
      <p:sp>
        <p:nvSpPr>
          <p:cNvPr id="7" name="Rectangle 6">
            <a:extLst>
              <a:ext uri="{FF2B5EF4-FFF2-40B4-BE49-F238E27FC236}">
                <a16:creationId xmlns:a16="http://schemas.microsoft.com/office/drawing/2014/main" id="{8D6229CA-BCD9-1842-B5AA-3BD23DBA009E}"/>
              </a:ext>
            </a:extLst>
          </p:cNvPr>
          <p:cNvSpPr/>
          <p:nvPr/>
        </p:nvSpPr>
        <p:spPr>
          <a:xfrm>
            <a:off x="430781" y="5855454"/>
            <a:ext cx="9272282" cy="369332"/>
          </a:xfrm>
          <a:prstGeom prst="rect">
            <a:avLst/>
          </a:prstGeom>
        </p:spPr>
        <p:txBody>
          <a:bodyPr wrap="none">
            <a:spAutoFit/>
          </a:bodyPr>
          <a:lstStyle/>
          <a:p>
            <a:r>
              <a:rPr lang="en-CA" dirty="0"/>
              <a:t>Credit: </a:t>
            </a:r>
            <a:r>
              <a:rPr lang="en-CA" dirty="0">
                <a:hlinkClick r:id="rId3"/>
              </a:rPr>
              <a:t>https://news.developer.nvidia.com/ray-tracing-essentials-part-6-the-rendering-equation/</a:t>
            </a:r>
            <a:r>
              <a:rPr lang="en-CA" dirty="0"/>
              <a:t> </a:t>
            </a:r>
            <a:endParaRPr lang="en-US" dirty="0"/>
          </a:p>
        </p:txBody>
      </p:sp>
    </p:spTree>
    <p:extLst>
      <p:ext uri="{BB962C8B-B14F-4D97-AF65-F5344CB8AC3E}">
        <p14:creationId xmlns:p14="http://schemas.microsoft.com/office/powerpoint/2010/main" val="3328208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92"/>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Rendering = Sampling </a:t>
            </a:r>
            <a:endParaRPr b="1" dirty="0"/>
          </a:p>
        </p:txBody>
      </p:sp>
      <p:grpSp>
        <p:nvGrpSpPr>
          <p:cNvPr id="2" name="Group 1">
            <a:extLst>
              <a:ext uri="{FF2B5EF4-FFF2-40B4-BE49-F238E27FC236}">
                <a16:creationId xmlns:a16="http://schemas.microsoft.com/office/drawing/2014/main" id="{059C0BA1-E6F7-1141-91F2-699634C4C3E4}"/>
              </a:ext>
            </a:extLst>
          </p:cNvPr>
          <p:cNvGrpSpPr/>
          <p:nvPr/>
        </p:nvGrpSpPr>
        <p:grpSpPr>
          <a:xfrm>
            <a:off x="1805326" y="1792288"/>
            <a:ext cx="8141314" cy="4281851"/>
            <a:chOff x="2390035" y="2595785"/>
            <a:chExt cx="17777460" cy="9624053"/>
          </a:xfrm>
        </p:grpSpPr>
        <p:sp>
          <p:nvSpPr>
            <p:cNvPr id="27" name="pixel">
              <a:extLst>
                <a:ext uri="{FF2B5EF4-FFF2-40B4-BE49-F238E27FC236}">
                  <a16:creationId xmlns:a16="http://schemas.microsoft.com/office/drawing/2014/main" id="{E9E5F054-86FC-8A45-AB05-99AD15883EA7}"/>
                </a:ext>
              </a:extLst>
            </p:cNvPr>
            <p:cNvSpPr txBox="1"/>
            <p:nvPr/>
          </p:nvSpPr>
          <p:spPr>
            <a:xfrm>
              <a:off x="18691282" y="3067704"/>
              <a:ext cx="1476213" cy="1121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4292" tIns="64292" rIns="64292" bIns="64292">
              <a:spAutoFit/>
            </a:bodyPr>
            <a:lstStyle>
              <a:lvl1pPr algn="l" defTabSz="1285875">
                <a:defRPr sz="8000" b="0"/>
              </a:lvl1pPr>
            </a:lstStyle>
            <a:p>
              <a:r>
                <a:rPr sz="2400" dirty="0"/>
                <a:t>pixel</a:t>
              </a:r>
              <a:endParaRPr sz="2000" dirty="0"/>
            </a:p>
          </p:txBody>
        </p:sp>
        <p:pic>
          <p:nvPicPr>
            <p:cNvPr id="28" name="primary_sampling_area_blue.pdf" descr="primary_sampling_area_blue.pdf">
              <a:extLst>
                <a:ext uri="{FF2B5EF4-FFF2-40B4-BE49-F238E27FC236}">
                  <a16:creationId xmlns:a16="http://schemas.microsoft.com/office/drawing/2014/main" id="{DD4CD74E-7872-5641-9547-4269B11C8A7F}"/>
                </a:ext>
              </a:extLst>
            </p:cNvPr>
            <p:cNvPicPr>
              <a:picLocks noChangeAspect="1"/>
            </p:cNvPicPr>
            <p:nvPr/>
          </p:nvPicPr>
          <p:blipFill>
            <a:blip r:embed="rId3"/>
            <a:stretch>
              <a:fillRect/>
            </a:stretch>
          </p:blipFill>
          <p:spPr>
            <a:xfrm>
              <a:off x="7617386" y="2595785"/>
              <a:ext cx="10737208" cy="9624053"/>
            </a:xfrm>
            <a:prstGeom prst="rect">
              <a:avLst/>
            </a:prstGeom>
            <a:ln w="12700">
              <a:miter lim="400000"/>
            </a:ln>
          </p:spPr>
        </p:pic>
        <p:sp>
          <p:nvSpPr>
            <p:cNvPr id="29" name="四角形">
              <a:extLst>
                <a:ext uri="{FF2B5EF4-FFF2-40B4-BE49-F238E27FC236}">
                  <a16:creationId xmlns:a16="http://schemas.microsoft.com/office/drawing/2014/main" id="{B03BF3E1-4B65-884F-9AD6-5871773EDC4F}"/>
                </a:ext>
              </a:extLst>
            </p:cNvPr>
            <p:cNvSpPr/>
            <p:nvPr/>
          </p:nvSpPr>
          <p:spPr>
            <a:xfrm>
              <a:off x="7697757" y="3130748"/>
              <a:ext cx="10656839" cy="9015244"/>
            </a:xfrm>
            <a:prstGeom prst="rect">
              <a:avLst/>
            </a:prstGeom>
            <a:ln w="50800">
              <a:solidFill>
                <a:srgbClr val="000000"/>
              </a:solidFill>
              <a:miter/>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30" name="円形">
              <a:extLst>
                <a:ext uri="{FF2B5EF4-FFF2-40B4-BE49-F238E27FC236}">
                  <a16:creationId xmlns:a16="http://schemas.microsoft.com/office/drawing/2014/main" id="{034BBB1C-24AD-C84C-95B3-06108ED60161}"/>
                </a:ext>
              </a:extLst>
            </p:cNvPr>
            <p:cNvSpPr/>
            <p:nvPr/>
          </p:nvSpPr>
          <p:spPr>
            <a:xfrm>
              <a:off x="9507498" y="9847581"/>
              <a:ext cx="1019503" cy="1019502"/>
            </a:xfrm>
            <a:prstGeom prst="ellipse">
              <a:avLst/>
            </a:prstGeom>
            <a:solidFill>
              <a:srgbClr val="FF8CC5"/>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31" name="円形">
              <a:extLst>
                <a:ext uri="{FF2B5EF4-FFF2-40B4-BE49-F238E27FC236}">
                  <a16:creationId xmlns:a16="http://schemas.microsoft.com/office/drawing/2014/main" id="{E810772B-E00F-784D-869C-06127A799440}"/>
                </a:ext>
              </a:extLst>
            </p:cNvPr>
            <p:cNvSpPr/>
            <p:nvPr/>
          </p:nvSpPr>
          <p:spPr>
            <a:xfrm>
              <a:off x="15674861" y="7970707"/>
              <a:ext cx="1019503" cy="1019502"/>
            </a:xfrm>
            <a:prstGeom prst="ellipse">
              <a:avLst/>
            </a:prstGeom>
            <a:solidFill>
              <a:srgbClr val="FF8CC5"/>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43" name="円形">
              <a:extLst>
                <a:ext uri="{FF2B5EF4-FFF2-40B4-BE49-F238E27FC236}">
                  <a16:creationId xmlns:a16="http://schemas.microsoft.com/office/drawing/2014/main" id="{1D3D95C9-03D0-C243-A526-5E13E7BF0232}"/>
                </a:ext>
              </a:extLst>
            </p:cNvPr>
            <p:cNvSpPr/>
            <p:nvPr/>
          </p:nvSpPr>
          <p:spPr>
            <a:xfrm>
              <a:off x="8772551" y="4189662"/>
              <a:ext cx="1019502" cy="1019502"/>
            </a:xfrm>
            <a:prstGeom prst="ellipse">
              <a:avLst/>
            </a:prstGeom>
            <a:solidFill>
              <a:srgbClr val="FF8CC5"/>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45" name="円形">
              <a:extLst>
                <a:ext uri="{FF2B5EF4-FFF2-40B4-BE49-F238E27FC236}">
                  <a16:creationId xmlns:a16="http://schemas.microsoft.com/office/drawing/2014/main" id="{1A4AF6F1-E17D-6D48-8F4B-DA1B4DFE2E84}"/>
                </a:ext>
              </a:extLst>
            </p:cNvPr>
            <p:cNvSpPr/>
            <p:nvPr/>
          </p:nvSpPr>
          <p:spPr>
            <a:xfrm>
              <a:off x="14507559" y="4189662"/>
              <a:ext cx="1019502" cy="1019502"/>
            </a:xfrm>
            <a:prstGeom prst="ellipse">
              <a:avLst/>
            </a:prstGeom>
            <a:solidFill>
              <a:srgbClr val="FF8CC5"/>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46" name="円形">
              <a:extLst>
                <a:ext uri="{FF2B5EF4-FFF2-40B4-BE49-F238E27FC236}">
                  <a16:creationId xmlns:a16="http://schemas.microsoft.com/office/drawing/2014/main" id="{56C7397E-27C8-4B42-955C-8BC77833E716}"/>
                </a:ext>
              </a:extLst>
            </p:cNvPr>
            <p:cNvSpPr/>
            <p:nvPr/>
          </p:nvSpPr>
          <p:spPr>
            <a:xfrm>
              <a:off x="11682248" y="6898061"/>
              <a:ext cx="1019503" cy="1019502"/>
            </a:xfrm>
            <a:prstGeom prst="ellipse">
              <a:avLst/>
            </a:prstGeom>
            <a:solidFill>
              <a:srgbClr val="FF8CC5"/>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48" name="Q:…">
              <a:extLst>
                <a:ext uri="{FF2B5EF4-FFF2-40B4-BE49-F238E27FC236}">
                  <a16:creationId xmlns:a16="http://schemas.microsoft.com/office/drawing/2014/main" id="{8CE75FFF-3203-E245-9563-474D73FA15C9}"/>
                </a:ext>
              </a:extLst>
            </p:cNvPr>
            <p:cNvSpPr txBox="1"/>
            <p:nvPr/>
          </p:nvSpPr>
          <p:spPr>
            <a:xfrm>
              <a:off x="2390035" y="3285731"/>
              <a:ext cx="5127787" cy="3612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4292" tIns="64292" rIns="64292" bIns="64292">
              <a:spAutoFit/>
            </a:bodyPr>
            <a:lstStyle/>
            <a:p>
              <a:pPr algn="l" defTabSz="1285875">
                <a:defRPr sz="6000" b="0"/>
              </a:pPr>
              <a:endParaRPr sz="2400" dirty="0"/>
            </a:p>
            <a:p>
              <a:pPr algn="l" defTabSz="1285875">
                <a:defRPr sz="6000" b="0"/>
              </a:pPr>
              <a:r>
                <a:rPr sz="2400" dirty="0"/>
                <a:t>color change</a:t>
              </a:r>
            </a:p>
            <a:p>
              <a:pPr algn="l" defTabSz="1285875">
                <a:defRPr sz="6000" b="0"/>
              </a:pPr>
              <a:r>
                <a:rPr sz="2400" dirty="0"/>
                <a:t>when blue triangle</a:t>
              </a:r>
            </a:p>
            <a:p>
              <a:pPr algn="l" defTabSz="1285875">
                <a:defRPr sz="6000" b="0"/>
              </a:pPr>
              <a:r>
                <a:rPr sz="2400" dirty="0"/>
                <a:t>moves up?</a:t>
              </a:r>
            </a:p>
          </p:txBody>
        </p:sp>
      </p:grpSp>
      <p:sp>
        <p:nvSpPr>
          <p:cNvPr id="49" name="Oval 48">
            <a:extLst>
              <a:ext uri="{FF2B5EF4-FFF2-40B4-BE49-F238E27FC236}">
                <a16:creationId xmlns:a16="http://schemas.microsoft.com/office/drawing/2014/main" id="{E8CB1850-3CDE-A947-AC77-166DB4BEABB8}"/>
              </a:ext>
            </a:extLst>
          </p:cNvPr>
          <p:cNvSpPr/>
          <p:nvPr/>
        </p:nvSpPr>
        <p:spPr>
          <a:xfrm>
            <a:off x="4981028" y="4928254"/>
            <a:ext cx="634469" cy="6344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954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92"/>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Key idea: Edge sampling</a:t>
            </a:r>
            <a:endParaRPr b="1" dirty="0"/>
          </a:p>
        </p:txBody>
      </p:sp>
      <p:grpSp>
        <p:nvGrpSpPr>
          <p:cNvPr id="2" name="Group 1">
            <a:extLst>
              <a:ext uri="{FF2B5EF4-FFF2-40B4-BE49-F238E27FC236}">
                <a16:creationId xmlns:a16="http://schemas.microsoft.com/office/drawing/2014/main" id="{059C0BA1-E6F7-1141-91F2-699634C4C3E4}"/>
              </a:ext>
            </a:extLst>
          </p:cNvPr>
          <p:cNvGrpSpPr/>
          <p:nvPr/>
        </p:nvGrpSpPr>
        <p:grpSpPr>
          <a:xfrm>
            <a:off x="1805326" y="1792288"/>
            <a:ext cx="8141314" cy="4281851"/>
            <a:chOff x="2390035" y="2595785"/>
            <a:chExt cx="17777460" cy="9624053"/>
          </a:xfrm>
        </p:grpSpPr>
        <p:sp>
          <p:nvSpPr>
            <p:cNvPr id="27" name="pixel">
              <a:extLst>
                <a:ext uri="{FF2B5EF4-FFF2-40B4-BE49-F238E27FC236}">
                  <a16:creationId xmlns:a16="http://schemas.microsoft.com/office/drawing/2014/main" id="{E9E5F054-86FC-8A45-AB05-99AD15883EA7}"/>
                </a:ext>
              </a:extLst>
            </p:cNvPr>
            <p:cNvSpPr txBox="1"/>
            <p:nvPr/>
          </p:nvSpPr>
          <p:spPr>
            <a:xfrm>
              <a:off x="18691282" y="3067704"/>
              <a:ext cx="1476213" cy="1121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4292" tIns="64292" rIns="64292" bIns="64292">
              <a:spAutoFit/>
            </a:bodyPr>
            <a:lstStyle>
              <a:lvl1pPr algn="l" defTabSz="1285875">
                <a:defRPr sz="8000" b="0"/>
              </a:lvl1pPr>
            </a:lstStyle>
            <a:p>
              <a:r>
                <a:rPr sz="2400" dirty="0"/>
                <a:t>pixel</a:t>
              </a:r>
              <a:endParaRPr sz="2000" dirty="0"/>
            </a:p>
          </p:txBody>
        </p:sp>
        <p:pic>
          <p:nvPicPr>
            <p:cNvPr id="28" name="primary_sampling_area_blue.pdf" descr="primary_sampling_area_blue.pdf">
              <a:extLst>
                <a:ext uri="{FF2B5EF4-FFF2-40B4-BE49-F238E27FC236}">
                  <a16:creationId xmlns:a16="http://schemas.microsoft.com/office/drawing/2014/main" id="{DD4CD74E-7872-5641-9547-4269B11C8A7F}"/>
                </a:ext>
              </a:extLst>
            </p:cNvPr>
            <p:cNvPicPr>
              <a:picLocks noChangeAspect="1"/>
            </p:cNvPicPr>
            <p:nvPr/>
          </p:nvPicPr>
          <p:blipFill>
            <a:blip r:embed="rId3"/>
            <a:stretch>
              <a:fillRect/>
            </a:stretch>
          </p:blipFill>
          <p:spPr>
            <a:xfrm>
              <a:off x="7617385" y="2595785"/>
              <a:ext cx="10737209" cy="9624053"/>
            </a:xfrm>
            <a:prstGeom prst="rect">
              <a:avLst/>
            </a:prstGeom>
            <a:ln w="12700">
              <a:miter lim="400000"/>
            </a:ln>
          </p:spPr>
        </p:pic>
        <p:sp>
          <p:nvSpPr>
            <p:cNvPr id="29" name="四角形">
              <a:extLst>
                <a:ext uri="{FF2B5EF4-FFF2-40B4-BE49-F238E27FC236}">
                  <a16:creationId xmlns:a16="http://schemas.microsoft.com/office/drawing/2014/main" id="{B03BF3E1-4B65-884F-9AD6-5871773EDC4F}"/>
                </a:ext>
              </a:extLst>
            </p:cNvPr>
            <p:cNvSpPr/>
            <p:nvPr/>
          </p:nvSpPr>
          <p:spPr>
            <a:xfrm>
              <a:off x="7697757" y="3130748"/>
              <a:ext cx="10656839" cy="9015244"/>
            </a:xfrm>
            <a:prstGeom prst="rect">
              <a:avLst/>
            </a:prstGeom>
            <a:ln w="50800">
              <a:solidFill>
                <a:srgbClr val="000000"/>
              </a:solidFill>
              <a:miter/>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31" name="円形">
              <a:extLst>
                <a:ext uri="{FF2B5EF4-FFF2-40B4-BE49-F238E27FC236}">
                  <a16:creationId xmlns:a16="http://schemas.microsoft.com/office/drawing/2014/main" id="{E810772B-E00F-784D-869C-06127A799440}"/>
                </a:ext>
              </a:extLst>
            </p:cNvPr>
            <p:cNvSpPr/>
            <p:nvPr/>
          </p:nvSpPr>
          <p:spPr>
            <a:xfrm>
              <a:off x="12778698" y="6787179"/>
              <a:ext cx="1019504" cy="1019502"/>
            </a:xfrm>
            <a:prstGeom prst="ellipse">
              <a:avLst/>
            </a:prstGeom>
            <a:solidFill>
              <a:srgbClr val="FFBF04"/>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43" name="円形">
              <a:extLst>
                <a:ext uri="{FF2B5EF4-FFF2-40B4-BE49-F238E27FC236}">
                  <a16:creationId xmlns:a16="http://schemas.microsoft.com/office/drawing/2014/main" id="{1D3D95C9-03D0-C243-A526-5E13E7BF0232}"/>
                </a:ext>
              </a:extLst>
            </p:cNvPr>
            <p:cNvSpPr/>
            <p:nvPr/>
          </p:nvSpPr>
          <p:spPr>
            <a:xfrm>
              <a:off x="8487997" y="8204149"/>
              <a:ext cx="1019502" cy="1019502"/>
            </a:xfrm>
            <a:prstGeom prst="ellipse">
              <a:avLst/>
            </a:prstGeom>
            <a:solidFill>
              <a:srgbClr val="FFBF04"/>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45" name="円形">
              <a:extLst>
                <a:ext uri="{FF2B5EF4-FFF2-40B4-BE49-F238E27FC236}">
                  <a16:creationId xmlns:a16="http://schemas.microsoft.com/office/drawing/2014/main" id="{1A4AF6F1-E17D-6D48-8F4B-DA1B4DFE2E84}"/>
                </a:ext>
              </a:extLst>
            </p:cNvPr>
            <p:cNvSpPr/>
            <p:nvPr/>
          </p:nvSpPr>
          <p:spPr>
            <a:xfrm>
              <a:off x="11759196" y="5764771"/>
              <a:ext cx="1019502" cy="1019502"/>
            </a:xfrm>
            <a:prstGeom prst="ellipse">
              <a:avLst/>
            </a:prstGeom>
            <a:solidFill>
              <a:srgbClr val="FFBF04"/>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46" name="円形">
              <a:extLst>
                <a:ext uri="{FF2B5EF4-FFF2-40B4-BE49-F238E27FC236}">
                  <a16:creationId xmlns:a16="http://schemas.microsoft.com/office/drawing/2014/main" id="{56C7397E-27C8-4B42-955C-8BC77833E716}"/>
                </a:ext>
              </a:extLst>
            </p:cNvPr>
            <p:cNvSpPr/>
            <p:nvPr/>
          </p:nvSpPr>
          <p:spPr>
            <a:xfrm>
              <a:off x="10328934" y="6839933"/>
              <a:ext cx="1019504" cy="1019502"/>
            </a:xfrm>
            <a:prstGeom prst="ellipse">
              <a:avLst/>
            </a:prstGeom>
            <a:solidFill>
              <a:srgbClr val="FFBF04"/>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48" name="Q:…">
              <a:extLst>
                <a:ext uri="{FF2B5EF4-FFF2-40B4-BE49-F238E27FC236}">
                  <a16:creationId xmlns:a16="http://schemas.microsoft.com/office/drawing/2014/main" id="{8CE75FFF-3203-E245-9563-474D73FA15C9}"/>
                </a:ext>
              </a:extLst>
            </p:cNvPr>
            <p:cNvSpPr txBox="1"/>
            <p:nvPr/>
          </p:nvSpPr>
          <p:spPr>
            <a:xfrm>
              <a:off x="2390035" y="3285731"/>
              <a:ext cx="5127787" cy="3612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4292" tIns="64292" rIns="64292" bIns="64292">
              <a:spAutoFit/>
            </a:bodyPr>
            <a:lstStyle/>
            <a:p>
              <a:pPr algn="l" defTabSz="1285875">
                <a:defRPr sz="6000" b="0"/>
              </a:pPr>
              <a:endParaRPr sz="2400" dirty="0"/>
            </a:p>
            <a:p>
              <a:pPr algn="l" defTabSz="1285875">
                <a:defRPr sz="6000" b="0"/>
              </a:pPr>
              <a:r>
                <a:rPr sz="2400" dirty="0"/>
                <a:t>color change</a:t>
              </a:r>
            </a:p>
            <a:p>
              <a:pPr algn="l" defTabSz="1285875">
                <a:defRPr sz="6000" b="0"/>
              </a:pPr>
              <a:r>
                <a:rPr sz="2400" dirty="0"/>
                <a:t>when blue triangle</a:t>
              </a:r>
            </a:p>
            <a:p>
              <a:pPr algn="l" defTabSz="1285875">
                <a:defRPr sz="6000" b="0"/>
              </a:pPr>
              <a:r>
                <a:rPr sz="2400" dirty="0"/>
                <a:t>moves up?</a:t>
              </a:r>
            </a:p>
          </p:txBody>
        </p:sp>
      </p:grpSp>
      <p:sp>
        <p:nvSpPr>
          <p:cNvPr id="14" name="円形">
            <a:extLst>
              <a:ext uri="{FF2B5EF4-FFF2-40B4-BE49-F238E27FC236}">
                <a16:creationId xmlns:a16="http://schemas.microsoft.com/office/drawing/2014/main" id="{D90A3120-2954-5644-8691-D4F29178E05D}"/>
              </a:ext>
            </a:extLst>
          </p:cNvPr>
          <p:cNvSpPr/>
          <p:nvPr/>
        </p:nvSpPr>
        <p:spPr>
          <a:xfrm>
            <a:off x="6228710" y="4767649"/>
            <a:ext cx="466889" cy="453588"/>
          </a:xfrm>
          <a:prstGeom prst="ellipse">
            <a:avLst/>
          </a:prstGeom>
          <a:solidFill>
            <a:srgbClr val="FFBF04"/>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15" name="円形">
            <a:extLst>
              <a:ext uri="{FF2B5EF4-FFF2-40B4-BE49-F238E27FC236}">
                <a16:creationId xmlns:a16="http://schemas.microsoft.com/office/drawing/2014/main" id="{34917295-5170-874C-9EF1-37519998C2E1}"/>
              </a:ext>
            </a:extLst>
          </p:cNvPr>
          <p:cNvSpPr/>
          <p:nvPr/>
        </p:nvSpPr>
        <p:spPr>
          <a:xfrm>
            <a:off x="6923275" y="5273715"/>
            <a:ext cx="466889" cy="453588"/>
          </a:xfrm>
          <a:prstGeom prst="ellipse">
            <a:avLst/>
          </a:prstGeom>
          <a:solidFill>
            <a:srgbClr val="FFBF04"/>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16" name="円形">
            <a:extLst>
              <a:ext uri="{FF2B5EF4-FFF2-40B4-BE49-F238E27FC236}">
                <a16:creationId xmlns:a16="http://schemas.microsoft.com/office/drawing/2014/main" id="{A927027A-7034-4E49-830F-8C5F90F9A154}"/>
              </a:ext>
            </a:extLst>
          </p:cNvPr>
          <p:cNvSpPr/>
          <p:nvPr/>
        </p:nvSpPr>
        <p:spPr>
          <a:xfrm>
            <a:off x="7496665" y="3217446"/>
            <a:ext cx="466889" cy="453588"/>
          </a:xfrm>
          <a:prstGeom prst="ellipse">
            <a:avLst/>
          </a:prstGeom>
          <a:solidFill>
            <a:srgbClr val="FFBF04"/>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17" name="円形">
            <a:extLst>
              <a:ext uri="{FF2B5EF4-FFF2-40B4-BE49-F238E27FC236}">
                <a16:creationId xmlns:a16="http://schemas.microsoft.com/office/drawing/2014/main" id="{27A5487E-C4D6-344F-BDD7-0128371A2EEE}"/>
              </a:ext>
            </a:extLst>
          </p:cNvPr>
          <p:cNvSpPr/>
          <p:nvPr/>
        </p:nvSpPr>
        <p:spPr>
          <a:xfrm>
            <a:off x="8248505" y="2676042"/>
            <a:ext cx="466889" cy="453588"/>
          </a:xfrm>
          <a:prstGeom prst="ellipse">
            <a:avLst/>
          </a:prstGeom>
          <a:solidFill>
            <a:srgbClr val="FFBF04"/>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18" name="円形">
            <a:extLst>
              <a:ext uri="{FF2B5EF4-FFF2-40B4-BE49-F238E27FC236}">
                <a16:creationId xmlns:a16="http://schemas.microsoft.com/office/drawing/2014/main" id="{CC410D6E-2D97-6041-AA6C-7DC93A36D9CF}"/>
              </a:ext>
            </a:extLst>
          </p:cNvPr>
          <p:cNvSpPr/>
          <p:nvPr/>
        </p:nvSpPr>
        <p:spPr>
          <a:xfrm>
            <a:off x="7963554" y="4994443"/>
            <a:ext cx="466889" cy="453588"/>
          </a:xfrm>
          <a:prstGeom prst="ellipse">
            <a:avLst/>
          </a:prstGeom>
          <a:solidFill>
            <a:srgbClr val="FFBF04"/>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19" name="円形">
            <a:extLst>
              <a:ext uri="{FF2B5EF4-FFF2-40B4-BE49-F238E27FC236}">
                <a16:creationId xmlns:a16="http://schemas.microsoft.com/office/drawing/2014/main" id="{54CCF19B-04EB-F241-87F1-32D3FE3FBCD6}"/>
              </a:ext>
            </a:extLst>
          </p:cNvPr>
          <p:cNvSpPr/>
          <p:nvPr/>
        </p:nvSpPr>
        <p:spPr>
          <a:xfrm>
            <a:off x="6732406" y="4414914"/>
            <a:ext cx="466889" cy="453588"/>
          </a:xfrm>
          <a:prstGeom prst="ellipse">
            <a:avLst/>
          </a:prstGeom>
          <a:solidFill>
            <a:srgbClr val="FFBF04">
              <a:alpha val="69000"/>
            </a:srgbClr>
          </a:solidFill>
          <a:ln w="12700">
            <a:miter lim="400000"/>
          </a:ln>
        </p:spPr>
        <p:txBody>
          <a:bodyPr lIns="64292" tIns="64292" rIns="64292" bIns="64292" anchor="ctr"/>
          <a:lstStyle/>
          <a:p>
            <a:pPr algn="l" defTabSz="1285875">
              <a:defRPr sz="2400" b="0">
                <a:latin typeface="Calibri"/>
                <a:ea typeface="Calibri"/>
                <a:cs typeface="Calibri"/>
                <a:sym typeface="Calibri"/>
              </a:defRPr>
            </a:pPr>
            <a:endParaRPr sz="2000"/>
          </a:p>
        </p:txBody>
      </p:sp>
      <p:sp>
        <p:nvSpPr>
          <p:cNvPr id="3" name="Oval 2">
            <a:extLst>
              <a:ext uri="{FF2B5EF4-FFF2-40B4-BE49-F238E27FC236}">
                <a16:creationId xmlns:a16="http://schemas.microsoft.com/office/drawing/2014/main" id="{0B67FF97-22C6-5E43-8BF5-E5DFF3E3D393}"/>
              </a:ext>
            </a:extLst>
          </p:cNvPr>
          <p:cNvSpPr/>
          <p:nvPr/>
        </p:nvSpPr>
        <p:spPr>
          <a:xfrm>
            <a:off x="5357210" y="3590117"/>
            <a:ext cx="634469" cy="6344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162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4"/>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Mathematical formulation</a:t>
            </a:r>
            <a:endParaRPr dirty="0"/>
          </a:p>
        </p:txBody>
      </p:sp>
      <p:sp>
        <p:nvSpPr>
          <p:cNvPr id="6" name="Google Shape;532;p81">
            <a:extLst>
              <a:ext uri="{FF2B5EF4-FFF2-40B4-BE49-F238E27FC236}">
                <a16:creationId xmlns:a16="http://schemas.microsoft.com/office/drawing/2014/main" id="{D9AAE5FC-CFAE-2C4A-B316-CA6BBE23C048}"/>
              </a:ext>
            </a:extLst>
          </p:cNvPr>
          <p:cNvSpPr txBox="1">
            <a:spLocks/>
          </p:cNvSpPr>
          <p:nvPr/>
        </p:nvSpPr>
        <p:spPr>
          <a:xfrm>
            <a:off x="838200" y="1428994"/>
            <a:ext cx="10977880" cy="4234608"/>
          </a:xfrm>
          <a:prstGeom prst="rect">
            <a:avLst/>
          </a:prstGeom>
          <a:ln>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A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A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A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CA" sz="2400" dirty="0"/>
              <a:t>Model each pixel is an integral over the step function</a:t>
            </a:r>
          </a:p>
          <a:p>
            <a:pPr>
              <a:buFont typeface="Arial" panose="020B0604020202020204" pitchFamily="34" charset="0"/>
              <a:buChar char="-"/>
            </a:pPr>
            <a:r>
              <a:rPr lang="en-CA" sz="2400" dirty="0"/>
              <a:t>Each pixel is an integral over the step functions</a:t>
            </a:r>
          </a:p>
          <a:p>
            <a:pPr>
              <a:buFont typeface="Arial" panose="020B0604020202020204" pitchFamily="34" charset="0"/>
              <a:buChar char="-"/>
            </a:pPr>
            <a:endParaRPr lang="en-CA" sz="500" dirty="0"/>
          </a:p>
          <a:p>
            <a:pPr>
              <a:buFont typeface="Arial" panose="020B0604020202020204" pitchFamily="34" charset="0"/>
              <a:buChar char="-"/>
            </a:pPr>
            <a:endParaRPr lang="en-CA" sz="2400" dirty="0"/>
          </a:p>
          <a:p>
            <a:pPr>
              <a:buFont typeface="Arial" panose="020B0604020202020204" pitchFamily="34" charset="0"/>
              <a:buChar char="-"/>
            </a:pPr>
            <a:endParaRPr lang="en-CA" sz="500" dirty="0"/>
          </a:p>
          <a:p>
            <a:pPr>
              <a:buFont typeface="Arial" panose="020B0604020202020204" pitchFamily="34" charset="0"/>
              <a:buChar char="-"/>
            </a:pPr>
            <a:endParaRPr lang="en-CA" sz="400" dirty="0"/>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a:buFont typeface="Arial" panose="020B0604020202020204" pitchFamily="34" charset="0"/>
              <a:buChar char="-"/>
            </a:pPr>
            <a:endParaRPr lang="en-CA" sz="2200" dirty="0"/>
          </a:p>
          <a:p>
            <a:pPr lvl="1">
              <a:buFont typeface="Arial" panose="020B0604020202020204" pitchFamily="34" charset="0"/>
              <a:buChar char="-"/>
            </a:pPr>
            <a:endParaRPr lang="en-CA" sz="1800" dirty="0"/>
          </a:p>
          <a:p>
            <a:pPr>
              <a:buFont typeface="Arial" panose="020B0604020202020204" pitchFamily="34" charset="0"/>
              <a:buChar char="-"/>
            </a:pPr>
            <a:endParaRPr lang="en-CA" sz="2200" dirty="0">
              <a:solidFill>
                <a:schemeClr val="accent6">
                  <a:lumMod val="75000"/>
                </a:schemeClr>
              </a:solidFill>
            </a:endParaRPr>
          </a:p>
          <a:p>
            <a:pPr>
              <a:buFont typeface="Arial" panose="020B0604020202020204" pitchFamily="34" charset="0"/>
              <a:buChar char="-"/>
            </a:pPr>
            <a:endParaRPr lang="en-CA" sz="2200" dirty="0">
              <a:solidFill>
                <a:schemeClr val="accent6">
                  <a:lumMod val="75000"/>
                </a:schemeClr>
              </a:solidFill>
            </a:endParaRPr>
          </a:p>
          <a:p>
            <a:pPr>
              <a:buFont typeface="Arial" panose="020B0604020202020204" pitchFamily="34" charset="0"/>
              <a:buChar char="-"/>
            </a:pPr>
            <a:endParaRPr lang="en-CA" sz="2200" dirty="0">
              <a:solidFill>
                <a:schemeClr val="accent6">
                  <a:lumMod val="75000"/>
                </a:schemeClr>
              </a:solidFill>
            </a:endParaRPr>
          </a:p>
        </p:txBody>
      </p:sp>
      <p:pic>
        <p:nvPicPr>
          <p:cNvPr id="7" name="Picture 6">
            <a:extLst>
              <a:ext uri="{FF2B5EF4-FFF2-40B4-BE49-F238E27FC236}">
                <a16:creationId xmlns:a16="http://schemas.microsoft.com/office/drawing/2014/main" id="{7D158E8D-49B8-3B41-B58E-4248E98D3234}"/>
              </a:ext>
            </a:extLst>
          </p:cNvPr>
          <p:cNvPicPr>
            <a:picLocks noChangeAspect="1"/>
          </p:cNvPicPr>
          <p:nvPr/>
        </p:nvPicPr>
        <p:blipFill>
          <a:blip r:embed="rId3"/>
          <a:stretch>
            <a:fillRect/>
          </a:stretch>
        </p:blipFill>
        <p:spPr>
          <a:xfrm>
            <a:off x="838201" y="2510660"/>
            <a:ext cx="6019800" cy="3812540"/>
          </a:xfrm>
          <a:prstGeom prst="rect">
            <a:avLst/>
          </a:prstGeom>
        </p:spPr>
      </p:pic>
      <p:pic>
        <p:nvPicPr>
          <p:cNvPr id="2" name="Picture 1">
            <a:extLst>
              <a:ext uri="{FF2B5EF4-FFF2-40B4-BE49-F238E27FC236}">
                <a16:creationId xmlns:a16="http://schemas.microsoft.com/office/drawing/2014/main" id="{93AAFFA1-D740-3949-8079-ADF6A49BC1D9}"/>
              </a:ext>
            </a:extLst>
          </p:cNvPr>
          <p:cNvPicPr>
            <a:picLocks noChangeAspect="1"/>
          </p:cNvPicPr>
          <p:nvPr/>
        </p:nvPicPr>
        <p:blipFill>
          <a:blip r:embed="rId4"/>
          <a:stretch>
            <a:fillRect/>
          </a:stretch>
        </p:blipFill>
        <p:spPr>
          <a:xfrm>
            <a:off x="5872256" y="3153112"/>
            <a:ext cx="5675910" cy="1096561"/>
          </a:xfrm>
          <a:prstGeom prst="rect">
            <a:avLst/>
          </a:prstGeom>
        </p:spPr>
      </p:pic>
      <p:sp>
        <p:nvSpPr>
          <p:cNvPr id="8" name="Rectangle 7">
            <a:extLst>
              <a:ext uri="{FF2B5EF4-FFF2-40B4-BE49-F238E27FC236}">
                <a16:creationId xmlns:a16="http://schemas.microsoft.com/office/drawing/2014/main" id="{6FD88FE2-2CE6-AE4E-BD82-98008EE228A7}"/>
              </a:ext>
            </a:extLst>
          </p:cNvPr>
          <p:cNvSpPr/>
          <p:nvPr/>
        </p:nvSpPr>
        <p:spPr>
          <a:xfrm>
            <a:off x="6193030" y="4457740"/>
            <a:ext cx="2054843" cy="461665"/>
          </a:xfrm>
          <a:prstGeom prst="rect">
            <a:avLst/>
          </a:prstGeom>
        </p:spPr>
        <p:txBody>
          <a:bodyPr wrap="square">
            <a:spAutoFit/>
          </a:bodyPr>
          <a:lstStyle/>
          <a:p>
            <a:r>
              <a:rPr lang="en-CA" sz="2400" dirty="0">
                <a:solidFill>
                  <a:schemeClr val="accent5">
                    <a:lumMod val="75000"/>
                  </a:schemeClr>
                </a:solidFill>
              </a:rPr>
              <a:t>Step function</a:t>
            </a:r>
            <a:endParaRPr lang="en-US" sz="2400" dirty="0">
              <a:solidFill>
                <a:schemeClr val="accent5">
                  <a:lumMod val="75000"/>
                </a:schemeClr>
              </a:solidFill>
            </a:endParaRPr>
          </a:p>
        </p:txBody>
      </p:sp>
      <p:cxnSp>
        <p:nvCxnSpPr>
          <p:cNvPr id="9" name="Straight Connector 8">
            <a:extLst>
              <a:ext uri="{FF2B5EF4-FFF2-40B4-BE49-F238E27FC236}">
                <a16:creationId xmlns:a16="http://schemas.microsoft.com/office/drawing/2014/main" id="{A3889281-1F02-4B48-BA00-170F0CC37007}"/>
              </a:ext>
            </a:extLst>
          </p:cNvPr>
          <p:cNvCxnSpPr/>
          <p:nvPr/>
        </p:nvCxnSpPr>
        <p:spPr>
          <a:xfrm>
            <a:off x="6557605" y="4005179"/>
            <a:ext cx="701040"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EA85BB-B134-4245-8B73-4420131AE2BB}"/>
              </a:ext>
            </a:extLst>
          </p:cNvPr>
          <p:cNvCxnSpPr>
            <a:cxnSpLocks/>
          </p:cNvCxnSpPr>
          <p:nvPr/>
        </p:nvCxnSpPr>
        <p:spPr>
          <a:xfrm>
            <a:off x="10774769" y="4005179"/>
            <a:ext cx="773397"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B12D3E2-BAAA-054C-80E1-C827A02593AF}"/>
              </a:ext>
            </a:extLst>
          </p:cNvPr>
          <p:cNvSpPr/>
          <p:nvPr/>
        </p:nvSpPr>
        <p:spPr>
          <a:xfrm>
            <a:off x="9179782" y="4461082"/>
            <a:ext cx="1524328" cy="461665"/>
          </a:xfrm>
          <a:prstGeom prst="rect">
            <a:avLst/>
          </a:prstGeom>
        </p:spPr>
        <p:txBody>
          <a:bodyPr wrap="none">
            <a:spAutoFit/>
          </a:bodyPr>
          <a:lstStyle/>
          <a:p>
            <a:r>
              <a:rPr lang="en-CA" sz="2400" dirty="0">
                <a:solidFill>
                  <a:schemeClr val="accent6">
                    <a:lumMod val="75000"/>
                  </a:schemeClr>
                </a:solidFill>
              </a:rPr>
              <a:t>Dirac delta</a:t>
            </a:r>
            <a:endParaRPr lang="en-US" sz="2400" dirty="0">
              <a:solidFill>
                <a:schemeClr val="accent6">
                  <a:lumMod val="75000"/>
                </a:schemeClr>
              </a:solidFill>
            </a:endParaRPr>
          </a:p>
        </p:txBody>
      </p:sp>
      <p:cxnSp>
        <p:nvCxnSpPr>
          <p:cNvPr id="12" name="Straight Arrow Connector 11">
            <a:extLst>
              <a:ext uri="{FF2B5EF4-FFF2-40B4-BE49-F238E27FC236}">
                <a16:creationId xmlns:a16="http://schemas.microsoft.com/office/drawing/2014/main" id="{ED5124C2-303C-4A40-919C-9C754251E570}"/>
              </a:ext>
            </a:extLst>
          </p:cNvPr>
          <p:cNvCxnSpPr>
            <a:cxnSpLocks/>
          </p:cNvCxnSpPr>
          <p:nvPr/>
        </p:nvCxnSpPr>
        <p:spPr>
          <a:xfrm>
            <a:off x="6908125" y="4065210"/>
            <a:ext cx="0" cy="39253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45C8DF4-00F0-8C4B-9F5C-62DB6D7255C1}"/>
              </a:ext>
            </a:extLst>
          </p:cNvPr>
          <p:cNvCxnSpPr>
            <a:cxnSpLocks/>
            <a:endCxn id="11" idx="0"/>
          </p:cNvCxnSpPr>
          <p:nvPr/>
        </p:nvCxnSpPr>
        <p:spPr>
          <a:xfrm flipH="1">
            <a:off x="9941946" y="4065210"/>
            <a:ext cx="1045120" cy="395872"/>
          </a:xfrm>
          <a:prstGeom prst="straightConnector1">
            <a:avLst/>
          </a:prstGeom>
          <a:ln w="476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68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4"/>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Mathematical formulation</a:t>
            </a:r>
            <a:endParaRPr dirty="0"/>
          </a:p>
        </p:txBody>
      </p:sp>
      <mc:AlternateContent xmlns:mc="http://schemas.openxmlformats.org/markup-compatibility/2006" xmlns:a14="http://schemas.microsoft.com/office/drawing/2010/main">
        <mc:Choice Requires="a14">
          <p:sp>
            <p:nvSpPr>
              <p:cNvPr id="6" name="Google Shape;532;p81">
                <a:extLst>
                  <a:ext uri="{FF2B5EF4-FFF2-40B4-BE49-F238E27FC236}">
                    <a16:creationId xmlns:a16="http://schemas.microsoft.com/office/drawing/2014/main" id="{D9AAE5FC-CFAE-2C4A-B316-CA6BBE23C048}"/>
                  </a:ext>
                </a:extLst>
              </p:cNvPr>
              <p:cNvSpPr txBox="1">
                <a:spLocks/>
              </p:cNvSpPr>
              <p:nvPr/>
            </p:nvSpPr>
            <p:spPr>
              <a:xfrm>
                <a:off x="838200" y="1428994"/>
                <a:ext cx="10977880" cy="4234608"/>
              </a:xfrm>
              <a:prstGeom prst="rect">
                <a:avLst/>
              </a:prstGeom>
              <a:ln>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A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A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A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400" dirty="0"/>
                  <a:t>A smooth shading function </a:t>
                </a:r>
                <a14:m>
                  <m:oMath xmlns:m="http://schemas.openxmlformats.org/officeDocument/2006/math">
                    <m:r>
                      <a:rPr lang="en-US" sz="2400" i="1">
                        <a:latin typeface="Cambria Math" panose="02040503050406030204" pitchFamily="18" charset="0"/>
                      </a:rPr>
                      <m:t>𝑓</m:t>
                    </m:r>
                  </m:oMath>
                </a14:m>
                <a:r>
                  <a:rPr lang="en-CA" sz="2400" dirty="0"/>
                  <a:t> multiples to the step function </a:t>
                </a:r>
                <a14:m>
                  <m:oMath xmlns:m="http://schemas.openxmlformats.org/officeDocument/2006/math">
                    <m:r>
                      <a:rPr lang="en-US" sz="2400" i="1">
                        <a:latin typeface="Cambria Math" panose="02040503050406030204" pitchFamily="18" charset="0"/>
                      </a:rPr>
                      <m:t>𝑠</m:t>
                    </m:r>
                  </m:oMath>
                </a14:m>
                <a:endParaRPr lang="en-CA" sz="500" dirty="0"/>
              </a:p>
              <a:p>
                <a:pPr>
                  <a:buFont typeface="Arial" panose="020B0604020202020204" pitchFamily="34" charset="0"/>
                  <a:buChar char="-"/>
                </a:pPr>
                <a:endParaRPr lang="en-CA" sz="2400" dirty="0"/>
              </a:p>
              <a:p>
                <a:pPr>
                  <a:buFont typeface="Arial" panose="020B0604020202020204" pitchFamily="34" charset="0"/>
                  <a:buChar char="-"/>
                </a:pPr>
                <a:endParaRPr lang="en-CA" sz="500" dirty="0"/>
              </a:p>
              <a:p>
                <a:pPr>
                  <a:buFont typeface="Arial" panose="020B0604020202020204" pitchFamily="34" charset="0"/>
                  <a:buChar char="-"/>
                </a:pPr>
                <a:endParaRPr lang="en-CA" sz="400" dirty="0"/>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a:buFont typeface="Arial" panose="020B0604020202020204" pitchFamily="34" charset="0"/>
                  <a:buChar char="-"/>
                </a:pPr>
                <a:endParaRPr lang="en-CA" sz="2200" dirty="0"/>
              </a:p>
              <a:p>
                <a:pPr lvl="1">
                  <a:buFont typeface="Arial" panose="020B0604020202020204" pitchFamily="34" charset="0"/>
                  <a:buChar char="-"/>
                </a:pPr>
                <a:endParaRPr lang="en-CA" sz="1800" dirty="0"/>
              </a:p>
              <a:p>
                <a:pPr>
                  <a:buFont typeface="Arial" panose="020B0604020202020204" pitchFamily="34" charset="0"/>
                  <a:buChar char="-"/>
                </a:pPr>
                <a:endParaRPr lang="en-CA" sz="2200" dirty="0">
                  <a:solidFill>
                    <a:schemeClr val="accent6">
                      <a:lumMod val="75000"/>
                    </a:schemeClr>
                  </a:solidFill>
                </a:endParaRPr>
              </a:p>
              <a:p>
                <a:pPr>
                  <a:buFont typeface="Arial" panose="020B0604020202020204" pitchFamily="34" charset="0"/>
                  <a:buChar char="-"/>
                </a:pPr>
                <a:endParaRPr lang="en-CA" sz="2200" dirty="0">
                  <a:solidFill>
                    <a:schemeClr val="accent6">
                      <a:lumMod val="75000"/>
                    </a:schemeClr>
                  </a:solidFill>
                </a:endParaRPr>
              </a:p>
              <a:p>
                <a:pPr>
                  <a:buFont typeface="Arial" panose="020B0604020202020204" pitchFamily="34" charset="0"/>
                  <a:buChar char="-"/>
                </a:pPr>
                <a:endParaRPr lang="en-CA" sz="2200" dirty="0">
                  <a:solidFill>
                    <a:schemeClr val="accent6">
                      <a:lumMod val="75000"/>
                    </a:schemeClr>
                  </a:solidFill>
                </a:endParaRPr>
              </a:p>
            </p:txBody>
          </p:sp>
        </mc:Choice>
        <mc:Fallback xmlns="">
          <p:sp>
            <p:nvSpPr>
              <p:cNvPr id="6" name="Google Shape;532;p81">
                <a:extLst>
                  <a:ext uri="{FF2B5EF4-FFF2-40B4-BE49-F238E27FC236}">
                    <a16:creationId xmlns:a16="http://schemas.microsoft.com/office/drawing/2014/main" id="{D9AAE5FC-CFAE-2C4A-B316-CA6BBE23C048}"/>
                  </a:ext>
                </a:extLst>
              </p:cNvPr>
              <p:cNvSpPr txBox="1">
                <a:spLocks noRot="1" noChangeAspect="1" noMove="1" noResize="1" noEditPoints="1" noAdjustHandles="1" noChangeArrowheads="1" noChangeShapeType="1" noTextEdit="1"/>
              </p:cNvSpPr>
              <p:nvPr/>
            </p:nvSpPr>
            <p:spPr>
              <a:xfrm>
                <a:off x="838200" y="1428994"/>
                <a:ext cx="10977880" cy="4234608"/>
              </a:xfrm>
              <a:prstGeom prst="rect">
                <a:avLst/>
              </a:prstGeom>
              <a:blipFill>
                <a:blip r:embed="rId3"/>
                <a:stretch>
                  <a:fillRect l="-809"/>
                </a:stretch>
              </a:blipFill>
              <a:ln>
                <a:noFill/>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BA4AE69D-1290-4F49-9166-2C1EDB23F6B3}"/>
              </a:ext>
            </a:extLst>
          </p:cNvPr>
          <p:cNvPicPr>
            <a:picLocks noChangeAspect="1"/>
          </p:cNvPicPr>
          <p:nvPr/>
        </p:nvPicPr>
        <p:blipFill>
          <a:blip r:embed="rId4"/>
          <a:stretch>
            <a:fillRect/>
          </a:stretch>
        </p:blipFill>
        <p:spPr>
          <a:xfrm>
            <a:off x="703729" y="2976322"/>
            <a:ext cx="6105562" cy="3175338"/>
          </a:xfrm>
          <a:prstGeom prst="rect">
            <a:avLst/>
          </a:prstGeom>
        </p:spPr>
      </p:pic>
      <p:pic>
        <p:nvPicPr>
          <p:cNvPr id="15" name="Picture 14">
            <a:extLst>
              <a:ext uri="{FF2B5EF4-FFF2-40B4-BE49-F238E27FC236}">
                <a16:creationId xmlns:a16="http://schemas.microsoft.com/office/drawing/2014/main" id="{D964BB74-3AAB-7B4D-B106-EC9374B93971}"/>
              </a:ext>
            </a:extLst>
          </p:cNvPr>
          <p:cNvPicPr>
            <a:picLocks noChangeAspect="1"/>
          </p:cNvPicPr>
          <p:nvPr/>
        </p:nvPicPr>
        <p:blipFill>
          <a:blip r:embed="rId5"/>
          <a:stretch>
            <a:fillRect/>
          </a:stretch>
        </p:blipFill>
        <p:spPr>
          <a:xfrm>
            <a:off x="5818093" y="3173745"/>
            <a:ext cx="4764744" cy="510509"/>
          </a:xfrm>
          <a:prstGeom prst="rect">
            <a:avLst/>
          </a:prstGeom>
        </p:spPr>
      </p:pic>
      <p:cxnSp>
        <p:nvCxnSpPr>
          <p:cNvPr id="20" name="Straight Connector 19">
            <a:extLst>
              <a:ext uri="{FF2B5EF4-FFF2-40B4-BE49-F238E27FC236}">
                <a16:creationId xmlns:a16="http://schemas.microsoft.com/office/drawing/2014/main" id="{93E144F7-EDDE-5548-B3ED-19BD4DA5D276}"/>
              </a:ext>
            </a:extLst>
          </p:cNvPr>
          <p:cNvCxnSpPr>
            <a:cxnSpLocks/>
          </p:cNvCxnSpPr>
          <p:nvPr/>
        </p:nvCxnSpPr>
        <p:spPr>
          <a:xfrm>
            <a:off x="7635646" y="3684254"/>
            <a:ext cx="77339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56B2D83-66F9-2D42-8307-D63E850AE4AD}"/>
              </a:ext>
            </a:extLst>
          </p:cNvPr>
          <p:cNvSpPr/>
          <p:nvPr/>
        </p:nvSpPr>
        <p:spPr>
          <a:xfrm>
            <a:off x="7242856" y="4092759"/>
            <a:ext cx="1524328" cy="461665"/>
          </a:xfrm>
          <a:prstGeom prst="rect">
            <a:avLst/>
          </a:prstGeom>
        </p:spPr>
        <p:txBody>
          <a:bodyPr wrap="none">
            <a:spAutoFit/>
          </a:bodyPr>
          <a:lstStyle/>
          <a:p>
            <a:r>
              <a:rPr lang="en-CA" sz="2400" dirty="0">
                <a:solidFill>
                  <a:srgbClr val="FFC000"/>
                </a:solidFill>
              </a:rPr>
              <a:t>Dirac delta</a:t>
            </a:r>
          </a:p>
        </p:txBody>
      </p:sp>
      <p:cxnSp>
        <p:nvCxnSpPr>
          <p:cNvPr id="22" name="Straight Arrow Connector 21">
            <a:extLst>
              <a:ext uri="{FF2B5EF4-FFF2-40B4-BE49-F238E27FC236}">
                <a16:creationId xmlns:a16="http://schemas.microsoft.com/office/drawing/2014/main" id="{EFD0E705-690A-1846-ADA8-85660AEADEB0}"/>
              </a:ext>
            </a:extLst>
          </p:cNvPr>
          <p:cNvCxnSpPr>
            <a:cxnSpLocks/>
            <a:endCxn id="21" idx="0"/>
          </p:cNvCxnSpPr>
          <p:nvPr/>
        </p:nvCxnSpPr>
        <p:spPr>
          <a:xfrm>
            <a:off x="8005020" y="3724894"/>
            <a:ext cx="0" cy="367865"/>
          </a:xfrm>
          <a:prstGeom prst="straightConnector1">
            <a:avLst/>
          </a:prstGeom>
          <a:ln w="476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4665AF-33CB-5346-852D-66767A88ECEC}"/>
              </a:ext>
            </a:extLst>
          </p:cNvPr>
          <p:cNvCxnSpPr>
            <a:cxnSpLocks/>
          </p:cNvCxnSpPr>
          <p:nvPr/>
        </p:nvCxnSpPr>
        <p:spPr>
          <a:xfrm>
            <a:off x="9809440" y="3725451"/>
            <a:ext cx="773397" cy="0"/>
          </a:xfrm>
          <a:prstGeom prst="line">
            <a:avLst/>
          </a:prstGeom>
          <a:ln w="19050">
            <a:solidFill>
              <a:srgbClr val="FF8CC5"/>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2B8B651-2085-6549-8FD9-3026206D8DF0}"/>
              </a:ext>
            </a:extLst>
          </p:cNvPr>
          <p:cNvSpPr/>
          <p:nvPr/>
        </p:nvSpPr>
        <p:spPr>
          <a:xfrm>
            <a:off x="8991821" y="4092759"/>
            <a:ext cx="2599622" cy="461665"/>
          </a:xfrm>
          <a:prstGeom prst="rect">
            <a:avLst/>
          </a:prstGeom>
          <a:ln>
            <a:noFill/>
          </a:ln>
        </p:spPr>
        <p:txBody>
          <a:bodyPr wrap="none">
            <a:spAutoFit/>
          </a:bodyPr>
          <a:lstStyle/>
          <a:p>
            <a:r>
              <a:rPr lang="en-CA" sz="2400" dirty="0">
                <a:solidFill>
                  <a:srgbClr val="FF8CC5"/>
                </a:solidFill>
              </a:rPr>
              <a:t>Shading derivatives</a:t>
            </a:r>
          </a:p>
        </p:txBody>
      </p:sp>
      <p:cxnSp>
        <p:nvCxnSpPr>
          <p:cNvPr id="27" name="Straight Arrow Connector 26">
            <a:extLst>
              <a:ext uri="{FF2B5EF4-FFF2-40B4-BE49-F238E27FC236}">
                <a16:creationId xmlns:a16="http://schemas.microsoft.com/office/drawing/2014/main" id="{39E5E1DE-D315-4648-8F02-74AF5F73A95B}"/>
              </a:ext>
            </a:extLst>
          </p:cNvPr>
          <p:cNvCxnSpPr>
            <a:cxnSpLocks/>
          </p:cNvCxnSpPr>
          <p:nvPr/>
        </p:nvCxnSpPr>
        <p:spPr>
          <a:xfrm>
            <a:off x="10210352" y="3755374"/>
            <a:ext cx="0" cy="388443"/>
          </a:xfrm>
          <a:prstGeom prst="straightConnector1">
            <a:avLst/>
          </a:prstGeom>
          <a:ln w="47625">
            <a:solidFill>
              <a:srgbClr val="FF8CC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36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par>
                                <p:cTn id="13" presetID="9"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par>
                                <p:cTn id="24" presetID="9"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dissolve">
                                      <p:cBhvr>
                                        <p:cTn id="26" dur="500"/>
                                        <p:tgtEl>
                                          <p:spTgt spid="2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4"/>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Mathematical formulation</a:t>
            </a:r>
            <a:endParaRPr dirty="0"/>
          </a:p>
        </p:txBody>
      </p:sp>
      <p:sp>
        <p:nvSpPr>
          <p:cNvPr id="6" name="Google Shape;532;p81">
            <a:extLst>
              <a:ext uri="{FF2B5EF4-FFF2-40B4-BE49-F238E27FC236}">
                <a16:creationId xmlns:a16="http://schemas.microsoft.com/office/drawing/2014/main" id="{D9AAE5FC-CFAE-2C4A-B316-CA6BBE23C048}"/>
              </a:ext>
            </a:extLst>
          </p:cNvPr>
          <p:cNvSpPr txBox="1">
            <a:spLocks/>
          </p:cNvSpPr>
          <p:nvPr/>
        </p:nvSpPr>
        <p:spPr>
          <a:xfrm>
            <a:off x="838200" y="1428994"/>
            <a:ext cx="10977880" cy="4234608"/>
          </a:xfrm>
          <a:prstGeom prst="rect">
            <a:avLst/>
          </a:prstGeom>
          <a:ln>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A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A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A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CA" sz="2400" dirty="0"/>
              <a:t>Scene function</a:t>
            </a:r>
          </a:p>
          <a:p>
            <a:pPr>
              <a:buFont typeface="Arial" panose="020B0604020202020204" pitchFamily="34" charset="0"/>
              <a:buChar char="-"/>
            </a:pPr>
            <a:endParaRPr lang="en-CA" sz="500" dirty="0"/>
          </a:p>
          <a:p>
            <a:pPr>
              <a:buFont typeface="Arial" panose="020B0604020202020204" pitchFamily="34" charset="0"/>
              <a:buChar char="-"/>
            </a:pPr>
            <a:r>
              <a:rPr lang="en-CA" sz="2400" dirty="0"/>
              <a:t>Pixel Color </a:t>
            </a:r>
          </a:p>
          <a:p>
            <a:pPr>
              <a:buFont typeface="Arial" panose="020B0604020202020204" pitchFamily="34" charset="0"/>
              <a:buChar char="-"/>
            </a:pPr>
            <a:endParaRPr lang="en-CA" sz="500" dirty="0"/>
          </a:p>
          <a:p>
            <a:pPr>
              <a:buFont typeface="Arial" panose="020B0604020202020204" pitchFamily="34" charset="0"/>
              <a:buChar char="-"/>
            </a:pPr>
            <a:r>
              <a:rPr lang="en-CA" sz="2400" dirty="0"/>
              <a:t>Gradient</a:t>
            </a:r>
          </a:p>
          <a:p>
            <a:pPr>
              <a:buFont typeface="Arial" panose="020B0604020202020204" pitchFamily="34" charset="0"/>
              <a:buChar char="-"/>
            </a:pPr>
            <a:endParaRPr lang="en-CA" sz="2400" dirty="0"/>
          </a:p>
          <a:p>
            <a:pPr>
              <a:buFont typeface="Arial" panose="020B0604020202020204" pitchFamily="34" charset="0"/>
              <a:buChar char="-"/>
            </a:pPr>
            <a:r>
              <a:rPr lang="en-CA" sz="2400" dirty="0"/>
              <a:t>All discontinuities happen in the scene edges</a:t>
            </a:r>
          </a:p>
          <a:p>
            <a:pPr marL="0" indent="0">
              <a:buNone/>
            </a:pPr>
            <a:r>
              <a:rPr lang="en-CA" sz="2400" dirty="0"/>
              <a:t>	 </a:t>
            </a:r>
          </a:p>
          <a:p>
            <a:pPr>
              <a:buFont typeface="Arial" panose="020B0604020202020204" pitchFamily="34" charset="0"/>
              <a:buChar char="-"/>
            </a:pPr>
            <a:endParaRPr lang="en-CA" sz="400" dirty="0"/>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a:buFont typeface="Arial" panose="020B0604020202020204" pitchFamily="34" charset="0"/>
              <a:buChar char="-"/>
            </a:pPr>
            <a:endParaRPr lang="en-CA" sz="2200" dirty="0"/>
          </a:p>
          <a:p>
            <a:pPr lvl="1">
              <a:buFont typeface="Arial" panose="020B0604020202020204" pitchFamily="34" charset="0"/>
              <a:buChar char="-"/>
            </a:pPr>
            <a:endParaRPr lang="en-CA" sz="1800" dirty="0"/>
          </a:p>
          <a:p>
            <a:pPr>
              <a:buFont typeface="Arial" panose="020B0604020202020204" pitchFamily="34" charset="0"/>
              <a:buChar char="-"/>
            </a:pPr>
            <a:endParaRPr lang="en-CA" sz="2200" dirty="0">
              <a:solidFill>
                <a:schemeClr val="accent6">
                  <a:lumMod val="75000"/>
                </a:schemeClr>
              </a:solidFill>
            </a:endParaRPr>
          </a:p>
          <a:p>
            <a:pPr>
              <a:buFont typeface="Arial" panose="020B0604020202020204" pitchFamily="34" charset="0"/>
              <a:buChar char="-"/>
            </a:pPr>
            <a:endParaRPr lang="en-CA" sz="2200" dirty="0">
              <a:solidFill>
                <a:schemeClr val="accent6">
                  <a:lumMod val="75000"/>
                </a:schemeClr>
              </a:solidFill>
            </a:endParaRPr>
          </a:p>
          <a:p>
            <a:pPr>
              <a:buFont typeface="Arial" panose="020B0604020202020204" pitchFamily="34" charset="0"/>
              <a:buChar char="-"/>
            </a:pPr>
            <a:endParaRPr lang="en-CA" sz="2200" dirty="0">
              <a:solidFill>
                <a:schemeClr val="accent6">
                  <a:lumMod val="75000"/>
                </a:schemeClr>
              </a:solidFill>
            </a:endParaRPr>
          </a:p>
        </p:txBody>
      </p:sp>
      <p:pic>
        <p:nvPicPr>
          <p:cNvPr id="7" name="Picture 6">
            <a:extLst>
              <a:ext uri="{FF2B5EF4-FFF2-40B4-BE49-F238E27FC236}">
                <a16:creationId xmlns:a16="http://schemas.microsoft.com/office/drawing/2014/main" id="{B970577D-6A4F-2F4A-96AC-B462BB3D64CB}"/>
              </a:ext>
            </a:extLst>
          </p:cNvPr>
          <p:cNvPicPr>
            <a:picLocks noChangeAspect="1"/>
          </p:cNvPicPr>
          <p:nvPr/>
        </p:nvPicPr>
        <p:blipFill rotWithShape="1">
          <a:blip r:embed="rId3"/>
          <a:srcRect l="45977" r="19001"/>
          <a:stretch/>
        </p:blipFill>
        <p:spPr>
          <a:xfrm>
            <a:off x="3333510" y="1371119"/>
            <a:ext cx="1192194" cy="846345"/>
          </a:xfrm>
          <a:prstGeom prst="rect">
            <a:avLst/>
          </a:prstGeom>
        </p:spPr>
      </p:pic>
      <p:pic>
        <p:nvPicPr>
          <p:cNvPr id="8" name="Picture 7">
            <a:extLst>
              <a:ext uri="{FF2B5EF4-FFF2-40B4-BE49-F238E27FC236}">
                <a16:creationId xmlns:a16="http://schemas.microsoft.com/office/drawing/2014/main" id="{990A97D6-E944-8C47-AEAD-28ED1CBC5EF4}"/>
              </a:ext>
            </a:extLst>
          </p:cNvPr>
          <p:cNvPicPr>
            <a:picLocks noChangeAspect="1"/>
          </p:cNvPicPr>
          <p:nvPr/>
        </p:nvPicPr>
        <p:blipFill>
          <a:blip r:embed="rId3"/>
          <a:stretch>
            <a:fillRect/>
          </a:stretch>
        </p:blipFill>
        <p:spPr>
          <a:xfrm>
            <a:off x="2507686" y="2736022"/>
            <a:ext cx="3153299" cy="783993"/>
          </a:xfrm>
          <a:prstGeom prst="rect">
            <a:avLst/>
          </a:prstGeom>
        </p:spPr>
      </p:pic>
      <p:pic>
        <p:nvPicPr>
          <p:cNvPr id="9" name="Picture 8">
            <a:extLst>
              <a:ext uri="{FF2B5EF4-FFF2-40B4-BE49-F238E27FC236}">
                <a16:creationId xmlns:a16="http://schemas.microsoft.com/office/drawing/2014/main" id="{C5201269-1F07-084A-BD23-53FE3A47D423}"/>
              </a:ext>
            </a:extLst>
          </p:cNvPr>
          <p:cNvPicPr>
            <a:picLocks noChangeAspect="1"/>
          </p:cNvPicPr>
          <p:nvPr/>
        </p:nvPicPr>
        <p:blipFill rotWithShape="1">
          <a:blip r:embed="rId3"/>
          <a:srcRect l="30011" r="1" b="8985"/>
          <a:stretch/>
        </p:blipFill>
        <p:spPr>
          <a:xfrm>
            <a:off x="3454081" y="2061597"/>
            <a:ext cx="2143246" cy="692960"/>
          </a:xfrm>
          <a:prstGeom prst="rect">
            <a:avLst/>
          </a:prstGeom>
        </p:spPr>
      </p:pic>
      <p:pic>
        <p:nvPicPr>
          <p:cNvPr id="12" name="Picture 11">
            <a:extLst>
              <a:ext uri="{FF2B5EF4-FFF2-40B4-BE49-F238E27FC236}">
                <a16:creationId xmlns:a16="http://schemas.microsoft.com/office/drawing/2014/main" id="{DEFB06A0-FFAA-1E48-96F5-D3BC201C1182}"/>
              </a:ext>
            </a:extLst>
          </p:cNvPr>
          <p:cNvPicPr>
            <a:picLocks noChangeAspect="1"/>
          </p:cNvPicPr>
          <p:nvPr/>
        </p:nvPicPr>
        <p:blipFill rotWithShape="1">
          <a:blip r:embed="rId3"/>
          <a:srcRect l="8968" r="79653"/>
          <a:stretch/>
        </p:blipFill>
        <p:spPr>
          <a:xfrm>
            <a:off x="2911035" y="2050284"/>
            <a:ext cx="358817" cy="783993"/>
          </a:xfrm>
          <a:prstGeom prst="rect">
            <a:avLst/>
          </a:prstGeom>
        </p:spPr>
      </p:pic>
      <p:pic>
        <p:nvPicPr>
          <p:cNvPr id="10" name="Picture 9">
            <a:extLst>
              <a:ext uri="{FF2B5EF4-FFF2-40B4-BE49-F238E27FC236}">
                <a16:creationId xmlns:a16="http://schemas.microsoft.com/office/drawing/2014/main" id="{2FEBC584-46DE-CB41-80BF-F61E78693876}"/>
              </a:ext>
            </a:extLst>
          </p:cNvPr>
          <p:cNvPicPr>
            <a:picLocks noChangeAspect="1"/>
          </p:cNvPicPr>
          <p:nvPr/>
        </p:nvPicPr>
        <p:blipFill>
          <a:blip r:embed="rId4"/>
          <a:stretch>
            <a:fillRect/>
          </a:stretch>
        </p:blipFill>
        <p:spPr>
          <a:xfrm>
            <a:off x="7305762" y="1421073"/>
            <a:ext cx="4111696" cy="2138382"/>
          </a:xfrm>
          <a:prstGeom prst="rect">
            <a:avLst/>
          </a:prstGeom>
        </p:spPr>
      </p:pic>
      <p:pic>
        <p:nvPicPr>
          <p:cNvPr id="3" name="Picture 2">
            <a:extLst>
              <a:ext uri="{FF2B5EF4-FFF2-40B4-BE49-F238E27FC236}">
                <a16:creationId xmlns:a16="http://schemas.microsoft.com/office/drawing/2014/main" id="{AE859080-5269-A84B-B0E4-205C41D9AF20}"/>
              </a:ext>
            </a:extLst>
          </p:cNvPr>
          <p:cNvPicPr>
            <a:picLocks noChangeAspect="1"/>
          </p:cNvPicPr>
          <p:nvPr/>
        </p:nvPicPr>
        <p:blipFill rotWithShape="1">
          <a:blip r:embed="rId5"/>
          <a:srcRect l="4360" t="2919" r="5321" b="8508"/>
          <a:stretch/>
        </p:blipFill>
        <p:spPr>
          <a:xfrm>
            <a:off x="8106984" y="4040703"/>
            <a:ext cx="2218377" cy="2075375"/>
          </a:xfrm>
          <a:prstGeom prst="rect">
            <a:avLst/>
          </a:prstGeom>
        </p:spPr>
      </p:pic>
      <p:sp>
        <p:nvSpPr>
          <p:cNvPr id="5" name="Rectangle 4">
            <a:extLst>
              <a:ext uri="{FF2B5EF4-FFF2-40B4-BE49-F238E27FC236}">
                <a16:creationId xmlns:a16="http://schemas.microsoft.com/office/drawing/2014/main" id="{B001FC94-EAB8-2E4B-8BF5-B3501F960B20}"/>
              </a:ext>
            </a:extLst>
          </p:cNvPr>
          <p:cNvSpPr/>
          <p:nvPr/>
        </p:nvSpPr>
        <p:spPr>
          <a:xfrm>
            <a:off x="8106984" y="4020261"/>
            <a:ext cx="2218377" cy="211626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770473A-DF80-F84A-AFED-DDC81ECBD1F5}"/>
              </a:ext>
            </a:extLst>
          </p:cNvPr>
          <p:cNvPicPr>
            <a:picLocks noChangeAspect="1"/>
          </p:cNvPicPr>
          <p:nvPr/>
        </p:nvPicPr>
        <p:blipFill>
          <a:blip r:embed="rId6"/>
          <a:stretch>
            <a:fillRect/>
          </a:stretch>
        </p:blipFill>
        <p:spPr>
          <a:xfrm>
            <a:off x="624754" y="4468063"/>
            <a:ext cx="7213754" cy="316865"/>
          </a:xfrm>
          <a:prstGeom prst="rect">
            <a:avLst/>
          </a:prstGeom>
        </p:spPr>
      </p:pic>
      <p:pic>
        <p:nvPicPr>
          <p:cNvPr id="14" name="Picture 13">
            <a:extLst>
              <a:ext uri="{FF2B5EF4-FFF2-40B4-BE49-F238E27FC236}">
                <a16:creationId xmlns:a16="http://schemas.microsoft.com/office/drawing/2014/main" id="{9F6B7EEC-B27F-B548-A369-27E0D7C4079F}"/>
              </a:ext>
            </a:extLst>
          </p:cNvPr>
          <p:cNvPicPr>
            <a:picLocks noChangeAspect="1"/>
          </p:cNvPicPr>
          <p:nvPr/>
        </p:nvPicPr>
        <p:blipFill>
          <a:blip r:embed="rId7"/>
          <a:stretch>
            <a:fillRect/>
          </a:stretch>
        </p:blipFill>
        <p:spPr>
          <a:xfrm>
            <a:off x="9216172" y="3676481"/>
            <a:ext cx="2137628" cy="281402"/>
          </a:xfrm>
          <a:prstGeom prst="rect">
            <a:avLst/>
          </a:prstGeom>
        </p:spPr>
      </p:pic>
      <p:pic>
        <p:nvPicPr>
          <p:cNvPr id="15" name="Picture 14">
            <a:extLst>
              <a:ext uri="{FF2B5EF4-FFF2-40B4-BE49-F238E27FC236}">
                <a16:creationId xmlns:a16="http://schemas.microsoft.com/office/drawing/2014/main" id="{8B805849-8295-CC46-90FD-F07853C027D0}"/>
              </a:ext>
            </a:extLst>
          </p:cNvPr>
          <p:cNvPicPr>
            <a:picLocks noChangeAspect="1"/>
          </p:cNvPicPr>
          <p:nvPr/>
        </p:nvPicPr>
        <p:blipFill>
          <a:blip r:embed="rId8"/>
          <a:stretch>
            <a:fillRect/>
          </a:stretch>
        </p:blipFill>
        <p:spPr>
          <a:xfrm>
            <a:off x="1131048" y="5110304"/>
            <a:ext cx="6174714" cy="753154"/>
          </a:xfrm>
          <a:prstGeom prst="rect">
            <a:avLst/>
          </a:prstGeom>
        </p:spPr>
      </p:pic>
    </p:spTree>
    <p:extLst>
      <p:ext uri="{BB962C8B-B14F-4D97-AF65-F5344CB8AC3E}">
        <p14:creationId xmlns:p14="http://schemas.microsoft.com/office/powerpoint/2010/main" val="284172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16" name="Rectangle 15">
            <a:extLst>
              <a:ext uri="{FF2B5EF4-FFF2-40B4-BE49-F238E27FC236}">
                <a16:creationId xmlns:a16="http://schemas.microsoft.com/office/drawing/2014/main" id="{F9C852AD-3299-A845-A796-B323CC80AA50}"/>
              </a:ext>
            </a:extLst>
          </p:cNvPr>
          <p:cNvSpPr/>
          <p:nvPr/>
        </p:nvSpPr>
        <p:spPr>
          <a:xfrm>
            <a:off x="4007224" y="2245659"/>
            <a:ext cx="4208929" cy="3939988"/>
          </a:xfrm>
          <a:prstGeom prst="rect">
            <a:avLst/>
          </a:prstGeom>
          <a:solidFill>
            <a:schemeClr val="accent4">
              <a:lumMod val="20000"/>
              <a:lumOff val="8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Google Shape;627;p94"/>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Mathematical formulation</a:t>
            </a:r>
            <a:endParaRPr dirty="0"/>
          </a:p>
        </p:txBody>
      </p:sp>
      <p:sp>
        <p:nvSpPr>
          <p:cNvPr id="6" name="Google Shape;532;p81">
            <a:extLst>
              <a:ext uri="{FF2B5EF4-FFF2-40B4-BE49-F238E27FC236}">
                <a16:creationId xmlns:a16="http://schemas.microsoft.com/office/drawing/2014/main" id="{D9AAE5FC-CFAE-2C4A-B316-CA6BBE23C048}"/>
              </a:ext>
            </a:extLst>
          </p:cNvPr>
          <p:cNvSpPr txBox="1">
            <a:spLocks/>
          </p:cNvSpPr>
          <p:nvPr/>
        </p:nvSpPr>
        <p:spPr>
          <a:xfrm>
            <a:off x="838200" y="1428994"/>
            <a:ext cx="10977880" cy="4234608"/>
          </a:xfrm>
          <a:prstGeom prst="rect">
            <a:avLst/>
          </a:prstGeom>
          <a:ln>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A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A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A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en-CA" sz="500" dirty="0"/>
          </a:p>
          <a:p>
            <a:pPr>
              <a:buFont typeface="Arial" panose="020B0604020202020204" pitchFamily="34" charset="0"/>
              <a:buChar char="-"/>
            </a:pPr>
            <a:r>
              <a:rPr lang="en-CA" sz="2400" dirty="0"/>
              <a:t>Using the Chain rule</a:t>
            </a:r>
          </a:p>
          <a:p>
            <a:pPr>
              <a:buFont typeface="Arial" panose="020B0604020202020204" pitchFamily="34" charset="0"/>
              <a:buChar char="-"/>
            </a:pPr>
            <a:endParaRPr lang="en-CA" sz="400" dirty="0"/>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a:buFont typeface="Arial" panose="020B0604020202020204" pitchFamily="34" charset="0"/>
              <a:buChar char="-"/>
            </a:pPr>
            <a:endParaRPr lang="en-CA" sz="2200" dirty="0"/>
          </a:p>
          <a:p>
            <a:pPr lvl="1">
              <a:buFont typeface="Arial" panose="020B0604020202020204" pitchFamily="34" charset="0"/>
              <a:buChar char="-"/>
            </a:pPr>
            <a:endParaRPr lang="en-CA" sz="1800" dirty="0"/>
          </a:p>
          <a:p>
            <a:pPr>
              <a:buFont typeface="Arial" panose="020B0604020202020204" pitchFamily="34" charset="0"/>
              <a:buChar char="-"/>
            </a:pPr>
            <a:endParaRPr lang="en-CA" sz="2200" dirty="0">
              <a:solidFill>
                <a:schemeClr val="accent6">
                  <a:lumMod val="75000"/>
                </a:schemeClr>
              </a:solidFill>
            </a:endParaRPr>
          </a:p>
          <a:p>
            <a:pPr>
              <a:buFont typeface="Arial" panose="020B0604020202020204" pitchFamily="34" charset="0"/>
              <a:buChar char="-"/>
            </a:pPr>
            <a:endParaRPr lang="en-CA" sz="2200" dirty="0">
              <a:solidFill>
                <a:schemeClr val="accent6">
                  <a:lumMod val="75000"/>
                </a:schemeClr>
              </a:solidFill>
            </a:endParaRPr>
          </a:p>
        </p:txBody>
      </p:sp>
      <p:grpSp>
        <p:nvGrpSpPr>
          <p:cNvPr id="11" name="Group 10">
            <a:extLst>
              <a:ext uri="{FF2B5EF4-FFF2-40B4-BE49-F238E27FC236}">
                <a16:creationId xmlns:a16="http://schemas.microsoft.com/office/drawing/2014/main" id="{4E9D4C36-C8E1-C846-9846-B78A06A3D71E}"/>
              </a:ext>
            </a:extLst>
          </p:cNvPr>
          <p:cNvGrpSpPr/>
          <p:nvPr/>
        </p:nvGrpSpPr>
        <p:grpSpPr>
          <a:xfrm>
            <a:off x="4800600" y="3674642"/>
            <a:ext cx="2447364" cy="2323892"/>
            <a:chOff x="6096000" y="3560377"/>
            <a:chExt cx="2228701" cy="2116261"/>
          </a:xfrm>
        </p:grpSpPr>
        <p:pic>
          <p:nvPicPr>
            <p:cNvPr id="4" name="Picture 3">
              <a:extLst>
                <a:ext uri="{FF2B5EF4-FFF2-40B4-BE49-F238E27FC236}">
                  <a16:creationId xmlns:a16="http://schemas.microsoft.com/office/drawing/2014/main" id="{38920E7D-FB26-0440-ADF4-699DF3DA8054}"/>
                </a:ext>
              </a:extLst>
            </p:cNvPr>
            <p:cNvPicPr>
              <a:picLocks noChangeAspect="1"/>
            </p:cNvPicPr>
            <p:nvPr/>
          </p:nvPicPr>
          <p:blipFill>
            <a:blip r:embed="rId3"/>
            <a:stretch>
              <a:fillRect/>
            </a:stretch>
          </p:blipFill>
          <p:spPr>
            <a:xfrm>
              <a:off x="6096000" y="3560378"/>
              <a:ext cx="2228701" cy="2103224"/>
            </a:xfrm>
            <a:prstGeom prst="rect">
              <a:avLst/>
            </a:prstGeom>
          </p:spPr>
        </p:pic>
        <p:sp>
          <p:nvSpPr>
            <p:cNvPr id="5" name="Rectangle 4">
              <a:extLst>
                <a:ext uri="{FF2B5EF4-FFF2-40B4-BE49-F238E27FC236}">
                  <a16:creationId xmlns:a16="http://schemas.microsoft.com/office/drawing/2014/main" id="{B001FC94-EAB8-2E4B-8BF5-B3501F960B20}"/>
                </a:ext>
              </a:extLst>
            </p:cNvPr>
            <p:cNvSpPr/>
            <p:nvPr/>
          </p:nvSpPr>
          <p:spPr>
            <a:xfrm>
              <a:off x="6096000" y="3560377"/>
              <a:ext cx="2218377" cy="211626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2F08B9C7-6FE1-E54A-AE82-2ED881D80FD2}"/>
              </a:ext>
            </a:extLst>
          </p:cNvPr>
          <p:cNvSpPr/>
          <p:nvPr/>
        </p:nvSpPr>
        <p:spPr>
          <a:xfrm>
            <a:off x="8444865" y="2245658"/>
            <a:ext cx="3451411" cy="3939989"/>
          </a:xfrm>
          <a:prstGeom prst="rect">
            <a:avLst/>
          </a:prstGeom>
          <a:solidFill>
            <a:schemeClr val="accent6">
              <a:lumMod val="20000"/>
              <a:lumOff val="8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D01D07D-D987-3E45-9CB9-F7F31A8DA797}"/>
              </a:ext>
            </a:extLst>
          </p:cNvPr>
          <p:cNvGrpSpPr/>
          <p:nvPr/>
        </p:nvGrpSpPr>
        <p:grpSpPr>
          <a:xfrm>
            <a:off x="8946402" y="3668382"/>
            <a:ext cx="2448335" cy="2333694"/>
            <a:chOff x="9363634" y="3546298"/>
            <a:chExt cx="2228701" cy="2124344"/>
          </a:xfrm>
        </p:grpSpPr>
        <p:pic>
          <p:nvPicPr>
            <p:cNvPr id="15" name="Picture 14">
              <a:extLst>
                <a:ext uri="{FF2B5EF4-FFF2-40B4-BE49-F238E27FC236}">
                  <a16:creationId xmlns:a16="http://schemas.microsoft.com/office/drawing/2014/main" id="{6F1AAD35-0DC5-714F-961C-EB5113113E70}"/>
                </a:ext>
              </a:extLst>
            </p:cNvPr>
            <p:cNvPicPr>
              <a:picLocks noChangeAspect="1"/>
            </p:cNvPicPr>
            <p:nvPr/>
          </p:nvPicPr>
          <p:blipFill>
            <a:blip r:embed="rId4"/>
            <a:stretch>
              <a:fillRect/>
            </a:stretch>
          </p:blipFill>
          <p:spPr>
            <a:xfrm>
              <a:off x="9363634" y="3546298"/>
              <a:ext cx="2228701" cy="2103224"/>
            </a:xfrm>
            <a:prstGeom prst="rect">
              <a:avLst/>
            </a:prstGeom>
          </p:spPr>
        </p:pic>
        <p:sp>
          <p:nvSpPr>
            <p:cNvPr id="17" name="Rectangle 16">
              <a:extLst>
                <a:ext uri="{FF2B5EF4-FFF2-40B4-BE49-F238E27FC236}">
                  <a16:creationId xmlns:a16="http://schemas.microsoft.com/office/drawing/2014/main" id="{9B4D563E-16BF-2E40-AC90-3A5BAF0A54E5}"/>
                </a:ext>
              </a:extLst>
            </p:cNvPr>
            <p:cNvSpPr/>
            <p:nvPr/>
          </p:nvSpPr>
          <p:spPr>
            <a:xfrm>
              <a:off x="9373958" y="3554381"/>
              <a:ext cx="2218377" cy="211626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94918EA5-8F0C-E341-97E2-78C77A723786}"/>
              </a:ext>
            </a:extLst>
          </p:cNvPr>
          <p:cNvPicPr>
            <a:picLocks noChangeAspect="1"/>
          </p:cNvPicPr>
          <p:nvPr/>
        </p:nvPicPr>
        <p:blipFill>
          <a:blip r:embed="rId5"/>
          <a:stretch>
            <a:fillRect/>
          </a:stretch>
        </p:blipFill>
        <p:spPr>
          <a:xfrm>
            <a:off x="394446" y="2430306"/>
            <a:ext cx="11403107" cy="695460"/>
          </a:xfrm>
          <a:prstGeom prst="rect">
            <a:avLst/>
          </a:prstGeom>
        </p:spPr>
      </p:pic>
      <p:sp>
        <p:nvSpPr>
          <p:cNvPr id="20" name="Rectangle 19">
            <a:extLst>
              <a:ext uri="{FF2B5EF4-FFF2-40B4-BE49-F238E27FC236}">
                <a16:creationId xmlns:a16="http://schemas.microsoft.com/office/drawing/2014/main" id="{23D42E2F-D642-5248-AC18-8F4FB4D2ED72}"/>
              </a:ext>
            </a:extLst>
          </p:cNvPr>
          <p:cNvSpPr/>
          <p:nvPr/>
        </p:nvSpPr>
        <p:spPr>
          <a:xfrm>
            <a:off x="4385837" y="3125766"/>
            <a:ext cx="2931431" cy="830997"/>
          </a:xfrm>
          <a:prstGeom prst="rect">
            <a:avLst/>
          </a:prstGeom>
        </p:spPr>
        <p:txBody>
          <a:bodyPr wrap="square">
            <a:spAutoFit/>
          </a:bodyPr>
          <a:lstStyle/>
          <a:p>
            <a:pPr algn="ctr"/>
            <a:r>
              <a:rPr lang="en-CA" sz="2400" dirty="0">
                <a:solidFill>
                  <a:schemeClr val="accent2">
                    <a:lumMod val="75000"/>
                  </a:schemeClr>
                </a:solidFill>
              </a:rPr>
              <a:t>Edge sampling</a:t>
            </a:r>
          </a:p>
          <a:p>
            <a:pPr marL="342900" indent="-342900" algn="ctr">
              <a:buFont typeface="Arial" panose="020B0604020202020204" pitchFamily="34" charset="0"/>
              <a:buChar char="•"/>
            </a:pPr>
            <a:endParaRPr lang="en-CA" sz="2400" dirty="0">
              <a:solidFill>
                <a:schemeClr val="accent2">
                  <a:lumMod val="75000"/>
                </a:schemeClr>
              </a:solidFill>
            </a:endParaRPr>
          </a:p>
        </p:txBody>
      </p:sp>
      <p:sp>
        <p:nvSpPr>
          <p:cNvPr id="22" name="Rectangle 21">
            <a:extLst>
              <a:ext uri="{FF2B5EF4-FFF2-40B4-BE49-F238E27FC236}">
                <a16:creationId xmlns:a16="http://schemas.microsoft.com/office/drawing/2014/main" id="{07713697-A568-3647-AF5C-9152546D37AA}"/>
              </a:ext>
            </a:extLst>
          </p:cNvPr>
          <p:cNvSpPr/>
          <p:nvPr/>
        </p:nvSpPr>
        <p:spPr>
          <a:xfrm>
            <a:off x="8619564" y="3116838"/>
            <a:ext cx="2918356" cy="830997"/>
          </a:xfrm>
          <a:prstGeom prst="rect">
            <a:avLst/>
          </a:prstGeom>
        </p:spPr>
        <p:txBody>
          <a:bodyPr wrap="square">
            <a:spAutoFit/>
          </a:bodyPr>
          <a:lstStyle/>
          <a:p>
            <a:pPr algn="ctr"/>
            <a:r>
              <a:rPr lang="en-CA" sz="2400" dirty="0">
                <a:solidFill>
                  <a:schemeClr val="accent6">
                    <a:lumMod val="75000"/>
                  </a:schemeClr>
                </a:solidFill>
              </a:rPr>
              <a:t>Area sampling</a:t>
            </a:r>
          </a:p>
          <a:p>
            <a:pPr marL="342900" indent="-342900" algn="ctr">
              <a:buFont typeface="Arial" panose="020B0604020202020204" pitchFamily="34" charset="0"/>
              <a:buChar char="•"/>
            </a:pPr>
            <a:endParaRPr lang="en-CA" sz="2400" dirty="0">
              <a:solidFill>
                <a:schemeClr val="accent2">
                  <a:lumMod val="75000"/>
                </a:schemeClr>
              </a:solidFill>
            </a:endParaRPr>
          </a:p>
        </p:txBody>
      </p:sp>
    </p:spTree>
    <p:extLst>
      <p:ext uri="{BB962C8B-B14F-4D97-AF65-F5344CB8AC3E}">
        <p14:creationId xmlns:p14="http://schemas.microsoft.com/office/powerpoint/2010/main" val="80319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16" name="Rectangle 15">
            <a:extLst>
              <a:ext uri="{FF2B5EF4-FFF2-40B4-BE49-F238E27FC236}">
                <a16:creationId xmlns:a16="http://schemas.microsoft.com/office/drawing/2014/main" id="{F9C852AD-3299-A845-A796-B323CC80AA50}"/>
              </a:ext>
            </a:extLst>
          </p:cNvPr>
          <p:cNvSpPr/>
          <p:nvPr/>
        </p:nvSpPr>
        <p:spPr>
          <a:xfrm>
            <a:off x="4007224" y="2245659"/>
            <a:ext cx="4208929" cy="3939988"/>
          </a:xfrm>
          <a:prstGeom prst="rect">
            <a:avLst/>
          </a:prstGeom>
          <a:solidFill>
            <a:schemeClr val="accent4">
              <a:lumMod val="20000"/>
              <a:lumOff val="8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Google Shape;627;p94"/>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Mathematical formulation</a:t>
            </a:r>
            <a:endParaRPr dirty="0"/>
          </a:p>
        </p:txBody>
      </p:sp>
      <p:sp>
        <p:nvSpPr>
          <p:cNvPr id="6" name="Google Shape;532;p81">
            <a:extLst>
              <a:ext uri="{FF2B5EF4-FFF2-40B4-BE49-F238E27FC236}">
                <a16:creationId xmlns:a16="http://schemas.microsoft.com/office/drawing/2014/main" id="{D9AAE5FC-CFAE-2C4A-B316-CA6BBE23C048}"/>
              </a:ext>
            </a:extLst>
          </p:cNvPr>
          <p:cNvSpPr txBox="1">
            <a:spLocks/>
          </p:cNvSpPr>
          <p:nvPr/>
        </p:nvSpPr>
        <p:spPr>
          <a:xfrm>
            <a:off x="838200" y="1428994"/>
            <a:ext cx="10977880" cy="4234608"/>
          </a:xfrm>
          <a:prstGeom prst="rect">
            <a:avLst/>
          </a:prstGeom>
          <a:ln>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A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A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A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en-CA" sz="500" dirty="0"/>
          </a:p>
          <a:p>
            <a:pPr>
              <a:buFont typeface="Arial" panose="020B0604020202020204" pitchFamily="34" charset="0"/>
              <a:buChar char="-"/>
            </a:pPr>
            <a:r>
              <a:rPr lang="en-CA" sz="2400" dirty="0"/>
              <a:t>Using the Chain rule</a:t>
            </a:r>
          </a:p>
          <a:p>
            <a:pPr>
              <a:buFont typeface="Arial" panose="020B0604020202020204" pitchFamily="34" charset="0"/>
              <a:buChar char="-"/>
            </a:pPr>
            <a:endParaRPr lang="en-CA" sz="400" dirty="0"/>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a:buFont typeface="Arial" panose="020B0604020202020204" pitchFamily="34" charset="0"/>
              <a:buChar char="-"/>
            </a:pPr>
            <a:endParaRPr lang="en-CA" sz="2200" dirty="0"/>
          </a:p>
          <a:p>
            <a:pPr lvl="1">
              <a:buFont typeface="Arial" panose="020B0604020202020204" pitchFamily="34" charset="0"/>
              <a:buChar char="-"/>
            </a:pPr>
            <a:endParaRPr lang="en-CA" sz="1800" dirty="0"/>
          </a:p>
          <a:p>
            <a:pPr>
              <a:buFont typeface="Arial" panose="020B0604020202020204" pitchFamily="34" charset="0"/>
              <a:buChar char="-"/>
            </a:pPr>
            <a:endParaRPr lang="en-CA" sz="2200" dirty="0">
              <a:solidFill>
                <a:schemeClr val="accent6">
                  <a:lumMod val="75000"/>
                </a:schemeClr>
              </a:solidFill>
            </a:endParaRPr>
          </a:p>
          <a:p>
            <a:pPr>
              <a:buFont typeface="Arial" panose="020B0604020202020204" pitchFamily="34" charset="0"/>
              <a:buChar char="-"/>
            </a:pPr>
            <a:endParaRPr lang="en-CA" sz="2200" dirty="0">
              <a:solidFill>
                <a:schemeClr val="accent6">
                  <a:lumMod val="75000"/>
                </a:schemeClr>
              </a:solidFill>
            </a:endParaRPr>
          </a:p>
        </p:txBody>
      </p:sp>
      <p:grpSp>
        <p:nvGrpSpPr>
          <p:cNvPr id="11" name="Group 10">
            <a:extLst>
              <a:ext uri="{FF2B5EF4-FFF2-40B4-BE49-F238E27FC236}">
                <a16:creationId xmlns:a16="http://schemas.microsoft.com/office/drawing/2014/main" id="{4E9D4C36-C8E1-C846-9846-B78A06A3D71E}"/>
              </a:ext>
            </a:extLst>
          </p:cNvPr>
          <p:cNvGrpSpPr/>
          <p:nvPr/>
        </p:nvGrpSpPr>
        <p:grpSpPr>
          <a:xfrm>
            <a:off x="4800600" y="3674642"/>
            <a:ext cx="2447364" cy="2323892"/>
            <a:chOff x="6096000" y="3560377"/>
            <a:chExt cx="2228701" cy="2116261"/>
          </a:xfrm>
        </p:grpSpPr>
        <p:pic>
          <p:nvPicPr>
            <p:cNvPr id="4" name="Picture 3">
              <a:extLst>
                <a:ext uri="{FF2B5EF4-FFF2-40B4-BE49-F238E27FC236}">
                  <a16:creationId xmlns:a16="http://schemas.microsoft.com/office/drawing/2014/main" id="{38920E7D-FB26-0440-ADF4-699DF3DA8054}"/>
                </a:ext>
              </a:extLst>
            </p:cNvPr>
            <p:cNvPicPr>
              <a:picLocks noChangeAspect="1"/>
            </p:cNvPicPr>
            <p:nvPr/>
          </p:nvPicPr>
          <p:blipFill>
            <a:blip r:embed="rId3"/>
            <a:stretch>
              <a:fillRect/>
            </a:stretch>
          </p:blipFill>
          <p:spPr>
            <a:xfrm>
              <a:off x="6096000" y="3560378"/>
              <a:ext cx="2228701" cy="2103224"/>
            </a:xfrm>
            <a:prstGeom prst="rect">
              <a:avLst/>
            </a:prstGeom>
          </p:spPr>
        </p:pic>
        <p:sp>
          <p:nvSpPr>
            <p:cNvPr id="5" name="Rectangle 4">
              <a:extLst>
                <a:ext uri="{FF2B5EF4-FFF2-40B4-BE49-F238E27FC236}">
                  <a16:creationId xmlns:a16="http://schemas.microsoft.com/office/drawing/2014/main" id="{B001FC94-EAB8-2E4B-8BF5-B3501F960B20}"/>
                </a:ext>
              </a:extLst>
            </p:cNvPr>
            <p:cNvSpPr/>
            <p:nvPr/>
          </p:nvSpPr>
          <p:spPr>
            <a:xfrm>
              <a:off x="6096000" y="3560377"/>
              <a:ext cx="2218377" cy="211626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2F08B9C7-6FE1-E54A-AE82-2ED881D80FD2}"/>
              </a:ext>
            </a:extLst>
          </p:cNvPr>
          <p:cNvSpPr/>
          <p:nvPr/>
        </p:nvSpPr>
        <p:spPr>
          <a:xfrm>
            <a:off x="8444865" y="2245658"/>
            <a:ext cx="3451411" cy="3939989"/>
          </a:xfrm>
          <a:prstGeom prst="rect">
            <a:avLst/>
          </a:prstGeom>
          <a:solidFill>
            <a:schemeClr val="accent6">
              <a:lumMod val="20000"/>
              <a:lumOff val="8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D01D07D-D987-3E45-9CB9-F7F31A8DA797}"/>
              </a:ext>
            </a:extLst>
          </p:cNvPr>
          <p:cNvGrpSpPr/>
          <p:nvPr/>
        </p:nvGrpSpPr>
        <p:grpSpPr>
          <a:xfrm>
            <a:off x="8946402" y="3668382"/>
            <a:ext cx="2448335" cy="2333694"/>
            <a:chOff x="9363634" y="3546298"/>
            <a:chExt cx="2228701" cy="2124344"/>
          </a:xfrm>
        </p:grpSpPr>
        <p:pic>
          <p:nvPicPr>
            <p:cNvPr id="15" name="Picture 14">
              <a:extLst>
                <a:ext uri="{FF2B5EF4-FFF2-40B4-BE49-F238E27FC236}">
                  <a16:creationId xmlns:a16="http://schemas.microsoft.com/office/drawing/2014/main" id="{6F1AAD35-0DC5-714F-961C-EB5113113E70}"/>
                </a:ext>
              </a:extLst>
            </p:cNvPr>
            <p:cNvPicPr>
              <a:picLocks noChangeAspect="1"/>
            </p:cNvPicPr>
            <p:nvPr/>
          </p:nvPicPr>
          <p:blipFill>
            <a:blip r:embed="rId4"/>
            <a:stretch>
              <a:fillRect/>
            </a:stretch>
          </p:blipFill>
          <p:spPr>
            <a:xfrm>
              <a:off x="9363634" y="3546298"/>
              <a:ext cx="2228701" cy="2103224"/>
            </a:xfrm>
            <a:prstGeom prst="rect">
              <a:avLst/>
            </a:prstGeom>
          </p:spPr>
        </p:pic>
        <p:sp>
          <p:nvSpPr>
            <p:cNvPr id="17" name="Rectangle 16">
              <a:extLst>
                <a:ext uri="{FF2B5EF4-FFF2-40B4-BE49-F238E27FC236}">
                  <a16:creationId xmlns:a16="http://schemas.microsoft.com/office/drawing/2014/main" id="{9B4D563E-16BF-2E40-AC90-3A5BAF0A54E5}"/>
                </a:ext>
              </a:extLst>
            </p:cNvPr>
            <p:cNvSpPr/>
            <p:nvPr/>
          </p:nvSpPr>
          <p:spPr>
            <a:xfrm>
              <a:off x="9373958" y="3554381"/>
              <a:ext cx="2218377" cy="211626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94918EA5-8F0C-E341-97E2-78C77A723786}"/>
              </a:ext>
            </a:extLst>
          </p:cNvPr>
          <p:cNvPicPr>
            <a:picLocks noChangeAspect="1"/>
          </p:cNvPicPr>
          <p:nvPr/>
        </p:nvPicPr>
        <p:blipFill rotWithShape="1">
          <a:blip r:embed="rId5"/>
          <a:srcRect r="68318"/>
          <a:stretch/>
        </p:blipFill>
        <p:spPr>
          <a:xfrm>
            <a:off x="394447" y="2430306"/>
            <a:ext cx="3612778" cy="695460"/>
          </a:xfrm>
          <a:prstGeom prst="rect">
            <a:avLst/>
          </a:prstGeom>
        </p:spPr>
      </p:pic>
      <p:sp>
        <p:nvSpPr>
          <p:cNvPr id="20" name="Rectangle 19">
            <a:extLst>
              <a:ext uri="{FF2B5EF4-FFF2-40B4-BE49-F238E27FC236}">
                <a16:creationId xmlns:a16="http://schemas.microsoft.com/office/drawing/2014/main" id="{23D42E2F-D642-5248-AC18-8F4FB4D2ED72}"/>
              </a:ext>
            </a:extLst>
          </p:cNvPr>
          <p:cNvSpPr/>
          <p:nvPr/>
        </p:nvSpPr>
        <p:spPr>
          <a:xfrm>
            <a:off x="4385837" y="3125766"/>
            <a:ext cx="2931431" cy="830997"/>
          </a:xfrm>
          <a:prstGeom prst="rect">
            <a:avLst/>
          </a:prstGeom>
        </p:spPr>
        <p:txBody>
          <a:bodyPr wrap="square">
            <a:spAutoFit/>
          </a:bodyPr>
          <a:lstStyle/>
          <a:p>
            <a:pPr algn="ctr"/>
            <a:r>
              <a:rPr lang="en-CA" sz="2400" dirty="0">
                <a:solidFill>
                  <a:schemeClr val="accent2">
                    <a:lumMod val="75000"/>
                  </a:schemeClr>
                </a:solidFill>
              </a:rPr>
              <a:t>Edge sampling</a:t>
            </a:r>
          </a:p>
          <a:p>
            <a:pPr marL="342900" indent="-342900" algn="ctr">
              <a:buFont typeface="Arial" panose="020B0604020202020204" pitchFamily="34" charset="0"/>
              <a:buChar char="•"/>
            </a:pPr>
            <a:endParaRPr lang="en-CA" sz="2400" dirty="0">
              <a:solidFill>
                <a:schemeClr val="accent2">
                  <a:lumMod val="75000"/>
                </a:schemeClr>
              </a:solidFill>
            </a:endParaRPr>
          </a:p>
        </p:txBody>
      </p:sp>
      <p:sp>
        <p:nvSpPr>
          <p:cNvPr id="22" name="Rectangle 21">
            <a:extLst>
              <a:ext uri="{FF2B5EF4-FFF2-40B4-BE49-F238E27FC236}">
                <a16:creationId xmlns:a16="http://schemas.microsoft.com/office/drawing/2014/main" id="{07713697-A568-3647-AF5C-9152546D37AA}"/>
              </a:ext>
            </a:extLst>
          </p:cNvPr>
          <p:cNvSpPr/>
          <p:nvPr/>
        </p:nvSpPr>
        <p:spPr>
          <a:xfrm>
            <a:off x="8619564" y="3116838"/>
            <a:ext cx="2918356" cy="830997"/>
          </a:xfrm>
          <a:prstGeom prst="rect">
            <a:avLst/>
          </a:prstGeom>
        </p:spPr>
        <p:txBody>
          <a:bodyPr wrap="square">
            <a:spAutoFit/>
          </a:bodyPr>
          <a:lstStyle/>
          <a:p>
            <a:pPr algn="ctr"/>
            <a:r>
              <a:rPr lang="en-CA" sz="2400" dirty="0">
                <a:solidFill>
                  <a:schemeClr val="accent6">
                    <a:lumMod val="75000"/>
                  </a:schemeClr>
                </a:solidFill>
              </a:rPr>
              <a:t>Area sampling</a:t>
            </a:r>
          </a:p>
          <a:p>
            <a:pPr marL="342900" indent="-342900" algn="ctr">
              <a:buFont typeface="Arial" panose="020B0604020202020204" pitchFamily="34" charset="0"/>
              <a:buChar char="•"/>
            </a:pPr>
            <a:endParaRPr lang="en-CA" sz="2400" dirty="0">
              <a:solidFill>
                <a:schemeClr val="accent2">
                  <a:lumMod val="75000"/>
                </a:schemeClr>
              </a:solidFill>
            </a:endParaRPr>
          </a:p>
        </p:txBody>
      </p:sp>
      <p:pic>
        <p:nvPicPr>
          <p:cNvPr id="21" name="Picture 20">
            <a:extLst>
              <a:ext uri="{FF2B5EF4-FFF2-40B4-BE49-F238E27FC236}">
                <a16:creationId xmlns:a16="http://schemas.microsoft.com/office/drawing/2014/main" id="{A6FA7B67-A307-8641-AD8B-993E0BF2372A}"/>
              </a:ext>
            </a:extLst>
          </p:cNvPr>
          <p:cNvPicPr>
            <a:picLocks noChangeAspect="1"/>
          </p:cNvPicPr>
          <p:nvPr/>
        </p:nvPicPr>
        <p:blipFill>
          <a:blip r:embed="rId6"/>
          <a:stretch>
            <a:fillRect/>
          </a:stretch>
        </p:blipFill>
        <p:spPr>
          <a:xfrm>
            <a:off x="4110035" y="2440779"/>
            <a:ext cx="4028442" cy="741233"/>
          </a:xfrm>
          <a:prstGeom prst="rect">
            <a:avLst/>
          </a:prstGeom>
        </p:spPr>
      </p:pic>
      <p:pic>
        <p:nvPicPr>
          <p:cNvPr id="23" name="Picture 22">
            <a:extLst>
              <a:ext uri="{FF2B5EF4-FFF2-40B4-BE49-F238E27FC236}">
                <a16:creationId xmlns:a16="http://schemas.microsoft.com/office/drawing/2014/main" id="{63C5670D-2B05-154F-AF02-3373B82579D3}"/>
              </a:ext>
            </a:extLst>
          </p:cNvPr>
          <p:cNvPicPr>
            <a:picLocks noChangeAspect="1"/>
          </p:cNvPicPr>
          <p:nvPr/>
        </p:nvPicPr>
        <p:blipFill rotWithShape="1">
          <a:blip r:embed="rId5"/>
          <a:srcRect l="68160" t="-2997" r="-2122" b="-7949"/>
          <a:stretch/>
        </p:blipFill>
        <p:spPr>
          <a:xfrm>
            <a:off x="8138477" y="2410430"/>
            <a:ext cx="3872866" cy="771582"/>
          </a:xfrm>
          <a:prstGeom prst="rect">
            <a:avLst/>
          </a:prstGeom>
        </p:spPr>
      </p:pic>
    </p:spTree>
    <p:extLst>
      <p:ext uri="{BB962C8B-B14F-4D97-AF65-F5344CB8AC3E}">
        <p14:creationId xmlns:p14="http://schemas.microsoft.com/office/powerpoint/2010/main" val="2908225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4"/>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Generalization &amp; Scalability</a:t>
            </a:r>
            <a:endParaRPr dirty="0"/>
          </a:p>
        </p:txBody>
      </p:sp>
      <p:sp>
        <p:nvSpPr>
          <p:cNvPr id="6" name="Google Shape;532;p81">
            <a:extLst>
              <a:ext uri="{FF2B5EF4-FFF2-40B4-BE49-F238E27FC236}">
                <a16:creationId xmlns:a16="http://schemas.microsoft.com/office/drawing/2014/main" id="{D9AAE5FC-CFAE-2C4A-B316-CA6BBE23C048}"/>
              </a:ext>
            </a:extLst>
          </p:cNvPr>
          <p:cNvSpPr txBox="1">
            <a:spLocks/>
          </p:cNvSpPr>
          <p:nvPr/>
        </p:nvSpPr>
        <p:spPr>
          <a:xfrm>
            <a:off x="838200" y="1428994"/>
            <a:ext cx="10977880" cy="4234608"/>
          </a:xfrm>
          <a:prstGeom prst="rect">
            <a:avLst/>
          </a:prstGeom>
          <a:ln>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A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A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A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en-CA" sz="500" dirty="0"/>
          </a:p>
          <a:p>
            <a:pPr>
              <a:buFont typeface="Arial" panose="020B0604020202020204" pitchFamily="34" charset="0"/>
              <a:buChar char="-"/>
            </a:pPr>
            <a:r>
              <a:rPr lang="en-CA" sz="2400" dirty="0"/>
              <a:t>Generalizable to shadow &amp; interreflection</a:t>
            </a:r>
          </a:p>
          <a:p>
            <a:pPr>
              <a:buFont typeface="Arial" panose="020B0604020202020204" pitchFamily="34" charset="0"/>
              <a:buChar char="-"/>
            </a:pPr>
            <a:r>
              <a:rPr lang="en-CA" sz="2400" dirty="0"/>
              <a:t>Use importance sampling to sample edges and pick points (Hill and </a:t>
            </a:r>
            <a:r>
              <a:rPr lang="en-CA" sz="2400" dirty="0" err="1"/>
              <a:t>Heitz</a:t>
            </a:r>
            <a:r>
              <a:rPr lang="en-CA" sz="2400" dirty="0"/>
              <a:t> 2017) </a:t>
            </a:r>
          </a:p>
          <a:p>
            <a:pPr>
              <a:buFont typeface="Arial" panose="020B0604020202020204" pitchFamily="34" charset="0"/>
              <a:buChar char="-"/>
            </a:pPr>
            <a:endParaRPr lang="en-CA" sz="400" dirty="0"/>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marL="457200" lvl="1" indent="0">
              <a:buFont typeface="Arial" panose="020B0604020202020204" pitchFamily="34" charset="0"/>
              <a:buNone/>
            </a:pPr>
            <a:endParaRPr lang="en-CA" sz="2000" i="1" dirty="0">
              <a:solidFill>
                <a:srgbClr val="C00000"/>
              </a:solidFill>
            </a:endParaRPr>
          </a:p>
          <a:p>
            <a:pPr>
              <a:buFont typeface="Arial" panose="020B0604020202020204" pitchFamily="34" charset="0"/>
              <a:buChar char="-"/>
            </a:pPr>
            <a:endParaRPr lang="en-CA" sz="2200" dirty="0"/>
          </a:p>
          <a:p>
            <a:pPr lvl="1">
              <a:buFont typeface="Arial" panose="020B0604020202020204" pitchFamily="34" charset="0"/>
              <a:buChar char="-"/>
            </a:pPr>
            <a:endParaRPr lang="en-CA" sz="1800" dirty="0"/>
          </a:p>
          <a:p>
            <a:pPr>
              <a:buFont typeface="Arial" panose="020B0604020202020204" pitchFamily="34" charset="0"/>
              <a:buChar char="-"/>
            </a:pPr>
            <a:endParaRPr lang="en-CA" sz="2200" dirty="0">
              <a:solidFill>
                <a:schemeClr val="accent6">
                  <a:lumMod val="75000"/>
                </a:schemeClr>
              </a:solidFill>
            </a:endParaRPr>
          </a:p>
          <a:p>
            <a:pPr>
              <a:buFont typeface="Arial" panose="020B0604020202020204" pitchFamily="34" charset="0"/>
              <a:buChar char="-"/>
            </a:pPr>
            <a:endParaRPr lang="en-CA" sz="2200" dirty="0">
              <a:solidFill>
                <a:schemeClr val="accent6">
                  <a:lumMod val="75000"/>
                </a:schemeClr>
              </a:solidFill>
            </a:endParaRPr>
          </a:p>
        </p:txBody>
      </p:sp>
      <p:pic>
        <p:nvPicPr>
          <p:cNvPr id="8" name="Picture 7">
            <a:extLst>
              <a:ext uri="{FF2B5EF4-FFF2-40B4-BE49-F238E27FC236}">
                <a16:creationId xmlns:a16="http://schemas.microsoft.com/office/drawing/2014/main" id="{83FC4B2A-0FBD-8647-A785-AE5A63B7F873}"/>
              </a:ext>
            </a:extLst>
          </p:cNvPr>
          <p:cNvPicPr>
            <a:picLocks noChangeAspect="1"/>
          </p:cNvPicPr>
          <p:nvPr/>
        </p:nvPicPr>
        <p:blipFill>
          <a:blip r:embed="rId3"/>
          <a:stretch>
            <a:fillRect/>
          </a:stretch>
        </p:blipFill>
        <p:spPr>
          <a:xfrm>
            <a:off x="712544" y="3068320"/>
            <a:ext cx="5383456" cy="2595282"/>
          </a:xfrm>
          <a:prstGeom prst="rect">
            <a:avLst/>
          </a:prstGeom>
        </p:spPr>
      </p:pic>
      <p:sp>
        <p:nvSpPr>
          <p:cNvPr id="9" name="Rectangle 8">
            <a:extLst>
              <a:ext uri="{FF2B5EF4-FFF2-40B4-BE49-F238E27FC236}">
                <a16:creationId xmlns:a16="http://schemas.microsoft.com/office/drawing/2014/main" id="{8EF2A214-6511-DF43-930C-2680283DFA37}"/>
              </a:ext>
            </a:extLst>
          </p:cNvPr>
          <p:cNvSpPr/>
          <p:nvPr/>
        </p:nvSpPr>
        <p:spPr>
          <a:xfrm>
            <a:off x="2233278" y="5798072"/>
            <a:ext cx="2341988" cy="369332"/>
          </a:xfrm>
          <a:prstGeom prst="rect">
            <a:avLst/>
          </a:prstGeom>
        </p:spPr>
        <p:txBody>
          <a:bodyPr wrap="none">
            <a:spAutoFit/>
          </a:bodyPr>
          <a:lstStyle/>
          <a:p>
            <a:r>
              <a:rPr lang="en-CA" dirty="0">
                <a:solidFill>
                  <a:srgbClr val="000000"/>
                </a:solidFill>
                <a:latin typeface="Helvetica Neue" panose="02000503000000020004" pitchFamily="2" charset="0"/>
              </a:rPr>
              <a:t>area of a light source</a:t>
            </a:r>
            <a:endParaRPr lang="en-CA" dirty="0">
              <a:solidFill>
                <a:srgbClr val="000000"/>
              </a:solidFill>
              <a:effectLst/>
              <a:latin typeface="Helvetica Neue" panose="02000503000000020004" pitchFamily="2" charset="0"/>
            </a:endParaRPr>
          </a:p>
        </p:txBody>
      </p:sp>
      <p:pic>
        <p:nvPicPr>
          <p:cNvPr id="12" name="Picture 11">
            <a:extLst>
              <a:ext uri="{FF2B5EF4-FFF2-40B4-BE49-F238E27FC236}">
                <a16:creationId xmlns:a16="http://schemas.microsoft.com/office/drawing/2014/main" id="{FB657740-2D23-8348-9F28-402475ED635E}"/>
              </a:ext>
            </a:extLst>
          </p:cNvPr>
          <p:cNvPicPr>
            <a:picLocks noChangeAspect="1"/>
          </p:cNvPicPr>
          <p:nvPr/>
        </p:nvPicPr>
        <p:blipFill>
          <a:blip r:embed="rId4"/>
          <a:stretch>
            <a:fillRect/>
          </a:stretch>
        </p:blipFill>
        <p:spPr>
          <a:xfrm>
            <a:off x="7185360" y="3420797"/>
            <a:ext cx="1796828" cy="1796828"/>
          </a:xfrm>
          <a:prstGeom prst="rect">
            <a:avLst/>
          </a:prstGeom>
        </p:spPr>
      </p:pic>
      <p:pic>
        <p:nvPicPr>
          <p:cNvPr id="13" name="Picture 12">
            <a:extLst>
              <a:ext uri="{FF2B5EF4-FFF2-40B4-BE49-F238E27FC236}">
                <a16:creationId xmlns:a16="http://schemas.microsoft.com/office/drawing/2014/main" id="{820D38AD-8BD5-CD47-8AAB-4F8359B12883}"/>
              </a:ext>
            </a:extLst>
          </p:cNvPr>
          <p:cNvPicPr>
            <a:picLocks noChangeAspect="1"/>
          </p:cNvPicPr>
          <p:nvPr/>
        </p:nvPicPr>
        <p:blipFill>
          <a:blip r:embed="rId5"/>
          <a:stretch>
            <a:fillRect/>
          </a:stretch>
        </p:blipFill>
        <p:spPr>
          <a:xfrm>
            <a:off x="9318812" y="3232579"/>
            <a:ext cx="2133750" cy="2173264"/>
          </a:xfrm>
          <a:prstGeom prst="rect">
            <a:avLst/>
          </a:prstGeom>
        </p:spPr>
      </p:pic>
      <p:sp>
        <p:nvSpPr>
          <p:cNvPr id="24" name="Rectangle 23">
            <a:extLst>
              <a:ext uri="{FF2B5EF4-FFF2-40B4-BE49-F238E27FC236}">
                <a16:creationId xmlns:a16="http://schemas.microsoft.com/office/drawing/2014/main" id="{A75979F5-83A1-1744-9F02-6C7C8840A569}"/>
              </a:ext>
            </a:extLst>
          </p:cNvPr>
          <p:cNvSpPr/>
          <p:nvPr/>
        </p:nvSpPr>
        <p:spPr>
          <a:xfrm>
            <a:off x="7616736" y="5517258"/>
            <a:ext cx="3167855" cy="369332"/>
          </a:xfrm>
          <a:prstGeom prst="rect">
            <a:avLst/>
          </a:prstGeom>
        </p:spPr>
        <p:txBody>
          <a:bodyPr wrap="none">
            <a:spAutoFit/>
          </a:bodyPr>
          <a:lstStyle/>
          <a:p>
            <a:r>
              <a:rPr lang="en-CA" dirty="0">
                <a:solidFill>
                  <a:srgbClr val="000000"/>
                </a:solidFill>
                <a:latin typeface="Helvetica Neue" panose="02000503000000020004" pitchFamily="2" charset="0"/>
              </a:rPr>
              <a:t>select an edge &amp; pick a point</a:t>
            </a:r>
            <a:endParaRPr lang="en-CA" dirty="0">
              <a:solidFill>
                <a:srgbClr val="000000"/>
              </a:solidFill>
              <a:effectLst/>
              <a:latin typeface="Helvetica Neue" panose="02000503000000020004" pitchFamily="2" charset="0"/>
            </a:endParaRPr>
          </a:p>
        </p:txBody>
      </p:sp>
    </p:spTree>
    <p:extLst>
      <p:ext uri="{BB962C8B-B14F-4D97-AF65-F5344CB8AC3E}">
        <p14:creationId xmlns:p14="http://schemas.microsoft.com/office/powerpoint/2010/main" val="3694889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1"/>
          <p:cNvSpPr txBox="1">
            <a:spLocks noGrp="1"/>
          </p:cNvSpPr>
          <p:nvPr>
            <p:ph type="title"/>
          </p:nvPr>
        </p:nvSpPr>
        <p:spPr>
          <a:prstGeom prst="rect">
            <a:avLst/>
          </a:prstGeom>
          <a:ln>
            <a:noFill/>
          </a:ln>
        </p:spPr>
        <p:txBody>
          <a:bodyPr spcFirstLastPara="1" vert="horz" wrap="square" lIns="91425" tIns="91425" rIns="91425" bIns="91425" rtlCol="0" anchor="ctr" anchorCtr="0">
            <a:noAutofit/>
          </a:bodyPr>
          <a:lstStyle/>
          <a:p>
            <a:r>
              <a:rPr lang="en" b="1" dirty="0"/>
              <a:t>Differentiable Rendering is Important!</a:t>
            </a:r>
            <a:endParaRPr b="1" dirty="0"/>
          </a:p>
        </p:txBody>
      </p:sp>
      <p:sp>
        <p:nvSpPr>
          <p:cNvPr id="532" name="Google Shape;532;p81"/>
          <p:cNvSpPr txBox="1">
            <a:spLocks noGrp="1"/>
          </p:cNvSpPr>
          <p:nvPr>
            <p:ph idx="1"/>
          </p:nvPr>
        </p:nvSpPr>
        <p:spPr>
          <a:xfrm>
            <a:off x="838200" y="1576912"/>
            <a:ext cx="10515600" cy="1175195"/>
          </a:xfrm>
          <a:prstGeom prst="rect">
            <a:avLst/>
          </a:prstGeom>
          <a:ln>
            <a:noFill/>
          </a:ln>
        </p:spPr>
        <p:txBody>
          <a:bodyPr spcFirstLastPara="1" vert="horz" wrap="square" lIns="91425" tIns="91425" rIns="91425" bIns="91425" rtlCol="0" anchor="t" anchorCtr="0">
            <a:noAutofit/>
          </a:bodyPr>
          <a:lstStyle/>
          <a:p>
            <a:pPr>
              <a:buChar char="-"/>
            </a:pPr>
            <a:r>
              <a:rPr lang="en-CA" sz="2200" dirty="0"/>
              <a:t>The ability of calculating gradients are crucial to optimization</a:t>
            </a:r>
          </a:p>
          <a:p>
            <a:pPr lvl="1">
              <a:buChar char="-"/>
            </a:pPr>
            <a:r>
              <a:rPr lang="en-CA" sz="2000" dirty="0">
                <a:solidFill>
                  <a:srgbClr val="C00000"/>
                </a:solidFill>
              </a:rPr>
              <a:t>(a) inverse problems</a:t>
            </a:r>
            <a:r>
              <a:rPr lang="en-CA" sz="2000" dirty="0"/>
              <a:t>, </a:t>
            </a:r>
            <a:r>
              <a:rPr lang="en-CA" sz="2000" dirty="0">
                <a:solidFill>
                  <a:schemeClr val="accent6">
                    <a:lumMod val="75000"/>
                  </a:schemeClr>
                </a:solidFill>
              </a:rPr>
              <a:t>(b) deep learning</a:t>
            </a:r>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p:txBody>
      </p:sp>
      <p:pic>
        <p:nvPicPr>
          <p:cNvPr id="29" name="Screen Shot 2018-11-28 at 09.59.22.png" descr="Screen Shot 2018-11-28 at 09.59.22.png">
            <a:extLst>
              <a:ext uri="{FF2B5EF4-FFF2-40B4-BE49-F238E27FC236}">
                <a16:creationId xmlns:a16="http://schemas.microsoft.com/office/drawing/2014/main" id="{E4FCEE02-0FCA-FC4D-8DE5-26FA5CD79C0D}"/>
              </a:ext>
            </a:extLst>
          </p:cNvPr>
          <p:cNvPicPr>
            <a:picLocks noChangeAspect="1"/>
          </p:cNvPicPr>
          <p:nvPr/>
        </p:nvPicPr>
        <p:blipFill>
          <a:blip r:embed="rId3"/>
          <a:srcRect l="16995" r="7286"/>
          <a:stretch>
            <a:fillRect/>
          </a:stretch>
        </p:blipFill>
        <p:spPr>
          <a:xfrm>
            <a:off x="3360150" y="3479875"/>
            <a:ext cx="2016658" cy="2021823"/>
          </a:xfrm>
          <a:prstGeom prst="rect">
            <a:avLst/>
          </a:prstGeom>
          <a:ln w="12700">
            <a:miter lim="400000"/>
          </a:ln>
        </p:spPr>
      </p:pic>
      <p:pic>
        <p:nvPicPr>
          <p:cNvPr id="30" name="living_room_target.png" descr="living_room_target.png">
            <a:extLst>
              <a:ext uri="{FF2B5EF4-FFF2-40B4-BE49-F238E27FC236}">
                <a16:creationId xmlns:a16="http://schemas.microsoft.com/office/drawing/2014/main" id="{BA25DC7B-E62B-F441-B5D8-9A72F19CB422}"/>
              </a:ext>
            </a:extLst>
          </p:cNvPr>
          <p:cNvPicPr>
            <a:picLocks noChangeAspect="1"/>
          </p:cNvPicPr>
          <p:nvPr/>
        </p:nvPicPr>
        <p:blipFill>
          <a:blip r:embed="rId4"/>
          <a:stretch>
            <a:fillRect/>
          </a:stretch>
        </p:blipFill>
        <p:spPr>
          <a:xfrm>
            <a:off x="6736175" y="3530249"/>
            <a:ext cx="2021857" cy="2021857"/>
          </a:xfrm>
          <a:prstGeom prst="rect">
            <a:avLst/>
          </a:prstGeom>
          <a:ln w="12700">
            <a:miter lim="400000"/>
          </a:ln>
        </p:spPr>
      </p:pic>
      <p:sp>
        <p:nvSpPr>
          <p:cNvPr id="31" name="3D scene">
            <a:extLst>
              <a:ext uri="{FF2B5EF4-FFF2-40B4-BE49-F238E27FC236}">
                <a16:creationId xmlns:a16="http://schemas.microsoft.com/office/drawing/2014/main" id="{FB988489-DC70-B947-8751-C547AF870C2D}"/>
              </a:ext>
            </a:extLst>
          </p:cNvPr>
          <p:cNvSpPr txBox="1"/>
          <p:nvPr/>
        </p:nvSpPr>
        <p:spPr>
          <a:xfrm>
            <a:off x="3830673" y="5552106"/>
            <a:ext cx="1075611" cy="4376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4292" tIns="64292" rIns="64292" bIns="64292">
            <a:spAutoFit/>
          </a:bodyPr>
          <a:lstStyle>
            <a:lvl1pPr algn="l" defTabSz="1285875">
              <a:defRPr sz="7000" b="0"/>
            </a:lvl1pPr>
          </a:lstStyle>
          <a:p>
            <a:r>
              <a:rPr sz="2000" dirty="0"/>
              <a:t>3D scene</a:t>
            </a:r>
          </a:p>
        </p:txBody>
      </p:sp>
      <p:sp>
        <p:nvSpPr>
          <p:cNvPr id="32" name="3D scene">
            <a:extLst>
              <a:ext uri="{FF2B5EF4-FFF2-40B4-BE49-F238E27FC236}">
                <a16:creationId xmlns:a16="http://schemas.microsoft.com/office/drawing/2014/main" id="{A3249743-C20A-684D-A844-6D696C58BC66}"/>
              </a:ext>
            </a:extLst>
          </p:cNvPr>
          <p:cNvSpPr txBox="1"/>
          <p:nvPr/>
        </p:nvSpPr>
        <p:spPr>
          <a:xfrm>
            <a:off x="7365045" y="5608581"/>
            <a:ext cx="764116" cy="4376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4292" tIns="64292" rIns="64292" bIns="64292">
            <a:spAutoFit/>
          </a:bodyPr>
          <a:lstStyle>
            <a:lvl1pPr algn="l" defTabSz="1285875">
              <a:defRPr sz="7000" b="0"/>
            </a:lvl1pPr>
          </a:lstStyle>
          <a:p>
            <a:r>
              <a:rPr sz="2000" dirty="0"/>
              <a:t>image</a:t>
            </a:r>
          </a:p>
        </p:txBody>
      </p:sp>
      <p:sp>
        <p:nvSpPr>
          <p:cNvPr id="33" name="Line">
            <a:extLst>
              <a:ext uri="{FF2B5EF4-FFF2-40B4-BE49-F238E27FC236}">
                <a16:creationId xmlns:a16="http://schemas.microsoft.com/office/drawing/2014/main" id="{E3497717-A975-224A-B1E0-FAC11FF72613}"/>
              </a:ext>
            </a:extLst>
          </p:cNvPr>
          <p:cNvSpPr/>
          <p:nvPr/>
        </p:nvSpPr>
        <p:spPr>
          <a:xfrm>
            <a:off x="5462706" y="4724979"/>
            <a:ext cx="1137764" cy="0"/>
          </a:xfrm>
          <a:prstGeom prst="line">
            <a:avLst/>
          </a:prstGeom>
          <a:ln w="63500">
            <a:solidFill>
              <a:srgbClr val="C00000"/>
            </a:solidFill>
            <a:miter/>
            <a:headEnd type="triangle"/>
          </a:ln>
        </p:spPr>
        <p:txBody>
          <a:bodyPr lIns="64293" tIns="64293" rIns="64293" bIns="64293"/>
          <a:lstStyle/>
          <a:p>
            <a:pPr algn="l" defTabSz="1285875">
              <a:defRPr sz="2400" b="0">
                <a:solidFill>
                  <a:srgbClr val="001E38"/>
                </a:solidFill>
                <a:latin typeface="Arial"/>
                <a:ea typeface="Arial"/>
                <a:cs typeface="Arial"/>
                <a:sym typeface="Arial"/>
              </a:defRPr>
            </a:pPr>
            <a:endParaRPr/>
          </a:p>
        </p:txBody>
      </p:sp>
      <p:sp>
        <p:nvSpPr>
          <p:cNvPr id="35" name="Shape">
            <a:extLst>
              <a:ext uri="{FF2B5EF4-FFF2-40B4-BE49-F238E27FC236}">
                <a16:creationId xmlns:a16="http://schemas.microsoft.com/office/drawing/2014/main" id="{535545DF-B9EC-4848-91DE-3D62A8D57340}"/>
              </a:ext>
            </a:extLst>
          </p:cNvPr>
          <p:cNvSpPr/>
          <p:nvPr/>
        </p:nvSpPr>
        <p:spPr>
          <a:xfrm>
            <a:off x="953591" y="4088752"/>
            <a:ext cx="1034990" cy="703295"/>
          </a:xfrm>
          <a:custGeom>
            <a:avLst/>
            <a:gdLst/>
            <a:ahLst/>
            <a:cxnLst>
              <a:cxn ang="0">
                <a:pos x="wd2" y="hd2"/>
              </a:cxn>
              <a:cxn ang="5400000">
                <a:pos x="wd2" y="hd2"/>
              </a:cxn>
              <a:cxn ang="10800000">
                <a:pos x="wd2" y="hd2"/>
              </a:cxn>
              <a:cxn ang="16200000">
                <a:pos x="wd2" y="hd2"/>
              </a:cxn>
            </a:cxnLst>
            <a:rect l="0" t="0" r="r" b="b"/>
            <a:pathLst>
              <a:path w="21600" h="21600" extrusionOk="0">
                <a:moveTo>
                  <a:pt x="6922" y="0"/>
                </a:moveTo>
                <a:lnTo>
                  <a:pt x="21600" y="0"/>
                </a:lnTo>
                <a:lnTo>
                  <a:pt x="14678" y="21600"/>
                </a:lnTo>
                <a:lnTo>
                  <a:pt x="0" y="21600"/>
                </a:lnTo>
                <a:lnTo>
                  <a:pt x="6922" y="0"/>
                </a:lnTo>
                <a:close/>
              </a:path>
            </a:pathLst>
          </a:custGeom>
          <a:solidFill>
            <a:schemeClr val="accent6">
              <a:lumMod val="60000"/>
              <a:lumOff val="40000"/>
              <a:alpha val="50024"/>
            </a:schemeClr>
          </a:solidFill>
          <a:ln w="12700" cap="flat">
            <a:solidFill>
              <a:schemeClr val="accent6">
                <a:lumMod val="50000"/>
              </a:schemeClr>
            </a:solidFill>
            <a:miter lim="400000"/>
          </a:ln>
          <a:effectLst/>
        </p:spPr>
        <p:txBody>
          <a:bodyPr wrap="square" lIns="64293" tIns="64293" rIns="64293" bIns="64293" numCol="1" anchor="ctr">
            <a:noAutofit/>
          </a:bodyPr>
          <a:lstStyle/>
          <a:p>
            <a:pPr algn="l" defTabSz="1285875">
              <a:defRPr sz="2400" b="0">
                <a:solidFill>
                  <a:srgbClr val="001E38"/>
                </a:solidFill>
                <a:latin typeface="Arial"/>
                <a:ea typeface="Arial"/>
                <a:cs typeface="Arial"/>
                <a:sym typeface="Arial"/>
              </a:defRPr>
            </a:pPr>
            <a:endParaRPr/>
          </a:p>
        </p:txBody>
      </p:sp>
      <p:sp>
        <p:nvSpPr>
          <p:cNvPr id="36" name="Shape">
            <a:extLst>
              <a:ext uri="{FF2B5EF4-FFF2-40B4-BE49-F238E27FC236}">
                <a16:creationId xmlns:a16="http://schemas.microsoft.com/office/drawing/2014/main" id="{0014C83B-B4A1-2C41-81E3-45FA374773B9}"/>
              </a:ext>
            </a:extLst>
          </p:cNvPr>
          <p:cNvSpPr/>
          <p:nvPr/>
        </p:nvSpPr>
        <p:spPr>
          <a:xfrm>
            <a:off x="1054371" y="4189532"/>
            <a:ext cx="1034990" cy="703295"/>
          </a:xfrm>
          <a:custGeom>
            <a:avLst/>
            <a:gdLst/>
            <a:ahLst/>
            <a:cxnLst>
              <a:cxn ang="0">
                <a:pos x="wd2" y="hd2"/>
              </a:cxn>
              <a:cxn ang="5400000">
                <a:pos x="wd2" y="hd2"/>
              </a:cxn>
              <a:cxn ang="10800000">
                <a:pos x="wd2" y="hd2"/>
              </a:cxn>
              <a:cxn ang="16200000">
                <a:pos x="wd2" y="hd2"/>
              </a:cxn>
            </a:cxnLst>
            <a:rect l="0" t="0" r="r" b="b"/>
            <a:pathLst>
              <a:path w="21600" h="21600" extrusionOk="0">
                <a:moveTo>
                  <a:pt x="6922" y="0"/>
                </a:moveTo>
                <a:lnTo>
                  <a:pt x="21600" y="0"/>
                </a:lnTo>
                <a:lnTo>
                  <a:pt x="14678" y="21600"/>
                </a:lnTo>
                <a:lnTo>
                  <a:pt x="0" y="21600"/>
                </a:lnTo>
                <a:lnTo>
                  <a:pt x="6922" y="0"/>
                </a:lnTo>
                <a:close/>
              </a:path>
            </a:pathLst>
          </a:custGeom>
          <a:solidFill>
            <a:schemeClr val="accent6">
              <a:lumMod val="60000"/>
              <a:lumOff val="40000"/>
              <a:alpha val="50024"/>
            </a:schemeClr>
          </a:solidFill>
          <a:ln w="12700" cap="flat">
            <a:solidFill>
              <a:schemeClr val="accent6">
                <a:lumMod val="50000"/>
              </a:schemeClr>
            </a:solidFill>
            <a:miter lim="400000"/>
          </a:ln>
          <a:effectLst/>
        </p:spPr>
        <p:txBody>
          <a:bodyPr wrap="square" lIns="64293" tIns="64293" rIns="64293" bIns="64293" numCol="1" anchor="ctr">
            <a:noAutofit/>
          </a:bodyPr>
          <a:lstStyle/>
          <a:p>
            <a:pPr algn="l" defTabSz="1285875">
              <a:defRPr sz="2400" b="0">
                <a:solidFill>
                  <a:srgbClr val="001E38"/>
                </a:solidFill>
                <a:latin typeface="Arial"/>
                <a:ea typeface="Arial"/>
                <a:cs typeface="Arial"/>
                <a:sym typeface="Arial"/>
              </a:defRPr>
            </a:pPr>
            <a:endParaRPr/>
          </a:p>
        </p:txBody>
      </p:sp>
      <p:sp>
        <p:nvSpPr>
          <p:cNvPr id="37" name="Shape">
            <a:extLst>
              <a:ext uri="{FF2B5EF4-FFF2-40B4-BE49-F238E27FC236}">
                <a16:creationId xmlns:a16="http://schemas.microsoft.com/office/drawing/2014/main" id="{9D57C6EF-EBA9-E844-ACE2-190B47F245F3}"/>
              </a:ext>
            </a:extLst>
          </p:cNvPr>
          <p:cNvSpPr/>
          <p:nvPr/>
        </p:nvSpPr>
        <p:spPr>
          <a:xfrm>
            <a:off x="1155152" y="4290312"/>
            <a:ext cx="1034990" cy="703295"/>
          </a:xfrm>
          <a:custGeom>
            <a:avLst/>
            <a:gdLst/>
            <a:ahLst/>
            <a:cxnLst>
              <a:cxn ang="0">
                <a:pos x="wd2" y="hd2"/>
              </a:cxn>
              <a:cxn ang="5400000">
                <a:pos x="wd2" y="hd2"/>
              </a:cxn>
              <a:cxn ang="10800000">
                <a:pos x="wd2" y="hd2"/>
              </a:cxn>
              <a:cxn ang="16200000">
                <a:pos x="wd2" y="hd2"/>
              </a:cxn>
            </a:cxnLst>
            <a:rect l="0" t="0" r="r" b="b"/>
            <a:pathLst>
              <a:path w="21600" h="21600" extrusionOk="0">
                <a:moveTo>
                  <a:pt x="6922" y="0"/>
                </a:moveTo>
                <a:lnTo>
                  <a:pt x="21600" y="0"/>
                </a:lnTo>
                <a:lnTo>
                  <a:pt x="14678" y="21600"/>
                </a:lnTo>
                <a:lnTo>
                  <a:pt x="0" y="21600"/>
                </a:lnTo>
                <a:lnTo>
                  <a:pt x="6922" y="0"/>
                </a:lnTo>
                <a:close/>
              </a:path>
            </a:pathLst>
          </a:custGeom>
          <a:solidFill>
            <a:schemeClr val="accent6">
              <a:lumMod val="60000"/>
              <a:lumOff val="40000"/>
              <a:alpha val="50024"/>
            </a:schemeClr>
          </a:solidFill>
          <a:ln w="12700" cap="flat">
            <a:solidFill>
              <a:schemeClr val="accent6">
                <a:lumMod val="50000"/>
              </a:schemeClr>
            </a:solidFill>
            <a:miter lim="400000"/>
          </a:ln>
          <a:effectLst/>
        </p:spPr>
        <p:txBody>
          <a:bodyPr wrap="square" lIns="64293" tIns="64293" rIns="64293" bIns="64293" numCol="1" anchor="ctr">
            <a:noAutofit/>
          </a:bodyPr>
          <a:lstStyle/>
          <a:p>
            <a:pPr algn="l" defTabSz="1285875">
              <a:defRPr sz="2400" b="0">
                <a:solidFill>
                  <a:srgbClr val="001E38"/>
                </a:solidFill>
                <a:latin typeface="Arial"/>
                <a:ea typeface="Arial"/>
                <a:cs typeface="Arial"/>
                <a:sym typeface="Arial"/>
              </a:defRPr>
            </a:pPr>
            <a:endParaRPr/>
          </a:p>
        </p:txBody>
      </p:sp>
      <p:sp>
        <p:nvSpPr>
          <p:cNvPr id="38" name="Shape">
            <a:extLst>
              <a:ext uri="{FF2B5EF4-FFF2-40B4-BE49-F238E27FC236}">
                <a16:creationId xmlns:a16="http://schemas.microsoft.com/office/drawing/2014/main" id="{D6694821-F5A2-3C4F-8073-CACF7A795BAE}"/>
              </a:ext>
            </a:extLst>
          </p:cNvPr>
          <p:cNvSpPr/>
          <p:nvPr/>
        </p:nvSpPr>
        <p:spPr>
          <a:xfrm>
            <a:off x="1255932" y="4391093"/>
            <a:ext cx="1034990" cy="703295"/>
          </a:xfrm>
          <a:custGeom>
            <a:avLst/>
            <a:gdLst/>
            <a:ahLst/>
            <a:cxnLst>
              <a:cxn ang="0">
                <a:pos x="wd2" y="hd2"/>
              </a:cxn>
              <a:cxn ang="5400000">
                <a:pos x="wd2" y="hd2"/>
              </a:cxn>
              <a:cxn ang="10800000">
                <a:pos x="wd2" y="hd2"/>
              </a:cxn>
              <a:cxn ang="16200000">
                <a:pos x="wd2" y="hd2"/>
              </a:cxn>
            </a:cxnLst>
            <a:rect l="0" t="0" r="r" b="b"/>
            <a:pathLst>
              <a:path w="21600" h="21600" extrusionOk="0">
                <a:moveTo>
                  <a:pt x="6922" y="0"/>
                </a:moveTo>
                <a:lnTo>
                  <a:pt x="21600" y="0"/>
                </a:lnTo>
                <a:lnTo>
                  <a:pt x="14678" y="21600"/>
                </a:lnTo>
                <a:lnTo>
                  <a:pt x="0" y="21600"/>
                </a:lnTo>
                <a:lnTo>
                  <a:pt x="6922" y="0"/>
                </a:lnTo>
                <a:close/>
              </a:path>
            </a:pathLst>
          </a:custGeom>
          <a:solidFill>
            <a:schemeClr val="accent6">
              <a:lumMod val="60000"/>
              <a:lumOff val="40000"/>
              <a:alpha val="50024"/>
            </a:schemeClr>
          </a:solidFill>
          <a:ln w="12700" cap="flat">
            <a:solidFill>
              <a:schemeClr val="accent6">
                <a:lumMod val="50000"/>
              </a:schemeClr>
            </a:solidFill>
            <a:miter lim="400000"/>
          </a:ln>
          <a:effectLst/>
        </p:spPr>
        <p:txBody>
          <a:bodyPr wrap="square" lIns="64293" tIns="64293" rIns="64293" bIns="64293" numCol="1" anchor="ctr">
            <a:noAutofit/>
          </a:bodyPr>
          <a:lstStyle/>
          <a:p>
            <a:pPr algn="l" defTabSz="1285875">
              <a:defRPr sz="2400" b="0">
                <a:solidFill>
                  <a:srgbClr val="001E38"/>
                </a:solidFill>
                <a:latin typeface="Arial"/>
                <a:ea typeface="Arial"/>
                <a:cs typeface="Arial"/>
                <a:sym typeface="Arial"/>
              </a:defRPr>
            </a:pPr>
            <a:endParaRPr/>
          </a:p>
        </p:txBody>
      </p:sp>
      <p:sp>
        <p:nvSpPr>
          <p:cNvPr id="39" name="Line">
            <a:extLst>
              <a:ext uri="{FF2B5EF4-FFF2-40B4-BE49-F238E27FC236}">
                <a16:creationId xmlns:a16="http://schemas.microsoft.com/office/drawing/2014/main" id="{1D1DAB7A-5FF7-784E-A81E-DC75C4FD52F4}"/>
              </a:ext>
            </a:extLst>
          </p:cNvPr>
          <p:cNvSpPr/>
          <p:nvPr/>
        </p:nvSpPr>
        <p:spPr>
          <a:xfrm>
            <a:off x="5483026" y="4309467"/>
            <a:ext cx="1137764" cy="0"/>
          </a:xfrm>
          <a:prstGeom prst="line">
            <a:avLst/>
          </a:prstGeom>
          <a:ln w="63500">
            <a:solidFill>
              <a:srgbClr val="40566A"/>
            </a:solidFill>
            <a:miter/>
            <a:tailEnd type="triangle"/>
          </a:ln>
        </p:spPr>
        <p:txBody>
          <a:bodyPr lIns="64293" tIns="64293" rIns="64293" bIns="64293"/>
          <a:lstStyle/>
          <a:p>
            <a:pPr algn="l" defTabSz="1285875">
              <a:defRPr sz="2400" b="0">
                <a:solidFill>
                  <a:srgbClr val="001E38"/>
                </a:solidFill>
                <a:latin typeface="Arial"/>
                <a:ea typeface="Arial"/>
                <a:cs typeface="Arial"/>
                <a:sym typeface="Arial"/>
              </a:defRPr>
            </a:pPr>
            <a:endParaRPr/>
          </a:p>
        </p:txBody>
      </p:sp>
      <p:sp>
        <p:nvSpPr>
          <p:cNvPr id="46" name="3D scene">
            <a:extLst>
              <a:ext uri="{FF2B5EF4-FFF2-40B4-BE49-F238E27FC236}">
                <a16:creationId xmlns:a16="http://schemas.microsoft.com/office/drawing/2014/main" id="{60942E5A-D7D7-0F48-938B-BE4D91D7F0F0}"/>
              </a:ext>
            </a:extLst>
          </p:cNvPr>
          <p:cNvSpPr txBox="1"/>
          <p:nvPr/>
        </p:nvSpPr>
        <p:spPr>
          <a:xfrm>
            <a:off x="9804880" y="5275157"/>
            <a:ext cx="1113299" cy="745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1285875">
              <a:defRPr sz="6500" b="0"/>
            </a:pPr>
            <a:r>
              <a:rPr sz="2000" b="1" dirty="0">
                <a:solidFill>
                  <a:schemeClr val="accent6">
                    <a:lumMod val="75000"/>
                  </a:schemeClr>
                </a:solidFill>
              </a:rPr>
              <a:t>neural</a:t>
            </a:r>
          </a:p>
          <a:p>
            <a:pPr algn="ctr" defTabSz="1285875">
              <a:defRPr sz="6500" b="0"/>
            </a:pPr>
            <a:r>
              <a:rPr sz="2000" b="1" dirty="0">
                <a:solidFill>
                  <a:schemeClr val="accent6">
                    <a:lumMod val="75000"/>
                  </a:schemeClr>
                </a:solidFill>
              </a:rPr>
              <a:t>network</a:t>
            </a:r>
          </a:p>
        </p:txBody>
      </p:sp>
      <p:sp>
        <p:nvSpPr>
          <p:cNvPr id="47" name="Line">
            <a:extLst>
              <a:ext uri="{FF2B5EF4-FFF2-40B4-BE49-F238E27FC236}">
                <a16:creationId xmlns:a16="http://schemas.microsoft.com/office/drawing/2014/main" id="{16EF6E4F-1180-304D-8BE5-26E4E99150DC}"/>
              </a:ext>
            </a:extLst>
          </p:cNvPr>
          <p:cNvSpPr/>
          <p:nvPr/>
        </p:nvSpPr>
        <p:spPr>
          <a:xfrm>
            <a:off x="8907973" y="4724979"/>
            <a:ext cx="584700" cy="0"/>
          </a:xfrm>
          <a:prstGeom prst="line">
            <a:avLst/>
          </a:prstGeom>
          <a:ln w="63500">
            <a:solidFill>
              <a:schemeClr val="accent6">
                <a:lumMod val="75000"/>
              </a:schemeClr>
            </a:solidFill>
            <a:prstDash val="sysDash"/>
            <a:miter/>
            <a:headEnd type="triangle"/>
          </a:ln>
        </p:spPr>
        <p:txBody>
          <a:bodyPr lIns="64293" tIns="64293" rIns="64293" bIns="64293"/>
          <a:lstStyle/>
          <a:p>
            <a:pPr algn="l" defTabSz="1285875">
              <a:defRPr sz="2400" b="0">
                <a:solidFill>
                  <a:srgbClr val="001E38"/>
                </a:solidFill>
                <a:latin typeface="Arial"/>
                <a:ea typeface="Arial"/>
                <a:cs typeface="Arial"/>
                <a:sym typeface="Arial"/>
              </a:defRPr>
            </a:pPr>
            <a:endParaRPr/>
          </a:p>
        </p:txBody>
      </p:sp>
      <p:sp>
        <p:nvSpPr>
          <p:cNvPr id="48" name="Line">
            <a:extLst>
              <a:ext uri="{FF2B5EF4-FFF2-40B4-BE49-F238E27FC236}">
                <a16:creationId xmlns:a16="http://schemas.microsoft.com/office/drawing/2014/main" id="{33ACBD6A-2121-4743-B7D2-6EBE1DE64DAE}"/>
              </a:ext>
            </a:extLst>
          </p:cNvPr>
          <p:cNvSpPr/>
          <p:nvPr/>
        </p:nvSpPr>
        <p:spPr>
          <a:xfrm>
            <a:off x="8968933" y="4309059"/>
            <a:ext cx="584700" cy="0"/>
          </a:xfrm>
          <a:prstGeom prst="line">
            <a:avLst/>
          </a:prstGeom>
          <a:ln w="63500">
            <a:solidFill>
              <a:schemeClr val="accent6">
                <a:lumMod val="75000"/>
              </a:schemeClr>
            </a:solidFill>
            <a:prstDash val="sysDash"/>
            <a:miter/>
            <a:tailEnd type="triangle"/>
          </a:ln>
        </p:spPr>
        <p:txBody>
          <a:bodyPr lIns="64293" tIns="64293" rIns="64293" bIns="64293"/>
          <a:lstStyle/>
          <a:p>
            <a:pPr algn="l" defTabSz="1285875">
              <a:defRPr sz="2400" b="0">
                <a:solidFill>
                  <a:srgbClr val="001E38"/>
                </a:solidFill>
                <a:latin typeface="Arial"/>
                <a:ea typeface="Arial"/>
                <a:cs typeface="Arial"/>
                <a:sym typeface="Arial"/>
              </a:defRPr>
            </a:pPr>
            <a:endParaRPr/>
          </a:p>
        </p:txBody>
      </p:sp>
      <p:sp>
        <p:nvSpPr>
          <p:cNvPr id="49" name="Line">
            <a:extLst>
              <a:ext uri="{FF2B5EF4-FFF2-40B4-BE49-F238E27FC236}">
                <a16:creationId xmlns:a16="http://schemas.microsoft.com/office/drawing/2014/main" id="{DFC13692-5493-0148-96B7-2CD48869291C}"/>
              </a:ext>
            </a:extLst>
          </p:cNvPr>
          <p:cNvSpPr/>
          <p:nvPr/>
        </p:nvSpPr>
        <p:spPr>
          <a:xfrm>
            <a:off x="2448323" y="4541178"/>
            <a:ext cx="584699" cy="0"/>
          </a:xfrm>
          <a:prstGeom prst="line">
            <a:avLst/>
          </a:prstGeom>
          <a:ln w="63500">
            <a:solidFill>
              <a:schemeClr val="accent6">
                <a:lumMod val="75000"/>
              </a:schemeClr>
            </a:solidFill>
            <a:prstDash val="sysDash"/>
            <a:miter/>
            <a:tailEnd type="triangle"/>
          </a:ln>
        </p:spPr>
        <p:txBody>
          <a:bodyPr lIns="64293" tIns="64293" rIns="64293" bIns="64293"/>
          <a:lstStyle/>
          <a:p>
            <a:pPr algn="l" defTabSz="1285875">
              <a:defRPr sz="2400" b="0">
                <a:solidFill>
                  <a:srgbClr val="001E38"/>
                </a:solidFill>
                <a:latin typeface="Arial"/>
                <a:ea typeface="Arial"/>
                <a:cs typeface="Arial"/>
                <a:sym typeface="Arial"/>
              </a:defRPr>
            </a:pPr>
            <a:endParaRPr/>
          </a:p>
        </p:txBody>
      </p:sp>
      <p:sp>
        <p:nvSpPr>
          <p:cNvPr id="28" name="Rectangle 27">
            <a:extLst>
              <a:ext uri="{FF2B5EF4-FFF2-40B4-BE49-F238E27FC236}">
                <a16:creationId xmlns:a16="http://schemas.microsoft.com/office/drawing/2014/main" id="{16B4F5F5-A251-DE4C-AF8F-548D63F71567}"/>
              </a:ext>
            </a:extLst>
          </p:cNvPr>
          <p:cNvSpPr/>
          <p:nvPr/>
        </p:nvSpPr>
        <p:spPr>
          <a:xfrm>
            <a:off x="5466420" y="3887259"/>
            <a:ext cx="1100173" cy="369332"/>
          </a:xfrm>
          <a:prstGeom prst="rect">
            <a:avLst/>
          </a:prstGeom>
        </p:spPr>
        <p:txBody>
          <a:bodyPr wrap="none">
            <a:spAutoFit/>
          </a:bodyPr>
          <a:lstStyle/>
          <a:p>
            <a:r>
              <a:rPr lang="en-US" dirty="0"/>
              <a:t>rendering</a:t>
            </a:r>
          </a:p>
        </p:txBody>
      </p:sp>
      <p:sp>
        <p:nvSpPr>
          <p:cNvPr id="50" name="Rectangle 49">
            <a:extLst>
              <a:ext uri="{FF2B5EF4-FFF2-40B4-BE49-F238E27FC236}">
                <a16:creationId xmlns:a16="http://schemas.microsoft.com/office/drawing/2014/main" id="{D594E8A9-7258-B14C-908E-A6F3D4D1E8F6}"/>
              </a:ext>
            </a:extLst>
          </p:cNvPr>
          <p:cNvSpPr/>
          <p:nvPr/>
        </p:nvSpPr>
        <p:spPr>
          <a:xfrm>
            <a:off x="5376809" y="4771159"/>
            <a:ext cx="1324438" cy="584775"/>
          </a:xfrm>
          <a:prstGeom prst="rect">
            <a:avLst/>
          </a:prstGeom>
        </p:spPr>
        <p:txBody>
          <a:bodyPr wrap="square">
            <a:spAutoFit/>
          </a:bodyPr>
          <a:lstStyle/>
          <a:p>
            <a:pPr algn="ctr"/>
            <a:r>
              <a:rPr lang="en-US" sz="1600" b="1" dirty="0">
                <a:solidFill>
                  <a:srgbClr val="C00000"/>
                </a:solidFill>
                <a:latin typeface="Arial" panose="020B0604020202020204" pitchFamily="34" charset="0"/>
                <a:cs typeface="Arial" panose="020B0604020202020204" pitchFamily="34" charset="0"/>
              </a:rPr>
              <a:t>Inverse</a:t>
            </a:r>
          </a:p>
          <a:p>
            <a:pPr algn="ctr"/>
            <a:r>
              <a:rPr lang="en-US" sz="1600" b="1" dirty="0">
                <a:solidFill>
                  <a:srgbClr val="C00000"/>
                </a:solidFill>
                <a:latin typeface="Arial" panose="020B0604020202020204" pitchFamily="34" charset="0"/>
                <a:cs typeface="Arial" panose="020B0604020202020204" pitchFamily="34" charset="0"/>
              </a:rPr>
              <a:t>rendering</a:t>
            </a:r>
          </a:p>
        </p:txBody>
      </p:sp>
      <p:sp>
        <p:nvSpPr>
          <p:cNvPr id="54" name="3D scene">
            <a:extLst>
              <a:ext uri="{FF2B5EF4-FFF2-40B4-BE49-F238E27FC236}">
                <a16:creationId xmlns:a16="http://schemas.microsoft.com/office/drawing/2014/main" id="{7AA58EAB-DEED-4E47-8247-6B593BDFAA63}"/>
              </a:ext>
            </a:extLst>
          </p:cNvPr>
          <p:cNvSpPr txBox="1"/>
          <p:nvPr/>
        </p:nvSpPr>
        <p:spPr>
          <a:xfrm>
            <a:off x="1015216" y="5275157"/>
            <a:ext cx="1113299" cy="745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p>
            <a:pPr algn="ctr" defTabSz="1285875">
              <a:defRPr sz="6500" b="0"/>
            </a:pPr>
            <a:r>
              <a:rPr sz="2000" b="1" dirty="0">
                <a:solidFill>
                  <a:schemeClr val="accent6">
                    <a:lumMod val="75000"/>
                  </a:schemeClr>
                </a:solidFill>
              </a:rPr>
              <a:t>neural</a:t>
            </a:r>
          </a:p>
          <a:p>
            <a:pPr algn="ctr" defTabSz="1285875">
              <a:defRPr sz="6500" b="0"/>
            </a:pPr>
            <a:r>
              <a:rPr sz="2000" b="1" dirty="0">
                <a:solidFill>
                  <a:schemeClr val="accent6">
                    <a:lumMod val="75000"/>
                  </a:schemeClr>
                </a:solidFill>
              </a:rPr>
              <a:t>network</a:t>
            </a:r>
          </a:p>
        </p:txBody>
      </p:sp>
      <p:sp>
        <p:nvSpPr>
          <p:cNvPr id="55" name="Shape">
            <a:extLst>
              <a:ext uri="{FF2B5EF4-FFF2-40B4-BE49-F238E27FC236}">
                <a16:creationId xmlns:a16="http://schemas.microsoft.com/office/drawing/2014/main" id="{481D5481-1C89-CE42-B40D-C3D664AC8999}"/>
              </a:ext>
            </a:extLst>
          </p:cNvPr>
          <p:cNvSpPr/>
          <p:nvPr/>
        </p:nvSpPr>
        <p:spPr>
          <a:xfrm>
            <a:off x="9738442" y="4067953"/>
            <a:ext cx="1034990" cy="703295"/>
          </a:xfrm>
          <a:custGeom>
            <a:avLst/>
            <a:gdLst/>
            <a:ahLst/>
            <a:cxnLst>
              <a:cxn ang="0">
                <a:pos x="wd2" y="hd2"/>
              </a:cxn>
              <a:cxn ang="5400000">
                <a:pos x="wd2" y="hd2"/>
              </a:cxn>
              <a:cxn ang="10800000">
                <a:pos x="wd2" y="hd2"/>
              </a:cxn>
              <a:cxn ang="16200000">
                <a:pos x="wd2" y="hd2"/>
              </a:cxn>
            </a:cxnLst>
            <a:rect l="0" t="0" r="r" b="b"/>
            <a:pathLst>
              <a:path w="21600" h="21600" extrusionOk="0">
                <a:moveTo>
                  <a:pt x="6922" y="0"/>
                </a:moveTo>
                <a:lnTo>
                  <a:pt x="21600" y="0"/>
                </a:lnTo>
                <a:lnTo>
                  <a:pt x="14678" y="21600"/>
                </a:lnTo>
                <a:lnTo>
                  <a:pt x="0" y="21600"/>
                </a:lnTo>
                <a:lnTo>
                  <a:pt x="6922" y="0"/>
                </a:lnTo>
                <a:close/>
              </a:path>
            </a:pathLst>
          </a:custGeom>
          <a:solidFill>
            <a:schemeClr val="accent6">
              <a:lumMod val="60000"/>
              <a:lumOff val="40000"/>
              <a:alpha val="50024"/>
            </a:schemeClr>
          </a:solidFill>
          <a:ln w="12700" cap="flat">
            <a:solidFill>
              <a:schemeClr val="accent6">
                <a:lumMod val="50000"/>
              </a:schemeClr>
            </a:solidFill>
            <a:miter lim="400000"/>
          </a:ln>
          <a:effectLst/>
        </p:spPr>
        <p:txBody>
          <a:bodyPr wrap="square" lIns="64293" tIns="64293" rIns="64293" bIns="64293" numCol="1" anchor="ctr">
            <a:noAutofit/>
          </a:bodyPr>
          <a:lstStyle/>
          <a:p>
            <a:pPr algn="l" defTabSz="1285875">
              <a:defRPr sz="2400" b="0">
                <a:solidFill>
                  <a:srgbClr val="001E38"/>
                </a:solidFill>
                <a:latin typeface="Arial"/>
                <a:ea typeface="Arial"/>
                <a:cs typeface="Arial"/>
                <a:sym typeface="Arial"/>
              </a:defRPr>
            </a:pPr>
            <a:endParaRPr/>
          </a:p>
        </p:txBody>
      </p:sp>
      <p:sp>
        <p:nvSpPr>
          <p:cNvPr id="56" name="Shape">
            <a:extLst>
              <a:ext uri="{FF2B5EF4-FFF2-40B4-BE49-F238E27FC236}">
                <a16:creationId xmlns:a16="http://schemas.microsoft.com/office/drawing/2014/main" id="{B1BE122D-C2B2-3C47-9385-1368AD9774D1}"/>
              </a:ext>
            </a:extLst>
          </p:cNvPr>
          <p:cNvSpPr/>
          <p:nvPr/>
        </p:nvSpPr>
        <p:spPr>
          <a:xfrm>
            <a:off x="9839222" y="4168733"/>
            <a:ext cx="1034990" cy="703295"/>
          </a:xfrm>
          <a:custGeom>
            <a:avLst/>
            <a:gdLst/>
            <a:ahLst/>
            <a:cxnLst>
              <a:cxn ang="0">
                <a:pos x="wd2" y="hd2"/>
              </a:cxn>
              <a:cxn ang="5400000">
                <a:pos x="wd2" y="hd2"/>
              </a:cxn>
              <a:cxn ang="10800000">
                <a:pos x="wd2" y="hd2"/>
              </a:cxn>
              <a:cxn ang="16200000">
                <a:pos x="wd2" y="hd2"/>
              </a:cxn>
            </a:cxnLst>
            <a:rect l="0" t="0" r="r" b="b"/>
            <a:pathLst>
              <a:path w="21600" h="21600" extrusionOk="0">
                <a:moveTo>
                  <a:pt x="6922" y="0"/>
                </a:moveTo>
                <a:lnTo>
                  <a:pt x="21600" y="0"/>
                </a:lnTo>
                <a:lnTo>
                  <a:pt x="14678" y="21600"/>
                </a:lnTo>
                <a:lnTo>
                  <a:pt x="0" y="21600"/>
                </a:lnTo>
                <a:lnTo>
                  <a:pt x="6922" y="0"/>
                </a:lnTo>
                <a:close/>
              </a:path>
            </a:pathLst>
          </a:custGeom>
          <a:solidFill>
            <a:schemeClr val="accent6">
              <a:lumMod val="60000"/>
              <a:lumOff val="40000"/>
              <a:alpha val="50024"/>
            </a:schemeClr>
          </a:solidFill>
          <a:ln w="12700" cap="flat">
            <a:solidFill>
              <a:schemeClr val="accent6">
                <a:lumMod val="50000"/>
              </a:schemeClr>
            </a:solidFill>
            <a:miter lim="400000"/>
          </a:ln>
          <a:effectLst/>
        </p:spPr>
        <p:txBody>
          <a:bodyPr wrap="square" lIns="64293" tIns="64293" rIns="64293" bIns="64293" numCol="1" anchor="ctr">
            <a:noAutofit/>
          </a:bodyPr>
          <a:lstStyle/>
          <a:p>
            <a:pPr algn="l" defTabSz="1285875">
              <a:defRPr sz="2400" b="0">
                <a:solidFill>
                  <a:srgbClr val="001E38"/>
                </a:solidFill>
                <a:latin typeface="Arial"/>
                <a:ea typeface="Arial"/>
                <a:cs typeface="Arial"/>
                <a:sym typeface="Arial"/>
              </a:defRPr>
            </a:pPr>
            <a:endParaRPr/>
          </a:p>
        </p:txBody>
      </p:sp>
      <p:sp>
        <p:nvSpPr>
          <p:cNvPr id="57" name="Shape">
            <a:extLst>
              <a:ext uri="{FF2B5EF4-FFF2-40B4-BE49-F238E27FC236}">
                <a16:creationId xmlns:a16="http://schemas.microsoft.com/office/drawing/2014/main" id="{81DE9527-D8B6-3144-87B5-D0B28DC0A0F1}"/>
              </a:ext>
            </a:extLst>
          </p:cNvPr>
          <p:cNvSpPr/>
          <p:nvPr/>
        </p:nvSpPr>
        <p:spPr>
          <a:xfrm>
            <a:off x="9940003" y="4269513"/>
            <a:ext cx="1034990" cy="703295"/>
          </a:xfrm>
          <a:custGeom>
            <a:avLst/>
            <a:gdLst/>
            <a:ahLst/>
            <a:cxnLst>
              <a:cxn ang="0">
                <a:pos x="wd2" y="hd2"/>
              </a:cxn>
              <a:cxn ang="5400000">
                <a:pos x="wd2" y="hd2"/>
              </a:cxn>
              <a:cxn ang="10800000">
                <a:pos x="wd2" y="hd2"/>
              </a:cxn>
              <a:cxn ang="16200000">
                <a:pos x="wd2" y="hd2"/>
              </a:cxn>
            </a:cxnLst>
            <a:rect l="0" t="0" r="r" b="b"/>
            <a:pathLst>
              <a:path w="21600" h="21600" extrusionOk="0">
                <a:moveTo>
                  <a:pt x="6922" y="0"/>
                </a:moveTo>
                <a:lnTo>
                  <a:pt x="21600" y="0"/>
                </a:lnTo>
                <a:lnTo>
                  <a:pt x="14678" y="21600"/>
                </a:lnTo>
                <a:lnTo>
                  <a:pt x="0" y="21600"/>
                </a:lnTo>
                <a:lnTo>
                  <a:pt x="6922" y="0"/>
                </a:lnTo>
                <a:close/>
              </a:path>
            </a:pathLst>
          </a:custGeom>
          <a:solidFill>
            <a:schemeClr val="accent6">
              <a:lumMod val="60000"/>
              <a:lumOff val="40000"/>
              <a:alpha val="50024"/>
            </a:schemeClr>
          </a:solidFill>
          <a:ln w="12700" cap="flat">
            <a:solidFill>
              <a:schemeClr val="accent6">
                <a:lumMod val="50000"/>
              </a:schemeClr>
            </a:solidFill>
            <a:miter lim="400000"/>
          </a:ln>
          <a:effectLst/>
        </p:spPr>
        <p:txBody>
          <a:bodyPr wrap="square" lIns="64293" tIns="64293" rIns="64293" bIns="64293" numCol="1" anchor="ctr">
            <a:noAutofit/>
          </a:bodyPr>
          <a:lstStyle/>
          <a:p>
            <a:pPr algn="l" defTabSz="1285875">
              <a:defRPr sz="2400" b="0">
                <a:solidFill>
                  <a:srgbClr val="001E38"/>
                </a:solidFill>
                <a:latin typeface="Arial"/>
                <a:ea typeface="Arial"/>
                <a:cs typeface="Arial"/>
                <a:sym typeface="Arial"/>
              </a:defRPr>
            </a:pPr>
            <a:endParaRPr/>
          </a:p>
        </p:txBody>
      </p:sp>
      <p:sp>
        <p:nvSpPr>
          <p:cNvPr id="58" name="Shape">
            <a:extLst>
              <a:ext uri="{FF2B5EF4-FFF2-40B4-BE49-F238E27FC236}">
                <a16:creationId xmlns:a16="http://schemas.microsoft.com/office/drawing/2014/main" id="{35042268-B55B-114C-93F8-E2D1BC97C507}"/>
              </a:ext>
            </a:extLst>
          </p:cNvPr>
          <p:cNvSpPr/>
          <p:nvPr/>
        </p:nvSpPr>
        <p:spPr>
          <a:xfrm>
            <a:off x="10040783" y="4370294"/>
            <a:ext cx="1034990" cy="703295"/>
          </a:xfrm>
          <a:custGeom>
            <a:avLst/>
            <a:gdLst/>
            <a:ahLst/>
            <a:cxnLst>
              <a:cxn ang="0">
                <a:pos x="wd2" y="hd2"/>
              </a:cxn>
              <a:cxn ang="5400000">
                <a:pos x="wd2" y="hd2"/>
              </a:cxn>
              <a:cxn ang="10800000">
                <a:pos x="wd2" y="hd2"/>
              </a:cxn>
              <a:cxn ang="16200000">
                <a:pos x="wd2" y="hd2"/>
              </a:cxn>
            </a:cxnLst>
            <a:rect l="0" t="0" r="r" b="b"/>
            <a:pathLst>
              <a:path w="21600" h="21600" extrusionOk="0">
                <a:moveTo>
                  <a:pt x="6922" y="0"/>
                </a:moveTo>
                <a:lnTo>
                  <a:pt x="21600" y="0"/>
                </a:lnTo>
                <a:lnTo>
                  <a:pt x="14678" y="21600"/>
                </a:lnTo>
                <a:lnTo>
                  <a:pt x="0" y="21600"/>
                </a:lnTo>
                <a:lnTo>
                  <a:pt x="6922" y="0"/>
                </a:lnTo>
                <a:close/>
              </a:path>
            </a:pathLst>
          </a:custGeom>
          <a:solidFill>
            <a:schemeClr val="accent6">
              <a:lumMod val="60000"/>
              <a:lumOff val="40000"/>
              <a:alpha val="50024"/>
            </a:schemeClr>
          </a:solidFill>
          <a:ln w="12700" cap="flat">
            <a:solidFill>
              <a:schemeClr val="accent6">
                <a:lumMod val="50000"/>
              </a:schemeClr>
            </a:solidFill>
            <a:miter lim="400000"/>
          </a:ln>
          <a:effectLst/>
        </p:spPr>
        <p:txBody>
          <a:bodyPr wrap="square" lIns="64293" tIns="64293" rIns="64293" bIns="64293" numCol="1" anchor="ctr">
            <a:noAutofit/>
          </a:bodyPr>
          <a:lstStyle/>
          <a:p>
            <a:pPr algn="l" defTabSz="1285875">
              <a:defRPr sz="2400" b="0">
                <a:solidFill>
                  <a:srgbClr val="001E38"/>
                </a:solidFill>
                <a:latin typeface="Arial"/>
                <a:ea typeface="Arial"/>
                <a:cs typeface="Arial"/>
                <a:sym typeface="Arial"/>
              </a:defRPr>
            </a:pPr>
            <a:endParaRPr/>
          </a:p>
        </p:txBody>
      </p:sp>
      <p:sp>
        <p:nvSpPr>
          <p:cNvPr id="51" name="Right Brace 50">
            <a:extLst>
              <a:ext uri="{FF2B5EF4-FFF2-40B4-BE49-F238E27FC236}">
                <a16:creationId xmlns:a16="http://schemas.microsoft.com/office/drawing/2014/main" id="{3F2FAE18-189D-8946-8B07-69BCBCEFD2EA}"/>
              </a:ext>
            </a:extLst>
          </p:cNvPr>
          <p:cNvSpPr/>
          <p:nvPr/>
        </p:nvSpPr>
        <p:spPr>
          <a:xfrm rot="5400000">
            <a:off x="5792109" y="3260044"/>
            <a:ext cx="437090" cy="768139"/>
          </a:xfrm>
          <a:prstGeom prst="rightBrace">
            <a:avLst/>
          </a:prstGeom>
          <a:noFill/>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5DDAE711-DF26-354A-9DEC-7A3D157FA4E1}"/>
              </a:ext>
            </a:extLst>
          </p:cNvPr>
          <p:cNvSpPr/>
          <p:nvPr/>
        </p:nvSpPr>
        <p:spPr>
          <a:xfrm>
            <a:off x="3697602" y="2928574"/>
            <a:ext cx="1100174" cy="360114"/>
          </a:xfrm>
          <a:prstGeom prst="roundRect">
            <a:avLst>
              <a:gd name="adj" fmla="val 6907"/>
            </a:avLst>
          </a:prstGeom>
          <a:solidFill>
            <a:schemeClr val="accent4">
              <a:lumMod val="20000"/>
              <a:lumOff val="80000"/>
            </a:schemeClr>
          </a:solidFill>
          <a:ln w="6350">
            <a:solidFill>
              <a:srgbClr val="002A5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Cameras</a:t>
            </a:r>
            <a:endParaRPr lang="en-CA" dirty="0">
              <a:solidFill>
                <a:schemeClr val="tx1"/>
              </a:solidFill>
            </a:endParaRPr>
          </a:p>
        </p:txBody>
      </p:sp>
      <p:sp>
        <p:nvSpPr>
          <p:cNvPr id="63" name="Rounded Rectangle 62">
            <a:extLst>
              <a:ext uri="{FF2B5EF4-FFF2-40B4-BE49-F238E27FC236}">
                <a16:creationId xmlns:a16="http://schemas.microsoft.com/office/drawing/2014/main" id="{E19FA7AA-47EA-FB4F-A9DF-2DA7C566C564}"/>
              </a:ext>
            </a:extLst>
          </p:cNvPr>
          <p:cNvSpPr/>
          <p:nvPr/>
        </p:nvSpPr>
        <p:spPr>
          <a:xfrm>
            <a:off x="6141000" y="2929820"/>
            <a:ext cx="1100174" cy="360114"/>
          </a:xfrm>
          <a:prstGeom prst="roundRect">
            <a:avLst>
              <a:gd name="adj" fmla="val 6907"/>
            </a:avLst>
          </a:prstGeom>
          <a:solidFill>
            <a:schemeClr val="accent4">
              <a:lumMod val="20000"/>
              <a:lumOff val="80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Lights</a:t>
            </a:r>
            <a:endParaRPr lang="en-CA" dirty="0">
              <a:solidFill>
                <a:schemeClr val="tx1"/>
              </a:solidFill>
            </a:endParaRPr>
          </a:p>
        </p:txBody>
      </p:sp>
      <p:sp>
        <p:nvSpPr>
          <p:cNvPr id="64" name="Rounded Rectangle 63">
            <a:extLst>
              <a:ext uri="{FF2B5EF4-FFF2-40B4-BE49-F238E27FC236}">
                <a16:creationId xmlns:a16="http://schemas.microsoft.com/office/drawing/2014/main" id="{0C7B51F0-38F9-AA4A-9EB6-F688CF94D6B0}"/>
              </a:ext>
            </a:extLst>
          </p:cNvPr>
          <p:cNvSpPr/>
          <p:nvPr/>
        </p:nvSpPr>
        <p:spPr>
          <a:xfrm>
            <a:off x="4921477" y="2928088"/>
            <a:ext cx="1100173" cy="360114"/>
          </a:xfrm>
          <a:prstGeom prst="roundRect">
            <a:avLst>
              <a:gd name="adj" fmla="val 6907"/>
            </a:avLst>
          </a:prstGeom>
          <a:solidFill>
            <a:schemeClr val="accent4">
              <a:lumMod val="20000"/>
              <a:lumOff val="80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Geometry</a:t>
            </a:r>
            <a:endParaRPr lang="en-CA" dirty="0">
              <a:solidFill>
                <a:schemeClr val="tx1"/>
              </a:solidFill>
            </a:endParaRPr>
          </a:p>
        </p:txBody>
      </p:sp>
      <p:sp>
        <p:nvSpPr>
          <p:cNvPr id="65" name="Rounded Rectangle 64">
            <a:extLst>
              <a:ext uri="{FF2B5EF4-FFF2-40B4-BE49-F238E27FC236}">
                <a16:creationId xmlns:a16="http://schemas.microsoft.com/office/drawing/2014/main" id="{3D094791-5212-4C4D-9E6D-3CC99DA7C63B}"/>
              </a:ext>
            </a:extLst>
          </p:cNvPr>
          <p:cNvSpPr/>
          <p:nvPr/>
        </p:nvSpPr>
        <p:spPr>
          <a:xfrm>
            <a:off x="7365045" y="2928574"/>
            <a:ext cx="1100174" cy="360114"/>
          </a:xfrm>
          <a:prstGeom prst="roundRect">
            <a:avLst>
              <a:gd name="adj" fmla="val 6907"/>
            </a:avLst>
          </a:prstGeom>
          <a:solidFill>
            <a:schemeClr val="accent4">
              <a:lumMod val="20000"/>
              <a:lumOff val="8000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Material</a:t>
            </a:r>
            <a:endParaRPr lang="en-CA" dirty="0">
              <a:solidFill>
                <a:schemeClr val="tx1"/>
              </a:solidFill>
            </a:endParaRPr>
          </a:p>
        </p:txBody>
      </p:sp>
      <p:sp>
        <p:nvSpPr>
          <p:cNvPr id="60" name="Rounded Rectangle 59">
            <a:extLst>
              <a:ext uri="{FF2B5EF4-FFF2-40B4-BE49-F238E27FC236}">
                <a16:creationId xmlns:a16="http://schemas.microsoft.com/office/drawing/2014/main" id="{F52F6F55-AE06-B948-B6D9-A531BD36AA06}"/>
              </a:ext>
            </a:extLst>
          </p:cNvPr>
          <p:cNvSpPr/>
          <p:nvPr/>
        </p:nvSpPr>
        <p:spPr>
          <a:xfrm>
            <a:off x="3576320" y="2812692"/>
            <a:ext cx="4978400" cy="590907"/>
          </a:xfrm>
          <a:prstGeom prst="roundRect">
            <a:avLst/>
          </a:prstGeom>
          <a:noFill/>
          <a:ln>
            <a:solidFill>
              <a:srgbClr val="002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 name="Picture 511">
            <a:extLst>
              <a:ext uri="{FF2B5EF4-FFF2-40B4-BE49-F238E27FC236}">
                <a16:creationId xmlns:a16="http://schemas.microsoft.com/office/drawing/2014/main" id="{2415B4C6-67F0-9E4E-9A2F-36298B922E62}"/>
              </a:ext>
            </a:extLst>
          </p:cNvPr>
          <p:cNvPicPr>
            <a:picLocks noChangeAspect="1"/>
          </p:cNvPicPr>
          <p:nvPr/>
        </p:nvPicPr>
        <p:blipFill>
          <a:blip r:embed="rId5"/>
          <a:stretch>
            <a:fillRect/>
          </a:stretch>
        </p:blipFill>
        <p:spPr>
          <a:xfrm>
            <a:off x="8609559" y="2922870"/>
            <a:ext cx="296946" cy="431279"/>
          </a:xfrm>
          <a:prstGeom prst="rect">
            <a:avLst/>
          </a:prstGeom>
        </p:spPr>
      </p:pic>
      <p:pic>
        <p:nvPicPr>
          <p:cNvPr id="61" name="Picture 60">
            <a:extLst>
              <a:ext uri="{FF2B5EF4-FFF2-40B4-BE49-F238E27FC236}">
                <a16:creationId xmlns:a16="http://schemas.microsoft.com/office/drawing/2014/main" id="{0BB3F665-BD4B-0F45-AEBD-FE5C7F5CDFFE}"/>
              </a:ext>
            </a:extLst>
          </p:cNvPr>
          <p:cNvPicPr>
            <a:picLocks noChangeAspect="1"/>
          </p:cNvPicPr>
          <p:nvPr/>
        </p:nvPicPr>
        <p:blipFill>
          <a:blip r:embed="rId6"/>
          <a:stretch>
            <a:fillRect/>
          </a:stretch>
        </p:blipFill>
        <p:spPr>
          <a:xfrm>
            <a:off x="8865369" y="2790715"/>
            <a:ext cx="426394" cy="619286"/>
          </a:xfrm>
          <a:prstGeom prst="rect">
            <a:avLst/>
          </a:prstGeom>
        </p:spPr>
      </p:pic>
    </p:spTree>
    <p:extLst>
      <p:ext uri="{BB962C8B-B14F-4D97-AF65-F5344CB8AC3E}">
        <p14:creationId xmlns:p14="http://schemas.microsoft.com/office/powerpoint/2010/main" val="245315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dissolve">
                                      <p:cBhvr>
                                        <p:cTn id="15" dur="500"/>
                                        <p:tgtEl>
                                          <p:spTgt spid="4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dissolve">
                                      <p:cBhvr>
                                        <p:cTn id="18" dur="500"/>
                                        <p:tgtEl>
                                          <p:spTgt spid="4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dissolve">
                                      <p:cBhvr>
                                        <p:cTn id="21" dur="500"/>
                                        <p:tgtEl>
                                          <p:spTgt spid="5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dissolve">
                                      <p:cBhvr>
                                        <p:cTn id="24" dur="500"/>
                                        <p:tgtEl>
                                          <p:spTgt spid="5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dissolve">
                                      <p:cBhvr>
                                        <p:cTn id="27" dur="500"/>
                                        <p:tgtEl>
                                          <p:spTgt spid="5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dissolve">
                                      <p:cBhvr>
                                        <p:cTn id="30" dur="500"/>
                                        <p:tgtEl>
                                          <p:spTgt spid="5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dissolve">
                                      <p:cBhvr>
                                        <p:cTn id="33" dur="500"/>
                                        <p:tgtEl>
                                          <p:spTgt spid="4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dissolve">
                                      <p:cBhvr>
                                        <p:cTn id="38" dur="500"/>
                                        <p:tgtEl>
                                          <p:spTgt spid="35"/>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dissolve">
                                      <p:cBhvr>
                                        <p:cTn id="41" dur="500"/>
                                        <p:tgtEl>
                                          <p:spTgt spid="36"/>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dissolve">
                                      <p:cBhvr>
                                        <p:cTn id="44" dur="500"/>
                                        <p:tgtEl>
                                          <p:spTgt spid="37"/>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dissolve">
                                      <p:cBhvr>
                                        <p:cTn id="47" dur="500"/>
                                        <p:tgtEl>
                                          <p:spTgt spid="38"/>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dissolve">
                                      <p:cBhvr>
                                        <p:cTn id="50" dur="500"/>
                                        <p:tgtEl>
                                          <p:spTgt spid="49"/>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dissolve">
                                      <p:cBhvr>
                                        <p:cTn id="5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P spid="37" grpId="0" animBg="1"/>
      <p:bldP spid="38" grpId="0" animBg="1"/>
      <p:bldP spid="46" grpId="0" animBg="1"/>
      <p:bldP spid="47" grpId="0" animBg="1"/>
      <p:bldP spid="48" grpId="0" animBg="1"/>
      <p:bldP spid="49" grpId="0" animBg="1"/>
      <p:bldP spid="50" grpId="0"/>
      <p:bldP spid="54" grpId="0" animBg="1"/>
      <p:bldP spid="55" grpId="0" animBg="1"/>
      <p:bldP spid="56" grpId="0" animBg="1"/>
      <p:bldP spid="57" grpId="0" animBg="1"/>
      <p:bldP spid="5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1"/>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Experiments – Synthetic examples</a:t>
            </a:r>
            <a:endParaRPr dirty="0"/>
          </a:p>
        </p:txBody>
      </p:sp>
      <p:pic>
        <p:nvPicPr>
          <p:cNvPr id="7" name="two_triangles.mp4" descr="two_triangles.mp4">
            <a:extLst>
              <a:ext uri="{FF2B5EF4-FFF2-40B4-BE49-F238E27FC236}">
                <a16:creationId xmlns:a16="http://schemas.microsoft.com/office/drawing/2014/main" id="{BA992911-244C-0A4D-B17C-91EC07BA4719}"/>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204835" y="2401948"/>
            <a:ext cx="3282388" cy="3282388"/>
          </a:xfrm>
          <a:prstGeom prst="rect">
            <a:avLst/>
          </a:prstGeom>
          <a:ln w="12700">
            <a:miter lim="400000"/>
          </a:ln>
        </p:spPr>
      </p:pic>
      <p:pic>
        <p:nvPicPr>
          <p:cNvPr id="8" name="two_triangles_target.png" descr="two_triangles_target.png">
            <a:extLst>
              <a:ext uri="{FF2B5EF4-FFF2-40B4-BE49-F238E27FC236}">
                <a16:creationId xmlns:a16="http://schemas.microsoft.com/office/drawing/2014/main" id="{838D89E8-79DD-B44A-B271-37379F0BA2B8}"/>
              </a:ext>
            </a:extLst>
          </p:cNvPr>
          <p:cNvPicPr>
            <a:picLocks noChangeAspect="1"/>
          </p:cNvPicPr>
          <p:nvPr/>
        </p:nvPicPr>
        <p:blipFill>
          <a:blip r:embed="rId6"/>
          <a:stretch>
            <a:fillRect/>
          </a:stretch>
        </p:blipFill>
        <p:spPr>
          <a:xfrm>
            <a:off x="6704777" y="2401948"/>
            <a:ext cx="3282388" cy="3282388"/>
          </a:xfrm>
          <a:prstGeom prst="rect">
            <a:avLst/>
          </a:prstGeom>
          <a:ln w="12700">
            <a:miter lim="400000"/>
          </a:ln>
        </p:spPr>
      </p:pic>
      <p:sp>
        <p:nvSpPr>
          <p:cNvPr id="26" name="initial guess">
            <a:extLst>
              <a:ext uri="{FF2B5EF4-FFF2-40B4-BE49-F238E27FC236}">
                <a16:creationId xmlns:a16="http://schemas.microsoft.com/office/drawing/2014/main" id="{8271B4AB-E669-CD43-A33A-6CDDEAB6F975}"/>
              </a:ext>
            </a:extLst>
          </p:cNvPr>
          <p:cNvSpPr txBox="1"/>
          <p:nvPr/>
        </p:nvSpPr>
        <p:spPr>
          <a:xfrm>
            <a:off x="7856044" y="5684336"/>
            <a:ext cx="976680" cy="572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0458" tIns="100458" rIns="100458" bIns="100458" anchor="ctr">
            <a:spAutoFit/>
          </a:bodyPr>
          <a:lstStyle>
            <a:lvl1pPr defTabSz="1155277">
              <a:defRPr sz="8000" b="0"/>
            </a:lvl1pPr>
          </a:lstStyle>
          <a:p>
            <a:r>
              <a:rPr lang="en-US" sz="2400" dirty="0"/>
              <a:t>Target</a:t>
            </a:r>
            <a:endParaRPr sz="2400" dirty="0"/>
          </a:p>
        </p:txBody>
      </p:sp>
      <p:sp>
        <p:nvSpPr>
          <p:cNvPr id="27" name="initial guess">
            <a:extLst>
              <a:ext uri="{FF2B5EF4-FFF2-40B4-BE49-F238E27FC236}">
                <a16:creationId xmlns:a16="http://schemas.microsoft.com/office/drawing/2014/main" id="{FA1FB995-8242-EC4D-AEC6-44F27FAD0F82}"/>
              </a:ext>
            </a:extLst>
          </p:cNvPr>
          <p:cNvSpPr txBox="1"/>
          <p:nvPr/>
        </p:nvSpPr>
        <p:spPr>
          <a:xfrm>
            <a:off x="3318833" y="5666481"/>
            <a:ext cx="1054393" cy="572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0458" tIns="100458" rIns="100458" bIns="100458" anchor="ctr">
            <a:spAutoFit/>
          </a:bodyPr>
          <a:lstStyle>
            <a:lvl1pPr defTabSz="1155277">
              <a:defRPr sz="8000" b="0"/>
            </a:lvl1pPr>
          </a:lstStyle>
          <a:p>
            <a:r>
              <a:rPr lang="en-US" sz="2400" dirty="0"/>
              <a:t>Source</a:t>
            </a:r>
            <a:endParaRPr sz="2000" dirty="0"/>
          </a:p>
        </p:txBody>
      </p:sp>
      <p:sp>
        <p:nvSpPr>
          <p:cNvPr id="28" name="Google Shape;610;p92">
            <a:extLst>
              <a:ext uri="{FF2B5EF4-FFF2-40B4-BE49-F238E27FC236}">
                <a16:creationId xmlns:a16="http://schemas.microsoft.com/office/drawing/2014/main" id="{915FFFBC-4D4B-484A-A761-387BB64AD835}"/>
              </a:ext>
            </a:extLst>
          </p:cNvPr>
          <p:cNvSpPr txBox="1">
            <a:spLocks noGrp="1"/>
          </p:cNvSpPr>
          <p:nvPr>
            <p:ph idx="1"/>
          </p:nvPr>
        </p:nvSpPr>
        <p:spPr>
          <a:xfrm>
            <a:off x="838200" y="1601906"/>
            <a:ext cx="10515600" cy="744810"/>
          </a:xfrm>
          <a:prstGeom prst="rect">
            <a:avLst/>
          </a:prstGeom>
        </p:spPr>
        <p:txBody>
          <a:bodyPr spcFirstLastPara="1" vert="horz" wrap="square" lIns="91425" tIns="91425" rIns="91425" bIns="91425" rtlCol="0" anchor="t" anchorCtr="0">
            <a:noAutofit/>
          </a:bodyPr>
          <a:lstStyle/>
          <a:p>
            <a:pPr>
              <a:buFont typeface="Arial" panose="020B0604020202020204" pitchFamily="34" charset="0"/>
              <a:buChar char="-"/>
            </a:pPr>
            <a:r>
              <a:rPr lang="en-CA" dirty="0"/>
              <a:t>Optimizing 6 triangle vertices</a:t>
            </a:r>
            <a:endParaRPr dirty="0"/>
          </a:p>
          <a:p>
            <a:pPr marL="0" indent="0">
              <a:spcBef>
                <a:spcPts val="1600"/>
              </a:spcBef>
              <a:spcAft>
                <a:spcPts val="1600"/>
              </a:spcAft>
              <a:buNone/>
            </a:pPr>
            <a:endParaRPr dirty="0"/>
          </a:p>
        </p:txBody>
      </p:sp>
    </p:spTree>
    <p:extLst>
      <p:ext uri="{BB962C8B-B14F-4D97-AF65-F5344CB8AC3E}">
        <p14:creationId xmlns:p14="http://schemas.microsoft.com/office/powerpoint/2010/main" val="300187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12" name="shadow.mp4" descr="shadow.mp4">
            <a:extLst>
              <a:ext uri="{FF2B5EF4-FFF2-40B4-BE49-F238E27FC236}">
                <a16:creationId xmlns:a16="http://schemas.microsoft.com/office/drawing/2014/main" id="{ED86514B-1D48-D446-B2F7-DAE9690D4C4A}"/>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204835" y="2401947"/>
            <a:ext cx="3282384" cy="3282384"/>
          </a:xfrm>
          <a:prstGeom prst="rect">
            <a:avLst/>
          </a:prstGeom>
          <a:ln w="12700">
            <a:miter lim="400000"/>
          </a:ln>
        </p:spPr>
      </p:pic>
      <p:sp>
        <p:nvSpPr>
          <p:cNvPr id="695" name="Google Shape;695;p101"/>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Experiments – Synthetic examples</a:t>
            </a:r>
            <a:endParaRPr dirty="0"/>
          </a:p>
        </p:txBody>
      </p:sp>
      <p:sp>
        <p:nvSpPr>
          <p:cNvPr id="26" name="initial guess">
            <a:extLst>
              <a:ext uri="{FF2B5EF4-FFF2-40B4-BE49-F238E27FC236}">
                <a16:creationId xmlns:a16="http://schemas.microsoft.com/office/drawing/2014/main" id="{8271B4AB-E669-CD43-A33A-6CDDEAB6F975}"/>
              </a:ext>
            </a:extLst>
          </p:cNvPr>
          <p:cNvSpPr txBox="1"/>
          <p:nvPr/>
        </p:nvSpPr>
        <p:spPr>
          <a:xfrm>
            <a:off x="7856044" y="5684336"/>
            <a:ext cx="976680" cy="572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0458" tIns="100458" rIns="100458" bIns="100458" anchor="ctr">
            <a:spAutoFit/>
          </a:bodyPr>
          <a:lstStyle>
            <a:lvl1pPr defTabSz="1155277">
              <a:defRPr sz="8000" b="0"/>
            </a:lvl1pPr>
          </a:lstStyle>
          <a:p>
            <a:r>
              <a:rPr lang="en-US" sz="2400" dirty="0"/>
              <a:t>Target</a:t>
            </a:r>
            <a:endParaRPr sz="2400" dirty="0"/>
          </a:p>
        </p:txBody>
      </p:sp>
      <p:sp>
        <p:nvSpPr>
          <p:cNvPr id="27" name="initial guess">
            <a:extLst>
              <a:ext uri="{FF2B5EF4-FFF2-40B4-BE49-F238E27FC236}">
                <a16:creationId xmlns:a16="http://schemas.microsoft.com/office/drawing/2014/main" id="{FA1FB995-8242-EC4D-AEC6-44F27FAD0F82}"/>
              </a:ext>
            </a:extLst>
          </p:cNvPr>
          <p:cNvSpPr txBox="1"/>
          <p:nvPr/>
        </p:nvSpPr>
        <p:spPr>
          <a:xfrm>
            <a:off x="3318833" y="5666481"/>
            <a:ext cx="1054393" cy="572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0458" tIns="100458" rIns="100458" bIns="100458" anchor="ctr">
            <a:spAutoFit/>
          </a:bodyPr>
          <a:lstStyle>
            <a:lvl1pPr defTabSz="1155277">
              <a:defRPr sz="8000" b="0"/>
            </a:lvl1pPr>
          </a:lstStyle>
          <a:p>
            <a:r>
              <a:rPr lang="en-US" sz="2400" dirty="0"/>
              <a:t>Source</a:t>
            </a:r>
            <a:endParaRPr sz="2000" dirty="0"/>
          </a:p>
        </p:txBody>
      </p:sp>
      <p:sp>
        <p:nvSpPr>
          <p:cNvPr id="28" name="Google Shape;610;p92">
            <a:extLst>
              <a:ext uri="{FF2B5EF4-FFF2-40B4-BE49-F238E27FC236}">
                <a16:creationId xmlns:a16="http://schemas.microsoft.com/office/drawing/2014/main" id="{915FFFBC-4D4B-484A-A761-387BB64AD835}"/>
              </a:ext>
            </a:extLst>
          </p:cNvPr>
          <p:cNvSpPr txBox="1">
            <a:spLocks noGrp="1"/>
          </p:cNvSpPr>
          <p:nvPr>
            <p:ph idx="1"/>
          </p:nvPr>
        </p:nvSpPr>
        <p:spPr>
          <a:xfrm>
            <a:off x="838200" y="1601906"/>
            <a:ext cx="10515600" cy="744810"/>
          </a:xfrm>
          <a:prstGeom prst="rect">
            <a:avLst/>
          </a:prstGeom>
        </p:spPr>
        <p:txBody>
          <a:bodyPr spcFirstLastPara="1" vert="horz" wrap="square" lIns="91425" tIns="91425" rIns="91425" bIns="91425" rtlCol="0" anchor="t" anchorCtr="0">
            <a:noAutofit/>
          </a:bodyPr>
          <a:lstStyle/>
          <a:p>
            <a:pPr>
              <a:buFont typeface="Arial" panose="020B0604020202020204" pitchFamily="34" charset="0"/>
              <a:buChar char="-"/>
            </a:pPr>
            <a:r>
              <a:rPr lang="en-CA" dirty="0"/>
              <a:t>Optimizing blocker vertices</a:t>
            </a:r>
            <a:endParaRPr dirty="0"/>
          </a:p>
          <a:p>
            <a:pPr marL="0" indent="0">
              <a:spcBef>
                <a:spcPts val="1600"/>
              </a:spcBef>
              <a:spcAft>
                <a:spcPts val="1600"/>
              </a:spcAft>
              <a:buNone/>
            </a:pPr>
            <a:endParaRPr dirty="0"/>
          </a:p>
        </p:txBody>
      </p:sp>
      <p:pic>
        <p:nvPicPr>
          <p:cNvPr id="11" name="shadow_target.png" descr="shadow_target.png">
            <a:extLst>
              <a:ext uri="{FF2B5EF4-FFF2-40B4-BE49-F238E27FC236}">
                <a16:creationId xmlns:a16="http://schemas.microsoft.com/office/drawing/2014/main" id="{E95729A5-53BB-4F45-8F58-DD1FEFC4FE85}"/>
              </a:ext>
            </a:extLst>
          </p:cNvPr>
          <p:cNvPicPr>
            <a:picLocks noChangeAspect="1"/>
          </p:cNvPicPr>
          <p:nvPr/>
        </p:nvPicPr>
        <p:blipFill>
          <a:blip r:embed="rId6"/>
          <a:stretch>
            <a:fillRect/>
          </a:stretch>
        </p:blipFill>
        <p:spPr>
          <a:xfrm>
            <a:off x="6704777" y="2401947"/>
            <a:ext cx="3282385" cy="3282387"/>
          </a:xfrm>
          <a:prstGeom prst="rect">
            <a:avLst/>
          </a:prstGeom>
          <a:ln w="12700">
            <a:miter lim="400000"/>
          </a:ln>
        </p:spPr>
      </p:pic>
    </p:spTree>
    <p:extLst>
      <p:ext uri="{BB962C8B-B14F-4D97-AF65-F5344CB8AC3E}">
        <p14:creationId xmlns:p14="http://schemas.microsoft.com/office/powerpoint/2010/main" val="142221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1"/>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Experiments – Synthetic examples</a:t>
            </a:r>
            <a:endParaRPr dirty="0"/>
          </a:p>
        </p:txBody>
      </p:sp>
      <p:pic>
        <p:nvPicPr>
          <p:cNvPr id="18" name="teapot_target.png" descr="teapot_target.png">
            <a:extLst>
              <a:ext uri="{FF2B5EF4-FFF2-40B4-BE49-F238E27FC236}">
                <a16:creationId xmlns:a16="http://schemas.microsoft.com/office/drawing/2014/main" id="{FFC32B0E-5BD0-994F-817A-841AF747FA79}"/>
              </a:ext>
            </a:extLst>
          </p:cNvPr>
          <p:cNvPicPr>
            <a:picLocks noChangeAspect="1"/>
          </p:cNvPicPr>
          <p:nvPr/>
        </p:nvPicPr>
        <p:blipFill>
          <a:blip r:embed="rId9"/>
          <a:stretch>
            <a:fillRect/>
          </a:stretch>
        </p:blipFill>
        <p:spPr>
          <a:xfrm>
            <a:off x="2393628" y="1971270"/>
            <a:ext cx="1980689" cy="1980689"/>
          </a:xfrm>
          <a:prstGeom prst="rect">
            <a:avLst/>
          </a:prstGeom>
          <a:ln w="12700">
            <a:miter lim="400000"/>
          </a:ln>
        </p:spPr>
      </p:pic>
      <p:pic>
        <p:nvPicPr>
          <p:cNvPr id="19" name="teapot.mp4" descr="teapot.mp4">
            <a:extLst>
              <a:ext uri="{FF2B5EF4-FFF2-40B4-BE49-F238E27FC236}">
                <a16:creationId xmlns:a16="http://schemas.microsoft.com/office/drawing/2014/main" id="{99D5F4CE-25D3-094D-ABA1-15027204C879}"/>
              </a:ext>
            </a:extLst>
          </p:cNvPr>
          <p:cNvPicPr>
            <a:picLocks/>
          </p:cNvPicPr>
          <p:nvPr>
            <a:videoFile r:link="rId2"/>
            <p:extLst>
              <p:ext uri="{DAA4B4D4-6D71-4841-9C94-3DE7FCFB9230}">
                <p14:media xmlns:p14="http://schemas.microsoft.com/office/powerpoint/2010/main" r:embed="rId1"/>
              </p:ext>
            </p:extLst>
          </p:nvPr>
        </p:nvPicPr>
        <p:blipFill>
          <a:blip r:embed="rId10"/>
          <a:stretch>
            <a:fillRect/>
          </a:stretch>
        </p:blipFill>
        <p:spPr>
          <a:xfrm>
            <a:off x="2393626" y="4216802"/>
            <a:ext cx="1980691" cy="1980691"/>
          </a:xfrm>
          <a:prstGeom prst="rect">
            <a:avLst/>
          </a:prstGeom>
          <a:ln w="12700">
            <a:miter lim="400000"/>
          </a:ln>
        </p:spPr>
      </p:pic>
      <p:pic>
        <p:nvPicPr>
          <p:cNvPr id="20" name="teapot_specular_target.png" descr="teapot_specular_target.png">
            <a:extLst>
              <a:ext uri="{FF2B5EF4-FFF2-40B4-BE49-F238E27FC236}">
                <a16:creationId xmlns:a16="http://schemas.microsoft.com/office/drawing/2014/main" id="{2A66DC87-7DB4-BD48-83DA-0867D2EB0787}"/>
              </a:ext>
            </a:extLst>
          </p:cNvPr>
          <p:cNvPicPr>
            <a:picLocks noChangeAspect="1"/>
          </p:cNvPicPr>
          <p:nvPr/>
        </p:nvPicPr>
        <p:blipFill>
          <a:blip r:embed="rId11"/>
          <a:stretch>
            <a:fillRect/>
          </a:stretch>
        </p:blipFill>
        <p:spPr>
          <a:xfrm>
            <a:off x="5232329" y="1969059"/>
            <a:ext cx="1921125" cy="1980689"/>
          </a:xfrm>
          <a:prstGeom prst="rect">
            <a:avLst/>
          </a:prstGeom>
          <a:ln w="12700">
            <a:miter lim="400000"/>
          </a:ln>
        </p:spPr>
      </p:pic>
      <p:pic>
        <p:nvPicPr>
          <p:cNvPr id="21" name="teapot_specular.mp4" descr="teapot_specular.mp4">
            <a:extLst>
              <a:ext uri="{FF2B5EF4-FFF2-40B4-BE49-F238E27FC236}">
                <a16:creationId xmlns:a16="http://schemas.microsoft.com/office/drawing/2014/main" id="{FE7E9979-1044-1C44-871F-89D64A085E57}"/>
              </a:ext>
            </a:extLst>
          </p:cNvPr>
          <p:cNvPicPr>
            <a:picLocks/>
          </p:cNvPicPr>
          <p:nvPr>
            <a:videoFile r:link="rId4"/>
            <p:extLst>
              <p:ext uri="{DAA4B4D4-6D71-4841-9C94-3DE7FCFB9230}">
                <p14:media xmlns:p14="http://schemas.microsoft.com/office/powerpoint/2010/main" r:embed="rId3"/>
              </p:ext>
            </p:extLst>
          </p:nvPr>
        </p:nvPicPr>
        <p:blipFill>
          <a:blip r:embed="rId12"/>
          <a:stretch>
            <a:fillRect/>
          </a:stretch>
        </p:blipFill>
        <p:spPr>
          <a:xfrm>
            <a:off x="5232329" y="4211435"/>
            <a:ext cx="1921125" cy="1980691"/>
          </a:xfrm>
          <a:prstGeom prst="rect">
            <a:avLst/>
          </a:prstGeom>
          <a:ln w="12700">
            <a:miter lim="400000"/>
          </a:ln>
        </p:spPr>
      </p:pic>
      <p:pic>
        <p:nvPicPr>
          <p:cNvPr id="22" name="living_room_target.png" descr="living_room_target.png">
            <a:extLst>
              <a:ext uri="{FF2B5EF4-FFF2-40B4-BE49-F238E27FC236}">
                <a16:creationId xmlns:a16="http://schemas.microsoft.com/office/drawing/2014/main" id="{BC8610B1-671A-A140-8E40-26C072EC9B25}"/>
              </a:ext>
            </a:extLst>
          </p:cNvPr>
          <p:cNvPicPr>
            <a:picLocks noChangeAspect="1"/>
          </p:cNvPicPr>
          <p:nvPr/>
        </p:nvPicPr>
        <p:blipFill>
          <a:blip r:embed="rId13"/>
          <a:stretch>
            <a:fillRect/>
          </a:stretch>
        </p:blipFill>
        <p:spPr>
          <a:xfrm>
            <a:off x="8011466" y="1969058"/>
            <a:ext cx="1980690" cy="1980690"/>
          </a:xfrm>
          <a:prstGeom prst="rect">
            <a:avLst/>
          </a:prstGeom>
          <a:ln w="12700">
            <a:miter lim="400000"/>
          </a:ln>
        </p:spPr>
      </p:pic>
      <p:pic>
        <p:nvPicPr>
          <p:cNvPr id="23" name="living_room.mov" descr="living_room.mov">
            <a:extLst>
              <a:ext uri="{FF2B5EF4-FFF2-40B4-BE49-F238E27FC236}">
                <a16:creationId xmlns:a16="http://schemas.microsoft.com/office/drawing/2014/main" id="{2B8E6338-2D38-9A40-ABA0-71DD6C5141B7}"/>
              </a:ext>
            </a:extLst>
          </p:cNvPr>
          <p:cNvPicPr>
            <a:picLocks/>
          </p:cNvPicPr>
          <p:nvPr>
            <a:videoFile r:link="rId6"/>
            <p:extLst>
              <p:ext uri="{DAA4B4D4-6D71-4841-9C94-3DE7FCFB9230}">
                <p14:media xmlns:p14="http://schemas.microsoft.com/office/powerpoint/2010/main" r:embed="rId5"/>
              </p:ext>
            </p:extLst>
          </p:nvPr>
        </p:nvPicPr>
        <p:blipFill>
          <a:blip r:embed="rId14"/>
          <a:stretch>
            <a:fillRect/>
          </a:stretch>
        </p:blipFill>
        <p:spPr>
          <a:xfrm>
            <a:off x="8011466" y="4213645"/>
            <a:ext cx="1980690" cy="1980690"/>
          </a:xfrm>
          <a:prstGeom prst="rect">
            <a:avLst/>
          </a:prstGeom>
          <a:ln w="12700">
            <a:miter lim="400000"/>
          </a:ln>
        </p:spPr>
      </p:pic>
      <p:sp>
        <p:nvSpPr>
          <p:cNvPr id="26" name="initial guess">
            <a:extLst>
              <a:ext uri="{FF2B5EF4-FFF2-40B4-BE49-F238E27FC236}">
                <a16:creationId xmlns:a16="http://schemas.microsoft.com/office/drawing/2014/main" id="{8271B4AB-E669-CD43-A33A-6CDDEAB6F975}"/>
              </a:ext>
            </a:extLst>
          </p:cNvPr>
          <p:cNvSpPr txBox="1"/>
          <p:nvPr/>
        </p:nvSpPr>
        <p:spPr>
          <a:xfrm>
            <a:off x="963901" y="2589023"/>
            <a:ext cx="976680" cy="572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0458" tIns="100458" rIns="100458" bIns="100458" anchor="ctr">
            <a:spAutoFit/>
          </a:bodyPr>
          <a:lstStyle>
            <a:lvl1pPr defTabSz="1155277">
              <a:defRPr sz="8000" b="0"/>
            </a:lvl1pPr>
          </a:lstStyle>
          <a:p>
            <a:r>
              <a:rPr lang="en-US" sz="2400" dirty="0"/>
              <a:t>Target</a:t>
            </a:r>
            <a:endParaRPr sz="2400" dirty="0"/>
          </a:p>
        </p:txBody>
      </p:sp>
      <p:sp>
        <p:nvSpPr>
          <p:cNvPr id="27" name="initial guess">
            <a:extLst>
              <a:ext uri="{FF2B5EF4-FFF2-40B4-BE49-F238E27FC236}">
                <a16:creationId xmlns:a16="http://schemas.microsoft.com/office/drawing/2014/main" id="{FA1FB995-8242-EC4D-AEC6-44F27FAD0F82}"/>
              </a:ext>
            </a:extLst>
          </p:cNvPr>
          <p:cNvSpPr txBox="1"/>
          <p:nvPr/>
        </p:nvSpPr>
        <p:spPr>
          <a:xfrm>
            <a:off x="1953737" y="1460615"/>
            <a:ext cx="2883868" cy="51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0458" tIns="100458" rIns="100458" bIns="100458" anchor="ctr">
            <a:spAutoFit/>
          </a:bodyPr>
          <a:lstStyle>
            <a:lvl1pPr defTabSz="1155277">
              <a:defRPr sz="8000" b="0"/>
            </a:lvl1pPr>
          </a:lstStyle>
          <a:p>
            <a:r>
              <a:rPr lang="en-CA" sz="2000" dirty="0"/>
              <a:t>camera &amp; teapot material</a:t>
            </a:r>
          </a:p>
        </p:txBody>
      </p:sp>
      <p:sp>
        <p:nvSpPr>
          <p:cNvPr id="15" name="initial guess">
            <a:extLst>
              <a:ext uri="{FF2B5EF4-FFF2-40B4-BE49-F238E27FC236}">
                <a16:creationId xmlns:a16="http://schemas.microsoft.com/office/drawing/2014/main" id="{021DFCFF-B50C-0B42-835A-A179ED42976F}"/>
              </a:ext>
            </a:extLst>
          </p:cNvPr>
          <p:cNvSpPr txBox="1"/>
          <p:nvPr/>
        </p:nvSpPr>
        <p:spPr>
          <a:xfrm>
            <a:off x="963901" y="4886731"/>
            <a:ext cx="1054393" cy="572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0458" tIns="100458" rIns="100458" bIns="100458" anchor="ctr">
            <a:spAutoFit/>
          </a:bodyPr>
          <a:lstStyle>
            <a:lvl1pPr defTabSz="1155277">
              <a:defRPr sz="8000" b="0"/>
            </a:lvl1pPr>
          </a:lstStyle>
          <a:p>
            <a:r>
              <a:rPr lang="en-US" sz="2400" dirty="0"/>
              <a:t>Source</a:t>
            </a:r>
            <a:endParaRPr sz="2400" dirty="0"/>
          </a:p>
        </p:txBody>
      </p:sp>
      <p:sp>
        <p:nvSpPr>
          <p:cNvPr id="16" name="initial guess">
            <a:extLst>
              <a:ext uri="{FF2B5EF4-FFF2-40B4-BE49-F238E27FC236}">
                <a16:creationId xmlns:a16="http://schemas.microsoft.com/office/drawing/2014/main" id="{2EAAD9AA-75F3-8449-9BF1-FD9711B2FCB0}"/>
              </a:ext>
            </a:extLst>
          </p:cNvPr>
          <p:cNvSpPr txBox="1"/>
          <p:nvPr/>
        </p:nvSpPr>
        <p:spPr>
          <a:xfrm>
            <a:off x="5232329" y="1458404"/>
            <a:ext cx="1833389" cy="51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0458" tIns="100458" rIns="100458" bIns="100458" anchor="ctr">
            <a:spAutoFit/>
          </a:bodyPr>
          <a:lstStyle>
            <a:lvl1pPr defTabSz="1155277">
              <a:defRPr sz="8000" b="0"/>
            </a:lvl1pPr>
          </a:lstStyle>
          <a:p>
            <a:r>
              <a:rPr lang="en-CA" sz="2000" dirty="0"/>
              <a:t>logo translation</a:t>
            </a:r>
          </a:p>
        </p:txBody>
      </p:sp>
      <p:sp>
        <p:nvSpPr>
          <p:cNvPr id="17" name="initial guess">
            <a:extLst>
              <a:ext uri="{FF2B5EF4-FFF2-40B4-BE49-F238E27FC236}">
                <a16:creationId xmlns:a16="http://schemas.microsoft.com/office/drawing/2014/main" id="{DE5AA2F2-01E6-6D47-9833-2DBAE3012150}"/>
              </a:ext>
            </a:extLst>
          </p:cNvPr>
          <p:cNvSpPr txBox="1"/>
          <p:nvPr/>
        </p:nvSpPr>
        <p:spPr>
          <a:xfrm>
            <a:off x="8514529" y="1458404"/>
            <a:ext cx="974564" cy="510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0458" tIns="100458" rIns="100458" bIns="100458" anchor="ctr">
            <a:spAutoFit/>
          </a:bodyPr>
          <a:lstStyle>
            <a:lvl1pPr defTabSz="1155277">
              <a:defRPr sz="8000" b="0"/>
            </a:lvl1pPr>
          </a:lstStyle>
          <a:p>
            <a:r>
              <a:rPr lang="en-CA" sz="2000" dirty="0"/>
              <a:t>camera</a:t>
            </a:r>
          </a:p>
        </p:txBody>
      </p:sp>
    </p:spTree>
    <p:extLst>
      <p:ext uri="{BB962C8B-B14F-4D97-AF65-F5344CB8AC3E}">
        <p14:creationId xmlns:p14="http://schemas.microsoft.com/office/powerpoint/2010/main" val="138208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4"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334"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00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9"/>
                </p:tgtEl>
              </p:cMediaNode>
            </p:video>
            <p:video>
              <p:cMediaNode vol="100000">
                <p:cTn id="16" fill="hold" display="0">
                  <p:stCondLst>
                    <p:cond delay="indefinite"/>
                  </p:stCondLst>
                </p:cTn>
                <p:tgtEl>
                  <p:spTgt spid="21"/>
                </p:tgtEl>
              </p:cMediaNode>
            </p:video>
            <p:video>
              <p:cMediaNode vol="100000">
                <p:cTn id="17" fill="hold" display="0">
                  <p:stCondLst>
                    <p:cond delay="indefinite"/>
                  </p:stCondLst>
                </p:cTn>
                <p:tgtEl>
                  <p:spTgt spid="2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1"/>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Experiments – Synthetic examples</a:t>
            </a:r>
            <a:endParaRPr dirty="0"/>
          </a:p>
        </p:txBody>
      </p:sp>
      <p:pic>
        <p:nvPicPr>
          <p:cNvPr id="2" name="Picture 1">
            <a:extLst>
              <a:ext uri="{FF2B5EF4-FFF2-40B4-BE49-F238E27FC236}">
                <a16:creationId xmlns:a16="http://schemas.microsoft.com/office/drawing/2014/main" id="{3A3BAF40-4038-FC4F-9358-1290F11E4EFF}"/>
              </a:ext>
            </a:extLst>
          </p:cNvPr>
          <p:cNvPicPr>
            <a:picLocks noChangeAspect="1"/>
          </p:cNvPicPr>
          <p:nvPr/>
        </p:nvPicPr>
        <p:blipFill rotWithShape="1">
          <a:blip r:embed="rId3"/>
          <a:srcRect t="32100"/>
          <a:stretch/>
        </p:blipFill>
        <p:spPr>
          <a:xfrm>
            <a:off x="2531879" y="2346716"/>
            <a:ext cx="5793212" cy="3882154"/>
          </a:xfrm>
          <a:prstGeom prst="rect">
            <a:avLst/>
          </a:prstGeom>
        </p:spPr>
      </p:pic>
      <p:sp>
        <p:nvSpPr>
          <p:cNvPr id="25" name="Google Shape;610;p92">
            <a:extLst>
              <a:ext uri="{FF2B5EF4-FFF2-40B4-BE49-F238E27FC236}">
                <a16:creationId xmlns:a16="http://schemas.microsoft.com/office/drawing/2014/main" id="{6D5D8A11-C9BD-9149-9185-CAF4C0B45A09}"/>
              </a:ext>
            </a:extLst>
          </p:cNvPr>
          <p:cNvSpPr txBox="1">
            <a:spLocks/>
          </p:cNvSpPr>
          <p:nvPr/>
        </p:nvSpPr>
        <p:spPr>
          <a:xfrm>
            <a:off x="838200" y="1601906"/>
            <a:ext cx="10515600" cy="74481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A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A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A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CA" dirty="0"/>
              <a:t>Compare with central finite differences (32 x 32 scenes)</a:t>
            </a:r>
          </a:p>
        </p:txBody>
      </p:sp>
    </p:spTree>
    <p:extLst>
      <p:ext uri="{BB962C8B-B14F-4D97-AF65-F5344CB8AC3E}">
        <p14:creationId xmlns:p14="http://schemas.microsoft.com/office/powerpoint/2010/main" val="4023412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1"/>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Experiments – Synthetic examples</a:t>
            </a:r>
            <a:endParaRPr dirty="0"/>
          </a:p>
        </p:txBody>
      </p:sp>
      <p:sp>
        <p:nvSpPr>
          <p:cNvPr id="25" name="Google Shape;610;p92">
            <a:extLst>
              <a:ext uri="{FF2B5EF4-FFF2-40B4-BE49-F238E27FC236}">
                <a16:creationId xmlns:a16="http://schemas.microsoft.com/office/drawing/2014/main" id="{6D5D8A11-C9BD-9149-9185-CAF4C0B45A09}"/>
              </a:ext>
            </a:extLst>
          </p:cNvPr>
          <p:cNvSpPr txBox="1">
            <a:spLocks/>
          </p:cNvSpPr>
          <p:nvPr/>
        </p:nvSpPr>
        <p:spPr>
          <a:xfrm>
            <a:off x="838200" y="1601906"/>
            <a:ext cx="10515600" cy="74481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A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A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A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A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CA" dirty="0"/>
              <a:t>Sampling with or without edge importance sampling</a:t>
            </a:r>
          </a:p>
        </p:txBody>
      </p:sp>
      <p:pic>
        <p:nvPicPr>
          <p:cNvPr id="3" name="Picture 2">
            <a:extLst>
              <a:ext uri="{FF2B5EF4-FFF2-40B4-BE49-F238E27FC236}">
                <a16:creationId xmlns:a16="http://schemas.microsoft.com/office/drawing/2014/main" id="{C755BDBB-467B-CA47-92CF-1196C9CF8FF1}"/>
              </a:ext>
            </a:extLst>
          </p:cNvPr>
          <p:cNvPicPr>
            <a:picLocks noChangeAspect="1"/>
          </p:cNvPicPr>
          <p:nvPr/>
        </p:nvPicPr>
        <p:blipFill>
          <a:blip r:embed="rId3"/>
          <a:stretch>
            <a:fillRect/>
          </a:stretch>
        </p:blipFill>
        <p:spPr>
          <a:xfrm>
            <a:off x="838200" y="2171903"/>
            <a:ext cx="10096860" cy="4121321"/>
          </a:xfrm>
          <a:prstGeom prst="rect">
            <a:avLst/>
          </a:prstGeom>
        </p:spPr>
      </p:pic>
    </p:spTree>
    <p:extLst>
      <p:ext uri="{BB962C8B-B14F-4D97-AF65-F5344CB8AC3E}">
        <p14:creationId xmlns:p14="http://schemas.microsoft.com/office/powerpoint/2010/main" val="668738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1"/>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Experiments – Inverse rendering</a:t>
            </a:r>
            <a:endParaRPr dirty="0"/>
          </a:p>
        </p:txBody>
      </p:sp>
      <p:grpSp>
        <p:nvGrpSpPr>
          <p:cNvPr id="2" name="Group 1">
            <a:extLst>
              <a:ext uri="{FF2B5EF4-FFF2-40B4-BE49-F238E27FC236}">
                <a16:creationId xmlns:a16="http://schemas.microsoft.com/office/drawing/2014/main" id="{F754C57F-59AE-C443-843D-BF9B356E67CA}"/>
              </a:ext>
            </a:extLst>
          </p:cNvPr>
          <p:cNvGrpSpPr/>
          <p:nvPr/>
        </p:nvGrpSpPr>
        <p:grpSpPr>
          <a:xfrm>
            <a:off x="1037424" y="2478697"/>
            <a:ext cx="10117151" cy="3809816"/>
            <a:chOff x="1888742" y="3623331"/>
            <a:chExt cx="20539933" cy="7734725"/>
          </a:xfrm>
        </p:grpSpPr>
        <p:sp>
          <p:nvSpPr>
            <p:cNvPr id="15" name="initial guess">
              <a:extLst>
                <a:ext uri="{FF2B5EF4-FFF2-40B4-BE49-F238E27FC236}">
                  <a16:creationId xmlns:a16="http://schemas.microsoft.com/office/drawing/2014/main" id="{B62FE922-64B7-D144-ADB3-5F51845A610C}"/>
                </a:ext>
              </a:extLst>
            </p:cNvPr>
            <p:cNvSpPr txBox="1"/>
            <p:nvPr/>
          </p:nvSpPr>
          <p:spPr>
            <a:xfrm>
              <a:off x="2354176" y="10196350"/>
              <a:ext cx="5538474" cy="1161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0458" tIns="100458" rIns="100458" bIns="100458" anchor="ctr">
              <a:spAutoFit/>
            </a:bodyPr>
            <a:lstStyle>
              <a:lvl1pPr defTabSz="1155277">
                <a:defRPr sz="8000" b="0"/>
              </a:lvl1pPr>
            </a:lstStyle>
            <a:p>
              <a:pPr algn="ctr"/>
              <a:r>
                <a:rPr sz="2400" dirty="0"/>
                <a:t>initial guess</a:t>
              </a:r>
            </a:p>
          </p:txBody>
        </p:sp>
        <p:sp>
          <p:nvSpPr>
            <p:cNvPr id="16" name="target">
              <a:extLst>
                <a:ext uri="{FF2B5EF4-FFF2-40B4-BE49-F238E27FC236}">
                  <a16:creationId xmlns:a16="http://schemas.microsoft.com/office/drawing/2014/main" id="{D5A593EE-F2A8-EE48-8677-4335E5523F32}"/>
                </a:ext>
              </a:extLst>
            </p:cNvPr>
            <p:cNvSpPr txBox="1"/>
            <p:nvPr/>
          </p:nvSpPr>
          <p:spPr>
            <a:xfrm>
              <a:off x="10773027" y="10196350"/>
              <a:ext cx="2837946" cy="1161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0458" tIns="100458" rIns="100458" bIns="100458" anchor="ctr">
              <a:spAutoFit/>
            </a:bodyPr>
            <a:lstStyle>
              <a:lvl1pPr defTabSz="1155277">
                <a:defRPr sz="8000" b="0"/>
              </a:lvl1pPr>
            </a:lstStyle>
            <a:p>
              <a:pPr algn="ctr"/>
              <a:r>
                <a:rPr sz="2400" dirty="0"/>
                <a:t>target</a:t>
              </a:r>
            </a:p>
          </p:txBody>
        </p:sp>
        <p:pic>
          <p:nvPicPr>
            <p:cNvPr id="17" name="perception_lab_init.png" descr="perception_lab_init.png">
              <a:extLst>
                <a:ext uri="{FF2B5EF4-FFF2-40B4-BE49-F238E27FC236}">
                  <a16:creationId xmlns:a16="http://schemas.microsoft.com/office/drawing/2014/main" id="{FBE4CE21-C52A-D84B-B96E-99FEAF0BE6C8}"/>
                </a:ext>
              </a:extLst>
            </p:cNvPr>
            <p:cNvPicPr>
              <a:picLocks noChangeAspect="1"/>
            </p:cNvPicPr>
            <p:nvPr/>
          </p:nvPicPr>
          <p:blipFill>
            <a:blip r:embed="rId3"/>
            <a:stretch>
              <a:fillRect/>
            </a:stretch>
          </p:blipFill>
          <p:spPr>
            <a:xfrm>
              <a:off x="1888742" y="3623331"/>
              <a:ext cx="6469338" cy="6469338"/>
            </a:xfrm>
            <a:prstGeom prst="rect">
              <a:avLst/>
            </a:prstGeom>
            <a:ln w="12700">
              <a:miter lim="400000"/>
            </a:ln>
          </p:spPr>
        </p:pic>
        <p:pic>
          <p:nvPicPr>
            <p:cNvPr id="24" name="target.png" descr="target.png">
              <a:extLst>
                <a:ext uri="{FF2B5EF4-FFF2-40B4-BE49-F238E27FC236}">
                  <a16:creationId xmlns:a16="http://schemas.microsoft.com/office/drawing/2014/main" id="{8B317549-5C38-C240-8A49-5FDA6506697B}"/>
                </a:ext>
              </a:extLst>
            </p:cNvPr>
            <p:cNvPicPr>
              <a:picLocks noChangeAspect="1"/>
            </p:cNvPicPr>
            <p:nvPr/>
          </p:nvPicPr>
          <p:blipFill>
            <a:blip r:embed="rId4"/>
            <a:stretch>
              <a:fillRect/>
            </a:stretch>
          </p:blipFill>
          <p:spPr>
            <a:xfrm>
              <a:off x="8877428" y="3669805"/>
              <a:ext cx="6376389" cy="6376389"/>
            </a:xfrm>
            <a:prstGeom prst="rect">
              <a:avLst/>
            </a:prstGeom>
            <a:ln w="12700">
              <a:miter lim="400000"/>
            </a:ln>
          </p:spPr>
        </p:pic>
        <p:pic>
          <p:nvPicPr>
            <p:cNvPr id="25" name="perception_lab_final.png" descr="perception_lab_final.png">
              <a:extLst>
                <a:ext uri="{FF2B5EF4-FFF2-40B4-BE49-F238E27FC236}">
                  <a16:creationId xmlns:a16="http://schemas.microsoft.com/office/drawing/2014/main" id="{6E3F2D77-FB85-B841-960C-67842E1D2CFC}"/>
                </a:ext>
              </a:extLst>
            </p:cNvPr>
            <p:cNvPicPr>
              <a:picLocks noChangeAspect="1"/>
            </p:cNvPicPr>
            <p:nvPr/>
          </p:nvPicPr>
          <p:blipFill>
            <a:blip r:embed="rId5"/>
            <a:stretch>
              <a:fillRect/>
            </a:stretch>
          </p:blipFill>
          <p:spPr>
            <a:xfrm>
              <a:off x="15773165" y="3669805"/>
              <a:ext cx="6469338" cy="6469338"/>
            </a:xfrm>
            <a:prstGeom prst="rect">
              <a:avLst/>
            </a:prstGeom>
            <a:ln w="12700">
              <a:miter lim="400000"/>
            </a:ln>
          </p:spPr>
        </p:pic>
        <p:sp>
          <p:nvSpPr>
            <p:cNvPr id="28" name="reconstructed">
              <a:extLst>
                <a:ext uri="{FF2B5EF4-FFF2-40B4-BE49-F238E27FC236}">
                  <a16:creationId xmlns:a16="http://schemas.microsoft.com/office/drawing/2014/main" id="{4FD7933A-FB9A-7C45-9AD7-AA41DB7C8C3E}"/>
                </a:ext>
              </a:extLst>
            </p:cNvPr>
            <p:cNvSpPr txBox="1"/>
            <p:nvPr/>
          </p:nvSpPr>
          <p:spPr>
            <a:xfrm>
              <a:off x="15910778" y="10196350"/>
              <a:ext cx="6517897" cy="1161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0458" tIns="100458" rIns="100458" bIns="100458" anchor="ctr">
              <a:spAutoFit/>
            </a:bodyPr>
            <a:lstStyle>
              <a:lvl1pPr defTabSz="1155277">
                <a:defRPr sz="8000" b="0"/>
              </a:lvl1pPr>
            </a:lstStyle>
            <a:p>
              <a:pPr algn="ctr"/>
              <a:r>
                <a:rPr sz="2400" dirty="0"/>
                <a:t>reconstructed</a:t>
              </a:r>
              <a:endParaRPr sz="2000" dirty="0"/>
            </a:p>
          </p:txBody>
        </p:sp>
      </p:grpSp>
      <p:sp>
        <p:nvSpPr>
          <p:cNvPr id="35" name="Google Shape;610;p92">
            <a:extLst>
              <a:ext uri="{FF2B5EF4-FFF2-40B4-BE49-F238E27FC236}">
                <a16:creationId xmlns:a16="http://schemas.microsoft.com/office/drawing/2014/main" id="{591163BD-9CAC-9A43-95A2-6CF8A83EBBEB}"/>
              </a:ext>
            </a:extLst>
          </p:cNvPr>
          <p:cNvSpPr txBox="1">
            <a:spLocks noGrp="1"/>
          </p:cNvSpPr>
          <p:nvPr>
            <p:ph idx="1"/>
          </p:nvPr>
        </p:nvSpPr>
        <p:spPr>
          <a:xfrm>
            <a:off x="838200" y="1601906"/>
            <a:ext cx="10515600" cy="744810"/>
          </a:xfrm>
          <a:prstGeom prst="rect">
            <a:avLst/>
          </a:prstGeom>
        </p:spPr>
        <p:txBody>
          <a:bodyPr spcFirstLastPara="1" vert="horz" wrap="square" lIns="91425" tIns="91425" rIns="91425" bIns="91425" rtlCol="0" anchor="t" anchorCtr="0">
            <a:noAutofit/>
          </a:bodyPr>
          <a:lstStyle/>
          <a:p>
            <a:pPr>
              <a:buFont typeface="Arial" panose="020B0604020202020204" pitchFamily="34" charset="0"/>
              <a:buChar char="-"/>
            </a:pPr>
            <a:r>
              <a:rPr lang="en-CA" dirty="0"/>
              <a:t>Optimizing camera pose, light emission and materials</a:t>
            </a:r>
            <a:endParaRPr dirty="0"/>
          </a:p>
          <a:p>
            <a:pPr marL="0" indent="0">
              <a:spcBef>
                <a:spcPts val="1600"/>
              </a:spcBef>
              <a:spcAft>
                <a:spcPts val="1600"/>
              </a:spcAft>
              <a:buNone/>
            </a:pPr>
            <a:endParaRPr dirty="0"/>
          </a:p>
        </p:txBody>
      </p:sp>
    </p:spTree>
    <p:extLst>
      <p:ext uri="{BB962C8B-B14F-4D97-AF65-F5344CB8AC3E}">
        <p14:creationId xmlns:p14="http://schemas.microsoft.com/office/powerpoint/2010/main" val="3145035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1"/>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Experiments – Inverse rendering</a:t>
            </a:r>
            <a:endParaRPr dirty="0"/>
          </a:p>
        </p:txBody>
      </p:sp>
      <p:sp>
        <p:nvSpPr>
          <p:cNvPr id="35" name="Google Shape;610;p92">
            <a:extLst>
              <a:ext uri="{FF2B5EF4-FFF2-40B4-BE49-F238E27FC236}">
                <a16:creationId xmlns:a16="http://schemas.microsoft.com/office/drawing/2014/main" id="{591163BD-9CAC-9A43-95A2-6CF8A83EBBEB}"/>
              </a:ext>
            </a:extLst>
          </p:cNvPr>
          <p:cNvSpPr txBox="1">
            <a:spLocks noGrp="1"/>
          </p:cNvSpPr>
          <p:nvPr>
            <p:ph idx="1"/>
          </p:nvPr>
        </p:nvSpPr>
        <p:spPr>
          <a:xfrm>
            <a:off x="838200" y="1601906"/>
            <a:ext cx="10515600" cy="744810"/>
          </a:xfrm>
          <a:prstGeom prst="rect">
            <a:avLst/>
          </a:prstGeom>
        </p:spPr>
        <p:txBody>
          <a:bodyPr spcFirstLastPara="1" vert="horz" wrap="square" lIns="91425" tIns="91425" rIns="91425" bIns="91425" rtlCol="0" anchor="t" anchorCtr="0">
            <a:noAutofit/>
          </a:bodyPr>
          <a:lstStyle/>
          <a:p>
            <a:pPr>
              <a:buFont typeface="Arial" panose="020B0604020202020204" pitchFamily="34" charset="0"/>
              <a:buChar char="-"/>
            </a:pPr>
            <a:r>
              <a:rPr lang="en-CA" dirty="0"/>
              <a:t>Optimizing camera pose, light emission and materials</a:t>
            </a:r>
            <a:endParaRPr dirty="0"/>
          </a:p>
          <a:p>
            <a:pPr marL="0" indent="0">
              <a:spcBef>
                <a:spcPts val="1600"/>
              </a:spcBef>
              <a:spcAft>
                <a:spcPts val="1600"/>
              </a:spcAft>
              <a:buNone/>
            </a:pPr>
            <a:endParaRPr dirty="0"/>
          </a:p>
        </p:txBody>
      </p:sp>
      <p:grpSp>
        <p:nvGrpSpPr>
          <p:cNvPr id="4" name="Group 3">
            <a:extLst>
              <a:ext uri="{FF2B5EF4-FFF2-40B4-BE49-F238E27FC236}">
                <a16:creationId xmlns:a16="http://schemas.microsoft.com/office/drawing/2014/main" id="{9CD36E40-8E13-8341-B3EF-186E4C7E26DF}"/>
              </a:ext>
            </a:extLst>
          </p:cNvPr>
          <p:cNvGrpSpPr/>
          <p:nvPr/>
        </p:nvGrpSpPr>
        <p:grpSpPr>
          <a:xfrm>
            <a:off x="1962173" y="2381959"/>
            <a:ext cx="8267654" cy="4063769"/>
            <a:chOff x="2063773" y="2577413"/>
            <a:chExt cx="7765845" cy="3731716"/>
          </a:xfrm>
        </p:grpSpPr>
        <p:pic>
          <p:nvPicPr>
            <p:cNvPr id="18" name="target.png" descr="target.png">
              <a:extLst>
                <a:ext uri="{FF2B5EF4-FFF2-40B4-BE49-F238E27FC236}">
                  <a16:creationId xmlns:a16="http://schemas.microsoft.com/office/drawing/2014/main" id="{1DDFBB31-666E-6E43-A6AD-8B8BF40B923E}"/>
                </a:ext>
              </a:extLst>
            </p:cNvPr>
            <p:cNvPicPr>
              <a:picLocks noChangeAspect="1"/>
            </p:cNvPicPr>
            <p:nvPr/>
          </p:nvPicPr>
          <p:blipFill>
            <a:blip r:embed="rId5"/>
            <a:stretch>
              <a:fillRect/>
            </a:stretch>
          </p:blipFill>
          <p:spPr>
            <a:xfrm>
              <a:off x="6670112" y="2600907"/>
              <a:ext cx="3112517" cy="3112517"/>
            </a:xfrm>
            <a:prstGeom prst="rect">
              <a:avLst/>
            </a:prstGeom>
            <a:ln w="12700">
              <a:miter lim="400000"/>
            </a:ln>
          </p:spPr>
        </p:pic>
        <p:grpSp>
          <p:nvGrpSpPr>
            <p:cNvPr id="3" name="Group 2">
              <a:extLst>
                <a:ext uri="{FF2B5EF4-FFF2-40B4-BE49-F238E27FC236}">
                  <a16:creationId xmlns:a16="http://schemas.microsoft.com/office/drawing/2014/main" id="{C05F9626-B968-8B4C-BFCE-E06135C7831D}"/>
                </a:ext>
              </a:extLst>
            </p:cNvPr>
            <p:cNvGrpSpPr/>
            <p:nvPr/>
          </p:nvGrpSpPr>
          <p:grpSpPr>
            <a:xfrm>
              <a:off x="2063773" y="2577413"/>
              <a:ext cx="3159506" cy="3731716"/>
              <a:chOff x="2063773" y="2577413"/>
              <a:chExt cx="3159506" cy="3731716"/>
            </a:xfrm>
          </p:grpSpPr>
          <p:pic>
            <p:nvPicPr>
              <p:cNvPr id="19" name="out.mp4" descr="out.mp4">
                <a:extLst>
                  <a:ext uri="{FF2B5EF4-FFF2-40B4-BE49-F238E27FC236}">
                    <a16:creationId xmlns:a16="http://schemas.microsoft.com/office/drawing/2014/main" id="{7CC82404-1758-C048-AD1E-3FA87DA5A8A1}"/>
                  </a:ext>
                </a:extLst>
              </p:cNvPr>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063773" y="2577413"/>
                <a:ext cx="3159506" cy="3159506"/>
              </a:xfrm>
              <a:prstGeom prst="rect">
                <a:avLst/>
              </a:prstGeom>
              <a:ln w="12700">
                <a:miter lim="400000"/>
              </a:ln>
            </p:spPr>
          </p:pic>
          <p:sp>
            <p:nvSpPr>
              <p:cNvPr id="22" name="initial guess">
                <a:extLst>
                  <a:ext uri="{FF2B5EF4-FFF2-40B4-BE49-F238E27FC236}">
                    <a16:creationId xmlns:a16="http://schemas.microsoft.com/office/drawing/2014/main" id="{666B16EC-7D52-3943-A86E-255BA83978D3}"/>
                  </a:ext>
                </a:extLst>
              </p:cNvPr>
              <p:cNvSpPr txBox="1"/>
              <p:nvPr/>
            </p:nvSpPr>
            <p:spPr>
              <a:xfrm>
                <a:off x="2063773" y="5736919"/>
                <a:ext cx="3159506" cy="572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0458" tIns="100458" rIns="100458" bIns="100458" anchor="ctr">
                <a:spAutoFit/>
              </a:bodyPr>
              <a:lstStyle>
                <a:lvl1pPr defTabSz="1155277">
                  <a:defRPr sz="8000" b="0"/>
                </a:lvl1pPr>
              </a:lstStyle>
              <a:p>
                <a:pPr algn="ctr"/>
                <a:r>
                  <a:rPr lang="en-US" sz="2400" dirty="0"/>
                  <a:t>optimization</a:t>
                </a:r>
                <a:endParaRPr sz="2400" dirty="0"/>
              </a:p>
            </p:txBody>
          </p:sp>
        </p:grpSp>
        <p:sp>
          <p:nvSpPr>
            <p:cNvPr id="23" name="initial guess">
              <a:extLst>
                <a:ext uri="{FF2B5EF4-FFF2-40B4-BE49-F238E27FC236}">
                  <a16:creationId xmlns:a16="http://schemas.microsoft.com/office/drawing/2014/main" id="{99F40EAB-1F04-F84A-BA6E-4E2CD075C01B}"/>
                </a:ext>
              </a:extLst>
            </p:cNvPr>
            <p:cNvSpPr txBox="1"/>
            <p:nvPr/>
          </p:nvSpPr>
          <p:spPr>
            <a:xfrm>
              <a:off x="6670112" y="5713424"/>
              <a:ext cx="3159506" cy="572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0458" tIns="100458" rIns="100458" bIns="100458" anchor="ctr">
              <a:spAutoFit/>
            </a:bodyPr>
            <a:lstStyle>
              <a:lvl1pPr defTabSz="1155277">
                <a:defRPr sz="8000" b="0"/>
              </a:lvl1pPr>
            </a:lstStyle>
            <a:p>
              <a:pPr algn="ctr"/>
              <a:r>
                <a:rPr lang="en-US" sz="2400" dirty="0"/>
                <a:t>target</a:t>
              </a:r>
              <a:endParaRPr sz="2400" dirty="0"/>
            </a:p>
          </p:txBody>
        </p:sp>
      </p:grpSp>
    </p:spTree>
    <p:extLst>
      <p:ext uri="{BB962C8B-B14F-4D97-AF65-F5344CB8AC3E}">
        <p14:creationId xmlns:p14="http://schemas.microsoft.com/office/powerpoint/2010/main" val="3964102238"/>
      </p:ext>
    </p:extLst>
  </p:cSld>
  <p:clrMapOvr>
    <a:masterClrMapping/>
  </p:clrMapOvr>
  <p:timing>
    <p:tnLst>
      <p:par>
        <p:cTn id="1" dur="indefinite" restart="never" nodeType="tmRoot">
          <p:childTnLst>
            <p:video>
              <p:cMediaNode vol="100000">
                <p:cTn id="2" fill="hold" display="0">
                  <p:stCondLst>
                    <p:cond delay="indefinite"/>
                  </p:stCondLst>
                </p:cTn>
                <p:tgtEl>
                  <p:spTgt spid="19"/>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1"/>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Experiments – Inverse rendering</a:t>
            </a:r>
            <a:endParaRPr dirty="0"/>
          </a:p>
        </p:txBody>
      </p:sp>
      <p:sp>
        <p:nvSpPr>
          <p:cNvPr id="35" name="Google Shape;610;p92">
            <a:extLst>
              <a:ext uri="{FF2B5EF4-FFF2-40B4-BE49-F238E27FC236}">
                <a16:creationId xmlns:a16="http://schemas.microsoft.com/office/drawing/2014/main" id="{591163BD-9CAC-9A43-95A2-6CF8A83EBBEB}"/>
              </a:ext>
            </a:extLst>
          </p:cNvPr>
          <p:cNvSpPr txBox="1">
            <a:spLocks noGrp="1"/>
          </p:cNvSpPr>
          <p:nvPr>
            <p:ph idx="1"/>
          </p:nvPr>
        </p:nvSpPr>
        <p:spPr>
          <a:xfrm>
            <a:off x="838200" y="1601906"/>
            <a:ext cx="10515600" cy="744810"/>
          </a:xfrm>
          <a:prstGeom prst="rect">
            <a:avLst/>
          </a:prstGeom>
        </p:spPr>
        <p:txBody>
          <a:bodyPr spcFirstLastPara="1" vert="horz" wrap="square" lIns="91425" tIns="91425" rIns="91425" bIns="91425" rtlCol="0" anchor="t" anchorCtr="0">
            <a:noAutofit/>
          </a:bodyPr>
          <a:lstStyle/>
          <a:p>
            <a:pPr>
              <a:buFont typeface="Arial" panose="020B0604020202020204" pitchFamily="34" charset="0"/>
              <a:buChar char="-"/>
            </a:pPr>
            <a:r>
              <a:rPr lang="en-CA" dirty="0"/>
              <a:t>Optimizing camera pose, light emission and materials</a:t>
            </a:r>
            <a:endParaRPr dirty="0"/>
          </a:p>
          <a:p>
            <a:pPr marL="0" indent="0">
              <a:spcBef>
                <a:spcPts val="1600"/>
              </a:spcBef>
              <a:spcAft>
                <a:spcPts val="1600"/>
              </a:spcAft>
              <a:buNone/>
            </a:pPr>
            <a:endParaRPr dirty="0"/>
          </a:p>
        </p:txBody>
      </p:sp>
      <p:pic>
        <p:nvPicPr>
          <p:cNvPr id="3" name="Picture 2">
            <a:extLst>
              <a:ext uri="{FF2B5EF4-FFF2-40B4-BE49-F238E27FC236}">
                <a16:creationId xmlns:a16="http://schemas.microsoft.com/office/drawing/2014/main" id="{BF7DC15D-77F2-DA46-8906-4CF81DB674AF}"/>
              </a:ext>
            </a:extLst>
          </p:cNvPr>
          <p:cNvPicPr>
            <a:picLocks noChangeAspect="1"/>
          </p:cNvPicPr>
          <p:nvPr/>
        </p:nvPicPr>
        <p:blipFill>
          <a:blip r:embed="rId3"/>
          <a:stretch>
            <a:fillRect/>
          </a:stretch>
        </p:blipFill>
        <p:spPr>
          <a:xfrm>
            <a:off x="1089213" y="2327517"/>
            <a:ext cx="9957170" cy="3388785"/>
          </a:xfrm>
          <a:prstGeom prst="rect">
            <a:avLst/>
          </a:prstGeom>
        </p:spPr>
      </p:pic>
      <p:sp>
        <p:nvSpPr>
          <p:cNvPr id="12" name="initial guess">
            <a:extLst>
              <a:ext uri="{FF2B5EF4-FFF2-40B4-BE49-F238E27FC236}">
                <a16:creationId xmlns:a16="http://schemas.microsoft.com/office/drawing/2014/main" id="{932ED0BB-271B-8141-A964-BAF62FF45BD5}"/>
              </a:ext>
            </a:extLst>
          </p:cNvPr>
          <p:cNvSpPr txBox="1"/>
          <p:nvPr/>
        </p:nvSpPr>
        <p:spPr>
          <a:xfrm>
            <a:off x="1481832" y="5690710"/>
            <a:ext cx="2728031" cy="572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0458" tIns="100458" rIns="100458" bIns="100458" anchor="ctr">
            <a:spAutoFit/>
          </a:bodyPr>
          <a:lstStyle>
            <a:lvl1pPr defTabSz="1155277">
              <a:defRPr sz="8000" b="0"/>
            </a:lvl1pPr>
          </a:lstStyle>
          <a:p>
            <a:pPr algn="ctr"/>
            <a:r>
              <a:rPr lang="en-US" sz="2400" dirty="0"/>
              <a:t>camera gradient</a:t>
            </a:r>
            <a:endParaRPr sz="2400" dirty="0"/>
          </a:p>
        </p:txBody>
      </p:sp>
      <p:sp>
        <p:nvSpPr>
          <p:cNvPr id="13" name="initial guess">
            <a:extLst>
              <a:ext uri="{FF2B5EF4-FFF2-40B4-BE49-F238E27FC236}">
                <a16:creationId xmlns:a16="http://schemas.microsoft.com/office/drawing/2014/main" id="{0BE3050E-16B3-6844-B838-36A51CFB059D}"/>
              </a:ext>
            </a:extLst>
          </p:cNvPr>
          <p:cNvSpPr txBox="1"/>
          <p:nvPr/>
        </p:nvSpPr>
        <p:spPr>
          <a:xfrm>
            <a:off x="4460876" y="5690710"/>
            <a:ext cx="3139473" cy="572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0458" tIns="100458" rIns="100458" bIns="100458" anchor="ctr">
            <a:spAutoFit/>
          </a:bodyPr>
          <a:lstStyle>
            <a:lvl1pPr defTabSz="1155277">
              <a:defRPr sz="8000" b="0"/>
            </a:lvl1pPr>
          </a:lstStyle>
          <a:p>
            <a:pPr algn="ctr"/>
            <a:r>
              <a:rPr lang="en-US" sz="2400" dirty="0"/>
              <a:t>table albedo gradient</a:t>
            </a:r>
            <a:endParaRPr sz="2400" dirty="0"/>
          </a:p>
        </p:txBody>
      </p:sp>
      <p:sp>
        <p:nvSpPr>
          <p:cNvPr id="14" name="initial guess">
            <a:extLst>
              <a:ext uri="{FF2B5EF4-FFF2-40B4-BE49-F238E27FC236}">
                <a16:creationId xmlns:a16="http://schemas.microsoft.com/office/drawing/2014/main" id="{54CCEE8A-F424-9940-B675-B6E08899A045}"/>
              </a:ext>
            </a:extLst>
          </p:cNvPr>
          <p:cNvSpPr txBox="1"/>
          <p:nvPr/>
        </p:nvSpPr>
        <p:spPr>
          <a:xfrm>
            <a:off x="7753629" y="5690710"/>
            <a:ext cx="3139473" cy="572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0458" tIns="100458" rIns="100458" bIns="100458" anchor="ctr">
            <a:spAutoFit/>
          </a:bodyPr>
          <a:lstStyle>
            <a:lvl1pPr defTabSz="1155277">
              <a:defRPr sz="8000" b="0"/>
            </a:lvl1pPr>
          </a:lstStyle>
          <a:p>
            <a:pPr algn="ctr"/>
            <a:r>
              <a:rPr lang="en-US" sz="2400" dirty="0"/>
              <a:t>light gradient</a:t>
            </a:r>
            <a:endParaRPr sz="2400" dirty="0"/>
          </a:p>
        </p:txBody>
      </p:sp>
    </p:spTree>
    <p:extLst>
      <p:ext uri="{BB962C8B-B14F-4D97-AF65-F5344CB8AC3E}">
        <p14:creationId xmlns:p14="http://schemas.microsoft.com/office/powerpoint/2010/main" val="3630141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1"/>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Experiments – 3D adversarial examples</a:t>
            </a:r>
            <a:endParaRPr dirty="0"/>
          </a:p>
        </p:txBody>
      </p:sp>
      <p:grpSp>
        <p:nvGrpSpPr>
          <p:cNvPr id="3" name="Group 2">
            <a:extLst>
              <a:ext uri="{FF2B5EF4-FFF2-40B4-BE49-F238E27FC236}">
                <a16:creationId xmlns:a16="http://schemas.microsoft.com/office/drawing/2014/main" id="{7C6BB81A-B3EA-9D4F-9495-2C726F7F6BB0}"/>
              </a:ext>
            </a:extLst>
          </p:cNvPr>
          <p:cNvGrpSpPr/>
          <p:nvPr/>
        </p:nvGrpSpPr>
        <p:grpSpPr>
          <a:xfrm>
            <a:off x="1483782" y="2380129"/>
            <a:ext cx="9224435" cy="3625663"/>
            <a:chOff x="1977211" y="3793225"/>
            <a:chExt cx="19128296" cy="8142364"/>
          </a:xfrm>
        </p:grpSpPr>
        <p:pic>
          <p:nvPicPr>
            <p:cNvPr id="10" name="adversarial_init.png" descr="adversarial_init.png">
              <a:extLst>
                <a:ext uri="{FF2B5EF4-FFF2-40B4-BE49-F238E27FC236}">
                  <a16:creationId xmlns:a16="http://schemas.microsoft.com/office/drawing/2014/main" id="{5A721CBB-9FCF-234C-9728-66CEE161CFCB}"/>
                </a:ext>
              </a:extLst>
            </p:cNvPr>
            <p:cNvPicPr>
              <a:picLocks noChangeAspect="1"/>
            </p:cNvPicPr>
            <p:nvPr/>
          </p:nvPicPr>
          <p:blipFill>
            <a:blip r:embed="rId3"/>
            <a:stretch>
              <a:fillRect/>
            </a:stretch>
          </p:blipFill>
          <p:spPr>
            <a:xfrm>
              <a:off x="1977211" y="3793225"/>
              <a:ext cx="6129550" cy="6129550"/>
            </a:xfrm>
            <a:prstGeom prst="rect">
              <a:avLst/>
            </a:prstGeom>
            <a:ln w="12700">
              <a:miter lim="400000"/>
            </a:ln>
          </p:spPr>
        </p:pic>
        <p:pic>
          <p:nvPicPr>
            <p:cNvPr id="11" name="adversarial_5_iter.png" descr="adversarial_5_iter.png">
              <a:extLst>
                <a:ext uri="{FF2B5EF4-FFF2-40B4-BE49-F238E27FC236}">
                  <a16:creationId xmlns:a16="http://schemas.microsoft.com/office/drawing/2014/main" id="{E88156A8-005A-904D-A2BB-01269D913F2B}"/>
                </a:ext>
              </a:extLst>
            </p:cNvPr>
            <p:cNvPicPr>
              <a:picLocks noChangeAspect="1"/>
            </p:cNvPicPr>
            <p:nvPr/>
          </p:nvPicPr>
          <p:blipFill>
            <a:blip r:embed="rId4"/>
            <a:stretch>
              <a:fillRect/>
            </a:stretch>
          </p:blipFill>
          <p:spPr>
            <a:xfrm>
              <a:off x="8553107" y="3793225"/>
              <a:ext cx="6129547" cy="6129550"/>
            </a:xfrm>
            <a:prstGeom prst="rect">
              <a:avLst/>
            </a:prstGeom>
            <a:ln w="12700">
              <a:miter lim="400000"/>
            </a:ln>
          </p:spPr>
        </p:pic>
        <p:pic>
          <p:nvPicPr>
            <p:cNvPr id="12" name="adversarial_25_iter.png" descr="adversarial_25_iter.png">
              <a:extLst>
                <a:ext uri="{FF2B5EF4-FFF2-40B4-BE49-F238E27FC236}">
                  <a16:creationId xmlns:a16="http://schemas.microsoft.com/office/drawing/2014/main" id="{97915960-13D3-1E48-8527-FAC5FF26AC10}"/>
                </a:ext>
              </a:extLst>
            </p:cNvPr>
            <p:cNvPicPr>
              <a:picLocks noChangeAspect="1"/>
            </p:cNvPicPr>
            <p:nvPr/>
          </p:nvPicPr>
          <p:blipFill>
            <a:blip r:embed="rId5"/>
            <a:stretch>
              <a:fillRect/>
            </a:stretch>
          </p:blipFill>
          <p:spPr>
            <a:xfrm>
              <a:off x="14975957" y="3801783"/>
              <a:ext cx="6129550" cy="6129553"/>
            </a:xfrm>
            <a:prstGeom prst="rect">
              <a:avLst/>
            </a:prstGeom>
            <a:ln w="12700">
              <a:miter lim="400000"/>
            </a:ln>
          </p:spPr>
        </p:pic>
        <p:sp>
          <p:nvSpPr>
            <p:cNvPr id="13" name="25 iterations:…">
              <a:extLst>
                <a:ext uri="{FF2B5EF4-FFF2-40B4-BE49-F238E27FC236}">
                  <a16:creationId xmlns:a16="http://schemas.microsoft.com/office/drawing/2014/main" id="{0E22FF14-07A1-0B4F-8772-2DBF9BF78819}"/>
                </a:ext>
              </a:extLst>
            </p:cNvPr>
            <p:cNvSpPr txBox="1"/>
            <p:nvPr/>
          </p:nvSpPr>
          <p:spPr>
            <a:xfrm>
              <a:off x="15378460" y="10624715"/>
              <a:ext cx="2176624" cy="1310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0458" tIns="100458" rIns="100458" bIns="100458" anchor="ctr">
              <a:spAutoFit/>
            </a:bodyPr>
            <a:lstStyle/>
            <a:p>
              <a:pPr defTabSz="1155277">
                <a:defRPr sz="5500" b="0"/>
              </a:pPr>
              <a:r>
                <a:rPr sz="2400"/>
                <a:t>25 iterations: </a:t>
              </a:r>
            </a:p>
            <a:p>
              <a:pPr defTabSz="1155277">
                <a:defRPr sz="5500" b="0"/>
              </a:pPr>
              <a:r>
                <a:rPr sz="2400"/>
                <a:t>23.3% handrail</a:t>
              </a:r>
            </a:p>
            <a:p>
              <a:pPr defTabSz="1155277">
                <a:defRPr sz="5500" b="0"/>
              </a:pPr>
              <a:r>
                <a:rPr sz="2400"/>
                <a:t>3.4% street sign</a:t>
              </a:r>
            </a:p>
          </p:txBody>
        </p:sp>
        <p:sp>
          <p:nvSpPr>
            <p:cNvPr id="14" name="5 iterations:…">
              <a:extLst>
                <a:ext uri="{FF2B5EF4-FFF2-40B4-BE49-F238E27FC236}">
                  <a16:creationId xmlns:a16="http://schemas.microsoft.com/office/drawing/2014/main" id="{10204168-E024-FE41-9CC0-501D896CFF9A}"/>
                </a:ext>
              </a:extLst>
            </p:cNvPr>
            <p:cNvSpPr txBox="1"/>
            <p:nvPr/>
          </p:nvSpPr>
          <p:spPr>
            <a:xfrm>
              <a:off x="8761427" y="10624715"/>
              <a:ext cx="2332115" cy="1310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0458" tIns="100458" rIns="100458" bIns="100458" anchor="ctr">
              <a:spAutoFit/>
            </a:bodyPr>
            <a:lstStyle/>
            <a:p>
              <a:pPr defTabSz="1155277">
                <a:defRPr sz="5500" b="0"/>
              </a:pPr>
              <a:r>
                <a:rPr sz="2400"/>
                <a:t>5 iterations: </a:t>
              </a:r>
            </a:p>
            <a:p>
              <a:pPr defTabSz="1155277">
                <a:defRPr sz="5500" b="0"/>
              </a:pPr>
              <a:r>
                <a:rPr sz="2400"/>
                <a:t>26.8% handrail</a:t>
              </a:r>
            </a:p>
            <a:p>
              <a:pPr defTabSz="1155277">
                <a:defRPr sz="5500" b="0"/>
              </a:pPr>
              <a:r>
                <a:rPr sz="2400"/>
                <a:t>20.2% street sign</a:t>
              </a:r>
            </a:p>
          </p:txBody>
        </p:sp>
        <p:sp>
          <p:nvSpPr>
            <p:cNvPr id="18" name="VGG 16:…">
              <a:extLst>
                <a:ext uri="{FF2B5EF4-FFF2-40B4-BE49-F238E27FC236}">
                  <a16:creationId xmlns:a16="http://schemas.microsoft.com/office/drawing/2014/main" id="{D069A8EF-DBD2-E54E-B639-2D36E1219EFC}"/>
                </a:ext>
              </a:extLst>
            </p:cNvPr>
            <p:cNvSpPr txBox="1"/>
            <p:nvPr/>
          </p:nvSpPr>
          <p:spPr>
            <a:xfrm>
              <a:off x="2532759" y="10624715"/>
              <a:ext cx="2099679" cy="1310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0458" tIns="100458" rIns="100458" bIns="100458" anchor="ctr">
              <a:spAutoFit/>
            </a:bodyPr>
            <a:lstStyle/>
            <a:p>
              <a:pPr defTabSz="1155277">
                <a:defRPr sz="5500" b="0"/>
              </a:pPr>
              <a:r>
                <a:rPr sz="2400"/>
                <a:t>VGG 16: </a:t>
              </a:r>
            </a:p>
            <a:p>
              <a:pPr defTabSz="1155277">
                <a:defRPr sz="5500" b="0"/>
              </a:pPr>
              <a:r>
                <a:rPr sz="2400"/>
                <a:t>53% street sign</a:t>
              </a:r>
            </a:p>
            <a:p>
              <a:pPr defTabSz="1155277">
                <a:defRPr sz="5500" b="0"/>
              </a:pPr>
              <a:r>
                <a:rPr sz="2400"/>
                <a:t>6.7% handrail</a:t>
              </a:r>
            </a:p>
          </p:txBody>
        </p:sp>
      </p:grpSp>
      <p:sp>
        <p:nvSpPr>
          <p:cNvPr id="19" name="Google Shape;610;p92">
            <a:extLst>
              <a:ext uri="{FF2B5EF4-FFF2-40B4-BE49-F238E27FC236}">
                <a16:creationId xmlns:a16="http://schemas.microsoft.com/office/drawing/2014/main" id="{70E03A00-AB8B-5642-BDF8-65DD7D23E681}"/>
              </a:ext>
            </a:extLst>
          </p:cNvPr>
          <p:cNvSpPr txBox="1">
            <a:spLocks noGrp="1"/>
          </p:cNvSpPr>
          <p:nvPr>
            <p:ph idx="1"/>
          </p:nvPr>
        </p:nvSpPr>
        <p:spPr>
          <a:xfrm>
            <a:off x="838200" y="1601906"/>
            <a:ext cx="10515600" cy="744810"/>
          </a:xfrm>
          <a:prstGeom prst="rect">
            <a:avLst/>
          </a:prstGeom>
        </p:spPr>
        <p:txBody>
          <a:bodyPr spcFirstLastPara="1" vert="horz" wrap="square" lIns="91425" tIns="91425" rIns="91425" bIns="91425" rtlCol="0" anchor="t" anchorCtr="0">
            <a:noAutofit/>
          </a:bodyPr>
          <a:lstStyle/>
          <a:p>
            <a:pPr>
              <a:buFont typeface="Arial" panose="020B0604020202020204" pitchFamily="34" charset="0"/>
              <a:buChar char="-"/>
            </a:pPr>
            <a:r>
              <a:rPr lang="en-CA" dirty="0"/>
              <a:t>Optimizing vertex position, camera pose, light intensity, position</a:t>
            </a:r>
            <a:endParaRPr dirty="0"/>
          </a:p>
          <a:p>
            <a:pPr marL="0" indent="0">
              <a:spcBef>
                <a:spcPts val="1600"/>
              </a:spcBef>
              <a:spcAft>
                <a:spcPts val="1600"/>
              </a:spcAft>
              <a:buNone/>
            </a:pPr>
            <a:endParaRPr dirty="0"/>
          </a:p>
        </p:txBody>
      </p:sp>
    </p:spTree>
    <p:extLst>
      <p:ext uri="{BB962C8B-B14F-4D97-AF65-F5344CB8AC3E}">
        <p14:creationId xmlns:p14="http://schemas.microsoft.com/office/powerpoint/2010/main" val="546931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36"/>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Limitations</a:t>
            </a:r>
            <a:endParaRPr dirty="0"/>
          </a:p>
        </p:txBody>
      </p:sp>
      <p:sp>
        <p:nvSpPr>
          <p:cNvPr id="1098" name="Google Shape;1098;p136"/>
          <p:cNvSpPr txBox="1">
            <a:spLocks noGrp="1"/>
          </p:cNvSpPr>
          <p:nvPr>
            <p:ph idx="1"/>
          </p:nvPr>
        </p:nvSpPr>
        <p:spPr>
          <a:prstGeom prst="rect">
            <a:avLst/>
          </a:prstGeom>
        </p:spPr>
        <p:txBody>
          <a:bodyPr spcFirstLastPara="1" vert="horz" wrap="square" lIns="91425" tIns="91425" rIns="91425" bIns="91425" rtlCol="0" anchor="t" anchorCtr="0">
            <a:noAutofit/>
          </a:bodyPr>
          <a:lstStyle/>
          <a:p>
            <a:pPr>
              <a:buFont typeface="Arial" panose="020B0604020202020204" pitchFamily="34" charset="0"/>
              <a:buChar char="-"/>
            </a:pPr>
            <a:r>
              <a:rPr lang="en-CA" b="1" dirty="0"/>
              <a:t>Performance </a:t>
            </a:r>
            <a:r>
              <a:rPr lang="en-CA" dirty="0"/>
              <a:t>(rendering speed &amp; large variance): </a:t>
            </a:r>
          </a:p>
          <a:p>
            <a:pPr lvl="1">
              <a:buFont typeface="Arial" panose="020B0604020202020204" pitchFamily="34" charset="0"/>
              <a:buChar char="-"/>
            </a:pPr>
            <a:r>
              <a:rPr lang="en-CA" dirty="0"/>
              <a:t>Edge sampling and auto differentiation are slow (bottleneck)</a:t>
            </a:r>
          </a:p>
          <a:p>
            <a:pPr lvl="1">
              <a:buFont typeface="Arial" panose="020B0604020202020204" pitchFamily="34" charset="0"/>
              <a:buChar char="-"/>
            </a:pPr>
            <a:r>
              <a:rPr lang="en-CA" dirty="0"/>
              <a:t>It is a challenging task to find all object edges and sampling them</a:t>
            </a:r>
          </a:p>
          <a:p>
            <a:pPr lvl="1">
              <a:buFont typeface="Arial" panose="020B0604020202020204" pitchFamily="34" charset="0"/>
              <a:buChar char="-"/>
            </a:pPr>
            <a:r>
              <a:rPr lang="en-CA" dirty="0"/>
              <a:t>A few hundreds of milliseconds to generate a small image (256x256) with a small number of samples (4)</a:t>
            </a:r>
          </a:p>
          <a:p>
            <a:pPr>
              <a:buFont typeface="Arial" panose="020B0604020202020204" pitchFamily="34" charset="0"/>
              <a:buChar char="-"/>
            </a:pPr>
            <a:r>
              <a:rPr lang="en-CA" b="1" dirty="0"/>
              <a:t>Assumptions:</a:t>
            </a:r>
          </a:p>
          <a:p>
            <a:pPr lvl="1">
              <a:buFont typeface="Arial" panose="020B0604020202020204" pitchFamily="34" charset="0"/>
              <a:buChar char="-"/>
            </a:pPr>
            <a:r>
              <a:rPr lang="en-CA" b="1" dirty="0"/>
              <a:t>Mesh</a:t>
            </a:r>
          </a:p>
          <a:p>
            <a:pPr lvl="1">
              <a:buFont typeface="Arial" panose="020B0604020202020204" pitchFamily="34" charset="0"/>
              <a:buChar char="-"/>
            </a:pPr>
            <a:r>
              <a:rPr lang="en-CA" dirty="0"/>
              <a:t>Interpenetrating geometries and parallel edges</a:t>
            </a:r>
          </a:p>
          <a:p>
            <a:pPr lvl="1">
              <a:buFont typeface="Arial" panose="020B0604020202020204" pitchFamily="34" charset="0"/>
              <a:buChar char="-"/>
            </a:pPr>
            <a:r>
              <a:rPr lang="en-CA" dirty="0"/>
              <a:t>Shader discontinuities</a:t>
            </a:r>
          </a:p>
          <a:p>
            <a:pPr lvl="1">
              <a:buFont typeface="Arial" panose="020B0604020202020204" pitchFamily="34" charset="0"/>
              <a:buChar char="-"/>
            </a:pPr>
            <a:r>
              <a:rPr lang="en-CA" dirty="0"/>
              <a:t>Motion blur</a:t>
            </a:r>
          </a:p>
          <a:p>
            <a:pPr>
              <a:buChar char="-"/>
            </a:pPr>
            <a:endParaRPr lang="en-CA" b="1" dirty="0"/>
          </a:p>
          <a:p>
            <a:pPr marL="0" indent="0">
              <a:spcBef>
                <a:spcPts val="1600"/>
              </a:spcBef>
              <a:spcAft>
                <a:spcPts val="1600"/>
              </a:spcAft>
              <a:buNone/>
            </a:pPr>
            <a:endParaRPr dirty="0"/>
          </a:p>
        </p:txBody>
      </p:sp>
      <p:pic>
        <p:nvPicPr>
          <p:cNvPr id="2" name="Picture 1">
            <a:extLst>
              <a:ext uri="{FF2B5EF4-FFF2-40B4-BE49-F238E27FC236}">
                <a16:creationId xmlns:a16="http://schemas.microsoft.com/office/drawing/2014/main" id="{24D09425-F34B-7F47-A49C-CCEE41EB8A00}"/>
              </a:ext>
            </a:extLst>
          </p:cNvPr>
          <p:cNvPicPr>
            <a:picLocks noChangeAspect="1"/>
          </p:cNvPicPr>
          <p:nvPr/>
        </p:nvPicPr>
        <p:blipFill>
          <a:blip r:embed="rId3"/>
          <a:stretch>
            <a:fillRect/>
          </a:stretch>
        </p:blipFill>
        <p:spPr>
          <a:xfrm>
            <a:off x="8773086" y="3934059"/>
            <a:ext cx="2523267" cy="2242904"/>
          </a:xfrm>
          <a:prstGeom prst="rect">
            <a:avLst/>
          </a:prstGeom>
        </p:spPr>
      </p:pic>
    </p:spTree>
    <p:extLst>
      <p:ext uri="{BB962C8B-B14F-4D97-AF65-F5344CB8AC3E}">
        <p14:creationId xmlns:p14="http://schemas.microsoft.com/office/powerpoint/2010/main" val="598588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7" name="Rectangle 6">
            <a:extLst>
              <a:ext uri="{FF2B5EF4-FFF2-40B4-BE49-F238E27FC236}">
                <a16:creationId xmlns:a16="http://schemas.microsoft.com/office/drawing/2014/main" id="{B4A12980-AD9C-184A-AFD3-8B6BAECE4114}"/>
              </a:ext>
            </a:extLst>
          </p:cNvPr>
          <p:cNvSpPr/>
          <p:nvPr/>
        </p:nvSpPr>
        <p:spPr>
          <a:xfrm>
            <a:off x="6867190" y="1690688"/>
            <a:ext cx="5046905" cy="4468065"/>
          </a:xfrm>
          <a:prstGeom prst="rect">
            <a:avLst/>
          </a:prstGeom>
          <a:solidFill>
            <a:schemeClr val="accent4">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Google Shape;531;p81"/>
          <p:cNvSpPr txBox="1">
            <a:spLocks noGrp="1"/>
          </p:cNvSpPr>
          <p:nvPr>
            <p:ph type="title"/>
          </p:nvPr>
        </p:nvSpPr>
        <p:spPr>
          <a:prstGeom prst="rect">
            <a:avLst/>
          </a:prstGeom>
          <a:ln>
            <a:noFill/>
          </a:ln>
        </p:spPr>
        <p:txBody>
          <a:bodyPr spcFirstLastPara="1" vert="horz" wrap="square" lIns="91425" tIns="91425" rIns="91425" bIns="91425" rtlCol="0" anchor="ctr" anchorCtr="0">
            <a:noAutofit/>
          </a:bodyPr>
          <a:lstStyle/>
          <a:p>
            <a:r>
              <a:rPr lang="en" b="1" dirty="0"/>
              <a:t>Differentiable Rendering is Important!</a:t>
            </a:r>
            <a:endParaRPr b="1" dirty="0"/>
          </a:p>
        </p:txBody>
      </p:sp>
      <p:sp>
        <p:nvSpPr>
          <p:cNvPr id="532" name="Google Shape;532;p81"/>
          <p:cNvSpPr txBox="1">
            <a:spLocks noGrp="1"/>
          </p:cNvSpPr>
          <p:nvPr>
            <p:ph idx="1"/>
          </p:nvPr>
        </p:nvSpPr>
        <p:spPr>
          <a:xfrm>
            <a:off x="838200" y="1576912"/>
            <a:ext cx="10515600" cy="1175195"/>
          </a:xfrm>
          <a:prstGeom prst="rect">
            <a:avLst/>
          </a:prstGeom>
          <a:ln>
            <a:noFill/>
          </a:ln>
        </p:spPr>
        <p:txBody>
          <a:bodyPr spcFirstLastPara="1" vert="horz" wrap="square" lIns="91425" tIns="91425" rIns="91425" bIns="91425" rtlCol="0" anchor="t" anchorCtr="0">
            <a:noAutofit/>
          </a:bodyPr>
          <a:lstStyle/>
          <a:p>
            <a:pPr>
              <a:buChar char="-"/>
            </a:pPr>
            <a:r>
              <a:rPr lang="en-CA" sz="2200" dirty="0"/>
              <a:t>Render and compare approach</a:t>
            </a:r>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p:txBody>
      </p:sp>
      <p:grpSp>
        <p:nvGrpSpPr>
          <p:cNvPr id="5" name="Group 4">
            <a:extLst>
              <a:ext uri="{FF2B5EF4-FFF2-40B4-BE49-F238E27FC236}">
                <a16:creationId xmlns:a16="http://schemas.microsoft.com/office/drawing/2014/main" id="{100BD23F-3FED-CE43-BF53-09E79565D3A1}"/>
              </a:ext>
            </a:extLst>
          </p:cNvPr>
          <p:cNvGrpSpPr/>
          <p:nvPr/>
        </p:nvGrpSpPr>
        <p:grpSpPr>
          <a:xfrm>
            <a:off x="498481" y="2323131"/>
            <a:ext cx="6261133" cy="3591532"/>
            <a:chOff x="498482" y="2323131"/>
            <a:chExt cx="5866326" cy="3281526"/>
          </a:xfrm>
        </p:grpSpPr>
        <p:pic>
          <p:nvPicPr>
            <p:cNvPr id="3" name="Picture 2">
              <a:extLst>
                <a:ext uri="{FF2B5EF4-FFF2-40B4-BE49-F238E27FC236}">
                  <a16:creationId xmlns:a16="http://schemas.microsoft.com/office/drawing/2014/main" id="{E4F1B404-4856-A54D-BE5D-592F0BDFF514}"/>
                </a:ext>
              </a:extLst>
            </p:cNvPr>
            <p:cNvPicPr>
              <a:picLocks noChangeAspect="1"/>
            </p:cNvPicPr>
            <p:nvPr/>
          </p:nvPicPr>
          <p:blipFill>
            <a:blip r:embed="rId3"/>
            <a:stretch>
              <a:fillRect/>
            </a:stretch>
          </p:blipFill>
          <p:spPr>
            <a:xfrm>
              <a:off x="498482" y="2323131"/>
              <a:ext cx="5866326" cy="3281526"/>
            </a:xfrm>
            <a:prstGeom prst="rect">
              <a:avLst/>
            </a:prstGeom>
          </p:spPr>
        </p:pic>
        <p:sp>
          <p:nvSpPr>
            <p:cNvPr id="4" name="Rectangle 3">
              <a:extLst>
                <a:ext uri="{FF2B5EF4-FFF2-40B4-BE49-F238E27FC236}">
                  <a16:creationId xmlns:a16="http://schemas.microsoft.com/office/drawing/2014/main" id="{D01D7CEA-52BE-AE4F-AEA6-4E65C55E3A5B}"/>
                </a:ext>
              </a:extLst>
            </p:cNvPr>
            <p:cNvSpPr/>
            <p:nvPr/>
          </p:nvSpPr>
          <p:spPr>
            <a:xfrm>
              <a:off x="2046543" y="3361400"/>
              <a:ext cx="1454552" cy="369332"/>
            </a:xfrm>
            <a:prstGeom prst="rect">
              <a:avLst/>
            </a:prstGeom>
          </p:spPr>
          <p:txBody>
            <a:bodyPr wrap="square">
              <a:spAutoFit/>
            </a:bodyPr>
            <a:lstStyle/>
            <a:p>
              <a:pPr algn="ctr"/>
              <a:r>
                <a:rPr lang="en-US" b="1" dirty="0">
                  <a:solidFill>
                    <a:srgbClr val="C00000"/>
                  </a:solidFill>
                  <a:latin typeface="Arial" panose="020B0604020202020204" pitchFamily="34" charset="0"/>
                  <a:cs typeface="Arial" panose="020B0604020202020204" pitchFamily="34" charset="0"/>
                </a:rPr>
                <a:t>Gradients?</a:t>
              </a:r>
            </a:p>
          </p:txBody>
        </p:sp>
      </p:grpSp>
      <p:sp>
        <p:nvSpPr>
          <p:cNvPr id="40" name="線">
            <a:extLst>
              <a:ext uri="{FF2B5EF4-FFF2-40B4-BE49-F238E27FC236}">
                <a16:creationId xmlns:a16="http://schemas.microsoft.com/office/drawing/2014/main" id="{D96FCC5D-DB20-0C47-AEAD-954909CD5056}"/>
              </a:ext>
            </a:extLst>
          </p:cNvPr>
          <p:cNvSpPr/>
          <p:nvPr/>
        </p:nvSpPr>
        <p:spPr>
          <a:xfrm>
            <a:off x="7387865" y="5527291"/>
            <a:ext cx="4211067" cy="0"/>
          </a:xfrm>
          <a:prstGeom prst="line">
            <a:avLst/>
          </a:prstGeom>
          <a:ln w="50800">
            <a:solidFill>
              <a:srgbClr val="000000"/>
            </a:solidFill>
            <a:miter lim="400000"/>
            <a:tailEnd type="triangle"/>
          </a:ln>
        </p:spPr>
        <p:txBody>
          <a:bodyPr lIns="64292" tIns="64292" rIns="64292" bIns="64292"/>
          <a:lstStyle/>
          <a:p>
            <a:pPr algn="l" defTabSz="1285875">
              <a:defRPr sz="2400" b="0">
                <a:latin typeface="Helvetica"/>
                <a:ea typeface="Helvetica"/>
                <a:cs typeface="Helvetica"/>
                <a:sym typeface="Helvetica"/>
              </a:defRPr>
            </a:pPr>
            <a:endParaRPr/>
          </a:p>
        </p:txBody>
      </p:sp>
      <p:sp>
        <p:nvSpPr>
          <p:cNvPr id="41" name="線">
            <a:extLst>
              <a:ext uri="{FF2B5EF4-FFF2-40B4-BE49-F238E27FC236}">
                <a16:creationId xmlns:a16="http://schemas.microsoft.com/office/drawing/2014/main" id="{E7DB771B-5FE1-4844-B4B1-183FAC95D2AD}"/>
              </a:ext>
            </a:extLst>
          </p:cNvPr>
          <p:cNvSpPr/>
          <p:nvPr/>
        </p:nvSpPr>
        <p:spPr>
          <a:xfrm flipV="1">
            <a:off x="7392205" y="2703585"/>
            <a:ext cx="0" cy="2849048"/>
          </a:xfrm>
          <a:prstGeom prst="line">
            <a:avLst/>
          </a:prstGeom>
          <a:ln w="50800">
            <a:solidFill>
              <a:srgbClr val="000000"/>
            </a:solidFill>
            <a:miter lim="400000"/>
            <a:tailEnd type="triangle"/>
          </a:ln>
        </p:spPr>
        <p:txBody>
          <a:bodyPr lIns="64292" tIns="64292" rIns="64292" bIns="64292"/>
          <a:lstStyle/>
          <a:p>
            <a:pPr algn="l" defTabSz="1285875">
              <a:defRPr sz="2400" b="0">
                <a:latin typeface="Helvetica"/>
                <a:ea typeface="Helvetica"/>
                <a:cs typeface="Helvetica"/>
                <a:sym typeface="Helvetica"/>
              </a:defRPr>
            </a:pPr>
            <a:endParaRPr/>
          </a:p>
        </p:txBody>
      </p:sp>
      <p:sp>
        <p:nvSpPr>
          <p:cNvPr id="42" name="3D scene">
            <a:extLst>
              <a:ext uri="{FF2B5EF4-FFF2-40B4-BE49-F238E27FC236}">
                <a16:creationId xmlns:a16="http://schemas.microsoft.com/office/drawing/2014/main" id="{5AB4E4B8-A146-4844-917F-6382FDD2D686}"/>
              </a:ext>
            </a:extLst>
          </p:cNvPr>
          <p:cNvSpPr txBox="1"/>
          <p:nvPr/>
        </p:nvSpPr>
        <p:spPr>
          <a:xfrm>
            <a:off x="10675782" y="5160007"/>
            <a:ext cx="407892" cy="159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228" tIns="50228" rIns="50228" bIns="50228" anchor="ctr">
            <a:spAutoFit/>
          </a:bodyPr>
          <a:lstStyle>
            <a:lvl1pPr defTabSz="577638">
              <a:defRPr sz="8000" b="0"/>
            </a:lvl1pPr>
          </a:lstStyle>
          <a:p>
            <a:r>
              <a:rPr sz="2000" dirty="0"/>
              <a:t>3D scene</a:t>
            </a:r>
          </a:p>
        </p:txBody>
      </p:sp>
      <p:sp>
        <p:nvSpPr>
          <p:cNvPr id="43" name="接続の線">
            <a:extLst>
              <a:ext uri="{FF2B5EF4-FFF2-40B4-BE49-F238E27FC236}">
                <a16:creationId xmlns:a16="http://schemas.microsoft.com/office/drawing/2014/main" id="{489B7450-EAA5-E745-9797-110617ECFD3D}"/>
              </a:ext>
            </a:extLst>
          </p:cNvPr>
          <p:cNvSpPr/>
          <p:nvPr/>
        </p:nvSpPr>
        <p:spPr>
          <a:xfrm>
            <a:off x="7814355" y="3016517"/>
            <a:ext cx="3363710" cy="2264571"/>
          </a:xfrm>
          <a:custGeom>
            <a:avLst/>
            <a:gdLst/>
            <a:ahLst/>
            <a:cxnLst>
              <a:cxn ang="0">
                <a:pos x="wd2" y="hd2"/>
              </a:cxn>
              <a:cxn ang="5400000">
                <a:pos x="wd2" y="hd2"/>
              </a:cxn>
              <a:cxn ang="10800000">
                <a:pos x="wd2" y="hd2"/>
              </a:cxn>
              <a:cxn ang="16200000">
                <a:pos x="wd2" y="hd2"/>
              </a:cxn>
            </a:cxnLst>
            <a:rect l="0" t="0" r="r" b="b"/>
            <a:pathLst>
              <a:path w="21600" h="16200" extrusionOk="0">
                <a:moveTo>
                  <a:pt x="21600" y="0"/>
                </a:moveTo>
                <a:cubicBezTo>
                  <a:pt x="9991" y="21586"/>
                  <a:pt x="2791" y="21600"/>
                  <a:pt x="0" y="41"/>
                </a:cubicBezTo>
              </a:path>
            </a:pathLst>
          </a:custGeom>
          <a:ln w="50800">
            <a:solidFill>
              <a:schemeClr val="accent1">
                <a:lumOff val="-13575"/>
              </a:schemeClr>
            </a:solidFill>
            <a:miter lim="400000"/>
          </a:ln>
        </p:spPr>
        <p:txBody>
          <a:bodyPr lIns="64292" tIns="64292" rIns="64292" bIns="64292"/>
          <a:lstStyle/>
          <a:p>
            <a:pPr algn="l" defTabSz="1285875">
              <a:defRPr sz="2400" b="0">
                <a:latin typeface="Calibri"/>
                <a:ea typeface="Calibri"/>
                <a:cs typeface="Calibri"/>
                <a:sym typeface="Calibri"/>
              </a:defRPr>
            </a:pPr>
            <a:endParaRPr/>
          </a:p>
        </p:txBody>
      </p:sp>
      <p:sp>
        <p:nvSpPr>
          <p:cNvPr id="44" name="線">
            <a:extLst>
              <a:ext uri="{FF2B5EF4-FFF2-40B4-BE49-F238E27FC236}">
                <a16:creationId xmlns:a16="http://schemas.microsoft.com/office/drawing/2014/main" id="{42879DD8-4B84-B548-8D16-486FD3BDBD1A}"/>
              </a:ext>
            </a:extLst>
          </p:cNvPr>
          <p:cNvSpPr/>
          <p:nvPr/>
        </p:nvSpPr>
        <p:spPr>
          <a:xfrm flipH="1">
            <a:off x="9748853" y="4209807"/>
            <a:ext cx="685937" cy="998481"/>
          </a:xfrm>
          <a:prstGeom prst="line">
            <a:avLst/>
          </a:prstGeom>
          <a:ln w="63500">
            <a:solidFill>
              <a:srgbClr val="C00000"/>
            </a:solidFill>
            <a:miter lim="400000"/>
            <a:tailEnd type="triangle"/>
          </a:ln>
        </p:spPr>
        <p:txBody>
          <a:bodyPr lIns="64292" tIns="64292" rIns="64292" bIns="64292"/>
          <a:lstStyle/>
          <a:p>
            <a:pPr algn="l" defTabSz="1285875">
              <a:defRPr sz="2400" b="0">
                <a:latin typeface="Helvetica"/>
                <a:ea typeface="Helvetica"/>
                <a:cs typeface="Helvetica"/>
                <a:sym typeface="Helvetica"/>
              </a:defRPr>
            </a:pPr>
            <a:endParaRPr/>
          </a:p>
        </p:txBody>
      </p:sp>
      <p:sp>
        <p:nvSpPr>
          <p:cNvPr id="53" name="distance…">
            <a:extLst>
              <a:ext uri="{FF2B5EF4-FFF2-40B4-BE49-F238E27FC236}">
                <a16:creationId xmlns:a16="http://schemas.microsoft.com/office/drawing/2014/main" id="{85DAA771-E18B-F645-8235-83AEDE82DB58}"/>
              </a:ext>
            </a:extLst>
          </p:cNvPr>
          <p:cNvSpPr txBox="1"/>
          <p:nvPr/>
        </p:nvSpPr>
        <p:spPr>
          <a:xfrm>
            <a:off x="6974768" y="2002795"/>
            <a:ext cx="1136940" cy="716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228" tIns="50228" rIns="50228" bIns="50228" anchor="ctr">
            <a:spAutoFit/>
          </a:bodyPr>
          <a:lstStyle/>
          <a:p>
            <a:pPr defTabSz="577638">
              <a:defRPr sz="8000" b="0"/>
            </a:pPr>
            <a:r>
              <a:rPr lang="en-CA" sz="2000" dirty="0"/>
              <a:t>d</a:t>
            </a:r>
            <a:r>
              <a:rPr lang="en-US" sz="2000" dirty="0" err="1"/>
              <a:t>istance</a:t>
            </a:r>
            <a:r>
              <a:rPr lang="en-US" sz="2000" dirty="0"/>
              <a:t> </a:t>
            </a:r>
            <a:r>
              <a:rPr lang="en-CA" sz="2000" dirty="0"/>
              <a:t>to target</a:t>
            </a:r>
            <a:endParaRPr sz="2000" dirty="0"/>
          </a:p>
        </p:txBody>
      </p:sp>
      <p:sp>
        <p:nvSpPr>
          <p:cNvPr id="62" name="target">
            <a:extLst>
              <a:ext uri="{FF2B5EF4-FFF2-40B4-BE49-F238E27FC236}">
                <a16:creationId xmlns:a16="http://schemas.microsoft.com/office/drawing/2014/main" id="{DCF667A0-291B-D247-B631-03BBB33F7423}"/>
              </a:ext>
            </a:extLst>
          </p:cNvPr>
          <p:cNvSpPr txBox="1"/>
          <p:nvPr/>
        </p:nvSpPr>
        <p:spPr>
          <a:xfrm>
            <a:off x="8629870" y="4252407"/>
            <a:ext cx="834101" cy="452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defRPr sz="8000" b="0"/>
            </a:lvl1pPr>
          </a:lstStyle>
          <a:p>
            <a:r>
              <a:rPr sz="2000" dirty="0"/>
              <a:t>target</a:t>
            </a:r>
          </a:p>
        </p:txBody>
      </p:sp>
      <p:sp>
        <p:nvSpPr>
          <p:cNvPr id="66" name="render">
            <a:extLst>
              <a:ext uri="{FF2B5EF4-FFF2-40B4-BE49-F238E27FC236}">
                <a16:creationId xmlns:a16="http://schemas.microsoft.com/office/drawing/2014/main" id="{4DAF9202-ABA4-3341-A78C-F8F604EE541A}"/>
              </a:ext>
            </a:extLst>
          </p:cNvPr>
          <p:cNvSpPr txBox="1"/>
          <p:nvPr/>
        </p:nvSpPr>
        <p:spPr>
          <a:xfrm>
            <a:off x="9980782" y="3039939"/>
            <a:ext cx="982754" cy="452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defRPr sz="8000" b="0"/>
            </a:lvl1pPr>
          </a:lstStyle>
          <a:p>
            <a:r>
              <a:rPr lang="en-US" sz="2000" dirty="0"/>
              <a:t>source</a:t>
            </a:r>
            <a:endParaRPr sz="2000" dirty="0"/>
          </a:p>
        </p:txBody>
      </p:sp>
      <p:sp>
        <p:nvSpPr>
          <p:cNvPr id="8" name="Rectangle 7">
            <a:extLst>
              <a:ext uri="{FF2B5EF4-FFF2-40B4-BE49-F238E27FC236}">
                <a16:creationId xmlns:a16="http://schemas.microsoft.com/office/drawing/2014/main" id="{20C07886-B8EC-A047-8687-FABD8BD38C49}"/>
              </a:ext>
            </a:extLst>
          </p:cNvPr>
          <p:cNvSpPr/>
          <p:nvPr/>
        </p:nvSpPr>
        <p:spPr>
          <a:xfrm>
            <a:off x="8551783" y="1926762"/>
            <a:ext cx="3110723" cy="830997"/>
          </a:xfrm>
          <a:prstGeom prst="rect">
            <a:avLst/>
          </a:prstGeom>
        </p:spPr>
        <p:txBody>
          <a:bodyPr wrap="none">
            <a:spAutoFit/>
          </a:bodyPr>
          <a:lstStyle/>
          <a:p>
            <a:r>
              <a:rPr lang="en-CA" sz="2400" b="1" dirty="0"/>
              <a:t>Optimize scenes via </a:t>
            </a:r>
          </a:p>
          <a:p>
            <a:r>
              <a:rPr lang="en-CA" sz="2400" b="1" dirty="0"/>
              <a:t>differentiable renderer</a:t>
            </a:r>
            <a:endParaRPr lang="en-US" sz="2400" b="1" dirty="0"/>
          </a:p>
        </p:txBody>
      </p:sp>
      <p:pic>
        <p:nvPicPr>
          <p:cNvPr id="68" name="Picture 67">
            <a:extLst>
              <a:ext uri="{FF2B5EF4-FFF2-40B4-BE49-F238E27FC236}">
                <a16:creationId xmlns:a16="http://schemas.microsoft.com/office/drawing/2014/main" id="{FB39E6C2-04E9-F64A-B863-D372544C556B}"/>
              </a:ext>
            </a:extLst>
          </p:cNvPr>
          <p:cNvPicPr>
            <a:picLocks noChangeAspect="1"/>
          </p:cNvPicPr>
          <p:nvPr/>
        </p:nvPicPr>
        <p:blipFill rotWithShape="1">
          <a:blip r:embed="rId3"/>
          <a:srcRect l="51038" t="7625" r="31212" b="59653"/>
          <a:stretch/>
        </p:blipFill>
        <p:spPr>
          <a:xfrm>
            <a:off x="9879123" y="3447364"/>
            <a:ext cx="1111333" cy="1175195"/>
          </a:xfrm>
          <a:prstGeom prst="rect">
            <a:avLst/>
          </a:prstGeom>
        </p:spPr>
      </p:pic>
      <p:pic>
        <p:nvPicPr>
          <p:cNvPr id="78" name="Picture 77">
            <a:extLst>
              <a:ext uri="{FF2B5EF4-FFF2-40B4-BE49-F238E27FC236}">
                <a16:creationId xmlns:a16="http://schemas.microsoft.com/office/drawing/2014/main" id="{F2F690FF-950E-1648-BF9D-7879C4BB3E6D}"/>
              </a:ext>
            </a:extLst>
          </p:cNvPr>
          <p:cNvPicPr>
            <a:picLocks noChangeAspect="1"/>
          </p:cNvPicPr>
          <p:nvPr/>
        </p:nvPicPr>
        <p:blipFill rotWithShape="1">
          <a:blip r:embed="rId3"/>
          <a:srcRect l="51268" t="55545" r="30670" b="11734"/>
          <a:stretch/>
        </p:blipFill>
        <p:spPr>
          <a:xfrm>
            <a:off x="8455092" y="4704453"/>
            <a:ext cx="1130932" cy="1175195"/>
          </a:xfrm>
          <a:prstGeom prst="rect">
            <a:avLst/>
          </a:prstGeom>
        </p:spPr>
      </p:pic>
    </p:spTree>
    <p:extLst>
      <p:ext uri="{BB962C8B-B14F-4D97-AF65-F5344CB8AC3E}">
        <p14:creationId xmlns:p14="http://schemas.microsoft.com/office/powerpoint/2010/main" val="3106858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36"/>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Follow-up works</a:t>
            </a:r>
            <a:endParaRPr dirty="0"/>
          </a:p>
        </p:txBody>
      </p:sp>
      <p:sp>
        <p:nvSpPr>
          <p:cNvPr id="1098" name="Google Shape;1098;p136"/>
          <p:cNvSpPr txBox="1">
            <a:spLocks noGrp="1"/>
          </p:cNvSpPr>
          <p:nvPr>
            <p:ph idx="1"/>
          </p:nvPr>
        </p:nvSpPr>
        <p:spPr>
          <a:xfrm>
            <a:off x="838200" y="1825625"/>
            <a:ext cx="10515600" cy="1146175"/>
          </a:xfrm>
          <a:prstGeom prst="rect">
            <a:avLst/>
          </a:prstGeom>
        </p:spPr>
        <p:txBody>
          <a:bodyPr spcFirstLastPara="1" vert="horz" wrap="square" lIns="91425" tIns="91425" rIns="91425" bIns="91425" rtlCol="0" anchor="t" anchorCtr="0">
            <a:noAutofit/>
          </a:bodyPr>
          <a:lstStyle/>
          <a:p>
            <a:pPr>
              <a:buFont typeface="Arial" panose="020B0604020202020204" pitchFamily="34" charset="0"/>
              <a:buChar char="-"/>
            </a:pPr>
            <a:r>
              <a:rPr lang="en-CA" dirty="0"/>
              <a:t>Addressing the discontinuity problem in the rendering equation </a:t>
            </a:r>
          </a:p>
          <a:p>
            <a:pPr>
              <a:buFont typeface="Arial" panose="020B0604020202020204" pitchFamily="34" charset="0"/>
              <a:buChar char="-"/>
            </a:pPr>
            <a:endParaRPr lang="en-CA" dirty="0"/>
          </a:p>
          <a:p>
            <a:pPr>
              <a:buChar char="-"/>
            </a:pPr>
            <a:endParaRPr lang="en-CA" b="1" dirty="0"/>
          </a:p>
          <a:p>
            <a:pPr marL="0" indent="0">
              <a:spcBef>
                <a:spcPts val="1600"/>
              </a:spcBef>
              <a:spcAft>
                <a:spcPts val="1600"/>
              </a:spcAft>
              <a:buNone/>
            </a:pPr>
            <a:endParaRPr dirty="0"/>
          </a:p>
        </p:txBody>
      </p:sp>
      <p:pic>
        <p:nvPicPr>
          <p:cNvPr id="3" name="Picture 2">
            <a:extLst>
              <a:ext uri="{FF2B5EF4-FFF2-40B4-BE49-F238E27FC236}">
                <a16:creationId xmlns:a16="http://schemas.microsoft.com/office/drawing/2014/main" id="{E5335953-CFB5-7B49-BFF5-35B35244848B}"/>
              </a:ext>
            </a:extLst>
          </p:cNvPr>
          <p:cNvPicPr>
            <a:picLocks noChangeAspect="1"/>
          </p:cNvPicPr>
          <p:nvPr/>
        </p:nvPicPr>
        <p:blipFill>
          <a:blip r:embed="rId3"/>
          <a:stretch>
            <a:fillRect/>
          </a:stretch>
        </p:blipFill>
        <p:spPr>
          <a:xfrm>
            <a:off x="898911" y="2742033"/>
            <a:ext cx="4580566" cy="2207953"/>
          </a:xfrm>
          <a:prstGeom prst="rect">
            <a:avLst/>
          </a:prstGeom>
        </p:spPr>
      </p:pic>
      <p:sp>
        <p:nvSpPr>
          <p:cNvPr id="4" name="Rectangle 3">
            <a:extLst>
              <a:ext uri="{FF2B5EF4-FFF2-40B4-BE49-F238E27FC236}">
                <a16:creationId xmlns:a16="http://schemas.microsoft.com/office/drawing/2014/main" id="{CE9F6A44-97CA-AF4C-A8C7-6E685CA51B4A}"/>
              </a:ext>
            </a:extLst>
          </p:cNvPr>
          <p:cNvSpPr/>
          <p:nvPr/>
        </p:nvSpPr>
        <p:spPr>
          <a:xfrm>
            <a:off x="1523999" y="5042770"/>
            <a:ext cx="3330390" cy="707886"/>
          </a:xfrm>
          <a:prstGeom prst="rect">
            <a:avLst/>
          </a:prstGeom>
        </p:spPr>
        <p:txBody>
          <a:bodyPr wrap="square">
            <a:spAutoFit/>
          </a:bodyPr>
          <a:lstStyle/>
          <a:p>
            <a:pPr algn="ctr">
              <a:spcBef>
                <a:spcPts val="1600"/>
              </a:spcBef>
              <a:spcAft>
                <a:spcPts val="1600"/>
              </a:spcAft>
            </a:pPr>
            <a:r>
              <a:rPr lang="en-CA" sz="2000" dirty="0"/>
              <a:t>Handle volumetric light transport</a:t>
            </a:r>
            <a:r>
              <a:rPr lang="zh-CN" altLang="en-US" sz="2000" dirty="0"/>
              <a:t> </a:t>
            </a:r>
            <a:r>
              <a:rPr lang="en-US" altLang="zh-CN" sz="2000" dirty="0"/>
              <a:t>(Zhang et al., 2019)</a:t>
            </a:r>
            <a:r>
              <a:rPr lang="en-CA" sz="2000" dirty="0"/>
              <a:t> </a:t>
            </a:r>
          </a:p>
        </p:txBody>
      </p:sp>
      <p:pic>
        <p:nvPicPr>
          <p:cNvPr id="5" name="Picture 4">
            <a:extLst>
              <a:ext uri="{FF2B5EF4-FFF2-40B4-BE49-F238E27FC236}">
                <a16:creationId xmlns:a16="http://schemas.microsoft.com/office/drawing/2014/main" id="{8AC95701-6161-8744-AD5D-0EEA247C2047}"/>
              </a:ext>
            </a:extLst>
          </p:cNvPr>
          <p:cNvPicPr>
            <a:picLocks noChangeAspect="1"/>
          </p:cNvPicPr>
          <p:nvPr/>
        </p:nvPicPr>
        <p:blipFill>
          <a:blip r:embed="rId4"/>
          <a:stretch>
            <a:fillRect/>
          </a:stretch>
        </p:blipFill>
        <p:spPr>
          <a:xfrm>
            <a:off x="5691066" y="2663316"/>
            <a:ext cx="5825829" cy="2618524"/>
          </a:xfrm>
          <a:prstGeom prst="rect">
            <a:avLst/>
          </a:prstGeom>
        </p:spPr>
      </p:pic>
      <p:sp>
        <p:nvSpPr>
          <p:cNvPr id="9" name="Rectangle 8">
            <a:extLst>
              <a:ext uri="{FF2B5EF4-FFF2-40B4-BE49-F238E27FC236}">
                <a16:creationId xmlns:a16="http://schemas.microsoft.com/office/drawing/2014/main" id="{A43E6E9F-6E79-6641-8787-781159E37212}"/>
              </a:ext>
            </a:extLst>
          </p:cNvPr>
          <p:cNvSpPr/>
          <p:nvPr/>
        </p:nvSpPr>
        <p:spPr>
          <a:xfrm>
            <a:off x="6611470" y="5281840"/>
            <a:ext cx="3330390" cy="707886"/>
          </a:xfrm>
          <a:prstGeom prst="rect">
            <a:avLst/>
          </a:prstGeom>
        </p:spPr>
        <p:txBody>
          <a:bodyPr wrap="square">
            <a:spAutoFit/>
          </a:bodyPr>
          <a:lstStyle/>
          <a:p>
            <a:pPr algn="ctr">
              <a:spcBef>
                <a:spcPts val="1600"/>
              </a:spcBef>
              <a:spcAft>
                <a:spcPts val="1600"/>
              </a:spcAft>
            </a:pPr>
            <a:r>
              <a:rPr lang="en-US" sz="2000" dirty="0"/>
              <a:t>Re-parameterize the integral </a:t>
            </a:r>
            <a:r>
              <a:rPr lang="en-US" altLang="zh-CN" sz="2000" dirty="0"/>
              <a:t>(</a:t>
            </a:r>
            <a:r>
              <a:rPr lang="en-US" altLang="zh-CN" sz="2000" dirty="0" err="1"/>
              <a:t>Loubet</a:t>
            </a:r>
            <a:r>
              <a:rPr lang="en-US" altLang="zh-CN" sz="2000" dirty="0"/>
              <a:t> et al., 2019)</a:t>
            </a:r>
            <a:r>
              <a:rPr lang="en-CA" sz="2000" dirty="0"/>
              <a:t> </a:t>
            </a:r>
          </a:p>
        </p:txBody>
      </p:sp>
    </p:spTree>
    <p:extLst>
      <p:ext uri="{BB962C8B-B14F-4D97-AF65-F5344CB8AC3E}">
        <p14:creationId xmlns:p14="http://schemas.microsoft.com/office/powerpoint/2010/main" val="2549173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36"/>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Follow-up works</a:t>
            </a:r>
            <a:endParaRPr dirty="0"/>
          </a:p>
        </p:txBody>
      </p:sp>
      <p:sp>
        <p:nvSpPr>
          <p:cNvPr id="1098" name="Google Shape;1098;p136"/>
          <p:cNvSpPr txBox="1">
            <a:spLocks noGrp="1"/>
          </p:cNvSpPr>
          <p:nvPr>
            <p:ph idx="1"/>
          </p:nvPr>
        </p:nvSpPr>
        <p:spPr>
          <a:xfrm>
            <a:off x="838200" y="1825625"/>
            <a:ext cx="10515600" cy="1146175"/>
          </a:xfrm>
          <a:prstGeom prst="rect">
            <a:avLst/>
          </a:prstGeom>
        </p:spPr>
        <p:txBody>
          <a:bodyPr spcFirstLastPara="1" vert="horz" wrap="square" lIns="91425" tIns="91425" rIns="91425" bIns="91425" rtlCol="0" anchor="t" anchorCtr="0">
            <a:noAutofit/>
          </a:bodyPr>
          <a:lstStyle/>
          <a:p>
            <a:pPr>
              <a:buFont typeface="Arial" panose="020B0604020202020204" pitchFamily="34" charset="0"/>
              <a:buChar char="-"/>
            </a:pPr>
            <a:r>
              <a:rPr lang="en-CA" dirty="0"/>
              <a:t>Estimate the derivatives of the path integral formulation</a:t>
            </a:r>
          </a:p>
          <a:p>
            <a:pPr>
              <a:buFont typeface="Arial" panose="020B0604020202020204" pitchFamily="34" charset="0"/>
              <a:buChar char="-"/>
            </a:pPr>
            <a:endParaRPr lang="en-CA" dirty="0"/>
          </a:p>
          <a:p>
            <a:pPr>
              <a:buChar char="-"/>
            </a:pPr>
            <a:endParaRPr lang="en-CA" b="1" dirty="0"/>
          </a:p>
          <a:p>
            <a:pPr marL="0" indent="0">
              <a:spcBef>
                <a:spcPts val="1600"/>
              </a:spcBef>
              <a:spcAft>
                <a:spcPts val="1600"/>
              </a:spcAft>
              <a:buNone/>
            </a:pPr>
            <a:endParaRPr dirty="0"/>
          </a:p>
        </p:txBody>
      </p:sp>
      <p:sp>
        <p:nvSpPr>
          <p:cNvPr id="4" name="Rectangle 3">
            <a:extLst>
              <a:ext uri="{FF2B5EF4-FFF2-40B4-BE49-F238E27FC236}">
                <a16:creationId xmlns:a16="http://schemas.microsoft.com/office/drawing/2014/main" id="{CE9F6A44-97CA-AF4C-A8C7-6E685CA51B4A}"/>
              </a:ext>
            </a:extLst>
          </p:cNvPr>
          <p:cNvSpPr/>
          <p:nvPr/>
        </p:nvSpPr>
        <p:spPr>
          <a:xfrm>
            <a:off x="2514600" y="5942072"/>
            <a:ext cx="6629400" cy="400110"/>
          </a:xfrm>
          <a:prstGeom prst="rect">
            <a:avLst/>
          </a:prstGeom>
        </p:spPr>
        <p:txBody>
          <a:bodyPr wrap="square">
            <a:spAutoFit/>
          </a:bodyPr>
          <a:lstStyle/>
          <a:p>
            <a:pPr algn="ctr">
              <a:spcBef>
                <a:spcPts val="1600"/>
              </a:spcBef>
              <a:spcAft>
                <a:spcPts val="1600"/>
              </a:spcAft>
            </a:pPr>
            <a:r>
              <a:rPr lang="en-US" altLang="zh-CN" sz="2000" dirty="0"/>
              <a:t>Path space differentiable rendering (Zhang et al., 2020)</a:t>
            </a:r>
            <a:endParaRPr lang="en-CA" sz="2000" dirty="0"/>
          </a:p>
        </p:txBody>
      </p:sp>
      <p:pic>
        <p:nvPicPr>
          <p:cNvPr id="2" name="Picture 1">
            <a:extLst>
              <a:ext uri="{FF2B5EF4-FFF2-40B4-BE49-F238E27FC236}">
                <a16:creationId xmlns:a16="http://schemas.microsoft.com/office/drawing/2014/main" id="{7810DB2F-BF93-E44B-A96A-1336A8DF0610}"/>
              </a:ext>
            </a:extLst>
          </p:cNvPr>
          <p:cNvPicPr>
            <a:picLocks noChangeAspect="1"/>
          </p:cNvPicPr>
          <p:nvPr/>
        </p:nvPicPr>
        <p:blipFill>
          <a:blip r:embed="rId3"/>
          <a:stretch>
            <a:fillRect/>
          </a:stretch>
        </p:blipFill>
        <p:spPr>
          <a:xfrm>
            <a:off x="752580" y="2676650"/>
            <a:ext cx="10400580" cy="3056252"/>
          </a:xfrm>
          <a:prstGeom prst="rect">
            <a:avLst/>
          </a:prstGeom>
        </p:spPr>
      </p:pic>
    </p:spTree>
    <p:extLst>
      <p:ext uri="{BB962C8B-B14F-4D97-AF65-F5344CB8AC3E}">
        <p14:creationId xmlns:p14="http://schemas.microsoft.com/office/powerpoint/2010/main" val="2148097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1"/>
          <p:cNvSpPr txBox="1">
            <a:spLocks noGrp="1"/>
          </p:cNvSpPr>
          <p:nvPr>
            <p:ph type="title"/>
          </p:nvPr>
        </p:nvSpPr>
        <p:spPr>
          <a:prstGeom prst="rect">
            <a:avLst/>
          </a:prstGeom>
          <a:ln>
            <a:noFill/>
          </a:ln>
        </p:spPr>
        <p:txBody>
          <a:bodyPr spcFirstLastPara="1" vert="horz" wrap="square" lIns="91425" tIns="91425" rIns="91425" bIns="91425" rtlCol="0" anchor="ctr" anchorCtr="0">
            <a:noAutofit/>
          </a:bodyPr>
          <a:lstStyle/>
          <a:p>
            <a:r>
              <a:rPr lang="en" b="1" dirty="0"/>
              <a:t>Contributions (recap)</a:t>
            </a:r>
            <a:endParaRPr b="1" dirty="0"/>
          </a:p>
        </p:txBody>
      </p:sp>
      <p:sp>
        <p:nvSpPr>
          <p:cNvPr id="532" name="Google Shape;532;p81"/>
          <p:cNvSpPr txBox="1">
            <a:spLocks noGrp="1"/>
          </p:cNvSpPr>
          <p:nvPr>
            <p:ph idx="1"/>
          </p:nvPr>
        </p:nvSpPr>
        <p:spPr>
          <a:xfrm>
            <a:off x="838200" y="1428994"/>
            <a:ext cx="10977880" cy="4234608"/>
          </a:xfrm>
          <a:prstGeom prst="rect">
            <a:avLst/>
          </a:prstGeom>
          <a:ln>
            <a:noFill/>
          </a:ln>
        </p:spPr>
        <p:txBody>
          <a:bodyPr spcFirstLastPara="1" vert="horz" wrap="square" lIns="91425" tIns="91425" rIns="91425" bIns="91425" rtlCol="0" anchor="t" anchorCtr="0">
            <a:noAutofit/>
          </a:bodyPr>
          <a:lstStyle/>
          <a:p>
            <a:pPr>
              <a:buChar char="-"/>
            </a:pPr>
            <a:r>
              <a:rPr lang="en-CA" sz="2400" dirty="0"/>
              <a:t>Previous works</a:t>
            </a:r>
          </a:p>
          <a:p>
            <a:pPr lvl="1">
              <a:buChar char="-"/>
            </a:pPr>
            <a:r>
              <a:rPr lang="en-CA" sz="2000" dirty="0"/>
              <a:t>Differentiable rendering that targets specific cases (faces, hands, etc.) =&gt; </a:t>
            </a:r>
            <a:r>
              <a:rPr lang="en-CA" sz="2000" i="1" dirty="0">
                <a:solidFill>
                  <a:srgbClr val="C00000"/>
                </a:solidFill>
              </a:rPr>
              <a:t>hard to generalize</a:t>
            </a:r>
          </a:p>
          <a:p>
            <a:pPr lvl="1">
              <a:buChar char="-"/>
            </a:pPr>
            <a:r>
              <a:rPr lang="en-CA" sz="2000" dirty="0"/>
              <a:t>Fast, approximate general renderers (</a:t>
            </a:r>
            <a:r>
              <a:rPr lang="en-CA" sz="2000" dirty="0" err="1"/>
              <a:t>OpenDR</a:t>
            </a:r>
            <a:r>
              <a:rPr lang="en-CA" sz="2000" dirty="0"/>
              <a:t>, Neural Mesh Rendering) =&gt; </a:t>
            </a:r>
            <a:r>
              <a:rPr lang="en-CA" sz="2000" i="1" dirty="0">
                <a:solidFill>
                  <a:srgbClr val="C00000"/>
                </a:solidFill>
              </a:rPr>
              <a:t>simplified models</a:t>
            </a:r>
          </a:p>
          <a:p>
            <a:pPr lvl="1">
              <a:buFont typeface="Arial" panose="020B0604020202020204" pitchFamily="34" charset="0"/>
              <a:buChar char="-"/>
            </a:pPr>
            <a:r>
              <a:rPr lang="en-CA" sz="2000" b="1" dirty="0"/>
              <a:t>challenges:</a:t>
            </a:r>
            <a:r>
              <a:rPr lang="en-CA" sz="2000" dirty="0"/>
              <a:t> estimating the derivative corresponding to the integral of the rendering equation</a:t>
            </a:r>
            <a:endParaRPr lang="en-CA" sz="2000" i="1" dirty="0">
              <a:solidFill>
                <a:srgbClr val="C00000"/>
              </a:solidFill>
            </a:endParaRPr>
          </a:p>
          <a:p>
            <a:pPr>
              <a:buFont typeface="Arial" panose="020B0604020202020204" pitchFamily="34" charset="0"/>
              <a:buChar char="-"/>
            </a:pPr>
            <a:r>
              <a:rPr lang="en-CA" sz="2400" dirty="0"/>
              <a:t>This paper proposes a </a:t>
            </a:r>
            <a:r>
              <a:rPr lang="en-CA" sz="2400" dirty="0">
                <a:solidFill>
                  <a:schemeClr val="accent6">
                    <a:lumMod val="75000"/>
                  </a:schemeClr>
                </a:solidFill>
              </a:rPr>
              <a:t>general </a:t>
            </a:r>
            <a:r>
              <a:rPr lang="en-CA" sz="2400" dirty="0">
                <a:solidFill>
                  <a:schemeClr val="accent2">
                    <a:lumMod val="75000"/>
                  </a:schemeClr>
                </a:solidFill>
              </a:rPr>
              <a:t>physically-based</a:t>
            </a:r>
            <a:r>
              <a:rPr lang="en-CA" sz="2400" dirty="0"/>
              <a:t> differentiable renderer</a:t>
            </a:r>
          </a:p>
          <a:p>
            <a:pPr lvl="1">
              <a:buFont typeface="Arial" panose="020B0604020202020204" pitchFamily="34" charset="0"/>
              <a:buChar char="-"/>
            </a:pPr>
            <a:r>
              <a:rPr lang="en-CA" sz="2000" b="1" dirty="0"/>
              <a:t>General differentiable path tracer</a:t>
            </a:r>
            <a:endParaRPr lang="en-CA" sz="2000" dirty="0"/>
          </a:p>
          <a:p>
            <a:pPr lvl="1">
              <a:buFont typeface="Arial" panose="020B0604020202020204" pitchFamily="34" charset="0"/>
              <a:buChar char="-"/>
            </a:pPr>
            <a:r>
              <a:rPr lang="en-CA" sz="2000" b="1" dirty="0"/>
              <a:t>Handling geometric discontinuities</a:t>
            </a:r>
            <a:endParaRPr lang="en-CA" sz="2000" dirty="0"/>
          </a:p>
          <a:p>
            <a:pPr>
              <a:buFont typeface="Arial" panose="020B0604020202020204" pitchFamily="34" charset="0"/>
              <a:buChar char="-"/>
            </a:pPr>
            <a:r>
              <a:rPr lang="en-CA" sz="2400" dirty="0"/>
              <a:t>This paper shows</a:t>
            </a:r>
          </a:p>
          <a:p>
            <a:pPr lvl="1">
              <a:buFont typeface="Arial" panose="020B0604020202020204" pitchFamily="34" charset="0"/>
              <a:buChar char="-"/>
            </a:pPr>
            <a:r>
              <a:rPr lang="en-CA" sz="2000" dirty="0"/>
              <a:t>The utility of proposed differentiable renderer in several applications (inverse rendering, 3D adversarial examples)</a:t>
            </a:r>
          </a:p>
          <a:p>
            <a:pPr lvl="1">
              <a:buFont typeface="Arial" panose="020B0604020202020204" pitchFamily="34" charset="0"/>
              <a:buChar char="-"/>
            </a:pPr>
            <a:r>
              <a:rPr lang="en-CA" sz="2000" dirty="0"/>
              <a:t>Better performance than two previously proposed differentiable renderers</a:t>
            </a:r>
          </a:p>
          <a:p>
            <a:pPr lvl="1">
              <a:buFont typeface="Arial" panose="020B0604020202020204" pitchFamily="34" charset="0"/>
              <a:buChar char="-"/>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a:buChar char="-"/>
            </a:pPr>
            <a:endParaRPr lang="en-CA" sz="2200" dirty="0"/>
          </a:p>
          <a:p>
            <a:pPr lvl="1">
              <a:buChar char="-"/>
            </a:pPr>
            <a:endParaRPr lang="en-CA" sz="1800" dirty="0"/>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p:txBody>
      </p:sp>
    </p:spTree>
    <p:extLst>
      <p:ext uri="{BB962C8B-B14F-4D97-AF65-F5344CB8AC3E}">
        <p14:creationId xmlns:p14="http://schemas.microsoft.com/office/powerpoint/2010/main" val="2024308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1"/>
          <p:cNvSpPr txBox="1">
            <a:spLocks noGrp="1"/>
          </p:cNvSpPr>
          <p:nvPr>
            <p:ph type="title"/>
          </p:nvPr>
        </p:nvSpPr>
        <p:spPr>
          <a:prstGeom prst="rect">
            <a:avLst/>
          </a:prstGeom>
          <a:ln>
            <a:noFill/>
          </a:ln>
        </p:spPr>
        <p:txBody>
          <a:bodyPr spcFirstLastPara="1" vert="horz" wrap="square" lIns="91425" tIns="91425" rIns="91425" bIns="91425" rtlCol="0" anchor="ctr" anchorCtr="0">
            <a:noAutofit/>
          </a:bodyPr>
          <a:lstStyle/>
          <a:p>
            <a:r>
              <a:rPr lang="en" b="1" dirty="0"/>
              <a:t>References</a:t>
            </a:r>
            <a:endParaRPr b="1" dirty="0"/>
          </a:p>
        </p:txBody>
      </p:sp>
      <p:sp>
        <p:nvSpPr>
          <p:cNvPr id="532" name="Google Shape;532;p81"/>
          <p:cNvSpPr txBox="1">
            <a:spLocks noGrp="1"/>
          </p:cNvSpPr>
          <p:nvPr>
            <p:ph idx="1"/>
          </p:nvPr>
        </p:nvSpPr>
        <p:spPr>
          <a:xfrm>
            <a:off x="838200" y="1428994"/>
            <a:ext cx="10977880" cy="4234608"/>
          </a:xfrm>
          <a:prstGeom prst="rect">
            <a:avLst/>
          </a:prstGeom>
          <a:ln>
            <a:noFill/>
          </a:ln>
        </p:spPr>
        <p:txBody>
          <a:bodyPr spcFirstLastPara="1" vert="horz" wrap="square" lIns="91425" tIns="91425" rIns="91425" bIns="91425" rtlCol="0" anchor="t" anchorCtr="0">
            <a:noAutofit/>
          </a:bodyPr>
          <a:lstStyle/>
          <a:p>
            <a:pPr>
              <a:buFont typeface="Arial" panose="020B0604020202020204" pitchFamily="34" charset="0"/>
              <a:buChar char="-"/>
            </a:pPr>
            <a:r>
              <a:rPr lang="en-CA" sz="2200" dirty="0"/>
              <a:t>Differentiable Monte Carlo Ray Tracing through Edge Sampling. Li et al., 2018.</a:t>
            </a:r>
          </a:p>
          <a:p>
            <a:pPr>
              <a:buFont typeface="Arial" panose="020B0604020202020204" pitchFamily="34" charset="0"/>
              <a:buChar char="-"/>
            </a:pPr>
            <a:r>
              <a:rPr lang="en-CA" sz="2200" dirty="0"/>
              <a:t>Slides for “Differentiable Monte Carlo Ray Tracing through Edge Sampling”. Li et al., 2018. </a:t>
            </a:r>
          </a:p>
          <a:p>
            <a:pPr>
              <a:buFont typeface="Arial" panose="020B0604020202020204" pitchFamily="34" charset="0"/>
              <a:buChar char="-"/>
            </a:pPr>
            <a:r>
              <a:rPr lang="en-CA" sz="2200" dirty="0"/>
              <a:t>Differentiable Ray Tracing. </a:t>
            </a:r>
            <a:r>
              <a:rPr lang="en-CA" sz="2200" dirty="0" err="1"/>
              <a:t>Novello</a:t>
            </a:r>
            <a:r>
              <a:rPr lang="en-CA" sz="2200" dirty="0"/>
              <a:t>. </a:t>
            </a:r>
            <a:r>
              <a:rPr lang="en-CA" sz="2200" dirty="0">
                <a:hlinkClick r:id="rId3"/>
              </a:rPr>
              <a:t>https://sites.google.com/site/tiagonovellodebrito/diffrt</a:t>
            </a:r>
            <a:r>
              <a:rPr lang="en-CA" sz="2200" dirty="0"/>
              <a:t>.</a:t>
            </a:r>
          </a:p>
          <a:p>
            <a:pPr>
              <a:buFont typeface="Arial" panose="020B0604020202020204" pitchFamily="34" charset="0"/>
              <a:buChar char="-"/>
            </a:pPr>
            <a:r>
              <a:rPr lang="en-CA" sz="2200" dirty="0"/>
              <a:t>Differentiable Rendering: A Survey. Kato et al., 2020.</a:t>
            </a:r>
          </a:p>
          <a:p>
            <a:pPr>
              <a:buFont typeface="Arial" panose="020B0604020202020204" pitchFamily="34" charset="0"/>
              <a:buChar char="-"/>
            </a:pPr>
            <a:r>
              <a:rPr lang="en-CA" sz="2200" dirty="0"/>
              <a:t>Ray Tracing Essential Part 6: The Rendering Equation. </a:t>
            </a:r>
            <a:r>
              <a:rPr lang="en-CA" sz="2200" dirty="0">
                <a:hlinkClick r:id="rId4"/>
              </a:rPr>
              <a:t>https://news.developer.nvidia.com/ray-tracing-essentials-part-6-the-rendering-equation/</a:t>
            </a:r>
            <a:r>
              <a:rPr lang="en-CA" sz="2200" dirty="0"/>
              <a:t> </a:t>
            </a:r>
          </a:p>
          <a:p>
            <a:pPr lvl="1">
              <a:buFont typeface="Arial" panose="020B0604020202020204" pitchFamily="34" charset="0"/>
              <a:buChar char="-"/>
            </a:pPr>
            <a:endParaRPr lang="en-CA" sz="2000" dirty="0"/>
          </a:p>
          <a:p>
            <a:pPr lvl="1">
              <a:buFont typeface="Arial" panose="020B0604020202020204" pitchFamily="34" charset="0"/>
              <a:buChar char="-"/>
            </a:pPr>
            <a:endParaRPr lang="en-CA" sz="2000" dirty="0"/>
          </a:p>
          <a:p>
            <a:pPr lvl="1">
              <a:buFont typeface="Arial" panose="020B0604020202020204" pitchFamily="34" charset="0"/>
              <a:buChar char="-"/>
            </a:pPr>
            <a:endParaRPr lang="en-CA" sz="2000" dirty="0"/>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a:buChar char="-"/>
            </a:pPr>
            <a:endParaRPr lang="en-CA" sz="2200" dirty="0"/>
          </a:p>
          <a:p>
            <a:pPr lvl="1">
              <a:buChar char="-"/>
            </a:pPr>
            <a:endParaRPr lang="en-CA" sz="1800" dirty="0"/>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p:txBody>
      </p:sp>
    </p:spTree>
    <p:extLst>
      <p:ext uri="{BB962C8B-B14F-4D97-AF65-F5344CB8AC3E}">
        <p14:creationId xmlns:p14="http://schemas.microsoft.com/office/powerpoint/2010/main" val="2476121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1"/>
          <p:cNvSpPr txBox="1">
            <a:spLocks noGrp="1"/>
          </p:cNvSpPr>
          <p:nvPr>
            <p:ph type="title"/>
          </p:nvPr>
        </p:nvSpPr>
        <p:spPr>
          <a:prstGeom prst="rect">
            <a:avLst/>
          </a:prstGeom>
          <a:ln>
            <a:noFill/>
          </a:ln>
        </p:spPr>
        <p:txBody>
          <a:bodyPr spcFirstLastPara="1" vert="horz" wrap="square" lIns="91425" tIns="91425" rIns="91425" bIns="91425" rtlCol="0" anchor="ctr" anchorCtr="0">
            <a:noAutofit/>
          </a:bodyPr>
          <a:lstStyle/>
          <a:p>
            <a:r>
              <a:rPr lang="en" b="1" dirty="0"/>
              <a:t>Differentiable Rendering is Important!</a:t>
            </a:r>
            <a:endParaRPr b="1" dirty="0"/>
          </a:p>
        </p:txBody>
      </p:sp>
      <p:pic>
        <p:nvPicPr>
          <p:cNvPr id="30" name="living_room_target.png" descr="living_room_target.png">
            <a:extLst>
              <a:ext uri="{FF2B5EF4-FFF2-40B4-BE49-F238E27FC236}">
                <a16:creationId xmlns:a16="http://schemas.microsoft.com/office/drawing/2014/main" id="{BA25DC7B-E62B-F441-B5D8-9A72F19CB422}"/>
              </a:ext>
            </a:extLst>
          </p:cNvPr>
          <p:cNvPicPr>
            <a:picLocks noChangeAspect="1"/>
          </p:cNvPicPr>
          <p:nvPr/>
        </p:nvPicPr>
        <p:blipFill>
          <a:blip r:embed="rId3"/>
          <a:stretch>
            <a:fillRect/>
          </a:stretch>
        </p:blipFill>
        <p:spPr>
          <a:xfrm>
            <a:off x="1121196" y="2902474"/>
            <a:ext cx="2556795" cy="2556795"/>
          </a:xfrm>
          <a:prstGeom prst="rect">
            <a:avLst/>
          </a:prstGeom>
          <a:ln w="12700">
            <a:miter lim="400000"/>
          </a:ln>
        </p:spPr>
      </p:pic>
      <p:sp>
        <p:nvSpPr>
          <p:cNvPr id="532" name="Google Shape;532;p81"/>
          <p:cNvSpPr txBox="1">
            <a:spLocks noGrp="1"/>
          </p:cNvSpPr>
          <p:nvPr>
            <p:ph idx="1"/>
          </p:nvPr>
        </p:nvSpPr>
        <p:spPr>
          <a:xfrm>
            <a:off x="838200" y="1576912"/>
            <a:ext cx="10515600" cy="1175195"/>
          </a:xfrm>
          <a:prstGeom prst="rect">
            <a:avLst/>
          </a:prstGeom>
          <a:ln>
            <a:noFill/>
          </a:ln>
        </p:spPr>
        <p:txBody>
          <a:bodyPr spcFirstLastPara="1" vert="horz" wrap="square" lIns="91425" tIns="91425" rIns="91425" bIns="91425" rtlCol="0" anchor="t" anchorCtr="0">
            <a:noAutofit/>
          </a:bodyPr>
          <a:lstStyle/>
          <a:p>
            <a:pPr>
              <a:buChar char="-"/>
            </a:pPr>
            <a:r>
              <a:rPr lang="en-CA" sz="2200" dirty="0"/>
              <a:t>Computing the gradient of rendering is </a:t>
            </a:r>
            <a:r>
              <a:rPr lang="en-CA" sz="2200" b="1" dirty="0"/>
              <a:t>challenging</a:t>
            </a:r>
            <a:r>
              <a:rPr lang="en-CA" sz="2200" dirty="0"/>
              <a:t>!</a:t>
            </a:r>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p:txBody>
      </p:sp>
      <p:sp>
        <p:nvSpPr>
          <p:cNvPr id="32" name="3D scene">
            <a:extLst>
              <a:ext uri="{FF2B5EF4-FFF2-40B4-BE49-F238E27FC236}">
                <a16:creationId xmlns:a16="http://schemas.microsoft.com/office/drawing/2014/main" id="{A3249743-C20A-684D-A844-6D696C58BC66}"/>
              </a:ext>
            </a:extLst>
          </p:cNvPr>
          <p:cNvSpPr txBox="1"/>
          <p:nvPr/>
        </p:nvSpPr>
        <p:spPr>
          <a:xfrm>
            <a:off x="1550226" y="5576881"/>
            <a:ext cx="2015713" cy="4376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2" tIns="64292" rIns="64292" bIns="64292">
            <a:spAutoFit/>
          </a:bodyPr>
          <a:lstStyle>
            <a:lvl1pPr algn="l" defTabSz="1285875">
              <a:defRPr sz="7000" b="0"/>
            </a:lvl1pPr>
          </a:lstStyle>
          <a:p>
            <a:r>
              <a:rPr lang="en-US" sz="2000" dirty="0"/>
              <a:t>rendered </a:t>
            </a:r>
            <a:r>
              <a:rPr sz="2000" dirty="0"/>
              <a:t>image</a:t>
            </a:r>
          </a:p>
        </p:txBody>
      </p:sp>
      <p:sp>
        <p:nvSpPr>
          <p:cNvPr id="3" name="Rectangle 2">
            <a:extLst>
              <a:ext uri="{FF2B5EF4-FFF2-40B4-BE49-F238E27FC236}">
                <a16:creationId xmlns:a16="http://schemas.microsoft.com/office/drawing/2014/main" id="{DA1703E6-CAAC-5E46-BAD4-318D71FC172E}"/>
              </a:ext>
            </a:extLst>
          </p:cNvPr>
          <p:cNvSpPr/>
          <p:nvPr/>
        </p:nvSpPr>
        <p:spPr>
          <a:xfrm>
            <a:off x="2706061" y="3238894"/>
            <a:ext cx="195237" cy="187528"/>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84D728-AF55-FC4A-A0CF-7E97BCD0A183}"/>
              </a:ext>
            </a:extLst>
          </p:cNvPr>
          <p:cNvPicPr>
            <a:picLocks noChangeAspect="1"/>
          </p:cNvPicPr>
          <p:nvPr/>
        </p:nvPicPr>
        <p:blipFill>
          <a:blip r:embed="rId4"/>
          <a:stretch>
            <a:fillRect/>
          </a:stretch>
        </p:blipFill>
        <p:spPr>
          <a:xfrm>
            <a:off x="4997762" y="4925691"/>
            <a:ext cx="3404084" cy="846345"/>
          </a:xfrm>
          <a:prstGeom prst="rect">
            <a:avLst/>
          </a:prstGeom>
        </p:spPr>
      </p:pic>
      <p:pic>
        <p:nvPicPr>
          <p:cNvPr id="5" name="Picture 4">
            <a:extLst>
              <a:ext uri="{FF2B5EF4-FFF2-40B4-BE49-F238E27FC236}">
                <a16:creationId xmlns:a16="http://schemas.microsoft.com/office/drawing/2014/main" id="{0DA62A27-27C6-D34A-9CB8-E86ABCCD82B9}"/>
              </a:ext>
            </a:extLst>
          </p:cNvPr>
          <p:cNvPicPr>
            <a:picLocks noChangeAspect="1"/>
          </p:cNvPicPr>
          <p:nvPr/>
        </p:nvPicPr>
        <p:blipFill>
          <a:blip r:embed="rId5"/>
          <a:stretch>
            <a:fillRect/>
          </a:stretch>
        </p:blipFill>
        <p:spPr>
          <a:xfrm>
            <a:off x="5188592" y="3309219"/>
            <a:ext cx="3472928" cy="846344"/>
          </a:xfrm>
          <a:prstGeom prst="rect">
            <a:avLst/>
          </a:prstGeom>
        </p:spPr>
      </p:pic>
      <p:sp>
        <p:nvSpPr>
          <p:cNvPr id="7" name="Rectangle 6">
            <a:extLst>
              <a:ext uri="{FF2B5EF4-FFF2-40B4-BE49-F238E27FC236}">
                <a16:creationId xmlns:a16="http://schemas.microsoft.com/office/drawing/2014/main" id="{B751F45A-EEBF-9840-BF2A-40BFC0894145}"/>
              </a:ext>
            </a:extLst>
          </p:cNvPr>
          <p:cNvSpPr/>
          <p:nvPr/>
        </p:nvSpPr>
        <p:spPr>
          <a:xfrm>
            <a:off x="6111844" y="4005179"/>
            <a:ext cx="1592563" cy="369332"/>
          </a:xfrm>
          <a:prstGeom prst="rect">
            <a:avLst/>
          </a:prstGeom>
        </p:spPr>
        <p:txBody>
          <a:bodyPr wrap="square">
            <a:spAutoFit/>
          </a:bodyPr>
          <a:lstStyle/>
          <a:p>
            <a:r>
              <a:rPr lang="en-CA" dirty="0">
                <a:solidFill>
                  <a:schemeClr val="accent5">
                    <a:lumMod val="75000"/>
                  </a:schemeClr>
                </a:solidFill>
              </a:rPr>
              <a:t>Pixel filter</a:t>
            </a:r>
            <a:endParaRPr lang="en-US" dirty="0">
              <a:solidFill>
                <a:schemeClr val="accent5">
                  <a:lumMod val="75000"/>
                </a:schemeClr>
              </a:solidFill>
            </a:endParaRPr>
          </a:p>
        </p:txBody>
      </p:sp>
      <p:cxnSp>
        <p:nvCxnSpPr>
          <p:cNvPr id="9" name="Straight Connector 8">
            <a:extLst>
              <a:ext uri="{FF2B5EF4-FFF2-40B4-BE49-F238E27FC236}">
                <a16:creationId xmlns:a16="http://schemas.microsoft.com/office/drawing/2014/main" id="{DDCD3CCA-95E4-D348-95C3-03E7C0B4901C}"/>
              </a:ext>
            </a:extLst>
          </p:cNvPr>
          <p:cNvCxnSpPr/>
          <p:nvPr/>
        </p:nvCxnSpPr>
        <p:spPr>
          <a:xfrm>
            <a:off x="6349284" y="3974699"/>
            <a:ext cx="701040"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50867DA-219F-4B46-A42E-B16C7D408844}"/>
              </a:ext>
            </a:extLst>
          </p:cNvPr>
          <p:cNvCxnSpPr>
            <a:cxnSpLocks/>
          </p:cNvCxnSpPr>
          <p:nvPr/>
        </p:nvCxnSpPr>
        <p:spPr>
          <a:xfrm>
            <a:off x="7201487" y="3974699"/>
            <a:ext cx="773397"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45B78CC-123F-1E48-990B-466DC3F37DA4}"/>
              </a:ext>
            </a:extLst>
          </p:cNvPr>
          <p:cNvSpPr/>
          <p:nvPr/>
        </p:nvSpPr>
        <p:spPr>
          <a:xfrm>
            <a:off x="7201487" y="4005179"/>
            <a:ext cx="2746521" cy="369332"/>
          </a:xfrm>
          <a:prstGeom prst="rect">
            <a:avLst/>
          </a:prstGeom>
        </p:spPr>
        <p:txBody>
          <a:bodyPr wrap="none">
            <a:spAutoFit/>
          </a:bodyPr>
          <a:lstStyle/>
          <a:p>
            <a:r>
              <a:rPr lang="en-CA" dirty="0">
                <a:solidFill>
                  <a:schemeClr val="accent6">
                    <a:lumMod val="75000"/>
                  </a:schemeClr>
                </a:solidFill>
              </a:rPr>
              <a:t>Radiance (another integral)</a:t>
            </a:r>
            <a:endParaRPr lang="en-US" dirty="0">
              <a:solidFill>
                <a:schemeClr val="accent6">
                  <a:lumMod val="75000"/>
                </a:schemeClr>
              </a:solidFill>
            </a:endParaRPr>
          </a:p>
        </p:txBody>
      </p:sp>
      <p:sp>
        <p:nvSpPr>
          <p:cNvPr id="12" name="Rectangle 11">
            <a:extLst>
              <a:ext uri="{FF2B5EF4-FFF2-40B4-BE49-F238E27FC236}">
                <a16:creationId xmlns:a16="http://schemas.microsoft.com/office/drawing/2014/main" id="{9E2982BD-9B39-4446-945F-7107188A27C4}"/>
              </a:ext>
            </a:extLst>
          </p:cNvPr>
          <p:cNvSpPr/>
          <p:nvPr/>
        </p:nvSpPr>
        <p:spPr>
          <a:xfrm>
            <a:off x="3933481" y="2715267"/>
            <a:ext cx="7420319" cy="400110"/>
          </a:xfrm>
          <a:prstGeom prst="rect">
            <a:avLst/>
          </a:prstGeom>
        </p:spPr>
        <p:txBody>
          <a:bodyPr wrap="square">
            <a:spAutoFit/>
          </a:bodyPr>
          <a:lstStyle/>
          <a:p>
            <a:r>
              <a:rPr lang="en-CA" sz="2000" dirty="0">
                <a:latin typeface="LinLibertineT"/>
              </a:rPr>
              <a:t>Rendering integral includes visibility terms that are not differentiable </a:t>
            </a:r>
            <a:endParaRPr lang="en-CA" sz="2000" dirty="0"/>
          </a:p>
        </p:txBody>
      </p:sp>
      <p:sp>
        <p:nvSpPr>
          <p:cNvPr id="13" name="Rectangle 12">
            <a:extLst>
              <a:ext uri="{FF2B5EF4-FFF2-40B4-BE49-F238E27FC236}">
                <a16:creationId xmlns:a16="http://schemas.microsoft.com/office/drawing/2014/main" id="{62AE6ABF-26F8-314E-BB4E-64DFF135778B}"/>
              </a:ext>
            </a:extLst>
          </p:cNvPr>
          <p:cNvSpPr/>
          <p:nvPr/>
        </p:nvSpPr>
        <p:spPr>
          <a:xfrm>
            <a:off x="4589836" y="4404990"/>
            <a:ext cx="1641796" cy="369332"/>
          </a:xfrm>
          <a:prstGeom prst="rect">
            <a:avLst/>
          </a:prstGeom>
        </p:spPr>
        <p:txBody>
          <a:bodyPr wrap="none">
            <a:spAutoFit/>
          </a:bodyPr>
          <a:lstStyle/>
          <a:p>
            <a:r>
              <a:rPr lang="en-CA" dirty="0">
                <a:latin typeface="LinLibertineT"/>
              </a:rPr>
              <a:t>Scene function:</a:t>
            </a:r>
            <a:endParaRPr lang="en-US"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F34EEAC-6976-4446-BFC7-046DC6BB6EA6}"/>
                  </a:ext>
                </a:extLst>
              </p:cNvPr>
              <p:cNvSpPr txBox="1"/>
              <p:nvPr/>
            </p:nvSpPr>
            <p:spPr>
              <a:xfrm>
                <a:off x="6231632" y="4437051"/>
                <a:ext cx="294555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r>
                            <m:rPr>
                              <m:sty m:val="p"/>
                            </m:rPr>
                            <a:rPr lang="en-US" sz="2000" b="0" i="0" smtClean="0">
                              <a:latin typeface="Cambria Math" panose="02040503050406030204" pitchFamily="18" charset="0"/>
                            </a:rPr>
                            <m:t>Φ</m:t>
                          </m:r>
                        </m:e>
                      </m:d>
                      <m:r>
                        <a:rPr lang="en-US" sz="2000" b="0" i="1" smtClean="0">
                          <a:latin typeface="Cambria Math" panose="02040503050406030204" pitchFamily="18" charset="0"/>
                        </a:rPr>
                        <m:t>=</m:t>
                      </m:r>
                      <m:r>
                        <a:rPr lang="en-US" sz="2000" b="0" i="1" smtClean="0">
                          <a:latin typeface="Cambria Math" panose="02040503050406030204" pitchFamily="18" charset="0"/>
                        </a:rPr>
                        <m:t>𝑘</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 </m:t>
                          </m:r>
                          <m:r>
                            <a:rPr lang="en-US" sz="2000" b="0" i="1" smtClean="0">
                              <a:latin typeface="Cambria Math" panose="02040503050406030204" pitchFamily="18" charset="0"/>
                            </a:rPr>
                            <m:t>𝑦</m:t>
                          </m:r>
                        </m:e>
                      </m:d>
                      <m:r>
                        <a:rPr lang="en-US" sz="2000" b="0" i="1" smtClean="0">
                          <a:latin typeface="Cambria Math" panose="02040503050406030204" pitchFamily="18" charset="0"/>
                        </a:rPr>
                        <m:t>𝐿</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oMath>
                  </m:oMathPara>
                </a14:m>
                <a:endParaRPr lang="en-US" sz="2000" dirty="0"/>
              </a:p>
            </p:txBody>
          </p:sp>
        </mc:Choice>
        <mc:Fallback xmlns="">
          <p:sp>
            <p:nvSpPr>
              <p:cNvPr id="14" name="TextBox 13">
                <a:extLst>
                  <a:ext uri="{FF2B5EF4-FFF2-40B4-BE49-F238E27FC236}">
                    <a16:creationId xmlns:a16="http://schemas.microsoft.com/office/drawing/2014/main" id="{3F34EEAC-6976-4446-BFC7-046DC6BB6EA6}"/>
                  </a:ext>
                </a:extLst>
              </p:cNvPr>
              <p:cNvSpPr txBox="1">
                <a:spLocks noRot="1" noChangeAspect="1" noMove="1" noResize="1" noEditPoints="1" noAdjustHandles="1" noChangeArrowheads="1" noChangeShapeType="1" noTextEdit="1"/>
              </p:cNvSpPr>
              <p:nvPr/>
            </p:nvSpPr>
            <p:spPr>
              <a:xfrm>
                <a:off x="6231632" y="4437051"/>
                <a:ext cx="2945550" cy="307777"/>
              </a:xfrm>
              <a:prstGeom prst="rect">
                <a:avLst/>
              </a:prstGeom>
              <a:blipFill>
                <a:blip r:embed="rId6"/>
                <a:stretch>
                  <a:fillRect l="-2575" r="-2575" b="-32000"/>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0118432F-154A-A845-9B12-03748CBCD8C7}"/>
              </a:ext>
            </a:extLst>
          </p:cNvPr>
          <p:cNvSpPr/>
          <p:nvPr/>
        </p:nvSpPr>
        <p:spPr>
          <a:xfrm>
            <a:off x="4399280" y="3235051"/>
            <a:ext cx="5801360" cy="169064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04513A9-3106-874E-9429-F50F8C6A5A72}"/>
              </a:ext>
            </a:extLst>
          </p:cNvPr>
          <p:cNvCxnSpPr>
            <a:cxnSpLocks/>
          </p:cNvCxnSpPr>
          <p:nvPr/>
        </p:nvCxnSpPr>
        <p:spPr>
          <a:xfrm>
            <a:off x="2901298" y="3235051"/>
            <a:ext cx="14979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3A256D9-ACBC-4A4D-A191-AB4C938FE3A5}"/>
              </a:ext>
            </a:extLst>
          </p:cNvPr>
          <p:cNvCxnSpPr>
            <a:cxnSpLocks/>
          </p:cNvCxnSpPr>
          <p:nvPr/>
        </p:nvCxnSpPr>
        <p:spPr>
          <a:xfrm>
            <a:off x="2901298" y="3426423"/>
            <a:ext cx="1497982" cy="1479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444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1"/>
          <p:cNvSpPr txBox="1">
            <a:spLocks noGrp="1"/>
          </p:cNvSpPr>
          <p:nvPr>
            <p:ph type="title"/>
          </p:nvPr>
        </p:nvSpPr>
        <p:spPr>
          <a:prstGeom prst="rect">
            <a:avLst/>
          </a:prstGeom>
          <a:ln>
            <a:noFill/>
          </a:ln>
        </p:spPr>
        <p:txBody>
          <a:bodyPr spcFirstLastPara="1" vert="horz" wrap="square" lIns="91425" tIns="91425" rIns="91425" bIns="91425" rtlCol="0" anchor="ctr" anchorCtr="0">
            <a:noAutofit/>
          </a:bodyPr>
          <a:lstStyle/>
          <a:p>
            <a:r>
              <a:rPr lang="en" b="1" dirty="0"/>
              <a:t>Differentiable Rendering is Challenging!</a:t>
            </a:r>
            <a:endParaRPr b="1" dirty="0"/>
          </a:p>
        </p:txBody>
      </p:sp>
      <p:sp>
        <p:nvSpPr>
          <p:cNvPr id="532" name="Google Shape;532;p81"/>
          <p:cNvSpPr txBox="1">
            <a:spLocks noGrp="1"/>
          </p:cNvSpPr>
          <p:nvPr>
            <p:ph idx="1"/>
          </p:nvPr>
        </p:nvSpPr>
        <p:spPr>
          <a:xfrm>
            <a:off x="838200" y="1576912"/>
            <a:ext cx="10515600" cy="1175195"/>
          </a:xfrm>
          <a:prstGeom prst="rect">
            <a:avLst/>
          </a:prstGeom>
          <a:ln>
            <a:noFill/>
          </a:ln>
        </p:spPr>
        <p:txBody>
          <a:bodyPr spcFirstLastPara="1" vert="horz" wrap="square" lIns="91425" tIns="91425" rIns="91425" bIns="91425" rtlCol="0" anchor="t" anchorCtr="0">
            <a:noAutofit/>
          </a:bodyPr>
          <a:lstStyle/>
          <a:p>
            <a:pPr>
              <a:buChar char="-"/>
            </a:pPr>
            <a:r>
              <a:rPr lang="en-CA" sz="2200" b="1" dirty="0"/>
              <a:t>Challenge</a:t>
            </a:r>
            <a:r>
              <a:rPr lang="en-CA" sz="2200" dirty="0"/>
              <a:t>: both primary and secondary visibility matter</a:t>
            </a:r>
            <a:endParaRPr lang="en-CA" sz="2200" dirty="0">
              <a:solidFill>
                <a:schemeClr val="accent6">
                  <a:lumMod val="75000"/>
                </a:schemeClr>
              </a:solidFill>
            </a:endParaRPr>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p:txBody>
      </p:sp>
      <p:pic>
        <p:nvPicPr>
          <p:cNvPr id="6" name="Picture 5">
            <a:extLst>
              <a:ext uri="{FF2B5EF4-FFF2-40B4-BE49-F238E27FC236}">
                <a16:creationId xmlns:a16="http://schemas.microsoft.com/office/drawing/2014/main" id="{573F95E5-B40B-EC47-9E87-7BFE60CE9A2E}"/>
              </a:ext>
            </a:extLst>
          </p:cNvPr>
          <p:cNvPicPr>
            <a:picLocks noChangeAspect="1"/>
          </p:cNvPicPr>
          <p:nvPr/>
        </p:nvPicPr>
        <p:blipFill>
          <a:blip r:embed="rId3"/>
          <a:stretch>
            <a:fillRect/>
          </a:stretch>
        </p:blipFill>
        <p:spPr>
          <a:xfrm>
            <a:off x="4140200" y="2363132"/>
            <a:ext cx="3713480" cy="3774691"/>
          </a:xfrm>
          <a:prstGeom prst="rect">
            <a:avLst/>
          </a:prstGeom>
        </p:spPr>
      </p:pic>
    </p:spTree>
    <p:extLst>
      <p:ext uri="{BB962C8B-B14F-4D97-AF65-F5344CB8AC3E}">
        <p14:creationId xmlns:p14="http://schemas.microsoft.com/office/powerpoint/2010/main" val="1506731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1"/>
          <p:cNvSpPr txBox="1">
            <a:spLocks noGrp="1"/>
          </p:cNvSpPr>
          <p:nvPr>
            <p:ph type="title"/>
          </p:nvPr>
        </p:nvSpPr>
        <p:spPr>
          <a:prstGeom prst="rect">
            <a:avLst/>
          </a:prstGeom>
          <a:ln>
            <a:noFill/>
          </a:ln>
        </p:spPr>
        <p:txBody>
          <a:bodyPr spcFirstLastPara="1" vert="horz" wrap="square" lIns="91425" tIns="91425" rIns="91425" bIns="91425" rtlCol="0" anchor="ctr" anchorCtr="0">
            <a:noAutofit/>
          </a:bodyPr>
          <a:lstStyle/>
          <a:p>
            <a:r>
              <a:rPr lang="en" b="1" dirty="0"/>
              <a:t>Contributions</a:t>
            </a:r>
            <a:endParaRPr b="1" dirty="0"/>
          </a:p>
        </p:txBody>
      </p:sp>
      <p:sp>
        <p:nvSpPr>
          <p:cNvPr id="532" name="Google Shape;532;p81"/>
          <p:cNvSpPr txBox="1">
            <a:spLocks noGrp="1"/>
          </p:cNvSpPr>
          <p:nvPr>
            <p:ph idx="1"/>
          </p:nvPr>
        </p:nvSpPr>
        <p:spPr>
          <a:xfrm>
            <a:off x="838200" y="1576912"/>
            <a:ext cx="10977880" cy="3635168"/>
          </a:xfrm>
          <a:prstGeom prst="rect">
            <a:avLst/>
          </a:prstGeom>
          <a:ln>
            <a:noFill/>
          </a:ln>
        </p:spPr>
        <p:txBody>
          <a:bodyPr spcFirstLastPara="1" vert="horz" wrap="square" lIns="91425" tIns="91425" rIns="91425" bIns="91425" rtlCol="0" anchor="t" anchorCtr="0">
            <a:noAutofit/>
          </a:bodyPr>
          <a:lstStyle/>
          <a:p>
            <a:pPr>
              <a:buChar char="-"/>
            </a:pPr>
            <a:r>
              <a:rPr lang="en-CA" sz="2400" dirty="0"/>
              <a:t>Previous works</a:t>
            </a:r>
          </a:p>
          <a:p>
            <a:pPr lvl="1">
              <a:buChar char="-"/>
            </a:pPr>
            <a:r>
              <a:rPr lang="en-CA" sz="2000" dirty="0"/>
              <a:t>Differentiable rendering that targets specific cases (faces, hands, etc.) =&gt; </a:t>
            </a:r>
            <a:r>
              <a:rPr lang="en-CA" sz="2000" i="1" dirty="0">
                <a:solidFill>
                  <a:srgbClr val="C00000"/>
                </a:solidFill>
              </a:rPr>
              <a:t>hard to generalize</a:t>
            </a:r>
          </a:p>
          <a:p>
            <a:pPr lvl="1">
              <a:buChar char="-"/>
            </a:pPr>
            <a:r>
              <a:rPr lang="en-CA" sz="2000" dirty="0"/>
              <a:t>Fast, approximate general renderers (</a:t>
            </a:r>
            <a:r>
              <a:rPr lang="en-CA" sz="2000" dirty="0" err="1"/>
              <a:t>OpenDR</a:t>
            </a:r>
            <a:r>
              <a:rPr lang="en-CA" sz="2000" dirty="0"/>
              <a:t>, Neural Mesh Rendering) =&gt; </a:t>
            </a:r>
            <a:r>
              <a:rPr lang="en-CA" sz="2000" i="1" dirty="0">
                <a:solidFill>
                  <a:srgbClr val="C00000"/>
                </a:solidFill>
              </a:rPr>
              <a:t>simplified models</a:t>
            </a:r>
          </a:p>
          <a:p>
            <a:pPr lvl="1">
              <a:buFont typeface="Arial" panose="020B0604020202020204" pitchFamily="34" charset="0"/>
              <a:buChar char="-"/>
            </a:pPr>
            <a:r>
              <a:rPr lang="en-CA" sz="2000" b="1" dirty="0"/>
              <a:t>challenges:</a:t>
            </a:r>
            <a:r>
              <a:rPr lang="en-CA" sz="2000" dirty="0"/>
              <a:t> estimating the derivative corresponding to the integral of the rendering equation</a:t>
            </a:r>
          </a:p>
          <a:p>
            <a:pPr lvl="1">
              <a:buChar char="-"/>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a:buChar char="-"/>
            </a:pPr>
            <a:endParaRPr lang="en-CA" sz="2200" dirty="0"/>
          </a:p>
          <a:p>
            <a:pPr lvl="1">
              <a:buChar char="-"/>
            </a:pPr>
            <a:endParaRPr lang="en-CA" sz="1800" dirty="0"/>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p:txBody>
      </p:sp>
      <p:pic>
        <p:nvPicPr>
          <p:cNvPr id="2" name="Picture 1">
            <a:extLst>
              <a:ext uri="{FF2B5EF4-FFF2-40B4-BE49-F238E27FC236}">
                <a16:creationId xmlns:a16="http://schemas.microsoft.com/office/drawing/2014/main" id="{324206CC-4B1E-0B4E-BBD1-45F255FF48C7}"/>
              </a:ext>
            </a:extLst>
          </p:cNvPr>
          <p:cNvPicPr>
            <a:picLocks noChangeAspect="1"/>
          </p:cNvPicPr>
          <p:nvPr/>
        </p:nvPicPr>
        <p:blipFill>
          <a:blip r:embed="rId3"/>
          <a:stretch>
            <a:fillRect/>
          </a:stretch>
        </p:blipFill>
        <p:spPr>
          <a:xfrm>
            <a:off x="8637125" y="3470218"/>
            <a:ext cx="1907540" cy="1907540"/>
          </a:xfrm>
          <a:prstGeom prst="rect">
            <a:avLst/>
          </a:prstGeom>
        </p:spPr>
      </p:pic>
      <p:pic>
        <p:nvPicPr>
          <p:cNvPr id="6" name="Picture 5">
            <a:extLst>
              <a:ext uri="{FF2B5EF4-FFF2-40B4-BE49-F238E27FC236}">
                <a16:creationId xmlns:a16="http://schemas.microsoft.com/office/drawing/2014/main" id="{61819DA7-E2A8-7545-8DD9-3CDD0AC869F5}"/>
              </a:ext>
            </a:extLst>
          </p:cNvPr>
          <p:cNvPicPr>
            <a:picLocks noChangeAspect="1"/>
          </p:cNvPicPr>
          <p:nvPr/>
        </p:nvPicPr>
        <p:blipFill>
          <a:blip r:embed="rId4"/>
          <a:stretch>
            <a:fillRect/>
          </a:stretch>
        </p:blipFill>
        <p:spPr>
          <a:xfrm>
            <a:off x="1579734" y="3429000"/>
            <a:ext cx="2648557" cy="1939381"/>
          </a:xfrm>
          <a:prstGeom prst="rect">
            <a:avLst/>
          </a:prstGeom>
        </p:spPr>
      </p:pic>
      <p:pic>
        <p:nvPicPr>
          <p:cNvPr id="8" name="Picture 7">
            <a:extLst>
              <a:ext uri="{FF2B5EF4-FFF2-40B4-BE49-F238E27FC236}">
                <a16:creationId xmlns:a16="http://schemas.microsoft.com/office/drawing/2014/main" id="{5C5F978F-E3D0-6242-9E0A-98EB23F9BDC7}"/>
              </a:ext>
            </a:extLst>
          </p:cNvPr>
          <p:cNvPicPr>
            <a:picLocks noChangeAspect="1"/>
          </p:cNvPicPr>
          <p:nvPr/>
        </p:nvPicPr>
        <p:blipFill>
          <a:blip r:embed="rId5"/>
          <a:stretch>
            <a:fillRect/>
          </a:stretch>
        </p:blipFill>
        <p:spPr>
          <a:xfrm>
            <a:off x="4362169" y="3507155"/>
            <a:ext cx="1247749" cy="1861226"/>
          </a:xfrm>
          <a:prstGeom prst="rect">
            <a:avLst/>
          </a:prstGeom>
        </p:spPr>
      </p:pic>
      <p:pic>
        <p:nvPicPr>
          <p:cNvPr id="10" name="Picture 9">
            <a:extLst>
              <a:ext uri="{FF2B5EF4-FFF2-40B4-BE49-F238E27FC236}">
                <a16:creationId xmlns:a16="http://schemas.microsoft.com/office/drawing/2014/main" id="{B72D9FD8-6512-F347-9209-4B28F02D35E9}"/>
              </a:ext>
            </a:extLst>
          </p:cNvPr>
          <p:cNvPicPr>
            <a:picLocks noChangeAspect="1"/>
          </p:cNvPicPr>
          <p:nvPr/>
        </p:nvPicPr>
        <p:blipFill>
          <a:blip r:embed="rId6"/>
          <a:stretch>
            <a:fillRect/>
          </a:stretch>
        </p:blipFill>
        <p:spPr>
          <a:xfrm>
            <a:off x="6276364" y="3470218"/>
            <a:ext cx="2570071" cy="1939379"/>
          </a:xfrm>
          <a:prstGeom prst="rect">
            <a:avLst/>
          </a:prstGeom>
        </p:spPr>
      </p:pic>
      <p:sp>
        <p:nvSpPr>
          <p:cNvPr id="16" name="Rectangle 15">
            <a:extLst>
              <a:ext uri="{FF2B5EF4-FFF2-40B4-BE49-F238E27FC236}">
                <a16:creationId xmlns:a16="http://schemas.microsoft.com/office/drawing/2014/main" id="{B8768763-28FD-8D4F-BB35-BE8F3259140F}"/>
              </a:ext>
            </a:extLst>
          </p:cNvPr>
          <p:cNvSpPr/>
          <p:nvPr/>
        </p:nvSpPr>
        <p:spPr>
          <a:xfrm>
            <a:off x="1579734" y="5463518"/>
            <a:ext cx="4030184" cy="954107"/>
          </a:xfrm>
          <a:prstGeom prst="rect">
            <a:avLst/>
          </a:prstGeom>
        </p:spPr>
        <p:txBody>
          <a:bodyPr wrap="square">
            <a:spAutoFit/>
          </a:bodyPr>
          <a:lstStyle/>
          <a:p>
            <a:pPr algn="ctr"/>
            <a:r>
              <a:rPr lang="en-CA" sz="2000" dirty="0">
                <a:solidFill>
                  <a:srgbClr val="002A5C"/>
                </a:solidFill>
              </a:rPr>
              <a:t>Specific cases </a:t>
            </a:r>
          </a:p>
          <a:p>
            <a:pPr algn="ctr"/>
            <a:r>
              <a:rPr lang="en-CA" dirty="0">
                <a:solidFill>
                  <a:srgbClr val="002A5C"/>
                </a:solidFill>
              </a:rPr>
              <a:t>(</a:t>
            </a:r>
            <a:r>
              <a:rPr lang="en-CA" dirty="0" err="1">
                <a:solidFill>
                  <a:srgbClr val="002A5C"/>
                </a:solidFill>
              </a:rPr>
              <a:t>Blanz</a:t>
            </a:r>
            <a:r>
              <a:rPr lang="en-CA" dirty="0">
                <a:solidFill>
                  <a:srgbClr val="002A5C"/>
                </a:solidFill>
              </a:rPr>
              <a:t> et al. 1999, </a:t>
            </a:r>
            <a:r>
              <a:rPr lang="en-CA" dirty="0" err="1">
                <a:solidFill>
                  <a:srgbClr val="002A5C"/>
                </a:solidFill>
              </a:rPr>
              <a:t>Gorce</a:t>
            </a:r>
            <a:r>
              <a:rPr lang="en-CA" dirty="0">
                <a:solidFill>
                  <a:srgbClr val="002A5C"/>
                </a:solidFill>
              </a:rPr>
              <a:t> et al. 2008, </a:t>
            </a:r>
            <a:r>
              <a:rPr lang="en-CA" dirty="0" err="1"/>
              <a:t>Gkioulekas</a:t>
            </a:r>
            <a:r>
              <a:rPr lang="en-CA" dirty="0"/>
              <a:t> et al., 2013</a:t>
            </a:r>
            <a:r>
              <a:rPr lang="en-CA" dirty="0">
                <a:solidFill>
                  <a:srgbClr val="002A5C"/>
                </a:solidFill>
              </a:rPr>
              <a:t>)</a:t>
            </a:r>
            <a:endParaRPr lang="en-US" dirty="0">
              <a:solidFill>
                <a:srgbClr val="002A5C"/>
              </a:solidFill>
            </a:endParaRPr>
          </a:p>
        </p:txBody>
      </p:sp>
      <p:sp>
        <p:nvSpPr>
          <p:cNvPr id="24" name="Rectangle 23">
            <a:extLst>
              <a:ext uri="{FF2B5EF4-FFF2-40B4-BE49-F238E27FC236}">
                <a16:creationId xmlns:a16="http://schemas.microsoft.com/office/drawing/2014/main" id="{79FD1CDD-068D-AB44-AC79-1C0B8369C16D}"/>
              </a:ext>
            </a:extLst>
          </p:cNvPr>
          <p:cNvSpPr/>
          <p:nvPr/>
        </p:nvSpPr>
        <p:spPr>
          <a:xfrm>
            <a:off x="6276365" y="5463518"/>
            <a:ext cx="4268300" cy="677108"/>
          </a:xfrm>
          <a:prstGeom prst="rect">
            <a:avLst/>
          </a:prstGeom>
        </p:spPr>
        <p:txBody>
          <a:bodyPr wrap="square">
            <a:spAutoFit/>
          </a:bodyPr>
          <a:lstStyle/>
          <a:p>
            <a:pPr algn="ctr"/>
            <a:r>
              <a:rPr lang="en-CA" sz="2000" dirty="0">
                <a:solidFill>
                  <a:srgbClr val="002A5C"/>
                </a:solidFill>
              </a:rPr>
              <a:t>Limited general renders</a:t>
            </a:r>
          </a:p>
          <a:p>
            <a:pPr algn="ctr"/>
            <a:r>
              <a:rPr lang="en-CA" dirty="0">
                <a:solidFill>
                  <a:srgbClr val="002A5C"/>
                </a:solidFill>
              </a:rPr>
              <a:t>(</a:t>
            </a:r>
            <a:r>
              <a:rPr lang="en-CA" dirty="0" err="1">
                <a:solidFill>
                  <a:srgbClr val="002A5C"/>
                </a:solidFill>
              </a:rPr>
              <a:t>Loper</a:t>
            </a:r>
            <a:r>
              <a:rPr lang="en-CA" dirty="0">
                <a:solidFill>
                  <a:srgbClr val="002A5C"/>
                </a:solidFill>
              </a:rPr>
              <a:t> and Black 2014, Kato et al. 2018)</a:t>
            </a:r>
            <a:endParaRPr lang="en-US" dirty="0">
              <a:solidFill>
                <a:srgbClr val="002A5C"/>
              </a:solidFill>
            </a:endParaRPr>
          </a:p>
        </p:txBody>
      </p:sp>
    </p:spTree>
    <p:extLst>
      <p:ext uri="{BB962C8B-B14F-4D97-AF65-F5344CB8AC3E}">
        <p14:creationId xmlns:p14="http://schemas.microsoft.com/office/powerpoint/2010/main" val="3154506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1"/>
          <p:cNvSpPr txBox="1">
            <a:spLocks noGrp="1"/>
          </p:cNvSpPr>
          <p:nvPr>
            <p:ph type="title"/>
          </p:nvPr>
        </p:nvSpPr>
        <p:spPr>
          <a:prstGeom prst="rect">
            <a:avLst/>
          </a:prstGeom>
          <a:ln>
            <a:noFill/>
          </a:ln>
        </p:spPr>
        <p:txBody>
          <a:bodyPr spcFirstLastPara="1" vert="horz" wrap="square" lIns="91425" tIns="91425" rIns="91425" bIns="91425" rtlCol="0" anchor="ctr" anchorCtr="0">
            <a:noAutofit/>
          </a:bodyPr>
          <a:lstStyle/>
          <a:p>
            <a:r>
              <a:rPr lang="en" b="1" dirty="0"/>
              <a:t>Contributions</a:t>
            </a:r>
            <a:endParaRPr b="1" dirty="0"/>
          </a:p>
        </p:txBody>
      </p:sp>
      <p:sp>
        <p:nvSpPr>
          <p:cNvPr id="532" name="Google Shape;532;p81"/>
          <p:cNvSpPr txBox="1">
            <a:spLocks noGrp="1"/>
          </p:cNvSpPr>
          <p:nvPr>
            <p:ph idx="1"/>
          </p:nvPr>
        </p:nvSpPr>
        <p:spPr>
          <a:xfrm>
            <a:off x="838200" y="1576912"/>
            <a:ext cx="10977880" cy="3635168"/>
          </a:xfrm>
          <a:prstGeom prst="rect">
            <a:avLst/>
          </a:prstGeom>
          <a:ln>
            <a:noFill/>
          </a:ln>
        </p:spPr>
        <p:txBody>
          <a:bodyPr spcFirstLastPara="1" vert="horz" wrap="square" lIns="91425" tIns="91425" rIns="91425" bIns="91425" rtlCol="0" anchor="t" anchorCtr="0">
            <a:noAutofit/>
          </a:bodyPr>
          <a:lstStyle/>
          <a:p>
            <a:pPr>
              <a:buFont typeface="Arial" panose="020B0604020202020204" pitchFamily="34" charset="0"/>
              <a:buChar char="-"/>
            </a:pPr>
            <a:r>
              <a:rPr lang="en-CA" sz="2400" dirty="0"/>
              <a:t>This paper proposed a </a:t>
            </a:r>
            <a:r>
              <a:rPr lang="en-CA" sz="2400" dirty="0">
                <a:solidFill>
                  <a:schemeClr val="accent6">
                    <a:lumMod val="75000"/>
                  </a:schemeClr>
                </a:solidFill>
              </a:rPr>
              <a:t>general </a:t>
            </a:r>
            <a:r>
              <a:rPr lang="en-CA" sz="2400" dirty="0">
                <a:solidFill>
                  <a:schemeClr val="accent2">
                    <a:lumMod val="75000"/>
                  </a:schemeClr>
                </a:solidFill>
              </a:rPr>
              <a:t>physically-based</a:t>
            </a:r>
            <a:r>
              <a:rPr lang="en-CA" sz="2400" dirty="0"/>
              <a:t> differentiable render</a:t>
            </a:r>
          </a:p>
          <a:p>
            <a:pPr marL="0" indent="0">
              <a:buNone/>
            </a:pPr>
            <a:endParaRPr lang="en-CA" sz="24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a:buChar char="-"/>
            </a:pPr>
            <a:endParaRPr lang="en-CA" sz="2200" dirty="0"/>
          </a:p>
          <a:p>
            <a:pPr lvl="1">
              <a:buChar char="-"/>
            </a:pPr>
            <a:endParaRPr lang="en-CA" sz="1800" dirty="0"/>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p:txBody>
      </p:sp>
      <p:grpSp>
        <p:nvGrpSpPr>
          <p:cNvPr id="12" name="Group 11">
            <a:extLst>
              <a:ext uri="{FF2B5EF4-FFF2-40B4-BE49-F238E27FC236}">
                <a16:creationId xmlns:a16="http://schemas.microsoft.com/office/drawing/2014/main" id="{C6711DE2-DDC3-BC47-B1FC-E13E5EC94381}"/>
              </a:ext>
            </a:extLst>
          </p:cNvPr>
          <p:cNvGrpSpPr/>
          <p:nvPr/>
        </p:nvGrpSpPr>
        <p:grpSpPr>
          <a:xfrm>
            <a:off x="885031" y="2708413"/>
            <a:ext cx="10249073" cy="2407598"/>
            <a:chOff x="1785687" y="3429000"/>
            <a:chExt cx="9266488" cy="2176780"/>
          </a:xfrm>
        </p:grpSpPr>
        <p:pic>
          <p:nvPicPr>
            <p:cNvPr id="5" name="Picture 4">
              <a:extLst>
                <a:ext uri="{FF2B5EF4-FFF2-40B4-BE49-F238E27FC236}">
                  <a16:creationId xmlns:a16="http://schemas.microsoft.com/office/drawing/2014/main" id="{619B7F27-5D8A-C146-8132-FEC81A923C42}"/>
                </a:ext>
              </a:extLst>
            </p:cNvPr>
            <p:cNvPicPr>
              <a:picLocks noChangeAspect="1"/>
            </p:cNvPicPr>
            <p:nvPr/>
          </p:nvPicPr>
          <p:blipFill>
            <a:blip r:embed="rId3"/>
            <a:stretch>
              <a:fillRect/>
            </a:stretch>
          </p:blipFill>
          <p:spPr>
            <a:xfrm>
              <a:off x="1785687" y="3446780"/>
              <a:ext cx="2170363" cy="2159000"/>
            </a:xfrm>
            <a:prstGeom prst="rect">
              <a:avLst/>
            </a:prstGeom>
          </p:spPr>
        </p:pic>
        <p:pic>
          <p:nvPicPr>
            <p:cNvPr id="7" name="Picture 6">
              <a:extLst>
                <a:ext uri="{FF2B5EF4-FFF2-40B4-BE49-F238E27FC236}">
                  <a16:creationId xmlns:a16="http://schemas.microsoft.com/office/drawing/2014/main" id="{ABFB29EB-B7B7-B240-949A-47819BF2268D}"/>
                </a:ext>
              </a:extLst>
            </p:cNvPr>
            <p:cNvPicPr>
              <a:picLocks noChangeAspect="1"/>
            </p:cNvPicPr>
            <p:nvPr/>
          </p:nvPicPr>
          <p:blipFill>
            <a:blip r:embed="rId4"/>
            <a:stretch>
              <a:fillRect/>
            </a:stretch>
          </p:blipFill>
          <p:spPr>
            <a:xfrm>
              <a:off x="6527796" y="3446780"/>
              <a:ext cx="2159000" cy="2159000"/>
            </a:xfrm>
            <a:prstGeom prst="rect">
              <a:avLst/>
            </a:prstGeom>
          </p:spPr>
        </p:pic>
        <p:pic>
          <p:nvPicPr>
            <p:cNvPr id="9" name="Picture 8">
              <a:extLst>
                <a:ext uri="{FF2B5EF4-FFF2-40B4-BE49-F238E27FC236}">
                  <a16:creationId xmlns:a16="http://schemas.microsoft.com/office/drawing/2014/main" id="{1BBDC085-001C-674B-8A16-276A730B0F36}"/>
                </a:ext>
              </a:extLst>
            </p:cNvPr>
            <p:cNvPicPr>
              <a:picLocks noChangeAspect="1"/>
            </p:cNvPicPr>
            <p:nvPr/>
          </p:nvPicPr>
          <p:blipFill>
            <a:blip r:embed="rId5"/>
            <a:stretch>
              <a:fillRect/>
            </a:stretch>
          </p:blipFill>
          <p:spPr>
            <a:xfrm>
              <a:off x="4162423" y="3446780"/>
              <a:ext cx="2159000" cy="2159000"/>
            </a:xfrm>
            <a:prstGeom prst="rect">
              <a:avLst/>
            </a:prstGeom>
          </p:spPr>
        </p:pic>
        <p:pic>
          <p:nvPicPr>
            <p:cNvPr id="11" name="Picture 10">
              <a:extLst>
                <a:ext uri="{FF2B5EF4-FFF2-40B4-BE49-F238E27FC236}">
                  <a16:creationId xmlns:a16="http://schemas.microsoft.com/office/drawing/2014/main" id="{5EA30878-8073-444C-8791-6C0877171CB6}"/>
                </a:ext>
              </a:extLst>
            </p:cNvPr>
            <p:cNvPicPr>
              <a:picLocks noChangeAspect="1"/>
            </p:cNvPicPr>
            <p:nvPr/>
          </p:nvPicPr>
          <p:blipFill>
            <a:blip r:embed="rId6"/>
            <a:stretch>
              <a:fillRect/>
            </a:stretch>
          </p:blipFill>
          <p:spPr>
            <a:xfrm>
              <a:off x="8893175" y="3429000"/>
              <a:ext cx="2159000" cy="2159000"/>
            </a:xfrm>
            <a:prstGeom prst="rect">
              <a:avLst/>
            </a:prstGeom>
          </p:spPr>
        </p:pic>
      </p:grpSp>
      <p:sp>
        <p:nvSpPr>
          <p:cNvPr id="18" name="Rectangle 17">
            <a:extLst>
              <a:ext uri="{FF2B5EF4-FFF2-40B4-BE49-F238E27FC236}">
                <a16:creationId xmlns:a16="http://schemas.microsoft.com/office/drawing/2014/main" id="{80995E5E-68FE-204D-B5D4-6CCACDCD0A01}"/>
              </a:ext>
            </a:extLst>
          </p:cNvPr>
          <p:cNvSpPr/>
          <p:nvPr/>
        </p:nvSpPr>
        <p:spPr>
          <a:xfrm>
            <a:off x="825551" y="5116011"/>
            <a:ext cx="2519460" cy="400110"/>
          </a:xfrm>
          <a:prstGeom prst="rect">
            <a:avLst/>
          </a:prstGeom>
        </p:spPr>
        <p:txBody>
          <a:bodyPr wrap="square">
            <a:spAutoFit/>
          </a:bodyPr>
          <a:lstStyle/>
          <a:p>
            <a:pPr algn="ctr"/>
            <a:r>
              <a:rPr lang="en-CA" sz="2000" dirty="0">
                <a:solidFill>
                  <a:srgbClr val="002A5C"/>
                </a:solidFill>
              </a:rPr>
              <a:t>glossy reflection</a:t>
            </a:r>
            <a:endParaRPr lang="en-US" sz="2000" dirty="0">
              <a:solidFill>
                <a:srgbClr val="002A5C"/>
              </a:solidFill>
            </a:endParaRPr>
          </a:p>
        </p:txBody>
      </p:sp>
      <p:sp>
        <p:nvSpPr>
          <p:cNvPr id="19" name="Rectangle 18">
            <a:extLst>
              <a:ext uri="{FF2B5EF4-FFF2-40B4-BE49-F238E27FC236}">
                <a16:creationId xmlns:a16="http://schemas.microsoft.com/office/drawing/2014/main" id="{914F985E-9DA9-4F4F-B787-A80BC2DA4C90}"/>
              </a:ext>
            </a:extLst>
          </p:cNvPr>
          <p:cNvSpPr/>
          <p:nvPr/>
        </p:nvSpPr>
        <p:spPr>
          <a:xfrm>
            <a:off x="3441659" y="5116011"/>
            <a:ext cx="2387927" cy="400110"/>
          </a:xfrm>
          <a:prstGeom prst="rect">
            <a:avLst/>
          </a:prstGeom>
        </p:spPr>
        <p:txBody>
          <a:bodyPr wrap="square">
            <a:spAutoFit/>
          </a:bodyPr>
          <a:lstStyle/>
          <a:p>
            <a:pPr algn="ctr"/>
            <a:r>
              <a:rPr lang="en-CA" sz="2000" dirty="0">
                <a:solidFill>
                  <a:srgbClr val="002A5C"/>
                </a:solidFill>
              </a:rPr>
              <a:t>mirror reflection</a:t>
            </a:r>
            <a:endParaRPr lang="en-US" sz="2000" dirty="0">
              <a:solidFill>
                <a:srgbClr val="002A5C"/>
              </a:solidFill>
            </a:endParaRPr>
          </a:p>
        </p:txBody>
      </p:sp>
      <p:sp>
        <p:nvSpPr>
          <p:cNvPr id="20" name="Rectangle 19">
            <a:extLst>
              <a:ext uri="{FF2B5EF4-FFF2-40B4-BE49-F238E27FC236}">
                <a16:creationId xmlns:a16="http://schemas.microsoft.com/office/drawing/2014/main" id="{471216BC-A583-5F4F-A834-D66E16924AC7}"/>
              </a:ext>
            </a:extLst>
          </p:cNvPr>
          <p:cNvSpPr/>
          <p:nvPr/>
        </p:nvSpPr>
        <p:spPr>
          <a:xfrm>
            <a:off x="6129975" y="5116011"/>
            <a:ext cx="2387934" cy="400110"/>
          </a:xfrm>
          <a:prstGeom prst="rect">
            <a:avLst/>
          </a:prstGeom>
        </p:spPr>
        <p:txBody>
          <a:bodyPr wrap="square">
            <a:spAutoFit/>
          </a:bodyPr>
          <a:lstStyle/>
          <a:p>
            <a:pPr algn="ctr"/>
            <a:r>
              <a:rPr lang="en-CA" sz="2000" dirty="0">
                <a:solidFill>
                  <a:srgbClr val="002A5C"/>
                </a:solidFill>
              </a:rPr>
              <a:t>shadow</a:t>
            </a:r>
            <a:endParaRPr lang="en-US" sz="2000" dirty="0">
              <a:solidFill>
                <a:srgbClr val="002A5C"/>
              </a:solidFill>
            </a:endParaRPr>
          </a:p>
        </p:txBody>
      </p:sp>
      <p:sp>
        <p:nvSpPr>
          <p:cNvPr id="21" name="Rectangle 20">
            <a:extLst>
              <a:ext uri="{FF2B5EF4-FFF2-40B4-BE49-F238E27FC236}">
                <a16:creationId xmlns:a16="http://schemas.microsoft.com/office/drawing/2014/main" id="{CF72B707-1391-E54B-87EB-ADC6D1B08AE5}"/>
              </a:ext>
            </a:extLst>
          </p:cNvPr>
          <p:cNvSpPr/>
          <p:nvPr/>
        </p:nvSpPr>
        <p:spPr>
          <a:xfrm>
            <a:off x="8746163" y="5116012"/>
            <a:ext cx="2387933" cy="400110"/>
          </a:xfrm>
          <a:prstGeom prst="rect">
            <a:avLst/>
          </a:prstGeom>
        </p:spPr>
        <p:txBody>
          <a:bodyPr wrap="square">
            <a:spAutoFit/>
          </a:bodyPr>
          <a:lstStyle/>
          <a:p>
            <a:pPr algn="ctr"/>
            <a:r>
              <a:rPr lang="en-CA" sz="2000" dirty="0">
                <a:solidFill>
                  <a:srgbClr val="002A5C"/>
                </a:solidFill>
              </a:rPr>
              <a:t>global illumination</a:t>
            </a:r>
            <a:endParaRPr lang="en-US" sz="2000" dirty="0">
              <a:solidFill>
                <a:srgbClr val="002A5C"/>
              </a:solidFill>
            </a:endParaRPr>
          </a:p>
        </p:txBody>
      </p:sp>
    </p:spTree>
    <p:extLst>
      <p:ext uri="{BB962C8B-B14F-4D97-AF65-F5344CB8AC3E}">
        <p14:creationId xmlns:p14="http://schemas.microsoft.com/office/powerpoint/2010/main" val="470407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1"/>
          <p:cNvSpPr txBox="1">
            <a:spLocks noGrp="1"/>
          </p:cNvSpPr>
          <p:nvPr>
            <p:ph type="title"/>
          </p:nvPr>
        </p:nvSpPr>
        <p:spPr>
          <a:prstGeom prst="rect">
            <a:avLst/>
          </a:prstGeom>
          <a:ln>
            <a:noFill/>
          </a:ln>
        </p:spPr>
        <p:txBody>
          <a:bodyPr spcFirstLastPara="1" vert="horz" wrap="square" lIns="91425" tIns="91425" rIns="91425" bIns="91425" rtlCol="0" anchor="ctr" anchorCtr="0">
            <a:noAutofit/>
          </a:bodyPr>
          <a:lstStyle/>
          <a:p>
            <a:r>
              <a:rPr lang="en" b="1" dirty="0"/>
              <a:t>Contributions</a:t>
            </a:r>
            <a:endParaRPr b="1" dirty="0"/>
          </a:p>
        </p:txBody>
      </p:sp>
      <p:sp>
        <p:nvSpPr>
          <p:cNvPr id="532" name="Google Shape;532;p81"/>
          <p:cNvSpPr txBox="1">
            <a:spLocks noGrp="1"/>
          </p:cNvSpPr>
          <p:nvPr>
            <p:ph idx="1"/>
          </p:nvPr>
        </p:nvSpPr>
        <p:spPr>
          <a:xfrm>
            <a:off x="838200" y="1428994"/>
            <a:ext cx="10977880" cy="4234608"/>
          </a:xfrm>
          <a:prstGeom prst="rect">
            <a:avLst/>
          </a:prstGeom>
          <a:ln>
            <a:noFill/>
          </a:ln>
        </p:spPr>
        <p:txBody>
          <a:bodyPr spcFirstLastPara="1" vert="horz" wrap="square" lIns="91425" tIns="91425" rIns="91425" bIns="91425" rtlCol="0" anchor="t" anchorCtr="0">
            <a:noAutofit/>
          </a:bodyPr>
          <a:lstStyle/>
          <a:p>
            <a:pPr>
              <a:buFont typeface="Arial" panose="020B0604020202020204" pitchFamily="34" charset="0"/>
              <a:buChar char="-"/>
            </a:pPr>
            <a:r>
              <a:rPr lang="en-CA" sz="2400" dirty="0"/>
              <a:t>This paper proposes a </a:t>
            </a:r>
            <a:r>
              <a:rPr lang="en-CA" sz="2400" dirty="0">
                <a:solidFill>
                  <a:schemeClr val="accent6">
                    <a:lumMod val="75000"/>
                  </a:schemeClr>
                </a:solidFill>
              </a:rPr>
              <a:t>general </a:t>
            </a:r>
            <a:r>
              <a:rPr lang="en-CA" sz="2400" dirty="0">
                <a:solidFill>
                  <a:schemeClr val="accent2">
                    <a:lumMod val="75000"/>
                  </a:schemeClr>
                </a:solidFill>
              </a:rPr>
              <a:t>physically-based</a:t>
            </a:r>
            <a:r>
              <a:rPr lang="en-CA" sz="2400" dirty="0"/>
              <a:t> differentiable renderer</a:t>
            </a:r>
          </a:p>
          <a:p>
            <a:pPr lvl="1">
              <a:buFont typeface="Arial" panose="020B0604020202020204" pitchFamily="34" charset="0"/>
              <a:buChar char="-"/>
            </a:pPr>
            <a:r>
              <a:rPr lang="en-CA" sz="2000" b="1" dirty="0"/>
              <a:t>General differentiable path tracer</a:t>
            </a:r>
          </a:p>
          <a:p>
            <a:pPr lvl="2"/>
            <a:r>
              <a:rPr lang="en-CA" dirty="0"/>
              <a:t>a stochastic approach based on </a:t>
            </a:r>
            <a:r>
              <a:rPr lang="en-CA" b="1" dirty="0"/>
              <a:t>Monte Carlo </a:t>
            </a:r>
            <a:r>
              <a:rPr lang="en-CA" dirty="0"/>
              <a:t>ray tracing to estimate both the integral and the gradients of the pixel filter’s integral</a:t>
            </a:r>
          </a:p>
          <a:p>
            <a:pPr lvl="1">
              <a:buFont typeface="Arial" panose="020B0604020202020204" pitchFamily="34" charset="0"/>
              <a:buChar char="-"/>
            </a:pPr>
            <a:r>
              <a:rPr lang="en-CA" sz="2000" b="1" dirty="0"/>
              <a:t>Handling geometric discontinuities</a:t>
            </a:r>
          </a:p>
          <a:p>
            <a:pPr lvl="2"/>
            <a:r>
              <a:rPr lang="en-CA" dirty="0"/>
              <a:t>a combination of standard area sampling and novel </a:t>
            </a:r>
            <a:r>
              <a:rPr lang="en-CA" b="1" dirty="0"/>
              <a:t>edge sampling </a:t>
            </a:r>
            <a:r>
              <a:rPr lang="en-CA" dirty="0"/>
              <a:t>to deal with smooth and discontinuous regions</a:t>
            </a:r>
          </a:p>
          <a:p>
            <a:pPr marL="914400" lvl="2" indent="0">
              <a:buNone/>
            </a:pPr>
            <a:endParaRPr lang="en-CA" dirty="0"/>
          </a:p>
          <a:p>
            <a:pPr>
              <a:buFont typeface="Arial" panose="020B0604020202020204" pitchFamily="34" charset="0"/>
              <a:buChar char="-"/>
            </a:pPr>
            <a:r>
              <a:rPr lang="en-CA" sz="2400" dirty="0"/>
              <a:t>This paper shows</a:t>
            </a:r>
          </a:p>
          <a:p>
            <a:pPr lvl="1">
              <a:buFont typeface="Arial" panose="020B0604020202020204" pitchFamily="34" charset="0"/>
              <a:buChar char="-"/>
            </a:pPr>
            <a:r>
              <a:rPr lang="en-CA" sz="2000" dirty="0"/>
              <a:t>The utility of proposed differentiable renderer in several applications (inverse rendering, 3D adversarial examples)</a:t>
            </a:r>
          </a:p>
          <a:p>
            <a:pPr lvl="1">
              <a:buFont typeface="Arial" panose="020B0604020202020204" pitchFamily="34" charset="0"/>
              <a:buChar char="-"/>
            </a:pPr>
            <a:r>
              <a:rPr lang="en-CA" sz="2000" dirty="0"/>
              <a:t>Better performance than two previous differentiable renderers</a:t>
            </a:r>
          </a:p>
          <a:p>
            <a:pPr lvl="1">
              <a:buFont typeface="Arial" panose="020B0604020202020204" pitchFamily="34" charset="0"/>
              <a:buChar char="-"/>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marL="457200" lvl="1" indent="0">
              <a:buNone/>
            </a:pPr>
            <a:endParaRPr lang="en-CA" sz="2000" i="1" dirty="0">
              <a:solidFill>
                <a:srgbClr val="C00000"/>
              </a:solidFill>
            </a:endParaRPr>
          </a:p>
          <a:p>
            <a:pPr>
              <a:buChar char="-"/>
            </a:pPr>
            <a:endParaRPr lang="en-CA" sz="2200" dirty="0"/>
          </a:p>
          <a:p>
            <a:pPr lvl="1">
              <a:buChar char="-"/>
            </a:pPr>
            <a:endParaRPr lang="en-CA" sz="1800" dirty="0"/>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a:p>
            <a:pPr>
              <a:buChar char="-"/>
            </a:pPr>
            <a:endParaRPr lang="en-CA" sz="2200" dirty="0">
              <a:solidFill>
                <a:schemeClr val="accent6">
                  <a:lumMod val="75000"/>
                </a:schemeClr>
              </a:solidFill>
            </a:endParaRPr>
          </a:p>
        </p:txBody>
      </p:sp>
    </p:spTree>
    <p:extLst>
      <p:ext uri="{BB962C8B-B14F-4D97-AF65-F5344CB8AC3E}">
        <p14:creationId xmlns:p14="http://schemas.microsoft.com/office/powerpoint/2010/main" val="2631880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92"/>
          <p:cNvSpPr txBox="1">
            <a:spLocks noGrp="1"/>
          </p:cNvSpPr>
          <p:nvPr>
            <p:ph type="title"/>
          </p:nvPr>
        </p:nvSpPr>
        <p:spPr>
          <a:prstGeom prst="rect">
            <a:avLst/>
          </a:prstGeom>
        </p:spPr>
        <p:txBody>
          <a:bodyPr spcFirstLastPara="1" vert="horz" wrap="square" lIns="91425" tIns="91425" rIns="91425" bIns="91425" rtlCol="0" anchor="ctr" anchorCtr="0">
            <a:noAutofit/>
          </a:bodyPr>
          <a:lstStyle/>
          <a:p>
            <a:r>
              <a:rPr lang="en" b="1" dirty="0"/>
              <a:t>Physically-based Rendering</a:t>
            </a:r>
            <a:endParaRPr b="1" dirty="0"/>
          </a:p>
        </p:txBody>
      </p:sp>
      <p:sp>
        <p:nvSpPr>
          <p:cNvPr id="610" name="Google Shape;610;p92"/>
          <p:cNvSpPr txBox="1">
            <a:spLocks noGrp="1"/>
          </p:cNvSpPr>
          <p:nvPr>
            <p:ph idx="1"/>
          </p:nvPr>
        </p:nvSpPr>
        <p:spPr>
          <a:xfrm>
            <a:off x="838200" y="1825625"/>
            <a:ext cx="10515600" cy="744810"/>
          </a:xfrm>
          <a:prstGeom prst="rect">
            <a:avLst/>
          </a:prstGeom>
        </p:spPr>
        <p:txBody>
          <a:bodyPr spcFirstLastPara="1" vert="horz" wrap="square" lIns="91425" tIns="91425" rIns="91425" bIns="91425" rtlCol="0" anchor="t" anchorCtr="0">
            <a:noAutofit/>
          </a:bodyPr>
          <a:lstStyle/>
          <a:p>
            <a:pPr>
              <a:buFont typeface="Arial" panose="020B0604020202020204" pitchFamily="34" charset="0"/>
              <a:buChar char="-"/>
            </a:pPr>
            <a:r>
              <a:rPr lang="en-CA" dirty="0"/>
              <a:t>The Rendering Equation</a:t>
            </a:r>
          </a:p>
          <a:p>
            <a:pPr>
              <a:buFont typeface="Arial" panose="020B0604020202020204" pitchFamily="34" charset="0"/>
              <a:buChar char="-"/>
            </a:pPr>
            <a:endParaRPr dirty="0"/>
          </a:p>
          <a:p>
            <a:pPr marL="0" indent="0">
              <a:spcBef>
                <a:spcPts val="1600"/>
              </a:spcBef>
              <a:spcAft>
                <a:spcPts val="1600"/>
              </a:spcAft>
              <a:buNone/>
            </a:pPr>
            <a:endParaRPr dirty="0"/>
          </a:p>
        </p:txBody>
      </p:sp>
      <p:pic>
        <p:nvPicPr>
          <p:cNvPr id="32" name="Image" descr="Image">
            <a:extLst>
              <a:ext uri="{FF2B5EF4-FFF2-40B4-BE49-F238E27FC236}">
                <a16:creationId xmlns:a16="http://schemas.microsoft.com/office/drawing/2014/main" id="{320DD163-70FA-1C4B-83C1-A2FD8ADC7B89}"/>
              </a:ext>
            </a:extLst>
          </p:cNvPr>
          <p:cNvPicPr>
            <a:picLocks noChangeAspect="1"/>
          </p:cNvPicPr>
          <p:nvPr/>
        </p:nvPicPr>
        <p:blipFill>
          <a:blip r:embed="rId3"/>
          <a:stretch>
            <a:fillRect/>
          </a:stretch>
        </p:blipFill>
        <p:spPr>
          <a:xfrm>
            <a:off x="3403059" y="3305548"/>
            <a:ext cx="1740479" cy="2340209"/>
          </a:xfrm>
          <a:prstGeom prst="rect">
            <a:avLst/>
          </a:prstGeom>
          <a:ln w="12700">
            <a:miter lim="400000"/>
          </a:ln>
        </p:spPr>
      </p:pic>
      <p:pic>
        <p:nvPicPr>
          <p:cNvPr id="33" name="bunny_target.png" descr="bunny_target.png">
            <a:extLst>
              <a:ext uri="{FF2B5EF4-FFF2-40B4-BE49-F238E27FC236}">
                <a16:creationId xmlns:a16="http://schemas.microsoft.com/office/drawing/2014/main" id="{7BE69EA5-6C60-9049-83CF-316AEF843627}"/>
              </a:ext>
            </a:extLst>
          </p:cNvPr>
          <p:cNvPicPr>
            <a:picLocks noChangeAspect="1"/>
          </p:cNvPicPr>
          <p:nvPr/>
        </p:nvPicPr>
        <p:blipFill>
          <a:blip r:embed="rId4"/>
          <a:stretch>
            <a:fillRect/>
          </a:stretch>
        </p:blipFill>
        <p:spPr>
          <a:xfrm>
            <a:off x="5580530" y="2705372"/>
            <a:ext cx="3260361" cy="3260360"/>
          </a:xfrm>
          <a:prstGeom prst="rect">
            <a:avLst/>
          </a:prstGeom>
          <a:ln w="12700">
            <a:miter lim="400000"/>
          </a:ln>
        </p:spPr>
      </p:pic>
      <p:sp>
        <p:nvSpPr>
          <p:cNvPr id="35" name="Line">
            <a:extLst>
              <a:ext uri="{FF2B5EF4-FFF2-40B4-BE49-F238E27FC236}">
                <a16:creationId xmlns:a16="http://schemas.microsoft.com/office/drawing/2014/main" id="{ACFD0745-F445-2342-8DFB-AFB60D1F0F7B}"/>
              </a:ext>
            </a:extLst>
          </p:cNvPr>
          <p:cNvSpPr/>
          <p:nvPr/>
        </p:nvSpPr>
        <p:spPr>
          <a:xfrm flipV="1">
            <a:off x="7260101" y="4109689"/>
            <a:ext cx="1113119" cy="715711"/>
          </a:xfrm>
          <a:prstGeom prst="line">
            <a:avLst/>
          </a:prstGeom>
          <a:ln w="50800">
            <a:solidFill>
              <a:schemeClr val="accent5">
                <a:lumMod val="60000"/>
                <a:lumOff val="40000"/>
              </a:schemeClr>
            </a:solidFill>
            <a:miter lim="400000"/>
            <a:tail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 name="Line">
            <a:extLst>
              <a:ext uri="{FF2B5EF4-FFF2-40B4-BE49-F238E27FC236}">
                <a16:creationId xmlns:a16="http://schemas.microsoft.com/office/drawing/2014/main" id="{7FB252C2-466A-AB41-81D7-15EDB48084A4}"/>
              </a:ext>
            </a:extLst>
          </p:cNvPr>
          <p:cNvSpPr/>
          <p:nvPr/>
        </p:nvSpPr>
        <p:spPr>
          <a:xfrm flipH="1" flipV="1">
            <a:off x="7225522" y="3070273"/>
            <a:ext cx="1158875" cy="1066320"/>
          </a:xfrm>
          <a:prstGeom prst="line">
            <a:avLst/>
          </a:prstGeom>
          <a:ln w="50800">
            <a:solidFill>
              <a:schemeClr val="accent5">
                <a:lumMod val="60000"/>
                <a:lumOff val="40000"/>
              </a:schemeClr>
            </a:solidFill>
            <a:miter lim="400000"/>
            <a:tail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7" name="Rectangle">
            <a:extLst>
              <a:ext uri="{FF2B5EF4-FFF2-40B4-BE49-F238E27FC236}">
                <a16:creationId xmlns:a16="http://schemas.microsoft.com/office/drawing/2014/main" id="{462A989D-A588-7F40-935F-F9B07C4D93A2}"/>
              </a:ext>
            </a:extLst>
          </p:cNvPr>
          <p:cNvSpPr/>
          <p:nvPr/>
        </p:nvSpPr>
        <p:spPr>
          <a:xfrm>
            <a:off x="4243272" y="4453111"/>
            <a:ext cx="362556" cy="338222"/>
          </a:xfrm>
          <a:prstGeom prst="rect">
            <a:avLst/>
          </a:prstGeom>
          <a:solidFill>
            <a:schemeClr val="accent1">
              <a:alpha val="48717"/>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8" name="Line">
            <a:extLst>
              <a:ext uri="{FF2B5EF4-FFF2-40B4-BE49-F238E27FC236}">
                <a16:creationId xmlns:a16="http://schemas.microsoft.com/office/drawing/2014/main" id="{CE427860-4615-FB42-B252-7B4C032162BD}"/>
              </a:ext>
            </a:extLst>
          </p:cNvPr>
          <p:cNvSpPr/>
          <p:nvPr/>
        </p:nvSpPr>
        <p:spPr>
          <a:xfrm>
            <a:off x="3120255" y="4545702"/>
            <a:ext cx="4142101" cy="284710"/>
          </a:xfrm>
          <a:prstGeom prst="line">
            <a:avLst/>
          </a:prstGeom>
          <a:ln w="50800">
            <a:solidFill>
              <a:schemeClr val="accent5">
                <a:lumMod val="60000"/>
                <a:lumOff val="40000"/>
              </a:schemeClr>
            </a:solidFill>
            <a:miter lim="400000"/>
            <a:tail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9" name="Line">
            <a:extLst>
              <a:ext uri="{FF2B5EF4-FFF2-40B4-BE49-F238E27FC236}">
                <a16:creationId xmlns:a16="http://schemas.microsoft.com/office/drawing/2014/main" id="{494B7A1C-97AE-8840-9B39-17AD35DD77A8}"/>
              </a:ext>
            </a:extLst>
          </p:cNvPr>
          <p:cNvSpPr/>
          <p:nvPr/>
        </p:nvSpPr>
        <p:spPr>
          <a:xfrm>
            <a:off x="3150936" y="4540898"/>
            <a:ext cx="5316577" cy="0"/>
          </a:xfrm>
          <a:prstGeom prst="line">
            <a:avLst/>
          </a:prstGeom>
          <a:ln w="50800">
            <a:solidFill>
              <a:schemeClr val="accent6">
                <a:lumMod val="40000"/>
                <a:lumOff val="60000"/>
              </a:schemeClr>
            </a:solidFill>
            <a:miter lim="400000"/>
            <a:tail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0" name="Line">
            <a:extLst>
              <a:ext uri="{FF2B5EF4-FFF2-40B4-BE49-F238E27FC236}">
                <a16:creationId xmlns:a16="http://schemas.microsoft.com/office/drawing/2014/main" id="{8BC2F28C-F134-A647-BB5D-E756E6B4E83E}"/>
              </a:ext>
            </a:extLst>
          </p:cNvPr>
          <p:cNvSpPr/>
          <p:nvPr/>
        </p:nvSpPr>
        <p:spPr>
          <a:xfrm flipH="1" flipV="1">
            <a:off x="7159397" y="3100658"/>
            <a:ext cx="1289357" cy="1438119"/>
          </a:xfrm>
          <a:prstGeom prst="line">
            <a:avLst/>
          </a:prstGeom>
          <a:ln w="50800">
            <a:solidFill>
              <a:schemeClr val="accent6">
                <a:lumMod val="40000"/>
                <a:lumOff val="60000"/>
              </a:schemeClr>
            </a:solidFill>
            <a:miter lim="400000"/>
            <a:tail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1" name="Line">
            <a:extLst>
              <a:ext uri="{FF2B5EF4-FFF2-40B4-BE49-F238E27FC236}">
                <a16:creationId xmlns:a16="http://schemas.microsoft.com/office/drawing/2014/main" id="{6DC37269-11FB-7643-9A64-EB3071FAAC17}"/>
              </a:ext>
            </a:extLst>
          </p:cNvPr>
          <p:cNvSpPr/>
          <p:nvPr/>
        </p:nvSpPr>
        <p:spPr>
          <a:xfrm>
            <a:off x="3152873" y="4546051"/>
            <a:ext cx="4076866" cy="579009"/>
          </a:xfrm>
          <a:prstGeom prst="line">
            <a:avLst/>
          </a:prstGeom>
          <a:ln w="50800">
            <a:solidFill>
              <a:schemeClr val="accent2">
                <a:lumMod val="60000"/>
                <a:lumOff val="40000"/>
              </a:schemeClr>
            </a:solidFill>
            <a:miter lim="400000"/>
            <a:tailEnd type="triangle"/>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sp>
        <p:nvSpPr>
          <p:cNvPr id="42" name="Line">
            <a:extLst>
              <a:ext uri="{FF2B5EF4-FFF2-40B4-BE49-F238E27FC236}">
                <a16:creationId xmlns:a16="http://schemas.microsoft.com/office/drawing/2014/main" id="{45EC3E20-59BC-B941-AFE4-959419B4397F}"/>
              </a:ext>
            </a:extLst>
          </p:cNvPr>
          <p:cNvSpPr/>
          <p:nvPr/>
        </p:nvSpPr>
        <p:spPr>
          <a:xfrm flipH="1" flipV="1">
            <a:off x="7057495" y="3107583"/>
            <a:ext cx="180694" cy="1972689"/>
          </a:xfrm>
          <a:prstGeom prst="line">
            <a:avLst/>
          </a:prstGeom>
          <a:ln w="50800">
            <a:solidFill>
              <a:schemeClr val="accent2">
                <a:lumMod val="60000"/>
                <a:lumOff val="40000"/>
              </a:schemeClr>
            </a:solidFill>
            <a:miter lim="400000"/>
            <a:tailEnd type="triangle"/>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pic>
        <p:nvPicPr>
          <p:cNvPr id="4" name="Picture 3">
            <a:extLst>
              <a:ext uri="{FF2B5EF4-FFF2-40B4-BE49-F238E27FC236}">
                <a16:creationId xmlns:a16="http://schemas.microsoft.com/office/drawing/2014/main" id="{D7F816DF-7025-554E-8677-0CF25C7D386B}"/>
              </a:ext>
            </a:extLst>
          </p:cNvPr>
          <p:cNvPicPr>
            <a:picLocks noChangeAspect="1"/>
          </p:cNvPicPr>
          <p:nvPr/>
        </p:nvPicPr>
        <p:blipFill>
          <a:blip r:embed="rId5"/>
          <a:stretch>
            <a:fillRect/>
          </a:stretch>
        </p:blipFill>
        <p:spPr>
          <a:xfrm>
            <a:off x="2233501" y="4274429"/>
            <a:ext cx="863251" cy="550111"/>
          </a:xfrm>
          <a:prstGeom prst="rect">
            <a:avLst/>
          </a:prstGeom>
        </p:spPr>
      </p:pic>
      <p:sp>
        <p:nvSpPr>
          <p:cNvPr id="44" name="Rectangle 43">
            <a:extLst>
              <a:ext uri="{FF2B5EF4-FFF2-40B4-BE49-F238E27FC236}">
                <a16:creationId xmlns:a16="http://schemas.microsoft.com/office/drawing/2014/main" id="{FC45823C-4EFC-174F-8910-4E60B4B4105E}"/>
              </a:ext>
            </a:extLst>
          </p:cNvPr>
          <p:cNvSpPr/>
          <p:nvPr/>
        </p:nvSpPr>
        <p:spPr>
          <a:xfrm>
            <a:off x="2367997" y="4863450"/>
            <a:ext cx="695768" cy="523220"/>
          </a:xfrm>
          <a:prstGeom prst="rect">
            <a:avLst/>
          </a:prstGeom>
        </p:spPr>
        <p:txBody>
          <a:bodyPr wrap="none">
            <a:spAutoFit/>
          </a:bodyPr>
          <a:lstStyle/>
          <a:p>
            <a:r>
              <a:rPr lang="en-US" sz="2800" dirty="0"/>
              <a:t>eye</a:t>
            </a:r>
            <a:endParaRPr lang="en-US" dirty="0"/>
          </a:p>
        </p:txBody>
      </p:sp>
    </p:spTree>
    <p:extLst>
      <p:ext uri="{BB962C8B-B14F-4D97-AF65-F5344CB8AC3E}">
        <p14:creationId xmlns:p14="http://schemas.microsoft.com/office/powerpoint/2010/main" val="355917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dissolv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dissolve">
                                      <p:cBhvr>
                                        <p:cTn id="15" dur="500"/>
                                        <p:tgtEl>
                                          <p:spTgt spid="3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dissolve">
                                      <p:cBhvr>
                                        <p:cTn id="18" dur="500"/>
                                        <p:tgtEl>
                                          <p:spTgt spid="3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dissolv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dissolve">
                                      <p:cBhvr>
                                        <p:cTn id="26" dur="500"/>
                                        <p:tgtEl>
                                          <p:spTgt spid="4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dissolve">
                                      <p:cBhvr>
                                        <p:cTn id="2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animBg="1"/>
      <p:bldP spid="39" grpId="0" animBg="1"/>
      <p:bldP spid="40" grpId="0" animBg="1"/>
      <p:bldP spid="41" grpId="0" animBg="1"/>
      <p:bldP spid="4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2703</TotalTime>
  <Words>3213</Words>
  <Application>Microsoft Macintosh PowerPoint</Application>
  <PresentationFormat>Widescreen</PresentationFormat>
  <Paragraphs>390</Paragraphs>
  <Slides>33</Slides>
  <Notes>32</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LinLibertineT</vt:lpstr>
      <vt:lpstr>Arial</vt:lpstr>
      <vt:lpstr>Calibri</vt:lpstr>
      <vt:lpstr>Calibri Light</vt:lpstr>
      <vt:lpstr>Cambria Math</vt:lpstr>
      <vt:lpstr>Helvetica</vt:lpstr>
      <vt:lpstr>Helvetica Neue</vt:lpstr>
      <vt:lpstr>Office Theme</vt:lpstr>
      <vt:lpstr>CSC2457 3D &amp; Geometric Deep Learning</vt:lpstr>
      <vt:lpstr>Differentiable Rendering is Important!</vt:lpstr>
      <vt:lpstr>Differentiable Rendering is Important!</vt:lpstr>
      <vt:lpstr>Differentiable Rendering is Important!</vt:lpstr>
      <vt:lpstr>Differentiable Rendering is Challenging!</vt:lpstr>
      <vt:lpstr>Contributions</vt:lpstr>
      <vt:lpstr>Contributions</vt:lpstr>
      <vt:lpstr>Contributions</vt:lpstr>
      <vt:lpstr>Physically-based Rendering</vt:lpstr>
      <vt:lpstr>The Rendering Equation</vt:lpstr>
      <vt:lpstr>The Rendering Equation</vt:lpstr>
      <vt:lpstr>Rendering = Sampling </vt:lpstr>
      <vt:lpstr>Key idea: Edge sampling</vt:lpstr>
      <vt:lpstr>Mathematical formulation</vt:lpstr>
      <vt:lpstr>Mathematical formulation</vt:lpstr>
      <vt:lpstr>Mathematical formulation</vt:lpstr>
      <vt:lpstr>Mathematical formulation</vt:lpstr>
      <vt:lpstr>Mathematical formulation</vt:lpstr>
      <vt:lpstr>Generalization &amp; Scalability</vt:lpstr>
      <vt:lpstr>Experiments – Synthetic examples</vt:lpstr>
      <vt:lpstr>Experiments – Synthetic examples</vt:lpstr>
      <vt:lpstr>Experiments – Synthetic examples</vt:lpstr>
      <vt:lpstr>Experiments – Synthetic examples</vt:lpstr>
      <vt:lpstr>Experiments – Synthetic examples</vt:lpstr>
      <vt:lpstr>Experiments – Inverse rendering</vt:lpstr>
      <vt:lpstr>Experiments – Inverse rendering</vt:lpstr>
      <vt:lpstr>Experiments – Inverse rendering</vt:lpstr>
      <vt:lpstr>Experiments – 3D adversarial examples</vt:lpstr>
      <vt:lpstr>Limitations</vt:lpstr>
      <vt:lpstr>Follow-up works</vt:lpstr>
      <vt:lpstr>Follow-up works</vt:lpstr>
      <vt:lpstr>Contributions (recap)</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Animesh Garg</dc:creator>
  <cp:lastModifiedBy>Wang Jingkang</cp:lastModifiedBy>
  <cp:revision>70</cp:revision>
  <dcterms:created xsi:type="dcterms:W3CDTF">2020-01-07T05:53:09Z</dcterms:created>
  <dcterms:modified xsi:type="dcterms:W3CDTF">2021-02-16T21:37:06Z</dcterms:modified>
</cp:coreProperties>
</file>