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592" r:id="rId3"/>
    <p:sldId id="593" r:id="rId4"/>
    <p:sldId id="595" r:id="rId5"/>
    <p:sldId id="596" r:id="rId6"/>
    <p:sldId id="617" r:id="rId7"/>
    <p:sldId id="622" r:id="rId8"/>
    <p:sldId id="597" r:id="rId9"/>
    <p:sldId id="598" r:id="rId10"/>
    <p:sldId id="619" r:id="rId11"/>
    <p:sldId id="602" r:id="rId12"/>
    <p:sldId id="620" r:id="rId13"/>
    <p:sldId id="626" r:id="rId14"/>
    <p:sldId id="591" r:id="rId15"/>
    <p:sldId id="624" r:id="rId16"/>
    <p:sldId id="556" r:id="rId17"/>
    <p:sldId id="557" r:id="rId18"/>
    <p:sldId id="627" r:id="rId19"/>
    <p:sldId id="625" r:id="rId20"/>
    <p:sldId id="621" r:id="rId21"/>
    <p:sldId id="601" r:id="rId22"/>
    <p:sldId id="628" r:id="rId23"/>
    <p:sldId id="642" r:id="rId24"/>
    <p:sldId id="623" r:id="rId25"/>
    <p:sldId id="629" r:id="rId26"/>
    <p:sldId id="633" r:id="rId27"/>
    <p:sldId id="634" r:id="rId28"/>
    <p:sldId id="635" r:id="rId29"/>
    <p:sldId id="637" r:id="rId30"/>
    <p:sldId id="638" r:id="rId31"/>
    <p:sldId id="639" r:id="rId32"/>
    <p:sldId id="566" r:id="rId33"/>
    <p:sldId id="608" r:id="rId34"/>
    <p:sldId id="640" r:id="rId35"/>
    <p:sldId id="609" r:id="rId36"/>
    <p:sldId id="643" r:id="rId37"/>
    <p:sldId id="607" r:id="rId38"/>
    <p:sldId id="611" r:id="rId39"/>
    <p:sldId id="612" r:id="rId40"/>
    <p:sldId id="613" r:id="rId41"/>
    <p:sldId id="641" r:id="rId42"/>
    <p:sldId id="6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79218" autoAdjust="0"/>
  </p:normalViewPr>
  <p:slideViewPr>
    <p:cSldViewPr showGuides="1">
      <p:cViewPr>
        <p:scale>
          <a:sx n="70" d="100"/>
          <a:sy n="70" d="100"/>
        </p:scale>
        <p:origin x="-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AE77-2AAE-46A3-BD3A-E9AC85261F8C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62A6-155B-461C-BE33-88E459FC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0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Authentication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Greeks</a:t>
            </a:r>
            <a:r>
              <a:rPr lang="en-US" baseline="0" dirty="0" smtClean="0"/>
              <a:t> </a:t>
            </a:r>
            <a:r>
              <a:rPr lang="en-US" dirty="0" smtClean="0"/>
              <a:t>were </a:t>
            </a:r>
            <a:r>
              <a:rPr lang="en-US" dirty="0" smtClean="0"/>
              <a:t>also the originators of cryptography. </a:t>
            </a:r>
            <a:r>
              <a:rPr lang="en-US" dirty="0" smtClean="0"/>
              <a:t>Cryptography</a:t>
            </a:r>
            <a:r>
              <a:rPr lang="en-US" baseline="0" dirty="0" smtClean="0"/>
              <a:t>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kryptos</a:t>
            </a:r>
            <a:r>
              <a:rPr lang="en-US" baseline="0" dirty="0" smtClean="0"/>
              <a:t> (secret) </a:t>
            </a:r>
            <a:r>
              <a:rPr lang="en-US" baseline="0" dirty="0" smtClean="0"/>
              <a:t>+ </a:t>
            </a:r>
            <a:r>
              <a:rPr lang="en-US" baseline="0" dirty="0" err="1" smtClean="0"/>
              <a:t>graphein</a:t>
            </a:r>
            <a:r>
              <a:rPr lang="en-US" baseline="0" dirty="0" smtClean="0"/>
              <a:t> (writing) – means secret writing.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1:</a:t>
            </a:r>
            <a:r>
              <a:rPr lang="en-US" baseline="0" dirty="0" smtClean="0"/>
              <a:t> random keys!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2: algorithm is public, key is secret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Authentication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MAT 302: Algebraic Cryptography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30480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LECTURE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hp_lock_bin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764845"/>
            <a:ext cx="2705100" cy="194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9000" y="35814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Jan 2, 2012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94" y="1470694"/>
            <a:ext cx="1577306" cy="15773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Classical Cryptographic Goal: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Secure Communication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1972330"/>
            <a:ext cx="19240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4" y="2296180"/>
            <a:ext cx="2494687" cy="1781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32701" y="37322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51701" y="29718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402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701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23701" y="412498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5257800"/>
            <a:ext cx="94488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Three Characters: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1) A sender, 2) A receiver and 3) An eavesdropper (adversary)</a:t>
            </a:r>
          </a:p>
        </p:txBody>
      </p:sp>
    </p:spTree>
    <p:extLst>
      <p:ext uri="{BB962C8B-B14F-4D97-AF65-F5344CB8AC3E}">
        <p14:creationId xmlns:p14="http://schemas.microsoft.com/office/powerpoint/2010/main" val="586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Lesson 1: Asymmetry of Information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350520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The sender and receiver must know something that the adversary doesn’t.</a:t>
            </a:r>
            <a:endParaRPr lang="en-US" i="1" dirty="0"/>
          </a:p>
          <a:p>
            <a:r>
              <a:rPr lang="en-US" i="1" dirty="0" smtClean="0"/>
              <a:t>This is called a </a:t>
            </a:r>
            <a:r>
              <a:rPr lang="en-US" i="1" u="sng" dirty="0" smtClean="0">
                <a:solidFill>
                  <a:srgbClr val="0000FF"/>
                </a:solidFill>
              </a:rPr>
              <a:t>cryptographic key</a:t>
            </a:r>
          </a:p>
        </p:txBody>
      </p:sp>
    </p:spTree>
    <p:extLst>
      <p:ext uri="{BB962C8B-B14F-4D97-AF65-F5344CB8AC3E}">
        <p14:creationId xmlns:p14="http://schemas.microsoft.com/office/powerpoint/2010/main" val="3742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Scytale</a:t>
            </a:r>
            <a:r>
              <a:rPr lang="en-US" b="1" dirty="0" smtClean="0">
                <a:solidFill>
                  <a:srgbClr val="FF0000"/>
                </a:solidFill>
              </a:rPr>
              <a:t> Device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364831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8" y="2296180"/>
            <a:ext cx="1134499" cy="1404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18712"/>
            <a:ext cx="1343186" cy="95901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76200" y="52578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Circumference of the cylinder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76200" y="59436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Ciphertext: KMIOILMDLONKRIIRGNOHGWT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45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Scytale</a:t>
            </a:r>
            <a:r>
              <a:rPr lang="en-US" b="1" dirty="0" smtClean="0">
                <a:solidFill>
                  <a:srgbClr val="FF0000"/>
                </a:solidFill>
              </a:rPr>
              <a:t> Device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" y="685800"/>
            <a:ext cx="2362200" cy="12062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304800" y="20574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EASY TO BREAK!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04800" y="3886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Can you recover the message in</a:t>
            </a:r>
            <a:endParaRPr lang="en-US" sz="2800" i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4648200"/>
            <a:ext cx="94488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TSCRHNITIOPESTHXIAET</a:t>
            </a:r>
            <a:endParaRPr lang="en-US" sz="4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46482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6482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</p:spTree>
    <p:extLst>
      <p:ext uri="{BB962C8B-B14F-4D97-AF65-F5344CB8AC3E}">
        <p14:creationId xmlns:p14="http://schemas.microsoft.com/office/powerpoint/2010/main" val="3174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6482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6482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3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51816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816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51816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7531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Key: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 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3661" y="56388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2750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25146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535269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Encryption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15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51816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51816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1816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DWWDFN DW GDZQ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33800" y="57531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Key: - 3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10261" y="56388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2750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25146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4535269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Decryption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304800" y="20574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ALSO EASY TO BREAK!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04800" y="3886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Can you recover the message in</a:t>
            </a:r>
            <a:endParaRPr lang="en-US" sz="2800" i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4648200"/>
            <a:ext cx="94488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IXEVZUMXGVNE</a:t>
            </a:r>
            <a:endParaRPr lang="en-US" sz="4800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43000" cy="14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Symmetric Encryption Scheme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14400" y="1981200"/>
            <a:ext cx="73152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these are examples of </a:t>
            </a:r>
            <a:r>
              <a:rPr lang="en-US" u="sng" dirty="0" smtClean="0">
                <a:solidFill>
                  <a:srgbClr val="0000FF"/>
                </a:solidFill>
              </a:rPr>
              <a:t>symmetric</a:t>
            </a:r>
            <a:r>
              <a:rPr lang="en-US" dirty="0" smtClean="0"/>
              <a:t> (also called </a:t>
            </a:r>
            <a:r>
              <a:rPr lang="en-US" u="sng" dirty="0" smtClean="0">
                <a:solidFill>
                  <a:srgbClr val="0000FF"/>
                </a:solidFill>
              </a:rPr>
              <a:t>secret-key</a:t>
            </a:r>
            <a:r>
              <a:rPr lang="en-US" dirty="0" smtClean="0"/>
              <a:t>) </a:t>
            </a:r>
            <a:r>
              <a:rPr lang="en-US" u="sng" dirty="0" smtClean="0">
                <a:solidFill>
                  <a:srgbClr val="0000FF"/>
                </a:solidFill>
              </a:rPr>
              <a:t>encryption</a:t>
            </a:r>
          </a:p>
          <a:p>
            <a:r>
              <a:rPr lang="en-US" dirty="0" smtClean="0"/>
              <a:t>Sender and Receiver use the </a:t>
            </a:r>
            <a:r>
              <a:rPr lang="en-US" u="sng" dirty="0" smtClean="0"/>
              <a:t>same key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How did they come up with the shared key to begin with?! </a:t>
            </a:r>
          </a:p>
        </p:txBody>
      </p:sp>
    </p:spTree>
    <p:extLst>
      <p:ext uri="{BB962C8B-B14F-4D97-AF65-F5344CB8AC3E}">
        <p14:creationId xmlns:p14="http://schemas.microsoft.com/office/powerpoint/2010/main" val="39793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MAT 302: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Cryptography from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Euclid to Zero-Knowledge Proofs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1173"/>
            <a:ext cx="1295400" cy="2054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09800" y="5638220"/>
            <a:ext cx="3886200" cy="1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" y="30480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LECTURE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29000" y="35814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Jan 2, 2012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3" y="4572000"/>
            <a:ext cx="2431577" cy="19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Symmetric Encryption Schemes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011680" cy="259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2156855"/>
            <a:ext cx="2142744" cy="2643745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14400" y="49530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err="1" smtClean="0">
                <a:solidFill>
                  <a:schemeClr val="tx1"/>
                </a:solidFill>
              </a:rPr>
              <a:t>Vigenere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38800" y="49530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smtClean="0">
                <a:solidFill>
                  <a:schemeClr val="tx1"/>
                </a:solidFill>
              </a:rPr>
              <a:t>Enigma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" y="11430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(1900-1950)</a:t>
            </a:r>
            <a:endParaRPr lang="en-US" sz="28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14400" y="556260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i="0" dirty="0" smtClean="0">
                <a:solidFill>
                  <a:schemeClr val="tx1"/>
                </a:solidFill>
              </a:rPr>
              <a:t>(Polyalphabetic Substitution)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638800" y="556260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i="0" dirty="0" smtClean="0">
                <a:solidFill>
                  <a:schemeClr val="tx1"/>
                </a:solidFill>
              </a:rPr>
              <a:t>(Unknown Method)</a:t>
            </a:r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Lesson 2: </a:t>
            </a:r>
            <a:r>
              <a:rPr lang="en-US" b="1" dirty="0" err="1" smtClean="0">
                <a:solidFill>
                  <a:srgbClr val="FF0000"/>
                </a:solidFill>
              </a:rPr>
              <a:t>Kerckhoff’s</a:t>
            </a:r>
            <a:r>
              <a:rPr lang="en-US" b="1" dirty="0" smtClean="0">
                <a:solidFill>
                  <a:srgbClr val="FF0000"/>
                </a:solidFill>
              </a:rPr>
              <a:t> Principle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95400"/>
            <a:ext cx="1295400" cy="17749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81400"/>
            <a:ext cx="80010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Security of a Cryptographic Algorithm should rely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ONLY on the </a:t>
            </a:r>
            <a:r>
              <a:rPr lang="en-US" sz="2800" b="1" u="sng" dirty="0" smtClean="0">
                <a:solidFill>
                  <a:srgbClr val="0000FF"/>
                </a:solidFill>
              </a:rPr>
              <a:t>secrecy of the KEYS</a:t>
            </a:r>
            <a:r>
              <a:rPr lang="en-US" sz="2800" dirty="0" smtClean="0"/>
              <a:t>,  and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NOT on the secrecy of the METHOD</a:t>
            </a:r>
            <a:r>
              <a:rPr lang="en-US" sz="2800" dirty="0" smtClean="0"/>
              <a:t> used.</a:t>
            </a:r>
            <a:endParaRPr lang="en-US" sz="2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867400"/>
            <a:ext cx="8001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“Do not rely on security through obscurity”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81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Mathematical Theory of Secrecy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38862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Perfect Secrecy</a:t>
            </a:r>
            <a:r>
              <a:rPr lang="en-US" sz="2800" b="1" dirty="0" smtClean="0">
                <a:solidFill>
                  <a:srgbClr val="0000FF"/>
                </a:solidFill>
              </a:rPr>
              <a:t> and the </a:t>
            </a:r>
            <a:r>
              <a:rPr lang="en-US" sz="2800" b="1" u="sng" dirty="0" smtClean="0">
                <a:solidFill>
                  <a:srgbClr val="0000FF"/>
                </a:solidFill>
              </a:rPr>
              <a:t>One-time Pad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1790700" cy="22474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Claude Shannon (late 1940s)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6482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THE GOOD</a:t>
            </a:r>
            <a:r>
              <a:rPr lang="en-US" sz="2400" dirty="0" smtClean="0">
                <a:solidFill>
                  <a:srgbClr val="0000FF"/>
                </a:solidFill>
              </a:rPr>
              <a:t>:  </a:t>
            </a:r>
            <a:r>
              <a:rPr lang="en-US" sz="2400" dirty="0" smtClean="0"/>
              <a:t>Unbreakable regardless of the power of the adv.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2578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THE BAD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smtClean="0"/>
              <a:t>Impractical! Needs very, very long shared keys.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601980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8000"/>
                </a:solidFill>
              </a:rPr>
              <a:t>THE UGLY:</a:t>
            </a:r>
            <a:r>
              <a:rPr lang="en-US" sz="2400" dirty="0" smtClean="0">
                <a:solidFill>
                  <a:srgbClr val="008000"/>
                </a:solidFill>
              </a:rPr>
              <a:t>  </a:t>
            </a:r>
            <a:r>
              <a:rPr lang="en-US" sz="2400" dirty="0" smtClean="0"/>
              <a:t>length of key </a:t>
            </a:r>
            <a:r>
              <a:rPr lang="en-US" sz="2400" dirty="0" smtClean="0">
                <a:latin typeface="Arial"/>
                <a:cs typeface="Arial"/>
              </a:rPr>
              <a:t>≥ </a:t>
            </a:r>
            <a:r>
              <a:rPr lang="en-US" sz="2400" dirty="0" smtClean="0">
                <a:cs typeface="Arial"/>
              </a:rPr>
              <a:t>total length of all messages you ever 								want to send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49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Lesson 3: Perfect Secrecy is not necessary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200" y="1676400"/>
            <a:ext cx="8915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“Computational Secrecy”: </a:t>
            </a:r>
            <a:r>
              <a:rPr lang="en-US" sz="2800" dirty="0" smtClean="0">
                <a:solidFill>
                  <a:srgbClr val="0000FF"/>
                </a:solidFill>
              </a:rPr>
              <a:t>It is enough to achieve secrecy against adversaries running in “reasonable”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4033"/>
            <a:ext cx="2327170" cy="24551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209800" y="59436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Horst </a:t>
            </a:r>
            <a:r>
              <a:rPr lang="en-US" sz="2400" b="1" dirty="0" err="1" smtClean="0"/>
              <a:t>Feistel</a:t>
            </a:r>
            <a:r>
              <a:rPr lang="en-US" sz="2400" b="1" dirty="0" smtClean="0"/>
              <a:t> (early 1970s)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7" y="3331092"/>
            <a:ext cx="4369125" cy="164104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5181600"/>
            <a:ext cx="85344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Data Encryption Standard (DES)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Now </a:t>
            </a:r>
            <a:r>
              <a:rPr lang="en-US" sz="2400" i="1" dirty="0" err="1" smtClean="0"/>
              <a:t>superceded</a:t>
            </a:r>
            <a:r>
              <a:rPr lang="en-US" sz="2400" i="1" dirty="0" smtClean="0"/>
              <a:t> by the </a:t>
            </a:r>
            <a:br>
              <a:rPr lang="en-US" sz="2400" i="1" dirty="0" smtClean="0"/>
            </a:br>
            <a:r>
              <a:rPr lang="en-US" sz="2400" i="1" dirty="0" smtClean="0"/>
              <a:t>Advanced Encryption Standard (AES)</a:t>
            </a:r>
          </a:p>
        </p:txBody>
      </p:sp>
    </p:spTree>
    <p:extLst>
      <p:ext uri="{BB962C8B-B14F-4D97-AF65-F5344CB8AC3E}">
        <p14:creationId xmlns:p14="http://schemas.microsoft.com/office/powerpoint/2010/main" val="40352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II) Modern Cryptography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6019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needs prior setup!</a:t>
            </a:r>
          </a:p>
        </p:txBody>
      </p:sp>
      <p:pic>
        <p:nvPicPr>
          <p:cNvPr id="12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1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35175" y="2095501"/>
            <a:ext cx="53340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Callout 14"/>
          <p:cNvSpPr/>
          <p:nvPr/>
        </p:nvSpPr>
        <p:spPr>
          <a:xfrm>
            <a:off x="3505200" y="2362202"/>
            <a:ext cx="2133600" cy="1143000"/>
          </a:xfrm>
          <a:prstGeom prst="wedgeEllipseCallout">
            <a:avLst>
              <a:gd name="adj1" fmla="val -51737"/>
              <a:gd name="adj2" fmla="val 5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agree on a key: 110011001</a:t>
            </a:r>
            <a:endParaRPr lang="en-CA" dirty="0"/>
          </a:p>
        </p:txBody>
      </p:sp>
      <p:sp>
        <p:nvSpPr>
          <p:cNvPr id="16" name="Oval Callout 15"/>
          <p:cNvSpPr/>
          <p:nvPr/>
        </p:nvSpPr>
        <p:spPr>
          <a:xfrm>
            <a:off x="4049712" y="3736645"/>
            <a:ext cx="914400" cy="571500"/>
          </a:xfrm>
          <a:prstGeom prst="wedgeEllipseCallout">
            <a:avLst>
              <a:gd name="adj1" fmla="val 78114"/>
              <a:gd name="adj2" fmla="val 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9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80037"/>
            <a:ext cx="4953000" cy="433496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just doesn’t scale!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10200" y="2057400"/>
            <a:ext cx="38100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(A slice of) the internet graph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87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Bob encrypts to Alice using her </a:t>
            </a:r>
            <a:r>
              <a:rPr lang="en-US" b="1" u="sng" dirty="0" smtClean="0">
                <a:solidFill>
                  <a:srgbClr val="0000FF"/>
                </a:solidFill>
              </a:rPr>
              <a:t>Public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Callout 12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14" name="Oval Callout 13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320" y="4930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Alice decrypts using her </a:t>
            </a:r>
            <a:r>
              <a:rPr lang="en-US" b="1" u="sng" dirty="0" smtClean="0">
                <a:solidFill>
                  <a:srgbClr val="0000FF"/>
                </a:solidFill>
              </a:rPr>
              <a:t>Secret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Callout 22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24" name="Oval Callout 23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953000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Two Potent Ingredients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600200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Complexity Theory</a:t>
            </a:r>
            <a:r>
              <a:rPr lang="en-US" sz="4000" b="1" dirty="0">
                <a:solidFill>
                  <a:srgbClr val="0000FF"/>
                </a:solidFill>
              </a:rPr>
              <a:t/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(the hardness of computational problems)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54102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Number Theory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" y="1611573"/>
            <a:ext cx="1214907" cy="1828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5052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7000" b="1" dirty="0" smtClean="0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311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6002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Instructor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1600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Vaikuntanathan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505200"/>
            <a:ext cx="3048000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Location &amp; Hours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3505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 1-2pm, IB 370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81400" y="4038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 1-3pm, IB 379 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81400" y="5943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(Tut: F 10-11am, IB 360)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5410200"/>
            <a:ext cx="3124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Teaching </a:t>
            </a:r>
            <a:r>
              <a:rPr lang="en-US" b="1" dirty="0" err="1" smtClean="0">
                <a:solidFill>
                  <a:srgbClr val="0000FF"/>
                </a:solidFill>
              </a:rPr>
              <a:t>Asst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81400" y="2133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3073 CCT Building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81400" y="26670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first.last@utoronto.ca</a:t>
            </a:r>
            <a:endParaRPr lang="en-US" u="sng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81400" y="45720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(Office hours: W 3-4pm)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81400" y="5410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Ali </a:t>
            </a:r>
            <a:r>
              <a:rPr lang="en-US" dirty="0" err="1" smtClean="0"/>
              <a:t>Mousavidehshikh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52800" y="1600201"/>
            <a:ext cx="0" cy="4952999"/>
          </a:xfrm>
          <a:prstGeom prst="line">
            <a:avLst/>
          </a:prstGeom>
          <a:ln w="381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Complexity Theory + Number Theory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676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1) </a:t>
            </a:r>
            <a:r>
              <a:rPr lang="en-US" sz="4000" b="1" u="sng" dirty="0" smtClean="0">
                <a:solidFill>
                  <a:srgbClr val="0000FF"/>
                </a:solidFill>
              </a:rPr>
              <a:t>Multiply</a:t>
            </a:r>
            <a:r>
              <a:rPr lang="en-US" sz="4000" b="1" dirty="0" smtClean="0">
                <a:solidFill>
                  <a:srgbClr val="0000FF"/>
                </a:solidFill>
              </a:rPr>
              <a:t> two 10-digit numbers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81000" y="42672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2) </a:t>
            </a:r>
            <a:r>
              <a:rPr lang="en-US" sz="4000" b="1" u="sng" dirty="0" smtClean="0">
                <a:solidFill>
                  <a:srgbClr val="0000FF"/>
                </a:solidFill>
              </a:rPr>
              <a:t>Factor</a:t>
            </a:r>
            <a:r>
              <a:rPr lang="en-US" sz="4000" b="1" dirty="0" smtClean="0">
                <a:solidFill>
                  <a:srgbClr val="0000FF"/>
                </a:solidFill>
              </a:rPr>
              <a:t> a 20-digit number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(which is a product of two 10-digit primes)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3148" y="2662535"/>
            <a:ext cx="2229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1048909867 X</a:t>
            </a:r>
            <a:endParaRPr lang="en-CA" sz="2400" dirty="0"/>
          </a:p>
        </p:txBody>
      </p:sp>
      <p:sp>
        <p:nvSpPr>
          <p:cNvPr id="3" name="Rectangle 2"/>
          <p:cNvSpPr/>
          <p:nvPr/>
        </p:nvSpPr>
        <p:spPr>
          <a:xfrm>
            <a:off x="3352800" y="3048000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6475990033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35798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0" y="3653135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????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2819400" y="5562600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60427556959701033511</a:t>
            </a:r>
            <a:endParaRPr lang="en-CA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62484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One of these is easy and the other hard. Which is which?</a:t>
            </a:r>
          </a:p>
        </p:txBody>
      </p:sp>
    </p:spTree>
    <p:extLst>
      <p:ext uri="{BB962C8B-B14F-4D97-AF65-F5344CB8AC3E}">
        <p14:creationId xmlns:p14="http://schemas.microsoft.com/office/powerpoint/2010/main" val="14852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Crypto from Number Theory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199"/>
            <a:ext cx="3733800" cy="341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37990" cy="325158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20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err="1" smtClean="0">
                <a:solidFill>
                  <a:schemeClr val="tx1"/>
                </a:solidFill>
              </a:rPr>
              <a:t>Merkle</a:t>
            </a:r>
            <a:r>
              <a:rPr lang="en-US" sz="1400" b="1" i="0" dirty="0" smtClean="0">
                <a:solidFill>
                  <a:schemeClr val="tx1"/>
                </a:solidFill>
              </a:rPr>
              <a:t>, Hellman and Diffie (1976)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816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smtClean="0">
                <a:solidFill>
                  <a:schemeClr val="tx1"/>
                </a:solidFill>
              </a:rPr>
              <a:t>Shamir, Rivest and Adleman (1978)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715000"/>
            <a:ext cx="3581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Discrete Logarithms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5791200"/>
            <a:ext cx="3581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Factoring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81000" y="6172200"/>
            <a:ext cx="4953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Diffie-Hellman Key Exchange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6248400"/>
            <a:ext cx="4953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RSA Encryption Scheme</a:t>
            </a:r>
          </a:p>
        </p:txBody>
      </p:sp>
    </p:spTree>
    <p:extLst>
      <p:ext uri="{BB962C8B-B14F-4D97-AF65-F5344CB8AC3E}">
        <p14:creationId xmlns:p14="http://schemas.microsoft.com/office/powerpoint/2010/main" val="3638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RSA Encryption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447800"/>
            <a:ext cx="7086600" cy="1295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RSA: The first and the most popular 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4419600"/>
                <a:ext cx="6781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𝐸</m:t>
                      </m:r>
                      <m:r>
                        <a:rPr lang="en-US" sz="4800" b="0" i="1" smtClean="0">
                          <a:latin typeface="Cambria Math"/>
                        </a:rPr>
                        <m:t>𝑛𝑐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 (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mod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19600"/>
                <a:ext cx="67818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7800" y="5480395"/>
                <a:ext cx="6248400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buNone/>
                </a:pPr>
                <a:r>
                  <a:rPr lang="en-US" sz="4800" dirty="0" smtClean="0"/>
                  <a:t>Dec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 (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0395"/>
                <a:ext cx="6248400" cy="844205"/>
              </a:xfrm>
              <a:prstGeom prst="rect">
                <a:avLst/>
              </a:prstGeom>
              <a:blipFill rotWithShape="1">
                <a:blip r:embed="rId3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124200"/>
            <a:ext cx="8534400" cy="11012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(Let n be a product of two large primes,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e is a public key and d is the secret key)</a:t>
            </a:r>
          </a:p>
        </p:txBody>
      </p:sp>
    </p:spTree>
    <p:extLst>
      <p:ext uri="{BB962C8B-B14F-4D97-AF65-F5344CB8AC3E}">
        <p14:creationId xmlns:p14="http://schemas.microsoft.com/office/powerpoint/2010/main" val="6996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Theory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1336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Fermat’s Little Theorem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5433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Chinese Remainder Theorem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1435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Quadratic Reciprocity</a:t>
            </a:r>
          </a:p>
        </p:txBody>
      </p:sp>
    </p:spTree>
    <p:extLst>
      <p:ext uri="{BB962C8B-B14F-4D97-AF65-F5344CB8AC3E}">
        <p14:creationId xmlns:p14="http://schemas.microsoft.com/office/powerpoint/2010/main" val="16532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Theoretic Algorithms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1600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Euclid’s GCD algorithm: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23241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Efficient Algorithms for Exponentiation: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3124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Algorithms to Compute Discrete Logarithms: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Theoretic Algorithms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8100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err="1" smtClean="0">
                <a:solidFill>
                  <a:srgbClr val="0000FF"/>
                </a:solidFill>
              </a:rPr>
              <a:t>Primality</a:t>
            </a:r>
            <a:r>
              <a:rPr lang="en-US" sz="2800" b="1" u="sng" dirty="0" smtClean="0">
                <a:solidFill>
                  <a:srgbClr val="0000FF"/>
                </a:solidFill>
              </a:rPr>
              <a:t> Testing: </a:t>
            </a:r>
            <a:r>
              <a:rPr lang="en-US" sz="2800" b="1" dirty="0" smtClean="0">
                <a:solidFill>
                  <a:srgbClr val="0000FF"/>
                </a:solidFill>
              </a:rPr>
              <a:t>How to tell if a number is prime?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3053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Turns out to be “polynomial time” (i.e., easy)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8387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Solovay-Strassen</a:t>
            </a:r>
            <a:r>
              <a:rPr lang="en-US" sz="2800" dirty="0" smtClean="0"/>
              <a:t> and Miller-Rabin algorithms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721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Factoring</a:t>
            </a:r>
            <a:r>
              <a:rPr lang="en-US" sz="2800" b="1" dirty="0" smtClean="0">
                <a:solidFill>
                  <a:srgbClr val="0000FF"/>
                </a:solidFill>
              </a:rPr>
              <a:t>: How to factor a number into its prime factors?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64008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Dixon’s Algorithm and the “Quadratic Sieve”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59055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Conjectured to be hard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600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Euclid’s GCD algorithm: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23241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Efficient Algorithms for Exponentiation: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124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Algorithms to Compute Discrete Logarithms: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Theoretic Algorithms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600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Euclid’s GCD algorithm: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24384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Efficient Algorithms for Exponentiation: 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3909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Algorithms to Compute Discrete Logarithms: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629400" y="1524000"/>
            <a:ext cx="612648" cy="1485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91400" y="1943100"/>
            <a:ext cx="38862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efficient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4196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err="1" smtClean="0">
                <a:solidFill>
                  <a:srgbClr val="0000FF"/>
                </a:solidFill>
              </a:rPr>
              <a:t>Primality</a:t>
            </a:r>
            <a:r>
              <a:rPr lang="en-US" sz="2800" b="1" u="sng" dirty="0" smtClean="0">
                <a:solidFill>
                  <a:srgbClr val="0000FF"/>
                </a:solidFill>
              </a:rPr>
              <a:t> Testing: </a:t>
            </a:r>
            <a:r>
              <a:rPr lang="en-US" sz="2800" b="1" dirty="0" smtClean="0">
                <a:solidFill>
                  <a:srgbClr val="0000FF"/>
                </a:solidFill>
              </a:rPr>
              <a:t>How to tell if a number is prime?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340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Factoring</a:t>
            </a:r>
            <a:r>
              <a:rPr lang="en-US" sz="2800" b="1" dirty="0" smtClean="0">
                <a:solidFill>
                  <a:srgbClr val="0000FF"/>
                </a:solidFill>
              </a:rPr>
              <a:t>: How to factor a number into its prime factors?</a:t>
            </a:r>
          </a:p>
        </p:txBody>
      </p:sp>
      <p:sp>
        <p:nvSpPr>
          <p:cNvPr id="10" name="Right Brace 9"/>
          <p:cNvSpPr/>
          <p:nvPr/>
        </p:nvSpPr>
        <p:spPr>
          <a:xfrm rot="19954338">
            <a:off x="7917406" y="3109943"/>
            <a:ext cx="612648" cy="27642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001000" y="3238500"/>
            <a:ext cx="38862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Not so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efficient</a:t>
            </a:r>
          </a:p>
        </p:txBody>
      </p:sp>
    </p:spTree>
    <p:extLst>
      <p:ext uri="{BB962C8B-B14F-4D97-AF65-F5344CB8AC3E}">
        <p14:creationId xmlns:p14="http://schemas.microsoft.com/office/powerpoint/2010/main" val="41125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Lesson 4: The Importance of being Precise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447800"/>
            <a:ext cx="84582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What does it mean for a crypto-system to be “secure”?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Cryptographic Goals: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Zero Knowledge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66281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916112" y="1676400"/>
            <a:ext cx="3429000" cy="1143000"/>
          </a:xfrm>
          <a:prstGeom prst="wedgeEllipseCallout">
            <a:avLst>
              <a:gd name="adj1" fmla="val -53329"/>
              <a:gd name="adj2" fmla="val 7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 the proof of the </a:t>
            </a:r>
            <a:r>
              <a:rPr lang="en-US" dirty="0" err="1" smtClean="0"/>
              <a:t>Reimann</a:t>
            </a:r>
            <a:r>
              <a:rPr lang="en-US" dirty="0" smtClean="0"/>
              <a:t> hypothesis</a:t>
            </a:r>
            <a:endParaRPr lang="en-CA" dirty="0"/>
          </a:p>
        </p:txBody>
      </p:sp>
      <p:sp>
        <p:nvSpPr>
          <p:cNvPr id="9" name="Oval Callout 8"/>
          <p:cNvSpPr/>
          <p:nvPr/>
        </p:nvSpPr>
        <p:spPr>
          <a:xfrm>
            <a:off x="3810000" y="2819400"/>
            <a:ext cx="2819400" cy="990600"/>
          </a:xfrm>
          <a:prstGeom prst="wedgeEllipseCallout">
            <a:avLst>
              <a:gd name="adj1" fmla="val 65026"/>
              <a:gd name="adj2" fmla="val 19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nonsense!</a:t>
            </a:r>
          </a:p>
          <a:p>
            <a:pPr algn="ctr"/>
            <a:r>
              <a:rPr lang="en-US" dirty="0" smtClean="0"/>
              <a:t>Prove it to me </a:t>
            </a:r>
            <a:endParaRPr lang="en-CA" dirty="0"/>
          </a:p>
        </p:txBody>
      </p:sp>
      <p:sp>
        <p:nvSpPr>
          <p:cNvPr id="10" name="Oval Callout 9"/>
          <p:cNvSpPr/>
          <p:nvPr/>
        </p:nvSpPr>
        <p:spPr>
          <a:xfrm>
            <a:off x="2133600" y="3886200"/>
            <a:ext cx="2819400" cy="990600"/>
          </a:xfrm>
          <a:prstGeom prst="wedgeEllipseCallout">
            <a:avLst>
              <a:gd name="adj1" fmla="val -61316"/>
              <a:gd name="adj2" fmla="val 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want to, because you’ll plagiarize it!!! 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0673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Can Bob </a:t>
            </a:r>
            <a:r>
              <a:rPr lang="en-US" sz="2800" b="1" u="sng" dirty="0" smtClean="0">
                <a:solidFill>
                  <a:srgbClr val="0000FF"/>
                </a:solidFill>
              </a:rPr>
              <a:t>convince Alice that RH is true</a:t>
            </a:r>
            <a:r>
              <a:rPr lang="en-US" sz="2800" b="1" dirty="0" smtClean="0">
                <a:solidFill>
                  <a:srgbClr val="0000FF"/>
                </a:solidFill>
              </a:rPr>
              <a:t>, without giving Alice the </a:t>
            </a:r>
            <a:r>
              <a:rPr lang="en-US" sz="2800" b="1" u="sng" dirty="0" smtClean="0">
                <a:solidFill>
                  <a:srgbClr val="0000FF"/>
                </a:solidFill>
              </a:rPr>
              <a:t>slightest hint of how </a:t>
            </a:r>
            <a:r>
              <a:rPr lang="en-US" sz="2800" b="1" dirty="0" smtClean="0">
                <a:solidFill>
                  <a:srgbClr val="0000FF"/>
                </a:solidFill>
              </a:rPr>
              <a:t>he proved RH?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62103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Applications: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Secure Identification Protocols (e.g., in an ATM)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34778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Cryptographic Goals: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Homomorphic Encryption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-76200" y="23622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Can you compute on encrypted data?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28600" y="3810000"/>
            <a:ext cx="94488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Many applications: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Electronic Voting (how to add encrypted votes)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Secure “Cloud Computing”</a:t>
            </a:r>
            <a:endParaRPr lang="en-CA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7526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Website: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5000" y="1905000"/>
            <a:ext cx="7162800" cy="609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http://www.cs.toronto.edu/~vinodv/COURSES/MAT302-S12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52800" y="3124200"/>
            <a:ext cx="58674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/>
              <a:t>Recommended: </a:t>
            </a:r>
          </a:p>
          <a:p>
            <a:pPr marL="0" indent="0">
              <a:buNone/>
            </a:pPr>
            <a:r>
              <a:rPr lang="en-US" sz="2000" i="1" dirty="0" err="1" smtClean="0"/>
              <a:t>Christof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Paar</a:t>
            </a:r>
            <a:r>
              <a:rPr lang="en-US" sz="2000" i="1" dirty="0" smtClean="0"/>
              <a:t> and Jan </a:t>
            </a:r>
            <a:r>
              <a:rPr lang="en-US" sz="2000" i="1" dirty="0" err="1" smtClean="0"/>
              <a:t>Pelzl</a:t>
            </a:r>
            <a:r>
              <a:rPr lang="en-US" sz="2000" i="1" dirty="0" smtClean="0"/>
              <a:t>, Understanding Cryptography: A Textbook for Students and Practitioners, Springer-</a:t>
            </a:r>
            <a:r>
              <a:rPr lang="en-US" sz="2000" i="1" dirty="0" err="1" smtClean="0"/>
              <a:t>Verlag</a:t>
            </a:r>
            <a:r>
              <a:rPr lang="en-US" sz="2000" i="1" dirty="0" smtClean="0"/>
              <a:t>.</a:t>
            </a:r>
          </a:p>
          <a:p>
            <a:pPr marL="0" indent="0">
              <a:buNone/>
            </a:pPr>
            <a:r>
              <a:rPr lang="en-US" sz="2400" i="1" u="sng" dirty="0" smtClean="0"/>
              <a:t>available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online</a:t>
            </a:r>
            <a:r>
              <a:rPr lang="en-US" sz="2400" i="1" u="sng" dirty="0" smtClean="0"/>
              <a:t> from UofT libraries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5181600"/>
            <a:ext cx="3124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Pre-Requisites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200400" y="2286000"/>
            <a:ext cx="20574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(Check often!)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162300" y="2906973"/>
            <a:ext cx="3981" cy="3643952"/>
          </a:xfrm>
          <a:prstGeom prst="line">
            <a:avLst/>
          </a:prstGeom>
          <a:ln w="381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066800" y="30480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Textbook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352800" y="5257800"/>
            <a:ext cx="58674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/>
              <a:t>MAT 223 Linear Algebra I </a:t>
            </a:r>
          </a:p>
          <a:p>
            <a:pPr marL="0" indent="0">
              <a:buNone/>
            </a:pPr>
            <a:r>
              <a:rPr lang="en-US" sz="2400" u="sng" dirty="0" smtClean="0"/>
              <a:t>MAT 224 Linear Algebra II</a:t>
            </a:r>
          </a:p>
          <a:p>
            <a:pPr marL="0" indent="0">
              <a:buNone/>
            </a:pPr>
            <a:r>
              <a:rPr lang="en-US" sz="2400" u="sng" dirty="0" smtClean="0"/>
              <a:t>MAT 301 Groups and Symmetries</a:t>
            </a:r>
          </a:p>
        </p:txBody>
      </p:sp>
    </p:spTree>
    <p:extLst>
      <p:ext uri="{BB962C8B-B14F-4D97-AF65-F5344CB8AC3E}">
        <p14:creationId xmlns:p14="http://schemas.microsoft.com/office/powerpoint/2010/main" val="30355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Math: Elliptic Curves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3733800" cy="3332647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304800" y="53340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00FF"/>
                </a:solidFill>
              </a:rPr>
              <a:t>Weierstrass</a:t>
            </a:r>
            <a:r>
              <a:rPr lang="en-US" sz="2800" b="1" dirty="0" smtClean="0">
                <a:solidFill>
                  <a:srgbClr val="0000FF"/>
                </a:solidFill>
              </a:rPr>
              <a:t> Equation: y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</a:rPr>
              <a:t> + ax + b</a:t>
            </a:r>
            <a:endParaRPr lang="en-CA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600200"/>
            <a:ext cx="9448800" cy="3505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Exercise for this week: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Watch </a:t>
            </a:r>
            <a:r>
              <a:rPr lang="en-US" sz="3600" b="1" u="sng" dirty="0" smtClean="0">
                <a:solidFill>
                  <a:srgbClr val="0000FF"/>
                </a:solidFill>
              </a:rPr>
              <a:t>Prof. Ronald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Rivest</a:t>
            </a:r>
            <a:r>
              <a:rPr lang="en-US" sz="3600" b="1" dirty="0" err="1" smtClean="0">
                <a:solidFill>
                  <a:srgbClr val="0000FF"/>
                </a:solidFill>
              </a:rPr>
              <a:t>’s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lecture on</a:t>
            </a:r>
            <a:br>
              <a:rPr lang="en-US" sz="3600" dirty="0" smtClean="0"/>
            </a:br>
            <a:r>
              <a:rPr lang="en-US" sz="3600" dirty="0" smtClean="0"/>
              <a:t>“The Growth of Cryptography”</a:t>
            </a:r>
            <a:br>
              <a:rPr lang="en-US" sz="3600" dirty="0" smtClean="0"/>
            </a:br>
            <a:r>
              <a:rPr lang="en-US" sz="2800" dirty="0" smtClean="0"/>
              <a:t>(see the course webpage for the link)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362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8382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MAT 302!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3" name="Picture 49" descr="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979" y="3505200"/>
            <a:ext cx="4526621" cy="32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152400" y="2057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Looking forward to an exciting semester!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6002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Grading: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90684" y="2133600"/>
            <a:ext cx="8053316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 Problem Sets + Midterm + Final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58623"/>
              </p:ext>
            </p:extLst>
          </p:nvPr>
        </p:nvGraphicFramePr>
        <p:xfrm>
          <a:off x="1066800" y="3276600"/>
          <a:ext cx="762000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91818"/>
                <a:gridCol w="438978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Sets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Typically,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due in two weeks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 the beginning of class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on Mondays!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Late submission (Wed):  -25%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Late submission (Fri): -50%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Midterm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Tentative: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Wed, Feb 29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(right after the reading week)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Class Participation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Ask (many!) questions during class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attend tutorials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9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 now, on to the course …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I) Historical Ciphers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7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Euclid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(~ 300 BC)</a:t>
            </a:r>
            <a:endParaRPr lang="en-CA" sz="31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721"/>
            <a:ext cx="1524000" cy="1809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4273"/>
            <a:ext cx="2514600" cy="153191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90684" y="2895600"/>
            <a:ext cx="7748516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Wrote the “Elements”</a:t>
            </a:r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Euclidean algorithm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to find the greatest common divisor of two numbers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of the earliest non-trivial algorithms!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94" y="1470694"/>
            <a:ext cx="1577306" cy="15773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Classical Cryptographic Goal: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Secure Communication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1972330"/>
            <a:ext cx="19240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4" y="2296180"/>
            <a:ext cx="2494687" cy="1781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32701" y="37322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51701" y="29718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402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701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23701" y="412498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5257800"/>
            <a:ext cx="5791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Solution: Encrypt the message!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76800" y="5257800"/>
            <a:ext cx="4267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Decrypt the ciphertext!</a:t>
            </a:r>
          </a:p>
        </p:txBody>
      </p:sp>
    </p:spTree>
    <p:extLst>
      <p:ext uri="{BB962C8B-B14F-4D97-AF65-F5344CB8AC3E}">
        <p14:creationId xmlns:p14="http://schemas.microsoft.com/office/powerpoint/2010/main" val="24456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0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9196</TotalTime>
  <Words>1253</Words>
  <Application>Microsoft Office PowerPoint</Application>
  <PresentationFormat>On-screen Show (4:3)</PresentationFormat>
  <Paragraphs>266</Paragraphs>
  <Slides>42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MAT 302: Algebraic Cryptography</vt:lpstr>
      <vt:lpstr>MAT 302: Cryptography from  Euclid to Zero-Knowledge Proofs</vt:lpstr>
      <vt:lpstr>Administrivia (see course info sheet)</vt:lpstr>
      <vt:lpstr>Administrivia (see course info sheet)</vt:lpstr>
      <vt:lpstr>Administrivia (see course info sheet)</vt:lpstr>
      <vt:lpstr>… now, on to the course …</vt:lpstr>
      <vt:lpstr>I) Historical Ciphers</vt:lpstr>
      <vt:lpstr>Euclid (~ 300 BC)</vt:lpstr>
      <vt:lpstr>A Classical Cryptographic Goal:  Secure Communication</vt:lpstr>
      <vt:lpstr>A Classical Cryptographic Goal:  Secure Communication</vt:lpstr>
      <vt:lpstr>Lesson 1: Asymmetry of Information</vt:lpstr>
      <vt:lpstr>The Scytale Device</vt:lpstr>
      <vt:lpstr>The Scytale Device</vt:lpstr>
      <vt:lpstr>The Caesar Cipher</vt:lpstr>
      <vt:lpstr>The Caesar Cipher</vt:lpstr>
      <vt:lpstr>The Caesar Cipher</vt:lpstr>
      <vt:lpstr>The Caesar Cipher</vt:lpstr>
      <vt:lpstr>The Caesar Cipher</vt:lpstr>
      <vt:lpstr>Symmetric Encryption Scheme</vt:lpstr>
      <vt:lpstr>Other Symmetric Encryption Schemes</vt:lpstr>
      <vt:lpstr>Lesson 2: Kerckhoff’s Principle</vt:lpstr>
      <vt:lpstr>A Mathematical Theory of Secrecy</vt:lpstr>
      <vt:lpstr>Lesson 3: Perfect Secrecy is not necessary</vt:lpstr>
      <vt:lpstr>II) Modern Cryptography</vt:lpstr>
      <vt:lpstr>Public-Key (Asymmetric) Cryptography</vt:lpstr>
      <vt:lpstr>Public-Key (Asymmetric) Cryptography</vt:lpstr>
      <vt:lpstr>Public-Key (Asymmetric) Cryptography</vt:lpstr>
      <vt:lpstr>Public-Key (Asymmetric) Cryptography</vt:lpstr>
      <vt:lpstr>Two Potent Ingredients</vt:lpstr>
      <vt:lpstr>Complexity Theory + Number Theory</vt:lpstr>
      <vt:lpstr>Public-key Crypto from Number Theory</vt:lpstr>
      <vt:lpstr>RSA Encryption</vt:lpstr>
      <vt:lpstr>Number Theory</vt:lpstr>
      <vt:lpstr>Number Theoretic Algorithms</vt:lpstr>
      <vt:lpstr>Number Theoretic Algorithms</vt:lpstr>
      <vt:lpstr>Number Theoretic Algorithms</vt:lpstr>
      <vt:lpstr>Lesson 4: The Importance of being Precise</vt:lpstr>
      <vt:lpstr>New Cryptographic Goals:  Zero Knowledge</vt:lpstr>
      <vt:lpstr>New Cryptographic Goals:  Homomorphic Encryption</vt:lpstr>
      <vt:lpstr>New Math: Elliptic Curves</vt:lpstr>
      <vt:lpstr>Exercise for this week:  Watch Prof. Ronald Rivest’s lecture on “The Growth of Cryptography” (see the course webpage for the link)</vt:lpstr>
      <vt:lpstr>Welcome to MAT 302!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Benaloh</dc:creator>
  <cp:lastModifiedBy>vinod</cp:lastModifiedBy>
  <cp:revision>247</cp:revision>
  <dcterms:created xsi:type="dcterms:W3CDTF">2010-11-11T01:16:29Z</dcterms:created>
  <dcterms:modified xsi:type="dcterms:W3CDTF">2012-01-02T22:00:54Z</dcterms:modified>
</cp:coreProperties>
</file>