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3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34" r:id="rId20"/>
    <p:sldId id="273" r:id="rId21"/>
    <p:sldId id="274" r:id="rId22"/>
    <p:sldId id="275" r:id="rId23"/>
    <p:sldId id="281" r:id="rId24"/>
    <p:sldId id="276" r:id="rId25"/>
    <p:sldId id="291" r:id="rId26"/>
    <p:sldId id="277" r:id="rId27"/>
    <p:sldId id="286" r:id="rId28"/>
    <p:sldId id="287" r:id="rId29"/>
    <p:sldId id="289" r:id="rId30"/>
    <p:sldId id="290" r:id="rId31"/>
    <p:sldId id="335" r:id="rId32"/>
    <p:sldId id="293" r:id="rId33"/>
    <p:sldId id="294" r:id="rId34"/>
    <p:sldId id="295" r:id="rId35"/>
    <p:sldId id="296" r:id="rId36"/>
    <p:sldId id="299" r:id="rId37"/>
    <p:sldId id="300" r:id="rId38"/>
    <p:sldId id="297" r:id="rId39"/>
    <p:sldId id="302" r:id="rId40"/>
    <p:sldId id="298" r:id="rId41"/>
    <p:sldId id="303" r:id="rId42"/>
    <p:sldId id="304" r:id="rId43"/>
    <p:sldId id="305" r:id="rId44"/>
    <p:sldId id="306" r:id="rId45"/>
    <p:sldId id="307" r:id="rId46"/>
    <p:sldId id="336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37" r:id="rId58"/>
    <p:sldId id="318" r:id="rId59"/>
    <p:sldId id="320" r:id="rId60"/>
    <p:sldId id="319" r:id="rId61"/>
    <p:sldId id="321" r:id="rId62"/>
    <p:sldId id="322" r:id="rId63"/>
    <p:sldId id="323" r:id="rId64"/>
    <p:sldId id="324" r:id="rId65"/>
    <p:sldId id="325" r:id="rId66"/>
    <p:sldId id="326" r:id="rId67"/>
    <p:sldId id="328" r:id="rId68"/>
    <p:sldId id="327" r:id="rId69"/>
    <p:sldId id="329" r:id="rId70"/>
    <p:sldId id="330" r:id="rId71"/>
    <p:sldId id="331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66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4/23/2010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4/23/2010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4/23/2010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4/23/2010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4/23/2010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4/23/2010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4/23/2010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4/23/2010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4/23/2010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4/23/2010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/>
              <a:pPr/>
              <a:t>4/23/2010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6E61-02F7-43D4-B5D1-0D1AB2E860F1}" type="datetimeFigureOut">
              <a:rPr lang="en-US" smtClean="0"/>
              <a:pPr/>
              <a:t>4/23/2010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F4D7F-C6FA-4AEC-BD25-82450863057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Graph cuts for maximum a </a:t>
            </a:r>
            <a:r>
              <a:rPr lang="en-CA" sz="3200" dirty="0" err="1" smtClean="0"/>
              <a:t>posteriori</a:t>
            </a:r>
            <a:r>
              <a:rPr lang="en-CA" sz="3200" dirty="0" smtClean="0"/>
              <a:t> inference with Markov random field priors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Simon Prince</a:t>
            </a:r>
          </a:p>
          <a:p>
            <a:r>
              <a:rPr lang="en-CA" dirty="0" smtClean="0"/>
              <a:t>s.prince@cs.ucl.ac.uk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7" y="3643314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In this model a variable is conditionally independent of all the others given its neighbours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For example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So connections in graphical model (top) tell us about independence relations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MRF Example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85860"/>
            <a:ext cx="5272082" cy="10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7777150" cy="7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2214554"/>
            <a:ext cx="667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Consider a product of functions over neighbours</a:t>
            </a:r>
            <a:endParaRPr lang="en-CA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214950"/>
            <a:ext cx="4714908" cy="55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 of Markov Property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59668"/>
            <a:ext cx="8491529" cy="230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2345288"/>
            <a:ext cx="565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Using conditional probability relation </a:t>
            </a:r>
            <a:endParaRPr lang="en-CA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417122"/>
            <a:ext cx="3643338" cy="72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43306" y="6345816"/>
            <a:ext cx="304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(only depends on neighbours) </a:t>
            </a:r>
            <a:endParaRPr lang="en-C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285860"/>
            <a:ext cx="5272082" cy="10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en-CA" dirty="0" smtClean="0"/>
              <a:t>MRF Example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22888"/>
            <a:ext cx="5072098" cy="93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993996"/>
            <a:ext cx="5272082" cy="10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45839"/>
            <a:ext cx="7777150" cy="7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270850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Consider the case where variables are binary, so functions return 4 different values depending on the combination of neighbours.  Let’s choose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500570"/>
            <a:ext cx="7110420" cy="208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CA" dirty="0" smtClean="0"/>
              <a:t>MRF Definition</a:t>
            </a:r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8867760" cy="23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500570"/>
            <a:ext cx="8605798" cy="10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Hammersley</a:t>
            </a:r>
            <a:r>
              <a:rPr lang="en-CA" dirty="0" smtClean="0"/>
              <a:t> Clifford Theorem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428736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Any distribution that obeys the Markov property</a:t>
            </a:r>
            <a:endParaRPr lang="en-CA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48564"/>
          <a:stretch>
            <a:fillRect/>
          </a:stretch>
        </p:blipFill>
        <p:spPr bwMode="auto">
          <a:xfrm>
            <a:off x="214282" y="2000240"/>
            <a:ext cx="8605798" cy="52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2643182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can be written in the form</a:t>
            </a:r>
            <a:endParaRPr lang="en-C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71810"/>
            <a:ext cx="3500462" cy="87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00504"/>
            <a:ext cx="3448047" cy="258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596" y="4286256"/>
            <a:ext cx="3643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Where the </a:t>
            </a:r>
            <a:r>
              <a:rPr lang="en-CA" i="1" dirty="0" smtClean="0"/>
              <a:t>c</a:t>
            </a:r>
            <a:r>
              <a:rPr lang="en-CA" dirty="0" smtClean="0"/>
              <a:t> terms are maximal cliques </a:t>
            </a:r>
          </a:p>
          <a:p>
            <a:endParaRPr lang="en-CA" dirty="0" smtClean="0"/>
          </a:p>
          <a:p>
            <a:r>
              <a:rPr lang="en-CA" dirty="0" smtClean="0"/>
              <a:t>Cliques = subsets of variables that all connect to each other.</a:t>
            </a:r>
          </a:p>
          <a:p>
            <a:endParaRPr lang="en-CA" dirty="0" smtClean="0"/>
          </a:p>
          <a:p>
            <a:r>
              <a:rPr lang="en-CA" dirty="0" smtClean="0"/>
              <a:t>Maximal = cannot add any more variables and still be a clique 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4628260" cy="379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Denoising</a:t>
            </a:r>
            <a:r>
              <a:rPr lang="en-CA" dirty="0" smtClean="0"/>
              <a:t> with MRFs</a:t>
            </a:r>
            <a:endParaRPr lang="en-C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7213" t="4807" r="50406"/>
          <a:stretch>
            <a:fillRect/>
          </a:stretch>
        </p:blipFill>
        <p:spPr bwMode="auto">
          <a:xfrm>
            <a:off x="428596" y="3786190"/>
            <a:ext cx="94628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34319" y="1653494"/>
            <a:ext cx="1041257" cy="1421388"/>
            <a:chOff x="538371" y="1166633"/>
            <a:chExt cx="3216266" cy="428238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07" t="5092" r="75651"/>
            <a:stretch>
              <a:fillRect/>
            </a:stretch>
          </p:blipFill>
          <p:spPr bwMode="auto">
            <a:xfrm>
              <a:off x="829577" y="1461461"/>
              <a:ext cx="2925060" cy="3987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 rot="1491592" flipH="1">
              <a:off x="538371" y="1166633"/>
              <a:ext cx="326749" cy="766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u="sng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281" y="5143512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Observed image, </a:t>
            </a:r>
            <a:r>
              <a:rPr lang="en-CA" b="1" dirty="0" smtClean="0"/>
              <a:t>x</a:t>
            </a:r>
            <a:endParaRPr lang="en-C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259" y="3071810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Original image, </a:t>
            </a:r>
            <a:r>
              <a:rPr lang="en-CA" b="1" dirty="0" smtClean="0"/>
              <a:t>y</a:t>
            </a:r>
            <a:endParaRPr lang="en-CA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214554"/>
            <a:ext cx="257176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86512" y="1785926"/>
            <a:ext cx="28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MRF Prior (</a:t>
            </a:r>
            <a:r>
              <a:rPr lang="en-CA" dirty="0" err="1" smtClean="0"/>
              <a:t>pairwise</a:t>
            </a:r>
            <a:r>
              <a:rPr lang="en-CA" dirty="0" smtClean="0"/>
              <a:t> cliques)</a:t>
            </a:r>
            <a:endParaRPr lang="en-CA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6024364"/>
            <a:ext cx="5143535" cy="8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6168" y="4286256"/>
            <a:ext cx="26078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5720" y="5786454"/>
            <a:ext cx="252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Inference via </a:t>
            </a:r>
            <a:r>
              <a:rPr lang="en-CA" dirty="0" err="1" smtClean="0"/>
              <a:t>Bayes</a:t>
            </a:r>
            <a:r>
              <a:rPr lang="en-CA" dirty="0" smtClean="0"/>
              <a:t>’ rule: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6484871" y="3929066"/>
            <a:ext cx="123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Likelihoods</a:t>
            </a:r>
            <a:endParaRPr lang="en-CA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MAP Inference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108785" cy="294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72008"/>
            <a:ext cx="6824676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5997379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data with label y)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148139" y="6000768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Cuts Overview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27"/>
          <a:stretch>
            <a:fillRect/>
          </a:stretch>
        </p:blipFill>
        <p:spPr bwMode="auto">
          <a:xfrm>
            <a:off x="1357290" y="1853975"/>
            <a:ext cx="6324610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2993594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data with label y)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576635" y="2996983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Graph cuts used to optimise this cost function: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256"/>
            <a:ext cx="8555828" cy="64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72074"/>
            <a:ext cx="8620078" cy="14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034" y="3786190"/>
            <a:ext cx="186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Three main cases:</a:t>
            </a:r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Cuts Overview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27"/>
          <a:stretch>
            <a:fillRect/>
          </a:stretch>
        </p:blipFill>
        <p:spPr bwMode="auto">
          <a:xfrm>
            <a:off x="1357290" y="1853975"/>
            <a:ext cx="6324610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2993594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data with label y)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576635" y="2996983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Graph cuts used to optimise this cost function: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929066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 smtClean="0"/>
              <a:t>Approach:</a:t>
            </a:r>
          </a:p>
          <a:p>
            <a:endParaRPr lang="en-CA" sz="2000" dirty="0" smtClean="0"/>
          </a:p>
          <a:p>
            <a:r>
              <a:rPr lang="en-CA" sz="2000" dirty="0" smtClean="0"/>
              <a:t>Convert  minimization into the form of a standard </a:t>
            </a:r>
            <a:r>
              <a:rPr lang="en-CA" sz="2000" dirty="0" smtClean="0"/>
              <a:t>CS problem</a:t>
            </a:r>
            <a:r>
              <a:rPr lang="en-CA" sz="2000" dirty="0" smtClean="0"/>
              <a:t>,</a:t>
            </a:r>
          </a:p>
          <a:p>
            <a:endParaRPr lang="en-CA" sz="2000" dirty="0" smtClean="0"/>
          </a:p>
          <a:p>
            <a:r>
              <a:rPr lang="en-CA" sz="2000" dirty="0" smtClean="0"/>
              <a:t>	MAXIMUM FLOW or MINIMUM CUT ON A GRAPH</a:t>
            </a:r>
          </a:p>
          <a:p>
            <a:endParaRPr lang="en-CA" sz="2000" dirty="0" smtClean="0"/>
          </a:p>
          <a:p>
            <a:r>
              <a:rPr lang="en-CA" sz="2000" dirty="0" smtClean="0"/>
              <a:t>Low order polynomial methods for solving this problem are known</a:t>
            </a:r>
            <a:endParaRPr lang="en-CA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 of Talk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/>
              <a:t>Denoising</a:t>
            </a:r>
            <a:r>
              <a:rPr lang="en-CA" sz="2800" dirty="0" smtClean="0"/>
              <a:t> problem</a:t>
            </a:r>
          </a:p>
          <a:p>
            <a:r>
              <a:rPr lang="en-CA" sz="2800" dirty="0" smtClean="0"/>
              <a:t>Markov random fields (MRFs)</a:t>
            </a:r>
          </a:p>
          <a:p>
            <a:r>
              <a:rPr lang="en-CA" sz="2800" dirty="0" smtClean="0">
                <a:solidFill>
                  <a:srgbClr val="FF0000"/>
                </a:solidFill>
              </a:rPr>
              <a:t>Max-flow / min-cut</a:t>
            </a:r>
          </a:p>
          <a:p>
            <a:r>
              <a:rPr lang="en-CA" sz="2800" dirty="0" smtClean="0"/>
              <a:t>Binary  MRFs - 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(exact solution)</a:t>
            </a:r>
          </a:p>
          <a:p>
            <a:r>
              <a:rPr lang="en-CA" sz="2800" dirty="0" smtClean="0"/>
              <a:t>Multi-label MRFs – 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(exact solution)</a:t>
            </a:r>
          </a:p>
          <a:p>
            <a:r>
              <a:rPr lang="en-CA" sz="2800" dirty="0" smtClean="0"/>
              <a:t>Multi-label MRFs - non-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(approximate)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 of Talk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>
                <a:solidFill>
                  <a:srgbClr val="FF0000"/>
                </a:solidFill>
              </a:rPr>
              <a:t>Denoising</a:t>
            </a:r>
            <a:r>
              <a:rPr lang="en-CA" sz="2800" dirty="0" smtClean="0">
                <a:solidFill>
                  <a:srgbClr val="FF0000"/>
                </a:solidFill>
              </a:rPr>
              <a:t> problem</a:t>
            </a:r>
          </a:p>
          <a:p>
            <a:r>
              <a:rPr lang="en-CA" sz="2800" dirty="0" smtClean="0"/>
              <a:t>Markov random fields (MRFs)</a:t>
            </a:r>
          </a:p>
          <a:p>
            <a:r>
              <a:rPr lang="en-CA" sz="2800" dirty="0" smtClean="0"/>
              <a:t>Max-flow / min-cut</a:t>
            </a:r>
          </a:p>
          <a:p>
            <a:r>
              <a:rPr lang="en-CA" sz="2800" dirty="0" smtClean="0"/>
              <a:t>Binary  MRFs (exact solution)</a:t>
            </a:r>
          </a:p>
          <a:p>
            <a:r>
              <a:rPr lang="en-CA" sz="2800" dirty="0" smtClean="0"/>
              <a:t>Multi-label MRFs – 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(exact solution)</a:t>
            </a:r>
          </a:p>
          <a:p>
            <a:r>
              <a:rPr lang="en-CA" sz="2800" dirty="0" smtClean="0"/>
              <a:t>Multi-label MRFs - non-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(approximate)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Max-Flow Problem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643446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/>
              <a:t>Goal:</a:t>
            </a:r>
          </a:p>
          <a:p>
            <a:endParaRPr lang="en-CA" dirty="0" smtClean="0"/>
          </a:p>
          <a:p>
            <a:r>
              <a:rPr lang="en-CA" dirty="0" smtClean="0"/>
              <a:t>To push as much ‘flow’ as possible through the directed graph from the source to the sink.</a:t>
            </a:r>
          </a:p>
          <a:p>
            <a:endParaRPr lang="en-CA" dirty="0" smtClean="0"/>
          </a:p>
          <a:p>
            <a:r>
              <a:rPr lang="en-CA" dirty="0" smtClean="0"/>
              <a:t>Cannot exceed the (non-negative) capacities </a:t>
            </a:r>
            <a:r>
              <a:rPr lang="en-CA" dirty="0" err="1" smtClean="0"/>
              <a:t>c</a:t>
            </a:r>
            <a:r>
              <a:rPr lang="en-CA" baseline="-25000" dirty="0" err="1" smtClean="0"/>
              <a:t>ij</a:t>
            </a:r>
            <a:r>
              <a:rPr lang="en-CA" dirty="0" smtClean="0"/>
              <a:t> associated with each edge.	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4603057" cy="30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Saturated Edges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4603057" cy="30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4643446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When we are pushing the maximum amount of flow:</a:t>
            </a:r>
          </a:p>
          <a:p>
            <a:endParaRPr lang="en-C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There must be at least one saturated edge on any path from source to sink</a:t>
            </a:r>
          </a:p>
          <a:p>
            <a:pPr marL="342900" indent="-342900"/>
            <a:r>
              <a:rPr lang="en-CA" dirty="0" smtClean="0"/>
              <a:t>		(otherwise we could push more flow)</a:t>
            </a:r>
          </a:p>
          <a:p>
            <a:pPr marL="342900" indent="-342900"/>
            <a:endParaRPr lang="en-C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The set of saturated </a:t>
            </a:r>
            <a:r>
              <a:rPr lang="en-CA" dirty="0" smtClean="0"/>
              <a:t>edges</a:t>
            </a:r>
            <a:r>
              <a:rPr lang="en-CA" dirty="0" smtClean="0"/>
              <a:t> </a:t>
            </a:r>
            <a:r>
              <a:rPr lang="en-CA" dirty="0" smtClean="0"/>
              <a:t>hence separate the source and sink	</a:t>
            </a:r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 Cut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4603057" cy="30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4643446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Define a cut on the graph as a set of edges that separate the source and sink.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Cost of cut = total capacity of these edges</a:t>
            </a:r>
          </a:p>
          <a:p>
            <a:pPr marL="342900" indent="-342900">
              <a:buFont typeface="Arial" pitchFamily="34" charset="0"/>
              <a:buChar char="•"/>
            </a:pPr>
            <a:endParaRPr lang="en-C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Edges that saturate in the maximum flow solution form the minimum cost cut</a:t>
            </a:r>
          </a:p>
          <a:p>
            <a:pPr marL="342900" indent="-342900">
              <a:buFont typeface="Arial" pitchFamily="34" charset="0"/>
              <a:buChar char="•"/>
            </a:pPr>
            <a:endParaRPr lang="en-C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Can talk interchangeably about  max-flow or min-cut 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Augmenting Paths</a:t>
            </a:r>
            <a:endParaRPr lang="en-C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187" y="1419351"/>
            <a:ext cx="6852716" cy="46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6072206"/>
            <a:ext cx="534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Two numbers represent:    current flow / total capacity </a:t>
            </a:r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Augmenting Paths</a:t>
            </a: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238"/>
          <a:stretch>
            <a:fillRect/>
          </a:stretch>
        </p:blipFill>
        <p:spPr bwMode="auto">
          <a:xfrm>
            <a:off x="1105297" y="1439839"/>
            <a:ext cx="7038603" cy="466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6072206"/>
            <a:ext cx="814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Choose any route from source to sink with spare capacity and push as much flow as you can.  One edge (here 6-t) will saturate.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Augmenting Paths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643"/>
          <a:stretch>
            <a:fillRect/>
          </a:stretch>
        </p:blipFill>
        <p:spPr bwMode="auto">
          <a:xfrm>
            <a:off x="1101182" y="1439839"/>
            <a:ext cx="6978316" cy="461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6072206"/>
            <a:ext cx="814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Choose another route, respecting remaining capacity.  This time edge 5-6 saturates.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Augmenting Paths</a:t>
            </a:r>
            <a:endParaRPr lang="en-CA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905" y="1411234"/>
            <a:ext cx="6862764" cy="460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6072206"/>
            <a:ext cx="814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 third route.  Edge 1-4 saturates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Augmenting Paths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446" y="1422108"/>
            <a:ext cx="6842668" cy="460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6072206"/>
            <a:ext cx="814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 fourth route.  Edge 2-5 saturates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Augmenting Paths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160" y="1419955"/>
            <a:ext cx="6958220" cy="458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6072206"/>
            <a:ext cx="814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 fifth route.  Edge 2-4 saturates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Augmenting Paths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6" y="1420272"/>
            <a:ext cx="6867789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6072206"/>
            <a:ext cx="814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There is now no further route from source to sink – there is a saturated edge along every possible route (highlighted arrows)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Binary </a:t>
            </a:r>
            <a:r>
              <a:rPr lang="en-CA" dirty="0" err="1" smtClean="0"/>
              <a:t>Denoising</a:t>
            </a:r>
            <a:endParaRPr lang="en-CA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7213" t="4807" r="50406"/>
          <a:stretch>
            <a:fillRect/>
          </a:stretch>
        </p:blipFill>
        <p:spPr bwMode="auto">
          <a:xfrm>
            <a:off x="4714876" y="1357298"/>
            <a:ext cx="2943279" cy="399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050237" y="1246232"/>
            <a:ext cx="3089238" cy="4098621"/>
            <a:chOff x="1050237" y="1246232"/>
            <a:chExt cx="3089238" cy="409862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07" t="5092" r="75651"/>
            <a:stretch>
              <a:fillRect/>
            </a:stretch>
          </p:blipFill>
          <p:spPr bwMode="auto">
            <a:xfrm>
              <a:off x="1214414" y="1357298"/>
              <a:ext cx="2925061" cy="39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 rot="1491592">
              <a:off x="1050237" y="1246232"/>
              <a:ext cx="21431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43108" y="5344555"/>
            <a:ext cx="1281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Before</a:t>
            </a:r>
            <a:endParaRPr lang="en-CA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831388" y="5357826"/>
            <a:ext cx="1026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After</a:t>
            </a:r>
            <a:endParaRPr lang="en-CA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9" y="592933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Image represented as binary discrete variables.  Some proportion of pixels randomly changed polarity.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Augmenting Paths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596" y="1152306"/>
            <a:ext cx="6998412" cy="4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6072206"/>
            <a:ext cx="828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saturated edges separate the source from the sink and form the min-cut solution.  Nodes either connect to the source or connect to the sink.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 of Talk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r>
              <a:rPr lang="en-CA" sz="2800" dirty="0" err="1" smtClean="0"/>
              <a:t>Denoising</a:t>
            </a:r>
            <a:r>
              <a:rPr lang="en-CA" sz="2800" dirty="0" smtClean="0"/>
              <a:t> problem</a:t>
            </a:r>
          </a:p>
          <a:p>
            <a:r>
              <a:rPr lang="en-CA" sz="2800" dirty="0" smtClean="0"/>
              <a:t>Markov random fields (MRFs)</a:t>
            </a:r>
          </a:p>
          <a:p>
            <a:r>
              <a:rPr lang="en-CA" sz="2800" dirty="0" smtClean="0"/>
              <a:t>Max-flow / min-cut</a:t>
            </a:r>
          </a:p>
          <a:p>
            <a:r>
              <a:rPr lang="en-CA" sz="2800" dirty="0" smtClean="0">
                <a:solidFill>
                  <a:srgbClr val="FF0000"/>
                </a:solidFill>
              </a:rPr>
              <a:t>Binary  MRFs – </a:t>
            </a:r>
            <a:r>
              <a:rPr lang="en-CA" sz="2800" dirty="0" err="1" smtClean="0">
                <a:solidFill>
                  <a:srgbClr val="FF0000"/>
                </a:solidFill>
              </a:rPr>
              <a:t>submodular</a:t>
            </a:r>
            <a:r>
              <a:rPr lang="en-CA" sz="2800" dirty="0" smtClean="0">
                <a:solidFill>
                  <a:srgbClr val="FF0000"/>
                </a:solidFill>
              </a:rPr>
              <a:t> (exact solution)</a:t>
            </a:r>
          </a:p>
          <a:p>
            <a:r>
              <a:rPr lang="en-CA" sz="2800" dirty="0" smtClean="0"/>
              <a:t>Multi-label MRFs – 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(exact solution)</a:t>
            </a:r>
          </a:p>
          <a:p>
            <a:r>
              <a:rPr lang="en-CA" sz="2800" dirty="0" smtClean="0"/>
              <a:t>Multi-label MRFs - non-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(approximate)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Cuts:  Binary MRF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27"/>
          <a:stretch>
            <a:fillRect/>
          </a:stretch>
        </p:blipFill>
        <p:spPr bwMode="auto">
          <a:xfrm>
            <a:off x="1357290" y="1853975"/>
            <a:ext cx="6324610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2993594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data with label y)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576635" y="2996983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Graph cuts used to optimise this cost function: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000504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First work with binary case (i.e.  True label y is 0 or 1)</a:t>
            </a:r>
          </a:p>
          <a:p>
            <a:endParaRPr lang="en-CA" dirty="0" smtClean="0"/>
          </a:p>
          <a:p>
            <a:r>
              <a:rPr lang="en-CA" dirty="0" smtClean="0"/>
              <a:t>Constrain </a:t>
            </a:r>
            <a:r>
              <a:rPr lang="en-CA" dirty="0" err="1" smtClean="0"/>
              <a:t>pairwise</a:t>
            </a:r>
            <a:r>
              <a:rPr lang="en-CA" dirty="0" smtClean="0"/>
              <a:t> costs so that they are “zero-diagonal”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143512"/>
            <a:ext cx="6048337" cy="9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Construction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80171"/>
            <a:ext cx="5214974" cy="397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428736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/>
              <a:t>One node per pixel (here a 3x3 image)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/>
              <a:t>Edge from source to every pixel node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/>
              <a:t>Edge from every pixel node to sink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/>
              <a:t>Reciprocal edges between neighbours</a:t>
            </a:r>
            <a:endParaRPr lang="en-C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643182"/>
            <a:ext cx="3643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Note that in the minimum cut EITHER the edge connecting to the source will be cut, OR the edge connecting to the sink, but NOT BOTH (unnecessary).</a:t>
            </a:r>
          </a:p>
          <a:p>
            <a:endParaRPr lang="en-CA" sz="2000" dirty="0" smtClean="0"/>
          </a:p>
          <a:p>
            <a:r>
              <a:rPr lang="en-CA" sz="2000" dirty="0" smtClean="0"/>
              <a:t>Which determines whether we give that pixel label 1 or label 0.</a:t>
            </a:r>
          </a:p>
          <a:p>
            <a:endParaRPr lang="en-CA" sz="2000" dirty="0" smtClean="0"/>
          </a:p>
          <a:p>
            <a:r>
              <a:rPr lang="en-CA" sz="2000" dirty="0" smtClean="0"/>
              <a:t>Now a 1 to 1 mapping between possible labelling and possible minimum cuts</a:t>
            </a:r>
            <a:endParaRPr lang="en-CA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Construction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071966" cy="505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4876" y="1428736"/>
            <a:ext cx="4429124" cy="577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Now add capacities so that minimum cut, minimizes our cost function</a:t>
            </a:r>
          </a:p>
          <a:p>
            <a:endParaRPr lang="en-CA" sz="2400" dirty="0" smtClean="0"/>
          </a:p>
          <a:p>
            <a:r>
              <a:rPr lang="en-CA" sz="2400" dirty="0" smtClean="0"/>
              <a:t>Unary costs U(0), U(1)  attached to links to source and sink.  </a:t>
            </a:r>
          </a:p>
          <a:p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Either one or the other is paid.</a:t>
            </a:r>
          </a:p>
          <a:p>
            <a:endParaRPr lang="en-CA" sz="2400" dirty="0" smtClean="0"/>
          </a:p>
          <a:p>
            <a:r>
              <a:rPr lang="en-CA" sz="2400" dirty="0" err="1" smtClean="0"/>
              <a:t>Pairwise</a:t>
            </a:r>
            <a:r>
              <a:rPr lang="en-CA" sz="2400" dirty="0" smtClean="0"/>
              <a:t> costs between pixel nodes as shown.</a:t>
            </a:r>
          </a:p>
          <a:p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/>
              <a:t>Why?  Easiest to understand with some worked examples. </a:t>
            </a:r>
          </a:p>
          <a:p>
            <a:endParaRPr lang="en-CA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Example 1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758" y="1357298"/>
            <a:ext cx="3125018" cy="39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3125018" cy="387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b="39621"/>
          <a:stretch>
            <a:fillRect/>
          </a:stretch>
        </p:blipFill>
        <p:spPr bwMode="auto">
          <a:xfrm>
            <a:off x="4143372" y="5715016"/>
            <a:ext cx="2271728" cy="97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59792"/>
          <a:stretch>
            <a:fillRect/>
          </a:stretch>
        </p:blipFill>
        <p:spPr bwMode="auto">
          <a:xfrm>
            <a:off x="6515114" y="5715016"/>
            <a:ext cx="2271728" cy="65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Example 2</a:t>
            </a:r>
            <a:endParaRPr lang="en-C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125018" cy="387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51127"/>
          <a:stretch>
            <a:fillRect/>
          </a:stretch>
        </p:blipFill>
        <p:spPr bwMode="auto">
          <a:xfrm>
            <a:off x="4286248" y="5643578"/>
            <a:ext cx="217293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4431" y="1357298"/>
            <a:ext cx="318234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52632"/>
          <a:stretch>
            <a:fillRect/>
          </a:stretch>
        </p:blipFill>
        <p:spPr bwMode="auto">
          <a:xfrm>
            <a:off x="6542465" y="5643578"/>
            <a:ext cx="2172939" cy="9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929330"/>
            <a:ext cx="2236225" cy="66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Example 3</a:t>
            </a:r>
            <a:endParaRPr lang="en-C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125018" cy="387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48258"/>
          <a:stretch>
            <a:fillRect/>
          </a:stretch>
        </p:blipFill>
        <p:spPr bwMode="auto">
          <a:xfrm>
            <a:off x="4071934" y="5634506"/>
            <a:ext cx="2313665" cy="10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357298"/>
            <a:ext cx="3143271" cy="387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51706"/>
          <a:stretch>
            <a:fillRect/>
          </a:stretch>
        </p:blipFill>
        <p:spPr bwMode="auto">
          <a:xfrm>
            <a:off x="6544615" y="5630350"/>
            <a:ext cx="2313665" cy="94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Cuts:  Binary MRF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7327"/>
          <a:stretch>
            <a:fillRect/>
          </a:stretch>
        </p:blipFill>
        <p:spPr bwMode="auto">
          <a:xfrm>
            <a:off x="1357290" y="1853975"/>
            <a:ext cx="6324610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62" y="2993594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data with label y)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576635" y="2996983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</a:t>
            </a:r>
            <a:r>
              <a:rPr lang="en-CA" dirty="0" err="1" smtClean="0"/>
              <a:t>compatability</a:t>
            </a:r>
            <a:r>
              <a:rPr lang="en-CA" dirty="0" smtClean="0"/>
              <a:t>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Graph cuts used to optimise this cost function: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317880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Summary of approach</a:t>
            </a:r>
          </a:p>
          <a:p>
            <a:endParaRPr lang="en-CA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/>
              <a:t>Associate each possible solution with </a:t>
            </a:r>
            <a:r>
              <a:rPr lang="en-CA" dirty="0" smtClean="0"/>
              <a:t>a minimum </a:t>
            </a:r>
            <a:r>
              <a:rPr lang="en-CA" dirty="0" smtClean="0"/>
              <a:t>cut on a graph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/>
              <a:t>Set capacities on graph, so cost of cut matches the cost function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/>
              <a:t>Use  augmenting paths to find minimum cut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/>
              <a:t>This minimizes the cost function and finds the MAP solution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CA" dirty="0" smtClean="0"/>
              <a:t>General </a:t>
            </a:r>
            <a:r>
              <a:rPr lang="en-CA" dirty="0" err="1" smtClean="0"/>
              <a:t>Pairwise</a:t>
            </a:r>
            <a:r>
              <a:rPr lang="en-CA" dirty="0" smtClean="0"/>
              <a:t> costs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4624927" cy="506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61112"/>
          <a:stretch>
            <a:fillRect/>
          </a:stretch>
        </p:blipFill>
        <p:spPr bwMode="auto">
          <a:xfrm>
            <a:off x="142844" y="1428736"/>
            <a:ext cx="2000232" cy="89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62499"/>
          <a:stretch>
            <a:fillRect/>
          </a:stretch>
        </p:blipFill>
        <p:spPr bwMode="auto">
          <a:xfrm>
            <a:off x="2285984" y="1428736"/>
            <a:ext cx="1928858" cy="89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7158" y="2928934"/>
            <a:ext cx="3786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Modify graph to </a:t>
            </a:r>
          </a:p>
          <a:p>
            <a:endParaRPr lang="en-CA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Add P(0,0) to edge s-b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/>
              <a:t>Implies that solutions 0,0 and 1,0 also pay this cost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/>
              <a:t>Subtract P(0,0) from edge b-a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/>
              <a:t>Solution 1,0 has this  cost removed again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CA" dirty="0" smtClean="0"/>
          </a:p>
          <a:p>
            <a:pPr marL="342900" indent="-342900"/>
            <a:r>
              <a:rPr lang="en-CA" dirty="0" smtClean="0"/>
              <a:t>Similar approach for P(1,1)</a:t>
            </a:r>
          </a:p>
          <a:p>
            <a:pPr marL="342900" indent="-342900">
              <a:buFont typeface="Arial" pitchFamily="34" charset="0"/>
              <a:buChar char="•"/>
            </a:pP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en-CA" dirty="0" smtClean="0"/>
              <a:t>Multi-label </a:t>
            </a:r>
            <a:r>
              <a:rPr lang="en-CA" dirty="0" err="1" smtClean="0"/>
              <a:t>Denoising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2608" t="5092" r="24403"/>
          <a:stretch>
            <a:fillRect/>
          </a:stretch>
        </p:blipFill>
        <p:spPr bwMode="auto">
          <a:xfrm>
            <a:off x="1285852" y="1357298"/>
            <a:ext cx="3040892" cy="40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78100" t="5734"/>
          <a:stretch>
            <a:fillRect/>
          </a:stretch>
        </p:blipFill>
        <p:spPr bwMode="auto">
          <a:xfrm>
            <a:off x="4880318" y="1384419"/>
            <a:ext cx="2896900" cy="398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5344555"/>
            <a:ext cx="1281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Before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31388" y="5357826"/>
            <a:ext cx="1026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After</a:t>
            </a:r>
            <a:endParaRPr lang="en-CA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9" y="592933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Image represented as discrete variables representing intensity.  Some proportion of pixels randomly changed according to a uniform distribution.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Reparameterization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4624927" cy="506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1928802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max-flow / min-cut algorithms require that all of the capacities are non-negative.</a:t>
            </a:r>
          </a:p>
          <a:p>
            <a:endParaRPr lang="en-CA" dirty="0" smtClean="0"/>
          </a:p>
          <a:p>
            <a:r>
              <a:rPr lang="en-CA" dirty="0" smtClean="0"/>
              <a:t>However, because we have a subtraction on edge </a:t>
            </a:r>
            <a:r>
              <a:rPr lang="en-CA" dirty="0" smtClean="0"/>
              <a:t>a-b </a:t>
            </a:r>
            <a:r>
              <a:rPr lang="en-CA" dirty="0" smtClean="0"/>
              <a:t>we cannot guarantee that this will be the case, even if all the original unary and </a:t>
            </a:r>
            <a:r>
              <a:rPr lang="en-CA" dirty="0" err="1" smtClean="0"/>
              <a:t>pairwise</a:t>
            </a:r>
            <a:r>
              <a:rPr lang="en-CA" dirty="0" smtClean="0"/>
              <a:t> costs were positive.</a:t>
            </a:r>
          </a:p>
          <a:p>
            <a:endParaRPr lang="en-CA" dirty="0" smtClean="0"/>
          </a:p>
          <a:p>
            <a:r>
              <a:rPr lang="en-CA" dirty="0" smtClean="0"/>
              <a:t>The solution to this problem is </a:t>
            </a:r>
            <a:r>
              <a:rPr lang="en-CA" dirty="0" err="1" smtClean="0"/>
              <a:t>reparamaterization</a:t>
            </a:r>
            <a:r>
              <a:rPr lang="en-CA" dirty="0" smtClean="0"/>
              <a:t>:  find new graph where costs (capacities) are different but choice of minimum solution is the same (usually just by adding a constant to each solution)</a:t>
            </a:r>
            <a:endParaRPr lang="en-C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Reparameterization</a:t>
            </a:r>
            <a:r>
              <a:rPr lang="en-CA" dirty="0" smtClean="0"/>
              <a:t> 1</a:t>
            </a:r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928662" y="1285860"/>
            <a:ext cx="7500990" cy="5138740"/>
            <a:chOff x="928662" y="1285860"/>
            <a:chExt cx="7500990" cy="513874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5718"/>
            <a:stretch>
              <a:fillRect/>
            </a:stretch>
          </p:blipFill>
          <p:spPr bwMode="auto">
            <a:xfrm>
              <a:off x="928662" y="1357298"/>
              <a:ext cx="7500990" cy="506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000100" y="1428736"/>
              <a:ext cx="500066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29190" y="1285860"/>
              <a:ext cx="500066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57356" y="6345816"/>
            <a:ext cx="592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 minimum cut chooses the same links in these two graphs</a:t>
            </a:r>
            <a:endParaRPr lang="en-C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6730"/>
          <a:stretch>
            <a:fillRect/>
          </a:stretch>
        </p:blipFill>
        <p:spPr bwMode="auto">
          <a:xfrm>
            <a:off x="4857752" y="1357298"/>
            <a:ext cx="3882217" cy="50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Reparameterization</a:t>
            </a:r>
            <a:r>
              <a:rPr lang="en-CA" dirty="0" smtClean="0"/>
              <a:t> 2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6730"/>
          <a:stretch>
            <a:fillRect/>
          </a:stretch>
        </p:blipFill>
        <p:spPr bwMode="auto">
          <a:xfrm>
            <a:off x="4833187" y="1285860"/>
            <a:ext cx="3882217" cy="50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928662" y="1285860"/>
            <a:ext cx="4500594" cy="5138740"/>
            <a:chOff x="928662" y="1285860"/>
            <a:chExt cx="4500594" cy="513874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68777"/>
            <a:stretch>
              <a:fillRect/>
            </a:stretch>
          </p:blipFill>
          <p:spPr bwMode="auto">
            <a:xfrm>
              <a:off x="928662" y="1357298"/>
              <a:ext cx="3643338" cy="506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000100" y="1428736"/>
              <a:ext cx="500066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29190" y="1285860"/>
              <a:ext cx="500066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63165" y="6345816"/>
            <a:ext cx="592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 minimum cut chooses the same links in these two graphs</a:t>
            </a:r>
            <a:endParaRPr lang="en-C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Submodularity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624927" cy="506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929066"/>
            <a:ext cx="4257682" cy="133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864881"/>
            <a:ext cx="4048108" cy="49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6248" y="5507691"/>
            <a:ext cx="243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Adding together implies</a:t>
            </a:r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928926" y="2643182"/>
            <a:ext cx="2500330" cy="50006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2132" y="2428868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Subtract constant </a:t>
            </a:r>
            <a:r>
              <a:rPr lang="en-CA" dirty="0" smtClean="0">
                <a:latin typeface="Symbol" pitchFamily="18" charset="2"/>
              </a:rPr>
              <a:t>b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Add constant, </a:t>
            </a:r>
            <a:r>
              <a:rPr lang="en-CA" dirty="0" smtClean="0">
                <a:latin typeface="Symbol" pitchFamily="18" charset="2"/>
              </a:rPr>
              <a:t>b</a:t>
            </a:r>
            <a:endParaRPr lang="en-CA" dirty="0">
              <a:latin typeface="Symbol" pitchFamily="18" charset="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000364" y="3429000"/>
            <a:ext cx="2500330" cy="50006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Submodularity</a:t>
            </a:r>
            <a:endParaRPr lang="en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5667460" cy="6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3000372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If this condition is obeyed, it is said that the problem is “</a:t>
            </a:r>
            <a:r>
              <a:rPr lang="en-CA" dirty="0" err="1" smtClean="0"/>
              <a:t>submodular</a:t>
            </a:r>
            <a:r>
              <a:rPr lang="en-CA" dirty="0" smtClean="0"/>
              <a:t>” and it can be solved in polynomial time.</a:t>
            </a:r>
          </a:p>
          <a:p>
            <a:endParaRPr lang="en-CA" dirty="0" smtClean="0"/>
          </a:p>
          <a:p>
            <a:r>
              <a:rPr lang="en-CA" dirty="0" smtClean="0"/>
              <a:t>If it is not obeyed then the problem is NP hard.</a:t>
            </a:r>
          </a:p>
          <a:p>
            <a:endParaRPr lang="en-CA" dirty="0" smtClean="0"/>
          </a:p>
          <a:p>
            <a:r>
              <a:rPr lang="en-CA" dirty="0" smtClean="0"/>
              <a:t>Usually it is not a problem as we tend to favour smooth solutions. </a:t>
            </a:r>
            <a:endParaRPr lang="en-C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Denoising</a:t>
            </a:r>
            <a:r>
              <a:rPr lang="en-CA" dirty="0" smtClean="0"/>
              <a:t> Results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14557"/>
            <a:ext cx="75819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1571612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Original</a:t>
            </a:r>
            <a:endParaRPr lang="en-CA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28926" y="1927214"/>
            <a:ext cx="514353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85852" y="6286520"/>
            <a:ext cx="657229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4810" y="155947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Pairwise</a:t>
            </a:r>
            <a:r>
              <a:rPr lang="en-CA" dirty="0" smtClean="0"/>
              <a:t> costs increasing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628652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Pairwise</a:t>
            </a:r>
            <a:r>
              <a:rPr lang="en-CA" dirty="0" smtClean="0"/>
              <a:t> costs increasing</a:t>
            </a:r>
            <a:endParaRPr lang="en-C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 of Talk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/>
              <a:t>Denoising</a:t>
            </a:r>
            <a:r>
              <a:rPr lang="en-CA" sz="2800" dirty="0" smtClean="0"/>
              <a:t> problem</a:t>
            </a:r>
          </a:p>
          <a:p>
            <a:r>
              <a:rPr lang="en-CA" sz="2800" dirty="0" smtClean="0"/>
              <a:t>Markov random fields (MRFs)</a:t>
            </a:r>
          </a:p>
          <a:p>
            <a:r>
              <a:rPr lang="en-CA" sz="2800" dirty="0" smtClean="0"/>
              <a:t>Max-flow / min-cut</a:t>
            </a:r>
          </a:p>
          <a:p>
            <a:r>
              <a:rPr lang="en-CA" sz="2800" dirty="0" smtClean="0"/>
              <a:t>Binary  MRFs – 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(exact solution)</a:t>
            </a:r>
          </a:p>
          <a:p>
            <a:r>
              <a:rPr lang="en-CA" sz="2800" dirty="0" smtClean="0">
                <a:solidFill>
                  <a:srgbClr val="FF0000"/>
                </a:solidFill>
              </a:rPr>
              <a:t>Multi-label MRFs – </a:t>
            </a:r>
            <a:r>
              <a:rPr lang="en-CA" sz="2800" dirty="0" err="1" smtClean="0">
                <a:solidFill>
                  <a:srgbClr val="FF0000"/>
                </a:solidFill>
              </a:rPr>
              <a:t>submodular</a:t>
            </a:r>
            <a:r>
              <a:rPr lang="en-CA" sz="2800" dirty="0" smtClean="0">
                <a:solidFill>
                  <a:srgbClr val="FF0000"/>
                </a:solidFill>
              </a:rPr>
              <a:t> (exact solution)</a:t>
            </a:r>
          </a:p>
          <a:p>
            <a:r>
              <a:rPr lang="en-CA" sz="2800" dirty="0" smtClean="0"/>
              <a:t>Multi-label MRFs - non-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(approximate)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4282" y="642918"/>
            <a:ext cx="3719092" cy="6072206"/>
            <a:chOff x="428596" y="1000108"/>
            <a:chExt cx="3504778" cy="571501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1000108"/>
              <a:ext cx="3290464" cy="571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28596" y="1000108"/>
              <a:ext cx="571504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14876" y="1357298"/>
            <a:ext cx="3643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Construction for two pixels (a and b) and four </a:t>
            </a:r>
            <a:r>
              <a:rPr lang="en-CA" sz="2400" dirty="0" smtClean="0"/>
              <a:t>labels (1,2,3,4)</a:t>
            </a:r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There are 5 nodes for each pixel and 4 edges between them have unary costs for the 4 labels.</a:t>
            </a:r>
          </a:p>
          <a:p>
            <a:endParaRPr lang="en-CA" sz="2400" dirty="0" smtClean="0"/>
          </a:p>
          <a:p>
            <a:r>
              <a:rPr lang="en-CA" sz="2400" dirty="0" smtClean="0"/>
              <a:t>One of these edges must be cut in the min-cut solution and the choice will determine which label we assign.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CA" dirty="0" smtClean="0"/>
              <a:t>Multiple Labels</a:t>
            </a:r>
            <a:endParaRPr lang="en-C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Constraint Edges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428596" y="1428736"/>
            <a:ext cx="5250463" cy="5062551"/>
            <a:chOff x="428596" y="1428736"/>
            <a:chExt cx="5250463" cy="5062551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1428736"/>
              <a:ext cx="4821835" cy="506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428596" y="1428736"/>
              <a:ext cx="571504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00760" y="2214554"/>
            <a:ext cx="29289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The edges with infinite capacity pointing upwards are called constraint edges.</a:t>
            </a:r>
          </a:p>
          <a:p>
            <a:endParaRPr lang="en-CA" sz="2000" dirty="0" smtClean="0"/>
          </a:p>
          <a:p>
            <a:r>
              <a:rPr lang="en-CA" sz="2000" dirty="0" smtClean="0"/>
              <a:t>They prevent solutions that cut the chain of edges associated with a pixel more than once (and hence given an ambiguous labelling)</a:t>
            </a:r>
            <a:endParaRPr lang="en-CA" sz="2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4282" y="642918"/>
            <a:ext cx="3719092" cy="6072206"/>
            <a:chOff x="428596" y="1000108"/>
            <a:chExt cx="3504778" cy="57150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1000108"/>
              <a:ext cx="3290464" cy="571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428596" y="1000108"/>
              <a:ext cx="571504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Labels</a:t>
            </a: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r="81567"/>
          <a:stretch>
            <a:fillRect/>
          </a:stretch>
        </p:blipFill>
        <p:spPr bwMode="auto">
          <a:xfrm>
            <a:off x="3929058" y="2643182"/>
            <a:ext cx="1719654" cy="7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55802" r="1316"/>
          <a:stretch>
            <a:fillRect/>
          </a:stretch>
        </p:blipFill>
        <p:spPr bwMode="auto">
          <a:xfrm>
            <a:off x="4857752" y="4000504"/>
            <a:ext cx="4000464" cy="7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8433" r="43548"/>
          <a:stretch>
            <a:fillRect/>
          </a:stretch>
        </p:blipFill>
        <p:spPr bwMode="auto">
          <a:xfrm>
            <a:off x="4929190" y="3286124"/>
            <a:ext cx="3546786" cy="7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286248" y="178592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Inter-pixel edges have costs defined as: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3372" y="485776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Superfluous terms :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r="41268"/>
          <a:stretch>
            <a:fillRect/>
          </a:stretch>
        </p:blipFill>
        <p:spPr bwMode="auto">
          <a:xfrm>
            <a:off x="4071934" y="5357826"/>
            <a:ext cx="4714908" cy="94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929190" y="6357958"/>
            <a:ext cx="363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For all </a:t>
            </a:r>
            <a:r>
              <a:rPr lang="en-CA" dirty="0" err="1" smtClean="0"/>
              <a:t>i,j</a:t>
            </a:r>
            <a:r>
              <a:rPr lang="en-CA" dirty="0" smtClean="0"/>
              <a:t> where K is number of labels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Denoising</a:t>
            </a:r>
            <a:r>
              <a:rPr lang="en-CA" dirty="0" smtClean="0"/>
              <a:t> Task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4857760"/>
            <a:ext cx="157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Observed Data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10" y="5429264"/>
            <a:ext cx="28537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696" y="5429264"/>
            <a:ext cx="2675328" cy="41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82886" y="4857760"/>
            <a:ext cx="201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Uncorrupted Image</a:t>
            </a:r>
            <a:endParaRPr lang="en-CA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27213" t="4807" r="50406"/>
          <a:stretch>
            <a:fillRect/>
          </a:stretch>
        </p:blipFill>
        <p:spPr bwMode="auto">
          <a:xfrm>
            <a:off x="1571604" y="1857364"/>
            <a:ext cx="2242357" cy="304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420710" y="1782854"/>
            <a:ext cx="2357454" cy="3143272"/>
            <a:chOff x="1050237" y="1246232"/>
            <a:chExt cx="3089238" cy="409862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107" t="5092" r="75651"/>
            <a:stretch>
              <a:fillRect/>
            </a:stretch>
          </p:blipFill>
          <p:spPr bwMode="auto">
            <a:xfrm>
              <a:off x="1214414" y="1357298"/>
              <a:ext cx="2925061" cy="39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 rot="1491592">
              <a:off x="1050237" y="1246232"/>
              <a:ext cx="21431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4000496" y="3500438"/>
            <a:ext cx="121444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CA" dirty="0" smtClean="0"/>
              <a:t>Example Cuts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r="3161"/>
          <a:stretch>
            <a:fillRect/>
          </a:stretch>
        </p:blipFill>
        <p:spPr bwMode="auto">
          <a:xfrm>
            <a:off x="0" y="785794"/>
            <a:ext cx="9038604" cy="568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673" y="847723"/>
            <a:ext cx="5000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928926" y="857232"/>
            <a:ext cx="5000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072230" y="857232"/>
            <a:ext cx="5000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714480" y="6357958"/>
            <a:ext cx="613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Must cut links from before cut on pixel a to after cut on pixel b. </a:t>
            </a:r>
            <a:endParaRPr lang="en-C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686304" cy="1143000"/>
          </a:xfrm>
        </p:spPr>
        <p:txBody>
          <a:bodyPr/>
          <a:lstStyle/>
          <a:p>
            <a:r>
              <a:rPr lang="en-CA" dirty="0" err="1" smtClean="0"/>
              <a:t>Pairwise</a:t>
            </a:r>
            <a:r>
              <a:rPr lang="en-CA" dirty="0" smtClean="0"/>
              <a:t> Costs</a:t>
            </a:r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3867"/>
          <a:stretch>
            <a:fillRect/>
          </a:stretch>
        </p:blipFill>
        <p:spPr bwMode="auto">
          <a:xfrm>
            <a:off x="285720" y="4786322"/>
            <a:ext cx="8858280" cy="177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4286256"/>
            <a:ext cx="4967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If pixel a takes label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 smtClean="0"/>
              <a:t>and pixel b </a:t>
            </a:r>
            <a:r>
              <a:rPr lang="en-CA" sz="2400" dirty="0" smtClean="0"/>
              <a:t>takes</a:t>
            </a:r>
            <a:r>
              <a:rPr lang="en-CA" sz="2000" dirty="0" smtClean="0"/>
              <a:t> label </a:t>
            </a:r>
            <a:r>
              <a:rPr lang="en-CA" sz="2000" i="1" dirty="0" smtClean="0"/>
              <a:t>J</a:t>
            </a:r>
            <a:endParaRPr lang="en-CA" sz="20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6224" r="3161" b="19511"/>
          <a:stretch>
            <a:fillRect/>
          </a:stretch>
        </p:blipFill>
        <p:spPr bwMode="auto">
          <a:xfrm>
            <a:off x="5715008" y="214290"/>
            <a:ext cx="28574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1643050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Must cut links from before cut on pixel a to after cut on pixel b. </a:t>
            </a:r>
          </a:p>
          <a:p>
            <a:endParaRPr lang="en-CA" sz="2400" dirty="0" smtClean="0"/>
          </a:p>
          <a:p>
            <a:r>
              <a:rPr lang="en-CA" sz="2400" dirty="0" smtClean="0"/>
              <a:t>Costs were carefully chosen so that sum of these links gives appropriate </a:t>
            </a:r>
            <a:r>
              <a:rPr lang="en-CA" sz="2400" dirty="0" err="1" smtClean="0"/>
              <a:t>pairwise</a:t>
            </a:r>
            <a:r>
              <a:rPr lang="en-CA" sz="2400" dirty="0" smtClean="0"/>
              <a:t> term.</a:t>
            </a:r>
            <a:endParaRPr lang="en-CA" sz="2400" dirty="0"/>
          </a:p>
        </p:txBody>
      </p:sp>
      <p:sp>
        <p:nvSpPr>
          <p:cNvPr id="8" name="Rectangle 7"/>
          <p:cNvSpPr/>
          <p:nvPr/>
        </p:nvSpPr>
        <p:spPr>
          <a:xfrm>
            <a:off x="5643570" y="285728"/>
            <a:ext cx="5000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CA" dirty="0" err="1" smtClean="0"/>
              <a:t>Reparameterization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79" y="1071546"/>
            <a:ext cx="881202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14744" y="1214422"/>
            <a:ext cx="5000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14282" y="1142984"/>
            <a:ext cx="5000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034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Submodularity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357298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We require the remaining inter-pixel links to be positive so that </a:t>
            </a:r>
          </a:p>
          <a:p>
            <a:endParaRPr lang="en-CA" sz="2800" dirty="0" smtClean="0"/>
          </a:p>
          <a:p>
            <a:endParaRPr lang="en-CA" sz="2800" dirty="0" smtClean="0"/>
          </a:p>
          <a:p>
            <a:r>
              <a:rPr lang="en-CA" sz="2800" dirty="0" smtClean="0"/>
              <a:t>or</a:t>
            </a:r>
            <a:endParaRPr lang="en-CA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r="87408"/>
          <a:stretch>
            <a:fillRect/>
          </a:stretch>
        </p:blipFill>
        <p:spPr bwMode="auto">
          <a:xfrm>
            <a:off x="1785918" y="2500306"/>
            <a:ext cx="1143008" cy="5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93652"/>
          <a:stretch>
            <a:fillRect/>
          </a:stretch>
        </p:blipFill>
        <p:spPr bwMode="auto">
          <a:xfrm>
            <a:off x="2857488" y="2500306"/>
            <a:ext cx="576264" cy="5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5740"/>
          <a:stretch>
            <a:fillRect/>
          </a:stretch>
        </p:blipFill>
        <p:spPr bwMode="auto">
          <a:xfrm>
            <a:off x="857224" y="3857628"/>
            <a:ext cx="7648594" cy="5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51051"/>
            <a:ext cx="6858048" cy="6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472" y="4786322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By mathematical induction we can get the more general result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Submodularity</a:t>
            </a:r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00240"/>
            <a:ext cx="5064122" cy="44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6858048" cy="6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1604" y="6215082"/>
            <a:ext cx="6090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If not </a:t>
            </a:r>
            <a:r>
              <a:rPr lang="en-CA" sz="2400" dirty="0" err="1" smtClean="0"/>
              <a:t>submodular</a:t>
            </a:r>
            <a:r>
              <a:rPr lang="en-CA" sz="2400" dirty="0" smtClean="0"/>
              <a:t> then the problem is NP hard.</a:t>
            </a:r>
            <a:endParaRPr lang="en-CA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Convex vs. non-convex costs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142844" y="1500174"/>
            <a:ext cx="8858280" cy="3357586"/>
            <a:chOff x="285720" y="2214554"/>
            <a:chExt cx="8858280" cy="3357586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950" y="2285992"/>
              <a:ext cx="8772050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85720" y="2214554"/>
              <a:ext cx="500034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86116" y="2285992"/>
              <a:ext cx="500034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43636" y="2214554"/>
              <a:ext cx="500034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14348" y="5270857"/>
            <a:ext cx="1915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Quadratic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/>
              <a:t>Convex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err="1" smtClean="0"/>
              <a:t>Submodular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5286388"/>
            <a:ext cx="2359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Truncated Quadratic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/>
              <a:t>Not Convex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/>
              <a:t>Not </a:t>
            </a:r>
            <a:r>
              <a:rPr lang="en-CA" sz="2000" dirty="0" err="1" smtClean="0"/>
              <a:t>Submodular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5286388"/>
            <a:ext cx="2359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Potts Model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/>
              <a:t>Not Convex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/>
              <a:t>Not </a:t>
            </a:r>
            <a:r>
              <a:rPr lang="en-CA" sz="2000" dirty="0" err="1" smtClean="0"/>
              <a:t>Submodular</a:t>
            </a:r>
            <a:endParaRPr lang="en-CA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wrong with convex costs?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56" y="5786454"/>
            <a:ext cx="8229600" cy="928694"/>
          </a:xfrm>
        </p:spPr>
        <p:txBody>
          <a:bodyPr>
            <a:noAutofit/>
          </a:bodyPr>
          <a:lstStyle/>
          <a:p>
            <a:r>
              <a:rPr lang="en-CA" sz="2400" dirty="0" smtClean="0"/>
              <a:t>Pay lower price for many small changes than one large one</a:t>
            </a:r>
          </a:p>
          <a:p>
            <a:r>
              <a:rPr lang="en-CA" sz="2400" dirty="0" smtClean="0"/>
              <a:t>Result:  blurring at large changes in intensity</a:t>
            </a:r>
            <a:endParaRPr lang="en-CA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b="7003"/>
          <a:stretch>
            <a:fillRect/>
          </a:stretch>
        </p:blipFill>
        <p:spPr bwMode="auto">
          <a:xfrm>
            <a:off x="714348" y="1706033"/>
            <a:ext cx="7929618" cy="379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142873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Observed noisy image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142873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Denoised</a:t>
            </a:r>
            <a:r>
              <a:rPr lang="en-CA" dirty="0" smtClean="0"/>
              <a:t> result</a:t>
            </a:r>
            <a:endParaRPr lang="en-CA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 of Talk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/>
              <a:t>Denoising</a:t>
            </a:r>
            <a:r>
              <a:rPr lang="en-CA" sz="2800" dirty="0" smtClean="0"/>
              <a:t> problem</a:t>
            </a:r>
          </a:p>
          <a:p>
            <a:r>
              <a:rPr lang="en-CA" sz="2800" dirty="0" smtClean="0"/>
              <a:t>Markov random fields (MRFs)</a:t>
            </a:r>
          </a:p>
          <a:p>
            <a:r>
              <a:rPr lang="en-CA" sz="2800" dirty="0" smtClean="0"/>
              <a:t>Max-flow / min-cut</a:t>
            </a:r>
          </a:p>
          <a:p>
            <a:r>
              <a:rPr lang="en-CA" sz="2800" dirty="0" smtClean="0"/>
              <a:t>Binary  </a:t>
            </a:r>
            <a:r>
              <a:rPr lang="en-CA" sz="2800" dirty="0" smtClean="0"/>
              <a:t>MRFs - 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</a:t>
            </a:r>
            <a:r>
              <a:rPr lang="en-CA" sz="2800" dirty="0" smtClean="0"/>
              <a:t>(exact solution)</a:t>
            </a:r>
          </a:p>
          <a:p>
            <a:r>
              <a:rPr lang="en-CA" sz="2800" dirty="0" smtClean="0"/>
              <a:t>Multi-label MRFs – 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(exact solution)</a:t>
            </a:r>
            <a:endParaRPr lang="en-CA" sz="2800" dirty="0" smtClean="0">
              <a:solidFill>
                <a:srgbClr val="FF0000"/>
              </a:solidFill>
            </a:endParaRPr>
          </a:p>
          <a:p>
            <a:r>
              <a:rPr lang="en-CA" sz="2800" dirty="0" smtClean="0">
                <a:solidFill>
                  <a:srgbClr val="FF0000"/>
                </a:solidFill>
              </a:rPr>
              <a:t>Multi-label MRFs - non-</a:t>
            </a:r>
            <a:r>
              <a:rPr lang="en-CA" sz="2800" dirty="0" err="1" smtClean="0">
                <a:solidFill>
                  <a:srgbClr val="FF0000"/>
                </a:solidFill>
              </a:rPr>
              <a:t>submodular</a:t>
            </a:r>
            <a:r>
              <a:rPr lang="en-CA" sz="2800" dirty="0" smtClean="0">
                <a:solidFill>
                  <a:srgbClr val="FF0000"/>
                </a:solidFill>
              </a:rPr>
              <a:t> (approximate)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Alpha Expansion Algorithm</a:t>
            </a:r>
            <a:endParaRPr lang="en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8552" r="51134"/>
          <a:stretch>
            <a:fillRect/>
          </a:stretch>
        </p:blipFill>
        <p:spPr bwMode="auto">
          <a:xfrm>
            <a:off x="2071670" y="2270394"/>
            <a:ext cx="2357454" cy="458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1428736"/>
            <a:ext cx="8664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CA" sz="2000" dirty="0" smtClean="0"/>
              <a:t>break </a:t>
            </a:r>
            <a:r>
              <a:rPr lang="en-CA" sz="2000" dirty="0" err="1" smtClean="0"/>
              <a:t>multilabel</a:t>
            </a:r>
            <a:r>
              <a:rPr lang="en-CA" sz="2000" dirty="0" smtClean="0"/>
              <a:t> problem into a series of binary problems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dirty="0" smtClean="0"/>
              <a:t>at each iteration, pick label </a:t>
            </a:r>
            <a:r>
              <a:rPr lang="en-CA" sz="2000" dirty="0" smtClean="0">
                <a:latin typeface="Symbol" pitchFamily="18" charset="2"/>
              </a:rPr>
              <a:t>a</a:t>
            </a:r>
            <a:r>
              <a:rPr lang="en-CA" sz="2000" dirty="0" smtClean="0"/>
              <a:t> and expand (retain original or change to </a:t>
            </a:r>
            <a:r>
              <a:rPr lang="en-CA" sz="2000" dirty="0" smtClean="0">
                <a:latin typeface="Symbol" pitchFamily="18" charset="2"/>
              </a:rPr>
              <a:t>a</a:t>
            </a:r>
            <a:r>
              <a:rPr lang="en-CA" sz="2000" dirty="0" smtClean="0"/>
              <a:t>)  </a:t>
            </a:r>
            <a:endParaRPr lang="en-CA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7255"/>
          <a:stretch>
            <a:fillRect/>
          </a:stretch>
        </p:blipFill>
        <p:spPr bwMode="auto">
          <a:xfrm>
            <a:off x="4643438" y="2254796"/>
            <a:ext cx="2499551" cy="458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89" y="3214686"/>
            <a:ext cx="171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Initial </a:t>
            </a:r>
          </a:p>
          <a:p>
            <a:pPr algn="ctr"/>
            <a:r>
              <a:rPr lang="en-CA" dirty="0" smtClean="0"/>
              <a:t>labelling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143768" y="3286124"/>
            <a:ext cx="115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Iteration 1</a:t>
            </a:r>
          </a:p>
          <a:p>
            <a:pPr algn="ctr"/>
            <a:r>
              <a:rPr lang="en-CA" dirty="0" smtClean="0"/>
              <a:t> (orange)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7143768" y="5500702"/>
            <a:ext cx="115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Iteration 3</a:t>
            </a:r>
          </a:p>
          <a:p>
            <a:pPr algn="ctr"/>
            <a:r>
              <a:rPr lang="en-CA" dirty="0" smtClean="0"/>
              <a:t> (red)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5572140"/>
            <a:ext cx="115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Iteration 2</a:t>
            </a:r>
          </a:p>
          <a:p>
            <a:pPr algn="ctr"/>
            <a:r>
              <a:rPr lang="en-CA" dirty="0" smtClean="0"/>
              <a:t> (yellow)</a:t>
            </a:r>
            <a:endParaRPr lang="en-CA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Alpha Expansion Ideas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>
            <a:normAutofit/>
          </a:bodyPr>
          <a:lstStyle/>
          <a:p>
            <a:r>
              <a:rPr lang="en-CA" sz="2800" dirty="0" smtClean="0"/>
              <a:t>For every iteration</a:t>
            </a:r>
          </a:p>
          <a:p>
            <a:pPr lvl="1"/>
            <a:r>
              <a:rPr lang="en-CA" sz="2400" dirty="0" smtClean="0"/>
              <a:t>For every label</a:t>
            </a:r>
          </a:p>
          <a:p>
            <a:pPr lvl="1"/>
            <a:r>
              <a:rPr lang="en-CA" sz="2400" dirty="0" smtClean="0"/>
              <a:t>Expand label using optimal graph cut solution</a:t>
            </a:r>
          </a:p>
          <a:p>
            <a:pPr lvl="1"/>
            <a:endParaRPr lang="en-CA" sz="2000" dirty="0" smtClean="0"/>
          </a:p>
          <a:p>
            <a:pPr>
              <a:buNone/>
            </a:pPr>
            <a:r>
              <a:rPr lang="en-CA" sz="2400" dirty="0" smtClean="0"/>
              <a:t>Co-ordinate descent in label space.</a:t>
            </a:r>
          </a:p>
          <a:p>
            <a:pPr>
              <a:buNone/>
            </a:pPr>
            <a:r>
              <a:rPr lang="en-CA" sz="2400" dirty="0" smtClean="0"/>
              <a:t>Each step optimal, but overall global maximum not guaranteed</a:t>
            </a:r>
          </a:p>
          <a:p>
            <a:pPr>
              <a:buNone/>
            </a:pPr>
            <a:r>
              <a:rPr lang="en-CA" sz="2400" dirty="0" smtClean="0"/>
              <a:t>Proved to be within a factor of 2 of global optimum.  </a:t>
            </a:r>
          </a:p>
          <a:p>
            <a:pPr>
              <a:buNone/>
            </a:pPr>
            <a:r>
              <a:rPr lang="en-CA" sz="2400" dirty="0" smtClean="0"/>
              <a:t>Requires that </a:t>
            </a:r>
            <a:r>
              <a:rPr lang="en-CA" sz="2400" dirty="0" err="1" smtClean="0"/>
              <a:t>pairwise</a:t>
            </a:r>
            <a:r>
              <a:rPr lang="en-CA" sz="2400" dirty="0" smtClean="0"/>
              <a:t> costs form a metric:</a:t>
            </a:r>
          </a:p>
          <a:p>
            <a:pPr>
              <a:buNone/>
            </a:pPr>
            <a:endParaRPr lang="en-CA" sz="2400" dirty="0" smtClean="0"/>
          </a:p>
          <a:p>
            <a:pPr>
              <a:buNone/>
            </a:pPr>
            <a:endParaRPr lang="en-CA" sz="24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072074"/>
            <a:ext cx="4905349" cy="167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6376991" cy="103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en-CA" dirty="0" err="1" smtClean="0"/>
              <a:t>Denoising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071546"/>
            <a:ext cx="212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 err="1" smtClean="0"/>
              <a:t>Bayes</a:t>
            </a:r>
            <a:r>
              <a:rPr lang="en-CA" sz="3200" u="sng" dirty="0" smtClean="0"/>
              <a:t>’ rule:</a:t>
            </a:r>
            <a:endParaRPr lang="en-CA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643182"/>
            <a:ext cx="2197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 smtClean="0"/>
              <a:t>Likelihoods:</a:t>
            </a:r>
            <a:endParaRPr lang="en-CA" sz="32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357562"/>
            <a:ext cx="4857784" cy="10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10" y="471488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 smtClean="0"/>
              <a:t>Prior:</a:t>
            </a:r>
            <a:r>
              <a:rPr lang="en-CA" sz="3200" dirty="0" smtClean="0"/>
              <a:t>  Markov random field (smoothness)</a:t>
            </a:r>
            <a:endParaRPr lang="en-CA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5487431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 smtClean="0"/>
              <a:t>MAP Inference:</a:t>
            </a:r>
            <a:r>
              <a:rPr lang="en-CA" sz="3200" dirty="0" smtClean="0"/>
              <a:t>  Graph cuts</a:t>
            </a:r>
            <a:endParaRPr lang="en-C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6286520"/>
            <a:ext cx="677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Many other vision tasks have this structure (stereo, segmentation etc.)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CA" dirty="0" smtClean="0"/>
              <a:t>Alpha Expansion Construction</a:t>
            </a:r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3"/>
            <a:ext cx="732806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9058" y="5226808"/>
            <a:ext cx="5143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Binary graph cut – either cut link to source (assigned to </a:t>
            </a:r>
            <a:r>
              <a:rPr lang="en-CA" sz="2000" dirty="0" smtClean="0">
                <a:latin typeface="Symbol" pitchFamily="18" charset="2"/>
              </a:rPr>
              <a:t>a</a:t>
            </a:r>
            <a:r>
              <a:rPr lang="en-CA" sz="2000" dirty="0" smtClean="0"/>
              <a:t>) or to sink (retain current label)</a:t>
            </a:r>
          </a:p>
          <a:p>
            <a:endParaRPr lang="en-CA" sz="2000" dirty="0" smtClean="0"/>
          </a:p>
          <a:p>
            <a:r>
              <a:rPr lang="en-CA" sz="2000" dirty="0" smtClean="0"/>
              <a:t>Unary costs attached to links </a:t>
            </a:r>
            <a:r>
              <a:rPr lang="en-CA" sz="2000" dirty="0" smtClean="0"/>
              <a:t>between </a:t>
            </a:r>
            <a:r>
              <a:rPr lang="en-CA" sz="2000" dirty="0" smtClean="0"/>
              <a:t>source, sink and pixel nodes appropriately.</a:t>
            </a:r>
            <a:endParaRPr lang="en-CA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3"/>
            <a:ext cx="732806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Alpha Expansion Construction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5226784"/>
            <a:ext cx="5143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Graph is dynamic.  Structure of inter-pixel links depends on </a:t>
            </a:r>
            <a:r>
              <a:rPr lang="en-CA" sz="2000" dirty="0" smtClean="0">
                <a:latin typeface="Symbol" pitchFamily="18" charset="2"/>
              </a:rPr>
              <a:t>a</a:t>
            </a:r>
            <a:r>
              <a:rPr lang="en-CA" sz="2000" dirty="0" smtClean="0"/>
              <a:t> and the choice of labels.</a:t>
            </a:r>
          </a:p>
          <a:p>
            <a:endParaRPr lang="en-CA" sz="2000" dirty="0" smtClean="0"/>
          </a:p>
          <a:p>
            <a:r>
              <a:rPr lang="en-CA" sz="2000" dirty="0" smtClean="0"/>
              <a:t>There are four cases.</a:t>
            </a:r>
            <a:endParaRPr lang="en-CA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3"/>
            <a:ext cx="732806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Alpha Expansion Construction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5226784"/>
            <a:ext cx="5143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Case 1:</a:t>
            </a:r>
          </a:p>
          <a:p>
            <a:endParaRPr lang="en-CA" sz="2000" dirty="0" smtClean="0"/>
          </a:p>
          <a:p>
            <a:r>
              <a:rPr lang="en-CA" sz="2000" dirty="0" smtClean="0"/>
              <a:t>Adjacent pixels both have label </a:t>
            </a:r>
            <a:r>
              <a:rPr lang="en-CA" sz="2000" dirty="0" smtClean="0">
                <a:latin typeface="Symbol" pitchFamily="18" charset="2"/>
              </a:rPr>
              <a:t>a</a:t>
            </a:r>
            <a:r>
              <a:rPr lang="en-CA" sz="2000" dirty="0" smtClean="0"/>
              <a:t> already.</a:t>
            </a:r>
          </a:p>
          <a:p>
            <a:r>
              <a:rPr lang="en-CA" sz="2000" dirty="0" err="1" smtClean="0"/>
              <a:t>Pairwise</a:t>
            </a:r>
            <a:r>
              <a:rPr lang="en-CA" sz="2000" dirty="0" smtClean="0"/>
              <a:t> cost is zero – no need for extra edges.</a:t>
            </a:r>
            <a:endParaRPr lang="en-CA" sz="2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3"/>
            <a:ext cx="732806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Alpha Expansion Construction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5226784"/>
            <a:ext cx="5143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Case 2:  Adjacent pixels are </a:t>
            </a:r>
            <a:r>
              <a:rPr lang="en-CA" sz="2000" dirty="0" err="1" smtClean="0">
                <a:latin typeface="Symbol" pitchFamily="18" charset="2"/>
              </a:rPr>
              <a:t>a,b</a:t>
            </a:r>
            <a:r>
              <a:rPr lang="en-CA" sz="2000" dirty="0" smtClean="0"/>
              <a:t>.  </a:t>
            </a:r>
          </a:p>
          <a:p>
            <a:r>
              <a:rPr lang="en-CA" sz="2000" dirty="0" smtClean="0"/>
              <a:t>Result either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000" dirty="0" err="1" smtClean="0">
                <a:latin typeface="Symbol" pitchFamily="18" charset="2"/>
              </a:rPr>
              <a:t>a,a</a:t>
            </a:r>
            <a:r>
              <a:rPr lang="en-CA" sz="2000" dirty="0" smtClean="0"/>
              <a:t> (no cost and no new edge).</a:t>
            </a:r>
            <a:endParaRPr lang="en-CA" sz="2000" dirty="0" smtClean="0">
              <a:latin typeface="Symbol" pitchFamily="18" charset="2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000" dirty="0" err="1" smtClean="0">
                <a:latin typeface="Symbol" pitchFamily="18" charset="2"/>
              </a:rPr>
              <a:t>a,b</a:t>
            </a:r>
            <a:r>
              <a:rPr lang="en-CA" sz="2000" dirty="0" smtClean="0"/>
              <a:t> (P(</a:t>
            </a:r>
            <a:r>
              <a:rPr lang="en-CA" sz="2000" dirty="0" err="1" smtClean="0">
                <a:latin typeface="Symbol" pitchFamily="18" charset="2"/>
              </a:rPr>
              <a:t>a,b</a:t>
            </a:r>
            <a:r>
              <a:rPr lang="en-CA" sz="2000" dirty="0" smtClean="0"/>
              <a:t>), add new edge).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3"/>
            <a:ext cx="732806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Alpha Expansion Construction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5226784"/>
            <a:ext cx="5143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Case 3:  Adjacent pixels are </a:t>
            </a:r>
            <a:r>
              <a:rPr lang="en-CA" sz="2000" dirty="0" err="1" smtClean="0">
                <a:latin typeface="Symbol" pitchFamily="18" charset="2"/>
              </a:rPr>
              <a:t>b,b</a:t>
            </a:r>
            <a:r>
              <a:rPr lang="en-CA" sz="2000" dirty="0" smtClean="0"/>
              <a:t>.  Result either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000" dirty="0" err="1" smtClean="0">
                <a:latin typeface="Symbol" pitchFamily="18" charset="2"/>
              </a:rPr>
              <a:t>b,b</a:t>
            </a:r>
            <a:r>
              <a:rPr lang="en-CA" sz="2000" dirty="0" smtClean="0"/>
              <a:t> (no cost and no new edge).</a:t>
            </a:r>
            <a:endParaRPr lang="en-CA" sz="2000" dirty="0" smtClean="0">
              <a:latin typeface="Symbol" pitchFamily="18" charset="2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000" dirty="0" err="1" smtClean="0">
                <a:latin typeface="Symbol" pitchFamily="18" charset="2"/>
              </a:rPr>
              <a:t>a,b</a:t>
            </a:r>
            <a:r>
              <a:rPr lang="en-CA" sz="2000" dirty="0" smtClean="0"/>
              <a:t> (P(</a:t>
            </a:r>
            <a:r>
              <a:rPr lang="en-CA" sz="2000" dirty="0" err="1" smtClean="0">
                <a:latin typeface="Symbol" pitchFamily="18" charset="2"/>
              </a:rPr>
              <a:t>a,b</a:t>
            </a:r>
            <a:r>
              <a:rPr lang="en-CA" sz="2000" dirty="0" smtClean="0"/>
              <a:t>), add new edge).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000" dirty="0" err="1" smtClean="0">
                <a:latin typeface="Symbol" pitchFamily="18" charset="2"/>
              </a:rPr>
              <a:t>b,a</a:t>
            </a:r>
            <a:r>
              <a:rPr lang="en-CA" sz="2000" dirty="0" smtClean="0"/>
              <a:t> (P(</a:t>
            </a:r>
            <a:r>
              <a:rPr lang="en-CA" sz="2000" dirty="0" err="1" smtClean="0">
                <a:latin typeface="Symbol" pitchFamily="18" charset="2"/>
              </a:rPr>
              <a:t>b,a</a:t>
            </a:r>
            <a:r>
              <a:rPr lang="en-CA" sz="2000" dirty="0" smtClean="0"/>
              <a:t>), add new edge).</a:t>
            </a:r>
          </a:p>
          <a:p>
            <a:pPr marL="914400" lvl="1" indent="-457200"/>
            <a:endParaRPr lang="en-CA" sz="20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CA" sz="2000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3"/>
            <a:ext cx="732806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Alpha Expansion Construction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5226784"/>
            <a:ext cx="5143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Case 4:  Adjacent pixels are </a:t>
            </a:r>
            <a:r>
              <a:rPr lang="en-CA" sz="2000" dirty="0" err="1" smtClean="0">
                <a:latin typeface="Symbol" pitchFamily="18" charset="2"/>
              </a:rPr>
              <a:t>b,g</a:t>
            </a:r>
            <a:r>
              <a:rPr lang="en-CA" sz="2000" dirty="0" smtClean="0"/>
              <a:t>.  Result either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000" dirty="0" err="1" smtClean="0">
                <a:latin typeface="Symbol" pitchFamily="18" charset="2"/>
              </a:rPr>
              <a:t>b,g</a:t>
            </a:r>
            <a:r>
              <a:rPr lang="en-CA" sz="2000" dirty="0" smtClean="0"/>
              <a:t> (P(</a:t>
            </a:r>
            <a:r>
              <a:rPr lang="en-CA" sz="2000" dirty="0" err="1" smtClean="0">
                <a:latin typeface="Symbol" pitchFamily="18" charset="2"/>
              </a:rPr>
              <a:t>b,g</a:t>
            </a:r>
            <a:r>
              <a:rPr lang="en-CA" sz="2000" dirty="0" smtClean="0"/>
              <a:t>), add new edge).</a:t>
            </a:r>
            <a:endParaRPr lang="en-CA" sz="2000" dirty="0" smtClean="0">
              <a:latin typeface="Symbol" pitchFamily="18" charset="2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000" dirty="0" err="1" smtClean="0">
                <a:latin typeface="Symbol" pitchFamily="18" charset="2"/>
              </a:rPr>
              <a:t>a,g</a:t>
            </a:r>
            <a:r>
              <a:rPr lang="en-CA" sz="2000" dirty="0" smtClean="0"/>
              <a:t> (P(</a:t>
            </a:r>
            <a:r>
              <a:rPr lang="en-CA" sz="2000" dirty="0" err="1" smtClean="0">
                <a:latin typeface="Symbol" pitchFamily="18" charset="2"/>
              </a:rPr>
              <a:t>a,g</a:t>
            </a:r>
            <a:r>
              <a:rPr lang="en-CA" sz="2000" dirty="0" smtClean="0"/>
              <a:t>), add new edge).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000" dirty="0" err="1" smtClean="0">
                <a:latin typeface="Symbol" pitchFamily="18" charset="2"/>
              </a:rPr>
              <a:t>b,a</a:t>
            </a:r>
            <a:r>
              <a:rPr lang="en-CA" sz="2000" dirty="0" smtClean="0"/>
              <a:t> (P(</a:t>
            </a:r>
            <a:r>
              <a:rPr lang="en-CA" sz="2000" dirty="0" err="1" smtClean="0">
                <a:latin typeface="Symbol" pitchFamily="18" charset="2"/>
              </a:rPr>
              <a:t>b,a</a:t>
            </a:r>
            <a:r>
              <a:rPr lang="en-CA" sz="2000" dirty="0" smtClean="0"/>
              <a:t>), add new edge).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000" dirty="0" err="1" smtClean="0">
                <a:latin typeface="Symbol" pitchFamily="18" charset="2"/>
              </a:rPr>
              <a:t>a,a</a:t>
            </a:r>
            <a:r>
              <a:rPr lang="en-CA" sz="2000" dirty="0" smtClean="0"/>
              <a:t> (no cost and no new edge).</a:t>
            </a:r>
          </a:p>
          <a:p>
            <a:pPr marL="914400" lvl="1" indent="-457200"/>
            <a:endParaRPr lang="en-CA" sz="20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CA" sz="2000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CA" dirty="0" smtClean="0"/>
              <a:t>Example Cut 1</a:t>
            </a:r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714348" y="1000108"/>
            <a:ext cx="7335489" cy="5857892"/>
            <a:chOff x="714348" y="1000108"/>
            <a:chExt cx="7335489" cy="5857892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1063753"/>
              <a:ext cx="7121175" cy="579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14348" y="1000108"/>
              <a:ext cx="714380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714348" y="1000108"/>
            <a:ext cx="7335489" cy="5857892"/>
            <a:chOff x="714348" y="1000108"/>
            <a:chExt cx="7335489" cy="5857892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1063753"/>
              <a:ext cx="7121175" cy="579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14348" y="1000108"/>
              <a:ext cx="714380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" name="Rectangle 6"/>
          <p:cNvSpPr/>
          <p:nvPr/>
        </p:nvSpPr>
        <p:spPr>
          <a:xfrm>
            <a:off x="5357818" y="1428736"/>
            <a:ext cx="3429024" cy="64294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CA" dirty="0" smtClean="0"/>
              <a:t>Example Cut 1</a:t>
            </a:r>
            <a:endParaRPr lang="en-CA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4176" t="57191" b="6116"/>
          <a:stretch>
            <a:fillRect/>
          </a:stretch>
        </p:blipFill>
        <p:spPr bwMode="auto">
          <a:xfrm>
            <a:off x="5429256" y="1571612"/>
            <a:ext cx="327832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15074" y="1000108"/>
            <a:ext cx="1775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Important!</a:t>
            </a:r>
            <a:endParaRPr lang="en-CA" sz="28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Example Cut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453122" cy="5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CA" dirty="0" smtClean="0"/>
              <a:t>Example Cut 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66255"/>
            <a:ext cx="7818169" cy="599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 of Talk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/>
              <a:t>Denoising</a:t>
            </a:r>
            <a:r>
              <a:rPr lang="en-CA" sz="2800" dirty="0" smtClean="0"/>
              <a:t> problem</a:t>
            </a:r>
          </a:p>
          <a:p>
            <a:r>
              <a:rPr lang="en-CA" sz="2800" dirty="0" smtClean="0">
                <a:solidFill>
                  <a:srgbClr val="FF0000"/>
                </a:solidFill>
              </a:rPr>
              <a:t>Markov random fields (MRFs)</a:t>
            </a:r>
          </a:p>
          <a:p>
            <a:r>
              <a:rPr lang="en-CA" sz="2800" dirty="0" smtClean="0"/>
              <a:t>Max-flow / min-cut</a:t>
            </a:r>
          </a:p>
          <a:p>
            <a:r>
              <a:rPr lang="en-CA" sz="2800" dirty="0" smtClean="0"/>
              <a:t>Binary  MRFs –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(exact solution)</a:t>
            </a:r>
          </a:p>
          <a:p>
            <a:r>
              <a:rPr lang="en-CA" sz="2800" dirty="0" smtClean="0"/>
              <a:t>Multi-label MRFs – 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(exact solution)</a:t>
            </a:r>
          </a:p>
          <a:p>
            <a:r>
              <a:rPr lang="en-CA" sz="2800" dirty="0" smtClean="0"/>
              <a:t>Multi-label MRFs - non-</a:t>
            </a:r>
            <a:r>
              <a:rPr lang="en-CA" sz="2800" dirty="0" err="1" smtClean="0"/>
              <a:t>submodular</a:t>
            </a:r>
            <a:r>
              <a:rPr lang="en-CA" sz="2800" dirty="0" smtClean="0"/>
              <a:t> (approximate)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3266"/>
            <a:ext cx="2257412" cy="2368544"/>
          </a:xfrm>
        </p:spPr>
        <p:txBody>
          <a:bodyPr>
            <a:normAutofit/>
          </a:bodyPr>
          <a:lstStyle/>
          <a:p>
            <a:r>
              <a:rPr lang="en-CA" sz="4000" dirty="0" err="1" smtClean="0"/>
              <a:t>Denoising</a:t>
            </a:r>
            <a:r>
              <a:rPr lang="en-CA" sz="4000" dirty="0" smtClean="0"/>
              <a:t> Results</a:t>
            </a:r>
            <a:endParaRPr lang="en-CA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6916"/>
          <a:stretch>
            <a:fillRect/>
          </a:stretch>
        </p:blipFill>
        <p:spPr bwMode="auto">
          <a:xfrm>
            <a:off x="2786050" y="285728"/>
            <a:ext cx="575534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2656" r="741"/>
          <a:stretch>
            <a:fillRect/>
          </a:stretch>
        </p:blipFill>
        <p:spPr bwMode="auto">
          <a:xfrm>
            <a:off x="939915" y="3500438"/>
            <a:ext cx="75611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Graph cuts help you find the MAP solution in models with </a:t>
            </a:r>
            <a:r>
              <a:rPr lang="en-CA" dirty="0" err="1" smtClean="0"/>
              <a:t>pairwise</a:t>
            </a:r>
            <a:r>
              <a:rPr lang="en-CA" dirty="0" smtClean="0"/>
              <a:t> MRF priors (also CRFs!)</a:t>
            </a:r>
          </a:p>
          <a:p>
            <a:pPr lvl="1"/>
            <a:r>
              <a:rPr lang="en-CA" dirty="0" smtClean="0"/>
              <a:t>Exact solution in binary case if </a:t>
            </a:r>
            <a:r>
              <a:rPr lang="en-CA" dirty="0" err="1" smtClean="0"/>
              <a:t>submodular</a:t>
            </a:r>
            <a:endParaRPr lang="en-CA" dirty="0" smtClean="0"/>
          </a:p>
          <a:p>
            <a:pPr lvl="1"/>
            <a:r>
              <a:rPr lang="en-CA" dirty="0" smtClean="0"/>
              <a:t>Exact solution in multi-label case if </a:t>
            </a:r>
            <a:r>
              <a:rPr lang="en-CA" dirty="0" err="1" smtClean="0"/>
              <a:t>submodular</a:t>
            </a:r>
            <a:endParaRPr lang="en-CA" dirty="0" smtClean="0"/>
          </a:p>
          <a:p>
            <a:pPr lvl="1"/>
            <a:r>
              <a:rPr lang="en-CA" dirty="0" smtClean="0"/>
              <a:t>Approximate solution in multi-label case if a metric</a:t>
            </a:r>
          </a:p>
          <a:p>
            <a:pPr lvl="1"/>
            <a:endParaRPr lang="en-CA" dirty="0" smtClean="0"/>
          </a:p>
          <a:p>
            <a:pPr algn="ctr">
              <a:buNone/>
            </a:pPr>
            <a:r>
              <a:rPr lang="en-CA" dirty="0" smtClean="0"/>
              <a:t>Contact me if you want slides or </a:t>
            </a:r>
            <a:r>
              <a:rPr lang="en-CA" dirty="0" smtClean="0"/>
              <a:t>notes s.prince@cs.ucl.ac.uk</a:t>
            </a:r>
            <a:endParaRPr lang="en-CA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r>
              <a:rPr lang="en-CA" dirty="0" smtClean="0"/>
              <a:t>Undirected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471610"/>
          </a:xfrm>
        </p:spPr>
        <p:txBody>
          <a:bodyPr>
            <a:normAutofit/>
          </a:bodyPr>
          <a:lstStyle/>
          <a:p>
            <a:r>
              <a:rPr lang="en-CA" dirty="0" smtClean="0"/>
              <a:t>MRF is an example of an undirected model</a:t>
            </a:r>
          </a:p>
          <a:p>
            <a:r>
              <a:rPr lang="en-CA" dirty="0" smtClean="0"/>
              <a:t>Product of positive potential functions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86058"/>
            <a:ext cx="420463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b="5693"/>
          <a:stretch>
            <a:fillRect/>
          </a:stretch>
        </p:blipFill>
        <p:spPr bwMode="auto">
          <a:xfrm>
            <a:off x="7286644" y="1900213"/>
            <a:ext cx="15976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786322"/>
            <a:ext cx="2995613" cy="10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058671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3200" dirty="0" smtClean="0">
                <a:solidFill>
                  <a:prstClr val="black"/>
                </a:solidFill>
              </a:rPr>
              <a:t>Z is a normalizing constant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72" y="5844621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3200" dirty="0" smtClean="0">
                <a:solidFill>
                  <a:prstClr val="black"/>
                </a:solidFill>
              </a:rPr>
              <a:t>Z referred to as “partition function”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Alternate Formulation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57187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3200" dirty="0" smtClean="0">
                <a:solidFill>
                  <a:prstClr val="black"/>
                </a:solidFill>
              </a:rPr>
              <a:t>or product of exponential costs 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429132"/>
            <a:ext cx="4572032" cy="9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714380"/>
          </a:xfrm>
        </p:spPr>
        <p:txBody>
          <a:bodyPr>
            <a:normAutofit/>
          </a:bodyPr>
          <a:lstStyle/>
          <a:p>
            <a:r>
              <a:rPr lang="en-CA" dirty="0" smtClean="0"/>
              <a:t>Product of positive potential functions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428868"/>
            <a:ext cx="420463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b="5693"/>
          <a:stretch>
            <a:fillRect/>
          </a:stretch>
        </p:blipFill>
        <p:spPr bwMode="auto">
          <a:xfrm>
            <a:off x="7286644" y="1571612"/>
            <a:ext cx="15976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639422"/>
            <a:ext cx="1643074" cy="5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85786" y="592933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where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929330"/>
            <a:ext cx="3619475" cy="42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2007</Words>
  <Application>Microsoft Office PowerPoint</Application>
  <PresentationFormat>On-screen Show (4:3)</PresentationFormat>
  <Paragraphs>347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Graph cuts for maximum a posteriori inference with Markov random field priors</vt:lpstr>
      <vt:lpstr>Plan of Talk</vt:lpstr>
      <vt:lpstr>Binary Denoising</vt:lpstr>
      <vt:lpstr>Multi-label Denoising</vt:lpstr>
      <vt:lpstr>Denoising Task</vt:lpstr>
      <vt:lpstr>Denoising</vt:lpstr>
      <vt:lpstr>Plan of Talk</vt:lpstr>
      <vt:lpstr>Undirected Models</vt:lpstr>
      <vt:lpstr>Alternate Formulation</vt:lpstr>
      <vt:lpstr>MRF Example</vt:lpstr>
      <vt:lpstr>Proof of Markov Property</vt:lpstr>
      <vt:lpstr>MRF Example</vt:lpstr>
      <vt:lpstr>MRF Definition</vt:lpstr>
      <vt:lpstr>Hammersley Clifford Theorem</vt:lpstr>
      <vt:lpstr>Denoising with MRFs</vt:lpstr>
      <vt:lpstr>MAP Inference</vt:lpstr>
      <vt:lpstr>Graph Cuts Overview</vt:lpstr>
      <vt:lpstr>Graph Cuts Overview</vt:lpstr>
      <vt:lpstr>Plan of Talk</vt:lpstr>
      <vt:lpstr>Max-Flow Problem</vt:lpstr>
      <vt:lpstr>Saturated Edges</vt:lpstr>
      <vt:lpstr>Min Cut</vt:lpstr>
      <vt:lpstr>Augmenting Paths</vt:lpstr>
      <vt:lpstr>Augmenting Paths</vt:lpstr>
      <vt:lpstr>Augmenting Paths</vt:lpstr>
      <vt:lpstr>Augmenting Paths</vt:lpstr>
      <vt:lpstr>Augmenting Paths</vt:lpstr>
      <vt:lpstr>Augmenting Paths</vt:lpstr>
      <vt:lpstr>Augmenting Paths</vt:lpstr>
      <vt:lpstr>Augmenting Paths</vt:lpstr>
      <vt:lpstr>Plan of Talk</vt:lpstr>
      <vt:lpstr>Graph Cuts:  Binary MRF</vt:lpstr>
      <vt:lpstr>Graph Construction</vt:lpstr>
      <vt:lpstr>Graph Construction</vt:lpstr>
      <vt:lpstr>Example 1</vt:lpstr>
      <vt:lpstr>Example 2</vt:lpstr>
      <vt:lpstr>Example 3</vt:lpstr>
      <vt:lpstr>Slide 38</vt:lpstr>
      <vt:lpstr>General Pairwise costs</vt:lpstr>
      <vt:lpstr>Reparameterization</vt:lpstr>
      <vt:lpstr>Reparameterization 1</vt:lpstr>
      <vt:lpstr>Reparameterization 2</vt:lpstr>
      <vt:lpstr>Submodularity</vt:lpstr>
      <vt:lpstr>Submodularity</vt:lpstr>
      <vt:lpstr>Denoising Results</vt:lpstr>
      <vt:lpstr>Plan of Talk</vt:lpstr>
      <vt:lpstr>Multiple Labels</vt:lpstr>
      <vt:lpstr>Constraint Edges</vt:lpstr>
      <vt:lpstr>Multiple Labels</vt:lpstr>
      <vt:lpstr>Example Cuts</vt:lpstr>
      <vt:lpstr>Pairwise Costs</vt:lpstr>
      <vt:lpstr>Reparameterization</vt:lpstr>
      <vt:lpstr>Slide 53</vt:lpstr>
      <vt:lpstr>Submodularity</vt:lpstr>
      <vt:lpstr>Convex vs. non-convex costs</vt:lpstr>
      <vt:lpstr>What is wrong with convex costs?</vt:lpstr>
      <vt:lpstr>Plan of Talk</vt:lpstr>
      <vt:lpstr>Alpha Expansion Algorithm</vt:lpstr>
      <vt:lpstr>Alpha Expansion Ideas</vt:lpstr>
      <vt:lpstr>Alpha Expansion Construction</vt:lpstr>
      <vt:lpstr>Alpha Expansion Construction</vt:lpstr>
      <vt:lpstr>Alpha Expansion Construction</vt:lpstr>
      <vt:lpstr>Alpha Expansion Construction</vt:lpstr>
      <vt:lpstr>Alpha Expansion Construction</vt:lpstr>
      <vt:lpstr>Alpha Expansion Construction</vt:lpstr>
      <vt:lpstr>Example Cut 1</vt:lpstr>
      <vt:lpstr>Example Cut 1</vt:lpstr>
      <vt:lpstr>Example Cut 2</vt:lpstr>
      <vt:lpstr>Example Cut 3</vt:lpstr>
      <vt:lpstr>Denoising Results</vt:lpstr>
      <vt:lpstr>Conclusions</vt:lpstr>
    </vt:vector>
  </TitlesOfParts>
  <Company>UCL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cuts for maximum a posteriori inference with Markov random field priors</dc:title>
  <dc:creator>Simon</dc:creator>
  <cp:lastModifiedBy>Simon</cp:lastModifiedBy>
  <cp:revision>81</cp:revision>
  <dcterms:created xsi:type="dcterms:W3CDTF">2010-04-22T11:29:47Z</dcterms:created>
  <dcterms:modified xsi:type="dcterms:W3CDTF">2010-04-23T14:54:59Z</dcterms:modified>
</cp:coreProperties>
</file>