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71" r:id="rId8"/>
    <p:sldId id="261" r:id="rId9"/>
    <p:sldId id="262" r:id="rId10"/>
    <p:sldId id="263" r:id="rId11"/>
    <p:sldId id="297" r:id="rId12"/>
    <p:sldId id="264" r:id="rId13"/>
    <p:sldId id="269" r:id="rId14"/>
    <p:sldId id="270" r:id="rId15"/>
    <p:sldId id="272" r:id="rId16"/>
    <p:sldId id="265" r:id="rId17"/>
    <p:sldId id="266" r:id="rId18"/>
    <p:sldId id="267" r:id="rId19"/>
    <p:sldId id="268" r:id="rId20"/>
    <p:sldId id="273" r:id="rId21"/>
    <p:sldId id="274" r:id="rId22"/>
    <p:sldId id="275" r:id="rId23"/>
    <p:sldId id="277" r:id="rId24"/>
    <p:sldId id="276" r:id="rId25"/>
    <p:sldId id="278" r:id="rId26"/>
    <p:sldId id="279" r:id="rId27"/>
    <p:sldId id="280" r:id="rId28"/>
    <p:sldId id="294" r:id="rId29"/>
    <p:sldId id="282" r:id="rId30"/>
    <p:sldId id="285" r:id="rId31"/>
    <p:sldId id="298" r:id="rId32"/>
    <p:sldId id="286" r:id="rId33"/>
    <p:sldId id="293" r:id="rId34"/>
    <p:sldId id="287" r:id="rId35"/>
    <p:sldId id="292" r:id="rId36"/>
    <p:sldId id="291" r:id="rId37"/>
    <p:sldId id="290" r:id="rId38"/>
    <p:sldId id="289" r:id="rId39"/>
    <p:sldId id="295" r:id="rId40"/>
    <p:sldId id="29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99" autoAdjust="0"/>
  </p:normalViewPr>
  <p:slideViewPr>
    <p:cSldViewPr snapToGrid="0" showGuides="1">
      <p:cViewPr varScale="1">
        <p:scale>
          <a:sx n="67" d="100"/>
          <a:sy n="67" d="100"/>
        </p:scale>
        <p:origin x="-1254" y="-96"/>
      </p:cViewPr>
      <p:guideLst>
        <p:guide orient="horz" pos="3486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dawg\Documents\DEC2\blank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marker>
            <c:symbol val="none"/>
          </c:marker>
          <c:xVal>
            <c:numRef>
              <c:f>Sheet1!$A$1:$B$1</c:f>
              <c:numCache>
                <c:formatCode>General</c:formatCode>
                <c:ptCount val="2"/>
                <c:pt idx="0">
                  <c:v>2.5</c:v>
                </c:pt>
                <c:pt idx="1">
                  <c:v>2.5</c:v>
                </c:pt>
              </c:numCache>
            </c:numRef>
          </c:xVal>
          <c:yVal>
            <c:numRef>
              <c:f>Sheet1!$A$2:$B$2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yVal>
          <c:smooth val="1"/>
        </c:ser>
        <c:axId val="66553728"/>
        <c:axId val="66555264"/>
      </c:scatterChart>
      <c:valAx>
        <c:axId val="66553728"/>
        <c:scaling>
          <c:orientation val="minMax"/>
          <c:max val="2"/>
          <c:min val="0"/>
        </c:scaling>
        <c:axPos val="b"/>
        <c:numFmt formatCode="General" sourceLinked="1"/>
        <c:tickLblPos val="nextTo"/>
        <c:crossAx val="66555264"/>
        <c:crosses val="autoZero"/>
        <c:crossBetween val="midCat"/>
        <c:majorUnit val="1"/>
      </c:valAx>
      <c:valAx>
        <c:axId val="66555264"/>
        <c:scaling>
          <c:orientation val="minMax"/>
          <c:max val="2"/>
          <c:min val="-2"/>
        </c:scaling>
        <c:axPos val="l"/>
        <c:majorGridlines/>
        <c:numFmt formatCode="General" sourceLinked="1"/>
        <c:tickLblPos val="nextTo"/>
        <c:crossAx val="66553728"/>
        <c:crosses val="autoZero"/>
        <c:crossBetween val="midCat"/>
        <c:majorUnit val="1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039BA-F58B-4C7A-B1FD-E7079B772033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837568-190D-4C28-AFB0-E0F94D6FA5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5B4E-5CF8-4E82-97C7-64A4E23C8E8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7AAF4-A565-4625-9A5D-592437DE58D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37568-190D-4C28-AFB0-E0F94D6FA5E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3337-16FF-4052-B1D2-4D94B7B040B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3BC5-FBA1-4E1D-AFC6-CF6058976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C3337-16FF-4052-B1D2-4D94B7B040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33BC5-FBA1-4E1D-AFC6-CF6058976D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C2Files\ISRU_Evo\vid\C2_Cornell_Sim_20fps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\Documents\Undergrad%20AI%20Talk\run_1.mp4" TargetMode="Externa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\Documents\Undergrad%20AI%20Talk\run_2.mp4" TargetMode="Externa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\Documents\Undergrad%20AI%20Talk\run_3.mp4" TargetMode="Externa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\Documents\Undergrad%20AI%20Talk\run_4.mp4" TargetMode="External"/><Relationship Id="rId4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\Documents\Undergrad%20AI%20Talk\run_5.mp4" TargetMode="Externa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aul\Documents\Undergrad%20AI%20Talk\ePuck_new.wmv" TargetMode="External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xcar2d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Evolutionary Algorithms and Artificial Intelligence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648200"/>
            <a:ext cx="50292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Paul Grouchy</a:t>
            </a:r>
          </a:p>
          <a:p>
            <a:r>
              <a:rPr lang="en-US" dirty="0" smtClean="0"/>
              <a:t>PhD Candidate</a:t>
            </a:r>
          </a:p>
          <a:p>
            <a:r>
              <a:rPr lang="en-US" dirty="0" smtClean="0"/>
              <a:t>University of Toronto Institute for Aerospace Studies</a:t>
            </a:r>
          </a:p>
          <a:p>
            <a:endParaRPr lang="en-US" dirty="0" smtClean="0"/>
          </a:p>
          <a:p>
            <a:r>
              <a:rPr lang="en-US" dirty="0" smtClean="0"/>
              <a:t>pgrouchy@gmail.com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9100" y="5674680"/>
            <a:ext cx="32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https://xkcd.com/720/</a:t>
            </a:r>
            <a:endParaRPr lang="en-US" sz="2400" dirty="0"/>
          </a:p>
        </p:txBody>
      </p:sp>
      <p:pic>
        <p:nvPicPr>
          <p:cNvPr id="5" name="Picture 4" descr="xkcd_GA_me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353" y="1508498"/>
            <a:ext cx="7133294" cy="38410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as AIs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Eureqa</a:t>
            </a:r>
            <a:r>
              <a:rPr lang="en-US" dirty="0" smtClean="0"/>
              <a:t> </a:t>
            </a:r>
            <a:r>
              <a:rPr lang="en-US" sz="2400" dirty="0" smtClean="0"/>
              <a:t>(http://creativemachines.cornell.edu/eureqa)</a:t>
            </a:r>
          </a:p>
          <a:p>
            <a:pPr lvl="1"/>
            <a:r>
              <a:rPr lang="en-US" dirty="0" smtClean="0"/>
              <a:t>Based on Genetic Programming (GP):</a:t>
            </a:r>
          </a:p>
        </p:txBody>
      </p:sp>
      <p:pic>
        <p:nvPicPr>
          <p:cNvPr id="4" name="Picture 3" descr="eureqa_eq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0013" y="3984582"/>
            <a:ext cx="5534798" cy="609685"/>
          </a:xfrm>
          <a:prstGeom prst="rect">
            <a:avLst/>
          </a:prstGeom>
        </p:spPr>
      </p:pic>
      <p:pic>
        <p:nvPicPr>
          <p:cNvPr id="7" name="Picture 6" descr="eureqa_tr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322" y="2946555"/>
            <a:ext cx="2603016" cy="26857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as AIs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Eureqa</a:t>
            </a:r>
            <a:r>
              <a:rPr lang="en-US" dirty="0" smtClean="0"/>
              <a:t> </a:t>
            </a:r>
            <a:r>
              <a:rPr lang="en-US" sz="2400" dirty="0" smtClean="0"/>
              <a:t>(http://creativemachines.cornell.edu/eureqa)</a:t>
            </a:r>
          </a:p>
        </p:txBody>
      </p:sp>
      <p:pic>
        <p:nvPicPr>
          <p:cNvPr id="5" name="Picture 4" descr="eureqa_law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308" y="2397580"/>
            <a:ext cx="5351383" cy="4163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as AIs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http://www.gp-field-guide.org.uk/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4000" dirty="0" smtClean="0"/>
              <a:t>							    (FREE!)</a:t>
            </a:r>
          </a:p>
        </p:txBody>
      </p:sp>
      <p:pic>
        <p:nvPicPr>
          <p:cNvPr id="7" name="Picture 6" descr="fieldGuide_G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070" y="2498779"/>
            <a:ext cx="3169860" cy="4243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are Embarrassingly Parallelizable</a:t>
            </a:r>
            <a:endParaRPr lang="en-US" sz="4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187" y="1396249"/>
            <a:ext cx="5345625" cy="543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AI vs. AGI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AI:</a:t>
            </a:r>
            <a:endParaRPr lang="en-US" sz="2400" dirty="0" smtClean="0"/>
          </a:p>
        </p:txBody>
      </p:sp>
      <p:pic>
        <p:nvPicPr>
          <p:cNvPr id="4" name="Picture 3" descr="wat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288173"/>
            <a:ext cx="7620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AI vs. AGI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General Intelligence (AGI):</a:t>
            </a:r>
            <a:endParaRPr lang="en-US" sz="2400" dirty="0" smtClean="0"/>
          </a:p>
        </p:txBody>
      </p:sp>
      <p:pic>
        <p:nvPicPr>
          <p:cNvPr id="4" name="Picture 3" descr="wat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3405" y="2988457"/>
            <a:ext cx="2488293" cy="2471814"/>
          </a:xfrm>
          <a:prstGeom prst="rect">
            <a:avLst/>
          </a:prstGeom>
        </p:spPr>
      </p:pic>
      <p:pic>
        <p:nvPicPr>
          <p:cNvPr id="5" name="Picture 4" descr="bend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8658" y="2403094"/>
            <a:ext cx="2793651" cy="4063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AI vs. AGI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Artificial General Intelligence (AGI):</a:t>
            </a:r>
            <a:endParaRPr lang="en-US" sz="2400" dirty="0" smtClean="0"/>
          </a:p>
        </p:txBody>
      </p:sp>
      <p:pic>
        <p:nvPicPr>
          <p:cNvPr id="4" name="Picture 3" descr="wat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288173"/>
            <a:ext cx="7620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pic>
        <p:nvPicPr>
          <p:cNvPr id="5" name="Picture 4" descr="human_evo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50779"/>
            <a:ext cx="7620000" cy="2771775"/>
          </a:xfrm>
          <a:prstGeom prst="rect">
            <a:avLst/>
          </a:prstGeom>
        </p:spPr>
      </p:pic>
      <p:pic>
        <p:nvPicPr>
          <p:cNvPr id="7" name="Picture 6" descr="human_evo_lef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049" y="1363844"/>
            <a:ext cx="3924300" cy="2771775"/>
          </a:xfrm>
          <a:prstGeom prst="rect">
            <a:avLst/>
          </a:prstGeom>
        </p:spPr>
      </p:pic>
      <p:pic>
        <p:nvPicPr>
          <p:cNvPr id="8" name="Picture 7" descr="robot evoluti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836" y="3944983"/>
            <a:ext cx="7832328" cy="2596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grpSp>
        <p:nvGrpSpPr>
          <p:cNvPr id="64" name="Group 63"/>
          <p:cNvGrpSpPr/>
          <p:nvPr/>
        </p:nvGrpSpPr>
        <p:grpSpPr>
          <a:xfrm>
            <a:off x="2765860" y="1571898"/>
            <a:ext cx="5806863" cy="5067300"/>
            <a:chOff x="3762931" y="1676400"/>
            <a:chExt cx="5806863" cy="5067300"/>
          </a:xfrm>
        </p:grpSpPr>
        <p:grpSp>
          <p:nvGrpSpPr>
            <p:cNvPr id="34" name="Group 19"/>
            <p:cNvGrpSpPr/>
            <p:nvPr/>
          </p:nvGrpSpPr>
          <p:grpSpPr>
            <a:xfrm>
              <a:off x="4715431" y="1866900"/>
              <a:ext cx="1676400" cy="990600"/>
              <a:chOff x="3429000" y="5867400"/>
              <a:chExt cx="1676400" cy="990600"/>
            </a:xfrm>
            <a:solidFill>
              <a:schemeClr val="accent3"/>
            </a:solidFill>
          </p:grpSpPr>
          <p:sp>
            <p:nvSpPr>
              <p:cNvPr id="35" name="Oval 34"/>
              <p:cNvSpPr/>
              <p:nvPr/>
            </p:nvSpPr>
            <p:spPr>
              <a:xfrm>
                <a:off x="4114800" y="61722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429000" y="64008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581400" y="60198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886200" y="58674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810000" y="63246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4419600" y="63246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114800" y="65532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800600" y="64008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267200" y="58674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572000" y="6019800"/>
                <a:ext cx="304800" cy="304800"/>
              </a:xfrm>
              <a:prstGeom prst="ellipse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3762931" y="4535269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evaluate fitness of each genome using fitness function</a:t>
              </a:r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5553631" y="4078069"/>
              <a:ext cx="0" cy="45720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3762931" y="3392269"/>
              <a:ext cx="3581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select and reproduce parents based on fitness values</a:t>
              </a:r>
              <a:endParaRPr lang="en-US" dirty="0"/>
            </a:p>
          </p:txBody>
        </p:sp>
        <p:grpSp>
          <p:nvGrpSpPr>
            <p:cNvPr id="48" name="Group 33"/>
            <p:cNvGrpSpPr/>
            <p:nvPr/>
          </p:nvGrpSpPr>
          <p:grpSpPr>
            <a:xfrm>
              <a:off x="4715431" y="5753100"/>
              <a:ext cx="1676400" cy="990600"/>
              <a:chOff x="3429000" y="5867400"/>
              <a:chExt cx="1676400" cy="990600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114800" y="6172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429000" y="6400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5814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886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3810000" y="6324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419600" y="63246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114800" y="6553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800600" y="6400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267200" y="58674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4572000" y="60198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" name="Straight Arrow Connector 58"/>
            <p:cNvCxnSpPr/>
            <p:nvPr/>
          </p:nvCxnSpPr>
          <p:spPr>
            <a:xfrm flipV="1">
              <a:off x="5553631" y="5181600"/>
              <a:ext cx="0" cy="45720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5553631" y="2971800"/>
              <a:ext cx="0" cy="45720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Arc 60"/>
            <p:cNvSpPr/>
            <p:nvPr/>
          </p:nvSpPr>
          <p:spPr>
            <a:xfrm>
              <a:off x="5553631" y="1676400"/>
              <a:ext cx="1855696" cy="4536141"/>
            </a:xfrm>
            <a:prstGeom prst="arc">
              <a:avLst>
                <a:gd name="adj1" fmla="val 15468887"/>
                <a:gd name="adj2" fmla="val 5495741"/>
              </a:avLst>
            </a:prstGeom>
            <a:noFill/>
            <a:ln w="50800">
              <a:solidFill>
                <a:schemeClr val="accent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78994" y="6063734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Generation </a:t>
              </a:r>
              <a:r>
                <a:rPr lang="en-US" i="1" dirty="0" smtClean="0"/>
                <a:t>t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78994" y="2177534"/>
              <a:ext cx="2590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Generation </a:t>
              </a:r>
              <a:r>
                <a:rPr lang="en-US" i="1" dirty="0" smtClean="0"/>
                <a:t>t</a:t>
              </a:r>
              <a:r>
                <a:rPr lang="en-US" dirty="0" smtClean="0"/>
                <a:t>+1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Program flow of a Genetic Algorithm (GA):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Randomly initialize population of “genomes”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Evaluate “fitness” of all genomes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Select high-fitness genomes to become “parents”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Produce new population of “offspring” genomes from “parent” genomes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End of a single “generation”</a:t>
            </a:r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7757748">
            <a:off x="5300" y="2977454"/>
            <a:ext cx="2475818" cy="2285105"/>
          </a:xfrm>
          <a:prstGeom prst="arc">
            <a:avLst>
              <a:gd name="adj1" fmla="val 19951104"/>
              <a:gd name="adj2" fmla="val 7705422"/>
            </a:avLst>
          </a:prstGeom>
          <a:ln w="50800">
            <a:solidFill>
              <a:schemeClr val="accent2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pic>
        <p:nvPicPr>
          <p:cNvPr id="34" name="Picture 33" descr="black_box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2274" y="2344786"/>
            <a:ext cx="2599451" cy="2743200"/>
          </a:xfrm>
          <a:prstGeom prst="rect">
            <a:avLst/>
          </a:prstGeom>
        </p:spPr>
      </p:pic>
      <p:sp>
        <p:nvSpPr>
          <p:cNvPr id="48" name="Right Arrow 47"/>
          <p:cNvSpPr/>
          <p:nvPr/>
        </p:nvSpPr>
        <p:spPr>
          <a:xfrm>
            <a:off x="190500" y="3297286"/>
            <a:ext cx="2971800" cy="838200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Inputs</a:t>
            </a:r>
          </a:p>
        </p:txBody>
      </p:sp>
      <p:sp>
        <p:nvSpPr>
          <p:cNvPr id="64" name="Right Arrow 63"/>
          <p:cNvSpPr/>
          <p:nvPr/>
        </p:nvSpPr>
        <p:spPr>
          <a:xfrm>
            <a:off x="5981700" y="3297286"/>
            <a:ext cx="2971800" cy="8382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white"/>
                </a:solidFill>
              </a:rPr>
              <a:t>Outputs</a:t>
            </a:r>
          </a:p>
        </p:txBody>
      </p:sp>
      <p:pic>
        <p:nvPicPr>
          <p:cNvPr id="65" name="Picture 64" descr="brai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3283" y="2793099"/>
            <a:ext cx="2572295" cy="1929222"/>
          </a:xfrm>
          <a:prstGeom prst="rect">
            <a:avLst/>
          </a:prstGeom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9508" y="2516162"/>
            <a:ext cx="3918858" cy="254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grpSp>
        <p:nvGrpSpPr>
          <p:cNvPr id="4" name="Group 19"/>
          <p:cNvGrpSpPr/>
          <p:nvPr/>
        </p:nvGrpSpPr>
        <p:grpSpPr>
          <a:xfrm>
            <a:off x="6370149" y="1762398"/>
            <a:ext cx="1676400" cy="990600"/>
            <a:chOff x="3429000" y="5867400"/>
            <a:chExt cx="1676400" cy="990600"/>
          </a:xfrm>
          <a:solidFill>
            <a:schemeClr val="accent3"/>
          </a:solidFill>
        </p:grpSpPr>
        <p:sp>
          <p:nvSpPr>
            <p:cNvPr id="35" name="Oval 34"/>
            <p:cNvSpPr/>
            <p:nvPr/>
          </p:nvSpPr>
          <p:spPr>
            <a:xfrm>
              <a:off x="4114800" y="61722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29000" y="6400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81400" y="6019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86200" y="58674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10000" y="63246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419600" y="63246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114800" y="65532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00600" y="6400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267200" y="58674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572000" y="6019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417649" y="4430767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evaluate fitness of each genome using fitness function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7208349" y="3973567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417649" y="3287767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and reproduce parents based on fitness values</a:t>
            </a:r>
            <a:endParaRPr lang="en-US" dirty="0"/>
          </a:p>
        </p:txBody>
      </p:sp>
      <p:grpSp>
        <p:nvGrpSpPr>
          <p:cNvPr id="5" name="Group 33"/>
          <p:cNvGrpSpPr/>
          <p:nvPr/>
        </p:nvGrpSpPr>
        <p:grpSpPr>
          <a:xfrm>
            <a:off x="6370149" y="5648598"/>
            <a:ext cx="1676400" cy="990600"/>
            <a:chOff x="3429000" y="5867400"/>
            <a:chExt cx="1676400" cy="990600"/>
          </a:xfrm>
        </p:grpSpPr>
        <p:sp>
          <p:nvSpPr>
            <p:cNvPr id="49" name="Oval 48"/>
            <p:cNvSpPr/>
            <p:nvPr/>
          </p:nvSpPr>
          <p:spPr>
            <a:xfrm>
              <a:off x="4114800" y="6172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3429000" y="640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3581400" y="6019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3886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810000" y="632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419600" y="632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114800" y="6553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800600" y="640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4267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72000" y="6019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 flipV="1">
            <a:off x="7208349" y="5077098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7208349" y="2867298"/>
            <a:ext cx="0" cy="457200"/>
          </a:xfrm>
          <a:prstGeom prst="straightConnector1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Arc 60"/>
          <p:cNvSpPr/>
          <p:nvPr/>
        </p:nvSpPr>
        <p:spPr>
          <a:xfrm>
            <a:off x="7208349" y="1571898"/>
            <a:ext cx="1855696" cy="4536141"/>
          </a:xfrm>
          <a:prstGeom prst="arc">
            <a:avLst>
              <a:gd name="adj1" fmla="val 15468887"/>
              <a:gd name="adj2" fmla="val 5495741"/>
            </a:avLst>
          </a:prstGeom>
          <a:noFill/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486429" y="4232363"/>
            <a:ext cx="3409406" cy="927463"/>
          </a:xfrm>
          <a:prstGeom prst="ellipse">
            <a:avLst/>
          </a:prstGeom>
          <a:noFill/>
          <a:ln w="508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876932" y="37274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Right Brace 63"/>
          <p:cNvSpPr/>
          <p:nvPr/>
        </p:nvSpPr>
        <p:spPr>
          <a:xfrm>
            <a:off x="3775166" y="1502229"/>
            <a:ext cx="796834" cy="5159828"/>
          </a:xfrm>
          <a:prstGeom prst="rightBrac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hape 65"/>
          <p:cNvCxnSpPr>
            <a:stCxn id="34" idx="2"/>
            <a:endCxn id="64" idx="1"/>
          </p:cNvCxnSpPr>
          <p:nvPr/>
        </p:nvCxnSpPr>
        <p:spPr>
          <a:xfrm rot="10800000">
            <a:off x="4572001" y="4082143"/>
            <a:ext cx="914429" cy="613952"/>
          </a:xfrm>
          <a:prstGeom prst="curvedConnector5">
            <a:avLst>
              <a:gd name="adj1" fmla="val 10001"/>
              <a:gd name="adj2" fmla="val -44681"/>
              <a:gd name="adj3" fmla="val 62144"/>
            </a:avLst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331829" y="1557338"/>
          <a:ext cx="3178092" cy="42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255"/>
                <a:gridCol w="643255"/>
                <a:gridCol w="747195"/>
                <a:gridCol w="397192"/>
                <a:gridCol w="747195"/>
              </a:tblGrid>
              <a:tr h="4282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-0.21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1" name="Straight Arrow Connector 70"/>
          <p:cNvCxnSpPr/>
          <p:nvPr/>
        </p:nvCxnSpPr>
        <p:spPr>
          <a:xfrm flipV="1">
            <a:off x="1914172" y="2101225"/>
            <a:ext cx="0" cy="457200"/>
          </a:xfrm>
          <a:prstGeom prst="straightConnector1">
            <a:avLst/>
          </a:prstGeom>
          <a:ln w="508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-222071" y="2708548"/>
            <a:ext cx="2055953" cy="133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72" descr="brain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75928" y="2776624"/>
            <a:ext cx="1663467" cy="1247601"/>
          </a:xfrm>
          <a:prstGeom prst="rect">
            <a:avLst/>
          </a:prstGeom>
        </p:spPr>
      </p:pic>
      <p:graphicFrame>
        <p:nvGraphicFramePr>
          <p:cNvPr id="74" name="Chart 73"/>
          <p:cNvGraphicFramePr>
            <a:graphicFrameLocks noGrp="1"/>
          </p:cNvGraphicFramePr>
          <p:nvPr/>
        </p:nvGraphicFramePr>
        <p:xfrm>
          <a:off x="248625" y="4323806"/>
          <a:ext cx="3344500" cy="2351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5" name="Picture 74" descr="wall-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837" y="5302910"/>
            <a:ext cx="333805" cy="366915"/>
          </a:xfrm>
          <a:prstGeom prst="rect">
            <a:avLst/>
          </a:prstGeom>
        </p:spPr>
      </p:pic>
      <p:cxnSp>
        <p:nvCxnSpPr>
          <p:cNvPr id="79" name="Straight Arrow Connector 78"/>
          <p:cNvCxnSpPr/>
          <p:nvPr/>
        </p:nvCxnSpPr>
        <p:spPr>
          <a:xfrm flipV="1">
            <a:off x="1920875" y="4101737"/>
            <a:ext cx="0" cy="320320"/>
          </a:xfrm>
          <a:prstGeom prst="straightConnector1">
            <a:avLst/>
          </a:prstGeom>
          <a:ln w="50800"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633492" y="2908936"/>
            <a:ext cx="57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=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C 0.01597 -0.00092 0.00833 -0.00046 0.02291 -0.00185 C 0.02708 -0.00208 0.03107 -0.00347 0.03559 -0.00393 C 0.0401 -0.00694 0.04427 -0.00787 0.05086 -0.00902 C 0.05538 -0.01227 0.0526 -0.01134 0.05764 -0.01227 C 0.05798 -0.0125 0.06111 -0.01852 0.06163 -0.01921 C 0.06215 -0.01967 0.06336 -0.01967 0.06441 -0.02014 C 0.06475 -0.0206 0.06493 -0.02106 0.06545 -0.02152 C 0.06597 -0.02199 0.06701 -0.02245 0.06736 -0.02315 C 0.06892 -0.025 0.06979 -0.02731 0.07118 -0.0294 C 0.07187 -0.03032 0.07517 -0.03009 0.07708 -0.03032 C 0.07795 -0.03055 0.07986 -0.03078 0.07986 -0.03055 C 0.08385 -0.03703 0.09514 -0.03796 0.1059 -0.03865 C 0.11024 -0.03889 0.11423 -0.03981 0.11857 -0.04004 C 0.12708 -0.04074 0.13576 -0.04097 0.14444 -0.04166 C 0.15816 -0.04583 0.18524 -0.04398 0.20052 -0.04398 " pathEditMode="relative" rAng="0" ptsTypes="fffffffffffffffA">
                                      <p:cBhvr>
                                        <p:cTn id="54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4" grpId="0" animBg="1"/>
      <p:bldGraphic spid="74" grpId="0">
        <p:bldAsOne/>
      </p:bldGraphic>
      <p:bldP spid="9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pic>
        <p:nvPicPr>
          <p:cNvPr id="4" name="Picture 3" descr="IMG_03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290" y="1593669"/>
            <a:ext cx="6496595" cy="4872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pic>
        <p:nvPicPr>
          <p:cNvPr id="8" name="C2_Cornell_Sim_20fp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37160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3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pic>
        <p:nvPicPr>
          <p:cNvPr id="5" name="Picture 4" descr="IMG_03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219200"/>
            <a:ext cx="4267200" cy="3200400"/>
          </a:xfrm>
          <a:prstGeom prst="rect">
            <a:avLst/>
          </a:prstGeom>
        </p:spPr>
      </p:pic>
      <p:pic>
        <p:nvPicPr>
          <p:cNvPr id="6" name="Picture 5" descr="IMG_0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505200"/>
            <a:ext cx="4267200" cy="3200400"/>
          </a:xfrm>
          <a:prstGeom prst="rect">
            <a:avLst/>
          </a:prstGeom>
        </p:spPr>
      </p:pic>
      <p:pic>
        <p:nvPicPr>
          <p:cNvPr id="7" name="Picture 2" descr="E:\Other Hawaii Pics\Ken Law\20100210\P1000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1691640"/>
            <a:ext cx="4632960" cy="3474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and Generalizability</a:t>
            </a:r>
            <a:endParaRPr 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43046" y="2386930"/>
            <a:ext cx="4661084" cy="2579132"/>
            <a:chOff x="4070258" y="1459468"/>
            <a:chExt cx="4661084" cy="2579132"/>
          </a:xfrm>
        </p:grpSpPr>
        <p:pic>
          <p:nvPicPr>
            <p:cNvPr id="7" name="Picture 6" descr="Hebb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70258" y="1459468"/>
              <a:ext cx="4661084" cy="214333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914900" y="3669268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Urzelai</a:t>
              </a:r>
              <a:r>
                <a:rPr lang="en-US" dirty="0" smtClean="0"/>
                <a:t> &amp; </a:t>
              </a:r>
              <a:r>
                <a:rPr lang="en-US" dirty="0" err="1" smtClean="0"/>
                <a:t>Floreano</a:t>
              </a:r>
              <a:r>
                <a:rPr lang="en-US" dirty="0" smtClean="0"/>
                <a:t>, 2001]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and Generalizability</a:t>
            </a:r>
            <a:endParaRPr lang="en-US" sz="4000" dirty="0"/>
          </a:p>
        </p:txBody>
      </p:sp>
      <p:grpSp>
        <p:nvGrpSpPr>
          <p:cNvPr id="4" name="Group 11"/>
          <p:cNvGrpSpPr/>
          <p:nvPr/>
        </p:nvGrpSpPr>
        <p:grpSpPr>
          <a:xfrm>
            <a:off x="210593" y="1547948"/>
            <a:ext cx="4572000" cy="2198132"/>
            <a:chOff x="2209800" y="4343400"/>
            <a:chExt cx="4572000" cy="2198132"/>
          </a:xfrm>
        </p:grpSpPr>
        <p:pic>
          <p:nvPicPr>
            <p:cNvPr id="9" name="Picture 8" descr="neuromo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4343400"/>
              <a:ext cx="4572000" cy="17411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09900" y="61722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Soltoggio</a:t>
              </a:r>
              <a:r>
                <a:rPr lang="en-US" dirty="0" smtClean="0"/>
                <a:t> et al., 2007]</a:t>
              </a:r>
              <a:endParaRPr lang="en-US" dirty="0"/>
            </a:p>
          </p:txBody>
        </p:sp>
      </p:grpSp>
      <p:pic>
        <p:nvPicPr>
          <p:cNvPr id="11" name="Picture 10" descr="tmaz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7132" y="2603899"/>
            <a:ext cx="3914540" cy="3926208"/>
          </a:xfrm>
          <a:prstGeom prst="rect">
            <a:avLst/>
          </a:prstGeom>
        </p:spPr>
      </p:pic>
      <p:pic>
        <p:nvPicPr>
          <p:cNvPr id="13" name="Picture 12" descr="Heb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142" y="4716026"/>
            <a:ext cx="3573101" cy="1643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to evolve AIs</a:t>
            </a:r>
            <a:endParaRPr lang="en-US" sz="4000" dirty="0"/>
          </a:p>
        </p:txBody>
      </p:sp>
      <p:pic>
        <p:nvPicPr>
          <p:cNvPr id="5" name="Picture 4" descr="evoRob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0691" y="1374975"/>
            <a:ext cx="3905794" cy="536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Can we evolve an abstraction of a brain?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algn="ctr"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0D3v0</a:t>
            </a:r>
            <a:endParaRPr lang="en-US" dirty="0"/>
          </a:p>
          <a:p>
            <a:pPr algn="ctr">
              <a:buNone/>
            </a:pPr>
            <a:r>
              <a:rPr lang="en-US" sz="2400" i="1" dirty="0" smtClean="0"/>
              <a:t>Ordinary Differential Equation Evolution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 lvl="1" algn="ctr">
              <a:buNone/>
            </a:pPr>
            <a:endParaRPr lang="en-US" b="1" dirty="0" smtClean="0"/>
          </a:p>
        </p:txBody>
      </p:sp>
      <p:pic>
        <p:nvPicPr>
          <p:cNvPr id="4" name="Picture 3" descr="controllerEq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8568" y="4243590"/>
            <a:ext cx="4746864" cy="633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Learning Capabilities</a:t>
            </a:r>
            <a:endParaRPr lang="en-US" sz="4000" dirty="0"/>
          </a:p>
        </p:txBody>
      </p:sp>
      <p:pic>
        <p:nvPicPr>
          <p:cNvPr id="4" name="Picture 3" descr="fruit_scenar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301" y="1905000"/>
            <a:ext cx="3145797" cy="2286000"/>
          </a:xfrm>
          <a:prstGeom prst="rect">
            <a:avLst/>
          </a:prstGeom>
        </p:spPr>
      </p:pic>
      <p:pic>
        <p:nvPicPr>
          <p:cNvPr id="5" name="Picture 4" descr="path_noMe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1873" y="1905000"/>
            <a:ext cx="3139854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6300" y="15679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Simulation environment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95900" y="1567934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evolved forage path</a:t>
            </a:r>
            <a:endParaRPr lang="en-US" dirty="0"/>
          </a:p>
        </p:txBody>
      </p:sp>
      <p:pic>
        <p:nvPicPr>
          <p:cNvPr id="8" name="Picture 7" descr="eatOutput_noMe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750" y="4572624"/>
            <a:ext cx="6286500" cy="2285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6100" y="419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Typical evolved “eat” output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Toy problem: Maximize the sum of 5 bits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  Genome:				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76600" y="347218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>
            <a:off x="5638800" y="3505200"/>
            <a:ext cx="1371600" cy="30480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3191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Fitness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(sum of bits)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33528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2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9100" y="5546088"/>
            <a:ext cx="3228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https://xkcd.com/534/</a:t>
            </a:r>
            <a:endParaRPr lang="en-US" sz="2400" dirty="0"/>
          </a:p>
        </p:txBody>
      </p:sp>
      <p:pic>
        <p:nvPicPr>
          <p:cNvPr id="5" name="Picture 4" descr="xkcd_GA_meal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353" y="1799806"/>
            <a:ext cx="7133294" cy="3001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10" name="Picture 9" descr="black_box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86400" y="3810000"/>
            <a:ext cx="1732967" cy="1828800"/>
          </a:xfrm>
          <a:prstGeom prst="rect">
            <a:avLst/>
          </a:prstGeom>
        </p:spPr>
      </p:pic>
      <p:sp>
        <p:nvSpPr>
          <p:cNvPr id="11" name="Line Callout 1 10"/>
          <p:cNvSpPr/>
          <p:nvPr/>
        </p:nvSpPr>
        <p:spPr>
          <a:xfrm>
            <a:off x="3790188" y="3276600"/>
            <a:ext cx="1563624" cy="609600"/>
          </a:xfrm>
          <a:prstGeom prst="borderCallout1">
            <a:avLst>
              <a:gd name="adj1" fmla="val 46442"/>
              <a:gd name="adj2" fmla="val 101205"/>
              <a:gd name="adj3" fmla="val 119424"/>
              <a:gd name="adj4" fmla="val 125877"/>
            </a:avLst>
          </a:prstGeom>
          <a:solidFill>
            <a:schemeClr val="bg1"/>
          </a:solidFill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i="1" dirty="0" err="1" smtClean="0">
                <a:solidFill>
                  <a:schemeClr val="tx1"/>
                </a:solidFill>
              </a:rPr>
              <a:t>x</a:t>
            </a:r>
            <a:r>
              <a:rPr lang="en-US" sz="3200" dirty="0" err="1" smtClean="0">
                <a:solidFill>
                  <a:schemeClr val="tx1"/>
                </a:solidFill>
              </a:rPr>
              <a:t>,</a:t>
            </a:r>
            <a:r>
              <a:rPr lang="en-US" sz="3200" i="1" dirty="0" err="1" smtClean="0">
                <a:solidFill>
                  <a:schemeClr val="tx1"/>
                </a:solidFill>
              </a:rPr>
              <a:t>y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3770376" y="5334000"/>
            <a:ext cx="1563624" cy="609600"/>
          </a:xfrm>
          <a:prstGeom prst="borderCallout1">
            <a:avLst>
              <a:gd name="adj1" fmla="val 46442"/>
              <a:gd name="adj2" fmla="val 101205"/>
              <a:gd name="adj3" fmla="val -19038"/>
              <a:gd name="adj4" fmla="val 135011"/>
            </a:avLst>
          </a:prstGeom>
          <a:solidFill>
            <a:schemeClr val="bg1"/>
          </a:solidFill>
          <a:ln w="381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in</a:t>
            </a:r>
            <a:endParaRPr lang="en-US" sz="3200" i="1" baseline="-25000" dirty="0">
              <a:solidFill>
                <a:schemeClr val="tx1"/>
              </a:solidFill>
            </a:endParaRPr>
          </a:p>
        </p:txBody>
      </p:sp>
      <p:sp>
        <p:nvSpPr>
          <p:cNvPr id="13" name="Line Callout 1 12"/>
          <p:cNvSpPr/>
          <p:nvPr/>
        </p:nvSpPr>
        <p:spPr>
          <a:xfrm>
            <a:off x="7524750" y="3276600"/>
            <a:ext cx="1562100" cy="609600"/>
          </a:xfrm>
          <a:prstGeom prst="borderCallout1">
            <a:avLst>
              <a:gd name="adj1" fmla="val 48750"/>
              <a:gd name="adj2" fmla="val -3410"/>
              <a:gd name="adj3" fmla="val 130961"/>
              <a:gd name="adj4" fmla="val -51332"/>
            </a:avLst>
          </a:prstGeom>
          <a:solidFill>
            <a:schemeClr val="bg1"/>
          </a:solidFill>
          <a:ln w="38100"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l-GR" sz="3200" dirty="0" smtClean="0">
                <a:solidFill>
                  <a:schemeClr val="tx1"/>
                </a:solidFill>
              </a:rPr>
              <a:t>Δ</a:t>
            </a:r>
            <a:r>
              <a:rPr lang="en-US" sz="3200" i="1" dirty="0" smtClean="0">
                <a:solidFill>
                  <a:schemeClr val="tx1"/>
                </a:solidFill>
              </a:rPr>
              <a:t>x</a:t>
            </a:r>
            <a:r>
              <a:rPr lang="en-US" sz="3200" dirty="0" smtClean="0">
                <a:solidFill>
                  <a:schemeClr val="tx1"/>
                </a:solidFill>
              </a:rPr>
              <a:t>,</a:t>
            </a:r>
            <a:r>
              <a:rPr lang="el-GR" sz="3200" dirty="0" smtClean="0">
                <a:solidFill>
                  <a:schemeClr val="tx1"/>
                </a:solidFill>
              </a:rPr>
              <a:t>Δ</a:t>
            </a:r>
            <a:r>
              <a:rPr lang="en-US" sz="3200" i="1" dirty="0" smtClean="0">
                <a:solidFill>
                  <a:schemeClr val="tx1"/>
                </a:solidFill>
              </a:rPr>
              <a:t>y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7523988" y="5334000"/>
            <a:ext cx="1563624" cy="609600"/>
          </a:xfrm>
          <a:prstGeom prst="borderCallout1">
            <a:avLst>
              <a:gd name="adj1" fmla="val 48750"/>
              <a:gd name="adj2" fmla="val -3410"/>
              <a:gd name="adj3" fmla="val 6346"/>
              <a:gd name="adj4" fmla="val -38283"/>
            </a:avLst>
          </a:prstGeom>
          <a:solidFill>
            <a:schemeClr val="bg1"/>
          </a:solidFill>
          <a:ln w="38100"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c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out</a:t>
            </a:r>
            <a:endParaRPr lang="en-US" sz="3200" i="1" baseline="-25000" dirty="0">
              <a:solidFill>
                <a:schemeClr val="tx1"/>
              </a:solidFill>
            </a:endParaRPr>
          </a:p>
        </p:txBody>
      </p:sp>
      <p:pic>
        <p:nvPicPr>
          <p:cNvPr id="15" name="Picture 14" descr="sampleCommMap_withS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4548" y="1815767"/>
            <a:ext cx="2816352" cy="1918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3" name="Picture 2" descr="run1_sti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75216" y="1808534"/>
            <a:ext cx="6596743" cy="493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9" name="run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5969" y="1985552"/>
            <a:ext cx="6095238" cy="45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3" name="run_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5969" y="1991011"/>
            <a:ext cx="6095238" cy="45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3" name="run_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5969" y="1991011"/>
            <a:ext cx="6095238" cy="45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3" name="run_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5969" y="1991011"/>
            <a:ext cx="6095238" cy="45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3" name="run_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5969" y="1991011"/>
            <a:ext cx="6095238" cy="4571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ALife</a:t>
            </a:r>
            <a:r>
              <a:rPr lang="en-US" sz="4000" dirty="0" smtClean="0"/>
              <a:t>/Evolution of Communication </a:t>
            </a:r>
            <a:r>
              <a:rPr lang="en-US" sz="4000" dirty="0" err="1" smtClean="0"/>
              <a:t>Sim</a:t>
            </a:r>
            <a:endParaRPr lang="en-US" sz="4000" dirty="0"/>
          </a:p>
        </p:txBody>
      </p:sp>
      <p:pic>
        <p:nvPicPr>
          <p:cNvPr id="5" name="ePuck_n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144588" y="157162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YOU!!!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648200"/>
            <a:ext cx="50292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Paul Grouchy</a:t>
            </a:r>
          </a:p>
          <a:p>
            <a:r>
              <a:rPr lang="en-US" dirty="0" smtClean="0"/>
              <a:t>PhD Candidate</a:t>
            </a:r>
          </a:p>
          <a:p>
            <a:r>
              <a:rPr lang="en-US" dirty="0" smtClean="0"/>
              <a:t>University of Toronto Institute for Aerospace Studies</a:t>
            </a:r>
          </a:p>
          <a:p>
            <a:endParaRPr lang="en-US" dirty="0" smtClean="0"/>
          </a:p>
          <a:p>
            <a:r>
              <a:rPr lang="en-US" dirty="0" smtClean="0"/>
              <a:t>pgrouchy@gmail.com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Toy problem: 1 generation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12126" y="240538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907869" y="2884756"/>
            <a:ext cx="424543" cy="32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126" y="240538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98126" y="240538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884126" y="2405380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ight Arrow 13"/>
          <p:cNvSpPr/>
          <p:nvPr/>
        </p:nvSpPr>
        <p:spPr>
          <a:xfrm rot="5400000">
            <a:off x="3215641" y="2900680"/>
            <a:ext cx="424543" cy="32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5501643" y="2900680"/>
            <a:ext cx="424543" cy="32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774580" y="2900680"/>
            <a:ext cx="424543" cy="320040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3691" y="3291840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fitness: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438400" y="3295134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fitness: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737462" y="3295134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fitness: 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997337" y="3295134"/>
            <a:ext cx="1972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fitness: 1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6818811" y="1928946"/>
            <a:ext cx="2307831" cy="1802675"/>
          </a:xfrm>
          <a:prstGeom prst="ellipse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268582" y="1924592"/>
            <a:ext cx="2307831" cy="1802675"/>
          </a:xfrm>
          <a:prstGeom prst="ellipse">
            <a:avLst/>
          </a:prstGeom>
          <a:noFill/>
          <a:ln w="476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Toy problem: 1 generation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81100" y="2654618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4551304" y="2654618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58000" y="2655372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Parents</a:t>
            </a:r>
            <a:endParaRPr lang="en-US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1176744" y="4596649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4546948" y="4596649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853644" y="4597403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Offspring</a:t>
            </a:r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 rot="16200000">
            <a:off x="2308861" y="3214596"/>
            <a:ext cx="424543" cy="1045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6200000">
            <a:off x="5674725" y="3210242"/>
            <a:ext cx="424543" cy="1045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6200000">
            <a:off x="5004166" y="5165316"/>
            <a:ext cx="424543" cy="104504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223655" y="5363756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mutation</a:t>
            </a:r>
            <a:endParaRPr lang="en-US" dirty="0"/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4542592" y="4592293"/>
          <a:ext cx="2209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"/>
                <a:gridCol w="441960"/>
                <a:gridCol w="441960"/>
                <a:gridCol w="441960"/>
                <a:gridCol w="4419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1528352" y="3439160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crossover point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898572" y="3452297"/>
            <a:ext cx="198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crossover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9" grpId="0" animBg="1"/>
      <p:bldP spid="30" grpId="0" animBg="1"/>
      <p:bldP spid="31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4715431" y="1866900"/>
            <a:ext cx="1676400" cy="990600"/>
            <a:chOff x="3429000" y="5867400"/>
            <a:chExt cx="1676400" cy="990600"/>
          </a:xfrm>
          <a:solidFill>
            <a:schemeClr val="accent3"/>
          </a:solidFill>
        </p:grpSpPr>
        <p:sp>
          <p:nvSpPr>
            <p:cNvPr id="6" name="Oval 5"/>
            <p:cNvSpPr/>
            <p:nvPr/>
          </p:nvSpPr>
          <p:spPr>
            <a:xfrm>
              <a:off x="4114800" y="61722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29000" y="6400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581400" y="6019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886200" y="58674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10000" y="63246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419600" y="63246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114800" y="65532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800600" y="6400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67200" y="58674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572000" y="6019800"/>
              <a:ext cx="304800" cy="304800"/>
            </a:xfrm>
            <a:prstGeom prst="ellipse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762931" y="4535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evaluate fitness of each genome using fitness function</a:t>
            </a:r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553631" y="4078069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62931" y="33922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select and reproduce parents based on fitness values</a:t>
            </a:r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4715431" y="5753100"/>
            <a:ext cx="1676400" cy="990600"/>
            <a:chOff x="3429000" y="5867400"/>
            <a:chExt cx="1676400" cy="990600"/>
          </a:xfrm>
        </p:grpSpPr>
        <p:sp>
          <p:nvSpPr>
            <p:cNvPr id="35" name="Oval 34"/>
            <p:cNvSpPr/>
            <p:nvPr/>
          </p:nvSpPr>
          <p:spPr>
            <a:xfrm>
              <a:off x="4114800" y="6172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429000" y="640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81400" y="6019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86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3810000" y="632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419600" y="6324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114800" y="6553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4800600" y="640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4267200" y="58674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4572000" y="6019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5553631" y="5181600"/>
            <a:ext cx="0" cy="457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553631" y="2971800"/>
            <a:ext cx="0" cy="457200"/>
          </a:xfrm>
          <a:prstGeom prst="straightConnector1">
            <a:avLst/>
          </a:prstGeom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>
            <a:off x="5553631" y="1676400"/>
            <a:ext cx="1855696" cy="4536141"/>
          </a:xfrm>
          <a:prstGeom prst="arc">
            <a:avLst>
              <a:gd name="adj1" fmla="val 15468887"/>
              <a:gd name="adj2" fmla="val 5495741"/>
            </a:avLst>
          </a:prstGeom>
          <a:noFill/>
          <a:ln w="508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978994" y="60637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Generation </a:t>
            </a:r>
            <a:r>
              <a:rPr lang="en-US" i="1" dirty="0" smtClean="0"/>
              <a:t>t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978994" y="217753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Generation </a:t>
            </a:r>
            <a:r>
              <a:rPr lang="en-US" i="1" dirty="0" smtClean="0"/>
              <a:t>t</a:t>
            </a:r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42336" y="21013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Mutation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46818" y="388082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Crossover</a:t>
            </a:r>
            <a:endParaRPr lang="en-US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1043173" y="2619489"/>
          <a:ext cx="15977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54"/>
                <a:gridCol w="319554"/>
                <a:gridCol w="319554"/>
                <a:gridCol w="319554"/>
                <a:gridCol w="319554"/>
              </a:tblGrid>
              <a:tr h="2178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0" name="Straight Arrow Connector 49"/>
          <p:cNvCxnSpPr/>
          <p:nvPr/>
        </p:nvCxnSpPr>
        <p:spPr>
          <a:xfrm>
            <a:off x="1842059" y="3006790"/>
            <a:ext cx="0" cy="31463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1043173" y="3363560"/>
          <a:ext cx="15977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54"/>
                <a:gridCol w="319554"/>
                <a:gridCol w="319554"/>
                <a:gridCol w="319554"/>
                <a:gridCol w="319554"/>
              </a:tblGrid>
              <a:tr h="2178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121023" y="4331748"/>
          <a:ext cx="15977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54"/>
                <a:gridCol w="319554"/>
                <a:gridCol w="319554"/>
                <a:gridCol w="319554"/>
                <a:gridCol w="319554"/>
              </a:tblGrid>
              <a:tr h="2178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962150" y="4335894"/>
          <a:ext cx="15977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54"/>
                <a:gridCol w="319554"/>
                <a:gridCol w="319554"/>
                <a:gridCol w="319554"/>
                <a:gridCol w="319554"/>
              </a:tblGrid>
              <a:tr h="2178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1055687" y="5232701"/>
          <a:ext cx="159777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54"/>
                <a:gridCol w="319554"/>
                <a:gridCol w="319554"/>
                <a:gridCol w="319554"/>
                <a:gridCol w="319554"/>
              </a:tblGrid>
              <a:tr h="21784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cxnSp>
        <p:nvCxnSpPr>
          <p:cNvPr id="61" name="Straight Arrow Connector 60"/>
          <p:cNvCxnSpPr>
            <a:stCxn id="65" idx="1"/>
          </p:cNvCxnSpPr>
          <p:nvPr/>
        </p:nvCxnSpPr>
        <p:spPr>
          <a:xfrm flipH="1">
            <a:off x="2649070" y="4963887"/>
            <a:ext cx="569002" cy="280468"/>
          </a:xfrm>
          <a:prstGeom prst="straightConnector1">
            <a:avLst/>
          </a:prstGeom>
          <a:ln w="508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ight Brace 64"/>
          <p:cNvSpPr/>
          <p:nvPr/>
        </p:nvSpPr>
        <p:spPr>
          <a:xfrm rot="5400000">
            <a:off x="3102813" y="4543572"/>
            <a:ext cx="230517" cy="610112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9" idx="1"/>
          </p:cNvCxnSpPr>
          <p:nvPr/>
        </p:nvCxnSpPr>
        <p:spPr>
          <a:xfrm>
            <a:off x="622790" y="4976950"/>
            <a:ext cx="399186" cy="267403"/>
          </a:xfrm>
          <a:prstGeom prst="straightConnector1">
            <a:avLst/>
          </a:prstGeom>
          <a:ln w="508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ight Brace 68"/>
          <p:cNvSpPr/>
          <p:nvPr/>
        </p:nvSpPr>
        <p:spPr>
          <a:xfrm rot="5400000">
            <a:off x="489794" y="4382527"/>
            <a:ext cx="265992" cy="922853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51" grpId="0" animBg="1"/>
      <p:bldP spid="53" grpId="0"/>
      <p:bldP spid="45" grpId="0"/>
      <p:bldP spid="48" grpId="0"/>
      <p:bldP spid="65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  <p:pic>
        <p:nvPicPr>
          <p:cNvPr id="18" name="Picture 17" descr="plink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912" y="2024785"/>
            <a:ext cx="7596175" cy="416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 to Evolutionary Algorithms (EAs)</a:t>
            </a:r>
            <a:endParaRPr lang="en-US" dirty="0"/>
          </a:p>
        </p:txBody>
      </p:sp>
      <p:pic>
        <p:nvPicPr>
          <p:cNvPr id="4" name="Picture 3" descr="evoComp_deJ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33700" y="2211852"/>
            <a:ext cx="3276600" cy="452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1417" y="1463040"/>
            <a:ext cx="6061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Evolutionary Computation: A Unified Approach (2006)</a:t>
            </a:r>
          </a:p>
          <a:p>
            <a:pPr algn="ctr"/>
            <a:r>
              <a:rPr lang="en-US" dirty="0" smtClean="0"/>
              <a:t>Kenneth De </a:t>
            </a:r>
            <a:r>
              <a:rPr lang="en-US" dirty="0" err="1" smtClean="0"/>
              <a:t>Jong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EAs as AIs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hlinkClick r:id="rId3"/>
              </a:rPr>
              <a:t>http://boxcar2d.com/</a:t>
            </a:r>
            <a:endParaRPr lang="en-US" dirty="0" smtClean="0"/>
          </a:p>
        </p:txBody>
      </p:sp>
      <p:pic>
        <p:nvPicPr>
          <p:cNvPr id="7" name="Picture 6" descr="box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0040" y="2828268"/>
            <a:ext cx="4966710" cy="4003606"/>
          </a:xfrm>
          <a:prstGeom prst="rect">
            <a:avLst/>
          </a:prstGeom>
        </p:spPr>
      </p:pic>
      <p:pic>
        <p:nvPicPr>
          <p:cNvPr id="8" name="Picture 7" descr="boxcar_genom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373356"/>
            <a:ext cx="9144000" cy="386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4639</TotalTime>
  <Words>551</Words>
  <Application>Microsoft Office PowerPoint</Application>
  <PresentationFormat>On-screen Show (4:3)</PresentationFormat>
  <Paragraphs>217</Paragraphs>
  <Slides>39</Slides>
  <Notes>20</Notes>
  <HiddenSlides>0</HiddenSlides>
  <MMClips>7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Office Theme</vt:lpstr>
      <vt:lpstr>1_Office Theme</vt:lpstr>
      <vt:lpstr>Evolutionary Algorithms and Artificial Intelligence</vt:lpstr>
      <vt:lpstr>Intro to Evolutionary Algorithms (EAs)</vt:lpstr>
      <vt:lpstr>Intro to Evolutionary Algorithms (EAs)</vt:lpstr>
      <vt:lpstr>Intro to Evolutionary Algorithms (EAs)</vt:lpstr>
      <vt:lpstr>Intro to Evolutionary Algorithms (EAs)</vt:lpstr>
      <vt:lpstr>Intro to Evolutionary Algorithms (EAs)</vt:lpstr>
      <vt:lpstr>Intro to Evolutionary Algorithms (EAs)</vt:lpstr>
      <vt:lpstr>Intro to Evolutionary Algorithms (EAs)</vt:lpstr>
      <vt:lpstr>EAs as AIs</vt:lpstr>
      <vt:lpstr>Slide 10</vt:lpstr>
      <vt:lpstr>EAs as AIs</vt:lpstr>
      <vt:lpstr>EAs as AIs</vt:lpstr>
      <vt:lpstr>EAs as AIs</vt:lpstr>
      <vt:lpstr>EAs are Embarrassingly Parallelizable</vt:lpstr>
      <vt:lpstr>AI vs. AGI</vt:lpstr>
      <vt:lpstr>AI vs. AGI</vt:lpstr>
      <vt:lpstr>AI vs. AGI</vt:lpstr>
      <vt:lpstr>EAs to evolve AIs</vt:lpstr>
      <vt:lpstr>EAs to evolve AIs</vt:lpstr>
      <vt:lpstr>EAs to evolve AIs</vt:lpstr>
      <vt:lpstr>EAs to evolve AIs</vt:lpstr>
      <vt:lpstr>EAs to evolve AIs</vt:lpstr>
      <vt:lpstr>EAs to evolve AIs</vt:lpstr>
      <vt:lpstr>EAs to evolve AIs</vt:lpstr>
      <vt:lpstr>Learning and Generalizability</vt:lpstr>
      <vt:lpstr>Learning and Generalizability</vt:lpstr>
      <vt:lpstr>EAs to evolve AIs</vt:lpstr>
      <vt:lpstr>Can we evolve an abstraction of a brain?</vt:lpstr>
      <vt:lpstr>Learning Capabilities</vt:lpstr>
      <vt:lpstr>Slide 30</vt:lpstr>
      <vt:lpstr>ALife/Evolution of Communication Sim</vt:lpstr>
      <vt:lpstr>ALife/Evolution of Communication Sim</vt:lpstr>
      <vt:lpstr>ALife/Evolution of Communication Sim</vt:lpstr>
      <vt:lpstr>ALife/Evolution of Communication Sim</vt:lpstr>
      <vt:lpstr>ALife/Evolution of Communication Sim</vt:lpstr>
      <vt:lpstr>ALife/Evolution of Communication Sim</vt:lpstr>
      <vt:lpstr>ALife/Evolution of Communication Sim</vt:lpstr>
      <vt:lpstr>ALife/Evolution of Communication Sim</vt:lpstr>
      <vt:lpstr>THANK YOU!!!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Evolutionary Algorithms and Artificial Intelligence</dc:title>
  <dc:creator>Paul</dc:creator>
  <cp:lastModifiedBy>Paul</cp:lastModifiedBy>
  <cp:revision>94</cp:revision>
  <dcterms:created xsi:type="dcterms:W3CDTF">2012-10-18T20:09:24Z</dcterms:created>
  <dcterms:modified xsi:type="dcterms:W3CDTF">2012-10-25T20:32:59Z</dcterms:modified>
</cp:coreProperties>
</file>