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0" r:id="rId4"/>
    <p:sldId id="257" r:id="rId5"/>
    <p:sldId id="262" r:id="rId6"/>
    <p:sldId id="263" r:id="rId7"/>
    <p:sldId id="264" r:id="rId8"/>
    <p:sldId id="269" r:id="rId9"/>
    <p:sldId id="259" r:id="rId10"/>
    <p:sldId id="265" r:id="rId11"/>
    <p:sldId id="270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7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2"/>
    <p:restoredTop sz="94664"/>
  </p:normalViewPr>
  <p:slideViewPr>
    <p:cSldViewPr snapToGrid="0" snapToObjects="1">
      <p:cViewPr varScale="1">
        <p:scale>
          <a:sx n="94" d="100"/>
          <a:sy n="94" d="100"/>
        </p:scale>
        <p:origin x="10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5E80-3042-5646-AAE4-593671680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55AC8-3717-FA4B-8025-6425047B0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49DF8-8938-EA46-8787-E3663E5B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E30-EAF0-5E4E-8F22-DCAAE0707EF7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43D00-4AD7-5F4B-BA1C-68508B50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5B5D2-F9B8-C74E-9CD8-018D06E6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178-AD81-AE42-AD00-7002B0DE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3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907A-768F-B44E-9BA7-4433C3E5F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F224F-81AC-B744-A016-9943C42DA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BA654-95C2-1D45-8775-1EBF6253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E30-EAF0-5E4E-8F22-DCAAE0707EF7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3F39C-98A8-8F43-A335-2C2B79EC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46DC5-7DED-6B42-847E-AC3C8BEA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178-AD81-AE42-AD00-7002B0DE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8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C14B7-64F1-E340-878F-AC0F89237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3341C4-2EEE-ED49-B36A-3269D4C73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21276-6B53-6446-9318-F24531086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E30-EAF0-5E4E-8F22-DCAAE0707EF7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EF8C7-9A5A-F544-89CB-5836AEB68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A6378-801A-984C-AF93-D7614568E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178-AD81-AE42-AD00-7002B0DE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2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F9EB5-3F6E-E64E-BEC8-C7A89B89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E55E7-F5E2-6642-839E-338267AAF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F655F-4741-AF40-A494-7B373DDB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E30-EAF0-5E4E-8F22-DCAAE0707EF7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04802-5B5B-F844-82B3-26860527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52CC0-70CE-C949-86CF-EC63353E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178-AD81-AE42-AD00-7002B0DE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5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65782-391A-9B47-AA83-DA9BCE64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77BA1-E88A-5746-9B12-D83905F7E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C833A-FC50-C544-A0AB-6A7495A3D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E30-EAF0-5E4E-8F22-DCAAE0707EF7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39161-660C-A74A-8D5E-7800DBF41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1F7C8-FCF7-4944-8349-622F94456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178-AD81-AE42-AD00-7002B0DE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3E82-14C6-CE40-963F-F4B4FC6F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9AF2A-0D96-9E46-B0E8-7F16C9979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D4601-808B-A341-BBA3-EAB8B4374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F9B3B-8D46-A94B-8F38-F7FC3441D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E30-EAF0-5E4E-8F22-DCAAE0707EF7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2F335-F4C0-464F-A1DE-586A187D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D3BA3-89F6-F545-BCFD-DEDC5725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178-AD81-AE42-AD00-7002B0DE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5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2873-8B3B-DB46-8583-132E14C5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78C34-741A-674F-890B-4F6A9788A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52494-0A26-0B47-8977-C310A9780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C368FB-2E11-1245-B13D-ABD113742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1451E6-0B61-434D-80CE-00879AE8B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EE69D-9FE3-804E-9973-8DBCAA53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E30-EAF0-5E4E-8F22-DCAAE0707EF7}" type="datetimeFigureOut">
              <a:rPr lang="en-US" smtClean="0"/>
              <a:t>5/3/22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C343A9-7CD1-2F41-9D81-8C01274C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59AD9B-6C23-0A4B-8128-BE202641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178-AD81-AE42-AD00-7002B0DE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D4CA-875D-264B-B6A0-939EF89D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BCA3C-B80C-054F-8CDD-841F0EA36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E30-EAF0-5E4E-8F22-DCAAE0707EF7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9C32D0-45A4-EB45-9905-C263CBEA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EBE5D-1D4D-A04D-9F6C-AF703EF0F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178-AD81-AE42-AD00-7002B0DE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3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C23B17-B42E-424B-8B8D-6F212F83A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E30-EAF0-5E4E-8F22-DCAAE0707EF7}" type="datetimeFigureOut">
              <a:rPr lang="en-US" smtClean="0"/>
              <a:t>5/3/22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1C27BA-29AB-ED4D-AEC3-38E19C38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A29AA-09D5-944C-A1D1-E6398C0E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178-AD81-AE42-AD00-7002B0DE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4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329FC-92B4-1347-86F2-E23C3335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34CD6-D3E9-9D4F-93EB-66AA03E5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DC2AB-AEAE-184A-9718-C3FE111E3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AEB37-99A5-414B-82B6-10EADEE51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E30-EAF0-5E4E-8F22-DCAAE0707EF7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CF845-ABFA-4D41-8BF4-A6EBE470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CEFBB-86CD-214F-BD4F-5B547DDF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178-AD81-AE42-AD00-7002B0DE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2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1A2BB-4085-344E-AEAF-9FB4A54C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E3C31-4B21-1043-91FA-45C759AB8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3B9FD-EF9A-2743-9F2C-0EFD86C8E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234D4-920A-CF47-BB2C-D3B193AA8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E30-EAF0-5E4E-8F22-DCAAE0707EF7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5C039-8C78-094D-925C-E4097301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EFE9A-E3F8-554F-BCD9-16B80B24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A178-AD81-AE42-AD00-7002B0DE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3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11B497-B6C2-CB4D-B145-CE716204B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C9BF0-474E-9441-A68E-4F9235EFF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08899-6847-3E4E-85A5-C94002405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E4E30-EAF0-5E4E-8F22-DCAAE0707EF7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FBD71-AA28-E848-8202-A52566B33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D4395-55E9-1448-AC2F-B62CCC211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EA178-AD81-AE42-AD00-7002B0DEF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3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A110-1FE9-7D45-B357-4C884AEC7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Communication Complexity of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1F21C-4043-9040-B4AE-6AA8DC92DC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Matt Lawhon</a:t>
            </a:r>
          </a:p>
        </p:txBody>
      </p:sp>
    </p:spTree>
    <p:extLst>
      <p:ext uri="{BB962C8B-B14F-4D97-AF65-F5344CB8AC3E}">
        <p14:creationId xmlns:p14="http://schemas.microsoft.com/office/powerpoint/2010/main" val="904720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CB3DE-E325-364C-812C-1B03D0EA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we can study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D5E652-9CB2-7848-9BDD-43FECFB428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Realizability Decision:</a:t>
                </a:r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decide if there exists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that is consistent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Eg.</a:t>
                </a:r>
                <a:r>
                  <a:rPr lang="en-US" dirty="0"/>
                  <a:t> CSD: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labelled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labelled 0,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the hypothesis class of half-spaces</a:t>
                </a:r>
              </a:p>
              <a:p>
                <a:r>
                  <a:rPr lang="en-US" dirty="0"/>
                  <a:t>Search:</a:t>
                </a:r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output a hypothesis that makes no-more (or perhaps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more) mistakes than the best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we are confined to output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as our hypothesis, then we are </a:t>
                </a:r>
                <a:r>
                  <a:rPr lang="en-US" i="1" dirty="0"/>
                  <a:t>properly</a:t>
                </a:r>
                <a:r>
                  <a:rPr lang="en-US" dirty="0"/>
                  <a:t> learning</a:t>
                </a:r>
              </a:p>
              <a:p>
                <a:pPr lvl="2"/>
                <a:r>
                  <a:rPr lang="en-US" dirty="0"/>
                  <a:t>If the best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consistent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then we are learning in the </a:t>
                </a:r>
                <a:r>
                  <a:rPr lang="en-US" i="1" dirty="0"/>
                  <a:t>realizable</a:t>
                </a:r>
                <a:r>
                  <a:rPr lang="en-US" dirty="0"/>
                  <a:t> case, as opposed to the agnostic case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D5E652-9CB2-7848-9BDD-43FECFB428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638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E466-47ED-9148-9E98-859F2D412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321BF-75B8-1548-A5C3-4BEB257E0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Motivating 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Related models/ideas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Fundamental realizability results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7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A4099-601B-A549-9CFF-A3B4BA04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Sample Compression Schemes?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D089AA-D3FD-8D4D-BEEB-368A3D623B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Sample Compression Scheme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defined by:</a:t>
                </a:r>
              </a:p>
              <a:p>
                <a:pPr lvl="1"/>
                <a:r>
                  <a:rPr lang="en-US" dirty="0"/>
                  <a:t>Compressor: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×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×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Reconstructor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×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communication model can be viewed as yielding distributed sample compression schemes in the search problem setting.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D089AA-D3FD-8D4D-BEEB-368A3D623B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94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007D-B425-5440-9161-B00E0450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Sample Compression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04079-8316-0D41-A241-34358BA0D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Introduced by </a:t>
                </a:r>
                <a:r>
                  <a:rPr lang="en-US" dirty="0" err="1"/>
                  <a:t>Littlestone</a:t>
                </a:r>
                <a:r>
                  <a:rPr lang="en-US" dirty="0"/>
                  <a:t> and </a:t>
                </a:r>
                <a:r>
                  <a:rPr lang="en-US" dirty="0" err="1"/>
                  <a:t>Warmuth</a:t>
                </a:r>
                <a:r>
                  <a:rPr lang="en-US" dirty="0"/>
                  <a:t> who showed that compression implies (PAC) learnability and asked whether learnability implies compression.</a:t>
                </a:r>
              </a:p>
              <a:p>
                <a:r>
                  <a:rPr lang="en-US" dirty="0"/>
                  <a:t>There is a strict difference in sample complexity. For half planes:</a:t>
                </a:r>
              </a:p>
              <a:p>
                <a:pPr lvl="1"/>
                <a:r>
                  <a:rPr lang="en-US" dirty="0"/>
                  <a:t>A trivial SCS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using the data as support vectors.</a:t>
                </a:r>
              </a:p>
              <a:p>
                <a:pPr lvl="1"/>
                <a:r>
                  <a:rPr lang="en-US" dirty="0"/>
                  <a:t>A lower bound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r>
                  <a:rPr lang="en-US" dirty="0"/>
                  <a:t> is known in the two party setting for randomized and/or improper learning (Braverman et al, 2019). </a:t>
                </a:r>
                <a:endParaRPr lang="en-US" sz="1200" dirty="0"/>
              </a:p>
              <a:p>
                <a:r>
                  <a:rPr lang="en-US" dirty="0"/>
                  <a:t>More generally, there are SCS of size only depending on VC-Dimension, but this is not the case for DSCS.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04079-8316-0D41-A241-34358BA0D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62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8A3A-5DA2-0E4A-998C-3278D4304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Half-Spaces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AAA3E1-A9BC-C942-B7D0-E3FCD9E2E1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 1.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the class of half-spaces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Any Protocol that learns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in the realizable case has sample complexity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Proof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First we prove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samples are required.	</a:t>
                </a:r>
              </a:p>
              <a:p>
                <a:pPr lvl="1"/>
                <a:r>
                  <a:rPr lang="en-US" dirty="0"/>
                  <a:t>We know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-approximate sample compression schemes for any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(say 1/3), require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samples. </a:t>
                </a:r>
              </a:p>
              <a:p>
                <a:r>
                  <a:rPr lang="en-US" dirty="0"/>
                  <a:t>Next we prove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samples are required. </a:t>
                </a:r>
              </a:p>
              <a:p>
                <a:pPr lvl="1"/>
                <a:r>
                  <a:rPr lang="en-US" dirty="0"/>
                  <a:t>Not actually – this proof is 6 pages long.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AAA3E1-A9BC-C942-B7D0-E3FCD9E2E1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557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E466-47ED-9148-9E98-859F2D412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321BF-75B8-1548-A5C3-4BEB257E0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Motivating 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Related models/ideas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Fundamental realizability results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20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B3137-8A34-C749-87B0-F269B9075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40FBEE-C8E2-FB48-A3C5-BC71F16A57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750826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define analogous complexity classes of P, NP and </a:t>
                </a:r>
                <a:r>
                  <a:rPr lang="en-US" dirty="0" err="1"/>
                  <a:t>coNP</a:t>
                </a:r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in P if there is an efficient protocol (in terms of sample complexity) for the realizability problem.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in NP if there is a poly-log proof that certifies realizability.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in </a:t>
                </a:r>
                <a:r>
                  <a:rPr lang="en-US" dirty="0" err="1"/>
                  <a:t>coNP</a:t>
                </a:r>
                <a:r>
                  <a:rPr lang="en-US" dirty="0"/>
                  <a:t> if there is a poly-log proof that certifies non-realizability.</a:t>
                </a:r>
              </a:p>
              <a:p>
                <a:r>
                  <a:rPr lang="en-US" dirty="0"/>
                  <a:t>VC-Dimension(H)</a:t>
                </a:r>
              </a:p>
              <a:p>
                <a:pPr lvl="1"/>
                <a:r>
                  <a:rPr lang="en-US" dirty="0"/>
                  <a:t>The size of the largest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|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CoVC</a:t>
                </a:r>
                <a:r>
                  <a:rPr lang="en-US" dirty="0"/>
                  <a:t>-Dimension(H) (aka dual </a:t>
                </a:r>
                <a:r>
                  <a:rPr lang="en-US" dirty="0" err="1"/>
                  <a:t>Helly</a:t>
                </a:r>
                <a:r>
                  <a:rPr lang="en-US" dirty="0"/>
                  <a:t> number)</a:t>
                </a:r>
              </a:p>
              <a:p>
                <a:pPr lvl="1"/>
                <a:r>
                  <a:rPr lang="en-US" dirty="0"/>
                  <a:t>The smallest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every non-realizable sample has a non-realizable subsample of size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Also - separator between proper and improper learning of linear separators (SVMS) with optimal sample complexity (finite = proper) (Bousquet et al, 2020)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40FBEE-C8E2-FB48-A3C5-BC71F16A57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750826" cy="5032375"/>
              </a:xfrm>
              <a:blipFill>
                <a:blip r:embed="rId2"/>
                <a:stretch>
                  <a:fillRect l="-943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11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78A8-8C43-2C42-8834-02448658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CoVC</a:t>
            </a:r>
            <a:r>
              <a:rPr lang="en-US" dirty="0"/>
              <a:t>-Dimension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16048-16D5-0C41-B302-9ACD7D9F05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smallest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every non-realizable sample has a non-realizable subsample of size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VC-Dim(H)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CoVC</a:t>
                </a:r>
                <a:r>
                  <a:rPr lang="en-US" dirty="0"/>
                  <a:t>-Dim(H)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(The sample labeled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everywhere)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VC-Dim(H) = n/2, </a:t>
                </a:r>
                <a:r>
                  <a:rPr lang="en-US" dirty="0" err="1"/>
                  <a:t>CoVC</a:t>
                </a:r>
                <a:r>
                  <a:rPr lang="en-US" dirty="0"/>
                  <a:t>-Dim(H) = 1. (Every non realizable sample must contain an 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1)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≥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dirty="0"/>
                  <a:t>2, which is not realizable)</a:t>
                </a:r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16048-16D5-0C41-B302-9ACD7D9F05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09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4D6A-79C3-8040-83E4-0289A924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VC-Dim for Half-Spaces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EAD42-4D1D-504A-871A-7DB679F5DC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VC-Dimension of Half-Spaces: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Radon’s Theorem – Any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can be partitioned into two sets who’s convex hulls intersect.</a:t>
                </a:r>
              </a:p>
              <a:p>
                <a:r>
                  <a:rPr lang="en-US" dirty="0" err="1"/>
                  <a:t>CoVC</a:t>
                </a:r>
                <a:r>
                  <a:rPr lang="en-US" dirty="0"/>
                  <a:t>-Dimension of Half-Spaces: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Carathéodory’s</a:t>
                </a:r>
                <a:r>
                  <a:rPr lang="en-US" dirty="0"/>
                  <a:t> Theorem –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lies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convex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hull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set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then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can be written as the convex combination of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a non-realizable set and denote the positive and negatively labelled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</m:oMath>
                </a14:m>
                <a:r>
                  <a:rPr lang="en-US" dirty="0"/>
                  <a:t>. The convex hulls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intersect.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lies in the convex hull of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dirty="0"/>
                  <a:t> and of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union of these (of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) is non realizable.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EAD42-4D1D-504A-871A-7DB679F5DC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924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916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B851-AB92-4A4D-B51A-378434D5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9D4E2-B698-F241-8415-BB0B62F1BB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37127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 5.</a:t>
                </a:r>
                <a:r>
                  <a:rPr lang="en-US" dirty="0"/>
                  <a:t> The following statements are equivalent for a hypothesis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in in P</a:t>
                </a:r>
              </a:p>
              <a:p>
                <a:pPr marL="971550" lvl="1" indent="-51435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in NP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en-US" dirty="0"/>
                  <a:t>coNP</a:t>
                </a:r>
              </a:p>
              <a:p>
                <a:pPr marL="971550" lvl="1" indent="-51435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has finite VC-dimension and finite </a:t>
                </a:r>
                <a:r>
                  <a:rPr lang="en-US" dirty="0" err="1"/>
                  <a:t>coVC</a:t>
                </a:r>
                <a:r>
                  <a:rPr lang="en-US" dirty="0"/>
                  <a:t>-dimension</a:t>
                </a:r>
              </a:p>
              <a:p>
                <a:pPr marL="971550" lvl="1" indent="-514350">
                  <a:buFont typeface="+mj-lt"/>
                  <a:buAutoNum type="romanLcPeriod"/>
                </a:pPr>
                <a:r>
                  <a:rPr lang="en-US" dirty="0"/>
                  <a:t>There exists a protocol for the realizability problem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with sample complexity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𝑉𝐶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𝑑𝑖𝑚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will prove this by showing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𝑖𝑖𝑖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. Note that showing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trivial.</a:t>
                </a:r>
              </a:p>
              <a:p>
                <a:pPr marL="971550" lvl="1" indent="-514350">
                  <a:buFont typeface="+mj-lt"/>
                  <a:buAutoNum type="romanLcPeriod"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9D4E2-B698-F241-8415-BB0B62F1BB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37127" cy="4351338"/>
              </a:xfrm>
              <a:blipFill>
                <a:blip r:embed="rId2"/>
                <a:stretch>
                  <a:fillRect l="-1054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52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40774-991E-8F4D-9C6E-A7B7A2E25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Communication Complexity of Classification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E3939-6C3B-814C-B226-A5ECF7B24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 by Daniel Kane, Roi </a:t>
            </a:r>
            <a:r>
              <a:rPr lang="en-US" dirty="0" err="1"/>
              <a:t>Livni</a:t>
            </a:r>
            <a:r>
              <a:rPr lang="en-US" dirty="0"/>
              <a:t>, Shay Moran, Amir </a:t>
            </a:r>
            <a:r>
              <a:rPr lang="en-US" dirty="0" err="1"/>
              <a:t>Yehudayoff</a:t>
            </a:r>
            <a:r>
              <a:rPr lang="en-US" dirty="0"/>
              <a:t> in 2018</a:t>
            </a:r>
          </a:p>
          <a:p>
            <a:r>
              <a:rPr lang="en-US" dirty="0"/>
              <a:t>They introduce a new communication model, motivated by:</a:t>
            </a:r>
          </a:p>
          <a:p>
            <a:pPr lvl="1"/>
            <a:r>
              <a:rPr lang="en-US" dirty="0"/>
              <a:t>Yao’s model</a:t>
            </a:r>
          </a:p>
          <a:p>
            <a:pPr lvl="1"/>
            <a:r>
              <a:rPr lang="en-US" dirty="0"/>
              <a:t>Distributed Learning</a:t>
            </a:r>
          </a:p>
          <a:p>
            <a:pPr lvl="1"/>
            <a:r>
              <a:rPr lang="en-US" dirty="0"/>
              <a:t>Interesting real would problems</a:t>
            </a:r>
          </a:p>
        </p:txBody>
      </p:sp>
    </p:spTree>
    <p:extLst>
      <p:ext uri="{BB962C8B-B14F-4D97-AF65-F5344CB8AC3E}">
        <p14:creationId xmlns:p14="http://schemas.microsoft.com/office/powerpoint/2010/main" val="508509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AEB9CE-38C0-1440-A4B8-3555FFCCEE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2087880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𝑖𝑖𝑖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AEB9CE-38C0-1440-A4B8-3555FFCCEE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208788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4E5B2-E583-164F-9D3D-E566DF7B37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3945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 6.</a:t>
                </a:r>
                <a:r>
                  <a:rPr lang="en-US" dirty="0"/>
                  <a:t> For every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VC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𝑛𝑝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Proof: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600" b="1" dirty="0"/>
                  <a:t>Lemma 4. </a:t>
                </a:r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/>
                  <a:t> be a hypothesis class and let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be a subset of size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that is shattered by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/>
                  <a:t>. There exists two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that map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bit-strings to labelled examples from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dirty="0"/>
                  <a:t> such that for every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600" dirty="0"/>
                  <a:t> iff the joint sample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);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)⟩ </m:t>
                    </m:r>
                  </m:oMath>
                </a14:m>
                <a:r>
                  <a:rPr lang="en-US" sz="2600" dirty="0"/>
                  <a:t>is realizable by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600" dirty="0"/>
                  <a:t>.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600" i="1" dirty="0"/>
                  <a:t>Proof: </a:t>
                </a:r>
                <a:r>
                  <a:rPr lang="en-US" sz="2600" dirty="0"/>
                  <a:t>Since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dirty="0"/>
                  <a:t> is shattered by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/>
                  <a:t>, it follows that a sample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600" dirty="0"/>
                  <a:t> with examples from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dirty="0"/>
                  <a:t> is realizable by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iff</a:t>
                </a:r>
                <a:r>
                  <a:rPr lang="en-US" sz="2600" dirty="0"/>
                  <a:t> it contains no point with two opposite labels. Now, identify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sz="2600" dirty="0"/>
                  <a:t>with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dirty="0"/>
                  <a:t>.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)={(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,1):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=1} </m:t>
                    </m:r>
                  </m:oMath>
                </a14:m>
                <a:r>
                  <a:rPr lang="en-US" sz="2600" dirty="0"/>
                  <a:t>and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600" dirty="0"/>
                  <a:t> in the opposite manner: namely,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={(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,−1): 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=1}. 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20000"/>
                  </a:lnSpc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then having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, 1</m:t>
                        </m:r>
                      </m:e>
                    </m:d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600" dirty="0"/>
                  <a:t>and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600" dirty="0"/>
                  <a:t>implies that the joint sample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600" dirty="0"/>
                  <a:t> is not realizable. On the other hand, since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dirty="0"/>
                  <a:t> is shattered, we have that if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600" dirty="0"/>
                  <a:t>, then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600" dirty="0"/>
                  <a:t> is realizable. </a:t>
                </a:r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4E5B2-E583-164F-9D3D-E566DF7B37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39450" cy="4351338"/>
              </a:xfrm>
              <a:blipFill>
                <a:blip r:embed="rId3"/>
                <a:stretch>
                  <a:fillRect l="-585" t="-3216" r="-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3783CEB-3E13-6E4F-B197-9B5F9A1EBB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6080" y="365124"/>
                <a:ext cx="842772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1"/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600" dirty="0">
                    <a:latin typeface="+mj-lt"/>
                  </a:rPr>
                  <a:t> in NP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en-US" sz="3600" dirty="0">
                    <a:latin typeface="+mj-lt"/>
                  </a:rPr>
                  <a:t>coNP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600" dirty="0">
                    <a:latin typeface="+mj-lt"/>
                  </a:rPr>
                  <a:t> has finite VC dimension and </a:t>
                </a:r>
                <a:r>
                  <a:rPr lang="en-US" sz="3600" dirty="0" err="1">
                    <a:latin typeface="+mj-lt"/>
                  </a:rPr>
                  <a:t>coVC</a:t>
                </a:r>
                <a:r>
                  <a:rPr lang="en-US" sz="3600" dirty="0">
                    <a:latin typeface="+mj-lt"/>
                  </a:rPr>
                  <a:t> dimension</a:t>
                </a: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3783CEB-3E13-6E4F-B197-9B5F9A1EB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0" y="365124"/>
                <a:ext cx="8427720" cy="1325563"/>
              </a:xfrm>
              <a:prstGeom prst="rect">
                <a:avLst/>
              </a:prstGeom>
              <a:blipFill>
                <a:blip r:embed="rId4"/>
                <a:stretch>
                  <a:fillRect t="-1905" b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316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AEB9CE-38C0-1440-A4B8-3555FFCCEE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2087880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𝑖𝑖𝑖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AEB9CE-38C0-1440-A4B8-3555FFCCEE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208788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4E5B2-E583-164F-9D3D-E566DF7B37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3945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 6.</a:t>
                </a:r>
                <a:r>
                  <a:rPr lang="en-US" dirty="0"/>
                  <a:t> For every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VC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𝑛𝑝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Proof: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600" b="1" dirty="0"/>
                  <a:t>Lemma 4. </a:t>
                </a:r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/>
                  <a:t> be a hypothesis class and let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be a subset of size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that is shattered by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/>
                  <a:t>. There exists two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that map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bit-strings to labelled examples from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dirty="0"/>
                  <a:t> such that for every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600" dirty="0"/>
                  <a:t> iff the joint sample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);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)⟩ </m:t>
                    </m:r>
                  </m:oMath>
                </a14:m>
                <a:r>
                  <a:rPr lang="en-US" sz="2600" dirty="0"/>
                  <a:t>is realizable by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600" dirty="0"/>
                  <a:t>. </a:t>
                </a:r>
                <a:endParaRPr lang="en-US" sz="2600" i="1" dirty="0"/>
              </a:p>
              <a:p>
                <a:pPr>
                  <a:lnSpc>
                    <a:spcPct val="120000"/>
                  </a:lnSpc>
                </a:pPr>
                <a:r>
                  <a:rPr lang="en-US" sz="2400" dirty="0"/>
                  <a:t>Let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be a shattered set of size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. Since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2400" dirty="0"/>
                  <a:t>R can be encoded by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bits, it follows that every NP-proof of sample complexity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for the realizability problem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400" dirty="0"/>
                  <a:t>implies an NP-proof for </a:t>
                </a:r>
                <a:r>
                  <a:rPr lang="en-US" sz="2400" dirty="0" err="1"/>
                  <a:t>DISJ</a:t>
                </a:r>
                <a:r>
                  <a:rPr lang="en-US" sz="2400" baseline="-25000" dirty="0" err="1"/>
                  <a:t>d</a:t>
                </a:r>
                <a:r>
                  <a:rPr lang="en-US" sz="2400" dirty="0"/>
                  <a:t> with bit-complexity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/>
                  <a:t> in Yao’s model. </a:t>
                </a:r>
              </a:p>
              <a:p>
                <a:pPr>
                  <a:lnSpc>
                    <a:spcPct val="12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4E5B2-E583-164F-9D3D-E566DF7B37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39450" cy="4351338"/>
              </a:xfrm>
              <a:blipFill>
                <a:blip r:embed="rId3"/>
                <a:stretch>
                  <a:fillRect l="-936" t="-2924" b="-15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3783CEB-3E13-6E4F-B197-9B5F9A1EBB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6080" y="365124"/>
                <a:ext cx="842772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1"/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600" dirty="0">
                    <a:latin typeface="+mj-lt"/>
                  </a:rPr>
                  <a:t> in NP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en-US" sz="3600" dirty="0">
                    <a:latin typeface="+mj-lt"/>
                  </a:rPr>
                  <a:t>coNP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600" dirty="0">
                    <a:latin typeface="+mj-lt"/>
                  </a:rPr>
                  <a:t> has finite VC dimension and </a:t>
                </a:r>
                <a:r>
                  <a:rPr lang="en-US" sz="3600" dirty="0" err="1">
                    <a:latin typeface="+mj-lt"/>
                  </a:rPr>
                  <a:t>coVC</a:t>
                </a:r>
                <a:r>
                  <a:rPr lang="en-US" sz="3600" dirty="0">
                    <a:latin typeface="+mj-lt"/>
                  </a:rPr>
                  <a:t> dimension</a:t>
                </a: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3783CEB-3E13-6E4F-B197-9B5F9A1EB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0" y="365124"/>
                <a:ext cx="8427720" cy="1325563"/>
              </a:xfrm>
              <a:prstGeom prst="rect">
                <a:avLst/>
              </a:prstGeom>
              <a:blipFill>
                <a:blip r:embed="rId4"/>
                <a:stretch>
                  <a:fillRect t="-1905" b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228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AEB9CE-38C0-1440-A4B8-3555FFCCEE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2087880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𝑖𝑖𝑖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AEB9CE-38C0-1440-A4B8-3555FFCCEE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208788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4E5B2-E583-164F-9D3D-E566DF7B37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3945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 6.</a:t>
                </a:r>
                <a:r>
                  <a:rPr lang="en-US" dirty="0"/>
                  <a:t> For every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VC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𝑛𝑝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 7.</a:t>
                </a:r>
                <a:r>
                  <a:rPr lang="en-US" dirty="0"/>
                  <a:t> For every class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</a:t>
                </a:r>
                <a:r>
                  <a:rPr lang="en-US" dirty="0" err="1"/>
                  <a:t>coVC</a:t>
                </a:r>
                <a:r>
                  <a:rPr lang="en-US" dirty="0"/>
                  <a:t>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𝑛𝑝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Proof of upper bound (lower bound similar to 6):</a:t>
                </a:r>
              </a:p>
              <a:p>
                <a:r>
                  <a:rPr lang="en-US" dirty="0"/>
                  <a:t>assume that the </a:t>
                </a:r>
                <a:r>
                  <a:rPr lang="en-US" dirty="0" err="1"/>
                  <a:t>coVC</a:t>
                </a:r>
                <a:r>
                  <a:rPr lang="en-US" dirty="0"/>
                  <a:t> dimension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∞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⟨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⟩ </m:t>
                    </m:r>
                  </m:oMath>
                </a14:m>
                <a:r>
                  <a:rPr lang="en-US" dirty="0"/>
                  <a:t>is not realizable then it contains a non realizable 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size at most </a:t>
                </a:r>
                <a:r>
                  <a:rPr lang="en-US" dirty="0" err="1"/>
                  <a:t>coVC</a:t>
                </a:r>
                <a:r>
                  <a:rPr lang="en-US" dirty="0"/>
                  <a:t>-dim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serves as a proof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not realizable.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=∞, </m:t>
                    </m:r>
                  </m:oMath>
                </a14:m>
                <a:r>
                  <a:rPr lang="en-US" dirty="0"/>
                  <a:t>then the whole 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serves as a proof of size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it is not realizable. </a:t>
                </a:r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4E5B2-E583-164F-9D3D-E566DF7B37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39450" cy="4351338"/>
              </a:xfrm>
              <a:blipFill>
                <a:blip r:embed="rId3"/>
                <a:stretch>
                  <a:fillRect l="-1053" t="-3509" r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3783CEB-3E13-6E4F-B197-9B5F9A1EBB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6080" y="365124"/>
                <a:ext cx="842772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1"/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600" dirty="0">
                    <a:latin typeface="+mj-lt"/>
                  </a:rPr>
                  <a:t> in NP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en-US" sz="3600" dirty="0">
                    <a:latin typeface="+mj-lt"/>
                  </a:rPr>
                  <a:t>coNP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600" dirty="0">
                    <a:latin typeface="+mj-lt"/>
                  </a:rPr>
                  <a:t> has finite VC dimension and </a:t>
                </a:r>
                <a:r>
                  <a:rPr lang="en-US" sz="3600" dirty="0" err="1">
                    <a:latin typeface="+mj-lt"/>
                  </a:rPr>
                  <a:t>coVC</a:t>
                </a:r>
                <a:r>
                  <a:rPr lang="en-US" sz="3600" dirty="0">
                    <a:latin typeface="+mj-lt"/>
                  </a:rPr>
                  <a:t> dimension</a:t>
                </a: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3783CEB-3E13-6E4F-B197-9B5F9A1EB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0" y="365124"/>
                <a:ext cx="8427720" cy="1325563"/>
              </a:xfrm>
              <a:prstGeom prst="rect">
                <a:avLst/>
              </a:prstGeom>
              <a:blipFill>
                <a:blip r:embed="rId4"/>
                <a:stretch>
                  <a:fillRect t="-1905" b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708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AEB9CE-38C0-1440-A4B8-3555FFCCEE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2087880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𝑖𝑖𝑖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AEB9CE-38C0-1440-A4B8-3555FFCCEE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2087880" cy="1325563"/>
              </a:xfrm>
              <a:blipFill>
                <a:blip r:embed="rId2"/>
                <a:stretch>
                  <a:fillRect l="-3030" r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4E5B2-E583-164F-9D3D-E566DF7B37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3618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For every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with VC-dim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:r>
                  <a:rPr lang="en-US" dirty="0" err="1"/>
                  <a:t>coVC</a:t>
                </a:r>
                <a:r>
                  <a:rPr lang="en-US" dirty="0"/>
                  <a:t>-dim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there exists a protocol for the realizability problem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with sample complexity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|). 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i="1" dirty="0"/>
                  <a:t>Proof idea:</a:t>
                </a: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/>
                  <a:t>We give a protocol </a:t>
                </a:r>
                <a:r>
                  <a:rPr lang="en-US" altLang="en-US" dirty="0" err="1"/>
                  <a:t>s.t.</a:t>
                </a:r>
                <a:r>
                  <a:rPr lang="en-US" altLang="en-US" dirty="0"/>
                  <a:t> at iteration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dirty="0"/>
                  <a:t> Alice and Bob agree on a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dirty="0"/>
                  <a:t> which is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en-US" dirty="0"/>
                  <a:t>-weak hypothesis 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altLang="en-US" dirty="0"/>
                  <a:t> for Alice’s distribution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altLang="en-US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en-US" dirty="0"/>
                  <a:t> and Bob’s distribution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altLang="en-US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r>
                  <a:rPr lang="en-US" dirty="0"/>
                  <a:t>This protocol will output “non-realizable” if at any iteration such a protocol doesn’t exist. If it never outputs this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rounds, it outputs “realizable.”</a:t>
                </a:r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4E5B2-E583-164F-9D3D-E566DF7B37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36180" cy="4351338"/>
              </a:xfrm>
              <a:blipFill>
                <a:blip r:embed="rId3"/>
                <a:stretch>
                  <a:fillRect l="-1064" t="-2632" r="-827" b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3783CEB-3E13-6E4F-B197-9B5F9A1EBB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6079" y="365124"/>
                <a:ext cx="9009247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1"/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600" dirty="0">
                    <a:latin typeface="+mj-lt"/>
                  </a:rPr>
                  <a:t> has finite VC and </a:t>
                </a:r>
                <a:r>
                  <a:rPr lang="en-US" sz="3600" dirty="0" err="1">
                    <a:latin typeface="+mj-lt"/>
                  </a:rPr>
                  <a:t>coVC</a:t>
                </a:r>
                <a:r>
                  <a:rPr lang="en-US" sz="3600" dirty="0">
                    <a:latin typeface="+mj-lt"/>
                  </a:rPr>
                  <a:t> dimension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600" dirty="0">
                    <a:latin typeface="+mj-lt"/>
                  </a:rPr>
                  <a:t> has a protocol with bounded sample complexity.</a:t>
                </a: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3783CEB-3E13-6E4F-B197-9B5F9A1EB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79" y="365124"/>
                <a:ext cx="9009247" cy="1325563"/>
              </a:xfrm>
              <a:prstGeom prst="rect">
                <a:avLst/>
              </a:prstGeom>
              <a:blipFill>
                <a:blip r:embed="rId4"/>
                <a:stretch>
                  <a:fillRect t="-1905" r="-2110" b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50DF10F-6350-AB44-A0B9-36510CB7EADB}"/>
              </a:ext>
            </a:extLst>
          </p:cNvPr>
          <p:cNvSpPr txBox="1"/>
          <p:nvPr/>
        </p:nvSpPr>
        <p:spPr>
          <a:xfrm>
            <a:off x="5342021" y="2574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5D807-92E8-7346-9BDE-F4C20BB3E231}"/>
              </a:ext>
            </a:extLst>
          </p:cNvPr>
          <p:cNvSpPr txBox="1"/>
          <p:nvPr/>
        </p:nvSpPr>
        <p:spPr>
          <a:xfrm>
            <a:off x="6400800" y="3441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page20image11161920">
            <a:extLst>
              <a:ext uri="{FF2B5EF4-FFF2-40B4-BE49-F238E27FC236}">
                <a16:creationId xmlns:a16="http://schemas.microsoft.com/office/drawing/2014/main" id="{3A69393A-E63D-4D4C-94EE-E7A9BF48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50838"/>
            <a:ext cx="431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596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AEB9CE-38C0-1440-A4B8-3555FFCCEE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2087880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𝑖𝑖𝑖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AEB9CE-38C0-1440-A4B8-3555FFCCEE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2087880" cy="1325563"/>
              </a:xfrm>
              <a:blipFill>
                <a:blip r:embed="rId2"/>
                <a:stretch>
                  <a:fillRect l="-3030" r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4E5B2-E583-164F-9D3D-E566DF7B37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3618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i="1" dirty="0"/>
                  <a:t>How many samples are enough at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 to achieve the desired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i="1" dirty="0"/>
                  <a:t>?</a:t>
                </a: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altLang="en-US" b="1" i="1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altLang="en-US" b="1" dirty="0"/>
                  <a:t>-net theorem. </a:t>
                </a:r>
                <a:r>
                  <a:rPr lang="en-US" altLang="en-US" dirty="0"/>
                  <a:t>Let H be a class of VC dimension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dirty="0"/>
                  <a:t> and let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dirty="0"/>
                  <a:t> be a realizable sample. For every distribution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dirty="0"/>
                  <a:t> over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there exists a subsample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800" dirty="0"/>
                  <a:t>′ </a:t>
                </a:r>
                <a:r>
                  <a:rPr lang="en-US" altLang="en-US" dirty="0"/>
                  <a:t>of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of size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s.t.</a:t>
                </a:r>
                <a:endParaRPr lang="en-US" altLang="en-US" dirty="0"/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en-US" i="1" dirty="0" err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en-US" i="1" dirty="0" err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en-US" i="1" dirty="0" err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: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)=0 ⇒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)≤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dirty="0"/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/>
                  <a:t>Thus at each iteration a sample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𝑑𝑘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suffices.</a:t>
                </a: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/>
                  <a:t>Further, this also guarantees they can find such subsamples (and that if the sample is not realizable, the protocol will output that).</a:t>
                </a: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5400" dirty="0"/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5400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4E5B2-E583-164F-9D3D-E566DF7B37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36180" cy="4351338"/>
              </a:xfrm>
              <a:blipFill>
                <a:blip r:embed="rId3"/>
                <a:stretch>
                  <a:fillRect l="-1064" t="-1754" r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3783CEB-3E13-6E4F-B197-9B5F9A1EBB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6079" y="365124"/>
                <a:ext cx="9009247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1"/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600" dirty="0">
                    <a:latin typeface="+mj-lt"/>
                  </a:rPr>
                  <a:t> has finite VC and </a:t>
                </a:r>
                <a:r>
                  <a:rPr lang="en-US" sz="3600" dirty="0" err="1">
                    <a:latin typeface="+mj-lt"/>
                  </a:rPr>
                  <a:t>coVC</a:t>
                </a:r>
                <a:r>
                  <a:rPr lang="en-US" sz="3600" dirty="0">
                    <a:latin typeface="+mj-lt"/>
                  </a:rPr>
                  <a:t> dimension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600" dirty="0">
                    <a:latin typeface="+mj-lt"/>
                  </a:rPr>
                  <a:t> has a protocol with bounded sample complexity.</a:t>
                </a: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3783CEB-3E13-6E4F-B197-9B5F9A1EB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79" y="365124"/>
                <a:ext cx="9009247" cy="1325563"/>
              </a:xfrm>
              <a:prstGeom prst="rect">
                <a:avLst/>
              </a:prstGeom>
              <a:blipFill>
                <a:blip r:embed="rId4"/>
                <a:stretch>
                  <a:fillRect t="-1905" r="-2110" b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50DF10F-6350-AB44-A0B9-36510CB7EADB}"/>
              </a:ext>
            </a:extLst>
          </p:cNvPr>
          <p:cNvSpPr txBox="1"/>
          <p:nvPr/>
        </p:nvSpPr>
        <p:spPr>
          <a:xfrm>
            <a:off x="5342021" y="2574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5D807-92E8-7346-9BDE-F4C20BB3E231}"/>
              </a:ext>
            </a:extLst>
          </p:cNvPr>
          <p:cNvSpPr txBox="1"/>
          <p:nvPr/>
        </p:nvSpPr>
        <p:spPr>
          <a:xfrm>
            <a:off x="6400800" y="3441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page20image11161920">
            <a:extLst>
              <a:ext uri="{FF2B5EF4-FFF2-40B4-BE49-F238E27FC236}">
                <a16:creationId xmlns:a16="http://schemas.microsoft.com/office/drawing/2014/main" id="{3A69393A-E63D-4D4C-94EE-E7A9BF48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50838"/>
            <a:ext cx="431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14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5D11C-026A-5A4E-987E-CEC64E608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460" y="0"/>
            <a:ext cx="8249318" cy="69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66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AEB9CE-38C0-1440-A4B8-3555FFCCEE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2087880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𝑖𝑖𝑖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AEB9CE-38C0-1440-A4B8-3555FFCCEE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2087880" cy="1325563"/>
              </a:xfrm>
              <a:blipFill>
                <a:blip r:embed="rId2"/>
                <a:stretch>
                  <a:fillRect l="-3030" r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4E5B2-E583-164F-9D3D-E566DF7B37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3618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Claim 6.1. </a:t>
                </a:r>
                <a:r>
                  <a:rPr lang="en-US" dirty="0"/>
                  <a:t>Let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class with </a:t>
                </a:r>
                <a:r>
                  <a:rPr lang="en-US" dirty="0" err="1"/>
                  <a:t>coVC</a:t>
                </a:r>
                <a:r>
                  <a:rPr lang="en-US" dirty="0"/>
                  <a:t>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 For any unrealizable 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there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so</a:t>
                </a: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1[</m:t>
                          </m:r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2400" i="1" dirty="0"/>
                  <a:t>Proof</a:t>
                </a:r>
                <a:r>
                  <a:rPr lang="en-US" altLang="en-US" sz="2400" dirty="0"/>
                  <a:t>: Pick some unrealizable subsample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400" i="1" dirty="0"/>
                  <a:t>.</a:t>
                </a:r>
                <a:r>
                  <a:rPr lang="en-US" altLang="en-US" sz="2400" dirty="0"/>
                  <a:t>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≥1/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sz="2400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4E5B2-E583-164F-9D3D-E566DF7B37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36180" cy="4351338"/>
              </a:xfrm>
              <a:blipFill>
                <a:blip r:embed="rId3"/>
                <a:stretch>
                  <a:fillRect l="-1064" t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3783CEB-3E13-6E4F-B197-9B5F9A1EBB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6079" y="365124"/>
                <a:ext cx="9009247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1"/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600" dirty="0">
                    <a:latin typeface="+mj-lt"/>
                  </a:rPr>
                  <a:t> has finite VC and </a:t>
                </a:r>
                <a:r>
                  <a:rPr lang="en-US" sz="3600" dirty="0" err="1">
                    <a:latin typeface="+mj-lt"/>
                  </a:rPr>
                  <a:t>coVC</a:t>
                </a:r>
                <a:r>
                  <a:rPr lang="en-US" sz="3600" dirty="0">
                    <a:latin typeface="+mj-lt"/>
                  </a:rPr>
                  <a:t> dimension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600" dirty="0">
                    <a:latin typeface="+mj-lt"/>
                  </a:rPr>
                  <a:t> has a protocol with bounded sample complexity.</a:t>
                </a: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3783CEB-3E13-6E4F-B197-9B5F9A1EB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79" y="365124"/>
                <a:ext cx="9009247" cy="1325563"/>
              </a:xfrm>
              <a:prstGeom prst="rect">
                <a:avLst/>
              </a:prstGeom>
              <a:blipFill>
                <a:blip r:embed="rId4"/>
                <a:stretch>
                  <a:fillRect t="-1905" r="-2110" b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50DF10F-6350-AB44-A0B9-36510CB7EADB}"/>
              </a:ext>
            </a:extLst>
          </p:cNvPr>
          <p:cNvSpPr txBox="1"/>
          <p:nvPr/>
        </p:nvSpPr>
        <p:spPr>
          <a:xfrm>
            <a:off x="5342021" y="2574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5D807-92E8-7346-9BDE-F4C20BB3E231}"/>
              </a:ext>
            </a:extLst>
          </p:cNvPr>
          <p:cNvSpPr txBox="1"/>
          <p:nvPr/>
        </p:nvSpPr>
        <p:spPr>
          <a:xfrm>
            <a:off x="6400800" y="3441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page20image11161920">
            <a:extLst>
              <a:ext uri="{FF2B5EF4-FFF2-40B4-BE49-F238E27FC236}">
                <a16:creationId xmlns:a16="http://schemas.microsoft.com/office/drawing/2014/main" id="{3A69393A-E63D-4D4C-94EE-E7A9BF48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50838"/>
            <a:ext cx="431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82578D-4B80-2743-945E-C5A283FDB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0883" y="3945301"/>
            <a:ext cx="8707298" cy="236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47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AEB9CE-38C0-1440-A4B8-3555FFCCEE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2087880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𝑖𝑖𝑖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AEB9CE-38C0-1440-A4B8-3555FFCCEE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2087880" cy="1325563"/>
              </a:xfrm>
              <a:blipFill>
                <a:blip r:embed="rId2"/>
                <a:stretch>
                  <a:fillRect l="-3030" r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4E5B2-E583-164F-9D3D-E566DF7B37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3618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Lemma 2. </a:t>
                </a: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in </a:t>
                </a:r>
                <a:r>
                  <a:rPr lang="en-US" dirty="0" err="1"/>
                  <a:t>Adaboost</a:t>
                </a:r>
                <a:r>
                  <a:rPr lang="en-US" dirty="0"/>
                  <a:t> to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r>
                  <a:rPr lang="en-US" dirty="0"/>
                  <a:t>for k &gt; 0, and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denote the weak hypotheses returned by an arbitrary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-weak learner with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l-GR" dirty="0"/>
                  <a:t> </a:t>
                </a:r>
                <a:r>
                  <a:rPr lang="en-US" dirty="0"/>
                  <a:t>during the execution of </a:t>
                </a:r>
                <a:r>
                  <a:rPr lang="en-US" dirty="0" err="1"/>
                  <a:t>Adaboost</a:t>
                </a:r>
                <a:r>
                  <a:rPr lang="en-US" dirty="0"/>
                  <a:t>. Then,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4E5B2-E583-164F-9D3D-E566DF7B37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36180" cy="4351338"/>
              </a:xfrm>
              <a:blipFill>
                <a:blip r:embed="rId3"/>
                <a:stretch>
                  <a:fillRect l="-1064" t="-2632" b="-14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3783CEB-3E13-6E4F-B197-9B5F9A1EBB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6079" y="365124"/>
                <a:ext cx="9009247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1"/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600" dirty="0">
                    <a:latin typeface="+mj-lt"/>
                  </a:rPr>
                  <a:t> has finite VC and </a:t>
                </a:r>
                <a:r>
                  <a:rPr lang="en-US" sz="3600" dirty="0" err="1">
                    <a:latin typeface="+mj-lt"/>
                  </a:rPr>
                  <a:t>coVC</a:t>
                </a:r>
                <a:r>
                  <a:rPr lang="en-US" sz="3600" dirty="0">
                    <a:latin typeface="+mj-lt"/>
                  </a:rPr>
                  <a:t> dimension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600" dirty="0">
                    <a:latin typeface="+mj-lt"/>
                  </a:rPr>
                  <a:t> has a protocol with bounded sample complexity.</a:t>
                </a: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3783CEB-3E13-6E4F-B197-9B5F9A1EB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79" y="365124"/>
                <a:ext cx="9009247" cy="1325563"/>
              </a:xfrm>
              <a:prstGeom prst="rect">
                <a:avLst/>
              </a:prstGeom>
              <a:blipFill>
                <a:blip r:embed="rId4"/>
                <a:stretch>
                  <a:fillRect t="-1905" r="-2110" b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50DF10F-6350-AB44-A0B9-36510CB7EADB}"/>
              </a:ext>
            </a:extLst>
          </p:cNvPr>
          <p:cNvSpPr txBox="1"/>
          <p:nvPr/>
        </p:nvSpPr>
        <p:spPr>
          <a:xfrm>
            <a:off x="5342021" y="2574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5D807-92E8-7346-9BDE-F4C20BB3E231}"/>
              </a:ext>
            </a:extLst>
          </p:cNvPr>
          <p:cNvSpPr txBox="1"/>
          <p:nvPr/>
        </p:nvSpPr>
        <p:spPr>
          <a:xfrm>
            <a:off x="6400800" y="3441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page20image11161920">
            <a:extLst>
              <a:ext uri="{FF2B5EF4-FFF2-40B4-BE49-F238E27FC236}">
                <a16:creationId xmlns:a16="http://schemas.microsoft.com/office/drawing/2014/main" id="{3A69393A-E63D-4D4C-94EE-E7A9BF48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50838"/>
            <a:ext cx="431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607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AEB9CE-38C0-1440-A4B8-3555FFCCEE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2087880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𝑖𝑖𝑖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AEB9CE-38C0-1440-A4B8-3555FFCCEE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2087880" cy="1325563"/>
              </a:xfrm>
              <a:blipFill>
                <a:blip r:embed="rId2"/>
                <a:stretch>
                  <a:fillRect l="-3030" r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4E5B2-E583-164F-9D3D-E566DF7B37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3618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i="1" dirty="0"/>
                  <a:t>NTS: If the protocol terminates then the sample is realizable.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dirty="0"/>
                  <a:t> (by lemma 2)</a:t>
                </a: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nary>
                        <m:naryPr>
                          <m:chr m:val="∑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en-US" sz="5400" dirty="0"/>
              </a:p>
              <a:p>
                <a:pPr lvl="0">
                  <a:lnSpc>
                    <a:spcPct val="100000"/>
                  </a:lnSpc>
                </a:pPr>
                <a:r>
                  <a:rPr lang="en-US" dirty="0">
                    <a:solidFill>
                      <a:prstClr val="black"/>
                    </a:solidFill>
                  </a:rPr>
                  <a:t>Thus, by claim 6.1, the sample is realizable.</a:t>
                </a:r>
              </a:p>
              <a:p>
                <a:pPr lvl="0">
                  <a:lnSpc>
                    <a:spcPct val="100000"/>
                  </a:lnSpc>
                </a:pPr>
                <a:r>
                  <a:rPr lang="en-US" dirty="0">
                    <a:solidFill>
                      <a:prstClr val="black"/>
                    </a:solidFill>
                  </a:rPr>
                  <a:t>Thus we have shown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𝑖𝑖𝑖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5400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4E5B2-E583-164F-9D3D-E566DF7B37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36180" cy="4351338"/>
              </a:xfrm>
              <a:blipFill>
                <a:blip r:embed="rId3"/>
                <a:stretch>
                  <a:fillRect l="-1064" t="-8187" b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3783CEB-3E13-6E4F-B197-9B5F9A1EBB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6079" y="365124"/>
                <a:ext cx="9009247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1"/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600" dirty="0">
                    <a:latin typeface="+mj-lt"/>
                  </a:rPr>
                  <a:t> has finite VC and </a:t>
                </a:r>
                <a:r>
                  <a:rPr lang="en-US" sz="3600" dirty="0" err="1">
                    <a:latin typeface="+mj-lt"/>
                  </a:rPr>
                  <a:t>coVC</a:t>
                </a:r>
                <a:r>
                  <a:rPr lang="en-US" sz="3600" dirty="0">
                    <a:latin typeface="+mj-lt"/>
                  </a:rPr>
                  <a:t> dimension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600" dirty="0">
                    <a:latin typeface="+mj-lt"/>
                  </a:rPr>
                  <a:t> has a protocol with bounded sample complexity.</a:t>
                </a: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3783CEB-3E13-6E4F-B197-9B5F9A1EB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79" y="365124"/>
                <a:ext cx="9009247" cy="1325563"/>
              </a:xfrm>
              <a:prstGeom prst="rect">
                <a:avLst/>
              </a:prstGeom>
              <a:blipFill>
                <a:blip r:embed="rId4"/>
                <a:stretch>
                  <a:fillRect t="-1905" r="-2110" b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50DF10F-6350-AB44-A0B9-36510CB7EADB}"/>
              </a:ext>
            </a:extLst>
          </p:cNvPr>
          <p:cNvSpPr txBox="1"/>
          <p:nvPr/>
        </p:nvSpPr>
        <p:spPr>
          <a:xfrm>
            <a:off x="5342021" y="2574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5D807-92E8-7346-9BDE-F4C20BB3E231}"/>
              </a:ext>
            </a:extLst>
          </p:cNvPr>
          <p:cNvSpPr txBox="1"/>
          <p:nvPr/>
        </p:nvSpPr>
        <p:spPr>
          <a:xfrm>
            <a:off x="6400800" y="3441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page20image11161920">
            <a:extLst>
              <a:ext uri="{FF2B5EF4-FFF2-40B4-BE49-F238E27FC236}">
                <a16:creationId xmlns:a16="http://schemas.microsoft.com/office/drawing/2014/main" id="{3A69393A-E63D-4D4C-94EE-E7A9BF48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50838"/>
            <a:ext cx="431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236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B851-AB92-4A4D-B51A-378434D5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9D4E2-B698-F241-8415-BB0B62F1BB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 5.</a:t>
                </a:r>
                <a:r>
                  <a:rPr lang="en-US" dirty="0"/>
                  <a:t> The following statements are equivalent for a hypothesis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in in P</a:t>
                </a:r>
              </a:p>
              <a:p>
                <a:pPr marL="971550" lvl="1" indent="-51435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in NP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en-US" dirty="0"/>
                  <a:t>coNP</a:t>
                </a:r>
              </a:p>
              <a:p>
                <a:pPr marL="971550" lvl="1" indent="-51435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has finite VC dimension and finite </a:t>
                </a:r>
                <a:r>
                  <a:rPr lang="en-US" dirty="0" err="1"/>
                  <a:t>coVC</a:t>
                </a:r>
                <a:r>
                  <a:rPr lang="en-US" dirty="0"/>
                  <a:t> dimension</a:t>
                </a:r>
              </a:p>
              <a:p>
                <a:pPr marL="971550" lvl="1" indent="-514350">
                  <a:buFont typeface="+mj-lt"/>
                  <a:buAutoNum type="romanLcPeriod"/>
                </a:pPr>
                <a:r>
                  <a:rPr lang="en-US" dirty="0"/>
                  <a:t>There exists a protocol for the realizability problem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with sample complexity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𝑑𝑖𝑚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sample complexity of the realizability problem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over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Convex set </a:t>
                </a:r>
                <a:r>
                  <a:rPr lang="en-US" dirty="0" err="1"/>
                  <a:t>disjointness</a:t>
                </a:r>
                <a:r>
                  <a:rPr lang="en-US" dirty="0"/>
                  <a:t> can be decided by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points.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971550" lvl="1" indent="-514350">
                  <a:buFont typeface="+mj-lt"/>
                  <a:buAutoNum type="romanLcPeriod"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9D4E2-B698-F241-8415-BB0B62F1BB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b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34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E466-47ED-9148-9E98-859F2D412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321BF-75B8-1548-A5C3-4BEB257E0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Motivating 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Related models/ideas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Fundamental realizability results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98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E2C5BE-FAF5-1545-A483-59771FE60D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for Realizability Problems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E2C5BE-FAF5-1545-A483-59771FE60D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AE1BE-439D-EF4E-84A2-36B26D85B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analogous to the classic result in standard communication complexity (we went over the algorithmic proof of this)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C132E-C541-FC44-A776-3BC2189FC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872" y="2663333"/>
            <a:ext cx="7789833" cy="351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10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E2C5BE-FAF5-1545-A483-59771FE60D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for Realizability Problems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E2C5BE-FAF5-1545-A483-59771FE60D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DAE1BE-439D-EF4E-84A2-36B26D85BA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result comes about in an entirely different way in coming via a boosting protocol parameterized by VC-Dimension and </a:t>
                </a:r>
                <a:r>
                  <a:rPr lang="en-US" dirty="0" err="1"/>
                  <a:t>coVC</a:t>
                </a:r>
                <a:r>
                  <a:rPr lang="en-US" dirty="0"/>
                  <a:t>-Dimension.</a:t>
                </a:r>
              </a:p>
              <a:p>
                <a:r>
                  <a:rPr lang="en-US" dirty="0"/>
                  <a:t>Another interesting note:</a:t>
                </a:r>
              </a:p>
              <a:p>
                <a:pPr lvl="1"/>
                <a:r>
                  <a:rPr lang="en-US" dirty="0"/>
                  <a:t>The standard communication complexity measure is symmetric in the complexities of the non-deterministic protocols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result for realizability problems is not symmetric – the authors speculate this may be because while decision problems are closed under negation, realizability problems are not.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DAE1BE-439D-EF4E-84A2-36B26D85BA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57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5B02-BE8B-BE4A-9856-2C8E63D8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Set </a:t>
            </a:r>
            <a:r>
              <a:rPr lang="en-US" dirty="0" err="1"/>
              <a:t>Disjointness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47F088-A5FC-5A40-9C9D-DF564F5051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Setup: </a:t>
                </a:r>
                <a:r>
                  <a:rPr lang="en-US" dirty="0"/>
                  <a:t>Alice and Bob are each given n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Problem: </a:t>
                </a:r>
                <a:r>
                  <a:rPr lang="en-US" dirty="0"/>
                  <a:t>Do the convex hulls of their inputs intersect?</a:t>
                </a:r>
              </a:p>
              <a:p>
                <a:r>
                  <a:rPr lang="en-US" dirty="0"/>
                  <a:t>Problem with solving this in Yao’s model…</a:t>
                </a:r>
              </a:p>
              <a:p>
                <a:pPr lvl="1"/>
                <a:r>
                  <a:rPr lang="en-US" dirty="0"/>
                  <a:t>Transmitting bits doesn’t work because they have infinite domains.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47F088-A5FC-5A40-9C9D-DF564F5051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167B211-8480-E04A-A071-E5D16BAC2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00" y="4001294"/>
            <a:ext cx="44450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7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C8951-996E-964C-937C-46DBA49CF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to Yao’s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096E9B-2C16-F04E-B089-2DAC160A8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Setup: </a:t>
                </a:r>
                <a:r>
                  <a:rPr lang="en-US" dirty="0"/>
                  <a:t>Alice and Bob are each given n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they want to decide if their sets’ convex hulls intersect.</a:t>
                </a:r>
              </a:p>
              <a:p>
                <a:r>
                  <a:rPr lang="en-US" u="sng" dirty="0"/>
                  <a:t>Extend</a:t>
                </a:r>
                <a:r>
                  <a:rPr lang="en-US" dirty="0"/>
                  <a:t> Yao’s model to allow Alice and Bob to </a:t>
                </a:r>
                <a:r>
                  <a:rPr lang="en-US" i="1" dirty="0"/>
                  <a:t>send points in their input</a:t>
                </a:r>
                <a:r>
                  <a:rPr lang="en-US" dirty="0"/>
                  <a:t> or bits as one unit of communication.</a:t>
                </a:r>
              </a:p>
              <a:p>
                <a:r>
                  <a:rPr lang="en-US" dirty="0"/>
                  <a:t>Note: What would happen here if they could send points </a:t>
                </a:r>
                <a:r>
                  <a:rPr lang="en-US" i="1" dirty="0"/>
                  <a:t>not in</a:t>
                </a:r>
                <a:r>
                  <a:rPr lang="en-US" dirty="0"/>
                  <a:t> their input?</a:t>
                </a:r>
              </a:p>
              <a:p>
                <a:pPr lvl="1"/>
                <a:r>
                  <a:rPr lang="en-US" dirty="0"/>
                  <a:t>Solve it in 2 bits using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bijection.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096E9B-2C16-F04E-B089-2DAC160A8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53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AD416-2EEB-3A4E-BDA6-F0549CFA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Set </a:t>
            </a:r>
            <a:r>
              <a:rPr lang="en-US" dirty="0" err="1"/>
              <a:t>Disjointness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8CF1F-65F9-9141-8B2C-A81D48EEEB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What is the communication complexity?</a:t>
                </a:r>
              </a:p>
              <a:p>
                <a:r>
                  <a:rPr lang="en-US" dirty="0"/>
                  <a:t>D</a:t>
                </a:r>
              </a:p>
              <a:p>
                <a:r>
                  <a:rPr lang="en-US" dirty="0"/>
                  <a:t>D</a:t>
                </a:r>
              </a:p>
              <a:p>
                <a:r>
                  <a:rPr lang="en-US" dirty="0"/>
                  <a:t>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 Alice communicate 2 endpoints, Bob publishes the output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8CF1F-65F9-9141-8B2C-A81D48EEEB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1759DC1-153B-AA4C-A319-34B12BB99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216944"/>
            <a:ext cx="11353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5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9801-4B07-E54E-B6AC-918A435D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Set </a:t>
            </a:r>
            <a:r>
              <a:rPr lang="en-US" dirty="0" err="1"/>
              <a:t>Disjointness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8AF8D03-4146-AC4B-B77A-D19E6EB65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Alice and Bob are each given n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where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−1≥</m:t>
                    </m:r>
                  </m:oMath>
                </a14:m>
                <a:r>
                  <a:rPr lang="en-US" dirty="0"/>
                  <a:t> 1</a:t>
                </a:r>
              </a:p>
              <a:p>
                <a:pPr marL="0" indent="0">
                  <a:buNone/>
                </a:pPr>
                <a:r>
                  <a:rPr lang="en-US" i="1" dirty="0"/>
                  <a:t>Solution</a:t>
                </a:r>
              </a:p>
              <a:p>
                <a:r>
                  <a:rPr lang="en-US" dirty="0"/>
                  <a:t>It is possible that the union of Alice and Bob’s points are affinely independent.</a:t>
                </a:r>
              </a:p>
              <a:p>
                <a:r>
                  <a:rPr lang="en-US" dirty="0"/>
                  <a:t>Which implies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 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because this is just set </a:t>
                </a:r>
                <a:r>
                  <a:rPr lang="en-US" dirty="0" err="1"/>
                  <a:t>disjointness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i="1" dirty="0"/>
                  <a:t>Remark</a:t>
                </a:r>
              </a:p>
              <a:p>
                <a:r>
                  <a:rPr lang="en-US" dirty="0"/>
                  <a:t>“In this way, Convex Set </a:t>
                </a:r>
                <a:r>
                  <a:rPr lang="en-US" dirty="0" err="1"/>
                  <a:t>Disjointness</a:t>
                </a:r>
                <a:r>
                  <a:rPr lang="en-US" dirty="0"/>
                  <a:t> can be seen as a geometric interpolation between Set </a:t>
                </a:r>
                <a:r>
                  <a:rPr lang="en-US" dirty="0" err="1"/>
                  <a:t>Disjointness</a:t>
                </a:r>
                <a:r>
                  <a:rPr lang="en-US" dirty="0"/>
                  <a:t> (when d ≥ n − 1), and Greater-Than (when d = 1)” – Shay Moran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8AF8D03-4146-AC4B-B77A-D19E6EB65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216" r="-241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19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E466-47ED-9148-9E98-859F2D412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321BF-75B8-1548-A5C3-4BEB257E0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Motivating 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Communication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Related models/ideas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Fundamental realizability results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6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83C44-2DDF-E94A-BE43-590F8899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Learning Communication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166381-9A93-A24E-A3F0-EF51CC4B73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domain,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×{−1,1}</m:t>
                    </m:r>
                  </m:oMath>
                </a14:m>
                <a:r>
                  <a:rPr lang="en-US" dirty="0"/>
                  <a:t> be the examples domain.</a:t>
                </a:r>
              </a:p>
              <a:p>
                <a:r>
                  <a:rPr lang="en-US" dirty="0"/>
                  <a:t>Alice and Bob are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and can communicate elements of their inputs or bits, for one unit of communication.</a:t>
                </a:r>
              </a:p>
              <a:p>
                <a:r>
                  <a:rPr lang="en-US" dirty="0"/>
                  <a:t>Typically learning something about a hypothesis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→{−1,1}</m:t>
                    </m:r>
                  </m:oMath>
                </a14:m>
                <a:r>
                  <a:rPr lang="en-US" dirty="0"/>
                  <a:t> for a given hypothesis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166381-9A93-A24E-A3F0-EF51CC4B73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492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3275</TotalTime>
  <Words>2638</Words>
  <Application>Microsoft Macintosh PowerPoint</Application>
  <PresentationFormat>Widescreen</PresentationFormat>
  <Paragraphs>206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Office Theme</vt:lpstr>
      <vt:lpstr>Communication Complexity of Learning</vt:lpstr>
      <vt:lpstr>On the Communication Complexity of Classification Problems</vt:lpstr>
      <vt:lpstr>Agenda</vt:lpstr>
      <vt:lpstr>Convex Set Disjointness</vt:lpstr>
      <vt:lpstr>Extension to Yao’s Model</vt:lpstr>
      <vt:lpstr>Convex Set Disjointness Example</vt:lpstr>
      <vt:lpstr>Convex Set Disjointness Example</vt:lpstr>
      <vt:lpstr>Agenda</vt:lpstr>
      <vt:lpstr>The Learning Communication Model</vt:lpstr>
      <vt:lpstr>Problems we can study</vt:lpstr>
      <vt:lpstr>Agenda</vt:lpstr>
      <vt:lpstr>Distributed Sample Compression Schemes?</vt:lpstr>
      <vt:lpstr>Distributed Sample Compression Schemes</vt:lpstr>
      <vt:lpstr>Learning Half-Spaces</vt:lpstr>
      <vt:lpstr>Agenda</vt:lpstr>
      <vt:lpstr>Some Definitions</vt:lpstr>
      <vt:lpstr>CoVC-Dimension</vt:lpstr>
      <vt:lpstr>VC-Dim for Half-Spaces</vt:lpstr>
      <vt:lpstr>Main Result</vt:lpstr>
      <vt:lpstr>ii⇒iii</vt:lpstr>
      <vt:lpstr>ii⇒iii</vt:lpstr>
      <vt:lpstr>ii⇒iii</vt:lpstr>
      <vt:lpstr>iii⇒iv</vt:lpstr>
      <vt:lpstr>iii⇒iv</vt:lpstr>
      <vt:lpstr>PowerPoint Presentation</vt:lpstr>
      <vt:lpstr>iii⇒iv</vt:lpstr>
      <vt:lpstr>iii⇒iv</vt:lpstr>
      <vt:lpstr>iii⇒iv</vt:lpstr>
      <vt:lpstr>Main Result</vt:lpstr>
      <vt:lpstr>P=NP∩coNP for Realizability Problems</vt:lpstr>
      <vt:lpstr>P=NP∩coNP for Realizability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Lawhon</dc:creator>
  <cp:lastModifiedBy>tonipitassi tonipitassi</cp:lastModifiedBy>
  <cp:revision>76</cp:revision>
  <dcterms:created xsi:type="dcterms:W3CDTF">2022-03-23T14:52:43Z</dcterms:created>
  <dcterms:modified xsi:type="dcterms:W3CDTF">2022-05-03T18:06:27Z</dcterms:modified>
</cp:coreProperties>
</file>