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notesMasterIdLst>
    <p:notesMasterId r:id="rId23"/>
  </p:notesMasterIdLst>
  <p:sldIdLst>
    <p:sldId id="256" r:id="rId2"/>
    <p:sldId id="353" r:id="rId3"/>
    <p:sldId id="348" r:id="rId4"/>
    <p:sldId id="350" r:id="rId5"/>
    <p:sldId id="284" r:id="rId6"/>
    <p:sldId id="271" r:id="rId7"/>
    <p:sldId id="277" r:id="rId8"/>
    <p:sldId id="347" r:id="rId9"/>
    <p:sldId id="320" r:id="rId10"/>
    <p:sldId id="327" r:id="rId11"/>
    <p:sldId id="329" r:id="rId12"/>
    <p:sldId id="330" r:id="rId13"/>
    <p:sldId id="331" r:id="rId14"/>
    <p:sldId id="334" r:id="rId15"/>
    <p:sldId id="343" r:id="rId16"/>
    <p:sldId id="337" r:id="rId17"/>
    <p:sldId id="341" r:id="rId18"/>
    <p:sldId id="352" r:id="rId19"/>
    <p:sldId id="346" r:id="rId20"/>
    <p:sldId id="354" r:id="rId21"/>
    <p:sldId id="345" r:id="rId22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000000"/>
    <a:srgbClr val="3B3B3B"/>
    <a:srgbClr val="595959"/>
    <a:srgbClr val="000304"/>
    <a:srgbClr val="0D0D0D"/>
    <a:srgbClr val="52525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2658" autoAdjust="0"/>
    <p:restoredTop sz="93407" autoAdjust="0"/>
  </p:normalViewPr>
  <p:slideViewPr>
    <p:cSldViewPr snapToGrid="0">
      <p:cViewPr>
        <p:scale>
          <a:sx n="100" d="100"/>
          <a:sy n="100" d="100"/>
        </p:scale>
        <p:origin x="-432" y="-20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0" d="100"/>
        <a:sy n="6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13E83C3-B018-4634-8381-94F934EEECE6}" type="datetimeFigureOut">
              <a:rPr lang="en-US" smtClean="0"/>
              <a:t>7/11/2018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A4219B9-31F4-4466-B0CA-C4BF43D875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505637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* Technically, these are </a:t>
            </a:r>
            <a:r>
              <a:rPr lang="en-CA" i="1" dirty="0" smtClean="0"/>
              <a:t>partially external</a:t>
            </a:r>
            <a:r>
              <a:rPr lang="en-CA" dirty="0" smtClean="0"/>
              <a:t>, but when trees are prefilled with 100% insertion, as in the workloads we are considering, they are actually internal.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219B9-31F4-4466-B0CA-C4BF43D875D4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8288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219B9-31F4-4466-B0CA-C4BF43D875D4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35077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CA" dirty="0" smtClean="0"/>
              <a:t>24:30 first run --- cut</a:t>
            </a:r>
            <a:r>
              <a:rPr lang="en-CA" baseline="0" dirty="0" smtClean="0"/>
              <a:t> 1/5</a:t>
            </a:r>
            <a:r>
              <a:rPr lang="en-CA" baseline="30000" dirty="0" smtClean="0"/>
              <a:t>th</a:t>
            </a:r>
            <a:endParaRPr lang="en-CA" baseline="0" dirty="0" smtClean="0"/>
          </a:p>
          <a:p>
            <a:r>
              <a:rPr lang="en-CA" baseline="0" dirty="0" smtClean="0"/>
              <a:t>20:30 second run (after cuts)</a:t>
            </a:r>
            <a:endParaRPr lang="en-CA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A4219B9-31F4-4466-B0CA-C4BF43D875D4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81317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 algn="l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800"/>
            </a:lvl4pPr>
            <a:lvl5pPr marL="1828800" indent="0" algn="ctr">
              <a:buNone/>
              <a:defRPr sz="1800"/>
            </a:lvl5pPr>
            <a:lvl6pPr marL="2286000" indent="0" algn="ctr">
              <a:buNone/>
              <a:defRPr sz="1800"/>
            </a:lvl6pPr>
            <a:lvl7pPr marL="2743200" indent="0" algn="ctr">
              <a:buNone/>
              <a:defRPr sz="1800"/>
            </a:lvl7pPr>
            <a:lvl8pPr marL="3200400" indent="0" algn="ctr">
              <a:buNone/>
              <a:defRPr sz="1800"/>
            </a:lvl8pPr>
            <a:lvl9pPr marL="3657600" indent="0" algn="ctr">
              <a:buNone/>
              <a:defRPr sz="18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 algn="l">
              <a:defRPr/>
            </a:lvl1pPr>
          </a:lstStyle>
          <a:p>
            <a:fld id="{6AD6EE87-EBD5-4F12-A48A-63ACA297AC8F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CD73815-2707-4475-8F1A-B873CB631BB4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1" y="762000"/>
            <a:ext cx="2628900" cy="5410200"/>
          </a:xfrm>
        </p:spPr>
        <p:txBody>
          <a:bodyPr vert="eaVert" lIns="45720" tIns="91440" rIns="45720" bIns="91440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90601" y="762000"/>
            <a:ext cx="7581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4AFB99-0EAB-4182-AFF8-E214C82A68F6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rot="5400000" flipV="1">
            <a:off x="10058400" y="59263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D3794B-289A-4A80-97D7-111025398D45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12192000" cy="4572001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11" name="Oval 5"/>
          <p:cNvSpPr/>
          <p:nvPr/>
        </p:nvSpPr>
        <p:spPr>
          <a:xfrm>
            <a:off x="-1" y="0"/>
            <a:ext cx="12192000" cy="4572001"/>
          </a:xfrm>
          <a:custGeom>
            <a:avLst/>
            <a:gdLst/>
            <a:ahLst/>
            <a:cxnLst/>
            <a:rect l="l" t="t" r="r" b="b"/>
            <a:pathLst>
              <a:path w="12192000" h="4572001">
                <a:moveTo>
                  <a:pt x="12192000" y="4387986"/>
                </a:moveTo>
                <a:lnTo>
                  <a:pt x="12192000" y="4572001"/>
                </a:lnTo>
                <a:lnTo>
                  <a:pt x="12013927" y="4572001"/>
                </a:lnTo>
                <a:cubicBezTo>
                  <a:pt x="12084901" y="4522707"/>
                  <a:pt x="12145198" y="4460004"/>
                  <a:pt x="12192000" y="4387986"/>
                </a:cubicBezTo>
                <a:close/>
                <a:moveTo>
                  <a:pt x="12192000" y="4041440"/>
                </a:moveTo>
                <a:lnTo>
                  <a:pt x="12192000" y="4174488"/>
                </a:lnTo>
                <a:cubicBezTo>
                  <a:pt x="12005469" y="4244657"/>
                  <a:pt x="11857227" y="4389538"/>
                  <a:pt x="11786673" y="4572001"/>
                </a:cubicBezTo>
                <a:lnTo>
                  <a:pt x="11649784" y="4572001"/>
                </a:lnTo>
                <a:cubicBezTo>
                  <a:pt x="11730542" y="4320085"/>
                  <a:pt x="11933879" y="4121396"/>
                  <a:pt x="12192000" y="4041440"/>
                </a:cubicBezTo>
                <a:close/>
                <a:moveTo>
                  <a:pt x="10767111" y="3999419"/>
                </a:moveTo>
                <a:lnTo>
                  <a:pt x="10784198" y="4001042"/>
                </a:lnTo>
                <a:cubicBezTo>
                  <a:pt x="10816584" y="4001569"/>
                  <a:pt x="10848477" y="4004550"/>
                  <a:pt x="10879660" y="4010107"/>
                </a:cubicBezTo>
                <a:cubicBezTo>
                  <a:pt x="10885236" y="4009688"/>
                  <a:pt x="10890564" y="4010636"/>
                  <a:pt x="10895873" y="4011646"/>
                </a:cubicBezTo>
                <a:lnTo>
                  <a:pt x="10895990" y="4012794"/>
                </a:lnTo>
                <a:cubicBezTo>
                  <a:pt x="11208069" y="4064450"/>
                  <a:pt x="11461298" y="4283539"/>
                  <a:pt x="11554662" y="4572001"/>
                </a:cubicBezTo>
                <a:lnTo>
                  <a:pt x="11417114" y="4572001"/>
                </a:lnTo>
                <a:cubicBezTo>
                  <a:pt x="11333731" y="4357380"/>
                  <a:pt x="11143362" y="4194541"/>
                  <a:pt x="10909360" y="4144250"/>
                </a:cubicBezTo>
                <a:cubicBezTo>
                  <a:pt x="10943854" y="4319651"/>
                  <a:pt x="11046077" y="4471530"/>
                  <a:pt x="11189175" y="4572001"/>
                </a:cubicBezTo>
                <a:lnTo>
                  <a:pt x="10994934" y="4572001"/>
                </a:lnTo>
                <a:cubicBezTo>
                  <a:pt x="10878802" y="4452596"/>
                  <a:pt x="10800240" y="4298519"/>
                  <a:pt x="10775875" y="4127511"/>
                </a:cubicBezTo>
                <a:cubicBezTo>
                  <a:pt x="10775707" y="4127458"/>
                  <a:pt x="10775539" y="4127453"/>
                  <a:pt x="10775369" y="4127448"/>
                </a:cubicBezTo>
                <a:lnTo>
                  <a:pt x="10774831" y="4120772"/>
                </a:lnTo>
                <a:cubicBezTo>
                  <a:pt x="10769772" y="4090522"/>
                  <a:pt x="10767321" y="4059631"/>
                  <a:pt x="10767364" y="4028296"/>
                </a:cubicBezTo>
                <a:cubicBezTo>
                  <a:pt x="10766052" y="4022668"/>
                  <a:pt x="10765993" y="4017001"/>
                  <a:pt x="10765993" y="4011320"/>
                </a:cubicBezTo>
                <a:lnTo>
                  <a:pt x="10766587" y="3999880"/>
                </a:lnTo>
                <a:lnTo>
                  <a:pt x="10767085" y="3999913"/>
                </a:lnTo>
                <a:close/>
                <a:moveTo>
                  <a:pt x="10744358" y="3999419"/>
                </a:moveTo>
                <a:lnTo>
                  <a:pt x="10744384" y="3999913"/>
                </a:lnTo>
                <a:lnTo>
                  <a:pt x="10744882" y="3999880"/>
                </a:lnTo>
                <a:lnTo>
                  <a:pt x="10745476" y="4011320"/>
                </a:lnTo>
                <a:cubicBezTo>
                  <a:pt x="10745476" y="4017001"/>
                  <a:pt x="10745417" y="4022668"/>
                  <a:pt x="10744105" y="4028296"/>
                </a:cubicBezTo>
                <a:cubicBezTo>
                  <a:pt x="10744148" y="4059631"/>
                  <a:pt x="10741697" y="4090522"/>
                  <a:pt x="10736638" y="4120772"/>
                </a:cubicBezTo>
                <a:lnTo>
                  <a:pt x="10736100" y="4127448"/>
                </a:lnTo>
                <a:cubicBezTo>
                  <a:pt x="10735930" y="4127453"/>
                  <a:pt x="10735762" y="4127458"/>
                  <a:pt x="10735594" y="4127511"/>
                </a:cubicBezTo>
                <a:cubicBezTo>
                  <a:pt x="10711229" y="4298519"/>
                  <a:pt x="10632667" y="4452596"/>
                  <a:pt x="10516535" y="4572001"/>
                </a:cubicBezTo>
                <a:lnTo>
                  <a:pt x="10322294" y="4572001"/>
                </a:lnTo>
                <a:cubicBezTo>
                  <a:pt x="10465392" y="4471530"/>
                  <a:pt x="10567615" y="4319650"/>
                  <a:pt x="10602109" y="4144250"/>
                </a:cubicBezTo>
                <a:cubicBezTo>
                  <a:pt x="10368107" y="4194541"/>
                  <a:pt x="10177738" y="4357380"/>
                  <a:pt x="10094355" y="4572001"/>
                </a:cubicBezTo>
                <a:lnTo>
                  <a:pt x="9956808" y="4572001"/>
                </a:lnTo>
                <a:cubicBezTo>
                  <a:pt x="10050171" y="4283539"/>
                  <a:pt x="10303400" y="4064450"/>
                  <a:pt x="10615479" y="4012794"/>
                </a:cubicBezTo>
                <a:lnTo>
                  <a:pt x="10615596" y="4011646"/>
                </a:lnTo>
                <a:cubicBezTo>
                  <a:pt x="10620905" y="4010636"/>
                  <a:pt x="10626233" y="4009688"/>
                  <a:pt x="10631809" y="4010107"/>
                </a:cubicBezTo>
                <a:cubicBezTo>
                  <a:pt x="10662992" y="4004550"/>
                  <a:pt x="10694885" y="4001569"/>
                  <a:pt x="10727271" y="4001042"/>
                </a:cubicBezTo>
                <a:close/>
                <a:moveTo>
                  <a:pt x="9074958" y="3999419"/>
                </a:moveTo>
                <a:lnTo>
                  <a:pt x="9092045" y="4001042"/>
                </a:lnTo>
                <a:cubicBezTo>
                  <a:pt x="9124431" y="4001569"/>
                  <a:pt x="9156324" y="4004550"/>
                  <a:pt x="9187507" y="4010107"/>
                </a:cubicBezTo>
                <a:cubicBezTo>
                  <a:pt x="9193083" y="4009688"/>
                  <a:pt x="9198411" y="4010636"/>
                  <a:pt x="9203720" y="4011646"/>
                </a:cubicBezTo>
                <a:lnTo>
                  <a:pt x="9203837" y="4012794"/>
                </a:lnTo>
                <a:cubicBezTo>
                  <a:pt x="9515916" y="4064450"/>
                  <a:pt x="9769145" y="4283539"/>
                  <a:pt x="9862508" y="4572001"/>
                </a:cubicBezTo>
                <a:lnTo>
                  <a:pt x="9724961" y="4572001"/>
                </a:lnTo>
                <a:cubicBezTo>
                  <a:pt x="9641578" y="4357380"/>
                  <a:pt x="9451209" y="4194541"/>
                  <a:pt x="9217207" y="4144250"/>
                </a:cubicBezTo>
                <a:cubicBezTo>
                  <a:pt x="9251701" y="4319651"/>
                  <a:pt x="9353924" y="4471530"/>
                  <a:pt x="9497022" y="4572001"/>
                </a:cubicBezTo>
                <a:lnTo>
                  <a:pt x="9302781" y="4572001"/>
                </a:lnTo>
                <a:cubicBezTo>
                  <a:pt x="9186649" y="4452596"/>
                  <a:pt x="9108087" y="4298519"/>
                  <a:pt x="9083722" y="4127511"/>
                </a:cubicBezTo>
                <a:cubicBezTo>
                  <a:pt x="9083554" y="4127458"/>
                  <a:pt x="9083386" y="4127453"/>
                  <a:pt x="9083216" y="4127448"/>
                </a:cubicBezTo>
                <a:lnTo>
                  <a:pt x="9082678" y="4120772"/>
                </a:lnTo>
                <a:cubicBezTo>
                  <a:pt x="9077619" y="4090522"/>
                  <a:pt x="9075168" y="4059631"/>
                  <a:pt x="9075211" y="4028296"/>
                </a:cubicBezTo>
                <a:cubicBezTo>
                  <a:pt x="9073899" y="4022668"/>
                  <a:pt x="9073840" y="4017001"/>
                  <a:pt x="9073840" y="4011320"/>
                </a:cubicBezTo>
                <a:lnTo>
                  <a:pt x="9074434" y="3999880"/>
                </a:lnTo>
                <a:lnTo>
                  <a:pt x="9074932" y="3999913"/>
                </a:lnTo>
                <a:close/>
                <a:moveTo>
                  <a:pt x="9052207" y="3999419"/>
                </a:moveTo>
                <a:lnTo>
                  <a:pt x="9052233" y="3999913"/>
                </a:lnTo>
                <a:lnTo>
                  <a:pt x="9052731" y="3999880"/>
                </a:lnTo>
                <a:lnTo>
                  <a:pt x="9053325" y="4011320"/>
                </a:lnTo>
                <a:cubicBezTo>
                  <a:pt x="9053325" y="4017001"/>
                  <a:pt x="9053266" y="4022668"/>
                  <a:pt x="9051954" y="4028296"/>
                </a:cubicBezTo>
                <a:cubicBezTo>
                  <a:pt x="9051997" y="4059631"/>
                  <a:pt x="9049546" y="4090522"/>
                  <a:pt x="9044487" y="4120772"/>
                </a:cubicBezTo>
                <a:lnTo>
                  <a:pt x="9043949" y="4127448"/>
                </a:lnTo>
                <a:cubicBezTo>
                  <a:pt x="9043779" y="4127453"/>
                  <a:pt x="9043611" y="4127458"/>
                  <a:pt x="9043443" y="4127511"/>
                </a:cubicBezTo>
                <a:cubicBezTo>
                  <a:pt x="9019078" y="4298519"/>
                  <a:pt x="8940516" y="4452596"/>
                  <a:pt x="8824384" y="4572001"/>
                </a:cubicBezTo>
                <a:lnTo>
                  <a:pt x="8630143" y="4572001"/>
                </a:lnTo>
                <a:cubicBezTo>
                  <a:pt x="8773241" y="4471530"/>
                  <a:pt x="8875464" y="4319651"/>
                  <a:pt x="8909958" y="4144250"/>
                </a:cubicBezTo>
                <a:cubicBezTo>
                  <a:pt x="8675956" y="4194541"/>
                  <a:pt x="8485587" y="4357380"/>
                  <a:pt x="8402204" y="4572001"/>
                </a:cubicBezTo>
                <a:lnTo>
                  <a:pt x="8264656" y="4572001"/>
                </a:lnTo>
                <a:cubicBezTo>
                  <a:pt x="8358019" y="4283539"/>
                  <a:pt x="8611249" y="4064450"/>
                  <a:pt x="8923328" y="4012794"/>
                </a:cubicBezTo>
                <a:lnTo>
                  <a:pt x="8923445" y="4011646"/>
                </a:lnTo>
                <a:cubicBezTo>
                  <a:pt x="8928754" y="4010636"/>
                  <a:pt x="8934082" y="4009688"/>
                  <a:pt x="8939658" y="4010107"/>
                </a:cubicBezTo>
                <a:cubicBezTo>
                  <a:pt x="8970841" y="4004550"/>
                  <a:pt x="9002734" y="4001569"/>
                  <a:pt x="9035120" y="4001042"/>
                </a:cubicBezTo>
                <a:close/>
                <a:moveTo>
                  <a:pt x="7382807" y="3999419"/>
                </a:moveTo>
                <a:lnTo>
                  <a:pt x="7399895" y="4001042"/>
                </a:lnTo>
                <a:cubicBezTo>
                  <a:pt x="7432280" y="4001569"/>
                  <a:pt x="7464173" y="4004550"/>
                  <a:pt x="7495356" y="4010107"/>
                </a:cubicBezTo>
                <a:cubicBezTo>
                  <a:pt x="7500932" y="4009688"/>
                  <a:pt x="7506260" y="4010636"/>
                  <a:pt x="7511569" y="4011646"/>
                </a:cubicBezTo>
                <a:lnTo>
                  <a:pt x="7511686" y="4012794"/>
                </a:lnTo>
                <a:cubicBezTo>
                  <a:pt x="7823765" y="4064450"/>
                  <a:pt x="8076994" y="4283539"/>
                  <a:pt x="8170358" y="4572001"/>
                </a:cubicBezTo>
                <a:lnTo>
                  <a:pt x="8032809" y="4572001"/>
                </a:lnTo>
                <a:cubicBezTo>
                  <a:pt x="7949426" y="4357380"/>
                  <a:pt x="7759058" y="4194541"/>
                  <a:pt x="7525056" y="4144250"/>
                </a:cubicBezTo>
                <a:cubicBezTo>
                  <a:pt x="7559550" y="4319650"/>
                  <a:pt x="7661773" y="4471530"/>
                  <a:pt x="7804870" y="4572001"/>
                </a:cubicBezTo>
                <a:lnTo>
                  <a:pt x="7610630" y="4572001"/>
                </a:lnTo>
                <a:cubicBezTo>
                  <a:pt x="7494498" y="4452596"/>
                  <a:pt x="7415935" y="4298519"/>
                  <a:pt x="7391571" y="4127511"/>
                </a:cubicBezTo>
                <a:cubicBezTo>
                  <a:pt x="7391403" y="4127458"/>
                  <a:pt x="7391235" y="4127453"/>
                  <a:pt x="7391065" y="4127448"/>
                </a:cubicBezTo>
                <a:lnTo>
                  <a:pt x="7390527" y="4120772"/>
                </a:lnTo>
                <a:cubicBezTo>
                  <a:pt x="7385468" y="4090522"/>
                  <a:pt x="7383018" y="4059631"/>
                  <a:pt x="7383060" y="4028296"/>
                </a:cubicBezTo>
                <a:cubicBezTo>
                  <a:pt x="7381748" y="4022668"/>
                  <a:pt x="7381689" y="4017001"/>
                  <a:pt x="7381689" y="4011320"/>
                </a:cubicBezTo>
                <a:lnTo>
                  <a:pt x="7382283" y="3999880"/>
                </a:lnTo>
                <a:lnTo>
                  <a:pt x="7382781" y="3999913"/>
                </a:lnTo>
                <a:close/>
                <a:moveTo>
                  <a:pt x="7360056" y="3999419"/>
                </a:moveTo>
                <a:lnTo>
                  <a:pt x="7360082" y="3999913"/>
                </a:lnTo>
                <a:lnTo>
                  <a:pt x="7360580" y="3999880"/>
                </a:lnTo>
                <a:lnTo>
                  <a:pt x="7361174" y="4011320"/>
                </a:lnTo>
                <a:cubicBezTo>
                  <a:pt x="7361174" y="4017001"/>
                  <a:pt x="7361115" y="4022668"/>
                  <a:pt x="7359803" y="4028296"/>
                </a:cubicBezTo>
                <a:cubicBezTo>
                  <a:pt x="7359845" y="4059631"/>
                  <a:pt x="7357395" y="4090522"/>
                  <a:pt x="7352336" y="4120772"/>
                </a:cubicBezTo>
                <a:lnTo>
                  <a:pt x="7351798" y="4127448"/>
                </a:lnTo>
                <a:cubicBezTo>
                  <a:pt x="7351628" y="4127453"/>
                  <a:pt x="7351460" y="4127458"/>
                  <a:pt x="7351292" y="4127511"/>
                </a:cubicBezTo>
                <a:cubicBezTo>
                  <a:pt x="7326927" y="4298519"/>
                  <a:pt x="7248364" y="4452596"/>
                  <a:pt x="7132233" y="4572001"/>
                </a:cubicBezTo>
                <a:lnTo>
                  <a:pt x="6937992" y="4572001"/>
                </a:lnTo>
                <a:cubicBezTo>
                  <a:pt x="7081090" y="4471530"/>
                  <a:pt x="7183313" y="4319650"/>
                  <a:pt x="7217807" y="4144250"/>
                </a:cubicBezTo>
                <a:cubicBezTo>
                  <a:pt x="6983804" y="4194541"/>
                  <a:pt x="6793436" y="4357380"/>
                  <a:pt x="6710053" y="4572001"/>
                </a:cubicBezTo>
                <a:lnTo>
                  <a:pt x="6572505" y="4572001"/>
                </a:lnTo>
                <a:cubicBezTo>
                  <a:pt x="6665868" y="4283539"/>
                  <a:pt x="6919098" y="4064450"/>
                  <a:pt x="7231177" y="4012794"/>
                </a:cubicBezTo>
                <a:lnTo>
                  <a:pt x="7231294" y="4011646"/>
                </a:lnTo>
                <a:cubicBezTo>
                  <a:pt x="7236603" y="4010636"/>
                  <a:pt x="7241931" y="4009688"/>
                  <a:pt x="7247507" y="4010107"/>
                </a:cubicBezTo>
                <a:cubicBezTo>
                  <a:pt x="7278690" y="4004550"/>
                  <a:pt x="7310583" y="4001569"/>
                  <a:pt x="7342968" y="4001042"/>
                </a:cubicBezTo>
                <a:close/>
                <a:moveTo>
                  <a:pt x="5690656" y="3999419"/>
                </a:moveTo>
                <a:lnTo>
                  <a:pt x="5707743" y="4001042"/>
                </a:lnTo>
                <a:cubicBezTo>
                  <a:pt x="5740129" y="4001569"/>
                  <a:pt x="5772021" y="4004550"/>
                  <a:pt x="5803205" y="4010107"/>
                </a:cubicBezTo>
                <a:cubicBezTo>
                  <a:pt x="5808781" y="4009688"/>
                  <a:pt x="5814109" y="4010636"/>
                  <a:pt x="5819417" y="4011646"/>
                </a:cubicBezTo>
                <a:lnTo>
                  <a:pt x="5819534" y="4012794"/>
                </a:lnTo>
                <a:cubicBezTo>
                  <a:pt x="6131614" y="4064450"/>
                  <a:pt x="6384843" y="4283539"/>
                  <a:pt x="6478206" y="4572001"/>
                </a:cubicBezTo>
                <a:lnTo>
                  <a:pt x="6340658" y="4572001"/>
                </a:lnTo>
                <a:cubicBezTo>
                  <a:pt x="6257275" y="4357380"/>
                  <a:pt x="6066907" y="4194541"/>
                  <a:pt x="5832905" y="4144250"/>
                </a:cubicBezTo>
                <a:cubicBezTo>
                  <a:pt x="5867399" y="4319651"/>
                  <a:pt x="5969622" y="4471530"/>
                  <a:pt x="6112719" y="4572001"/>
                </a:cubicBezTo>
                <a:lnTo>
                  <a:pt x="5918478" y="4572001"/>
                </a:lnTo>
                <a:cubicBezTo>
                  <a:pt x="5802347" y="4452596"/>
                  <a:pt x="5723784" y="4298519"/>
                  <a:pt x="5699419" y="4127511"/>
                </a:cubicBezTo>
                <a:cubicBezTo>
                  <a:pt x="5699252" y="4127458"/>
                  <a:pt x="5699083" y="4127453"/>
                  <a:pt x="5698914" y="4127448"/>
                </a:cubicBezTo>
                <a:lnTo>
                  <a:pt x="5698375" y="4120772"/>
                </a:lnTo>
                <a:cubicBezTo>
                  <a:pt x="5693317" y="4090522"/>
                  <a:pt x="5690866" y="4059631"/>
                  <a:pt x="5690908" y="4028296"/>
                </a:cubicBezTo>
                <a:cubicBezTo>
                  <a:pt x="5689596" y="4022668"/>
                  <a:pt x="5689538" y="4017001"/>
                  <a:pt x="5689538" y="4011320"/>
                </a:cubicBezTo>
                <a:lnTo>
                  <a:pt x="5690132" y="3999880"/>
                </a:lnTo>
                <a:lnTo>
                  <a:pt x="5690630" y="3999913"/>
                </a:lnTo>
                <a:close/>
                <a:moveTo>
                  <a:pt x="5667905" y="3999419"/>
                </a:moveTo>
                <a:lnTo>
                  <a:pt x="5667931" y="3999913"/>
                </a:lnTo>
                <a:lnTo>
                  <a:pt x="5668429" y="3999880"/>
                </a:lnTo>
                <a:lnTo>
                  <a:pt x="5669023" y="4011320"/>
                </a:lnTo>
                <a:cubicBezTo>
                  <a:pt x="5669023" y="4017001"/>
                  <a:pt x="5668964" y="4022668"/>
                  <a:pt x="5667652" y="4028296"/>
                </a:cubicBezTo>
                <a:cubicBezTo>
                  <a:pt x="5667694" y="4059631"/>
                  <a:pt x="5665244" y="4090522"/>
                  <a:pt x="5660185" y="4120772"/>
                </a:cubicBezTo>
                <a:lnTo>
                  <a:pt x="5659647" y="4127448"/>
                </a:lnTo>
                <a:cubicBezTo>
                  <a:pt x="5659477" y="4127453"/>
                  <a:pt x="5659309" y="4127458"/>
                  <a:pt x="5659141" y="4127511"/>
                </a:cubicBezTo>
                <a:cubicBezTo>
                  <a:pt x="5634776" y="4298519"/>
                  <a:pt x="5556213" y="4452596"/>
                  <a:pt x="5440082" y="4572001"/>
                </a:cubicBezTo>
                <a:lnTo>
                  <a:pt x="5245841" y="4572001"/>
                </a:lnTo>
                <a:cubicBezTo>
                  <a:pt x="5388939" y="4471530"/>
                  <a:pt x="5491162" y="4319651"/>
                  <a:pt x="5525656" y="4144250"/>
                </a:cubicBezTo>
                <a:cubicBezTo>
                  <a:pt x="5291653" y="4194541"/>
                  <a:pt x="5101285" y="4357380"/>
                  <a:pt x="5017902" y="4572001"/>
                </a:cubicBezTo>
                <a:lnTo>
                  <a:pt x="4880354" y="4572001"/>
                </a:lnTo>
                <a:cubicBezTo>
                  <a:pt x="4973717" y="4283539"/>
                  <a:pt x="5226947" y="4064450"/>
                  <a:pt x="5539026" y="4012794"/>
                </a:cubicBezTo>
                <a:lnTo>
                  <a:pt x="5539143" y="4011646"/>
                </a:lnTo>
                <a:cubicBezTo>
                  <a:pt x="5544452" y="4010636"/>
                  <a:pt x="5549780" y="4009688"/>
                  <a:pt x="5555356" y="4010107"/>
                </a:cubicBezTo>
                <a:cubicBezTo>
                  <a:pt x="5586539" y="4004550"/>
                  <a:pt x="5618432" y="4001569"/>
                  <a:pt x="5650817" y="4001042"/>
                </a:cubicBezTo>
                <a:close/>
                <a:moveTo>
                  <a:pt x="3998505" y="3999419"/>
                </a:moveTo>
                <a:lnTo>
                  <a:pt x="4015592" y="4001042"/>
                </a:lnTo>
                <a:cubicBezTo>
                  <a:pt x="4047978" y="4001569"/>
                  <a:pt x="4079870" y="4004550"/>
                  <a:pt x="4111054" y="4010107"/>
                </a:cubicBezTo>
                <a:cubicBezTo>
                  <a:pt x="4116630" y="4009688"/>
                  <a:pt x="4121958" y="4010636"/>
                  <a:pt x="4127266" y="4011646"/>
                </a:cubicBezTo>
                <a:lnTo>
                  <a:pt x="4127384" y="4012794"/>
                </a:lnTo>
                <a:cubicBezTo>
                  <a:pt x="4439463" y="4064450"/>
                  <a:pt x="4692692" y="4283539"/>
                  <a:pt x="4786055" y="4572001"/>
                </a:cubicBezTo>
                <a:lnTo>
                  <a:pt x="4648508" y="4572001"/>
                </a:lnTo>
                <a:cubicBezTo>
                  <a:pt x="4565124" y="4357380"/>
                  <a:pt x="4374756" y="4194541"/>
                  <a:pt x="4140754" y="4144250"/>
                </a:cubicBezTo>
                <a:cubicBezTo>
                  <a:pt x="4175248" y="4319650"/>
                  <a:pt x="4277471" y="4471530"/>
                  <a:pt x="4420568" y="4572001"/>
                </a:cubicBezTo>
                <a:lnTo>
                  <a:pt x="4226327" y="4572001"/>
                </a:lnTo>
                <a:cubicBezTo>
                  <a:pt x="4110196" y="4452596"/>
                  <a:pt x="4031633" y="4298519"/>
                  <a:pt x="4007268" y="4127511"/>
                </a:cubicBezTo>
                <a:cubicBezTo>
                  <a:pt x="4007101" y="4127458"/>
                  <a:pt x="4006932" y="4127453"/>
                  <a:pt x="4006763" y="4127448"/>
                </a:cubicBezTo>
                <a:lnTo>
                  <a:pt x="4006225" y="4120772"/>
                </a:lnTo>
                <a:cubicBezTo>
                  <a:pt x="4001166" y="4090522"/>
                  <a:pt x="3998715" y="4059631"/>
                  <a:pt x="3998757" y="4028296"/>
                </a:cubicBezTo>
                <a:cubicBezTo>
                  <a:pt x="3997445" y="4022668"/>
                  <a:pt x="3997387" y="4017001"/>
                  <a:pt x="3997387" y="4011320"/>
                </a:cubicBezTo>
                <a:lnTo>
                  <a:pt x="3997981" y="3999880"/>
                </a:lnTo>
                <a:lnTo>
                  <a:pt x="3998479" y="3999913"/>
                </a:lnTo>
                <a:close/>
                <a:moveTo>
                  <a:pt x="3975754" y="3999419"/>
                </a:moveTo>
                <a:lnTo>
                  <a:pt x="3975780" y="3999913"/>
                </a:lnTo>
                <a:lnTo>
                  <a:pt x="3976278" y="3999880"/>
                </a:lnTo>
                <a:lnTo>
                  <a:pt x="3976872" y="4011320"/>
                </a:lnTo>
                <a:cubicBezTo>
                  <a:pt x="3976872" y="4017001"/>
                  <a:pt x="3976813" y="4022668"/>
                  <a:pt x="3975501" y="4028296"/>
                </a:cubicBezTo>
                <a:cubicBezTo>
                  <a:pt x="3975543" y="4059631"/>
                  <a:pt x="3973093" y="4090522"/>
                  <a:pt x="3968034" y="4120772"/>
                </a:cubicBezTo>
                <a:lnTo>
                  <a:pt x="3967496" y="4127448"/>
                </a:lnTo>
                <a:cubicBezTo>
                  <a:pt x="3967326" y="4127453"/>
                  <a:pt x="3967158" y="4127458"/>
                  <a:pt x="3966990" y="4127511"/>
                </a:cubicBezTo>
                <a:cubicBezTo>
                  <a:pt x="3942625" y="4298519"/>
                  <a:pt x="3864063" y="4452596"/>
                  <a:pt x="3747931" y="4572001"/>
                </a:cubicBezTo>
                <a:lnTo>
                  <a:pt x="3553690" y="4572001"/>
                </a:lnTo>
                <a:cubicBezTo>
                  <a:pt x="3696788" y="4471530"/>
                  <a:pt x="3799011" y="4319651"/>
                  <a:pt x="3833505" y="4144250"/>
                </a:cubicBezTo>
                <a:cubicBezTo>
                  <a:pt x="3599503" y="4194541"/>
                  <a:pt x="3409134" y="4357380"/>
                  <a:pt x="3325751" y="4572001"/>
                </a:cubicBezTo>
                <a:lnTo>
                  <a:pt x="3188203" y="4572001"/>
                </a:lnTo>
                <a:cubicBezTo>
                  <a:pt x="3281566" y="4283539"/>
                  <a:pt x="3534796" y="4064450"/>
                  <a:pt x="3846875" y="4012794"/>
                </a:cubicBezTo>
                <a:lnTo>
                  <a:pt x="3846992" y="4011646"/>
                </a:lnTo>
                <a:cubicBezTo>
                  <a:pt x="3852301" y="4010636"/>
                  <a:pt x="3857629" y="4009688"/>
                  <a:pt x="3863205" y="4010107"/>
                </a:cubicBezTo>
                <a:cubicBezTo>
                  <a:pt x="3894388" y="4004550"/>
                  <a:pt x="3926281" y="4001569"/>
                  <a:pt x="3958666" y="4001042"/>
                </a:cubicBezTo>
                <a:close/>
                <a:moveTo>
                  <a:pt x="2306354" y="3999419"/>
                </a:moveTo>
                <a:lnTo>
                  <a:pt x="2323441" y="4001042"/>
                </a:lnTo>
                <a:cubicBezTo>
                  <a:pt x="2355827" y="4001569"/>
                  <a:pt x="2387719" y="4004550"/>
                  <a:pt x="2418903" y="4010107"/>
                </a:cubicBezTo>
                <a:cubicBezTo>
                  <a:pt x="2424479" y="4009688"/>
                  <a:pt x="2429807" y="4010636"/>
                  <a:pt x="2435115" y="4011646"/>
                </a:cubicBezTo>
                <a:lnTo>
                  <a:pt x="2435233" y="4012794"/>
                </a:lnTo>
                <a:cubicBezTo>
                  <a:pt x="2747312" y="4064450"/>
                  <a:pt x="3000542" y="4283539"/>
                  <a:pt x="3093904" y="4572001"/>
                </a:cubicBezTo>
                <a:lnTo>
                  <a:pt x="2956357" y="4572001"/>
                </a:lnTo>
                <a:cubicBezTo>
                  <a:pt x="2872974" y="4357380"/>
                  <a:pt x="2682605" y="4194541"/>
                  <a:pt x="2448603" y="4144250"/>
                </a:cubicBezTo>
                <a:cubicBezTo>
                  <a:pt x="2483097" y="4319651"/>
                  <a:pt x="2585320" y="4471530"/>
                  <a:pt x="2728418" y="4572001"/>
                </a:cubicBezTo>
                <a:lnTo>
                  <a:pt x="2534177" y="4572001"/>
                </a:lnTo>
                <a:cubicBezTo>
                  <a:pt x="2418045" y="4452596"/>
                  <a:pt x="2339482" y="4298519"/>
                  <a:pt x="2315117" y="4127511"/>
                </a:cubicBezTo>
                <a:cubicBezTo>
                  <a:pt x="2314950" y="4127458"/>
                  <a:pt x="2314781" y="4127453"/>
                  <a:pt x="2314612" y="4127448"/>
                </a:cubicBezTo>
                <a:lnTo>
                  <a:pt x="2314074" y="4120772"/>
                </a:lnTo>
                <a:cubicBezTo>
                  <a:pt x="2309015" y="4090522"/>
                  <a:pt x="2306564" y="4059631"/>
                  <a:pt x="2306606" y="4028296"/>
                </a:cubicBezTo>
                <a:cubicBezTo>
                  <a:pt x="2305294" y="4022668"/>
                  <a:pt x="2305236" y="4017001"/>
                  <a:pt x="2305236" y="4011320"/>
                </a:cubicBezTo>
                <a:lnTo>
                  <a:pt x="2305830" y="3999880"/>
                </a:lnTo>
                <a:lnTo>
                  <a:pt x="2306328" y="3999913"/>
                </a:lnTo>
                <a:close/>
                <a:moveTo>
                  <a:pt x="2283603" y="3999419"/>
                </a:moveTo>
                <a:lnTo>
                  <a:pt x="2283629" y="3999913"/>
                </a:lnTo>
                <a:lnTo>
                  <a:pt x="2284127" y="3999880"/>
                </a:lnTo>
                <a:lnTo>
                  <a:pt x="2284721" y="4011320"/>
                </a:lnTo>
                <a:cubicBezTo>
                  <a:pt x="2284721" y="4017001"/>
                  <a:pt x="2284662" y="4022668"/>
                  <a:pt x="2283350" y="4028296"/>
                </a:cubicBezTo>
                <a:cubicBezTo>
                  <a:pt x="2283392" y="4059631"/>
                  <a:pt x="2280942" y="4090522"/>
                  <a:pt x="2275883" y="4120772"/>
                </a:cubicBezTo>
                <a:lnTo>
                  <a:pt x="2275345" y="4127448"/>
                </a:lnTo>
                <a:cubicBezTo>
                  <a:pt x="2275175" y="4127453"/>
                  <a:pt x="2275007" y="4127458"/>
                  <a:pt x="2274839" y="4127511"/>
                </a:cubicBezTo>
                <a:cubicBezTo>
                  <a:pt x="2250474" y="4298519"/>
                  <a:pt x="2171912" y="4452596"/>
                  <a:pt x="2055780" y="4572001"/>
                </a:cubicBezTo>
                <a:lnTo>
                  <a:pt x="1861539" y="4572001"/>
                </a:lnTo>
                <a:cubicBezTo>
                  <a:pt x="2004637" y="4471530"/>
                  <a:pt x="2106860" y="4319650"/>
                  <a:pt x="2141354" y="4144250"/>
                </a:cubicBezTo>
                <a:cubicBezTo>
                  <a:pt x="1907352" y="4194541"/>
                  <a:pt x="1716983" y="4357380"/>
                  <a:pt x="1633600" y="4572001"/>
                </a:cubicBezTo>
                <a:lnTo>
                  <a:pt x="1496052" y="4572001"/>
                </a:lnTo>
                <a:cubicBezTo>
                  <a:pt x="1589416" y="4283539"/>
                  <a:pt x="1842645" y="4064450"/>
                  <a:pt x="2154724" y="4012794"/>
                </a:cubicBezTo>
                <a:lnTo>
                  <a:pt x="2154841" y="4011646"/>
                </a:lnTo>
                <a:cubicBezTo>
                  <a:pt x="2160150" y="4010636"/>
                  <a:pt x="2165478" y="4009688"/>
                  <a:pt x="2171054" y="4010107"/>
                </a:cubicBezTo>
                <a:cubicBezTo>
                  <a:pt x="2202237" y="4004550"/>
                  <a:pt x="2234130" y="4001569"/>
                  <a:pt x="2266515" y="4001042"/>
                </a:cubicBezTo>
                <a:close/>
                <a:moveTo>
                  <a:pt x="614203" y="3999419"/>
                </a:moveTo>
                <a:lnTo>
                  <a:pt x="631290" y="4001042"/>
                </a:lnTo>
                <a:cubicBezTo>
                  <a:pt x="663676" y="4001569"/>
                  <a:pt x="695568" y="4004550"/>
                  <a:pt x="726752" y="4010107"/>
                </a:cubicBezTo>
                <a:cubicBezTo>
                  <a:pt x="732328" y="4009688"/>
                  <a:pt x="737656" y="4010636"/>
                  <a:pt x="742964" y="4011646"/>
                </a:cubicBezTo>
                <a:lnTo>
                  <a:pt x="743081" y="4012794"/>
                </a:lnTo>
                <a:cubicBezTo>
                  <a:pt x="1055161" y="4064450"/>
                  <a:pt x="1308390" y="4283539"/>
                  <a:pt x="1401754" y="4572001"/>
                </a:cubicBezTo>
                <a:lnTo>
                  <a:pt x="1264205" y="4572001"/>
                </a:lnTo>
                <a:cubicBezTo>
                  <a:pt x="1180823" y="4357380"/>
                  <a:pt x="990454" y="4194541"/>
                  <a:pt x="756452" y="4144250"/>
                </a:cubicBezTo>
                <a:cubicBezTo>
                  <a:pt x="790946" y="4319651"/>
                  <a:pt x="893169" y="4471530"/>
                  <a:pt x="1036266" y="4572001"/>
                </a:cubicBezTo>
                <a:lnTo>
                  <a:pt x="842026" y="4572001"/>
                </a:lnTo>
                <a:cubicBezTo>
                  <a:pt x="725894" y="4452596"/>
                  <a:pt x="647331" y="4298519"/>
                  <a:pt x="622966" y="4127511"/>
                </a:cubicBezTo>
                <a:cubicBezTo>
                  <a:pt x="622799" y="4127458"/>
                  <a:pt x="622630" y="4127453"/>
                  <a:pt x="622461" y="4127448"/>
                </a:cubicBezTo>
                <a:lnTo>
                  <a:pt x="621923" y="4120772"/>
                </a:lnTo>
                <a:cubicBezTo>
                  <a:pt x="616864" y="4090522"/>
                  <a:pt x="614413" y="4059631"/>
                  <a:pt x="614455" y="4028296"/>
                </a:cubicBezTo>
                <a:cubicBezTo>
                  <a:pt x="613143" y="4022668"/>
                  <a:pt x="613085" y="4017001"/>
                  <a:pt x="613085" y="4011320"/>
                </a:cubicBezTo>
                <a:lnTo>
                  <a:pt x="613679" y="3999880"/>
                </a:lnTo>
                <a:lnTo>
                  <a:pt x="614177" y="3999913"/>
                </a:lnTo>
                <a:close/>
                <a:moveTo>
                  <a:pt x="591452" y="3999419"/>
                </a:moveTo>
                <a:lnTo>
                  <a:pt x="591478" y="3999913"/>
                </a:lnTo>
                <a:lnTo>
                  <a:pt x="591976" y="3999880"/>
                </a:lnTo>
                <a:lnTo>
                  <a:pt x="592570" y="4011320"/>
                </a:lnTo>
                <a:cubicBezTo>
                  <a:pt x="592570" y="4017001"/>
                  <a:pt x="592511" y="4022668"/>
                  <a:pt x="591199" y="4028296"/>
                </a:cubicBezTo>
                <a:cubicBezTo>
                  <a:pt x="591242" y="4059631"/>
                  <a:pt x="588791" y="4090522"/>
                  <a:pt x="583732" y="4120772"/>
                </a:cubicBezTo>
                <a:lnTo>
                  <a:pt x="583194" y="4127448"/>
                </a:lnTo>
                <a:cubicBezTo>
                  <a:pt x="583024" y="4127453"/>
                  <a:pt x="582856" y="4127458"/>
                  <a:pt x="582689" y="4127511"/>
                </a:cubicBezTo>
                <a:cubicBezTo>
                  <a:pt x="558275" y="4298863"/>
                  <a:pt x="479445" y="4453216"/>
                  <a:pt x="362360" y="4572001"/>
                </a:cubicBezTo>
                <a:lnTo>
                  <a:pt x="169811" y="4572001"/>
                </a:lnTo>
                <a:cubicBezTo>
                  <a:pt x="312603" y="4471357"/>
                  <a:pt x="414729" y="4319551"/>
                  <a:pt x="449203" y="4144250"/>
                </a:cubicBezTo>
                <a:cubicBezTo>
                  <a:pt x="258971" y="4185134"/>
                  <a:pt x="97576" y="4300399"/>
                  <a:pt x="0" y="4458139"/>
                </a:cubicBezTo>
                <a:lnTo>
                  <a:pt x="0" y="4251345"/>
                </a:lnTo>
                <a:cubicBezTo>
                  <a:pt x="121484" y="4128438"/>
                  <a:pt x="282199" y="4042650"/>
                  <a:pt x="462573" y="4012794"/>
                </a:cubicBezTo>
                <a:lnTo>
                  <a:pt x="462690" y="4011646"/>
                </a:lnTo>
                <a:cubicBezTo>
                  <a:pt x="467999" y="4010636"/>
                  <a:pt x="473327" y="4009688"/>
                  <a:pt x="478903" y="4010107"/>
                </a:cubicBezTo>
                <a:cubicBezTo>
                  <a:pt x="510086" y="4004550"/>
                  <a:pt x="541979" y="4001569"/>
                  <a:pt x="574365" y="4001042"/>
                </a:cubicBezTo>
                <a:close/>
                <a:moveTo>
                  <a:pt x="11452667" y="3304913"/>
                </a:moveTo>
                <a:cubicBezTo>
                  <a:pt x="11177477" y="3363591"/>
                  <a:pt x="10962633" y="3576701"/>
                  <a:pt x="10909358" y="3845480"/>
                </a:cubicBezTo>
                <a:cubicBezTo>
                  <a:pt x="11184548" y="3786801"/>
                  <a:pt x="11399391" y="3573691"/>
                  <a:pt x="11452667" y="3304913"/>
                </a:cubicBezTo>
                <a:close/>
                <a:moveTo>
                  <a:pt x="10058800" y="3304913"/>
                </a:moveTo>
                <a:cubicBezTo>
                  <a:pt x="10112076" y="3573691"/>
                  <a:pt x="10326919" y="3786801"/>
                  <a:pt x="10602109" y="3845480"/>
                </a:cubicBezTo>
                <a:cubicBezTo>
                  <a:pt x="10548834" y="3576701"/>
                  <a:pt x="10333990" y="3363591"/>
                  <a:pt x="10058800" y="3304913"/>
                </a:cubicBezTo>
                <a:close/>
                <a:moveTo>
                  <a:pt x="9760514" y="3304913"/>
                </a:moveTo>
                <a:cubicBezTo>
                  <a:pt x="9485324" y="3363591"/>
                  <a:pt x="9270480" y="3576701"/>
                  <a:pt x="9217205" y="3845480"/>
                </a:cubicBezTo>
                <a:cubicBezTo>
                  <a:pt x="9492395" y="3786801"/>
                  <a:pt x="9707238" y="3573691"/>
                  <a:pt x="9760514" y="3304913"/>
                </a:cubicBezTo>
                <a:close/>
                <a:moveTo>
                  <a:pt x="8366649" y="3304913"/>
                </a:moveTo>
                <a:cubicBezTo>
                  <a:pt x="8419925" y="3573691"/>
                  <a:pt x="8634768" y="3786801"/>
                  <a:pt x="8909958" y="3845480"/>
                </a:cubicBezTo>
                <a:cubicBezTo>
                  <a:pt x="8856683" y="3576701"/>
                  <a:pt x="8641839" y="3363591"/>
                  <a:pt x="8366649" y="3304913"/>
                </a:cubicBezTo>
                <a:close/>
                <a:moveTo>
                  <a:pt x="8068363" y="3304913"/>
                </a:moveTo>
                <a:cubicBezTo>
                  <a:pt x="7793173" y="3363591"/>
                  <a:pt x="7578329" y="3576701"/>
                  <a:pt x="7525054" y="3845480"/>
                </a:cubicBezTo>
                <a:cubicBezTo>
                  <a:pt x="7800244" y="3786801"/>
                  <a:pt x="8015087" y="3573691"/>
                  <a:pt x="8068363" y="3304913"/>
                </a:cubicBezTo>
                <a:close/>
                <a:moveTo>
                  <a:pt x="6674498" y="3304913"/>
                </a:moveTo>
                <a:cubicBezTo>
                  <a:pt x="6727774" y="3573691"/>
                  <a:pt x="6942617" y="3786801"/>
                  <a:pt x="7217807" y="3845480"/>
                </a:cubicBezTo>
                <a:cubicBezTo>
                  <a:pt x="7164532" y="3576701"/>
                  <a:pt x="6949688" y="3363591"/>
                  <a:pt x="6674498" y="3304913"/>
                </a:cubicBezTo>
                <a:close/>
                <a:moveTo>
                  <a:pt x="6376212" y="3304913"/>
                </a:moveTo>
                <a:cubicBezTo>
                  <a:pt x="6101022" y="3363591"/>
                  <a:pt x="5886178" y="3576701"/>
                  <a:pt x="5832903" y="3845480"/>
                </a:cubicBezTo>
                <a:cubicBezTo>
                  <a:pt x="6108093" y="3786801"/>
                  <a:pt x="6322936" y="3573691"/>
                  <a:pt x="6376212" y="3304913"/>
                </a:cubicBezTo>
                <a:close/>
                <a:moveTo>
                  <a:pt x="4982347" y="3304913"/>
                </a:moveTo>
                <a:cubicBezTo>
                  <a:pt x="5035623" y="3573691"/>
                  <a:pt x="5250466" y="3786801"/>
                  <a:pt x="5525656" y="3845480"/>
                </a:cubicBezTo>
                <a:cubicBezTo>
                  <a:pt x="5472381" y="3576701"/>
                  <a:pt x="5257537" y="3363591"/>
                  <a:pt x="4982347" y="3304913"/>
                </a:cubicBezTo>
                <a:close/>
                <a:moveTo>
                  <a:pt x="4684061" y="3304913"/>
                </a:moveTo>
                <a:cubicBezTo>
                  <a:pt x="4408871" y="3363591"/>
                  <a:pt x="4194027" y="3576701"/>
                  <a:pt x="4140752" y="3845480"/>
                </a:cubicBezTo>
                <a:cubicBezTo>
                  <a:pt x="4415942" y="3786801"/>
                  <a:pt x="4630785" y="3573691"/>
                  <a:pt x="4684061" y="3304913"/>
                </a:cubicBezTo>
                <a:close/>
                <a:moveTo>
                  <a:pt x="3290196" y="3304913"/>
                </a:moveTo>
                <a:cubicBezTo>
                  <a:pt x="3343472" y="3573691"/>
                  <a:pt x="3558315" y="3786801"/>
                  <a:pt x="3833505" y="3845480"/>
                </a:cubicBezTo>
                <a:cubicBezTo>
                  <a:pt x="3780230" y="3576701"/>
                  <a:pt x="3565386" y="3363591"/>
                  <a:pt x="3290196" y="3304913"/>
                </a:cubicBezTo>
                <a:close/>
                <a:moveTo>
                  <a:pt x="2991910" y="3304913"/>
                </a:moveTo>
                <a:cubicBezTo>
                  <a:pt x="2716720" y="3363591"/>
                  <a:pt x="2501876" y="3576701"/>
                  <a:pt x="2448601" y="3845480"/>
                </a:cubicBezTo>
                <a:cubicBezTo>
                  <a:pt x="2723791" y="3786801"/>
                  <a:pt x="2938634" y="3573691"/>
                  <a:pt x="2991910" y="3304913"/>
                </a:cubicBezTo>
                <a:close/>
                <a:moveTo>
                  <a:pt x="1598045" y="3304913"/>
                </a:moveTo>
                <a:cubicBezTo>
                  <a:pt x="1651321" y="3573691"/>
                  <a:pt x="1866164" y="3786801"/>
                  <a:pt x="2141354" y="3845480"/>
                </a:cubicBezTo>
                <a:cubicBezTo>
                  <a:pt x="2088079" y="3576701"/>
                  <a:pt x="1873235" y="3363591"/>
                  <a:pt x="1598045" y="3304913"/>
                </a:cubicBezTo>
                <a:close/>
                <a:moveTo>
                  <a:pt x="1299759" y="3304913"/>
                </a:moveTo>
                <a:cubicBezTo>
                  <a:pt x="1024569" y="3363591"/>
                  <a:pt x="809725" y="3576701"/>
                  <a:pt x="756450" y="3845480"/>
                </a:cubicBezTo>
                <a:cubicBezTo>
                  <a:pt x="1031640" y="3786801"/>
                  <a:pt x="1246483" y="3573691"/>
                  <a:pt x="1299759" y="3304913"/>
                </a:cubicBezTo>
                <a:close/>
                <a:moveTo>
                  <a:pt x="0" y="3200906"/>
                </a:moveTo>
                <a:cubicBezTo>
                  <a:pt x="306658" y="3291386"/>
                  <a:pt x="537576" y="3547942"/>
                  <a:pt x="582690" y="3862087"/>
                </a:cubicBezTo>
                <a:cubicBezTo>
                  <a:pt x="582857" y="3862140"/>
                  <a:pt x="583026" y="3862145"/>
                  <a:pt x="583195" y="3862150"/>
                </a:cubicBezTo>
                <a:lnTo>
                  <a:pt x="583735" y="3868787"/>
                </a:lnTo>
                <a:cubicBezTo>
                  <a:pt x="588792" y="3898794"/>
                  <a:pt x="591242" y="3929436"/>
                  <a:pt x="591199" y="3960518"/>
                </a:cubicBezTo>
                <a:cubicBezTo>
                  <a:pt x="592511" y="3966104"/>
                  <a:pt x="592570" y="3971728"/>
                  <a:pt x="592570" y="3977366"/>
                </a:cubicBezTo>
                <a:cubicBezTo>
                  <a:pt x="592570" y="3981158"/>
                  <a:pt x="592543" y="3984944"/>
                  <a:pt x="591977" y="3988716"/>
                </a:cubicBezTo>
                <a:lnTo>
                  <a:pt x="591478" y="3988683"/>
                </a:lnTo>
                <a:lnTo>
                  <a:pt x="591452" y="3989174"/>
                </a:lnTo>
                <a:lnTo>
                  <a:pt x="574334" y="3987561"/>
                </a:lnTo>
                <a:cubicBezTo>
                  <a:pt x="541959" y="3987038"/>
                  <a:pt x="510079" y="3984080"/>
                  <a:pt x="478907" y="3978570"/>
                </a:cubicBezTo>
                <a:cubicBezTo>
                  <a:pt x="473330" y="3978986"/>
                  <a:pt x="468001" y="3978045"/>
                  <a:pt x="462690" y="3977042"/>
                </a:cubicBezTo>
                <a:lnTo>
                  <a:pt x="462574" y="3975903"/>
                </a:lnTo>
                <a:cubicBezTo>
                  <a:pt x="282200" y="3946281"/>
                  <a:pt x="121485" y="3861168"/>
                  <a:pt x="0" y="3739225"/>
                </a:cubicBezTo>
                <a:lnTo>
                  <a:pt x="0" y="3534056"/>
                </a:lnTo>
                <a:cubicBezTo>
                  <a:pt x="97584" y="3690562"/>
                  <a:pt x="258975" y="3804918"/>
                  <a:pt x="449203" y="3845480"/>
                </a:cubicBezTo>
                <a:cubicBezTo>
                  <a:pt x="402182" y="3608252"/>
                  <a:pt x="229297" y="3414390"/>
                  <a:pt x="0" y="3332205"/>
                </a:cubicBezTo>
                <a:close/>
                <a:moveTo>
                  <a:pt x="11608704" y="3161219"/>
                </a:moveTo>
                <a:lnTo>
                  <a:pt x="11625791" y="3162829"/>
                </a:lnTo>
                <a:cubicBezTo>
                  <a:pt x="11658177" y="3163352"/>
                  <a:pt x="11690070" y="3166310"/>
                  <a:pt x="11721253" y="3171823"/>
                </a:cubicBezTo>
                <a:cubicBezTo>
                  <a:pt x="11726829" y="3171407"/>
                  <a:pt x="11732157" y="3172348"/>
                  <a:pt x="11737466" y="3173350"/>
                </a:cubicBezTo>
                <a:lnTo>
                  <a:pt x="11737583" y="3174489"/>
                </a:lnTo>
                <a:cubicBezTo>
                  <a:pt x="11914088" y="3203476"/>
                  <a:pt x="12071767" y="3285599"/>
                  <a:pt x="12192000" y="3403667"/>
                </a:cubicBezTo>
                <a:lnTo>
                  <a:pt x="12192000" y="3603658"/>
                </a:lnTo>
                <a:cubicBezTo>
                  <a:pt x="12093732" y="3453636"/>
                  <a:pt x="11935983" y="3344367"/>
                  <a:pt x="11750953" y="3304913"/>
                </a:cubicBezTo>
                <a:cubicBezTo>
                  <a:pt x="11797422" y="3539349"/>
                  <a:pt x="11966808" y="3731433"/>
                  <a:pt x="12192000" y="3815480"/>
                </a:cubicBezTo>
                <a:lnTo>
                  <a:pt x="12192000" y="3947482"/>
                </a:lnTo>
                <a:cubicBezTo>
                  <a:pt x="11889465" y="3854506"/>
                  <a:pt x="11662185" y="3599697"/>
                  <a:pt x="11617468" y="3288305"/>
                </a:cubicBezTo>
                <a:cubicBezTo>
                  <a:pt x="11617300" y="3288253"/>
                  <a:pt x="11617132" y="3288248"/>
                  <a:pt x="11616962" y="3288243"/>
                </a:cubicBezTo>
                <a:lnTo>
                  <a:pt x="11616424" y="3281619"/>
                </a:lnTo>
                <a:cubicBezTo>
                  <a:pt x="11611365" y="3251607"/>
                  <a:pt x="11608914" y="3220958"/>
                  <a:pt x="11608957" y="3189869"/>
                </a:cubicBezTo>
                <a:cubicBezTo>
                  <a:pt x="11607645" y="3184286"/>
                  <a:pt x="11607586" y="3178663"/>
                  <a:pt x="11607586" y="3173027"/>
                </a:cubicBezTo>
                <a:lnTo>
                  <a:pt x="11608180" y="3161677"/>
                </a:lnTo>
                <a:lnTo>
                  <a:pt x="11608678" y="3161709"/>
                </a:lnTo>
                <a:close/>
                <a:moveTo>
                  <a:pt x="11594916" y="3161219"/>
                </a:moveTo>
                <a:lnTo>
                  <a:pt x="11594942" y="3161709"/>
                </a:lnTo>
                <a:lnTo>
                  <a:pt x="11595440" y="3161677"/>
                </a:lnTo>
                <a:lnTo>
                  <a:pt x="11596034" y="3173027"/>
                </a:lnTo>
                <a:cubicBezTo>
                  <a:pt x="11596034" y="3178663"/>
                  <a:pt x="11595975" y="3184286"/>
                  <a:pt x="11594663" y="3189869"/>
                </a:cubicBezTo>
                <a:cubicBezTo>
                  <a:pt x="11594706" y="3220958"/>
                  <a:pt x="11592255" y="3251607"/>
                  <a:pt x="11587196" y="3281619"/>
                </a:cubicBezTo>
                <a:lnTo>
                  <a:pt x="11586658" y="3288243"/>
                </a:lnTo>
                <a:cubicBezTo>
                  <a:pt x="11586488" y="3288248"/>
                  <a:pt x="11586320" y="3288253"/>
                  <a:pt x="11586152" y="3288305"/>
                </a:cubicBezTo>
                <a:cubicBezTo>
                  <a:pt x="11535877" y="3638399"/>
                  <a:pt x="11254838" y="3916971"/>
                  <a:pt x="10895987" y="3975903"/>
                </a:cubicBezTo>
                <a:lnTo>
                  <a:pt x="10895871" y="3977042"/>
                </a:lnTo>
                <a:cubicBezTo>
                  <a:pt x="10890560" y="3978045"/>
                  <a:pt x="10885231" y="3978986"/>
                  <a:pt x="10879654" y="3978570"/>
                </a:cubicBezTo>
                <a:cubicBezTo>
                  <a:pt x="10848482" y="3984080"/>
                  <a:pt x="10816602" y="3987038"/>
                  <a:pt x="10784227" y="3987561"/>
                </a:cubicBezTo>
                <a:lnTo>
                  <a:pt x="10767109" y="3989174"/>
                </a:lnTo>
                <a:lnTo>
                  <a:pt x="10767083" y="3988683"/>
                </a:lnTo>
                <a:lnTo>
                  <a:pt x="10766584" y="3988716"/>
                </a:lnTo>
                <a:cubicBezTo>
                  <a:pt x="10766018" y="3984944"/>
                  <a:pt x="10765991" y="3981158"/>
                  <a:pt x="10765991" y="3977366"/>
                </a:cubicBezTo>
                <a:cubicBezTo>
                  <a:pt x="10765991" y="3971728"/>
                  <a:pt x="10766050" y="3966104"/>
                  <a:pt x="10767362" y="3960518"/>
                </a:cubicBezTo>
                <a:cubicBezTo>
                  <a:pt x="10767319" y="3929436"/>
                  <a:pt x="10769769" y="3898794"/>
                  <a:pt x="10774826" y="3868787"/>
                </a:cubicBezTo>
                <a:lnTo>
                  <a:pt x="10775366" y="3862150"/>
                </a:lnTo>
                <a:cubicBezTo>
                  <a:pt x="10775535" y="3862145"/>
                  <a:pt x="10775704" y="3862140"/>
                  <a:pt x="10775872" y="3862087"/>
                </a:cubicBezTo>
                <a:cubicBezTo>
                  <a:pt x="10826148" y="3511992"/>
                  <a:pt x="11107187" y="3233421"/>
                  <a:pt x="11466037" y="3174489"/>
                </a:cubicBezTo>
                <a:lnTo>
                  <a:pt x="11466154" y="3173350"/>
                </a:lnTo>
                <a:cubicBezTo>
                  <a:pt x="11471463" y="3172348"/>
                  <a:pt x="11476791" y="3171407"/>
                  <a:pt x="11482367" y="3171823"/>
                </a:cubicBezTo>
                <a:cubicBezTo>
                  <a:pt x="11513550" y="3166310"/>
                  <a:pt x="11545443" y="3163352"/>
                  <a:pt x="11577829" y="3162829"/>
                </a:cubicBezTo>
                <a:close/>
                <a:moveTo>
                  <a:pt x="9916551" y="3161219"/>
                </a:moveTo>
                <a:lnTo>
                  <a:pt x="9933638" y="3162829"/>
                </a:lnTo>
                <a:cubicBezTo>
                  <a:pt x="9966024" y="3163352"/>
                  <a:pt x="9997917" y="3166310"/>
                  <a:pt x="10029100" y="3171823"/>
                </a:cubicBezTo>
                <a:cubicBezTo>
                  <a:pt x="10034676" y="3171407"/>
                  <a:pt x="10040004" y="3172348"/>
                  <a:pt x="10045313" y="3173350"/>
                </a:cubicBezTo>
                <a:lnTo>
                  <a:pt x="10045430" y="3174489"/>
                </a:lnTo>
                <a:cubicBezTo>
                  <a:pt x="10404280" y="3233421"/>
                  <a:pt x="10685319" y="3511992"/>
                  <a:pt x="10735596" y="3862087"/>
                </a:cubicBezTo>
                <a:cubicBezTo>
                  <a:pt x="10735763" y="3862140"/>
                  <a:pt x="10735932" y="3862145"/>
                  <a:pt x="10736101" y="3862150"/>
                </a:cubicBezTo>
                <a:lnTo>
                  <a:pt x="10736641" y="3868787"/>
                </a:lnTo>
                <a:cubicBezTo>
                  <a:pt x="10741698" y="3898794"/>
                  <a:pt x="10744148" y="3929436"/>
                  <a:pt x="10744105" y="3960518"/>
                </a:cubicBezTo>
                <a:cubicBezTo>
                  <a:pt x="10745417" y="3966104"/>
                  <a:pt x="10745476" y="3971728"/>
                  <a:pt x="10745476" y="3977366"/>
                </a:cubicBezTo>
                <a:cubicBezTo>
                  <a:pt x="10745476" y="3981158"/>
                  <a:pt x="10745449" y="3984944"/>
                  <a:pt x="10744883" y="3988716"/>
                </a:cubicBezTo>
                <a:lnTo>
                  <a:pt x="10744384" y="3988683"/>
                </a:lnTo>
                <a:lnTo>
                  <a:pt x="10744358" y="3989174"/>
                </a:lnTo>
                <a:lnTo>
                  <a:pt x="10727240" y="3987561"/>
                </a:lnTo>
                <a:cubicBezTo>
                  <a:pt x="10694865" y="3987038"/>
                  <a:pt x="10662985" y="3984080"/>
                  <a:pt x="10631813" y="3978570"/>
                </a:cubicBezTo>
                <a:cubicBezTo>
                  <a:pt x="10626236" y="3978986"/>
                  <a:pt x="10620907" y="3978045"/>
                  <a:pt x="10615596" y="3977042"/>
                </a:cubicBezTo>
                <a:lnTo>
                  <a:pt x="10615480" y="3975903"/>
                </a:lnTo>
                <a:cubicBezTo>
                  <a:pt x="10256629" y="3916971"/>
                  <a:pt x="9975590" y="3638399"/>
                  <a:pt x="9925315" y="3288305"/>
                </a:cubicBezTo>
                <a:cubicBezTo>
                  <a:pt x="9925147" y="3288253"/>
                  <a:pt x="9924979" y="3288248"/>
                  <a:pt x="9924809" y="3288243"/>
                </a:cubicBezTo>
                <a:lnTo>
                  <a:pt x="9924271" y="3281619"/>
                </a:lnTo>
                <a:cubicBezTo>
                  <a:pt x="9919212" y="3251607"/>
                  <a:pt x="9916761" y="3220958"/>
                  <a:pt x="9916804" y="3189869"/>
                </a:cubicBezTo>
                <a:cubicBezTo>
                  <a:pt x="9915492" y="3184286"/>
                  <a:pt x="9915433" y="3178663"/>
                  <a:pt x="9915433" y="3173027"/>
                </a:cubicBezTo>
                <a:lnTo>
                  <a:pt x="9916027" y="3161677"/>
                </a:lnTo>
                <a:lnTo>
                  <a:pt x="9916525" y="3161709"/>
                </a:lnTo>
                <a:close/>
                <a:moveTo>
                  <a:pt x="9902763" y="3161219"/>
                </a:moveTo>
                <a:lnTo>
                  <a:pt x="9902789" y="3161709"/>
                </a:lnTo>
                <a:lnTo>
                  <a:pt x="9903287" y="3161677"/>
                </a:lnTo>
                <a:lnTo>
                  <a:pt x="9903881" y="3173027"/>
                </a:lnTo>
                <a:cubicBezTo>
                  <a:pt x="9903881" y="3178663"/>
                  <a:pt x="9903822" y="3184286"/>
                  <a:pt x="9902510" y="3189869"/>
                </a:cubicBezTo>
                <a:cubicBezTo>
                  <a:pt x="9902553" y="3220958"/>
                  <a:pt x="9900102" y="3251607"/>
                  <a:pt x="9895043" y="3281619"/>
                </a:cubicBezTo>
                <a:lnTo>
                  <a:pt x="9894505" y="3288243"/>
                </a:lnTo>
                <a:cubicBezTo>
                  <a:pt x="9894335" y="3288248"/>
                  <a:pt x="9894167" y="3288253"/>
                  <a:pt x="9893999" y="3288305"/>
                </a:cubicBezTo>
                <a:cubicBezTo>
                  <a:pt x="9843724" y="3638399"/>
                  <a:pt x="9562685" y="3916971"/>
                  <a:pt x="9203834" y="3975903"/>
                </a:cubicBezTo>
                <a:lnTo>
                  <a:pt x="9203718" y="3977042"/>
                </a:lnTo>
                <a:cubicBezTo>
                  <a:pt x="9198407" y="3978045"/>
                  <a:pt x="9193078" y="3978986"/>
                  <a:pt x="9187501" y="3978570"/>
                </a:cubicBezTo>
                <a:cubicBezTo>
                  <a:pt x="9156329" y="3984080"/>
                  <a:pt x="9124449" y="3987038"/>
                  <a:pt x="9092074" y="3987561"/>
                </a:cubicBezTo>
                <a:lnTo>
                  <a:pt x="9074956" y="3989174"/>
                </a:lnTo>
                <a:lnTo>
                  <a:pt x="9074930" y="3988683"/>
                </a:lnTo>
                <a:lnTo>
                  <a:pt x="9074431" y="3988716"/>
                </a:lnTo>
                <a:cubicBezTo>
                  <a:pt x="9073865" y="3984944"/>
                  <a:pt x="9073838" y="3981158"/>
                  <a:pt x="9073838" y="3977366"/>
                </a:cubicBezTo>
                <a:cubicBezTo>
                  <a:pt x="9073838" y="3971728"/>
                  <a:pt x="9073897" y="3966104"/>
                  <a:pt x="9075209" y="3960518"/>
                </a:cubicBezTo>
                <a:cubicBezTo>
                  <a:pt x="9075166" y="3929436"/>
                  <a:pt x="9077616" y="3898794"/>
                  <a:pt x="9082673" y="3868787"/>
                </a:cubicBezTo>
                <a:lnTo>
                  <a:pt x="9083213" y="3862150"/>
                </a:lnTo>
                <a:cubicBezTo>
                  <a:pt x="9083382" y="3862145"/>
                  <a:pt x="9083551" y="3862140"/>
                  <a:pt x="9083718" y="3862087"/>
                </a:cubicBezTo>
                <a:cubicBezTo>
                  <a:pt x="9133995" y="3511992"/>
                  <a:pt x="9415034" y="3233421"/>
                  <a:pt x="9773884" y="3174489"/>
                </a:cubicBezTo>
                <a:lnTo>
                  <a:pt x="9774001" y="3173350"/>
                </a:lnTo>
                <a:cubicBezTo>
                  <a:pt x="9779310" y="3172348"/>
                  <a:pt x="9784638" y="3171407"/>
                  <a:pt x="9790214" y="3171823"/>
                </a:cubicBezTo>
                <a:cubicBezTo>
                  <a:pt x="9821397" y="3166310"/>
                  <a:pt x="9853290" y="3163352"/>
                  <a:pt x="9885676" y="3162829"/>
                </a:cubicBezTo>
                <a:close/>
                <a:moveTo>
                  <a:pt x="8224400" y="3161219"/>
                </a:moveTo>
                <a:lnTo>
                  <a:pt x="8241488" y="3162829"/>
                </a:lnTo>
                <a:cubicBezTo>
                  <a:pt x="8273873" y="3163352"/>
                  <a:pt x="8305766" y="3166310"/>
                  <a:pt x="8336949" y="3171823"/>
                </a:cubicBezTo>
                <a:cubicBezTo>
                  <a:pt x="8342525" y="3171407"/>
                  <a:pt x="8347853" y="3172348"/>
                  <a:pt x="8353162" y="3173350"/>
                </a:cubicBezTo>
                <a:lnTo>
                  <a:pt x="8353279" y="3174489"/>
                </a:lnTo>
                <a:cubicBezTo>
                  <a:pt x="8712129" y="3233421"/>
                  <a:pt x="8993168" y="3511992"/>
                  <a:pt x="9043444" y="3862087"/>
                </a:cubicBezTo>
                <a:cubicBezTo>
                  <a:pt x="9043612" y="3862140"/>
                  <a:pt x="9043781" y="3862145"/>
                  <a:pt x="9043950" y="3862150"/>
                </a:cubicBezTo>
                <a:lnTo>
                  <a:pt x="9044490" y="3868787"/>
                </a:lnTo>
                <a:cubicBezTo>
                  <a:pt x="9049547" y="3898794"/>
                  <a:pt x="9051997" y="3929436"/>
                  <a:pt x="9051954" y="3960518"/>
                </a:cubicBezTo>
                <a:cubicBezTo>
                  <a:pt x="9053266" y="3966104"/>
                  <a:pt x="9053325" y="3971728"/>
                  <a:pt x="9053325" y="3977366"/>
                </a:cubicBezTo>
                <a:cubicBezTo>
                  <a:pt x="9053325" y="3981158"/>
                  <a:pt x="9053298" y="3984944"/>
                  <a:pt x="9052732" y="3988716"/>
                </a:cubicBezTo>
                <a:lnTo>
                  <a:pt x="9052233" y="3988683"/>
                </a:lnTo>
                <a:lnTo>
                  <a:pt x="9052207" y="3989174"/>
                </a:lnTo>
                <a:lnTo>
                  <a:pt x="9035089" y="3987561"/>
                </a:lnTo>
                <a:cubicBezTo>
                  <a:pt x="9002714" y="3987038"/>
                  <a:pt x="8970834" y="3984080"/>
                  <a:pt x="8939662" y="3978570"/>
                </a:cubicBezTo>
                <a:cubicBezTo>
                  <a:pt x="8934085" y="3978986"/>
                  <a:pt x="8928756" y="3978045"/>
                  <a:pt x="8923445" y="3977042"/>
                </a:cubicBezTo>
                <a:lnTo>
                  <a:pt x="8923329" y="3975903"/>
                </a:lnTo>
                <a:cubicBezTo>
                  <a:pt x="8564478" y="3916971"/>
                  <a:pt x="8283439" y="3638399"/>
                  <a:pt x="8233164" y="3288305"/>
                </a:cubicBezTo>
                <a:cubicBezTo>
                  <a:pt x="8232996" y="3288253"/>
                  <a:pt x="8232828" y="3288248"/>
                  <a:pt x="8232658" y="3288243"/>
                </a:cubicBezTo>
                <a:lnTo>
                  <a:pt x="8232120" y="3281619"/>
                </a:lnTo>
                <a:cubicBezTo>
                  <a:pt x="8227061" y="3251607"/>
                  <a:pt x="8224611" y="3220958"/>
                  <a:pt x="8224653" y="3189869"/>
                </a:cubicBezTo>
                <a:cubicBezTo>
                  <a:pt x="8223341" y="3184286"/>
                  <a:pt x="8223282" y="3178663"/>
                  <a:pt x="8223282" y="3173027"/>
                </a:cubicBezTo>
                <a:lnTo>
                  <a:pt x="8223876" y="3161677"/>
                </a:lnTo>
                <a:lnTo>
                  <a:pt x="8224374" y="3161709"/>
                </a:lnTo>
                <a:close/>
                <a:moveTo>
                  <a:pt x="8210612" y="3161219"/>
                </a:moveTo>
                <a:lnTo>
                  <a:pt x="8210638" y="3161709"/>
                </a:lnTo>
                <a:lnTo>
                  <a:pt x="8211136" y="3161677"/>
                </a:lnTo>
                <a:lnTo>
                  <a:pt x="8211730" y="3173027"/>
                </a:lnTo>
                <a:cubicBezTo>
                  <a:pt x="8211730" y="3178663"/>
                  <a:pt x="8211672" y="3184286"/>
                  <a:pt x="8210360" y="3189869"/>
                </a:cubicBezTo>
                <a:cubicBezTo>
                  <a:pt x="8210402" y="3220958"/>
                  <a:pt x="8207951" y="3251607"/>
                  <a:pt x="8202893" y="3281619"/>
                </a:cubicBezTo>
                <a:lnTo>
                  <a:pt x="8202354" y="3288243"/>
                </a:lnTo>
                <a:cubicBezTo>
                  <a:pt x="8202185" y="3288248"/>
                  <a:pt x="8202016" y="3288253"/>
                  <a:pt x="8201849" y="3288305"/>
                </a:cubicBezTo>
                <a:cubicBezTo>
                  <a:pt x="8151573" y="3638399"/>
                  <a:pt x="7870534" y="3916971"/>
                  <a:pt x="7511683" y="3975903"/>
                </a:cubicBezTo>
                <a:lnTo>
                  <a:pt x="7511567" y="3977042"/>
                </a:lnTo>
                <a:cubicBezTo>
                  <a:pt x="7506256" y="3978045"/>
                  <a:pt x="7500927" y="3978986"/>
                  <a:pt x="7495350" y="3978570"/>
                </a:cubicBezTo>
                <a:cubicBezTo>
                  <a:pt x="7464178" y="3984080"/>
                  <a:pt x="7432298" y="3987038"/>
                  <a:pt x="7399924" y="3987561"/>
                </a:cubicBezTo>
                <a:lnTo>
                  <a:pt x="7382805" y="3989174"/>
                </a:lnTo>
                <a:lnTo>
                  <a:pt x="7382779" y="3988683"/>
                </a:lnTo>
                <a:lnTo>
                  <a:pt x="7382280" y="3988716"/>
                </a:lnTo>
                <a:cubicBezTo>
                  <a:pt x="7381714" y="3984944"/>
                  <a:pt x="7381687" y="3981158"/>
                  <a:pt x="7381687" y="3977366"/>
                </a:cubicBezTo>
                <a:cubicBezTo>
                  <a:pt x="7381687" y="3971728"/>
                  <a:pt x="7381746" y="3966104"/>
                  <a:pt x="7383058" y="3960518"/>
                </a:cubicBezTo>
                <a:cubicBezTo>
                  <a:pt x="7383016" y="3929436"/>
                  <a:pt x="7385465" y="3898794"/>
                  <a:pt x="7390522" y="3868787"/>
                </a:cubicBezTo>
                <a:lnTo>
                  <a:pt x="7391062" y="3862150"/>
                </a:lnTo>
                <a:cubicBezTo>
                  <a:pt x="7391231" y="3862145"/>
                  <a:pt x="7391400" y="3862140"/>
                  <a:pt x="7391568" y="3862087"/>
                </a:cubicBezTo>
                <a:cubicBezTo>
                  <a:pt x="7441844" y="3511992"/>
                  <a:pt x="7722883" y="3233421"/>
                  <a:pt x="8081734" y="3174489"/>
                </a:cubicBezTo>
                <a:lnTo>
                  <a:pt x="8081851" y="3173350"/>
                </a:lnTo>
                <a:cubicBezTo>
                  <a:pt x="8087159" y="3172348"/>
                  <a:pt x="8092487" y="3171407"/>
                  <a:pt x="8098063" y="3171823"/>
                </a:cubicBezTo>
                <a:cubicBezTo>
                  <a:pt x="8129247" y="3166310"/>
                  <a:pt x="8161139" y="3163352"/>
                  <a:pt x="8193525" y="3162829"/>
                </a:cubicBezTo>
                <a:close/>
                <a:moveTo>
                  <a:pt x="6532249" y="3161219"/>
                </a:moveTo>
                <a:lnTo>
                  <a:pt x="6549337" y="3162829"/>
                </a:lnTo>
                <a:cubicBezTo>
                  <a:pt x="6581722" y="3163352"/>
                  <a:pt x="6613615" y="3166310"/>
                  <a:pt x="6644798" y="3171823"/>
                </a:cubicBezTo>
                <a:cubicBezTo>
                  <a:pt x="6650374" y="3171407"/>
                  <a:pt x="6655702" y="3172348"/>
                  <a:pt x="6661011" y="3173350"/>
                </a:cubicBezTo>
                <a:lnTo>
                  <a:pt x="6661128" y="3174489"/>
                </a:lnTo>
                <a:cubicBezTo>
                  <a:pt x="7019978" y="3233421"/>
                  <a:pt x="7301017" y="3511992"/>
                  <a:pt x="7351294" y="3862087"/>
                </a:cubicBezTo>
                <a:cubicBezTo>
                  <a:pt x="7351461" y="3862140"/>
                  <a:pt x="7351631" y="3862145"/>
                  <a:pt x="7351799" y="3862150"/>
                </a:cubicBezTo>
                <a:lnTo>
                  <a:pt x="7352340" y="3868787"/>
                </a:lnTo>
                <a:cubicBezTo>
                  <a:pt x="7357396" y="3898794"/>
                  <a:pt x="7359846" y="3929436"/>
                  <a:pt x="7359804" y="3960518"/>
                </a:cubicBezTo>
                <a:cubicBezTo>
                  <a:pt x="7361116" y="3966104"/>
                  <a:pt x="7361174" y="3971728"/>
                  <a:pt x="7361174" y="3977366"/>
                </a:cubicBezTo>
                <a:cubicBezTo>
                  <a:pt x="7361174" y="3981158"/>
                  <a:pt x="7361147" y="3984944"/>
                  <a:pt x="7360581" y="3988716"/>
                </a:cubicBezTo>
                <a:lnTo>
                  <a:pt x="7360082" y="3988683"/>
                </a:lnTo>
                <a:lnTo>
                  <a:pt x="7360056" y="3989174"/>
                </a:lnTo>
                <a:lnTo>
                  <a:pt x="7342938" y="3987561"/>
                </a:lnTo>
                <a:cubicBezTo>
                  <a:pt x="7310564" y="3987038"/>
                  <a:pt x="7278683" y="3984080"/>
                  <a:pt x="7247511" y="3978570"/>
                </a:cubicBezTo>
                <a:cubicBezTo>
                  <a:pt x="7241934" y="3978986"/>
                  <a:pt x="7236605" y="3978045"/>
                  <a:pt x="7231295" y="3977042"/>
                </a:cubicBezTo>
                <a:lnTo>
                  <a:pt x="7231179" y="3975903"/>
                </a:lnTo>
                <a:cubicBezTo>
                  <a:pt x="6872327" y="3916971"/>
                  <a:pt x="6591288" y="3638399"/>
                  <a:pt x="6541013" y="3288305"/>
                </a:cubicBezTo>
                <a:cubicBezTo>
                  <a:pt x="6540845" y="3288253"/>
                  <a:pt x="6540677" y="3288248"/>
                  <a:pt x="6540507" y="3288243"/>
                </a:cubicBezTo>
                <a:lnTo>
                  <a:pt x="6539969" y="3281619"/>
                </a:lnTo>
                <a:cubicBezTo>
                  <a:pt x="6534910" y="3251607"/>
                  <a:pt x="6532460" y="3220958"/>
                  <a:pt x="6532502" y="3189869"/>
                </a:cubicBezTo>
                <a:cubicBezTo>
                  <a:pt x="6531190" y="3184286"/>
                  <a:pt x="6531131" y="3178663"/>
                  <a:pt x="6531131" y="3173027"/>
                </a:cubicBezTo>
                <a:lnTo>
                  <a:pt x="6531725" y="3161677"/>
                </a:lnTo>
                <a:lnTo>
                  <a:pt x="6532223" y="3161709"/>
                </a:lnTo>
                <a:close/>
                <a:moveTo>
                  <a:pt x="6518461" y="3161219"/>
                </a:moveTo>
                <a:lnTo>
                  <a:pt x="6518487" y="3161709"/>
                </a:lnTo>
                <a:lnTo>
                  <a:pt x="6518985" y="3161677"/>
                </a:lnTo>
                <a:lnTo>
                  <a:pt x="6519579" y="3173027"/>
                </a:lnTo>
                <a:cubicBezTo>
                  <a:pt x="6519579" y="3178663"/>
                  <a:pt x="6519520" y="3184286"/>
                  <a:pt x="6518208" y="3189869"/>
                </a:cubicBezTo>
                <a:cubicBezTo>
                  <a:pt x="6518250" y="3220958"/>
                  <a:pt x="6515800" y="3251607"/>
                  <a:pt x="6510741" y="3281619"/>
                </a:cubicBezTo>
                <a:lnTo>
                  <a:pt x="6510203" y="3288243"/>
                </a:lnTo>
                <a:cubicBezTo>
                  <a:pt x="6510033" y="3288248"/>
                  <a:pt x="6509865" y="3288253"/>
                  <a:pt x="6509697" y="3288305"/>
                </a:cubicBezTo>
                <a:cubicBezTo>
                  <a:pt x="6459422" y="3638399"/>
                  <a:pt x="6178383" y="3916971"/>
                  <a:pt x="5819531" y="3975903"/>
                </a:cubicBezTo>
                <a:lnTo>
                  <a:pt x="5819415" y="3977042"/>
                </a:lnTo>
                <a:cubicBezTo>
                  <a:pt x="5814105" y="3978045"/>
                  <a:pt x="5808776" y="3978986"/>
                  <a:pt x="5803199" y="3978570"/>
                </a:cubicBezTo>
                <a:cubicBezTo>
                  <a:pt x="5772027" y="3984080"/>
                  <a:pt x="5740146" y="3987038"/>
                  <a:pt x="5707772" y="3987561"/>
                </a:cubicBezTo>
                <a:lnTo>
                  <a:pt x="5690654" y="3989174"/>
                </a:lnTo>
                <a:lnTo>
                  <a:pt x="5690628" y="3988683"/>
                </a:lnTo>
                <a:lnTo>
                  <a:pt x="5690129" y="3988716"/>
                </a:lnTo>
                <a:cubicBezTo>
                  <a:pt x="5689563" y="3984944"/>
                  <a:pt x="5689536" y="3981158"/>
                  <a:pt x="5689536" y="3977366"/>
                </a:cubicBezTo>
                <a:cubicBezTo>
                  <a:pt x="5689536" y="3971728"/>
                  <a:pt x="5689594" y="3966104"/>
                  <a:pt x="5690906" y="3960518"/>
                </a:cubicBezTo>
                <a:cubicBezTo>
                  <a:pt x="5690864" y="3929436"/>
                  <a:pt x="5693314" y="3898794"/>
                  <a:pt x="5698370" y="3868787"/>
                </a:cubicBezTo>
                <a:lnTo>
                  <a:pt x="5698911" y="3862150"/>
                </a:lnTo>
                <a:cubicBezTo>
                  <a:pt x="5699079" y="3862145"/>
                  <a:pt x="5699249" y="3862140"/>
                  <a:pt x="5699416" y="3862087"/>
                </a:cubicBezTo>
                <a:cubicBezTo>
                  <a:pt x="5749693" y="3511992"/>
                  <a:pt x="6030732" y="3233421"/>
                  <a:pt x="6389582" y="3174489"/>
                </a:cubicBezTo>
                <a:lnTo>
                  <a:pt x="6389699" y="3173350"/>
                </a:lnTo>
                <a:cubicBezTo>
                  <a:pt x="6395008" y="3172348"/>
                  <a:pt x="6400336" y="3171407"/>
                  <a:pt x="6405912" y="3171823"/>
                </a:cubicBezTo>
                <a:cubicBezTo>
                  <a:pt x="6437095" y="3166310"/>
                  <a:pt x="6468988" y="3163352"/>
                  <a:pt x="6501373" y="3162829"/>
                </a:cubicBezTo>
                <a:close/>
                <a:moveTo>
                  <a:pt x="4840098" y="3161219"/>
                </a:moveTo>
                <a:lnTo>
                  <a:pt x="4857185" y="3162829"/>
                </a:lnTo>
                <a:cubicBezTo>
                  <a:pt x="4889571" y="3163352"/>
                  <a:pt x="4921463" y="3166310"/>
                  <a:pt x="4952647" y="3171823"/>
                </a:cubicBezTo>
                <a:cubicBezTo>
                  <a:pt x="4958223" y="3171407"/>
                  <a:pt x="4963551" y="3172348"/>
                  <a:pt x="4968859" y="3173350"/>
                </a:cubicBezTo>
                <a:lnTo>
                  <a:pt x="4968976" y="3174489"/>
                </a:lnTo>
                <a:cubicBezTo>
                  <a:pt x="5327827" y="3233421"/>
                  <a:pt x="5608866" y="3511992"/>
                  <a:pt x="5659142" y="3862087"/>
                </a:cubicBezTo>
                <a:cubicBezTo>
                  <a:pt x="5659310" y="3862140"/>
                  <a:pt x="5659479" y="3862145"/>
                  <a:pt x="5659648" y="3862150"/>
                </a:cubicBezTo>
                <a:lnTo>
                  <a:pt x="5660188" y="3868787"/>
                </a:lnTo>
                <a:cubicBezTo>
                  <a:pt x="5665245" y="3898794"/>
                  <a:pt x="5667694" y="3929436"/>
                  <a:pt x="5667652" y="3960518"/>
                </a:cubicBezTo>
                <a:cubicBezTo>
                  <a:pt x="5668964" y="3966104"/>
                  <a:pt x="5669023" y="3971728"/>
                  <a:pt x="5669023" y="3977366"/>
                </a:cubicBezTo>
                <a:cubicBezTo>
                  <a:pt x="5669023" y="3981158"/>
                  <a:pt x="5668996" y="3984944"/>
                  <a:pt x="5668430" y="3988716"/>
                </a:cubicBezTo>
                <a:lnTo>
                  <a:pt x="5667931" y="3988683"/>
                </a:lnTo>
                <a:lnTo>
                  <a:pt x="5667905" y="3989174"/>
                </a:lnTo>
                <a:lnTo>
                  <a:pt x="5650786" y="3987561"/>
                </a:lnTo>
                <a:cubicBezTo>
                  <a:pt x="5618412" y="3987038"/>
                  <a:pt x="5586532" y="3984080"/>
                  <a:pt x="5555360" y="3978570"/>
                </a:cubicBezTo>
                <a:cubicBezTo>
                  <a:pt x="5549783" y="3978986"/>
                  <a:pt x="5544454" y="3978045"/>
                  <a:pt x="5539143" y="3977042"/>
                </a:cubicBezTo>
                <a:lnTo>
                  <a:pt x="5539027" y="3975903"/>
                </a:lnTo>
                <a:cubicBezTo>
                  <a:pt x="5180176" y="3916971"/>
                  <a:pt x="4899137" y="3638399"/>
                  <a:pt x="4848861" y="3288305"/>
                </a:cubicBezTo>
                <a:cubicBezTo>
                  <a:pt x="4848694" y="3288253"/>
                  <a:pt x="4848525" y="3288248"/>
                  <a:pt x="4848356" y="3288243"/>
                </a:cubicBezTo>
                <a:lnTo>
                  <a:pt x="4847817" y="3281619"/>
                </a:lnTo>
                <a:cubicBezTo>
                  <a:pt x="4842759" y="3251607"/>
                  <a:pt x="4840308" y="3220958"/>
                  <a:pt x="4840350" y="3189869"/>
                </a:cubicBezTo>
                <a:cubicBezTo>
                  <a:pt x="4839038" y="3184286"/>
                  <a:pt x="4838980" y="3178663"/>
                  <a:pt x="4838980" y="3173027"/>
                </a:cubicBezTo>
                <a:lnTo>
                  <a:pt x="4839574" y="3161677"/>
                </a:lnTo>
                <a:lnTo>
                  <a:pt x="4840072" y="3161709"/>
                </a:lnTo>
                <a:close/>
                <a:moveTo>
                  <a:pt x="4826310" y="3161219"/>
                </a:moveTo>
                <a:lnTo>
                  <a:pt x="4826336" y="3161709"/>
                </a:lnTo>
                <a:lnTo>
                  <a:pt x="4826834" y="3161677"/>
                </a:lnTo>
                <a:lnTo>
                  <a:pt x="4827428" y="3173027"/>
                </a:lnTo>
                <a:cubicBezTo>
                  <a:pt x="4827428" y="3178663"/>
                  <a:pt x="4827369" y="3184286"/>
                  <a:pt x="4826057" y="3189869"/>
                </a:cubicBezTo>
                <a:cubicBezTo>
                  <a:pt x="4826099" y="3220958"/>
                  <a:pt x="4823649" y="3251607"/>
                  <a:pt x="4818590" y="3281619"/>
                </a:cubicBezTo>
                <a:lnTo>
                  <a:pt x="4818052" y="3288243"/>
                </a:lnTo>
                <a:cubicBezTo>
                  <a:pt x="4817882" y="3288248"/>
                  <a:pt x="4817714" y="3288253"/>
                  <a:pt x="4817546" y="3288305"/>
                </a:cubicBezTo>
                <a:cubicBezTo>
                  <a:pt x="4767271" y="3638399"/>
                  <a:pt x="4486232" y="3916971"/>
                  <a:pt x="4127381" y="3975903"/>
                </a:cubicBezTo>
                <a:lnTo>
                  <a:pt x="4127264" y="3977042"/>
                </a:lnTo>
                <a:cubicBezTo>
                  <a:pt x="4121954" y="3978045"/>
                  <a:pt x="4116625" y="3978986"/>
                  <a:pt x="4111048" y="3978570"/>
                </a:cubicBezTo>
                <a:cubicBezTo>
                  <a:pt x="4079876" y="3984080"/>
                  <a:pt x="4047996" y="3987038"/>
                  <a:pt x="4015621" y="3987561"/>
                </a:cubicBezTo>
                <a:lnTo>
                  <a:pt x="3998503" y="3989174"/>
                </a:lnTo>
                <a:lnTo>
                  <a:pt x="3998477" y="3988683"/>
                </a:lnTo>
                <a:lnTo>
                  <a:pt x="3997978" y="3988716"/>
                </a:lnTo>
                <a:cubicBezTo>
                  <a:pt x="3997412" y="3984944"/>
                  <a:pt x="3997385" y="3981158"/>
                  <a:pt x="3997385" y="3977366"/>
                </a:cubicBezTo>
                <a:cubicBezTo>
                  <a:pt x="3997385" y="3971728"/>
                  <a:pt x="3997443" y="3966104"/>
                  <a:pt x="3998755" y="3960518"/>
                </a:cubicBezTo>
                <a:cubicBezTo>
                  <a:pt x="3998713" y="3929436"/>
                  <a:pt x="4001163" y="3898794"/>
                  <a:pt x="4006219" y="3868787"/>
                </a:cubicBezTo>
                <a:lnTo>
                  <a:pt x="4006760" y="3862150"/>
                </a:lnTo>
                <a:cubicBezTo>
                  <a:pt x="4006928" y="3862145"/>
                  <a:pt x="4007098" y="3862140"/>
                  <a:pt x="4007265" y="3862087"/>
                </a:cubicBezTo>
                <a:cubicBezTo>
                  <a:pt x="4057542" y="3511992"/>
                  <a:pt x="4338581" y="3233421"/>
                  <a:pt x="4697431" y="3174489"/>
                </a:cubicBezTo>
                <a:lnTo>
                  <a:pt x="4697548" y="3173350"/>
                </a:lnTo>
                <a:cubicBezTo>
                  <a:pt x="4702857" y="3172348"/>
                  <a:pt x="4708185" y="3171407"/>
                  <a:pt x="4713761" y="3171823"/>
                </a:cubicBezTo>
                <a:cubicBezTo>
                  <a:pt x="4744944" y="3166310"/>
                  <a:pt x="4776837" y="3163352"/>
                  <a:pt x="4809222" y="3162829"/>
                </a:cubicBezTo>
                <a:close/>
                <a:moveTo>
                  <a:pt x="3147947" y="3161219"/>
                </a:moveTo>
                <a:lnTo>
                  <a:pt x="3165034" y="3162829"/>
                </a:lnTo>
                <a:cubicBezTo>
                  <a:pt x="3197420" y="3163352"/>
                  <a:pt x="3229312" y="3166310"/>
                  <a:pt x="3260496" y="3171823"/>
                </a:cubicBezTo>
                <a:cubicBezTo>
                  <a:pt x="3266072" y="3171407"/>
                  <a:pt x="3271400" y="3172348"/>
                  <a:pt x="3276708" y="3173350"/>
                </a:cubicBezTo>
                <a:lnTo>
                  <a:pt x="3276826" y="3174489"/>
                </a:lnTo>
                <a:cubicBezTo>
                  <a:pt x="3635676" y="3233421"/>
                  <a:pt x="3916715" y="3511992"/>
                  <a:pt x="3966991" y="3862087"/>
                </a:cubicBezTo>
                <a:cubicBezTo>
                  <a:pt x="3967159" y="3862140"/>
                  <a:pt x="3967328" y="3862145"/>
                  <a:pt x="3967497" y="3862150"/>
                </a:cubicBezTo>
                <a:lnTo>
                  <a:pt x="3968037" y="3868787"/>
                </a:lnTo>
                <a:cubicBezTo>
                  <a:pt x="3973094" y="3898794"/>
                  <a:pt x="3975543" y="3929436"/>
                  <a:pt x="3975501" y="3960518"/>
                </a:cubicBezTo>
                <a:cubicBezTo>
                  <a:pt x="3976813" y="3966104"/>
                  <a:pt x="3976872" y="3971728"/>
                  <a:pt x="3976872" y="3977366"/>
                </a:cubicBezTo>
                <a:cubicBezTo>
                  <a:pt x="3976872" y="3981158"/>
                  <a:pt x="3976845" y="3984944"/>
                  <a:pt x="3976279" y="3988716"/>
                </a:cubicBezTo>
                <a:lnTo>
                  <a:pt x="3975780" y="3988683"/>
                </a:lnTo>
                <a:lnTo>
                  <a:pt x="3975754" y="3989174"/>
                </a:lnTo>
                <a:lnTo>
                  <a:pt x="3958635" y="3987561"/>
                </a:lnTo>
                <a:cubicBezTo>
                  <a:pt x="3926261" y="3987038"/>
                  <a:pt x="3894381" y="3984080"/>
                  <a:pt x="3863209" y="3978570"/>
                </a:cubicBezTo>
                <a:cubicBezTo>
                  <a:pt x="3857632" y="3978986"/>
                  <a:pt x="3852303" y="3978045"/>
                  <a:pt x="3846992" y="3977042"/>
                </a:cubicBezTo>
                <a:lnTo>
                  <a:pt x="3846876" y="3975903"/>
                </a:lnTo>
                <a:cubicBezTo>
                  <a:pt x="3488025" y="3916971"/>
                  <a:pt x="3206986" y="3638399"/>
                  <a:pt x="3156710" y="3288305"/>
                </a:cubicBezTo>
                <a:cubicBezTo>
                  <a:pt x="3156543" y="3288253"/>
                  <a:pt x="3156374" y="3288248"/>
                  <a:pt x="3156205" y="3288243"/>
                </a:cubicBezTo>
                <a:lnTo>
                  <a:pt x="3155667" y="3281619"/>
                </a:lnTo>
                <a:cubicBezTo>
                  <a:pt x="3150608" y="3251607"/>
                  <a:pt x="3148157" y="3220958"/>
                  <a:pt x="3148199" y="3189869"/>
                </a:cubicBezTo>
                <a:cubicBezTo>
                  <a:pt x="3146887" y="3184286"/>
                  <a:pt x="3146829" y="3178663"/>
                  <a:pt x="3146829" y="3173027"/>
                </a:cubicBezTo>
                <a:lnTo>
                  <a:pt x="3147423" y="3161677"/>
                </a:lnTo>
                <a:lnTo>
                  <a:pt x="3147921" y="3161709"/>
                </a:lnTo>
                <a:close/>
                <a:moveTo>
                  <a:pt x="3134159" y="3161219"/>
                </a:moveTo>
                <a:lnTo>
                  <a:pt x="3134185" y="3161709"/>
                </a:lnTo>
                <a:lnTo>
                  <a:pt x="3134683" y="3161677"/>
                </a:lnTo>
                <a:lnTo>
                  <a:pt x="3135277" y="3173027"/>
                </a:lnTo>
                <a:cubicBezTo>
                  <a:pt x="3135277" y="3178663"/>
                  <a:pt x="3135218" y="3184286"/>
                  <a:pt x="3133906" y="3189869"/>
                </a:cubicBezTo>
                <a:cubicBezTo>
                  <a:pt x="3133948" y="3220958"/>
                  <a:pt x="3131498" y="3251607"/>
                  <a:pt x="3126439" y="3281619"/>
                </a:cubicBezTo>
                <a:lnTo>
                  <a:pt x="3125901" y="3288243"/>
                </a:lnTo>
                <a:cubicBezTo>
                  <a:pt x="3125731" y="3288248"/>
                  <a:pt x="3125563" y="3288253"/>
                  <a:pt x="3125395" y="3288305"/>
                </a:cubicBezTo>
                <a:cubicBezTo>
                  <a:pt x="3075120" y="3638399"/>
                  <a:pt x="2794081" y="3916971"/>
                  <a:pt x="2435230" y="3975903"/>
                </a:cubicBezTo>
                <a:lnTo>
                  <a:pt x="2435113" y="3977042"/>
                </a:lnTo>
                <a:cubicBezTo>
                  <a:pt x="2429803" y="3978045"/>
                  <a:pt x="2424474" y="3978986"/>
                  <a:pt x="2418897" y="3978570"/>
                </a:cubicBezTo>
                <a:cubicBezTo>
                  <a:pt x="2387725" y="3984080"/>
                  <a:pt x="2355845" y="3987038"/>
                  <a:pt x="2323470" y="3987561"/>
                </a:cubicBezTo>
                <a:lnTo>
                  <a:pt x="2306352" y="3989174"/>
                </a:lnTo>
                <a:lnTo>
                  <a:pt x="2306326" y="3988683"/>
                </a:lnTo>
                <a:lnTo>
                  <a:pt x="2305827" y="3988716"/>
                </a:lnTo>
                <a:cubicBezTo>
                  <a:pt x="2305261" y="3984944"/>
                  <a:pt x="2305234" y="3981158"/>
                  <a:pt x="2305234" y="3977366"/>
                </a:cubicBezTo>
                <a:cubicBezTo>
                  <a:pt x="2305234" y="3971728"/>
                  <a:pt x="2305292" y="3966104"/>
                  <a:pt x="2306604" y="3960518"/>
                </a:cubicBezTo>
                <a:cubicBezTo>
                  <a:pt x="2306562" y="3929436"/>
                  <a:pt x="2309012" y="3898794"/>
                  <a:pt x="2314068" y="3868787"/>
                </a:cubicBezTo>
                <a:lnTo>
                  <a:pt x="2314609" y="3862150"/>
                </a:lnTo>
                <a:cubicBezTo>
                  <a:pt x="2314777" y="3862145"/>
                  <a:pt x="2314947" y="3862140"/>
                  <a:pt x="2315114" y="3862087"/>
                </a:cubicBezTo>
                <a:cubicBezTo>
                  <a:pt x="2365391" y="3511992"/>
                  <a:pt x="2646430" y="3233421"/>
                  <a:pt x="3005280" y="3174489"/>
                </a:cubicBezTo>
                <a:lnTo>
                  <a:pt x="3005397" y="3173350"/>
                </a:lnTo>
                <a:cubicBezTo>
                  <a:pt x="3010706" y="3172348"/>
                  <a:pt x="3016034" y="3171407"/>
                  <a:pt x="3021610" y="3171823"/>
                </a:cubicBezTo>
                <a:cubicBezTo>
                  <a:pt x="3052793" y="3166310"/>
                  <a:pt x="3084686" y="3163352"/>
                  <a:pt x="3117071" y="3162829"/>
                </a:cubicBezTo>
                <a:close/>
                <a:moveTo>
                  <a:pt x="1455796" y="3161219"/>
                </a:moveTo>
                <a:lnTo>
                  <a:pt x="1472883" y="3162829"/>
                </a:lnTo>
                <a:cubicBezTo>
                  <a:pt x="1505269" y="3163352"/>
                  <a:pt x="1537161" y="3166310"/>
                  <a:pt x="1568345" y="3171823"/>
                </a:cubicBezTo>
                <a:cubicBezTo>
                  <a:pt x="1573921" y="3171407"/>
                  <a:pt x="1579249" y="3172348"/>
                  <a:pt x="1584557" y="3173350"/>
                </a:cubicBezTo>
                <a:lnTo>
                  <a:pt x="1584675" y="3174489"/>
                </a:lnTo>
                <a:cubicBezTo>
                  <a:pt x="1943525" y="3233421"/>
                  <a:pt x="2224564" y="3511992"/>
                  <a:pt x="2274840" y="3862087"/>
                </a:cubicBezTo>
                <a:cubicBezTo>
                  <a:pt x="2275008" y="3862140"/>
                  <a:pt x="2275177" y="3862145"/>
                  <a:pt x="2275346" y="3862150"/>
                </a:cubicBezTo>
                <a:lnTo>
                  <a:pt x="2275886" y="3868787"/>
                </a:lnTo>
                <a:cubicBezTo>
                  <a:pt x="2280943" y="3898794"/>
                  <a:pt x="2283392" y="3929436"/>
                  <a:pt x="2283350" y="3960518"/>
                </a:cubicBezTo>
                <a:cubicBezTo>
                  <a:pt x="2284662" y="3966104"/>
                  <a:pt x="2284721" y="3971728"/>
                  <a:pt x="2284721" y="3977366"/>
                </a:cubicBezTo>
                <a:cubicBezTo>
                  <a:pt x="2284721" y="3981158"/>
                  <a:pt x="2284694" y="3984944"/>
                  <a:pt x="2284128" y="3988716"/>
                </a:cubicBezTo>
                <a:lnTo>
                  <a:pt x="2283629" y="3988683"/>
                </a:lnTo>
                <a:lnTo>
                  <a:pt x="2283603" y="3989174"/>
                </a:lnTo>
                <a:lnTo>
                  <a:pt x="2266484" y="3987561"/>
                </a:lnTo>
                <a:cubicBezTo>
                  <a:pt x="2234110" y="3987038"/>
                  <a:pt x="2202230" y="3984080"/>
                  <a:pt x="2171058" y="3978570"/>
                </a:cubicBezTo>
                <a:cubicBezTo>
                  <a:pt x="2165481" y="3978986"/>
                  <a:pt x="2160152" y="3978045"/>
                  <a:pt x="2154841" y="3977042"/>
                </a:cubicBezTo>
                <a:lnTo>
                  <a:pt x="2154725" y="3975903"/>
                </a:lnTo>
                <a:cubicBezTo>
                  <a:pt x="1795874" y="3916971"/>
                  <a:pt x="1514835" y="3638399"/>
                  <a:pt x="1464559" y="3288305"/>
                </a:cubicBezTo>
                <a:cubicBezTo>
                  <a:pt x="1464392" y="3288253"/>
                  <a:pt x="1464223" y="3288248"/>
                  <a:pt x="1464054" y="3288243"/>
                </a:cubicBezTo>
                <a:lnTo>
                  <a:pt x="1463515" y="3281619"/>
                </a:lnTo>
                <a:cubicBezTo>
                  <a:pt x="1458457" y="3251607"/>
                  <a:pt x="1456006" y="3220958"/>
                  <a:pt x="1456048" y="3189869"/>
                </a:cubicBezTo>
                <a:cubicBezTo>
                  <a:pt x="1454736" y="3184286"/>
                  <a:pt x="1454678" y="3178663"/>
                  <a:pt x="1454678" y="3173027"/>
                </a:cubicBezTo>
                <a:lnTo>
                  <a:pt x="1455272" y="3161677"/>
                </a:lnTo>
                <a:lnTo>
                  <a:pt x="1455770" y="3161709"/>
                </a:lnTo>
                <a:close/>
                <a:moveTo>
                  <a:pt x="1442008" y="3161219"/>
                </a:moveTo>
                <a:lnTo>
                  <a:pt x="1442034" y="3161709"/>
                </a:lnTo>
                <a:lnTo>
                  <a:pt x="1442532" y="3161677"/>
                </a:lnTo>
                <a:lnTo>
                  <a:pt x="1443126" y="3173027"/>
                </a:lnTo>
                <a:cubicBezTo>
                  <a:pt x="1443126" y="3178663"/>
                  <a:pt x="1443067" y="3184286"/>
                  <a:pt x="1441755" y="3189869"/>
                </a:cubicBezTo>
                <a:cubicBezTo>
                  <a:pt x="1441797" y="3220958"/>
                  <a:pt x="1439347" y="3251607"/>
                  <a:pt x="1434288" y="3281619"/>
                </a:cubicBezTo>
                <a:lnTo>
                  <a:pt x="1433750" y="3288243"/>
                </a:lnTo>
                <a:cubicBezTo>
                  <a:pt x="1433580" y="3288248"/>
                  <a:pt x="1433412" y="3288253"/>
                  <a:pt x="1433244" y="3288305"/>
                </a:cubicBezTo>
                <a:cubicBezTo>
                  <a:pt x="1382969" y="3638399"/>
                  <a:pt x="1101930" y="3916971"/>
                  <a:pt x="743079" y="3975903"/>
                </a:cubicBezTo>
                <a:lnTo>
                  <a:pt x="742962" y="3977042"/>
                </a:lnTo>
                <a:cubicBezTo>
                  <a:pt x="737652" y="3978045"/>
                  <a:pt x="732323" y="3978986"/>
                  <a:pt x="726746" y="3978570"/>
                </a:cubicBezTo>
                <a:cubicBezTo>
                  <a:pt x="695574" y="3984080"/>
                  <a:pt x="663693" y="3987038"/>
                  <a:pt x="631319" y="3987561"/>
                </a:cubicBezTo>
                <a:lnTo>
                  <a:pt x="614201" y="3989174"/>
                </a:lnTo>
                <a:lnTo>
                  <a:pt x="614175" y="3988683"/>
                </a:lnTo>
                <a:lnTo>
                  <a:pt x="613676" y="3988716"/>
                </a:lnTo>
                <a:cubicBezTo>
                  <a:pt x="613110" y="3984944"/>
                  <a:pt x="613083" y="3981158"/>
                  <a:pt x="613083" y="3977366"/>
                </a:cubicBezTo>
                <a:cubicBezTo>
                  <a:pt x="613083" y="3971728"/>
                  <a:pt x="613141" y="3966104"/>
                  <a:pt x="614453" y="3960518"/>
                </a:cubicBezTo>
                <a:cubicBezTo>
                  <a:pt x="614411" y="3929436"/>
                  <a:pt x="616861" y="3898794"/>
                  <a:pt x="621917" y="3868787"/>
                </a:cubicBezTo>
                <a:lnTo>
                  <a:pt x="622458" y="3862150"/>
                </a:lnTo>
                <a:cubicBezTo>
                  <a:pt x="622626" y="3862145"/>
                  <a:pt x="622796" y="3862140"/>
                  <a:pt x="622963" y="3862087"/>
                </a:cubicBezTo>
                <a:cubicBezTo>
                  <a:pt x="673240" y="3511992"/>
                  <a:pt x="954279" y="3233421"/>
                  <a:pt x="1313129" y="3174489"/>
                </a:cubicBezTo>
                <a:lnTo>
                  <a:pt x="1313246" y="3173350"/>
                </a:lnTo>
                <a:cubicBezTo>
                  <a:pt x="1318555" y="3172348"/>
                  <a:pt x="1323883" y="3171407"/>
                  <a:pt x="1329459" y="3171823"/>
                </a:cubicBezTo>
                <a:cubicBezTo>
                  <a:pt x="1360642" y="3166310"/>
                  <a:pt x="1392535" y="3163352"/>
                  <a:pt x="1424920" y="3162829"/>
                </a:cubicBezTo>
                <a:close/>
                <a:moveTo>
                  <a:pt x="10909360" y="2447425"/>
                </a:moveTo>
                <a:cubicBezTo>
                  <a:pt x="10962636" y="2718331"/>
                  <a:pt x="11177479" y="2933128"/>
                  <a:pt x="11452669" y="2992271"/>
                </a:cubicBezTo>
                <a:cubicBezTo>
                  <a:pt x="11399394" y="2721365"/>
                  <a:pt x="11184550" y="2506568"/>
                  <a:pt x="10909360" y="2447425"/>
                </a:cubicBezTo>
                <a:close/>
                <a:moveTo>
                  <a:pt x="10602109" y="2447425"/>
                </a:moveTo>
                <a:cubicBezTo>
                  <a:pt x="10326919" y="2506568"/>
                  <a:pt x="10112075" y="2721365"/>
                  <a:pt x="10058800" y="2992271"/>
                </a:cubicBezTo>
                <a:cubicBezTo>
                  <a:pt x="10333990" y="2933128"/>
                  <a:pt x="10548833" y="2718331"/>
                  <a:pt x="10602109" y="2447425"/>
                </a:cubicBezTo>
                <a:close/>
                <a:moveTo>
                  <a:pt x="9217207" y="2447425"/>
                </a:moveTo>
                <a:cubicBezTo>
                  <a:pt x="9270483" y="2718331"/>
                  <a:pt x="9485326" y="2933128"/>
                  <a:pt x="9760516" y="2992271"/>
                </a:cubicBezTo>
                <a:cubicBezTo>
                  <a:pt x="9707241" y="2721365"/>
                  <a:pt x="9492397" y="2506568"/>
                  <a:pt x="9217207" y="2447425"/>
                </a:cubicBezTo>
                <a:close/>
                <a:moveTo>
                  <a:pt x="8909958" y="2447425"/>
                </a:moveTo>
                <a:cubicBezTo>
                  <a:pt x="8634768" y="2506568"/>
                  <a:pt x="8419924" y="2721365"/>
                  <a:pt x="8366649" y="2992271"/>
                </a:cubicBezTo>
                <a:cubicBezTo>
                  <a:pt x="8641839" y="2933128"/>
                  <a:pt x="8856682" y="2718331"/>
                  <a:pt x="8909958" y="2447425"/>
                </a:cubicBezTo>
                <a:close/>
                <a:moveTo>
                  <a:pt x="7525056" y="2447425"/>
                </a:moveTo>
                <a:cubicBezTo>
                  <a:pt x="7578332" y="2718331"/>
                  <a:pt x="7793175" y="2933128"/>
                  <a:pt x="8068365" y="2992271"/>
                </a:cubicBezTo>
                <a:cubicBezTo>
                  <a:pt x="8015090" y="2721365"/>
                  <a:pt x="7800246" y="2506568"/>
                  <a:pt x="7525056" y="2447425"/>
                </a:cubicBezTo>
                <a:close/>
                <a:moveTo>
                  <a:pt x="7217807" y="2447425"/>
                </a:moveTo>
                <a:cubicBezTo>
                  <a:pt x="6942617" y="2506568"/>
                  <a:pt x="6727773" y="2721365"/>
                  <a:pt x="6674498" y="2992271"/>
                </a:cubicBezTo>
                <a:cubicBezTo>
                  <a:pt x="6949688" y="2933128"/>
                  <a:pt x="7164531" y="2718331"/>
                  <a:pt x="7217807" y="2447425"/>
                </a:cubicBezTo>
                <a:close/>
                <a:moveTo>
                  <a:pt x="5832905" y="2447425"/>
                </a:moveTo>
                <a:cubicBezTo>
                  <a:pt x="5886181" y="2718331"/>
                  <a:pt x="6101024" y="2933128"/>
                  <a:pt x="6376214" y="2992271"/>
                </a:cubicBezTo>
                <a:cubicBezTo>
                  <a:pt x="6322939" y="2721365"/>
                  <a:pt x="6108095" y="2506568"/>
                  <a:pt x="5832905" y="2447425"/>
                </a:cubicBezTo>
                <a:close/>
                <a:moveTo>
                  <a:pt x="5525656" y="2447425"/>
                </a:moveTo>
                <a:cubicBezTo>
                  <a:pt x="5250466" y="2506568"/>
                  <a:pt x="5035622" y="2721365"/>
                  <a:pt x="4982347" y="2992271"/>
                </a:cubicBezTo>
                <a:cubicBezTo>
                  <a:pt x="5257537" y="2933128"/>
                  <a:pt x="5472380" y="2718331"/>
                  <a:pt x="5525656" y="2447425"/>
                </a:cubicBezTo>
                <a:close/>
                <a:moveTo>
                  <a:pt x="4140754" y="2447425"/>
                </a:moveTo>
                <a:cubicBezTo>
                  <a:pt x="4194030" y="2718331"/>
                  <a:pt x="4408873" y="2933128"/>
                  <a:pt x="4684063" y="2992271"/>
                </a:cubicBezTo>
                <a:cubicBezTo>
                  <a:pt x="4630788" y="2721365"/>
                  <a:pt x="4415944" y="2506568"/>
                  <a:pt x="4140754" y="2447425"/>
                </a:cubicBezTo>
                <a:close/>
                <a:moveTo>
                  <a:pt x="3833505" y="2447425"/>
                </a:moveTo>
                <a:cubicBezTo>
                  <a:pt x="3558315" y="2506568"/>
                  <a:pt x="3343471" y="2721365"/>
                  <a:pt x="3290196" y="2992271"/>
                </a:cubicBezTo>
                <a:cubicBezTo>
                  <a:pt x="3565386" y="2933128"/>
                  <a:pt x="3780229" y="2718331"/>
                  <a:pt x="3833505" y="2447425"/>
                </a:cubicBezTo>
                <a:close/>
                <a:moveTo>
                  <a:pt x="2448603" y="2447425"/>
                </a:moveTo>
                <a:cubicBezTo>
                  <a:pt x="2501879" y="2718331"/>
                  <a:pt x="2716722" y="2933128"/>
                  <a:pt x="2991912" y="2992271"/>
                </a:cubicBezTo>
                <a:cubicBezTo>
                  <a:pt x="2938637" y="2721365"/>
                  <a:pt x="2723793" y="2506568"/>
                  <a:pt x="2448603" y="2447425"/>
                </a:cubicBezTo>
                <a:close/>
                <a:moveTo>
                  <a:pt x="2141354" y="2447425"/>
                </a:moveTo>
                <a:cubicBezTo>
                  <a:pt x="1866164" y="2506568"/>
                  <a:pt x="1651320" y="2721365"/>
                  <a:pt x="1598045" y="2992271"/>
                </a:cubicBezTo>
                <a:cubicBezTo>
                  <a:pt x="1873235" y="2933128"/>
                  <a:pt x="2088078" y="2718331"/>
                  <a:pt x="2141354" y="2447425"/>
                </a:cubicBezTo>
                <a:close/>
                <a:moveTo>
                  <a:pt x="756452" y="2447425"/>
                </a:moveTo>
                <a:cubicBezTo>
                  <a:pt x="809728" y="2718331"/>
                  <a:pt x="1024571" y="2933128"/>
                  <a:pt x="1299761" y="2992271"/>
                </a:cubicBezTo>
                <a:cubicBezTo>
                  <a:pt x="1246486" y="2721365"/>
                  <a:pt x="1031642" y="2506568"/>
                  <a:pt x="756452" y="2447425"/>
                </a:cubicBezTo>
                <a:close/>
                <a:moveTo>
                  <a:pt x="12192000" y="2344615"/>
                </a:moveTo>
                <a:lnTo>
                  <a:pt x="12192000" y="2477663"/>
                </a:lnTo>
                <a:cubicBezTo>
                  <a:pt x="11966807" y="2562375"/>
                  <a:pt x="11797421" y="2755980"/>
                  <a:pt x="11750953" y="2992271"/>
                </a:cubicBezTo>
                <a:cubicBezTo>
                  <a:pt x="11935988" y="2952504"/>
                  <a:pt x="12093739" y="2842365"/>
                  <a:pt x="12192000" y="2691161"/>
                </a:cubicBezTo>
                <a:lnTo>
                  <a:pt x="12192000" y="2892735"/>
                </a:lnTo>
                <a:cubicBezTo>
                  <a:pt x="12071770" y="3011736"/>
                  <a:pt x="11914089" y="3094511"/>
                  <a:pt x="11737582" y="3123727"/>
                </a:cubicBezTo>
                <a:lnTo>
                  <a:pt x="11737466" y="3124875"/>
                </a:lnTo>
                <a:cubicBezTo>
                  <a:pt x="11732155" y="3125886"/>
                  <a:pt x="11726826" y="3126834"/>
                  <a:pt x="11721249" y="3126415"/>
                </a:cubicBezTo>
                <a:cubicBezTo>
                  <a:pt x="11690077" y="3131969"/>
                  <a:pt x="11658197" y="3134950"/>
                  <a:pt x="11625822" y="3135477"/>
                </a:cubicBezTo>
                <a:lnTo>
                  <a:pt x="11608704" y="3137103"/>
                </a:lnTo>
                <a:lnTo>
                  <a:pt x="11608678" y="3136608"/>
                </a:lnTo>
                <a:lnTo>
                  <a:pt x="11608179" y="3136641"/>
                </a:lnTo>
                <a:cubicBezTo>
                  <a:pt x="11607613" y="3132839"/>
                  <a:pt x="11607586" y="3129023"/>
                  <a:pt x="11607586" y="3125201"/>
                </a:cubicBezTo>
                <a:cubicBezTo>
                  <a:pt x="11607586" y="3119519"/>
                  <a:pt x="11607645" y="3113850"/>
                  <a:pt x="11608957" y="3108220"/>
                </a:cubicBezTo>
                <a:cubicBezTo>
                  <a:pt x="11608914" y="3076892"/>
                  <a:pt x="11611364" y="3046007"/>
                  <a:pt x="11616421" y="3015763"/>
                </a:cubicBezTo>
                <a:lnTo>
                  <a:pt x="11616961" y="3009073"/>
                </a:lnTo>
                <a:cubicBezTo>
                  <a:pt x="11617130" y="3009068"/>
                  <a:pt x="11617299" y="3009063"/>
                  <a:pt x="11617466" y="3009010"/>
                </a:cubicBezTo>
                <a:cubicBezTo>
                  <a:pt x="11662185" y="2695154"/>
                  <a:pt x="11889463" y="2438329"/>
                  <a:pt x="12192000" y="2344615"/>
                </a:cubicBezTo>
                <a:close/>
                <a:moveTo>
                  <a:pt x="10767111" y="2302594"/>
                </a:moveTo>
                <a:lnTo>
                  <a:pt x="10784198" y="2304217"/>
                </a:lnTo>
                <a:cubicBezTo>
                  <a:pt x="10816584" y="2304744"/>
                  <a:pt x="10848477" y="2307725"/>
                  <a:pt x="10879660" y="2313282"/>
                </a:cubicBezTo>
                <a:cubicBezTo>
                  <a:pt x="10885236" y="2312863"/>
                  <a:pt x="10890564" y="2313811"/>
                  <a:pt x="10895873" y="2314821"/>
                </a:cubicBezTo>
                <a:lnTo>
                  <a:pt x="10895990" y="2315969"/>
                </a:lnTo>
                <a:cubicBezTo>
                  <a:pt x="11254840" y="2375367"/>
                  <a:pt x="11535879" y="2656144"/>
                  <a:pt x="11586156" y="3009010"/>
                </a:cubicBezTo>
                <a:cubicBezTo>
                  <a:pt x="11586323" y="3009063"/>
                  <a:pt x="11586492" y="3009068"/>
                  <a:pt x="11586661" y="3009073"/>
                </a:cubicBezTo>
                <a:lnTo>
                  <a:pt x="11587201" y="3015763"/>
                </a:lnTo>
                <a:cubicBezTo>
                  <a:pt x="11592258" y="3046007"/>
                  <a:pt x="11594708" y="3076892"/>
                  <a:pt x="11594665" y="3108220"/>
                </a:cubicBezTo>
                <a:cubicBezTo>
                  <a:pt x="11595977" y="3113850"/>
                  <a:pt x="11596036" y="3119519"/>
                  <a:pt x="11596036" y="3125201"/>
                </a:cubicBezTo>
                <a:cubicBezTo>
                  <a:pt x="11596036" y="3129023"/>
                  <a:pt x="11596009" y="3132839"/>
                  <a:pt x="11595443" y="3136641"/>
                </a:cubicBezTo>
                <a:lnTo>
                  <a:pt x="11594944" y="3136608"/>
                </a:lnTo>
                <a:lnTo>
                  <a:pt x="11594918" y="3137103"/>
                </a:lnTo>
                <a:lnTo>
                  <a:pt x="11577800" y="3135477"/>
                </a:lnTo>
                <a:cubicBezTo>
                  <a:pt x="11545425" y="3134950"/>
                  <a:pt x="11513545" y="3131969"/>
                  <a:pt x="11482373" y="3126415"/>
                </a:cubicBezTo>
                <a:cubicBezTo>
                  <a:pt x="11476796" y="3126834"/>
                  <a:pt x="11471467" y="3125886"/>
                  <a:pt x="11466156" y="3124875"/>
                </a:cubicBezTo>
                <a:lnTo>
                  <a:pt x="11466040" y="3123727"/>
                </a:lnTo>
                <a:cubicBezTo>
                  <a:pt x="11107189" y="3064328"/>
                  <a:pt x="10826150" y="2783551"/>
                  <a:pt x="10775875" y="2430686"/>
                </a:cubicBezTo>
                <a:cubicBezTo>
                  <a:pt x="10775707" y="2430633"/>
                  <a:pt x="10775539" y="2430628"/>
                  <a:pt x="10775369" y="2430623"/>
                </a:cubicBezTo>
                <a:lnTo>
                  <a:pt x="10774831" y="2423947"/>
                </a:lnTo>
                <a:cubicBezTo>
                  <a:pt x="10769772" y="2393697"/>
                  <a:pt x="10767321" y="2362806"/>
                  <a:pt x="10767364" y="2331471"/>
                </a:cubicBezTo>
                <a:cubicBezTo>
                  <a:pt x="10766052" y="2325843"/>
                  <a:pt x="10765993" y="2320176"/>
                  <a:pt x="10765993" y="2314495"/>
                </a:cubicBezTo>
                <a:lnTo>
                  <a:pt x="10766587" y="2303055"/>
                </a:lnTo>
                <a:lnTo>
                  <a:pt x="10767085" y="2303088"/>
                </a:lnTo>
                <a:close/>
                <a:moveTo>
                  <a:pt x="10744358" y="2302594"/>
                </a:moveTo>
                <a:lnTo>
                  <a:pt x="10744384" y="2303088"/>
                </a:lnTo>
                <a:lnTo>
                  <a:pt x="10744882" y="2303055"/>
                </a:lnTo>
                <a:lnTo>
                  <a:pt x="10745476" y="2314495"/>
                </a:lnTo>
                <a:cubicBezTo>
                  <a:pt x="10745476" y="2320176"/>
                  <a:pt x="10745417" y="2325843"/>
                  <a:pt x="10744105" y="2331471"/>
                </a:cubicBezTo>
                <a:cubicBezTo>
                  <a:pt x="10744148" y="2362806"/>
                  <a:pt x="10741697" y="2393697"/>
                  <a:pt x="10736638" y="2423947"/>
                </a:cubicBezTo>
                <a:lnTo>
                  <a:pt x="10736100" y="2430623"/>
                </a:lnTo>
                <a:cubicBezTo>
                  <a:pt x="10735930" y="2430628"/>
                  <a:pt x="10735762" y="2430633"/>
                  <a:pt x="10735594" y="2430686"/>
                </a:cubicBezTo>
                <a:cubicBezTo>
                  <a:pt x="10685319" y="2783551"/>
                  <a:pt x="10404280" y="3064328"/>
                  <a:pt x="10045429" y="3123727"/>
                </a:cubicBezTo>
                <a:lnTo>
                  <a:pt x="10045313" y="3124875"/>
                </a:lnTo>
                <a:cubicBezTo>
                  <a:pt x="10040002" y="3125886"/>
                  <a:pt x="10034673" y="3126834"/>
                  <a:pt x="10029096" y="3126415"/>
                </a:cubicBezTo>
                <a:cubicBezTo>
                  <a:pt x="9997924" y="3131969"/>
                  <a:pt x="9966044" y="3134950"/>
                  <a:pt x="9933669" y="3135477"/>
                </a:cubicBezTo>
                <a:lnTo>
                  <a:pt x="9916551" y="3137103"/>
                </a:lnTo>
                <a:lnTo>
                  <a:pt x="9916525" y="3136608"/>
                </a:lnTo>
                <a:lnTo>
                  <a:pt x="9916026" y="3136641"/>
                </a:lnTo>
                <a:cubicBezTo>
                  <a:pt x="9915460" y="3132839"/>
                  <a:pt x="9915433" y="3129023"/>
                  <a:pt x="9915433" y="3125201"/>
                </a:cubicBezTo>
                <a:cubicBezTo>
                  <a:pt x="9915433" y="3119519"/>
                  <a:pt x="9915492" y="3113850"/>
                  <a:pt x="9916804" y="3108220"/>
                </a:cubicBezTo>
                <a:cubicBezTo>
                  <a:pt x="9916761" y="3076892"/>
                  <a:pt x="9919211" y="3046007"/>
                  <a:pt x="9924268" y="3015763"/>
                </a:cubicBezTo>
                <a:lnTo>
                  <a:pt x="9924808" y="3009073"/>
                </a:lnTo>
                <a:cubicBezTo>
                  <a:pt x="9924977" y="3009068"/>
                  <a:pt x="9925146" y="3009063"/>
                  <a:pt x="9925314" y="3009010"/>
                </a:cubicBezTo>
                <a:cubicBezTo>
                  <a:pt x="9975590" y="2656144"/>
                  <a:pt x="10256629" y="2375367"/>
                  <a:pt x="10615479" y="2315969"/>
                </a:cubicBezTo>
                <a:lnTo>
                  <a:pt x="10615596" y="2314821"/>
                </a:lnTo>
                <a:cubicBezTo>
                  <a:pt x="10620905" y="2313811"/>
                  <a:pt x="10626233" y="2312863"/>
                  <a:pt x="10631809" y="2313282"/>
                </a:cubicBezTo>
                <a:cubicBezTo>
                  <a:pt x="10662992" y="2307725"/>
                  <a:pt x="10694885" y="2304744"/>
                  <a:pt x="10727271" y="2304217"/>
                </a:cubicBezTo>
                <a:close/>
                <a:moveTo>
                  <a:pt x="9074958" y="2302594"/>
                </a:moveTo>
                <a:lnTo>
                  <a:pt x="9092045" y="2304217"/>
                </a:lnTo>
                <a:cubicBezTo>
                  <a:pt x="9124431" y="2304744"/>
                  <a:pt x="9156324" y="2307725"/>
                  <a:pt x="9187507" y="2313282"/>
                </a:cubicBezTo>
                <a:cubicBezTo>
                  <a:pt x="9193083" y="2312863"/>
                  <a:pt x="9198411" y="2313811"/>
                  <a:pt x="9203720" y="2314821"/>
                </a:cubicBezTo>
                <a:lnTo>
                  <a:pt x="9203837" y="2315969"/>
                </a:lnTo>
                <a:cubicBezTo>
                  <a:pt x="9562687" y="2375367"/>
                  <a:pt x="9843726" y="2656144"/>
                  <a:pt x="9894002" y="3009010"/>
                </a:cubicBezTo>
                <a:cubicBezTo>
                  <a:pt x="9894170" y="3009063"/>
                  <a:pt x="9894339" y="3009068"/>
                  <a:pt x="9894508" y="3009073"/>
                </a:cubicBezTo>
                <a:lnTo>
                  <a:pt x="9895048" y="3015763"/>
                </a:lnTo>
                <a:cubicBezTo>
                  <a:pt x="9900105" y="3046007"/>
                  <a:pt x="9902555" y="3076892"/>
                  <a:pt x="9902512" y="3108220"/>
                </a:cubicBezTo>
                <a:cubicBezTo>
                  <a:pt x="9903824" y="3113850"/>
                  <a:pt x="9903883" y="3119519"/>
                  <a:pt x="9903883" y="3125201"/>
                </a:cubicBezTo>
                <a:cubicBezTo>
                  <a:pt x="9903883" y="3129023"/>
                  <a:pt x="9903856" y="3132839"/>
                  <a:pt x="9903290" y="3136641"/>
                </a:cubicBezTo>
                <a:lnTo>
                  <a:pt x="9902791" y="3136608"/>
                </a:lnTo>
                <a:lnTo>
                  <a:pt x="9902765" y="3137103"/>
                </a:lnTo>
                <a:lnTo>
                  <a:pt x="9885647" y="3135477"/>
                </a:lnTo>
                <a:cubicBezTo>
                  <a:pt x="9853272" y="3134950"/>
                  <a:pt x="9821392" y="3131969"/>
                  <a:pt x="9790220" y="3126415"/>
                </a:cubicBezTo>
                <a:cubicBezTo>
                  <a:pt x="9784643" y="3126834"/>
                  <a:pt x="9779314" y="3125886"/>
                  <a:pt x="9774003" y="3124875"/>
                </a:cubicBezTo>
                <a:lnTo>
                  <a:pt x="9773887" y="3123727"/>
                </a:lnTo>
                <a:cubicBezTo>
                  <a:pt x="9415036" y="3064328"/>
                  <a:pt x="9133997" y="2783551"/>
                  <a:pt x="9083722" y="2430686"/>
                </a:cubicBezTo>
                <a:cubicBezTo>
                  <a:pt x="9083554" y="2430633"/>
                  <a:pt x="9083386" y="2430628"/>
                  <a:pt x="9083216" y="2430623"/>
                </a:cubicBezTo>
                <a:lnTo>
                  <a:pt x="9082678" y="2423947"/>
                </a:lnTo>
                <a:cubicBezTo>
                  <a:pt x="9077619" y="2393697"/>
                  <a:pt x="9075168" y="2362806"/>
                  <a:pt x="9075211" y="2331471"/>
                </a:cubicBezTo>
                <a:cubicBezTo>
                  <a:pt x="9073899" y="2325843"/>
                  <a:pt x="9073840" y="2320176"/>
                  <a:pt x="9073840" y="2314495"/>
                </a:cubicBezTo>
                <a:lnTo>
                  <a:pt x="9074434" y="2303055"/>
                </a:lnTo>
                <a:lnTo>
                  <a:pt x="9074932" y="2303088"/>
                </a:lnTo>
                <a:close/>
                <a:moveTo>
                  <a:pt x="9052207" y="2302594"/>
                </a:moveTo>
                <a:lnTo>
                  <a:pt x="9052233" y="2303088"/>
                </a:lnTo>
                <a:lnTo>
                  <a:pt x="9052731" y="2303055"/>
                </a:lnTo>
                <a:lnTo>
                  <a:pt x="9053325" y="2314495"/>
                </a:lnTo>
                <a:cubicBezTo>
                  <a:pt x="9053325" y="2320176"/>
                  <a:pt x="9053266" y="2325843"/>
                  <a:pt x="9051954" y="2331471"/>
                </a:cubicBezTo>
                <a:cubicBezTo>
                  <a:pt x="9051997" y="2362806"/>
                  <a:pt x="9049546" y="2393697"/>
                  <a:pt x="9044487" y="2423947"/>
                </a:cubicBezTo>
                <a:lnTo>
                  <a:pt x="9043949" y="2430623"/>
                </a:lnTo>
                <a:cubicBezTo>
                  <a:pt x="9043779" y="2430628"/>
                  <a:pt x="9043611" y="2430633"/>
                  <a:pt x="9043443" y="2430686"/>
                </a:cubicBezTo>
                <a:cubicBezTo>
                  <a:pt x="8993168" y="2783551"/>
                  <a:pt x="8712129" y="3064328"/>
                  <a:pt x="8353278" y="3123727"/>
                </a:cubicBezTo>
                <a:lnTo>
                  <a:pt x="8353162" y="3124875"/>
                </a:lnTo>
                <a:cubicBezTo>
                  <a:pt x="8347851" y="3125886"/>
                  <a:pt x="8342522" y="3126834"/>
                  <a:pt x="8336945" y="3126415"/>
                </a:cubicBezTo>
                <a:cubicBezTo>
                  <a:pt x="8305773" y="3131969"/>
                  <a:pt x="8273893" y="3134950"/>
                  <a:pt x="8241519" y="3135477"/>
                </a:cubicBezTo>
                <a:lnTo>
                  <a:pt x="8224400" y="3137103"/>
                </a:lnTo>
                <a:lnTo>
                  <a:pt x="8224374" y="3136608"/>
                </a:lnTo>
                <a:lnTo>
                  <a:pt x="8223875" y="3136641"/>
                </a:lnTo>
                <a:cubicBezTo>
                  <a:pt x="8223309" y="3132839"/>
                  <a:pt x="8223282" y="3129023"/>
                  <a:pt x="8223282" y="3125201"/>
                </a:cubicBezTo>
                <a:cubicBezTo>
                  <a:pt x="8223282" y="3119519"/>
                  <a:pt x="8223341" y="3113850"/>
                  <a:pt x="8224653" y="3108220"/>
                </a:cubicBezTo>
                <a:cubicBezTo>
                  <a:pt x="8224611" y="3076892"/>
                  <a:pt x="8227060" y="3046007"/>
                  <a:pt x="8232117" y="3015763"/>
                </a:cubicBezTo>
                <a:lnTo>
                  <a:pt x="8232657" y="3009073"/>
                </a:lnTo>
                <a:cubicBezTo>
                  <a:pt x="8232826" y="3009068"/>
                  <a:pt x="8232995" y="3009063"/>
                  <a:pt x="8233163" y="3009010"/>
                </a:cubicBezTo>
                <a:cubicBezTo>
                  <a:pt x="8283439" y="2656144"/>
                  <a:pt x="8564478" y="2375367"/>
                  <a:pt x="8923328" y="2315969"/>
                </a:cubicBezTo>
                <a:lnTo>
                  <a:pt x="8923445" y="2314821"/>
                </a:lnTo>
                <a:cubicBezTo>
                  <a:pt x="8928754" y="2313811"/>
                  <a:pt x="8934082" y="2312863"/>
                  <a:pt x="8939658" y="2313282"/>
                </a:cubicBezTo>
                <a:cubicBezTo>
                  <a:pt x="8970841" y="2307725"/>
                  <a:pt x="9002734" y="2304744"/>
                  <a:pt x="9035120" y="2304217"/>
                </a:cubicBezTo>
                <a:close/>
                <a:moveTo>
                  <a:pt x="7382807" y="2302594"/>
                </a:moveTo>
                <a:lnTo>
                  <a:pt x="7399895" y="2304217"/>
                </a:lnTo>
                <a:cubicBezTo>
                  <a:pt x="7432280" y="2304744"/>
                  <a:pt x="7464173" y="2307725"/>
                  <a:pt x="7495356" y="2313282"/>
                </a:cubicBezTo>
                <a:cubicBezTo>
                  <a:pt x="7500932" y="2312863"/>
                  <a:pt x="7506260" y="2313811"/>
                  <a:pt x="7511569" y="2314821"/>
                </a:cubicBezTo>
                <a:lnTo>
                  <a:pt x="7511686" y="2315969"/>
                </a:lnTo>
                <a:cubicBezTo>
                  <a:pt x="7870536" y="2375367"/>
                  <a:pt x="8151575" y="2656144"/>
                  <a:pt x="8201852" y="3009010"/>
                </a:cubicBezTo>
                <a:cubicBezTo>
                  <a:pt x="8202019" y="3009063"/>
                  <a:pt x="8202189" y="3009068"/>
                  <a:pt x="8202357" y="3009073"/>
                </a:cubicBezTo>
                <a:lnTo>
                  <a:pt x="8202898" y="3015763"/>
                </a:lnTo>
                <a:cubicBezTo>
                  <a:pt x="8207954" y="3046007"/>
                  <a:pt x="8210404" y="3076892"/>
                  <a:pt x="8210362" y="3108220"/>
                </a:cubicBezTo>
                <a:cubicBezTo>
                  <a:pt x="8211674" y="3113850"/>
                  <a:pt x="8211732" y="3119519"/>
                  <a:pt x="8211732" y="3125201"/>
                </a:cubicBezTo>
                <a:cubicBezTo>
                  <a:pt x="8211732" y="3129023"/>
                  <a:pt x="8211705" y="3132839"/>
                  <a:pt x="8211139" y="3136641"/>
                </a:cubicBezTo>
                <a:lnTo>
                  <a:pt x="8210640" y="3136608"/>
                </a:lnTo>
                <a:lnTo>
                  <a:pt x="8210614" y="3137103"/>
                </a:lnTo>
                <a:lnTo>
                  <a:pt x="8193496" y="3135477"/>
                </a:lnTo>
                <a:cubicBezTo>
                  <a:pt x="8161122" y="3134950"/>
                  <a:pt x="8129241" y="3131969"/>
                  <a:pt x="8098069" y="3126415"/>
                </a:cubicBezTo>
                <a:cubicBezTo>
                  <a:pt x="8092492" y="3126834"/>
                  <a:pt x="8087163" y="3125886"/>
                  <a:pt x="8081853" y="3124875"/>
                </a:cubicBezTo>
                <a:lnTo>
                  <a:pt x="8081737" y="3123727"/>
                </a:lnTo>
                <a:cubicBezTo>
                  <a:pt x="7722885" y="3064328"/>
                  <a:pt x="7441846" y="2783551"/>
                  <a:pt x="7391571" y="2430686"/>
                </a:cubicBezTo>
                <a:cubicBezTo>
                  <a:pt x="7391403" y="2430633"/>
                  <a:pt x="7391235" y="2430628"/>
                  <a:pt x="7391065" y="2430623"/>
                </a:cubicBezTo>
                <a:lnTo>
                  <a:pt x="7390527" y="2423947"/>
                </a:lnTo>
                <a:cubicBezTo>
                  <a:pt x="7385468" y="2393697"/>
                  <a:pt x="7383018" y="2362806"/>
                  <a:pt x="7383060" y="2331471"/>
                </a:cubicBezTo>
                <a:cubicBezTo>
                  <a:pt x="7381748" y="2325843"/>
                  <a:pt x="7381689" y="2320176"/>
                  <a:pt x="7381689" y="2314495"/>
                </a:cubicBezTo>
                <a:lnTo>
                  <a:pt x="7382283" y="2303055"/>
                </a:lnTo>
                <a:lnTo>
                  <a:pt x="7382781" y="2303088"/>
                </a:lnTo>
                <a:close/>
                <a:moveTo>
                  <a:pt x="7360056" y="2302594"/>
                </a:moveTo>
                <a:lnTo>
                  <a:pt x="7360082" y="2303088"/>
                </a:lnTo>
                <a:lnTo>
                  <a:pt x="7360580" y="2303055"/>
                </a:lnTo>
                <a:lnTo>
                  <a:pt x="7361174" y="2314495"/>
                </a:lnTo>
                <a:cubicBezTo>
                  <a:pt x="7361174" y="2320176"/>
                  <a:pt x="7361116" y="2325843"/>
                  <a:pt x="7359804" y="2331471"/>
                </a:cubicBezTo>
                <a:cubicBezTo>
                  <a:pt x="7359846" y="2362806"/>
                  <a:pt x="7357395" y="2393697"/>
                  <a:pt x="7352337" y="2423947"/>
                </a:cubicBezTo>
                <a:lnTo>
                  <a:pt x="7351798" y="2430623"/>
                </a:lnTo>
                <a:cubicBezTo>
                  <a:pt x="7351629" y="2430628"/>
                  <a:pt x="7351460" y="2430633"/>
                  <a:pt x="7351293" y="2430686"/>
                </a:cubicBezTo>
                <a:cubicBezTo>
                  <a:pt x="7301017" y="2783551"/>
                  <a:pt x="7019978" y="3064328"/>
                  <a:pt x="6661127" y="3123727"/>
                </a:cubicBezTo>
                <a:lnTo>
                  <a:pt x="6661011" y="3124875"/>
                </a:lnTo>
                <a:cubicBezTo>
                  <a:pt x="6655700" y="3125886"/>
                  <a:pt x="6650371" y="3126834"/>
                  <a:pt x="6644794" y="3126415"/>
                </a:cubicBezTo>
                <a:cubicBezTo>
                  <a:pt x="6613622" y="3131969"/>
                  <a:pt x="6581742" y="3134950"/>
                  <a:pt x="6549368" y="3135477"/>
                </a:cubicBezTo>
                <a:lnTo>
                  <a:pt x="6532249" y="3137103"/>
                </a:lnTo>
                <a:lnTo>
                  <a:pt x="6532223" y="3136608"/>
                </a:lnTo>
                <a:lnTo>
                  <a:pt x="6531724" y="3136641"/>
                </a:lnTo>
                <a:cubicBezTo>
                  <a:pt x="6531158" y="3132839"/>
                  <a:pt x="6531131" y="3129023"/>
                  <a:pt x="6531131" y="3125201"/>
                </a:cubicBezTo>
                <a:cubicBezTo>
                  <a:pt x="6531131" y="3119519"/>
                  <a:pt x="6531190" y="3113850"/>
                  <a:pt x="6532502" y="3108220"/>
                </a:cubicBezTo>
                <a:cubicBezTo>
                  <a:pt x="6532460" y="3076892"/>
                  <a:pt x="6534909" y="3046007"/>
                  <a:pt x="6539966" y="3015763"/>
                </a:cubicBezTo>
                <a:lnTo>
                  <a:pt x="6540506" y="3009073"/>
                </a:lnTo>
                <a:cubicBezTo>
                  <a:pt x="6540675" y="3009068"/>
                  <a:pt x="6540844" y="3009063"/>
                  <a:pt x="6541012" y="3009010"/>
                </a:cubicBezTo>
                <a:cubicBezTo>
                  <a:pt x="6591288" y="2656144"/>
                  <a:pt x="6872327" y="2375367"/>
                  <a:pt x="7231178" y="2315969"/>
                </a:cubicBezTo>
                <a:lnTo>
                  <a:pt x="7231295" y="2314821"/>
                </a:lnTo>
                <a:cubicBezTo>
                  <a:pt x="7236603" y="2313811"/>
                  <a:pt x="7241931" y="2312863"/>
                  <a:pt x="7247507" y="2313282"/>
                </a:cubicBezTo>
                <a:cubicBezTo>
                  <a:pt x="7278691" y="2307725"/>
                  <a:pt x="7310583" y="2304744"/>
                  <a:pt x="7342969" y="2304217"/>
                </a:cubicBezTo>
                <a:close/>
                <a:moveTo>
                  <a:pt x="5690656" y="2302594"/>
                </a:moveTo>
                <a:lnTo>
                  <a:pt x="5707743" y="2304217"/>
                </a:lnTo>
                <a:cubicBezTo>
                  <a:pt x="5740129" y="2304744"/>
                  <a:pt x="5772021" y="2307725"/>
                  <a:pt x="5803205" y="2313282"/>
                </a:cubicBezTo>
                <a:cubicBezTo>
                  <a:pt x="5808781" y="2312863"/>
                  <a:pt x="5814109" y="2313811"/>
                  <a:pt x="5819417" y="2314821"/>
                </a:cubicBezTo>
                <a:lnTo>
                  <a:pt x="5819534" y="2315969"/>
                </a:lnTo>
                <a:cubicBezTo>
                  <a:pt x="6178385" y="2375367"/>
                  <a:pt x="6459424" y="2656144"/>
                  <a:pt x="6509700" y="3009010"/>
                </a:cubicBezTo>
                <a:cubicBezTo>
                  <a:pt x="6509868" y="3009063"/>
                  <a:pt x="6510037" y="3009068"/>
                  <a:pt x="6510206" y="3009073"/>
                </a:cubicBezTo>
                <a:lnTo>
                  <a:pt x="6510746" y="3015763"/>
                </a:lnTo>
                <a:cubicBezTo>
                  <a:pt x="6515803" y="3046007"/>
                  <a:pt x="6518252" y="3076892"/>
                  <a:pt x="6518210" y="3108220"/>
                </a:cubicBezTo>
                <a:cubicBezTo>
                  <a:pt x="6519522" y="3113850"/>
                  <a:pt x="6519581" y="3119519"/>
                  <a:pt x="6519581" y="3125201"/>
                </a:cubicBezTo>
                <a:cubicBezTo>
                  <a:pt x="6519581" y="3129023"/>
                  <a:pt x="6519554" y="3132839"/>
                  <a:pt x="6518988" y="3136641"/>
                </a:cubicBezTo>
                <a:lnTo>
                  <a:pt x="6518489" y="3136608"/>
                </a:lnTo>
                <a:lnTo>
                  <a:pt x="6518463" y="3137103"/>
                </a:lnTo>
                <a:lnTo>
                  <a:pt x="6501344" y="3135477"/>
                </a:lnTo>
                <a:cubicBezTo>
                  <a:pt x="6468970" y="3134950"/>
                  <a:pt x="6437090" y="3131969"/>
                  <a:pt x="6405918" y="3126415"/>
                </a:cubicBezTo>
                <a:cubicBezTo>
                  <a:pt x="6400341" y="3126834"/>
                  <a:pt x="6395012" y="3125886"/>
                  <a:pt x="6389701" y="3124875"/>
                </a:cubicBezTo>
                <a:lnTo>
                  <a:pt x="6389585" y="3123727"/>
                </a:lnTo>
                <a:cubicBezTo>
                  <a:pt x="6030734" y="3064328"/>
                  <a:pt x="5749695" y="2783551"/>
                  <a:pt x="5699419" y="2430686"/>
                </a:cubicBezTo>
                <a:cubicBezTo>
                  <a:pt x="5699252" y="2430633"/>
                  <a:pt x="5699083" y="2430628"/>
                  <a:pt x="5698914" y="2430623"/>
                </a:cubicBezTo>
                <a:lnTo>
                  <a:pt x="5698375" y="2423947"/>
                </a:lnTo>
                <a:cubicBezTo>
                  <a:pt x="5693317" y="2393697"/>
                  <a:pt x="5690866" y="2362806"/>
                  <a:pt x="5690908" y="2331471"/>
                </a:cubicBezTo>
                <a:cubicBezTo>
                  <a:pt x="5689596" y="2325843"/>
                  <a:pt x="5689538" y="2320176"/>
                  <a:pt x="5689538" y="2314495"/>
                </a:cubicBezTo>
                <a:lnTo>
                  <a:pt x="5690132" y="2303055"/>
                </a:lnTo>
                <a:lnTo>
                  <a:pt x="5690630" y="2303088"/>
                </a:lnTo>
                <a:close/>
                <a:moveTo>
                  <a:pt x="5667905" y="2302594"/>
                </a:moveTo>
                <a:lnTo>
                  <a:pt x="5667931" y="2303088"/>
                </a:lnTo>
                <a:lnTo>
                  <a:pt x="5668429" y="2303055"/>
                </a:lnTo>
                <a:lnTo>
                  <a:pt x="5669023" y="2314495"/>
                </a:lnTo>
                <a:cubicBezTo>
                  <a:pt x="5669023" y="2320176"/>
                  <a:pt x="5668964" y="2325843"/>
                  <a:pt x="5667652" y="2331471"/>
                </a:cubicBezTo>
                <a:cubicBezTo>
                  <a:pt x="5667694" y="2362806"/>
                  <a:pt x="5665244" y="2393697"/>
                  <a:pt x="5660185" y="2423947"/>
                </a:cubicBezTo>
                <a:lnTo>
                  <a:pt x="5659647" y="2430623"/>
                </a:lnTo>
                <a:cubicBezTo>
                  <a:pt x="5659477" y="2430628"/>
                  <a:pt x="5659309" y="2430633"/>
                  <a:pt x="5659141" y="2430686"/>
                </a:cubicBezTo>
                <a:cubicBezTo>
                  <a:pt x="5608866" y="2783551"/>
                  <a:pt x="5327827" y="3064328"/>
                  <a:pt x="4968975" y="3123727"/>
                </a:cubicBezTo>
                <a:lnTo>
                  <a:pt x="4968859" y="3124875"/>
                </a:lnTo>
                <a:cubicBezTo>
                  <a:pt x="4963549" y="3125886"/>
                  <a:pt x="4958220" y="3126834"/>
                  <a:pt x="4952643" y="3126415"/>
                </a:cubicBezTo>
                <a:cubicBezTo>
                  <a:pt x="4921471" y="3131969"/>
                  <a:pt x="4889590" y="3134950"/>
                  <a:pt x="4857216" y="3135477"/>
                </a:cubicBezTo>
                <a:lnTo>
                  <a:pt x="4840098" y="3137103"/>
                </a:lnTo>
                <a:lnTo>
                  <a:pt x="4840072" y="3136608"/>
                </a:lnTo>
                <a:lnTo>
                  <a:pt x="4839573" y="3136641"/>
                </a:lnTo>
                <a:cubicBezTo>
                  <a:pt x="4839007" y="3132839"/>
                  <a:pt x="4838980" y="3129023"/>
                  <a:pt x="4838980" y="3125201"/>
                </a:cubicBezTo>
                <a:cubicBezTo>
                  <a:pt x="4838980" y="3119519"/>
                  <a:pt x="4839038" y="3113850"/>
                  <a:pt x="4840350" y="3108220"/>
                </a:cubicBezTo>
                <a:cubicBezTo>
                  <a:pt x="4840308" y="3076892"/>
                  <a:pt x="4842758" y="3046007"/>
                  <a:pt x="4847814" y="3015763"/>
                </a:cubicBezTo>
                <a:lnTo>
                  <a:pt x="4848355" y="3009073"/>
                </a:lnTo>
                <a:cubicBezTo>
                  <a:pt x="4848523" y="3009068"/>
                  <a:pt x="4848693" y="3009063"/>
                  <a:pt x="4848860" y="3009010"/>
                </a:cubicBezTo>
                <a:cubicBezTo>
                  <a:pt x="4899137" y="2656144"/>
                  <a:pt x="5180176" y="2375367"/>
                  <a:pt x="5539026" y="2315969"/>
                </a:cubicBezTo>
                <a:lnTo>
                  <a:pt x="5539143" y="2314821"/>
                </a:lnTo>
                <a:cubicBezTo>
                  <a:pt x="5544452" y="2313811"/>
                  <a:pt x="5549780" y="2312863"/>
                  <a:pt x="5555356" y="2313282"/>
                </a:cubicBezTo>
                <a:cubicBezTo>
                  <a:pt x="5586539" y="2307725"/>
                  <a:pt x="5618432" y="2304744"/>
                  <a:pt x="5650817" y="2304217"/>
                </a:cubicBezTo>
                <a:close/>
                <a:moveTo>
                  <a:pt x="3998505" y="2302594"/>
                </a:moveTo>
                <a:lnTo>
                  <a:pt x="4015592" y="2304217"/>
                </a:lnTo>
                <a:cubicBezTo>
                  <a:pt x="4047978" y="2304744"/>
                  <a:pt x="4079870" y="2307725"/>
                  <a:pt x="4111054" y="2313282"/>
                </a:cubicBezTo>
                <a:cubicBezTo>
                  <a:pt x="4116630" y="2312863"/>
                  <a:pt x="4121958" y="2313811"/>
                  <a:pt x="4127266" y="2314821"/>
                </a:cubicBezTo>
                <a:lnTo>
                  <a:pt x="4127384" y="2315969"/>
                </a:lnTo>
                <a:cubicBezTo>
                  <a:pt x="4486234" y="2375367"/>
                  <a:pt x="4767273" y="2656144"/>
                  <a:pt x="4817549" y="3009010"/>
                </a:cubicBezTo>
                <a:cubicBezTo>
                  <a:pt x="4817717" y="3009063"/>
                  <a:pt x="4817886" y="3009068"/>
                  <a:pt x="4818055" y="3009073"/>
                </a:cubicBezTo>
                <a:lnTo>
                  <a:pt x="4818595" y="3015763"/>
                </a:lnTo>
                <a:cubicBezTo>
                  <a:pt x="4823652" y="3046007"/>
                  <a:pt x="4826101" y="3076892"/>
                  <a:pt x="4826059" y="3108220"/>
                </a:cubicBezTo>
                <a:cubicBezTo>
                  <a:pt x="4827371" y="3113850"/>
                  <a:pt x="4827430" y="3119519"/>
                  <a:pt x="4827430" y="3125201"/>
                </a:cubicBezTo>
                <a:cubicBezTo>
                  <a:pt x="4827430" y="3129023"/>
                  <a:pt x="4827403" y="3132839"/>
                  <a:pt x="4826837" y="3136641"/>
                </a:cubicBezTo>
                <a:lnTo>
                  <a:pt x="4826338" y="3136608"/>
                </a:lnTo>
                <a:lnTo>
                  <a:pt x="4826312" y="3137103"/>
                </a:lnTo>
                <a:lnTo>
                  <a:pt x="4809193" y="3135477"/>
                </a:lnTo>
                <a:cubicBezTo>
                  <a:pt x="4776819" y="3134950"/>
                  <a:pt x="4744939" y="3131969"/>
                  <a:pt x="4713767" y="3126415"/>
                </a:cubicBezTo>
                <a:cubicBezTo>
                  <a:pt x="4708190" y="3126834"/>
                  <a:pt x="4702861" y="3125886"/>
                  <a:pt x="4697550" y="3124875"/>
                </a:cubicBezTo>
                <a:lnTo>
                  <a:pt x="4697434" y="3123727"/>
                </a:lnTo>
                <a:cubicBezTo>
                  <a:pt x="4338583" y="3064328"/>
                  <a:pt x="4057544" y="2783551"/>
                  <a:pt x="4007268" y="2430686"/>
                </a:cubicBezTo>
                <a:cubicBezTo>
                  <a:pt x="4007101" y="2430633"/>
                  <a:pt x="4006932" y="2430628"/>
                  <a:pt x="4006763" y="2430623"/>
                </a:cubicBezTo>
                <a:lnTo>
                  <a:pt x="4006225" y="2423947"/>
                </a:lnTo>
                <a:cubicBezTo>
                  <a:pt x="4001166" y="2393697"/>
                  <a:pt x="3998715" y="2362806"/>
                  <a:pt x="3998757" y="2331471"/>
                </a:cubicBezTo>
                <a:cubicBezTo>
                  <a:pt x="3997445" y="2325843"/>
                  <a:pt x="3997387" y="2320176"/>
                  <a:pt x="3997387" y="2314495"/>
                </a:cubicBezTo>
                <a:lnTo>
                  <a:pt x="3997981" y="2303055"/>
                </a:lnTo>
                <a:lnTo>
                  <a:pt x="3998479" y="2303088"/>
                </a:lnTo>
                <a:close/>
                <a:moveTo>
                  <a:pt x="3975754" y="2302594"/>
                </a:moveTo>
                <a:lnTo>
                  <a:pt x="3975780" y="2303088"/>
                </a:lnTo>
                <a:lnTo>
                  <a:pt x="3976278" y="2303055"/>
                </a:lnTo>
                <a:lnTo>
                  <a:pt x="3976872" y="2314495"/>
                </a:lnTo>
                <a:cubicBezTo>
                  <a:pt x="3976872" y="2320176"/>
                  <a:pt x="3976813" y="2325843"/>
                  <a:pt x="3975501" y="2331471"/>
                </a:cubicBezTo>
                <a:cubicBezTo>
                  <a:pt x="3975543" y="2362806"/>
                  <a:pt x="3973093" y="2393697"/>
                  <a:pt x="3968034" y="2423947"/>
                </a:cubicBezTo>
                <a:lnTo>
                  <a:pt x="3967496" y="2430623"/>
                </a:lnTo>
                <a:cubicBezTo>
                  <a:pt x="3967326" y="2430628"/>
                  <a:pt x="3967158" y="2430633"/>
                  <a:pt x="3966990" y="2430686"/>
                </a:cubicBezTo>
                <a:cubicBezTo>
                  <a:pt x="3916715" y="2783551"/>
                  <a:pt x="3635676" y="3064328"/>
                  <a:pt x="3276825" y="3123727"/>
                </a:cubicBezTo>
                <a:lnTo>
                  <a:pt x="3276708" y="3124875"/>
                </a:lnTo>
                <a:cubicBezTo>
                  <a:pt x="3271398" y="3125886"/>
                  <a:pt x="3266069" y="3126834"/>
                  <a:pt x="3260492" y="3126415"/>
                </a:cubicBezTo>
                <a:cubicBezTo>
                  <a:pt x="3229320" y="3131969"/>
                  <a:pt x="3197440" y="3134950"/>
                  <a:pt x="3165065" y="3135477"/>
                </a:cubicBezTo>
                <a:lnTo>
                  <a:pt x="3147947" y="3137103"/>
                </a:lnTo>
                <a:lnTo>
                  <a:pt x="3147921" y="3136608"/>
                </a:lnTo>
                <a:lnTo>
                  <a:pt x="3147422" y="3136641"/>
                </a:lnTo>
                <a:cubicBezTo>
                  <a:pt x="3146856" y="3132839"/>
                  <a:pt x="3146829" y="3129023"/>
                  <a:pt x="3146829" y="3125201"/>
                </a:cubicBezTo>
                <a:cubicBezTo>
                  <a:pt x="3146829" y="3119519"/>
                  <a:pt x="3146887" y="3113850"/>
                  <a:pt x="3148199" y="3108220"/>
                </a:cubicBezTo>
                <a:cubicBezTo>
                  <a:pt x="3148157" y="3076892"/>
                  <a:pt x="3150607" y="3046007"/>
                  <a:pt x="3155663" y="3015763"/>
                </a:cubicBezTo>
                <a:lnTo>
                  <a:pt x="3156204" y="3009073"/>
                </a:lnTo>
                <a:cubicBezTo>
                  <a:pt x="3156372" y="3009068"/>
                  <a:pt x="3156542" y="3009063"/>
                  <a:pt x="3156709" y="3009010"/>
                </a:cubicBezTo>
                <a:cubicBezTo>
                  <a:pt x="3206986" y="2656144"/>
                  <a:pt x="3488025" y="2375367"/>
                  <a:pt x="3846875" y="2315969"/>
                </a:cubicBezTo>
                <a:lnTo>
                  <a:pt x="3846992" y="2314821"/>
                </a:lnTo>
                <a:cubicBezTo>
                  <a:pt x="3852301" y="2313811"/>
                  <a:pt x="3857629" y="2312863"/>
                  <a:pt x="3863205" y="2313282"/>
                </a:cubicBezTo>
                <a:cubicBezTo>
                  <a:pt x="3894388" y="2307725"/>
                  <a:pt x="3926281" y="2304744"/>
                  <a:pt x="3958666" y="2304217"/>
                </a:cubicBezTo>
                <a:close/>
                <a:moveTo>
                  <a:pt x="2306354" y="2302594"/>
                </a:moveTo>
                <a:lnTo>
                  <a:pt x="2323441" y="2304217"/>
                </a:lnTo>
                <a:cubicBezTo>
                  <a:pt x="2355827" y="2304744"/>
                  <a:pt x="2387719" y="2307725"/>
                  <a:pt x="2418903" y="2313282"/>
                </a:cubicBezTo>
                <a:cubicBezTo>
                  <a:pt x="2424479" y="2312863"/>
                  <a:pt x="2429807" y="2313811"/>
                  <a:pt x="2435115" y="2314821"/>
                </a:cubicBezTo>
                <a:lnTo>
                  <a:pt x="2435233" y="2315969"/>
                </a:lnTo>
                <a:cubicBezTo>
                  <a:pt x="2794083" y="2375367"/>
                  <a:pt x="3075122" y="2656144"/>
                  <a:pt x="3125398" y="3009010"/>
                </a:cubicBezTo>
                <a:cubicBezTo>
                  <a:pt x="3125566" y="3009063"/>
                  <a:pt x="3125735" y="3009068"/>
                  <a:pt x="3125904" y="3009073"/>
                </a:cubicBezTo>
                <a:lnTo>
                  <a:pt x="3126444" y="3015763"/>
                </a:lnTo>
                <a:cubicBezTo>
                  <a:pt x="3131501" y="3046007"/>
                  <a:pt x="3133950" y="3076892"/>
                  <a:pt x="3133908" y="3108220"/>
                </a:cubicBezTo>
                <a:cubicBezTo>
                  <a:pt x="3135220" y="3113850"/>
                  <a:pt x="3135279" y="3119519"/>
                  <a:pt x="3135279" y="3125201"/>
                </a:cubicBezTo>
                <a:cubicBezTo>
                  <a:pt x="3135279" y="3129023"/>
                  <a:pt x="3135252" y="3132839"/>
                  <a:pt x="3134686" y="3136641"/>
                </a:cubicBezTo>
                <a:lnTo>
                  <a:pt x="3134187" y="3136608"/>
                </a:lnTo>
                <a:lnTo>
                  <a:pt x="3134161" y="3137103"/>
                </a:lnTo>
                <a:lnTo>
                  <a:pt x="3117042" y="3135477"/>
                </a:lnTo>
                <a:cubicBezTo>
                  <a:pt x="3084668" y="3134950"/>
                  <a:pt x="3052788" y="3131969"/>
                  <a:pt x="3021616" y="3126415"/>
                </a:cubicBezTo>
                <a:cubicBezTo>
                  <a:pt x="3016039" y="3126834"/>
                  <a:pt x="3010710" y="3125886"/>
                  <a:pt x="3005399" y="3124875"/>
                </a:cubicBezTo>
                <a:lnTo>
                  <a:pt x="3005283" y="3123727"/>
                </a:lnTo>
                <a:cubicBezTo>
                  <a:pt x="2646432" y="3064328"/>
                  <a:pt x="2365393" y="2783551"/>
                  <a:pt x="2315117" y="2430686"/>
                </a:cubicBezTo>
                <a:cubicBezTo>
                  <a:pt x="2314950" y="2430633"/>
                  <a:pt x="2314781" y="2430628"/>
                  <a:pt x="2314612" y="2430623"/>
                </a:cubicBezTo>
                <a:lnTo>
                  <a:pt x="2314074" y="2423947"/>
                </a:lnTo>
                <a:cubicBezTo>
                  <a:pt x="2309015" y="2393697"/>
                  <a:pt x="2306564" y="2362806"/>
                  <a:pt x="2306606" y="2331471"/>
                </a:cubicBezTo>
                <a:cubicBezTo>
                  <a:pt x="2305294" y="2325843"/>
                  <a:pt x="2305236" y="2320176"/>
                  <a:pt x="2305236" y="2314495"/>
                </a:cubicBezTo>
                <a:lnTo>
                  <a:pt x="2305830" y="2303055"/>
                </a:lnTo>
                <a:lnTo>
                  <a:pt x="2306328" y="2303088"/>
                </a:lnTo>
                <a:close/>
                <a:moveTo>
                  <a:pt x="2283603" y="2302594"/>
                </a:moveTo>
                <a:lnTo>
                  <a:pt x="2283629" y="2303088"/>
                </a:lnTo>
                <a:lnTo>
                  <a:pt x="2284127" y="2303055"/>
                </a:lnTo>
                <a:lnTo>
                  <a:pt x="2284721" y="2314495"/>
                </a:lnTo>
                <a:cubicBezTo>
                  <a:pt x="2284721" y="2320176"/>
                  <a:pt x="2284662" y="2325843"/>
                  <a:pt x="2283350" y="2331471"/>
                </a:cubicBezTo>
                <a:cubicBezTo>
                  <a:pt x="2283392" y="2362806"/>
                  <a:pt x="2280942" y="2393697"/>
                  <a:pt x="2275883" y="2423947"/>
                </a:cubicBezTo>
                <a:lnTo>
                  <a:pt x="2275345" y="2430623"/>
                </a:lnTo>
                <a:cubicBezTo>
                  <a:pt x="2275175" y="2430628"/>
                  <a:pt x="2275007" y="2430633"/>
                  <a:pt x="2274839" y="2430686"/>
                </a:cubicBezTo>
                <a:cubicBezTo>
                  <a:pt x="2224564" y="2783551"/>
                  <a:pt x="1943525" y="3064328"/>
                  <a:pt x="1584673" y="3123727"/>
                </a:cubicBezTo>
                <a:lnTo>
                  <a:pt x="1584557" y="3124875"/>
                </a:lnTo>
                <a:cubicBezTo>
                  <a:pt x="1579247" y="3125886"/>
                  <a:pt x="1573918" y="3126834"/>
                  <a:pt x="1568341" y="3126415"/>
                </a:cubicBezTo>
                <a:cubicBezTo>
                  <a:pt x="1537169" y="3131969"/>
                  <a:pt x="1505289" y="3134950"/>
                  <a:pt x="1472914" y="3135477"/>
                </a:cubicBezTo>
                <a:lnTo>
                  <a:pt x="1455796" y="3137103"/>
                </a:lnTo>
                <a:lnTo>
                  <a:pt x="1455770" y="3136608"/>
                </a:lnTo>
                <a:lnTo>
                  <a:pt x="1455271" y="3136641"/>
                </a:lnTo>
                <a:cubicBezTo>
                  <a:pt x="1454705" y="3132839"/>
                  <a:pt x="1454678" y="3129023"/>
                  <a:pt x="1454678" y="3125201"/>
                </a:cubicBezTo>
                <a:cubicBezTo>
                  <a:pt x="1454678" y="3119519"/>
                  <a:pt x="1454736" y="3113850"/>
                  <a:pt x="1456048" y="3108220"/>
                </a:cubicBezTo>
                <a:cubicBezTo>
                  <a:pt x="1456006" y="3076892"/>
                  <a:pt x="1458456" y="3046007"/>
                  <a:pt x="1463513" y="3015763"/>
                </a:cubicBezTo>
                <a:lnTo>
                  <a:pt x="1464053" y="3009073"/>
                </a:lnTo>
                <a:cubicBezTo>
                  <a:pt x="1464221" y="3009068"/>
                  <a:pt x="1464391" y="3009063"/>
                  <a:pt x="1464558" y="3009010"/>
                </a:cubicBezTo>
                <a:cubicBezTo>
                  <a:pt x="1514835" y="2656144"/>
                  <a:pt x="1795874" y="2375367"/>
                  <a:pt x="2154724" y="2315969"/>
                </a:cubicBezTo>
                <a:lnTo>
                  <a:pt x="2154841" y="2314821"/>
                </a:lnTo>
                <a:cubicBezTo>
                  <a:pt x="2160150" y="2313811"/>
                  <a:pt x="2165478" y="2312863"/>
                  <a:pt x="2171054" y="2313282"/>
                </a:cubicBezTo>
                <a:cubicBezTo>
                  <a:pt x="2202237" y="2307725"/>
                  <a:pt x="2234130" y="2304744"/>
                  <a:pt x="2266515" y="2304217"/>
                </a:cubicBezTo>
                <a:close/>
                <a:moveTo>
                  <a:pt x="614203" y="2302594"/>
                </a:moveTo>
                <a:lnTo>
                  <a:pt x="631290" y="2304217"/>
                </a:lnTo>
                <a:cubicBezTo>
                  <a:pt x="663676" y="2304744"/>
                  <a:pt x="695568" y="2307725"/>
                  <a:pt x="726752" y="2313282"/>
                </a:cubicBezTo>
                <a:cubicBezTo>
                  <a:pt x="732328" y="2312863"/>
                  <a:pt x="737656" y="2313811"/>
                  <a:pt x="742964" y="2314821"/>
                </a:cubicBezTo>
                <a:lnTo>
                  <a:pt x="743081" y="2315969"/>
                </a:lnTo>
                <a:cubicBezTo>
                  <a:pt x="1101932" y="2375367"/>
                  <a:pt x="1382971" y="2656144"/>
                  <a:pt x="1433247" y="3009010"/>
                </a:cubicBezTo>
                <a:cubicBezTo>
                  <a:pt x="1433415" y="3009063"/>
                  <a:pt x="1433584" y="3009068"/>
                  <a:pt x="1433753" y="3009073"/>
                </a:cubicBezTo>
                <a:lnTo>
                  <a:pt x="1434293" y="3015763"/>
                </a:lnTo>
                <a:cubicBezTo>
                  <a:pt x="1439350" y="3046007"/>
                  <a:pt x="1441799" y="3076892"/>
                  <a:pt x="1441757" y="3108220"/>
                </a:cubicBezTo>
                <a:cubicBezTo>
                  <a:pt x="1443069" y="3113850"/>
                  <a:pt x="1443128" y="3119519"/>
                  <a:pt x="1443128" y="3125201"/>
                </a:cubicBezTo>
                <a:cubicBezTo>
                  <a:pt x="1443128" y="3129023"/>
                  <a:pt x="1443101" y="3132839"/>
                  <a:pt x="1442535" y="3136641"/>
                </a:cubicBezTo>
                <a:lnTo>
                  <a:pt x="1442036" y="3136608"/>
                </a:lnTo>
                <a:lnTo>
                  <a:pt x="1442010" y="3137103"/>
                </a:lnTo>
                <a:lnTo>
                  <a:pt x="1424891" y="3135477"/>
                </a:lnTo>
                <a:cubicBezTo>
                  <a:pt x="1392517" y="3134950"/>
                  <a:pt x="1360637" y="3131969"/>
                  <a:pt x="1329465" y="3126415"/>
                </a:cubicBezTo>
                <a:cubicBezTo>
                  <a:pt x="1323888" y="3126834"/>
                  <a:pt x="1318559" y="3125886"/>
                  <a:pt x="1313248" y="3124875"/>
                </a:cubicBezTo>
                <a:lnTo>
                  <a:pt x="1313132" y="3123727"/>
                </a:lnTo>
                <a:cubicBezTo>
                  <a:pt x="954281" y="3064328"/>
                  <a:pt x="673242" y="2783551"/>
                  <a:pt x="622966" y="2430686"/>
                </a:cubicBezTo>
                <a:cubicBezTo>
                  <a:pt x="622799" y="2430633"/>
                  <a:pt x="622630" y="2430628"/>
                  <a:pt x="622461" y="2430623"/>
                </a:cubicBezTo>
                <a:lnTo>
                  <a:pt x="621923" y="2423947"/>
                </a:lnTo>
                <a:cubicBezTo>
                  <a:pt x="616864" y="2393697"/>
                  <a:pt x="614413" y="2362806"/>
                  <a:pt x="614455" y="2331471"/>
                </a:cubicBezTo>
                <a:cubicBezTo>
                  <a:pt x="613143" y="2325843"/>
                  <a:pt x="613085" y="2320176"/>
                  <a:pt x="613085" y="2314495"/>
                </a:cubicBezTo>
                <a:lnTo>
                  <a:pt x="613679" y="2303055"/>
                </a:lnTo>
                <a:lnTo>
                  <a:pt x="614177" y="2303088"/>
                </a:lnTo>
                <a:close/>
                <a:moveTo>
                  <a:pt x="591452" y="2302594"/>
                </a:moveTo>
                <a:lnTo>
                  <a:pt x="591478" y="2303088"/>
                </a:lnTo>
                <a:lnTo>
                  <a:pt x="591976" y="2303055"/>
                </a:lnTo>
                <a:lnTo>
                  <a:pt x="592570" y="2314495"/>
                </a:lnTo>
                <a:cubicBezTo>
                  <a:pt x="592570" y="2320176"/>
                  <a:pt x="592511" y="2325843"/>
                  <a:pt x="591199" y="2331471"/>
                </a:cubicBezTo>
                <a:cubicBezTo>
                  <a:pt x="591242" y="2362806"/>
                  <a:pt x="588791" y="2393697"/>
                  <a:pt x="583732" y="2423947"/>
                </a:cubicBezTo>
                <a:lnTo>
                  <a:pt x="583194" y="2430623"/>
                </a:lnTo>
                <a:cubicBezTo>
                  <a:pt x="583024" y="2430628"/>
                  <a:pt x="582856" y="2430633"/>
                  <a:pt x="582689" y="2430686"/>
                </a:cubicBezTo>
                <a:cubicBezTo>
                  <a:pt x="537576" y="2747315"/>
                  <a:pt x="306662" y="3005901"/>
                  <a:pt x="0" y="3097101"/>
                </a:cubicBezTo>
                <a:lnTo>
                  <a:pt x="0" y="2964763"/>
                </a:lnTo>
                <a:cubicBezTo>
                  <a:pt x="229298" y="2881926"/>
                  <a:pt x="402181" y="2686530"/>
                  <a:pt x="449203" y="2447425"/>
                </a:cubicBezTo>
                <a:cubicBezTo>
                  <a:pt x="258971" y="2488309"/>
                  <a:pt x="97576" y="2603574"/>
                  <a:pt x="0" y="2761314"/>
                </a:cubicBezTo>
                <a:lnTo>
                  <a:pt x="0" y="2554520"/>
                </a:lnTo>
                <a:cubicBezTo>
                  <a:pt x="121484" y="2431613"/>
                  <a:pt x="282199" y="2345825"/>
                  <a:pt x="462573" y="2315969"/>
                </a:cubicBezTo>
                <a:lnTo>
                  <a:pt x="462690" y="2314821"/>
                </a:lnTo>
                <a:cubicBezTo>
                  <a:pt x="467999" y="2313811"/>
                  <a:pt x="473327" y="2312863"/>
                  <a:pt x="478903" y="2313282"/>
                </a:cubicBezTo>
                <a:cubicBezTo>
                  <a:pt x="510086" y="2307725"/>
                  <a:pt x="541979" y="2304744"/>
                  <a:pt x="574365" y="2304217"/>
                </a:cubicBezTo>
                <a:close/>
                <a:moveTo>
                  <a:pt x="11452667" y="1608087"/>
                </a:moveTo>
                <a:cubicBezTo>
                  <a:pt x="11177477" y="1666766"/>
                  <a:pt x="10962633" y="1879876"/>
                  <a:pt x="10909358" y="2148655"/>
                </a:cubicBezTo>
                <a:cubicBezTo>
                  <a:pt x="11184548" y="2089976"/>
                  <a:pt x="11399391" y="1876866"/>
                  <a:pt x="11452667" y="1608087"/>
                </a:cubicBezTo>
                <a:close/>
                <a:moveTo>
                  <a:pt x="10058800" y="1608087"/>
                </a:moveTo>
                <a:cubicBezTo>
                  <a:pt x="10112076" y="1876866"/>
                  <a:pt x="10326919" y="2089976"/>
                  <a:pt x="10602109" y="2148655"/>
                </a:cubicBezTo>
                <a:cubicBezTo>
                  <a:pt x="10548834" y="1879876"/>
                  <a:pt x="10333990" y="1666766"/>
                  <a:pt x="10058800" y="1608087"/>
                </a:cubicBezTo>
                <a:close/>
                <a:moveTo>
                  <a:pt x="9760514" y="1608087"/>
                </a:moveTo>
                <a:cubicBezTo>
                  <a:pt x="9485324" y="1666766"/>
                  <a:pt x="9270480" y="1879876"/>
                  <a:pt x="9217205" y="2148655"/>
                </a:cubicBezTo>
                <a:cubicBezTo>
                  <a:pt x="9492395" y="2089976"/>
                  <a:pt x="9707238" y="1876866"/>
                  <a:pt x="9760514" y="1608087"/>
                </a:cubicBezTo>
                <a:close/>
                <a:moveTo>
                  <a:pt x="8366649" y="1608087"/>
                </a:moveTo>
                <a:cubicBezTo>
                  <a:pt x="8419925" y="1876866"/>
                  <a:pt x="8634768" y="2089976"/>
                  <a:pt x="8909958" y="2148655"/>
                </a:cubicBezTo>
                <a:cubicBezTo>
                  <a:pt x="8856683" y="1879876"/>
                  <a:pt x="8641839" y="1666766"/>
                  <a:pt x="8366649" y="1608087"/>
                </a:cubicBezTo>
                <a:close/>
                <a:moveTo>
                  <a:pt x="8068363" y="1608087"/>
                </a:moveTo>
                <a:cubicBezTo>
                  <a:pt x="7793173" y="1666766"/>
                  <a:pt x="7578329" y="1879876"/>
                  <a:pt x="7525054" y="2148655"/>
                </a:cubicBezTo>
                <a:cubicBezTo>
                  <a:pt x="7800244" y="2089976"/>
                  <a:pt x="8015087" y="1876866"/>
                  <a:pt x="8068363" y="1608087"/>
                </a:cubicBezTo>
                <a:close/>
                <a:moveTo>
                  <a:pt x="6674498" y="1608087"/>
                </a:moveTo>
                <a:cubicBezTo>
                  <a:pt x="6727774" y="1876866"/>
                  <a:pt x="6942617" y="2089976"/>
                  <a:pt x="7217807" y="2148655"/>
                </a:cubicBezTo>
                <a:cubicBezTo>
                  <a:pt x="7164532" y="1879876"/>
                  <a:pt x="6949688" y="1666766"/>
                  <a:pt x="6674498" y="1608087"/>
                </a:cubicBezTo>
                <a:close/>
                <a:moveTo>
                  <a:pt x="6376212" y="1608087"/>
                </a:moveTo>
                <a:cubicBezTo>
                  <a:pt x="6101022" y="1666766"/>
                  <a:pt x="5886178" y="1879876"/>
                  <a:pt x="5832903" y="2148655"/>
                </a:cubicBezTo>
                <a:cubicBezTo>
                  <a:pt x="6108093" y="2089976"/>
                  <a:pt x="6322936" y="1876866"/>
                  <a:pt x="6376212" y="1608087"/>
                </a:cubicBezTo>
                <a:close/>
                <a:moveTo>
                  <a:pt x="4982347" y="1608087"/>
                </a:moveTo>
                <a:cubicBezTo>
                  <a:pt x="5035623" y="1876866"/>
                  <a:pt x="5250466" y="2089976"/>
                  <a:pt x="5525656" y="2148655"/>
                </a:cubicBezTo>
                <a:cubicBezTo>
                  <a:pt x="5472381" y="1879876"/>
                  <a:pt x="5257537" y="1666766"/>
                  <a:pt x="4982347" y="1608087"/>
                </a:cubicBezTo>
                <a:close/>
                <a:moveTo>
                  <a:pt x="4684061" y="1608087"/>
                </a:moveTo>
                <a:cubicBezTo>
                  <a:pt x="4408871" y="1666766"/>
                  <a:pt x="4194027" y="1879876"/>
                  <a:pt x="4140752" y="2148655"/>
                </a:cubicBezTo>
                <a:cubicBezTo>
                  <a:pt x="4415942" y="2089976"/>
                  <a:pt x="4630785" y="1876866"/>
                  <a:pt x="4684061" y="1608087"/>
                </a:cubicBezTo>
                <a:close/>
                <a:moveTo>
                  <a:pt x="3290196" y="1608087"/>
                </a:moveTo>
                <a:cubicBezTo>
                  <a:pt x="3343472" y="1876866"/>
                  <a:pt x="3558315" y="2089976"/>
                  <a:pt x="3833505" y="2148655"/>
                </a:cubicBezTo>
                <a:cubicBezTo>
                  <a:pt x="3780230" y="1879876"/>
                  <a:pt x="3565386" y="1666766"/>
                  <a:pt x="3290196" y="1608087"/>
                </a:cubicBezTo>
                <a:close/>
                <a:moveTo>
                  <a:pt x="2991910" y="1608087"/>
                </a:moveTo>
                <a:cubicBezTo>
                  <a:pt x="2716720" y="1666766"/>
                  <a:pt x="2501876" y="1879876"/>
                  <a:pt x="2448601" y="2148655"/>
                </a:cubicBezTo>
                <a:cubicBezTo>
                  <a:pt x="2723791" y="2089976"/>
                  <a:pt x="2938634" y="1876866"/>
                  <a:pt x="2991910" y="1608087"/>
                </a:cubicBezTo>
                <a:close/>
                <a:moveTo>
                  <a:pt x="1598045" y="1608087"/>
                </a:moveTo>
                <a:cubicBezTo>
                  <a:pt x="1651321" y="1876866"/>
                  <a:pt x="1866164" y="2089976"/>
                  <a:pt x="2141354" y="2148655"/>
                </a:cubicBezTo>
                <a:cubicBezTo>
                  <a:pt x="2088079" y="1879876"/>
                  <a:pt x="1873235" y="1666766"/>
                  <a:pt x="1598045" y="1608087"/>
                </a:cubicBezTo>
                <a:close/>
                <a:moveTo>
                  <a:pt x="1299759" y="1608087"/>
                </a:moveTo>
                <a:cubicBezTo>
                  <a:pt x="1024569" y="1666766"/>
                  <a:pt x="809725" y="1879876"/>
                  <a:pt x="756450" y="2148655"/>
                </a:cubicBezTo>
                <a:cubicBezTo>
                  <a:pt x="1031640" y="2089976"/>
                  <a:pt x="1246483" y="1876866"/>
                  <a:pt x="1299759" y="1608087"/>
                </a:cubicBezTo>
                <a:close/>
                <a:moveTo>
                  <a:pt x="0" y="1504081"/>
                </a:moveTo>
                <a:cubicBezTo>
                  <a:pt x="306658" y="1594561"/>
                  <a:pt x="537576" y="1851117"/>
                  <a:pt x="582690" y="2165262"/>
                </a:cubicBezTo>
                <a:cubicBezTo>
                  <a:pt x="582857" y="2165315"/>
                  <a:pt x="583026" y="2165320"/>
                  <a:pt x="583195" y="2165325"/>
                </a:cubicBezTo>
                <a:lnTo>
                  <a:pt x="583735" y="2171962"/>
                </a:lnTo>
                <a:cubicBezTo>
                  <a:pt x="588792" y="2201969"/>
                  <a:pt x="591242" y="2232611"/>
                  <a:pt x="591199" y="2263693"/>
                </a:cubicBezTo>
                <a:cubicBezTo>
                  <a:pt x="592511" y="2269279"/>
                  <a:pt x="592570" y="2274903"/>
                  <a:pt x="592570" y="2280541"/>
                </a:cubicBezTo>
                <a:cubicBezTo>
                  <a:pt x="592570" y="2284333"/>
                  <a:pt x="592543" y="2288119"/>
                  <a:pt x="591977" y="2291891"/>
                </a:cubicBezTo>
                <a:lnTo>
                  <a:pt x="591478" y="2291858"/>
                </a:lnTo>
                <a:lnTo>
                  <a:pt x="591452" y="2292349"/>
                </a:lnTo>
                <a:lnTo>
                  <a:pt x="574334" y="2290736"/>
                </a:lnTo>
                <a:cubicBezTo>
                  <a:pt x="541959" y="2290213"/>
                  <a:pt x="510079" y="2287255"/>
                  <a:pt x="478907" y="2281745"/>
                </a:cubicBezTo>
                <a:cubicBezTo>
                  <a:pt x="473330" y="2282161"/>
                  <a:pt x="468001" y="2281220"/>
                  <a:pt x="462690" y="2280217"/>
                </a:cubicBezTo>
                <a:lnTo>
                  <a:pt x="462574" y="2279078"/>
                </a:lnTo>
                <a:cubicBezTo>
                  <a:pt x="282200" y="2249456"/>
                  <a:pt x="121485" y="2164343"/>
                  <a:pt x="0" y="2042401"/>
                </a:cubicBezTo>
                <a:lnTo>
                  <a:pt x="0" y="1837231"/>
                </a:lnTo>
                <a:cubicBezTo>
                  <a:pt x="97584" y="1993737"/>
                  <a:pt x="258975" y="2108093"/>
                  <a:pt x="449203" y="2148655"/>
                </a:cubicBezTo>
                <a:cubicBezTo>
                  <a:pt x="402182" y="1911427"/>
                  <a:pt x="229297" y="1717565"/>
                  <a:pt x="0" y="1635380"/>
                </a:cubicBezTo>
                <a:close/>
                <a:moveTo>
                  <a:pt x="11608704" y="1464394"/>
                </a:moveTo>
                <a:lnTo>
                  <a:pt x="11625791" y="1466004"/>
                </a:lnTo>
                <a:cubicBezTo>
                  <a:pt x="11658177" y="1466527"/>
                  <a:pt x="11690070" y="1469485"/>
                  <a:pt x="11721253" y="1474998"/>
                </a:cubicBezTo>
                <a:cubicBezTo>
                  <a:pt x="11726829" y="1474582"/>
                  <a:pt x="11732157" y="1475523"/>
                  <a:pt x="11737466" y="1476525"/>
                </a:cubicBezTo>
                <a:lnTo>
                  <a:pt x="11737583" y="1477664"/>
                </a:lnTo>
                <a:cubicBezTo>
                  <a:pt x="11914088" y="1506650"/>
                  <a:pt x="12071767" y="1588774"/>
                  <a:pt x="12192000" y="1706842"/>
                </a:cubicBezTo>
                <a:lnTo>
                  <a:pt x="12192000" y="1906833"/>
                </a:lnTo>
                <a:cubicBezTo>
                  <a:pt x="12093732" y="1756811"/>
                  <a:pt x="11935983" y="1647542"/>
                  <a:pt x="11750953" y="1608088"/>
                </a:cubicBezTo>
                <a:cubicBezTo>
                  <a:pt x="11797422" y="1842524"/>
                  <a:pt x="11966808" y="2034608"/>
                  <a:pt x="12192000" y="2118654"/>
                </a:cubicBezTo>
                <a:lnTo>
                  <a:pt x="12192000" y="2250657"/>
                </a:lnTo>
                <a:cubicBezTo>
                  <a:pt x="11889465" y="2157681"/>
                  <a:pt x="11662185" y="1902872"/>
                  <a:pt x="11617468" y="1591480"/>
                </a:cubicBezTo>
                <a:cubicBezTo>
                  <a:pt x="11617300" y="1591427"/>
                  <a:pt x="11617132" y="1591423"/>
                  <a:pt x="11616962" y="1591418"/>
                </a:cubicBezTo>
                <a:lnTo>
                  <a:pt x="11616424" y="1584794"/>
                </a:lnTo>
                <a:cubicBezTo>
                  <a:pt x="11611365" y="1554782"/>
                  <a:pt x="11608914" y="1524133"/>
                  <a:pt x="11608957" y="1493044"/>
                </a:cubicBezTo>
                <a:cubicBezTo>
                  <a:pt x="11607645" y="1487460"/>
                  <a:pt x="11607586" y="1481838"/>
                  <a:pt x="11607586" y="1476202"/>
                </a:cubicBezTo>
                <a:lnTo>
                  <a:pt x="11608180" y="1464851"/>
                </a:lnTo>
                <a:lnTo>
                  <a:pt x="11608678" y="1464884"/>
                </a:lnTo>
                <a:close/>
                <a:moveTo>
                  <a:pt x="11594916" y="1464394"/>
                </a:moveTo>
                <a:lnTo>
                  <a:pt x="11594942" y="1464884"/>
                </a:lnTo>
                <a:lnTo>
                  <a:pt x="11595440" y="1464852"/>
                </a:lnTo>
                <a:lnTo>
                  <a:pt x="11596034" y="1476202"/>
                </a:lnTo>
                <a:cubicBezTo>
                  <a:pt x="11596034" y="1481838"/>
                  <a:pt x="11595975" y="1487460"/>
                  <a:pt x="11594663" y="1493044"/>
                </a:cubicBezTo>
                <a:cubicBezTo>
                  <a:pt x="11594706" y="1524133"/>
                  <a:pt x="11592255" y="1554782"/>
                  <a:pt x="11587196" y="1584794"/>
                </a:cubicBezTo>
                <a:lnTo>
                  <a:pt x="11586658" y="1591418"/>
                </a:lnTo>
                <a:cubicBezTo>
                  <a:pt x="11586488" y="1591423"/>
                  <a:pt x="11586320" y="1591427"/>
                  <a:pt x="11586152" y="1591480"/>
                </a:cubicBezTo>
                <a:cubicBezTo>
                  <a:pt x="11535877" y="1941574"/>
                  <a:pt x="11254838" y="2220146"/>
                  <a:pt x="10895987" y="2279078"/>
                </a:cubicBezTo>
                <a:lnTo>
                  <a:pt x="10895871" y="2280217"/>
                </a:lnTo>
                <a:cubicBezTo>
                  <a:pt x="10890560" y="2281220"/>
                  <a:pt x="10885231" y="2282161"/>
                  <a:pt x="10879654" y="2281745"/>
                </a:cubicBezTo>
                <a:cubicBezTo>
                  <a:pt x="10848482" y="2287255"/>
                  <a:pt x="10816602" y="2290213"/>
                  <a:pt x="10784227" y="2290736"/>
                </a:cubicBezTo>
                <a:lnTo>
                  <a:pt x="10767109" y="2292349"/>
                </a:lnTo>
                <a:lnTo>
                  <a:pt x="10767083" y="2291858"/>
                </a:lnTo>
                <a:lnTo>
                  <a:pt x="10766584" y="2291891"/>
                </a:lnTo>
                <a:cubicBezTo>
                  <a:pt x="10766018" y="2288119"/>
                  <a:pt x="10765991" y="2284333"/>
                  <a:pt x="10765991" y="2280541"/>
                </a:cubicBezTo>
                <a:cubicBezTo>
                  <a:pt x="10765991" y="2274903"/>
                  <a:pt x="10766050" y="2269279"/>
                  <a:pt x="10767362" y="2263693"/>
                </a:cubicBezTo>
                <a:cubicBezTo>
                  <a:pt x="10767319" y="2232611"/>
                  <a:pt x="10769769" y="2201969"/>
                  <a:pt x="10774826" y="2171962"/>
                </a:cubicBezTo>
                <a:lnTo>
                  <a:pt x="10775366" y="2165325"/>
                </a:lnTo>
                <a:cubicBezTo>
                  <a:pt x="10775535" y="2165320"/>
                  <a:pt x="10775704" y="2165315"/>
                  <a:pt x="10775872" y="2165262"/>
                </a:cubicBezTo>
                <a:cubicBezTo>
                  <a:pt x="10826148" y="1815167"/>
                  <a:pt x="11107187" y="1536596"/>
                  <a:pt x="11466037" y="1477664"/>
                </a:cubicBezTo>
                <a:lnTo>
                  <a:pt x="11466154" y="1476525"/>
                </a:lnTo>
                <a:cubicBezTo>
                  <a:pt x="11471463" y="1475523"/>
                  <a:pt x="11476791" y="1474582"/>
                  <a:pt x="11482367" y="1474998"/>
                </a:cubicBezTo>
                <a:cubicBezTo>
                  <a:pt x="11513550" y="1469485"/>
                  <a:pt x="11545443" y="1466527"/>
                  <a:pt x="11577829" y="1466004"/>
                </a:cubicBezTo>
                <a:close/>
                <a:moveTo>
                  <a:pt x="9916551" y="1464394"/>
                </a:moveTo>
                <a:lnTo>
                  <a:pt x="9933638" y="1466004"/>
                </a:lnTo>
                <a:cubicBezTo>
                  <a:pt x="9966024" y="1466527"/>
                  <a:pt x="9997917" y="1469485"/>
                  <a:pt x="10029100" y="1474998"/>
                </a:cubicBezTo>
                <a:cubicBezTo>
                  <a:pt x="10034676" y="1474582"/>
                  <a:pt x="10040004" y="1475523"/>
                  <a:pt x="10045313" y="1476525"/>
                </a:cubicBezTo>
                <a:lnTo>
                  <a:pt x="10045430" y="1477664"/>
                </a:lnTo>
                <a:cubicBezTo>
                  <a:pt x="10404280" y="1536596"/>
                  <a:pt x="10685319" y="1815167"/>
                  <a:pt x="10735596" y="2165262"/>
                </a:cubicBezTo>
                <a:cubicBezTo>
                  <a:pt x="10735763" y="2165315"/>
                  <a:pt x="10735932" y="2165320"/>
                  <a:pt x="10736101" y="2165325"/>
                </a:cubicBezTo>
                <a:lnTo>
                  <a:pt x="10736641" y="2171962"/>
                </a:lnTo>
                <a:cubicBezTo>
                  <a:pt x="10741698" y="2201969"/>
                  <a:pt x="10744148" y="2232611"/>
                  <a:pt x="10744105" y="2263693"/>
                </a:cubicBezTo>
                <a:cubicBezTo>
                  <a:pt x="10745417" y="2269279"/>
                  <a:pt x="10745476" y="2274903"/>
                  <a:pt x="10745476" y="2280541"/>
                </a:cubicBezTo>
                <a:cubicBezTo>
                  <a:pt x="10745476" y="2284333"/>
                  <a:pt x="10745449" y="2288119"/>
                  <a:pt x="10744883" y="2291891"/>
                </a:cubicBezTo>
                <a:lnTo>
                  <a:pt x="10744384" y="2291858"/>
                </a:lnTo>
                <a:lnTo>
                  <a:pt x="10744358" y="2292349"/>
                </a:lnTo>
                <a:lnTo>
                  <a:pt x="10727240" y="2290736"/>
                </a:lnTo>
                <a:cubicBezTo>
                  <a:pt x="10694865" y="2290213"/>
                  <a:pt x="10662985" y="2287255"/>
                  <a:pt x="10631813" y="2281745"/>
                </a:cubicBezTo>
                <a:cubicBezTo>
                  <a:pt x="10626236" y="2282161"/>
                  <a:pt x="10620907" y="2281220"/>
                  <a:pt x="10615596" y="2280217"/>
                </a:cubicBezTo>
                <a:lnTo>
                  <a:pt x="10615480" y="2279078"/>
                </a:lnTo>
                <a:cubicBezTo>
                  <a:pt x="10256629" y="2220146"/>
                  <a:pt x="9975590" y="1941574"/>
                  <a:pt x="9925315" y="1591480"/>
                </a:cubicBezTo>
                <a:cubicBezTo>
                  <a:pt x="9925147" y="1591427"/>
                  <a:pt x="9924979" y="1591423"/>
                  <a:pt x="9924809" y="1591418"/>
                </a:cubicBezTo>
                <a:lnTo>
                  <a:pt x="9924271" y="1584794"/>
                </a:lnTo>
                <a:cubicBezTo>
                  <a:pt x="9919212" y="1554782"/>
                  <a:pt x="9916761" y="1524133"/>
                  <a:pt x="9916804" y="1493044"/>
                </a:cubicBezTo>
                <a:cubicBezTo>
                  <a:pt x="9915492" y="1487460"/>
                  <a:pt x="9915433" y="1481838"/>
                  <a:pt x="9915433" y="1476202"/>
                </a:cubicBezTo>
                <a:lnTo>
                  <a:pt x="9916027" y="1464852"/>
                </a:lnTo>
                <a:lnTo>
                  <a:pt x="9916525" y="1464884"/>
                </a:lnTo>
                <a:close/>
                <a:moveTo>
                  <a:pt x="9902763" y="1464394"/>
                </a:moveTo>
                <a:lnTo>
                  <a:pt x="9902789" y="1464884"/>
                </a:lnTo>
                <a:lnTo>
                  <a:pt x="9903287" y="1464852"/>
                </a:lnTo>
                <a:lnTo>
                  <a:pt x="9903881" y="1476202"/>
                </a:lnTo>
                <a:cubicBezTo>
                  <a:pt x="9903881" y="1481838"/>
                  <a:pt x="9903822" y="1487460"/>
                  <a:pt x="9902510" y="1493044"/>
                </a:cubicBezTo>
                <a:cubicBezTo>
                  <a:pt x="9902553" y="1524133"/>
                  <a:pt x="9900102" y="1554782"/>
                  <a:pt x="9895043" y="1584794"/>
                </a:cubicBezTo>
                <a:lnTo>
                  <a:pt x="9894505" y="1591418"/>
                </a:lnTo>
                <a:cubicBezTo>
                  <a:pt x="9894335" y="1591423"/>
                  <a:pt x="9894167" y="1591427"/>
                  <a:pt x="9893999" y="1591480"/>
                </a:cubicBezTo>
                <a:cubicBezTo>
                  <a:pt x="9843724" y="1941574"/>
                  <a:pt x="9562685" y="2220146"/>
                  <a:pt x="9203834" y="2279078"/>
                </a:cubicBezTo>
                <a:lnTo>
                  <a:pt x="9203718" y="2280217"/>
                </a:lnTo>
                <a:cubicBezTo>
                  <a:pt x="9198407" y="2281220"/>
                  <a:pt x="9193078" y="2282161"/>
                  <a:pt x="9187501" y="2281745"/>
                </a:cubicBezTo>
                <a:cubicBezTo>
                  <a:pt x="9156329" y="2287255"/>
                  <a:pt x="9124449" y="2290213"/>
                  <a:pt x="9092074" y="2290736"/>
                </a:cubicBezTo>
                <a:lnTo>
                  <a:pt x="9074956" y="2292349"/>
                </a:lnTo>
                <a:lnTo>
                  <a:pt x="9074930" y="2291858"/>
                </a:lnTo>
                <a:lnTo>
                  <a:pt x="9074431" y="2291891"/>
                </a:lnTo>
                <a:cubicBezTo>
                  <a:pt x="9073865" y="2288119"/>
                  <a:pt x="9073838" y="2284333"/>
                  <a:pt x="9073838" y="2280541"/>
                </a:cubicBezTo>
                <a:cubicBezTo>
                  <a:pt x="9073838" y="2274903"/>
                  <a:pt x="9073897" y="2269279"/>
                  <a:pt x="9075209" y="2263693"/>
                </a:cubicBezTo>
                <a:cubicBezTo>
                  <a:pt x="9075166" y="2232611"/>
                  <a:pt x="9077616" y="2201969"/>
                  <a:pt x="9082673" y="2171962"/>
                </a:cubicBezTo>
                <a:lnTo>
                  <a:pt x="9083213" y="2165325"/>
                </a:lnTo>
                <a:cubicBezTo>
                  <a:pt x="9083382" y="2165320"/>
                  <a:pt x="9083551" y="2165315"/>
                  <a:pt x="9083718" y="2165262"/>
                </a:cubicBezTo>
                <a:cubicBezTo>
                  <a:pt x="9133995" y="1815167"/>
                  <a:pt x="9415034" y="1536596"/>
                  <a:pt x="9773884" y="1477664"/>
                </a:cubicBezTo>
                <a:lnTo>
                  <a:pt x="9774001" y="1476525"/>
                </a:lnTo>
                <a:cubicBezTo>
                  <a:pt x="9779310" y="1475523"/>
                  <a:pt x="9784638" y="1474582"/>
                  <a:pt x="9790214" y="1474998"/>
                </a:cubicBezTo>
                <a:cubicBezTo>
                  <a:pt x="9821397" y="1469485"/>
                  <a:pt x="9853290" y="1466527"/>
                  <a:pt x="9885676" y="1466004"/>
                </a:cubicBezTo>
                <a:close/>
                <a:moveTo>
                  <a:pt x="8224400" y="1464394"/>
                </a:moveTo>
                <a:lnTo>
                  <a:pt x="8241488" y="1466004"/>
                </a:lnTo>
                <a:cubicBezTo>
                  <a:pt x="8273873" y="1466527"/>
                  <a:pt x="8305766" y="1469485"/>
                  <a:pt x="8336949" y="1474998"/>
                </a:cubicBezTo>
                <a:cubicBezTo>
                  <a:pt x="8342525" y="1474582"/>
                  <a:pt x="8347853" y="1475523"/>
                  <a:pt x="8353162" y="1476525"/>
                </a:cubicBezTo>
                <a:lnTo>
                  <a:pt x="8353279" y="1477664"/>
                </a:lnTo>
                <a:cubicBezTo>
                  <a:pt x="8712129" y="1536596"/>
                  <a:pt x="8993168" y="1815167"/>
                  <a:pt x="9043444" y="2165262"/>
                </a:cubicBezTo>
                <a:cubicBezTo>
                  <a:pt x="9043612" y="2165315"/>
                  <a:pt x="9043781" y="2165320"/>
                  <a:pt x="9043950" y="2165325"/>
                </a:cubicBezTo>
                <a:lnTo>
                  <a:pt x="9044490" y="2171962"/>
                </a:lnTo>
                <a:cubicBezTo>
                  <a:pt x="9049547" y="2201969"/>
                  <a:pt x="9051997" y="2232611"/>
                  <a:pt x="9051954" y="2263693"/>
                </a:cubicBezTo>
                <a:cubicBezTo>
                  <a:pt x="9053266" y="2269279"/>
                  <a:pt x="9053325" y="2274903"/>
                  <a:pt x="9053325" y="2280541"/>
                </a:cubicBezTo>
                <a:cubicBezTo>
                  <a:pt x="9053325" y="2284333"/>
                  <a:pt x="9053298" y="2288119"/>
                  <a:pt x="9052732" y="2291891"/>
                </a:cubicBezTo>
                <a:lnTo>
                  <a:pt x="9052233" y="2291858"/>
                </a:lnTo>
                <a:lnTo>
                  <a:pt x="9052207" y="2292349"/>
                </a:lnTo>
                <a:lnTo>
                  <a:pt x="9035089" y="2290736"/>
                </a:lnTo>
                <a:cubicBezTo>
                  <a:pt x="9002714" y="2290213"/>
                  <a:pt x="8970834" y="2287255"/>
                  <a:pt x="8939662" y="2281745"/>
                </a:cubicBezTo>
                <a:cubicBezTo>
                  <a:pt x="8934085" y="2282161"/>
                  <a:pt x="8928756" y="2281220"/>
                  <a:pt x="8923445" y="2280217"/>
                </a:cubicBezTo>
                <a:lnTo>
                  <a:pt x="8923329" y="2279078"/>
                </a:lnTo>
                <a:cubicBezTo>
                  <a:pt x="8564478" y="2220146"/>
                  <a:pt x="8283439" y="1941574"/>
                  <a:pt x="8233164" y="1591480"/>
                </a:cubicBezTo>
                <a:cubicBezTo>
                  <a:pt x="8232996" y="1591427"/>
                  <a:pt x="8232828" y="1591423"/>
                  <a:pt x="8232658" y="1591418"/>
                </a:cubicBezTo>
                <a:lnTo>
                  <a:pt x="8232120" y="1584794"/>
                </a:lnTo>
                <a:cubicBezTo>
                  <a:pt x="8227061" y="1554782"/>
                  <a:pt x="8224611" y="1524133"/>
                  <a:pt x="8224653" y="1493044"/>
                </a:cubicBezTo>
                <a:cubicBezTo>
                  <a:pt x="8223341" y="1487460"/>
                  <a:pt x="8223282" y="1481838"/>
                  <a:pt x="8223282" y="1476202"/>
                </a:cubicBezTo>
                <a:lnTo>
                  <a:pt x="8223876" y="1464852"/>
                </a:lnTo>
                <a:lnTo>
                  <a:pt x="8224374" y="1464884"/>
                </a:lnTo>
                <a:close/>
                <a:moveTo>
                  <a:pt x="8210612" y="1464394"/>
                </a:moveTo>
                <a:lnTo>
                  <a:pt x="8210638" y="1464884"/>
                </a:lnTo>
                <a:lnTo>
                  <a:pt x="8211136" y="1464852"/>
                </a:lnTo>
                <a:lnTo>
                  <a:pt x="8211730" y="1476202"/>
                </a:lnTo>
                <a:cubicBezTo>
                  <a:pt x="8211730" y="1481838"/>
                  <a:pt x="8211672" y="1487460"/>
                  <a:pt x="8210360" y="1493044"/>
                </a:cubicBezTo>
                <a:cubicBezTo>
                  <a:pt x="8210402" y="1524133"/>
                  <a:pt x="8207951" y="1554782"/>
                  <a:pt x="8202893" y="1584794"/>
                </a:cubicBezTo>
                <a:lnTo>
                  <a:pt x="8202354" y="1591418"/>
                </a:lnTo>
                <a:cubicBezTo>
                  <a:pt x="8202185" y="1591423"/>
                  <a:pt x="8202016" y="1591427"/>
                  <a:pt x="8201849" y="1591480"/>
                </a:cubicBezTo>
                <a:cubicBezTo>
                  <a:pt x="8151573" y="1941574"/>
                  <a:pt x="7870534" y="2220146"/>
                  <a:pt x="7511683" y="2279078"/>
                </a:cubicBezTo>
                <a:lnTo>
                  <a:pt x="7511567" y="2280217"/>
                </a:lnTo>
                <a:cubicBezTo>
                  <a:pt x="7506256" y="2281220"/>
                  <a:pt x="7500927" y="2282161"/>
                  <a:pt x="7495350" y="2281745"/>
                </a:cubicBezTo>
                <a:cubicBezTo>
                  <a:pt x="7464178" y="2287255"/>
                  <a:pt x="7432298" y="2290213"/>
                  <a:pt x="7399924" y="2290736"/>
                </a:cubicBezTo>
                <a:lnTo>
                  <a:pt x="7382805" y="2292349"/>
                </a:lnTo>
                <a:lnTo>
                  <a:pt x="7382779" y="2291858"/>
                </a:lnTo>
                <a:lnTo>
                  <a:pt x="7382280" y="2291891"/>
                </a:lnTo>
                <a:cubicBezTo>
                  <a:pt x="7381714" y="2288119"/>
                  <a:pt x="7381687" y="2284333"/>
                  <a:pt x="7381687" y="2280541"/>
                </a:cubicBezTo>
                <a:cubicBezTo>
                  <a:pt x="7381687" y="2274903"/>
                  <a:pt x="7381746" y="2269279"/>
                  <a:pt x="7383058" y="2263693"/>
                </a:cubicBezTo>
                <a:cubicBezTo>
                  <a:pt x="7383016" y="2232611"/>
                  <a:pt x="7385465" y="2201969"/>
                  <a:pt x="7390522" y="2171962"/>
                </a:cubicBezTo>
                <a:lnTo>
                  <a:pt x="7391062" y="2165325"/>
                </a:lnTo>
                <a:cubicBezTo>
                  <a:pt x="7391231" y="2165320"/>
                  <a:pt x="7391400" y="2165315"/>
                  <a:pt x="7391568" y="2165262"/>
                </a:cubicBezTo>
                <a:cubicBezTo>
                  <a:pt x="7441844" y="1815167"/>
                  <a:pt x="7722883" y="1536596"/>
                  <a:pt x="8081734" y="1477664"/>
                </a:cubicBezTo>
                <a:lnTo>
                  <a:pt x="8081851" y="1476525"/>
                </a:lnTo>
                <a:cubicBezTo>
                  <a:pt x="8087159" y="1475523"/>
                  <a:pt x="8092487" y="1474582"/>
                  <a:pt x="8098063" y="1474998"/>
                </a:cubicBezTo>
                <a:cubicBezTo>
                  <a:pt x="8129247" y="1469485"/>
                  <a:pt x="8161139" y="1466527"/>
                  <a:pt x="8193525" y="1466004"/>
                </a:cubicBezTo>
                <a:close/>
                <a:moveTo>
                  <a:pt x="6532249" y="1464394"/>
                </a:moveTo>
                <a:lnTo>
                  <a:pt x="6549337" y="1466004"/>
                </a:lnTo>
                <a:cubicBezTo>
                  <a:pt x="6581722" y="1466527"/>
                  <a:pt x="6613615" y="1469485"/>
                  <a:pt x="6644798" y="1474998"/>
                </a:cubicBezTo>
                <a:cubicBezTo>
                  <a:pt x="6650374" y="1474582"/>
                  <a:pt x="6655702" y="1475523"/>
                  <a:pt x="6661011" y="1476525"/>
                </a:cubicBezTo>
                <a:lnTo>
                  <a:pt x="6661128" y="1477664"/>
                </a:lnTo>
                <a:cubicBezTo>
                  <a:pt x="7019978" y="1536596"/>
                  <a:pt x="7301017" y="1815167"/>
                  <a:pt x="7351294" y="2165262"/>
                </a:cubicBezTo>
                <a:cubicBezTo>
                  <a:pt x="7351461" y="2165315"/>
                  <a:pt x="7351631" y="2165320"/>
                  <a:pt x="7351799" y="2165325"/>
                </a:cubicBezTo>
                <a:lnTo>
                  <a:pt x="7352340" y="2171962"/>
                </a:lnTo>
                <a:cubicBezTo>
                  <a:pt x="7357396" y="2201969"/>
                  <a:pt x="7359846" y="2232611"/>
                  <a:pt x="7359804" y="2263693"/>
                </a:cubicBezTo>
                <a:cubicBezTo>
                  <a:pt x="7361116" y="2269279"/>
                  <a:pt x="7361174" y="2274903"/>
                  <a:pt x="7361174" y="2280541"/>
                </a:cubicBezTo>
                <a:cubicBezTo>
                  <a:pt x="7361174" y="2284333"/>
                  <a:pt x="7361147" y="2288119"/>
                  <a:pt x="7360581" y="2291891"/>
                </a:cubicBezTo>
                <a:lnTo>
                  <a:pt x="7360082" y="2291858"/>
                </a:lnTo>
                <a:lnTo>
                  <a:pt x="7360056" y="2292349"/>
                </a:lnTo>
                <a:lnTo>
                  <a:pt x="7342938" y="2290736"/>
                </a:lnTo>
                <a:cubicBezTo>
                  <a:pt x="7310564" y="2290213"/>
                  <a:pt x="7278683" y="2287255"/>
                  <a:pt x="7247511" y="2281745"/>
                </a:cubicBezTo>
                <a:cubicBezTo>
                  <a:pt x="7241934" y="2282161"/>
                  <a:pt x="7236605" y="2281220"/>
                  <a:pt x="7231295" y="2280217"/>
                </a:cubicBezTo>
                <a:lnTo>
                  <a:pt x="7231179" y="2279078"/>
                </a:lnTo>
                <a:cubicBezTo>
                  <a:pt x="6872327" y="2220146"/>
                  <a:pt x="6591288" y="1941574"/>
                  <a:pt x="6541013" y="1591480"/>
                </a:cubicBezTo>
                <a:cubicBezTo>
                  <a:pt x="6540845" y="1591427"/>
                  <a:pt x="6540677" y="1591423"/>
                  <a:pt x="6540507" y="1591418"/>
                </a:cubicBezTo>
                <a:lnTo>
                  <a:pt x="6539969" y="1584794"/>
                </a:lnTo>
                <a:cubicBezTo>
                  <a:pt x="6534910" y="1554782"/>
                  <a:pt x="6532460" y="1524133"/>
                  <a:pt x="6532502" y="1493044"/>
                </a:cubicBezTo>
                <a:cubicBezTo>
                  <a:pt x="6531190" y="1487460"/>
                  <a:pt x="6531131" y="1481838"/>
                  <a:pt x="6531131" y="1476202"/>
                </a:cubicBezTo>
                <a:lnTo>
                  <a:pt x="6531725" y="1464852"/>
                </a:lnTo>
                <a:lnTo>
                  <a:pt x="6532223" y="1464884"/>
                </a:lnTo>
                <a:close/>
                <a:moveTo>
                  <a:pt x="6518461" y="1464394"/>
                </a:moveTo>
                <a:lnTo>
                  <a:pt x="6518487" y="1464884"/>
                </a:lnTo>
                <a:lnTo>
                  <a:pt x="6518985" y="1464852"/>
                </a:lnTo>
                <a:lnTo>
                  <a:pt x="6519579" y="1476202"/>
                </a:lnTo>
                <a:cubicBezTo>
                  <a:pt x="6519579" y="1481838"/>
                  <a:pt x="6519520" y="1487460"/>
                  <a:pt x="6518208" y="1493044"/>
                </a:cubicBezTo>
                <a:cubicBezTo>
                  <a:pt x="6518250" y="1524133"/>
                  <a:pt x="6515800" y="1554782"/>
                  <a:pt x="6510741" y="1584794"/>
                </a:cubicBezTo>
                <a:lnTo>
                  <a:pt x="6510203" y="1591418"/>
                </a:lnTo>
                <a:cubicBezTo>
                  <a:pt x="6510033" y="1591423"/>
                  <a:pt x="6509865" y="1591427"/>
                  <a:pt x="6509697" y="1591480"/>
                </a:cubicBezTo>
                <a:cubicBezTo>
                  <a:pt x="6459422" y="1941574"/>
                  <a:pt x="6178383" y="2220146"/>
                  <a:pt x="5819531" y="2279078"/>
                </a:cubicBezTo>
                <a:lnTo>
                  <a:pt x="5819415" y="2280217"/>
                </a:lnTo>
                <a:cubicBezTo>
                  <a:pt x="5814105" y="2281220"/>
                  <a:pt x="5808776" y="2282161"/>
                  <a:pt x="5803199" y="2281745"/>
                </a:cubicBezTo>
                <a:cubicBezTo>
                  <a:pt x="5772027" y="2287255"/>
                  <a:pt x="5740146" y="2290213"/>
                  <a:pt x="5707772" y="2290736"/>
                </a:cubicBezTo>
                <a:lnTo>
                  <a:pt x="5690654" y="2292349"/>
                </a:lnTo>
                <a:lnTo>
                  <a:pt x="5690628" y="2291858"/>
                </a:lnTo>
                <a:lnTo>
                  <a:pt x="5690129" y="2291891"/>
                </a:lnTo>
                <a:cubicBezTo>
                  <a:pt x="5689563" y="2288119"/>
                  <a:pt x="5689536" y="2284333"/>
                  <a:pt x="5689536" y="2280541"/>
                </a:cubicBezTo>
                <a:cubicBezTo>
                  <a:pt x="5689536" y="2274903"/>
                  <a:pt x="5689594" y="2269279"/>
                  <a:pt x="5690906" y="2263693"/>
                </a:cubicBezTo>
                <a:cubicBezTo>
                  <a:pt x="5690864" y="2232611"/>
                  <a:pt x="5693314" y="2201969"/>
                  <a:pt x="5698370" y="2171962"/>
                </a:cubicBezTo>
                <a:lnTo>
                  <a:pt x="5698911" y="2165325"/>
                </a:lnTo>
                <a:cubicBezTo>
                  <a:pt x="5699079" y="2165320"/>
                  <a:pt x="5699249" y="2165315"/>
                  <a:pt x="5699416" y="2165262"/>
                </a:cubicBezTo>
                <a:cubicBezTo>
                  <a:pt x="5749693" y="1815167"/>
                  <a:pt x="6030732" y="1536596"/>
                  <a:pt x="6389582" y="1477664"/>
                </a:cubicBezTo>
                <a:lnTo>
                  <a:pt x="6389699" y="1476525"/>
                </a:lnTo>
                <a:cubicBezTo>
                  <a:pt x="6395008" y="1475523"/>
                  <a:pt x="6400336" y="1474582"/>
                  <a:pt x="6405912" y="1474998"/>
                </a:cubicBezTo>
                <a:cubicBezTo>
                  <a:pt x="6437095" y="1469485"/>
                  <a:pt x="6468988" y="1466527"/>
                  <a:pt x="6501373" y="1466004"/>
                </a:cubicBezTo>
                <a:close/>
                <a:moveTo>
                  <a:pt x="4840098" y="1464394"/>
                </a:moveTo>
                <a:lnTo>
                  <a:pt x="4857185" y="1466004"/>
                </a:lnTo>
                <a:cubicBezTo>
                  <a:pt x="4889571" y="1466527"/>
                  <a:pt x="4921463" y="1469485"/>
                  <a:pt x="4952647" y="1474998"/>
                </a:cubicBezTo>
                <a:cubicBezTo>
                  <a:pt x="4958223" y="1474582"/>
                  <a:pt x="4963551" y="1475523"/>
                  <a:pt x="4968859" y="1476525"/>
                </a:cubicBezTo>
                <a:lnTo>
                  <a:pt x="4968976" y="1477664"/>
                </a:lnTo>
                <a:cubicBezTo>
                  <a:pt x="5327827" y="1536596"/>
                  <a:pt x="5608866" y="1815167"/>
                  <a:pt x="5659142" y="2165262"/>
                </a:cubicBezTo>
                <a:cubicBezTo>
                  <a:pt x="5659310" y="2165315"/>
                  <a:pt x="5659479" y="2165320"/>
                  <a:pt x="5659648" y="2165325"/>
                </a:cubicBezTo>
                <a:lnTo>
                  <a:pt x="5660188" y="2171962"/>
                </a:lnTo>
                <a:cubicBezTo>
                  <a:pt x="5665245" y="2201969"/>
                  <a:pt x="5667694" y="2232611"/>
                  <a:pt x="5667652" y="2263693"/>
                </a:cubicBezTo>
                <a:cubicBezTo>
                  <a:pt x="5668964" y="2269279"/>
                  <a:pt x="5669023" y="2274903"/>
                  <a:pt x="5669023" y="2280541"/>
                </a:cubicBezTo>
                <a:cubicBezTo>
                  <a:pt x="5669023" y="2284333"/>
                  <a:pt x="5668996" y="2288119"/>
                  <a:pt x="5668430" y="2291891"/>
                </a:cubicBezTo>
                <a:lnTo>
                  <a:pt x="5667931" y="2291858"/>
                </a:lnTo>
                <a:lnTo>
                  <a:pt x="5667905" y="2292349"/>
                </a:lnTo>
                <a:lnTo>
                  <a:pt x="5650786" y="2290736"/>
                </a:lnTo>
                <a:cubicBezTo>
                  <a:pt x="5618412" y="2290213"/>
                  <a:pt x="5586532" y="2287255"/>
                  <a:pt x="5555360" y="2281745"/>
                </a:cubicBezTo>
                <a:cubicBezTo>
                  <a:pt x="5549783" y="2282161"/>
                  <a:pt x="5544454" y="2281220"/>
                  <a:pt x="5539143" y="2280217"/>
                </a:cubicBezTo>
                <a:lnTo>
                  <a:pt x="5539027" y="2279078"/>
                </a:lnTo>
                <a:cubicBezTo>
                  <a:pt x="5180176" y="2220146"/>
                  <a:pt x="4899137" y="1941574"/>
                  <a:pt x="4848861" y="1591480"/>
                </a:cubicBezTo>
                <a:cubicBezTo>
                  <a:pt x="4848694" y="1591427"/>
                  <a:pt x="4848525" y="1591423"/>
                  <a:pt x="4848356" y="1591418"/>
                </a:cubicBezTo>
                <a:lnTo>
                  <a:pt x="4847817" y="1584794"/>
                </a:lnTo>
                <a:cubicBezTo>
                  <a:pt x="4842759" y="1554782"/>
                  <a:pt x="4840308" y="1524133"/>
                  <a:pt x="4840350" y="1493044"/>
                </a:cubicBezTo>
                <a:cubicBezTo>
                  <a:pt x="4839038" y="1487460"/>
                  <a:pt x="4838980" y="1481838"/>
                  <a:pt x="4838980" y="1476202"/>
                </a:cubicBezTo>
                <a:lnTo>
                  <a:pt x="4839574" y="1464852"/>
                </a:lnTo>
                <a:lnTo>
                  <a:pt x="4840072" y="1464884"/>
                </a:lnTo>
                <a:close/>
                <a:moveTo>
                  <a:pt x="4826310" y="1464394"/>
                </a:moveTo>
                <a:lnTo>
                  <a:pt x="4826336" y="1464884"/>
                </a:lnTo>
                <a:lnTo>
                  <a:pt x="4826834" y="1464852"/>
                </a:lnTo>
                <a:lnTo>
                  <a:pt x="4827428" y="1476202"/>
                </a:lnTo>
                <a:cubicBezTo>
                  <a:pt x="4827428" y="1481838"/>
                  <a:pt x="4827369" y="1487460"/>
                  <a:pt x="4826057" y="1493044"/>
                </a:cubicBezTo>
                <a:cubicBezTo>
                  <a:pt x="4826099" y="1524133"/>
                  <a:pt x="4823649" y="1554782"/>
                  <a:pt x="4818590" y="1584794"/>
                </a:cubicBezTo>
                <a:lnTo>
                  <a:pt x="4818052" y="1591418"/>
                </a:lnTo>
                <a:cubicBezTo>
                  <a:pt x="4817882" y="1591423"/>
                  <a:pt x="4817714" y="1591427"/>
                  <a:pt x="4817546" y="1591480"/>
                </a:cubicBezTo>
                <a:cubicBezTo>
                  <a:pt x="4767271" y="1941574"/>
                  <a:pt x="4486232" y="2220146"/>
                  <a:pt x="4127381" y="2279078"/>
                </a:cubicBezTo>
                <a:lnTo>
                  <a:pt x="4127264" y="2280217"/>
                </a:lnTo>
                <a:cubicBezTo>
                  <a:pt x="4121954" y="2281220"/>
                  <a:pt x="4116625" y="2282161"/>
                  <a:pt x="4111048" y="2281745"/>
                </a:cubicBezTo>
                <a:cubicBezTo>
                  <a:pt x="4079876" y="2287255"/>
                  <a:pt x="4047996" y="2290213"/>
                  <a:pt x="4015621" y="2290736"/>
                </a:cubicBezTo>
                <a:lnTo>
                  <a:pt x="3998503" y="2292349"/>
                </a:lnTo>
                <a:lnTo>
                  <a:pt x="3998477" y="2291858"/>
                </a:lnTo>
                <a:lnTo>
                  <a:pt x="3997978" y="2291891"/>
                </a:lnTo>
                <a:cubicBezTo>
                  <a:pt x="3997412" y="2288119"/>
                  <a:pt x="3997385" y="2284333"/>
                  <a:pt x="3997385" y="2280541"/>
                </a:cubicBezTo>
                <a:cubicBezTo>
                  <a:pt x="3997385" y="2274903"/>
                  <a:pt x="3997443" y="2269279"/>
                  <a:pt x="3998755" y="2263693"/>
                </a:cubicBezTo>
                <a:cubicBezTo>
                  <a:pt x="3998713" y="2232611"/>
                  <a:pt x="4001163" y="2201969"/>
                  <a:pt x="4006219" y="2171962"/>
                </a:cubicBezTo>
                <a:lnTo>
                  <a:pt x="4006760" y="2165325"/>
                </a:lnTo>
                <a:cubicBezTo>
                  <a:pt x="4006928" y="2165320"/>
                  <a:pt x="4007098" y="2165315"/>
                  <a:pt x="4007265" y="2165262"/>
                </a:cubicBezTo>
                <a:cubicBezTo>
                  <a:pt x="4057542" y="1815167"/>
                  <a:pt x="4338581" y="1536596"/>
                  <a:pt x="4697431" y="1477664"/>
                </a:cubicBezTo>
                <a:lnTo>
                  <a:pt x="4697548" y="1476525"/>
                </a:lnTo>
                <a:cubicBezTo>
                  <a:pt x="4702857" y="1475523"/>
                  <a:pt x="4708185" y="1474582"/>
                  <a:pt x="4713761" y="1474998"/>
                </a:cubicBezTo>
                <a:cubicBezTo>
                  <a:pt x="4744944" y="1469485"/>
                  <a:pt x="4776837" y="1466527"/>
                  <a:pt x="4809222" y="1466004"/>
                </a:cubicBezTo>
                <a:close/>
                <a:moveTo>
                  <a:pt x="3147947" y="1464394"/>
                </a:moveTo>
                <a:lnTo>
                  <a:pt x="3165034" y="1466004"/>
                </a:lnTo>
                <a:cubicBezTo>
                  <a:pt x="3197420" y="1466527"/>
                  <a:pt x="3229312" y="1469485"/>
                  <a:pt x="3260496" y="1474998"/>
                </a:cubicBezTo>
                <a:cubicBezTo>
                  <a:pt x="3266072" y="1474582"/>
                  <a:pt x="3271400" y="1475523"/>
                  <a:pt x="3276708" y="1476525"/>
                </a:cubicBezTo>
                <a:lnTo>
                  <a:pt x="3276826" y="1477664"/>
                </a:lnTo>
                <a:cubicBezTo>
                  <a:pt x="3635676" y="1536596"/>
                  <a:pt x="3916715" y="1815167"/>
                  <a:pt x="3966991" y="2165262"/>
                </a:cubicBezTo>
                <a:cubicBezTo>
                  <a:pt x="3967159" y="2165315"/>
                  <a:pt x="3967328" y="2165320"/>
                  <a:pt x="3967497" y="2165325"/>
                </a:cubicBezTo>
                <a:lnTo>
                  <a:pt x="3968037" y="2171962"/>
                </a:lnTo>
                <a:cubicBezTo>
                  <a:pt x="3973094" y="2201969"/>
                  <a:pt x="3975543" y="2232611"/>
                  <a:pt x="3975501" y="2263693"/>
                </a:cubicBezTo>
                <a:cubicBezTo>
                  <a:pt x="3976813" y="2269279"/>
                  <a:pt x="3976872" y="2274903"/>
                  <a:pt x="3976872" y="2280541"/>
                </a:cubicBezTo>
                <a:cubicBezTo>
                  <a:pt x="3976872" y="2284333"/>
                  <a:pt x="3976845" y="2288119"/>
                  <a:pt x="3976279" y="2291891"/>
                </a:cubicBezTo>
                <a:lnTo>
                  <a:pt x="3975780" y="2291858"/>
                </a:lnTo>
                <a:lnTo>
                  <a:pt x="3975754" y="2292349"/>
                </a:lnTo>
                <a:lnTo>
                  <a:pt x="3958635" y="2290736"/>
                </a:lnTo>
                <a:cubicBezTo>
                  <a:pt x="3926261" y="2290213"/>
                  <a:pt x="3894381" y="2287255"/>
                  <a:pt x="3863209" y="2281745"/>
                </a:cubicBezTo>
                <a:cubicBezTo>
                  <a:pt x="3857632" y="2282161"/>
                  <a:pt x="3852303" y="2281220"/>
                  <a:pt x="3846992" y="2280217"/>
                </a:cubicBezTo>
                <a:lnTo>
                  <a:pt x="3846876" y="2279078"/>
                </a:lnTo>
                <a:cubicBezTo>
                  <a:pt x="3488025" y="2220146"/>
                  <a:pt x="3206986" y="1941574"/>
                  <a:pt x="3156710" y="1591480"/>
                </a:cubicBezTo>
                <a:cubicBezTo>
                  <a:pt x="3156543" y="1591427"/>
                  <a:pt x="3156374" y="1591423"/>
                  <a:pt x="3156205" y="1591418"/>
                </a:cubicBezTo>
                <a:lnTo>
                  <a:pt x="3155667" y="1584794"/>
                </a:lnTo>
                <a:cubicBezTo>
                  <a:pt x="3150608" y="1554782"/>
                  <a:pt x="3148157" y="1524133"/>
                  <a:pt x="3148199" y="1493044"/>
                </a:cubicBezTo>
                <a:cubicBezTo>
                  <a:pt x="3146887" y="1487460"/>
                  <a:pt x="3146829" y="1481838"/>
                  <a:pt x="3146829" y="1476202"/>
                </a:cubicBezTo>
                <a:lnTo>
                  <a:pt x="3147423" y="1464852"/>
                </a:lnTo>
                <a:lnTo>
                  <a:pt x="3147921" y="1464884"/>
                </a:lnTo>
                <a:close/>
                <a:moveTo>
                  <a:pt x="3134159" y="1464394"/>
                </a:moveTo>
                <a:lnTo>
                  <a:pt x="3134185" y="1464884"/>
                </a:lnTo>
                <a:lnTo>
                  <a:pt x="3134683" y="1464852"/>
                </a:lnTo>
                <a:lnTo>
                  <a:pt x="3135277" y="1476202"/>
                </a:lnTo>
                <a:cubicBezTo>
                  <a:pt x="3135277" y="1481838"/>
                  <a:pt x="3135218" y="1487460"/>
                  <a:pt x="3133906" y="1493044"/>
                </a:cubicBezTo>
                <a:cubicBezTo>
                  <a:pt x="3133948" y="1524133"/>
                  <a:pt x="3131498" y="1554782"/>
                  <a:pt x="3126439" y="1584794"/>
                </a:cubicBezTo>
                <a:lnTo>
                  <a:pt x="3125901" y="1591418"/>
                </a:lnTo>
                <a:cubicBezTo>
                  <a:pt x="3125731" y="1591423"/>
                  <a:pt x="3125563" y="1591427"/>
                  <a:pt x="3125395" y="1591480"/>
                </a:cubicBezTo>
                <a:cubicBezTo>
                  <a:pt x="3075120" y="1941574"/>
                  <a:pt x="2794081" y="2220146"/>
                  <a:pt x="2435230" y="2279078"/>
                </a:cubicBezTo>
                <a:lnTo>
                  <a:pt x="2435113" y="2280217"/>
                </a:lnTo>
                <a:cubicBezTo>
                  <a:pt x="2429803" y="2281220"/>
                  <a:pt x="2424474" y="2282161"/>
                  <a:pt x="2418897" y="2281745"/>
                </a:cubicBezTo>
                <a:cubicBezTo>
                  <a:pt x="2387725" y="2287255"/>
                  <a:pt x="2355845" y="2290213"/>
                  <a:pt x="2323470" y="2290736"/>
                </a:cubicBezTo>
                <a:lnTo>
                  <a:pt x="2306352" y="2292349"/>
                </a:lnTo>
                <a:lnTo>
                  <a:pt x="2306326" y="2291858"/>
                </a:lnTo>
                <a:lnTo>
                  <a:pt x="2305827" y="2291891"/>
                </a:lnTo>
                <a:cubicBezTo>
                  <a:pt x="2305261" y="2288119"/>
                  <a:pt x="2305234" y="2284333"/>
                  <a:pt x="2305234" y="2280541"/>
                </a:cubicBezTo>
                <a:cubicBezTo>
                  <a:pt x="2305234" y="2274903"/>
                  <a:pt x="2305292" y="2269279"/>
                  <a:pt x="2306604" y="2263693"/>
                </a:cubicBezTo>
                <a:cubicBezTo>
                  <a:pt x="2306562" y="2232611"/>
                  <a:pt x="2309012" y="2201969"/>
                  <a:pt x="2314068" y="2171962"/>
                </a:cubicBezTo>
                <a:lnTo>
                  <a:pt x="2314609" y="2165325"/>
                </a:lnTo>
                <a:cubicBezTo>
                  <a:pt x="2314777" y="2165320"/>
                  <a:pt x="2314947" y="2165315"/>
                  <a:pt x="2315114" y="2165262"/>
                </a:cubicBezTo>
                <a:cubicBezTo>
                  <a:pt x="2365391" y="1815167"/>
                  <a:pt x="2646430" y="1536596"/>
                  <a:pt x="3005280" y="1477664"/>
                </a:cubicBezTo>
                <a:lnTo>
                  <a:pt x="3005397" y="1476525"/>
                </a:lnTo>
                <a:cubicBezTo>
                  <a:pt x="3010706" y="1475523"/>
                  <a:pt x="3016034" y="1474582"/>
                  <a:pt x="3021610" y="1474998"/>
                </a:cubicBezTo>
                <a:cubicBezTo>
                  <a:pt x="3052793" y="1469485"/>
                  <a:pt x="3084686" y="1466527"/>
                  <a:pt x="3117071" y="1466004"/>
                </a:cubicBezTo>
                <a:close/>
                <a:moveTo>
                  <a:pt x="1455796" y="1464394"/>
                </a:moveTo>
                <a:lnTo>
                  <a:pt x="1472883" y="1466004"/>
                </a:lnTo>
                <a:cubicBezTo>
                  <a:pt x="1505269" y="1466527"/>
                  <a:pt x="1537161" y="1469485"/>
                  <a:pt x="1568345" y="1474998"/>
                </a:cubicBezTo>
                <a:cubicBezTo>
                  <a:pt x="1573921" y="1474582"/>
                  <a:pt x="1579249" y="1475523"/>
                  <a:pt x="1584557" y="1476525"/>
                </a:cubicBezTo>
                <a:lnTo>
                  <a:pt x="1584675" y="1477664"/>
                </a:lnTo>
                <a:cubicBezTo>
                  <a:pt x="1943525" y="1536596"/>
                  <a:pt x="2224564" y="1815167"/>
                  <a:pt x="2274840" y="2165262"/>
                </a:cubicBezTo>
                <a:cubicBezTo>
                  <a:pt x="2275008" y="2165315"/>
                  <a:pt x="2275177" y="2165320"/>
                  <a:pt x="2275346" y="2165325"/>
                </a:cubicBezTo>
                <a:lnTo>
                  <a:pt x="2275886" y="2171962"/>
                </a:lnTo>
                <a:cubicBezTo>
                  <a:pt x="2280943" y="2201969"/>
                  <a:pt x="2283392" y="2232611"/>
                  <a:pt x="2283350" y="2263693"/>
                </a:cubicBezTo>
                <a:cubicBezTo>
                  <a:pt x="2284662" y="2269279"/>
                  <a:pt x="2284721" y="2274903"/>
                  <a:pt x="2284721" y="2280541"/>
                </a:cubicBezTo>
                <a:cubicBezTo>
                  <a:pt x="2284721" y="2284333"/>
                  <a:pt x="2284694" y="2288119"/>
                  <a:pt x="2284128" y="2291891"/>
                </a:cubicBezTo>
                <a:lnTo>
                  <a:pt x="2283629" y="2291858"/>
                </a:lnTo>
                <a:lnTo>
                  <a:pt x="2283603" y="2292349"/>
                </a:lnTo>
                <a:lnTo>
                  <a:pt x="2266484" y="2290736"/>
                </a:lnTo>
                <a:cubicBezTo>
                  <a:pt x="2234110" y="2290213"/>
                  <a:pt x="2202230" y="2287255"/>
                  <a:pt x="2171058" y="2281745"/>
                </a:cubicBezTo>
                <a:cubicBezTo>
                  <a:pt x="2165481" y="2282161"/>
                  <a:pt x="2160152" y="2281220"/>
                  <a:pt x="2154841" y="2280217"/>
                </a:cubicBezTo>
                <a:lnTo>
                  <a:pt x="2154725" y="2279078"/>
                </a:lnTo>
                <a:cubicBezTo>
                  <a:pt x="1795874" y="2220146"/>
                  <a:pt x="1514835" y="1941574"/>
                  <a:pt x="1464559" y="1591480"/>
                </a:cubicBezTo>
                <a:cubicBezTo>
                  <a:pt x="1464392" y="1591427"/>
                  <a:pt x="1464223" y="1591423"/>
                  <a:pt x="1464054" y="1591418"/>
                </a:cubicBezTo>
                <a:lnTo>
                  <a:pt x="1463515" y="1584794"/>
                </a:lnTo>
                <a:cubicBezTo>
                  <a:pt x="1458457" y="1554782"/>
                  <a:pt x="1456006" y="1524133"/>
                  <a:pt x="1456048" y="1493044"/>
                </a:cubicBezTo>
                <a:cubicBezTo>
                  <a:pt x="1454736" y="1487460"/>
                  <a:pt x="1454678" y="1481838"/>
                  <a:pt x="1454678" y="1476202"/>
                </a:cubicBezTo>
                <a:lnTo>
                  <a:pt x="1455272" y="1464852"/>
                </a:lnTo>
                <a:lnTo>
                  <a:pt x="1455770" y="1464884"/>
                </a:lnTo>
                <a:close/>
                <a:moveTo>
                  <a:pt x="1442008" y="1464394"/>
                </a:moveTo>
                <a:lnTo>
                  <a:pt x="1442034" y="1464884"/>
                </a:lnTo>
                <a:lnTo>
                  <a:pt x="1442532" y="1464852"/>
                </a:lnTo>
                <a:lnTo>
                  <a:pt x="1443126" y="1476202"/>
                </a:lnTo>
                <a:cubicBezTo>
                  <a:pt x="1443126" y="1481838"/>
                  <a:pt x="1443067" y="1487460"/>
                  <a:pt x="1441755" y="1493044"/>
                </a:cubicBezTo>
                <a:cubicBezTo>
                  <a:pt x="1441797" y="1524133"/>
                  <a:pt x="1439347" y="1554782"/>
                  <a:pt x="1434288" y="1584794"/>
                </a:cubicBezTo>
                <a:lnTo>
                  <a:pt x="1433750" y="1591418"/>
                </a:lnTo>
                <a:cubicBezTo>
                  <a:pt x="1433580" y="1591423"/>
                  <a:pt x="1433412" y="1591427"/>
                  <a:pt x="1433244" y="1591480"/>
                </a:cubicBezTo>
                <a:cubicBezTo>
                  <a:pt x="1382969" y="1941574"/>
                  <a:pt x="1101930" y="2220146"/>
                  <a:pt x="743079" y="2279078"/>
                </a:cubicBezTo>
                <a:lnTo>
                  <a:pt x="742962" y="2280217"/>
                </a:lnTo>
                <a:cubicBezTo>
                  <a:pt x="737652" y="2281220"/>
                  <a:pt x="732323" y="2282161"/>
                  <a:pt x="726746" y="2281745"/>
                </a:cubicBezTo>
                <a:cubicBezTo>
                  <a:pt x="695574" y="2287255"/>
                  <a:pt x="663693" y="2290213"/>
                  <a:pt x="631319" y="2290736"/>
                </a:cubicBezTo>
                <a:lnTo>
                  <a:pt x="614201" y="2292349"/>
                </a:lnTo>
                <a:lnTo>
                  <a:pt x="614175" y="2291858"/>
                </a:lnTo>
                <a:lnTo>
                  <a:pt x="613676" y="2291891"/>
                </a:lnTo>
                <a:cubicBezTo>
                  <a:pt x="613110" y="2288119"/>
                  <a:pt x="613083" y="2284333"/>
                  <a:pt x="613083" y="2280541"/>
                </a:cubicBezTo>
                <a:cubicBezTo>
                  <a:pt x="613083" y="2274903"/>
                  <a:pt x="613141" y="2269279"/>
                  <a:pt x="614453" y="2263693"/>
                </a:cubicBezTo>
                <a:cubicBezTo>
                  <a:pt x="614411" y="2232611"/>
                  <a:pt x="616861" y="2201969"/>
                  <a:pt x="621917" y="2171962"/>
                </a:cubicBezTo>
                <a:lnTo>
                  <a:pt x="622458" y="2165325"/>
                </a:lnTo>
                <a:cubicBezTo>
                  <a:pt x="622626" y="2165320"/>
                  <a:pt x="622796" y="2165315"/>
                  <a:pt x="622963" y="2165262"/>
                </a:cubicBezTo>
                <a:cubicBezTo>
                  <a:pt x="673240" y="1815167"/>
                  <a:pt x="954279" y="1536596"/>
                  <a:pt x="1313129" y="1477664"/>
                </a:cubicBezTo>
                <a:lnTo>
                  <a:pt x="1313246" y="1476525"/>
                </a:lnTo>
                <a:cubicBezTo>
                  <a:pt x="1318555" y="1475523"/>
                  <a:pt x="1323883" y="1474582"/>
                  <a:pt x="1329459" y="1474998"/>
                </a:cubicBezTo>
                <a:cubicBezTo>
                  <a:pt x="1360642" y="1469485"/>
                  <a:pt x="1392535" y="1466527"/>
                  <a:pt x="1424920" y="1466004"/>
                </a:cubicBezTo>
                <a:close/>
                <a:moveTo>
                  <a:pt x="10909360" y="750600"/>
                </a:moveTo>
                <a:cubicBezTo>
                  <a:pt x="10962636" y="1021506"/>
                  <a:pt x="11177479" y="1236303"/>
                  <a:pt x="11452669" y="1295446"/>
                </a:cubicBezTo>
                <a:cubicBezTo>
                  <a:pt x="11399394" y="1024540"/>
                  <a:pt x="11184550" y="809743"/>
                  <a:pt x="10909360" y="750600"/>
                </a:cubicBezTo>
                <a:close/>
                <a:moveTo>
                  <a:pt x="10602109" y="750600"/>
                </a:moveTo>
                <a:cubicBezTo>
                  <a:pt x="10326919" y="809743"/>
                  <a:pt x="10112075" y="1024540"/>
                  <a:pt x="10058800" y="1295446"/>
                </a:cubicBezTo>
                <a:cubicBezTo>
                  <a:pt x="10333990" y="1236303"/>
                  <a:pt x="10548833" y="1021506"/>
                  <a:pt x="10602109" y="750600"/>
                </a:cubicBezTo>
                <a:close/>
                <a:moveTo>
                  <a:pt x="9217207" y="750600"/>
                </a:moveTo>
                <a:cubicBezTo>
                  <a:pt x="9270483" y="1021506"/>
                  <a:pt x="9485326" y="1236303"/>
                  <a:pt x="9760516" y="1295446"/>
                </a:cubicBezTo>
                <a:cubicBezTo>
                  <a:pt x="9707241" y="1024540"/>
                  <a:pt x="9492397" y="809743"/>
                  <a:pt x="9217207" y="750600"/>
                </a:cubicBezTo>
                <a:close/>
                <a:moveTo>
                  <a:pt x="8909958" y="750600"/>
                </a:moveTo>
                <a:cubicBezTo>
                  <a:pt x="8634768" y="809743"/>
                  <a:pt x="8419924" y="1024540"/>
                  <a:pt x="8366649" y="1295446"/>
                </a:cubicBezTo>
                <a:cubicBezTo>
                  <a:pt x="8641839" y="1236303"/>
                  <a:pt x="8856682" y="1021506"/>
                  <a:pt x="8909958" y="750600"/>
                </a:cubicBezTo>
                <a:close/>
                <a:moveTo>
                  <a:pt x="7525056" y="750600"/>
                </a:moveTo>
                <a:cubicBezTo>
                  <a:pt x="7578332" y="1021506"/>
                  <a:pt x="7793175" y="1236303"/>
                  <a:pt x="8068365" y="1295446"/>
                </a:cubicBezTo>
                <a:cubicBezTo>
                  <a:pt x="8015090" y="1024540"/>
                  <a:pt x="7800246" y="809743"/>
                  <a:pt x="7525056" y="750600"/>
                </a:cubicBezTo>
                <a:close/>
                <a:moveTo>
                  <a:pt x="7217807" y="750600"/>
                </a:moveTo>
                <a:cubicBezTo>
                  <a:pt x="6942617" y="809743"/>
                  <a:pt x="6727773" y="1024540"/>
                  <a:pt x="6674498" y="1295446"/>
                </a:cubicBezTo>
                <a:cubicBezTo>
                  <a:pt x="6949688" y="1236303"/>
                  <a:pt x="7164531" y="1021506"/>
                  <a:pt x="7217807" y="750600"/>
                </a:cubicBezTo>
                <a:close/>
                <a:moveTo>
                  <a:pt x="5832905" y="750600"/>
                </a:moveTo>
                <a:cubicBezTo>
                  <a:pt x="5886181" y="1021506"/>
                  <a:pt x="6101024" y="1236303"/>
                  <a:pt x="6376214" y="1295446"/>
                </a:cubicBezTo>
                <a:cubicBezTo>
                  <a:pt x="6322939" y="1024540"/>
                  <a:pt x="6108095" y="809743"/>
                  <a:pt x="5832905" y="750600"/>
                </a:cubicBezTo>
                <a:close/>
                <a:moveTo>
                  <a:pt x="5525656" y="750600"/>
                </a:moveTo>
                <a:cubicBezTo>
                  <a:pt x="5250466" y="809743"/>
                  <a:pt x="5035622" y="1024540"/>
                  <a:pt x="4982347" y="1295446"/>
                </a:cubicBezTo>
                <a:cubicBezTo>
                  <a:pt x="5257537" y="1236303"/>
                  <a:pt x="5472380" y="1021506"/>
                  <a:pt x="5525656" y="750600"/>
                </a:cubicBezTo>
                <a:close/>
                <a:moveTo>
                  <a:pt x="4140754" y="750600"/>
                </a:moveTo>
                <a:cubicBezTo>
                  <a:pt x="4194030" y="1021506"/>
                  <a:pt x="4408873" y="1236303"/>
                  <a:pt x="4684063" y="1295446"/>
                </a:cubicBezTo>
                <a:cubicBezTo>
                  <a:pt x="4630788" y="1024540"/>
                  <a:pt x="4415944" y="809743"/>
                  <a:pt x="4140754" y="750600"/>
                </a:cubicBezTo>
                <a:close/>
                <a:moveTo>
                  <a:pt x="3833505" y="750600"/>
                </a:moveTo>
                <a:cubicBezTo>
                  <a:pt x="3558315" y="809743"/>
                  <a:pt x="3343471" y="1024540"/>
                  <a:pt x="3290196" y="1295446"/>
                </a:cubicBezTo>
                <a:cubicBezTo>
                  <a:pt x="3565386" y="1236303"/>
                  <a:pt x="3780229" y="1021506"/>
                  <a:pt x="3833505" y="750600"/>
                </a:cubicBezTo>
                <a:close/>
                <a:moveTo>
                  <a:pt x="2448603" y="750600"/>
                </a:moveTo>
                <a:cubicBezTo>
                  <a:pt x="2501879" y="1021506"/>
                  <a:pt x="2716722" y="1236303"/>
                  <a:pt x="2991912" y="1295446"/>
                </a:cubicBezTo>
                <a:cubicBezTo>
                  <a:pt x="2938637" y="1024540"/>
                  <a:pt x="2723793" y="809743"/>
                  <a:pt x="2448603" y="750600"/>
                </a:cubicBezTo>
                <a:close/>
                <a:moveTo>
                  <a:pt x="2141354" y="750600"/>
                </a:moveTo>
                <a:cubicBezTo>
                  <a:pt x="1866164" y="809743"/>
                  <a:pt x="1651320" y="1024540"/>
                  <a:pt x="1598045" y="1295446"/>
                </a:cubicBezTo>
                <a:cubicBezTo>
                  <a:pt x="1873235" y="1236303"/>
                  <a:pt x="2088078" y="1021506"/>
                  <a:pt x="2141354" y="750600"/>
                </a:cubicBezTo>
                <a:close/>
                <a:moveTo>
                  <a:pt x="756452" y="750600"/>
                </a:moveTo>
                <a:cubicBezTo>
                  <a:pt x="809728" y="1021506"/>
                  <a:pt x="1024571" y="1236303"/>
                  <a:pt x="1299761" y="1295446"/>
                </a:cubicBezTo>
                <a:cubicBezTo>
                  <a:pt x="1246486" y="1024540"/>
                  <a:pt x="1031642" y="809743"/>
                  <a:pt x="756452" y="750600"/>
                </a:cubicBezTo>
                <a:close/>
                <a:moveTo>
                  <a:pt x="12192000" y="647790"/>
                </a:moveTo>
                <a:lnTo>
                  <a:pt x="12192000" y="780838"/>
                </a:lnTo>
                <a:cubicBezTo>
                  <a:pt x="11966807" y="865550"/>
                  <a:pt x="11797421" y="1059155"/>
                  <a:pt x="11750953" y="1295446"/>
                </a:cubicBezTo>
                <a:cubicBezTo>
                  <a:pt x="11935988" y="1255679"/>
                  <a:pt x="12093739" y="1145540"/>
                  <a:pt x="12192000" y="994335"/>
                </a:cubicBezTo>
                <a:lnTo>
                  <a:pt x="12192000" y="1195909"/>
                </a:lnTo>
                <a:cubicBezTo>
                  <a:pt x="12071770" y="1314911"/>
                  <a:pt x="11914089" y="1397686"/>
                  <a:pt x="11737582" y="1426902"/>
                </a:cubicBezTo>
                <a:lnTo>
                  <a:pt x="11737466" y="1428050"/>
                </a:lnTo>
                <a:cubicBezTo>
                  <a:pt x="11732155" y="1429061"/>
                  <a:pt x="11726826" y="1430009"/>
                  <a:pt x="11721249" y="1429590"/>
                </a:cubicBezTo>
                <a:cubicBezTo>
                  <a:pt x="11690077" y="1435144"/>
                  <a:pt x="11658197" y="1438125"/>
                  <a:pt x="11625822" y="1438652"/>
                </a:cubicBezTo>
                <a:lnTo>
                  <a:pt x="11608704" y="1440278"/>
                </a:lnTo>
                <a:lnTo>
                  <a:pt x="11608678" y="1439783"/>
                </a:lnTo>
                <a:lnTo>
                  <a:pt x="11608179" y="1439816"/>
                </a:lnTo>
                <a:cubicBezTo>
                  <a:pt x="11607613" y="1436014"/>
                  <a:pt x="11607586" y="1432198"/>
                  <a:pt x="11607586" y="1428376"/>
                </a:cubicBezTo>
                <a:cubicBezTo>
                  <a:pt x="11607586" y="1422694"/>
                  <a:pt x="11607645" y="1417025"/>
                  <a:pt x="11608957" y="1411395"/>
                </a:cubicBezTo>
                <a:cubicBezTo>
                  <a:pt x="11608914" y="1380067"/>
                  <a:pt x="11611364" y="1349182"/>
                  <a:pt x="11616421" y="1318938"/>
                </a:cubicBezTo>
                <a:lnTo>
                  <a:pt x="11616961" y="1312248"/>
                </a:lnTo>
                <a:cubicBezTo>
                  <a:pt x="11617130" y="1312243"/>
                  <a:pt x="11617299" y="1312238"/>
                  <a:pt x="11617466" y="1312185"/>
                </a:cubicBezTo>
                <a:cubicBezTo>
                  <a:pt x="11662185" y="998329"/>
                  <a:pt x="11889463" y="741504"/>
                  <a:pt x="12192000" y="647790"/>
                </a:cubicBezTo>
                <a:close/>
                <a:moveTo>
                  <a:pt x="10767111" y="605769"/>
                </a:moveTo>
                <a:lnTo>
                  <a:pt x="10784198" y="607392"/>
                </a:lnTo>
                <a:cubicBezTo>
                  <a:pt x="10816584" y="607919"/>
                  <a:pt x="10848477" y="610900"/>
                  <a:pt x="10879660" y="616457"/>
                </a:cubicBezTo>
                <a:cubicBezTo>
                  <a:pt x="10885236" y="616038"/>
                  <a:pt x="10890564" y="616986"/>
                  <a:pt x="10895873" y="617996"/>
                </a:cubicBezTo>
                <a:lnTo>
                  <a:pt x="10895990" y="619144"/>
                </a:lnTo>
                <a:cubicBezTo>
                  <a:pt x="11254840" y="678542"/>
                  <a:pt x="11535879" y="959319"/>
                  <a:pt x="11586156" y="1312185"/>
                </a:cubicBezTo>
                <a:cubicBezTo>
                  <a:pt x="11586323" y="1312238"/>
                  <a:pt x="11586492" y="1312243"/>
                  <a:pt x="11586661" y="1312248"/>
                </a:cubicBezTo>
                <a:lnTo>
                  <a:pt x="11587201" y="1318938"/>
                </a:lnTo>
                <a:cubicBezTo>
                  <a:pt x="11592258" y="1349182"/>
                  <a:pt x="11594708" y="1380067"/>
                  <a:pt x="11594665" y="1411395"/>
                </a:cubicBezTo>
                <a:cubicBezTo>
                  <a:pt x="11595977" y="1417025"/>
                  <a:pt x="11596036" y="1422694"/>
                  <a:pt x="11596036" y="1428376"/>
                </a:cubicBezTo>
                <a:cubicBezTo>
                  <a:pt x="11596036" y="1432198"/>
                  <a:pt x="11596009" y="1436014"/>
                  <a:pt x="11595443" y="1439816"/>
                </a:cubicBezTo>
                <a:lnTo>
                  <a:pt x="11594944" y="1439783"/>
                </a:lnTo>
                <a:lnTo>
                  <a:pt x="11594918" y="1440278"/>
                </a:lnTo>
                <a:lnTo>
                  <a:pt x="11577800" y="1438652"/>
                </a:lnTo>
                <a:cubicBezTo>
                  <a:pt x="11545425" y="1438125"/>
                  <a:pt x="11513545" y="1435144"/>
                  <a:pt x="11482373" y="1429590"/>
                </a:cubicBezTo>
                <a:cubicBezTo>
                  <a:pt x="11476796" y="1430009"/>
                  <a:pt x="11471467" y="1429061"/>
                  <a:pt x="11466156" y="1428050"/>
                </a:cubicBezTo>
                <a:lnTo>
                  <a:pt x="11466040" y="1426902"/>
                </a:lnTo>
                <a:cubicBezTo>
                  <a:pt x="11107189" y="1367503"/>
                  <a:pt x="10826150" y="1086726"/>
                  <a:pt x="10775875" y="733861"/>
                </a:cubicBezTo>
                <a:cubicBezTo>
                  <a:pt x="10775707" y="733808"/>
                  <a:pt x="10775539" y="733803"/>
                  <a:pt x="10775369" y="733798"/>
                </a:cubicBezTo>
                <a:lnTo>
                  <a:pt x="10774831" y="727122"/>
                </a:lnTo>
                <a:cubicBezTo>
                  <a:pt x="10769772" y="696872"/>
                  <a:pt x="10767321" y="665981"/>
                  <a:pt x="10767364" y="634646"/>
                </a:cubicBezTo>
                <a:cubicBezTo>
                  <a:pt x="10766052" y="629018"/>
                  <a:pt x="10765993" y="623351"/>
                  <a:pt x="10765993" y="617670"/>
                </a:cubicBezTo>
                <a:lnTo>
                  <a:pt x="10766587" y="606230"/>
                </a:lnTo>
                <a:lnTo>
                  <a:pt x="10767085" y="606263"/>
                </a:lnTo>
                <a:close/>
                <a:moveTo>
                  <a:pt x="10744358" y="605769"/>
                </a:moveTo>
                <a:lnTo>
                  <a:pt x="10744384" y="606263"/>
                </a:lnTo>
                <a:lnTo>
                  <a:pt x="10744882" y="606230"/>
                </a:lnTo>
                <a:lnTo>
                  <a:pt x="10745476" y="617670"/>
                </a:lnTo>
                <a:cubicBezTo>
                  <a:pt x="10745476" y="623351"/>
                  <a:pt x="10745417" y="629018"/>
                  <a:pt x="10744105" y="634646"/>
                </a:cubicBezTo>
                <a:cubicBezTo>
                  <a:pt x="10744148" y="665981"/>
                  <a:pt x="10741697" y="696872"/>
                  <a:pt x="10736638" y="727122"/>
                </a:cubicBezTo>
                <a:lnTo>
                  <a:pt x="10736100" y="733798"/>
                </a:lnTo>
                <a:cubicBezTo>
                  <a:pt x="10735930" y="733803"/>
                  <a:pt x="10735762" y="733808"/>
                  <a:pt x="10735594" y="733861"/>
                </a:cubicBezTo>
                <a:cubicBezTo>
                  <a:pt x="10685319" y="1086726"/>
                  <a:pt x="10404280" y="1367503"/>
                  <a:pt x="10045429" y="1426902"/>
                </a:cubicBezTo>
                <a:lnTo>
                  <a:pt x="10045313" y="1428050"/>
                </a:lnTo>
                <a:cubicBezTo>
                  <a:pt x="10040002" y="1429061"/>
                  <a:pt x="10034673" y="1430009"/>
                  <a:pt x="10029096" y="1429590"/>
                </a:cubicBezTo>
                <a:cubicBezTo>
                  <a:pt x="9997924" y="1435144"/>
                  <a:pt x="9966044" y="1438125"/>
                  <a:pt x="9933669" y="1438652"/>
                </a:cubicBezTo>
                <a:lnTo>
                  <a:pt x="9916551" y="1440278"/>
                </a:lnTo>
                <a:lnTo>
                  <a:pt x="9916525" y="1439783"/>
                </a:lnTo>
                <a:lnTo>
                  <a:pt x="9916026" y="1439816"/>
                </a:lnTo>
                <a:cubicBezTo>
                  <a:pt x="9915460" y="1436014"/>
                  <a:pt x="9915433" y="1432198"/>
                  <a:pt x="9915433" y="1428376"/>
                </a:cubicBezTo>
                <a:cubicBezTo>
                  <a:pt x="9915433" y="1422694"/>
                  <a:pt x="9915492" y="1417025"/>
                  <a:pt x="9916804" y="1411395"/>
                </a:cubicBezTo>
                <a:cubicBezTo>
                  <a:pt x="9916761" y="1380067"/>
                  <a:pt x="9919211" y="1349182"/>
                  <a:pt x="9924268" y="1318938"/>
                </a:cubicBezTo>
                <a:lnTo>
                  <a:pt x="9924808" y="1312248"/>
                </a:lnTo>
                <a:cubicBezTo>
                  <a:pt x="9924977" y="1312243"/>
                  <a:pt x="9925146" y="1312238"/>
                  <a:pt x="9925314" y="1312185"/>
                </a:cubicBezTo>
                <a:cubicBezTo>
                  <a:pt x="9975590" y="959319"/>
                  <a:pt x="10256629" y="678542"/>
                  <a:pt x="10615479" y="619144"/>
                </a:cubicBezTo>
                <a:lnTo>
                  <a:pt x="10615596" y="617996"/>
                </a:lnTo>
                <a:cubicBezTo>
                  <a:pt x="10620905" y="616986"/>
                  <a:pt x="10626233" y="616038"/>
                  <a:pt x="10631809" y="616457"/>
                </a:cubicBezTo>
                <a:cubicBezTo>
                  <a:pt x="10662992" y="610900"/>
                  <a:pt x="10694885" y="607919"/>
                  <a:pt x="10727271" y="607392"/>
                </a:cubicBezTo>
                <a:close/>
                <a:moveTo>
                  <a:pt x="9074958" y="605769"/>
                </a:moveTo>
                <a:lnTo>
                  <a:pt x="9092045" y="607392"/>
                </a:lnTo>
                <a:cubicBezTo>
                  <a:pt x="9124431" y="607919"/>
                  <a:pt x="9156324" y="610900"/>
                  <a:pt x="9187507" y="616457"/>
                </a:cubicBezTo>
                <a:cubicBezTo>
                  <a:pt x="9193083" y="616038"/>
                  <a:pt x="9198411" y="616986"/>
                  <a:pt x="9203720" y="617996"/>
                </a:cubicBezTo>
                <a:lnTo>
                  <a:pt x="9203837" y="619144"/>
                </a:lnTo>
                <a:cubicBezTo>
                  <a:pt x="9562687" y="678542"/>
                  <a:pt x="9843726" y="959319"/>
                  <a:pt x="9894002" y="1312185"/>
                </a:cubicBezTo>
                <a:cubicBezTo>
                  <a:pt x="9894170" y="1312238"/>
                  <a:pt x="9894339" y="1312243"/>
                  <a:pt x="9894508" y="1312248"/>
                </a:cubicBezTo>
                <a:lnTo>
                  <a:pt x="9895048" y="1318938"/>
                </a:lnTo>
                <a:cubicBezTo>
                  <a:pt x="9900105" y="1349182"/>
                  <a:pt x="9902555" y="1380067"/>
                  <a:pt x="9902512" y="1411395"/>
                </a:cubicBezTo>
                <a:cubicBezTo>
                  <a:pt x="9903824" y="1417025"/>
                  <a:pt x="9903883" y="1422694"/>
                  <a:pt x="9903883" y="1428376"/>
                </a:cubicBezTo>
                <a:cubicBezTo>
                  <a:pt x="9903883" y="1432198"/>
                  <a:pt x="9903856" y="1436014"/>
                  <a:pt x="9903290" y="1439816"/>
                </a:cubicBezTo>
                <a:lnTo>
                  <a:pt x="9902791" y="1439783"/>
                </a:lnTo>
                <a:lnTo>
                  <a:pt x="9902765" y="1440278"/>
                </a:lnTo>
                <a:lnTo>
                  <a:pt x="9885647" y="1438652"/>
                </a:lnTo>
                <a:cubicBezTo>
                  <a:pt x="9853272" y="1438125"/>
                  <a:pt x="9821392" y="1435144"/>
                  <a:pt x="9790220" y="1429590"/>
                </a:cubicBezTo>
                <a:cubicBezTo>
                  <a:pt x="9784643" y="1430009"/>
                  <a:pt x="9779314" y="1429061"/>
                  <a:pt x="9774003" y="1428050"/>
                </a:cubicBezTo>
                <a:lnTo>
                  <a:pt x="9773887" y="1426902"/>
                </a:lnTo>
                <a:cubicBezTo>
                  <a:pt x="9415036" y="1367503"/>
                  <a:pt x="9133997" y="1086726"/>
                  <a:pt x="9083722" y="733861"/>
                </a:cubicBezTo>
                <a:cubicBezTo>
                  <a:pt x="9083554" y="733808"/>
                  <a:pt x="9083386" y="733803"/>
                  <a:pt x="9083216" y="733798"/>
                </a:cubicBezTo>
                <a:lnTo>
                  <a:pt x="9082678" y="727122"/>
                </a:lnTo>
                <a:cubicBezTo>
                  <a:pt x="9077619" y="696872"/>
                  <a:pt x="9075168" y="665981"/>
                  <a:pt x="9075211" y="634646"/>
                </a:cubicBezTo>
                <a:cubicBezTo>
                  <a:pt x="9073899" y="629018"/>
                  <a:pt x="9073840" y="623351"/>
                  <a:pt x="9073840" y="617670"/>
                </a:cubicBezTo>
                <a:lnTo>
                  <a:pt x="9074434" y="606230"/>
                </a:lnTo>
                <a:lnTo>
                  <a:pt x="9074932" y="606263"/>
                </a:lnTo>
                <a:close/>
                <a:moveTo>
                  <a:pt x="9052207" y="605769"/>
                </a:moveTo>
                <a:lnTo>
                  <a:pt x="9052233" y="606263"/>
                </a:lnTo>
                <a:lnTo>
                  <a:pt x="9052731" y="606230"/>
                </a:lnTo>
                <a:lnTo>
                  <a:pt x="9053325" y="617670"/>
                </a:lnTo>
                <a:cubicBezTo>
                  <a:pt x="9053325" y="623351"/>
                  <a:pt x="9053266" y="629018"/>
                  <a:pt x="9051954" y="634646"/>
                </a:cubicBezTo>
                <a:cubicBezTo>
                  <a:pt x="9051997" y="665981"/>
                  <a:pt x="9049546" y="696872"/>
                  <a:pt x="9044487" y="727122"/>
                </a:cubicBezTo>
                <a:lnTo>
                  <a:pt x="9043949" y="733798"/>
                </a:lnTo>
                <a:cubicBezTo>
                  <a:pt x="9043779" y="733803"/>
                  <a:pt x="9043611" y="733808"/>
                  <a:pt x="9043443" y="733861"/>
                </a:cubicBezTo>
                <a:cubicBezTo>
                  <a:pt x="8993168" y="1086726"/>
                  <a:pt x="8712129" y="1367503"/>
                  <a:pt x="8353278" y="1426902"/>
                </a:cubicBezTo>
                <a:lnTo>
                  <a:pt x="8353162" y="1428050"/>
                </a:lnTo>
                <a:cubicBezTo>
                  <a:pt x="8347851" y="1429061"/>
                  <a:pt x="8342522" y="1430009"/>
                  <a:pt x="8336945" y="1429590"/>
                </a:cubicBezTo>
                <a:cubicBezTo>
                  <a:pt x="8305773" y="1435144"/>
                  <a:pt x="8273893" y="1438125"/>
                  <a:pt x="8241519" y="1438652"/>
                </a:cubicBezTo>
                <a:lnTo>
                  <a:pt x="8224400" y="1440278"/>
                </a:lnTo>
                <a:lnTo>
                  <a:pt x="8224374" y="1439783"/>
                </a:lnTo>
                <a:lnTo>
                  <a:pt x="8223875" y="1439816"/>
                </a:lnTo>
                <a:cubicBezTo>
                  <a:pt x="8223309" y="1436014"/>
                  <a:pt x="8223282" y="1432198"/>
                  <a:pt x="8223282" y="1428376"/>
                </a:cubicBezTo>
                <a:cubicBezTo>
                  <a:pt x="8223282" y="1422694"/>
                  <a:pt x="8223341" y="1417025"/>
                  <a:pt x="8224653" y="1411395"/>
                </a:cubicBezTo>
                <a:cubicBezTo>
                  <a:pt x="8224611" y="1380067"/>
                  <a:pt x="8227060" y="1349182"/>
                  <a:pt x="8232117" y="1318938"/>
                </a:cubicBezTo>
                <a:lnTo>
                  <a:pt x="8232657" y="1312248"/>
                </a:lnTo>
                <a:cubicBezTo>
                  <a:pt x="8232826" y="1312243"/>
                  <a:pt x="8232995" y="1312238"/>
                  <a:pt x="8233163" y="1312185"/>
                </a:cubicBezTo>
                <a:cubicBezTo>
                  <a:pt x="8283439" y="959319"/>
                  <a:pt x="8564478" y="678542"/>
                  <a:pt x="8923328" y="619144"/>
                </a:cubicBezTo>
                <a:lnTo>
                  <a:pt x="8923445" y="617996"/>
                </a:lnTo>
                <a:cubicBezTo>
                  <a:pt x="8928754" y="616986"/>
                  <a:pt x="8934082" y="616038"/>
                  <a:pt x="8939658" y="616457"/>
                </a:cubicBezTo>
                <a:cubicBezTo>
                  <a:pt x="8970841" y="610900"/>
                  <a:pt x="9002734" y="607919"/>
                  <a:pt x="9035120" y="607392"/>
                </a:cubicBezTo>
                <a:close/>
                <a:moveTo>
                  <a:pt x="7382807" y="605769"/>
                </a:moveTo>
                <a:lnTo>
                  <a:pt x="7399895" y="607392"/>
                </a:lnTo>
                <a:cubicBezTo>
                  <a:pt x="7432280" y="607919"/>
                  <a:pt x="7464173" y="610900"/>
                  <a:pt x="7495356" y="616457"/>
                </a:cubicBezTo>
                <a:cubicBezTo>
                  <a:pt x="7500932" y="616038"/>
                  <a:pt x="7506260" y="616986"/>
                  <a:pt x="7511569" y="617996"/>
                </a:cubicBezTo>
                <a:lnTo>
                  <a:pt x="7511686" y="619144"/>
                </a:lnTo>
                <a:cubicBezTo>
                  <a:pt x="7870536" y="678542"/>
                  <a:pt x="8151575" y="959319"/>
                  <a:pt x="8201852" y="1312185"/>
                </a:cubicBezTo>
                <a:cubicBezTo>
                  <a:pt x="8202019" y="1312238"/>
                  <a:pt x="8202189" y="1312243"/>
                  <a:pt x="8202357" y="1312248"/>
                </a:cubicBezTo>
                <a:lnTo>
                  <a:pt x="8202898" y="1318938"/>
                </a:lnTo>
                <a:cubicBezTo>
                  <a:pt x="8207954" y="1349182"/>
                  <a:pt x="8210404" y="1380067"/>
                  <a:pt x="8210362" y="1411395"/>
                </a:cubicBezTo>
                <a:cubicBezTo>
                  <a:pt x="8211674" y="1417025"/>
                  <a:pt x="8211732" y="1422694"/>
                  <a:pt x="8211732" y="1428376"/>
                </a:cubicBezTo>
                <a:cubicBezTo>
                  <a:pt x="8211732" y="1432198"/>
                  <a:pt x="8211705" y="1436014"/>
                  <a:pt x="8211139" y="1439816"/>
                </a:cubicBezTo>
                <a:lnTo>
                  <a:pt x="8210640" y="1439783"/>
                </a:lnTo>
                <a:lnTo>
                  <a:pt x="8210614" y="1440278"/>
                </a:lnTo>
                <a:lnTo>
                  <a:pt x="8193496" y="1438652"/>
                </a:lnTo>
                <a:cubicBezTo>
                  <a:pt x="8161122" y="1438125"/>
                  <a:pt x="8129241" y="1435144"/>
                  <a:pt x="8098069" y="1429590"/>
                </a:cubicBezTo>
                <a:cubicBezTo>
                  <a:pt x="8092492" y="1430009"/>
                  <a:pt x="8087163" y="1429061"/>
                  <a:pt x="8081853" y="1428050"/>
                </a:cubicBezTo>
                <a:lnTo>
                  <a:pt x="8081737" y="1426902"/>
                </a:lnTo>
                <a:cubicBezTo>
                  <a:pt x="7722885" y="1367503"/>
                  <a:pt x="7441846" y="1086726"/>
                  <a:pt x="7391571" y="733861"/>
                </a:cubicBezTo>
                <a:cubicBezTo>
                  <a:pt x="7391403" y="733808"/>
                  <a:pt x="7391235" y="733803"/>
                  <a:pt x="7391065" y="733798"/>
                </a:cubicBezTo>
                <a:lnTo>
                  <a:pt x="7390527" y="727122"/>
                </a:lnTo>
                <a:cubicBezTo>
                  <a:pt x="7385468" y="696872"/>
                  <a:pt x="7383018" y="665981"/>
                  <a:pt x="7383060" y="634646"/>
                </a:cubicBezTo>
                <a:cubicBezTo>
                  <a:pt x="7381748" y="629018"/>
                  <a:pt x="7381689" y="623351"/>
                  <a:pt x="7381689" y="617670"/>
                </a:cubicBezTo>
                <a:lnTo>
                  <a:pt x="7382283" y="606230"/>
                </a:lnTo>
                <a:lnTo>
                  <a:pt x="7382781" y="606263"/>
                </a:lnTo>
                <a:close/>
                <a:moveTo>
                  <a:pt x="5690656" y="605769"/>
                </a:moveTo>
                <a:lnTo>
                  <a:pt x="5707743" y="607392"/>
                </a:lnTo>
                <a:cubicBezTo>
                  <a:pt x="5740129" y="607919"/>
                  <a:pt x="5772021" y="610900"/>
                  <a:pt x="5803205" y="616457"/>
                </a:cubicBezTo>
                <a:cubicBezTo>
                  <a:pt x="5808781" y="616038"/>
                  <a:pt x="5814109" y="616986"/>
                  <a:pt x="5819417" y="617996"/>
                </a:cubicBezTo>
                <a:lnTo>
                  <a:pt x="5819534" y="619144"/>
                </a:lnTo>
                <a:cubicBezTo>
                  <a:pt x="6178385" y="678542"/>
                  <a:pt x="6459424" y="959319"/>
                  <a:pt x="6509700" y="1312185"/>
                </a:cubicBezTo>
                <a:cubicBezTo>
                  <a:pt x="6509868" y="1312238"/>
                  <a:pt x="6510037" y="1312243"/>
                  <a:pt x="6510206" y="1312248"/>
                </a:cubicBezTo>
                <a:lnTo>
                  <a:pt x="6510746" y="1318938"/>
                </a:lnTo>
                <a:cubicBezTo>
                  <a:pt x="6515803" y="1349182"/>
                  <a:pt x="6518252" y="1380067"/>
                  <a:pt x="6518210" y="1411395"/>
                </a:cubicBezTo>
                <a:cubicBezTo>
                  <a:pt x="6519522" y="1417025"/>
                  <a:pt x="6519581" y="1422694"/>
                  <a:pt x="6519581" y="1428376"/>
                </a:cubicBezTo>
                <a:cubicBezTo>
                  <a:pt x="6519581" y="1432198"/>
                  <a:pt x="6519554" y="1436014"/>
                  <a:pt x="6518988" y="1439816"/>
                </a:cubicBezTo>
                <a:lnTo>
                  <a:pt x="6518489" y="1439783"/>
                </a:lnTo>
                <a:lnTo>
                  <a:pt x="6518463" y="1440278"/>
                </a:lnTo>
                <a:lnTo>
                  <a:pt x="6501344" y="1438652"/>
                </a:lnTo>
                <a:cubicBezTo>
                  <a:pt x="6468970" y="1438125"/>
                  <a:pt x="6437090" y="1435144"/>
                  <a:pt x="6405918" y="1429590"/>
                </a:cubicBezTo>
                <a:cubicBezTo>
                  <a:pt x="6400341" y="1430009"/>
                  <a:pt x="6395012" y="1429061"/>
                  <a:pt x="6389701" y="1428050"/>
                </a:cubicBezTo>
                <a:lnTo>
                  <a:pt x="6389585" y="1426902"/>
                </a:lnTo>
                <a:cubicBezTo>
                  <a:pt x="6030734" y="1367503"/>
                  <a:pt x="5749695" y="1086726"/>
                  <a:pt x="5699419" y="733861"/>
                </a:cubicBezTo>
                <a:cubicBezTo>
                  <a:pt x="5699252" y="733808"/>
                  <a:pt x="5699083" y="733803"/>
                  <a:pt x="5698914" y="733798"/>
                </a:cubicBezTo>
                <a:lnTo>
                  <a:pt x="5698375" y="727122"/>
                </a:lnTo>
                <a:cubicBezTo>
                  <a:pt x="5693317" y="696872"/>
                  <a:pt x="5690866" y="665981"/>
                  <a:pt x="5690908" y="634646"/>
                </a:cubicBezTo>
                <a:cubicBezTo>
                  <a:pt x="5689596" y="629018"/>
                  <a:pt x="5689538" y="623351"/>
                  <a:pt x="5689538" y="617670"/>
                </a:cubicBezTo>
                <a:lnTo>
                  <a:pt x="5690132" y="606230"/>
                </a:lnTo>
                <a:lnTo>
                  <a:pt x="5690630" y="606263"/>
                </a:lnTo>
                <a:close/>
                <a:moveTo>
                  <a:pt x="5667905" y="605769"/>
                </a:moveTo>
                <a:lnTo>
                  <a:pt x="5667931" y="606263"/>
                </a:lnTo>
                <a:lnTo>
                  <a:pt x="5668429" y="606230"/>
                </a:lnTo>
                <a:lnTo>
                  <a:pt x="5669023" y="617670"/>
                </a:lnTo>
                <a:cubicBezTo>
                  <a:pt x="5669023" y="623351"/>
                  <a:pt x="5668964" y="629018"/>
                  <a:pt x="5667652" y="634646"/>
                </a:cubicBezTo>
                <a:cubicBezTo>
                  <a:pt x="5667694" y="665981"/>
                  <a:pt x="5665244" y="696872"/>
                  <a:pt x="5660185" y="727122"/>
                </a:cubicBezTo>
                <a:lnTo>
                  <a:pt x="5659647" y="733798"/>
                </a:lnTo>
                <a:cubicBezTo>
                  <a:pt x="5659477" y="733803"/>
                  <a:pt x="5659309" y="733808"/>
                  <a:pt x="5659141" y="733861"/>
                </a:cubicBezTo>
                <a:cubicBezTo>
                  <a:pt x="5608866" y="1086726"/>
                  <a:pt x="5327827" y="1367503"/>
                  <a:pt x="4968975" y="1426902"/>
                </a:cubicBezTo>
                <a:lnTo>
                  <a:pt x="4968859" y="1428050"/>
                </a:lnTo>
                <a:cubicBezTo>
                  <a:pt x="4963549" y="1429061"/>
                  <a:pt x="4958220" y="1430009"/>
                  <a:pt x="4952643" y="1429590"/>
                </a:cubicBezTo>
                <a:cubicBezTo>
                  <a:pt x="4921471" y="1435144"/>
                  <a:pt x="4889590" y="1438125"/>
                  <a:pt x="4857216" y="1438652"/>
                </a:cubicBezTo>
                <a:lnTo>
                  <a:pt x="4840098" y="1440278"/>
                </a:lnTo>
                <a:lnTo>
                  <a:pt x="4840072" y="1439783"/>
                </a:lnTo>
                <a:lnTo>
                  <a:pt x="4839573" y="1439816"/>
                </a:lnTo>
                <a:cubicBezTo>
                  <a:pt x="4839007" y="1436014"/>
                  <a:pt x="4838980" y="1432198"/>
                  <a:pt x="4838980" y="1428376"/>
                </a:cubicBezTo>
                <a:cubicBezTo>
                  <a:pt x="4838980" y="1422694"/>
                  <a:pt x="4839038" y="1417025"/>
                  <a:pt x="4840350" y="1411395"/>
                </a:cubicBezTo>
                <a:cubicBezTo>
                  <a:pt x="4840308" y="1380067"/>
                  <a:pt x="4842758" y="1349182"/>
                  <a:pt x="4847814" y="1318938"/>
                </a:cubicBezTo>
                <a:lnTo>
                  <a:pt x="4848355" y="1312248"/>
                </a:lnTo>
                <a:cubicBezTo>
                  <a:pt x="4848523" y="1312243"/>
                  <a:pt x="4848693" y="1312238"/>
                  <a:pt x="4848860" y="1312185"/>
                </a:cubicBezTo>
                <a:cubicBezTo>
                  <a:pt x="4899137" y="959319"/>
                  <a:pt x="5180176" y="678542"/>
                  <a:pt x="5539026" y="619144"/>
                </a:cubicBezTo>
                <a:lnTo>
                  <a:pt x="5539143" y="617996"/>
                </a:lnTo>
                <a:cubicBezTo>
                  <a:pt x="5544452" y="616986"/>
                  <a:pt x="5549780" y="616038"/>
                  <a:pt x="5555356" y="616457"/>
                </a:cubicBezTo>
                <a:cubicBezTo>
                  <a:pt x="5586539" y="610900"/>
                  <a:pt x="5618432" y="607919"/>
                  <a:pt x="5650817" y="607392"/>
                </a:cubicBezTo>
                <a:close/>
                <a:moveTo>
                  <a:pt x="3998505" y="605769"/>
                </a:moveTo>
                <a:lnTo>
                  <a:pt x="4015592" y="607392"/>
                </a:lnTo>
                <a:cubicBezTo>
                  <a:pt x="4047978" y="607919"/>
                  <a:pt x="4079870" y="610900"/>
                  <a:pt x="4111054" y="616457"/>
                </a:cubicBezTo>
                <a:cubicBezTo>
                  <a:pt x="4116630" y="616038"/>
                  <a:pt x="4121958" y="616986"/>
                  <a:pt x="4127266" y="617996"/>
                </a:cubicBezTo>
                <a:lnTo>
                  <a:pt x="4127384" y="619144"/>
                </a:lnTo>
                <a:cubicBezTo>
                  <a:pt x="4486234" y="678542"/>
                  <a:pt x="4767273" y="959319"/>
                  <a:pt x="4817549" y="1312185"/>
                </a:cubicBezTo>
                <a:cubicBezTo>
                  <a:pt x="4817717" y="1312238"/>
                  <a:pt x="4817886" y="1312243"/>
                  <a:pt x="4818055" y="1312248"/>
                </a:cubicBezTo>
                <a:lnTo>
                  <a:pt x="4818595" y="1318938"/>
                </a:lnTo>
                <a:cubicBezTo>
                  <a:pt x="4823652" y="1349182"/>
                  <a:pt x="4826101" y="1380067"/>
                  <a:pt x="4826059" y="1411395"/>
                </a:cubicBezTo>
                <a:cubicBezTo>
                  <a:pt x="4827371" y="1417025"/>
                  <a:pt x="4827430" y="1422694"/>
                  <a:pt x="4827430" y="1428376"/>
                </a:cubicBezTo>
                <a:cubicBezTo>
                  <a:pt x="4827430" y="1432198"/>
                  <a:pt x="4827403" y="1436014"/>
                  <a:pt x="4826837" y="1439816"/>
                </a:cubicBezTo>
                <a:lnTo>
                  <a:pt x="4826338" y="1439783"/>
                </a:lnTo>
                <a:lnTo>
                  <a:pt x="4826312" y="1440278"/>
                </a:lnTo>
                <a:lnTo>
                  <a:pt x="4809193" y="1438652"/>
                </a:lnTo>
                <a:cubicBezTo>
                  <a:pt x="4776819" y="1438125"/>
                  <a:pt x="4744939" y="1435144"/>
                  <a:pt x="4713767" y="1429590"/>
                </a:cubicBezTo>
                <a:cubicBezTo>
                  <a:pt x="4708190" y="1430009"/>
                  <a:pt x="4702861" y="1429061"/>
                  <a:pt x="4697550" y="1428050"/>
                </a:cubicBezTo>
                <a:lnTo>
                  <a:pt x="4697434" y="1426902"/>
                </a:lnTo>
                <a:cubicBezTo>
                  <a:pt x="4338583" y="1367503"/>
                  <a:pt x="4057544" y="1086726"/>
                  <a:pt x="4007268" y="733861"/>
                </a:cubicBezTo>
                <a:cubicBezTo>
                  <a:pt x="4007101" y="733808"/>
                  <a:pt x="4006932" y="733803"/>
                  <a:pt x="4006763" y="733798"/>
                </a:cubicBezTo>
                <a:lnTo>
                  <a:pt x="4006225" y="727122"/>
                </a:lnTo>
                <a:cubicBezTo>
                  <a:pt x="4001166" y="696872"/>
                  <a:pt x="3998715" y="665981"/>
                  <a:pt x="3998757" y="634646"/>
                </a:cubicBezTo>
                <a:cubicBezTo>
                  <a:pt x="3997445" y="629018"/>
                  <a:pt x="3997387" y="623351"/>
                  <a:pt x="3997387" y="617670"/>
                </a:cubicBezTo>
                <a:lnTo>
                  <a:pt x="3997981" y="606230"/>
                </a:lnTo>
                <a:lnTo>
                  <a:pt x="3998479" y="606263"/>
                </a:lnTo>
                <a:close/>
                <a:moveTo>
                  <a:pt x="3975754" y="605769"/>
                </a:moveTo>
                <a:lnTo>
                  <a:pt x="3975780" y="606263"/>
                </a:lnTo>
                <a:lnTo>
                  <a:pt x="3976278" y="606230"/>
                </a:lnTo>
                <a:lnTo>
                  <a:pt x="3976872" y="617670"/>
                </a:lnTo>
                <a:cubicBezTo>
                  <a:pt x="3976872" y="623351"/>
                  <a:pt x="3976813" y="629018"/>
                  <a:pt x="3975501" y="634646"/>
                </a:cubicBezTo>
                <a:cubicBezTo>
                  <a:pt x="3975543" y="665981"/>
                  <a:pt x="3973093" y="696872"/>
                  <a:pt x="3968034" y="727122"/>
                </a:cubicBezTo>
                <a:lnTo>
                  <a:pt x="3967496" y="733798"/>
                </a:lnTo>
                <a:cubicBezTo>
                  <a:pt x="3967326" y="733803"/>
                  <a:pt x="3967158" y="733808"/>
                  <a:pt x="3966990" y="733861"/>
                </a:cubicBezTo>
                <a:cubicBezTo>
                  <a:pt x="3916715" y="1086726"/>
                  <a:pt x="3635676" y="1367503"/>
                  <a:pt x="3276825" y="1426902"/>
                </a:cubicBezTo>
                <a:lnTo>
                  <a:pt x="3276708" y="1428050"/>
                </a:lnTo>
                <a:cubicBezTo>
                  <a:pt x="3271398" y="1429061"/>
                  <a:pt x="3266069" y="1430009"/>
                  <a:pt x="3260492" y="1429590"/>
                </a:cubicBezTo>
                <a:cubicBezTo>
                  <a:pt x="3229320" y="1435144"/>
                  <a:pt x="3197440" y="1438125"/>
                  <a:pt x="3165065" y="1438652"/>
                </a:cubicBezTo>
                <a:lnTo>
                  <a:pt x="3147947" y="1440278"/>
                </a:lnTo>
                <a:lnTo>
                  <a:pt x="3147921" y="1439783"/>
                </a:lnTo>
                <a:lnTo>
                  <a:pt x="3147422" y="1439816"/>
                </a:lnTo>
                <a:cubicBezTo>
                  <a:pt x="3146856" y="1436014"/>
                  <a:pt x="3146829" y="1432198"/>
                  <a:pt x="3146829" y="1428376"/>
                </a:cubicBezTo>
                <a:cubicBezTo>
                  <a:pt x="3146829" y="1422694"/>
                  <a:pt x="3146887" y="1417025"/>
                  <a:pt x="3148199" y="1411395"/>
                </a:cubicBezTo>
                <a:cubicBezTo>
                  <a:pt x="3148157" y="1380067"/>
                  <a:pt x="3150607" y="1349182"/>
                  <a:pt x="3155663" y="1318938"/>
                </a:cubicBezTo>
                <a:lnTo>
                  <a:pt x="3156204" y="1312248"/>
                </a:lnTo>
                <a:cubicBezTo>
                  <a:pt x="3156372" y="1312243"/>
                  <a:pt x="3156542" y="1312238"/>
                  <a:pt x="3156709" y="1312185"/>
                </a:cubicBezTo>
                <a:cubicBezTo>
                  <a:pt x="3206986" y="959319"/>
                  <a:pt x="3488025" y="678542"/>
                  <a:pt x="3846875" y="619144"/>
                </a:cubicBezTo>
                <a:lnTo>
                  <a:pt x="3846992" y="617996"/>
                </a:lnTo>
                <a:cubicBezTo>
                  <a:pt x="3852301" y="616986"/>
                  <a:pt x="3857629" y="616038"/>
                  <a:pt x="3863205" y="616457"/>
                </a:cubicBezTo>
                <a:cubicBezTo>
                  <a:pt x="3894388" y="610900"/>
                  <a:pt x="3926281" y="607919"/>
                  <a:pt x="3958666" y="607392"/>
                </a:cubicBezTo>
                <a:close/>
                <a:moveTo>
                  <a:pt x="2306354" y="605769"/>
                </a:moveTo>
                <a:lnTo>
                  <a:pt x="2323441" y="607392"/>
                </a:lnTo>
                <a:cubicBezTo>
                  <a:pt x="2355827" y="607919"/>
                  <a:pt x="2387719" y="610900"/>
                  <a:pt x="2418903" y="616457"/>
                </a:cubicBezTo>
                <a:cubicBezTo>
                  <a:pt x="2424479" y="616038"/>
                  <a:pt x="2429807" y="616986"/>
                  <a:pt x="2435115" y="617996"/>
                </a:cubicBezTo>
                <a:lnTo>
                  <a:pt x="2435233" y="619144"/>
                </a:lnTo>
                <a:cubicBezTo>
                  <a:pt x="2794083" y="678542"/>
                  <a:pt x="3075122" y="959319"/>
                  <a:pt x="3125398" y="1312185"/>
                </a:cubicBezTo>
                <a:cubicBezTo>
                  <a:pt x="3125566" y="1312238"/>
                  <a:pt x="3125735" y="1312243"/>
                  <a:pt x="3125904" y="1312248"/>
                </a:cubicBezTo>
                <a:lnTo>
                  <a:pt x="3126444" y="1318938"/>
                </a:lnTo>
                <a:cubicBezTo>
                  <a:pt x="3131501" y="1349182"/>
                  <a:pt x="3133950" y="1380067"/>
                  <a:pt x="3133908" y="1411395"/>
                </a:cubicBezTo>
                <a:cubicBezTo>
                  <a:pt x="3135220" y="1417025"/>
                  <a:pt x="3135279" y="1422694"/>
                  <a:pt x="3135279" y="1428376"/>
                </a:cubicBezTo>
                <a:cubicBezTo>
                  <a:pt x="3135279" y="1432198"/>
                  <a:pt x="3135252" y="1436014"/>
                  <a:pt x="3134686" y="1439816"/>
                </a:cubicBezTo>
                <a:lnTo>
                  <a:pt x="3134187" y="1439783"/>
                </a:lnTo>
                <a:lnTo>
                  <a:pt x="3134161" y="1440278"/>
                </a:lnTo>
                <a:lnTo>
                  <a:pt x="3117042" y="1438652"/>
                </a:lnTo>
                <a:cubicBezTo>
                  <a:pt x="3084668" y="1438125"/>
                  <a:pt x="3052788" y="1435144"/>
                  <a:pt x="3021616" y="1429590"/>
                </a:cubicBezTo>
                <a:cubicBezTo>
                  <a:pt x="3016039" y="1430009"/>
                  <a:pt x="3010710" y="1429061"/>
                  <a:pt x="3005399" y="1428050"/>
                </a:cubicBezTo>
                <a:lnTo>
                  <a:pt x="3005283" y="1426902"/>
                </a:lnTo>
                <a:cubicBezTo>
                  <a:pt x="2646432" y="1367503"/>
                  <a:pt x="2365393" y="1086726"/>
                  <a:pt x="2315117" y="733861"/>
                </a:cubicBezTo>
                <a:cubicBezTo>
                  <a:pt x="2314950" y="733808"/>
                  <a:pt x="2314781" y="733803"/>
                  <a:pt x="2314612" y="733798"/>
                </a:cubicBezTo>
                <a:lnTo>
                  <a:pt x="2314074" y="727122"/>
                </a:lnTo>
                <a:cubicBezTo>
                  <a:pt x="2309015" y="696872"/>
                  <a:pt x="2306564" y="665981"/>
                  <a:pt x="2306606" y="634646"/>
                </a:cubicBezTo>
                <a:cubicBezTo>
                  <a:pt x="2305294" y="629018"/>
                  <a:pt x="2305236" y="623351"/>
                  <a:pt x="2305236" y="617670"/>
                </a:cubicBezTo>
                <a:lnTo>
                  <a:pt x="2305830" y="606230"/>
                </a:lnTo>
                <a:lnTo>
                  <a:pt x="2306328" y="606263"/>
                </a:lnTo>
                <a:close/>
                <a:moveTo>
                  <a:pt x="2283603" y="605769"/>
                </a:moveTo>
                <a:lnTo>
                  <a:pt x="2283629" y="606263"/>
                </a:lnTo>
                <a:lnTo>
                  <a:pt x="2284127" y="606230"/>
                </a:lnTo>
                <a:lnTo>
                  <a:pt x="2284721" y="617670"/>
                </a:lnTo>
                <a:cubicBezTo>
                  <a:pt x="2284721" y="623351"/>
                  <a:pt x="2284662" y="629018"/>
                  <a:pt x="2283350" y="634646"/>
                </a:cubicBezTo>
                <a:cubicBezTo>
                  <a:pt x="2283392" y="665981"/>
                  <a:pt x="2280942" y="696872"/>
                  <a:pt x="2275883" y="727122"/>
                </a:cubicBezTo>
                <a:lnTo>
                  <a:pt x="2275345" y="733798"/>
                </a:lnTo>
                <a:cubicBezTo>
                  <a:pt x="2275175" y="733803"/>
                  <a:pt x="2275007" y="733808"/>
                  <a:pt x="2274839" y="733861"/>
                </a:cubicBezTo>
                <a:cubicBezTo>
                  <a:pt x="2224564" y="1086726"/>
                  <a:pt x="1943525" y="1367503"/>
                  <a:pt x="1584673" y="1426902"/>
                </a:cubicBezTo>
                <a:lnTo>
                  <a:pt x="1584557" y="1428050"/>
                </a:lnTo>
                <a:cubicBezTo>
                  <a:pt x="1579247" y="1429061"/>
                  <a:pt x="1573918" y="1430009"/>
                  <a:pt x="1568341" y="1429590"/>
                </a:cubicBezTo>
                <a:cubicBezTo>
                  <a:pt x="1537169" y="1435144"/>
                  <a:pt x="1505289" y="1438125"/>
                  <a:pt x="1472914" y="1438652"/>
                </a:cubicBezTo>
                <a:lnTo>
                  <a:pt x="1455796" y="1440278"/>
                </a:lnTo>
                <a:lnTo>
                  <a:pt x="1455770" y="1439783"/>
                </a:lnTo>
                <a:lnTo>
                  <a:pt x="1455271" y="1439816"/>
                </a:lnTo>
                <a:cubicBezTo>
                  <a:pt x="1454705" y="1436014"/>
                  <a:pt x="1454678" y="1432198"/>
                  <a:pt x="1454678" y="1428376"/>
                </a:cubicBezTo>
                <a:cubicBezTo>
                  <a:pt x="1454678" y="1422694"/>
                  <a:pt x="1454736" y="1417025"/>
                  <a:pt x="1456048" y="1411395"/>
                </a:cubicBezTo>
                <a:cubicBezTo>
                  <a:pt x="1456006" y="1380067"/>
                  <a:pt x="1458456" y="1349182"/>
                  <a:pt x="1463513" y="1318938"/>
                </a:cubicBezTo>
                <a:lnTo>
                  <a:pt x="1464053" y="1312248"/>
                </a:lnTo>
                <a:cubicBezTo>
                  <a:pt x="1464221" y="1312243"/>
                  <a:pt x="1464391" y="1312238"/>
                  <a:pt x="1464558" y="1312185"/>
                </a:cubicBezTo>
                <a:cubicBezTo>
                  <a:pt x="1514835" y="959319"/>
                  <a:pt x="1795874" y="678542"/>
                  <a:pt x="2154724" y="619144"/>
                </a:cubicBezTo>
                <a:lnTo>
                  <a:pt x="2154841" y="617996"/>
                </a:lnTo>
                <a:cubicBezTo>
                  <a:pt x="2160150" y="616986"/>
                  <a:pt x="2165478" y="616038"/>
                  <a:pt x="2171054" y="616457"/>
                </a:cubicBezTo>
                <a:cubicBezTo>
                  <a:pt x="2202237" y="610900"/>
                  <a:pt x="2234130" y="607919"/>
                  <a:pt x="2266515" y="607392"/>
                </a:cubicBezTo>
                <a:close/>
                <a:moveTo>
                  <a:pt x="614203" y="605769"/>
                </a:moveTo>
                <a:lnTo>
                  <a:pt x="631290" y="607392"/>
                </a:lnTo>
                <a:cubicBezTo>
                  <a:pt x="663676" y="607919"/>
                  <a:pt x="695568" y="610900"/>
                  <a:pt x="726752" y="616457"/>
                </a:cubicBezTo>
                <a:cubicBezTo>
                  <a:pt x="732328" y="616038"/>
                  <a:pt x="737656" y="616986"/>
                  <a:pt x="742964" y="617996"/>
                </a:cubicBezTo>
                <a:lnTo>
                  <a:pt x="743081" y="619144"/>
                </a:lnTo>
                <a:cubicBezTo>
                  <a:pt x="1101932" y="678542"/>
                  <a:pt x="1382971" y="959319"/>
                  <a:pt x="1433247" y="1312185"/>
                </a:cubicBezTo>
                <a:cubicBezTo>
                  <a:pt x="1433415" y="1312238"/>
                  <a:pt x="1433584" y="1312243"/>
                  <a:pt x="1433753" y="1312248"/>
                </a:cubicBezTo>
                <a:lnTo>
                  <a:pt x="1434293" y="1318938"/>
                </a:lnTo>
                <a:cubicBezTo>
                  <a:pt x="1439350" y="1349182"/>
                  <a:pt x="1441799" y="1380067"/>
                  <a:pt x="1441757" y="1411395"/>
                </a:cubicBezTo>
                <a:cubicBezTo>
                  <a:pt x="1443069" y="1417025"/>
                  <a:pt x="1443128" y="1422694"/>
                  <a:pt x="1443128" y="1428376"/>
                </a:cubicBezTo>
                <a:cubicBezTo>
                  <a:pt x="1443128" y="1432198"/>
                  <a:pt x="1443101" y="1436014"/>
                  <a:pt x="1442535" y="1439816"/>
                </a:cubicBezTo>
                <a:lnTo>
                  <a:pt x="1442036" y="1439783"/>
                </a:lnTo>
                <a:lnTo>
                  <a:pt x="1442010" y="1440278"/>
                </a:lnTo>
                <a:lnTo>
                  <a:pt x="1424891" y="1438652"/>
                </a:lnTo>
                <a:cubicBezTo>
                  <a:pt x="1392517" y="1438125"/>
                  <a:pt x="1360637" y="1435144"/>
                  <a:pt x="1329465" y="1429590"/>
                </a:cubicBezTo>
                <a:cubicBezTo>
                  <a:pt x="1323888" y="1430009"/>
                  <a:pt x="1318559" y="1429061"/>
                  <a:pt x="1313248" y="1428050"/>
                </a:cubicBezTo>
                <a:lnTo>
                  <a:pt x="1313132" y="1426902"/>
                </a:lnTo>
                <a:cubicBezTo>
                  <a:pt x="954281" y="1367503"/>
                  <a:pt x="673242" y="1086726"/>
                  <a:pt x="622966" y="733861"/>
                </a:cubicBezTo>
                <a:cubicBezTo>
                  <a:pt x="622799" y="733808"/>
                  <a:pt x="622630" y="733803"/>
                  <a:pt x="622461" y="733798"/>
                </a:cubicBezTo>
                <a:lnTo>
                  <a:pt x="621923" y="727122"/>
                </a:lnTo>
                <a:cubicBezTo>
                  <a:pt x="616864" y="696872"/>
                  <a:pt x="614413" y="665981"/>
                  <a:pt x="614455" y="634646"/>
                </a:cubicBezTo>
                <a:cubicBezTo>
                  <a:pt x="613143" y="629018"/>
                  <a:pt x="613085" y="623351"/>
                  <a:pt x="613085" y="617670"/>
                </a:cubicBezTo>
                <a:lnTo>
                  <a:pt x="613679" y="606230"/>
                </a:lnTo>
                <a:lnTo>
                  <a:pt x="614177" y="606263"/>
                </a:lnTo>
                <a:close/>
                <a:moveTo>
                  <a:pt x="7360056" y="605769"/>
                </a:moveTo>
                <a:lnTo>
                  <a:pt x="7360082" y="606263"/>
                </a:lnTo>
                <a:lnTo>
                  <a:pt x="7360580" y="606230"/>
                </a:lnTo>
                <a:lnTo>
                  <a:pt x="7361174" y="617670"/>
                </a:lnTo>
                <a:cubicBezTo>
                  <a:pt x="7361174" y="623351"/>
                  <a:pt x="7361116" y="629018"/>
                  <a:pt x="7359804" y="634646"/>
                </a:cubicBezTo>
                <a:cubicBezTo>
                  <a:pt x="7359846" y="665981"/>
                  <a:pt x="7357395" y="696872"/>
                  <a:pt x="7352337" y="727122"/>
                </a:cubicBezTo>
                <a:lnTo>
                  <a:pt x="7351798" y="733798"/>
                </a:lnTo>
                <a:cubicBezTo>
                  <a:pt x="7351629" y="733803"/>
                  <a:pt x="7351460" y="733808"/>
                  <a:pt x="7351293" y="733861"/>
                </a:cubicBezTo>
                <a:cubicBezTo>
                  <a:pt x="7301017" y="1086726"/>
                  <a:pt x="7019978" y="1367503"/>
                  <a:pt x="6661127" y="1426902"/>
                </a:cubicBezTo>
                <a:lnTo>
                  <a:pt x="6661011" y="1428050"/>
                </a:lnTo>
                <a:cubicBezTo>
                  <a:pt x="6655700" y="1429061"/>
                  <a:pt x="6650371" y="1430009"/>
                  <a:pt x="6644794" y="1429590"/>
                </a:cubicBezTo>
                <a:cubicBezTo>
                  <a:pt x="6613622" y="1435144"/>
                  <a:pt x="6581742" y="1438125"/>
                  <a:pt x="6549368" y="1438652"/>
                </a:cubicBezTo>
                <a:lnTo>
                  <a:pt x="6532249" y="1440278"/>
                </a:lnTo>
                <a:lnTo>
                  <a:pt x="6532223" y="1439783"/>
                </a:lnTo>
                <a:lnTo>
                  <a:pt x="6531724" y="1439816"/>
                </a:lnTo>
                <a:cubicBezTo>
                  <a:pt x="6531158" y="1436014"/>
                  <a:pt x="6531131" y="1432198"/>
                  <a:pt x="6531131" y="1428376"/>
                </a:cubicBezTo>
                <a:cubicBezTo>
                  <a:pt x="6531131" y="1422694"/>
                  <a:pt x="6531190" y="1417025"/>
                  <a:pt x="6532502" y="1411395"/>
                </a:cubicBezTo>
                <a:cubicBezTo>
                  <a:pt x="6532460" y="1380067"/>
                  <a:pt x="6534909" y="1349182"/>
                  <a:pt x="6539966" y="1318938"/>
                </a:cubicBezTo>
                <a:lnTo>
                  <a:pt x="6540506" y="1312248"/>
                </a:lnTo>
                <a:cubicBezTo>
                  <a:pt x="6540675" y="1312243"/>
                  <a:pt x="6540844" y="1312238"/>
                  <a:pt x="6541012" y="1312185"/>
                </a:cubicBezTo>
                <a:cubicBezTo>
                  <a:pt x="6591288" y="959319"/>
                  <a:pt x="6872327" y="678542"/>
                  <a:pt x="7231178" y="619144"/>
                </a:cubicBezTo>
                <a:lnTo>
                  <a:pt x="7231295" y="617996"/>
                </a:lnTo>
                <a:cubicBezTo>
                  <a:pt x="7236603" y="616986"/>
                  <a:pt x="7241931" y="616038"/>
                  <a:pt x="7247507" y="616457"/>
                </a:cubicBezTo>
                <a:cubicBezTo>
                  <a:pt x="7278691" y="610900"/>
                  <a:pt x="7310583" y="607919"/>
                  <a:pt x="7342969" y="607392"/>
                </a:cubicBezTo>
                <a:close/>
                <a:moveTo>
                  <a:pt x="591452" y="605769"/>
                </a:moveTo>
                <a:lnTo>
                  <a:pt x="591478" y="606263"/>
                </a:lnTo>
                <a:lnTo>
                  <a:pt x="591976" y="606230"/>
                </a:lnTo>
                <a:lnTo>
                  <a:pt x="592570" y="617670"/>
                </a:lnTo>
                <a:cubicBezTo>
                  <a:pt x="592570" y="623351"/>
                  <a:pt x="592511" y="629018"/>
                  <a:pt x="591199" y="634646"/>
                </a:cubicBezTo>
                <a:cubicBezTo>
                  <a:pt x="591242" y="665981"/>
                  <a:pt x="588791" y="696872"/>
                  <a:pt x="583732" y="727122"/>
                </a:cubicBezTo>
                <a:lnTo>
                  <a:pt x="583194" y="733798"/>
                </a:lnTo>
                <a:cubicBezTo>
                  <a:pt x="583024" y="733803"/>
                  <a:pt x="582856" y="733808"/>
                  <a:pt x="582689" y="733861"/>
                </a:cubicBezTo>
                <a:cubicBezTo>
                  <a:pt x="537576" y="1050490"/>
                  <a:pt x="306662" y="1309076"/>
                  <a:pt x="0" y="1400276"/>
                </a:cubicBezTo>
                <a:lnTo>
                  <a:pt x="0" y="1267938"/>
                </a:lnTo>
                <a:cubicBezTo>
                  <a:pt x="229298" y="1185101"/>
                  <a:pt x="402181" y="989705"/>
                  <a:pt x="449203" y="750600"/>
                </a:cubicBezTo>
                <a:cubicBezTo>
                  <a:pt x="258971" y="791484"/>
                  <a:pt x="97576" y="906749"/>
                  <a:pt x="0" y="1064489"/>
                </a:cubicBezTo>
                <a:lnTo>
                  <a:pt x="0" y="857695"/>
                </a:lnTo>
                <a:cubicBezTo>
                  <a:pt x="121484" y="734788"/>
                  <a:pt x="282199" y="649000"/>
                  <a:pt x="462573" y="619144"/>
                </a:cubicBezTo>
                <a:lnTo>
                  <a:pt x="462690" y="617996"/>
                </a:lnTo>
                <a:cubicBezTo>
                  <a:pt x="467999" y="616986"/>
                  <a:pt x="473327" y="616038"/>
                  <a:pt x="478903" y="616457"/>
                </a:cubicBezTo>
                <a:cubicBezTo>
                  <a:pt x="510086" y="610900"/>
                  <a:pt x="541979" y="607919"/>
                  <a:pt x="574365" y="607392"/>
                </a:cubicBezTo>
                <a:close/>
                <a:moveTo>
                  <a:pt x="11969013" y="0"/>
                </a:moveTo>
                <a:lnTo>
                  <a:pt x="12180097" y="0"/>
                </a:lnTo>
                <a:cubicBezTo>
                  <a:pt x="12184579" y="2797"/>
                  <a:pt x="12188307" y="6390"/>
                  <a:pt x="12192000" y="10016"/>
                </a:cubicBezTo>
                <a:lnTo>
                  <a:pt x="12192000" y="210008"/>
                </a:lnTo>
                <a:cubicBezTo>
                  <a:pt x="12135666" y="124006"/>
                  <a:pt x="12059786" y="51396"/>
                  <a:pt x="11969013" y="0"/>
                </a:cubicBezTo>
                <a:close/>
                <a:moveTo>
                  <a:pt x="11640695" y="0"/>
                </a:moveTo>
                <a:lnTo>
                  <a:pt x="11775234" y="0"/>
                </a:lnTo>
                <a:cubicBezTo>
                  <a:pt x="11842228" y="193636"/>
                  <a:pt x="11995970" y="348667"/>
                  <a:pt x="12192000" y="421829"/>
                </a:cubicBezTo>
                <a:lnTo>
                  <a:pt x="12192000" y="553832"/>
                </a:lnTo>
                <a:cubicBezTo>
                  <a:pt x="11924422" y="471599"/>
                  <a:pt x="11715712" y="262771"/>
                  <a:pt x="11640695" y="0"/>
                </a:cubicBezTo>
                <a:close/>
                <a:moveTo>
                  <a:pt x="11023379" y="0"/>
                </a:moveTo>
                <a:lnTo>
                  <a:pt x="11232088" y="0"/>
                </a:lnTo>
                <a:cubicBezTo>
                  <a:pt x="11066618" y="98005"/>
                  <a:pt x="10947209" y="260867"/>
                  <a:pt x="10909358" y="451830"/>
                </a:cubicBezTo>
                <a:cubicBezTo>
                  <a:pt x="11153410" y="399791"/>
                  <a:pt x="11350000" y="226290"/>
                  <a:pt x="11427896" y="0"/>
                </a:cubicBezTo>
                <a:lnTo>
                  <a:pt x="11561912" y="0"/>
                </a:lnTo>
                <a:cubicBezTo>
                  <a:pt x="11477134" y="299826"/>
                  <a:pt x="11217862" y="529393"/>
                  <a:pt x="10895987" y="582253"/>
                </a:cubicBezTo>
                <a:lnTo>
                  <a:pt x="10895871" y="583392"/>
                </a:lnTo>
                <a:cubicBezTo>
                  <a:pt x="10890560" y="584395"/>
                  <a:pt x="10885231" y="585336"/>
                  <a:pt x="10879654" y="584920"/>
                </a:cubicBezTo>
                <a:cubicBezTo>
                  <a:pt x="10848482" y="590430"/>
                  <a:pt x="10816602" y="593388"/>
                  <a:pt x="10784227" y="593911"/>
                </a:cubicBezTo>
                <a:lnTo>
                  <a:pt x="10767109" y="595524"/>
                </a:lnTo>
                <a:lnTo>
                  <a:pt x="10767083" y="595033"/>
                </a:lnTo>
                <a:lnTo>
                  <a:pt x="10766584" y="595066"/>
                </a:lnTo>
                <a:cubicBezTo>
                  <a:pt x="10766018" y="591293"/>
                  <a:pt x="10765991" y="587507"/>
                  <a:pt x="10765991" y="583715"/>
                </a:cubicBezTo>
                <a:cubicBezTo>
                  <a:pt x="10765991" y="578078"/>
                  <a:pt x="10766050" y="572454"/>
                  <a:pt x="10767362" y="566868"/>
                </a:cubicBezTo>
                <a:cubicBezTo>
                  <a:pt x="10767319" y="535786"/>
                  <a:pt x="10769769" y="505143"/>
                  <a:pt x="10774826" y="475137"/>
                </a:cubicBezTo>
                <a:lnTo>
                  <a:pt x="10775366" y="468500"/>
                </a:lnTo>
                <a:cubicBezTo>
                  <a:pt x="10775535" y="468495"/>
                  <a:pt x="10775704" y="468490"/>
                  <a:pt x="10775872" y="468437"/>
                </a:cubicBezTo>
                <a:cubicBezTo>
                  <a:pt x="10802174" y="285283"/>
                  <a:pt x="10891635" y="121704"/>
                  <a:pt x="11023379" y="0"/>
                </a:cubicBezTo>
                <a:close/>
                <a:moveTo>
                  <a:pt x="9949555" y="0"/>
                </a:moveTo>
                <a:lnTo>
                  <a:pt x="10083571" y="0"/>
                </a:lnTo>
                <a:cubicBezTo>
                  <a:pt x="10161467" y="226290"/>
                  <a:pt x="10358057" y="399791"/>
                  <a:pt x="10602109" y="451830"/>
                </a:cubicBezTo>
                <a:cubicBezTo>
                  <a:pt x="10564258" y="260867"/>
                  <a:pt x="10444849" y="98005"/>
                  <a:pt x="10279379" y="0"/>
                </a:cubicBezTo>
                <a:lnTo>
                  <a:pt x="10488089" y="0"/>
                </a:lnTo>
                <a:cubicBezTo>
                  <a:pt x="10619833" y="121704"/>
                  <a:pt x="10709293" y="285283"/>
                  <a:pt x="10735596" y="468437"/>
                </a:cubicBezTo>
                <a:cubicBezTo>
                  <a:pt x="10735763" y="468490"/>
                  <a:pt x="10735932" y="468495"/>
                  <a:pt x="10736101" y="468500"/>
                </a:cubicBezTo>
                <a:lnTo>
                  <a:pt x="10736641" y="475137"/>
                </a:lnTo>
                <a:cubicBezTo>
                  <a:pt x="10741698" y="505143"/>
                  <a:pt x="10744148" y="535786"/>
                  <a:pt x="10744105" y="566868"/>
                </a:cubicBezTo>
                <a:cubicBezTo>
                  <a:pt x="10745417" y="572454"/>
                  <a:pt x="10745476" y="578078"/>
                  <a:pt x="10745476" y="583715"/>
                </a:cubicBezTo>
                <a:cubicBezTo>
                  <a:pt x="10745476" y="587507"/>
                  <a:pt x="10745449" y="591293"/>
                  <a:pt x="10744883" y="595066"/>
                </a:cubicBezTo>
                <a:lnTo>
                  <a:pt x="10744384" y="595033"/>
                </a:lnTo>
                <a:lnTo>
                  <a:pt x="10744358" y="595524"/>
                </a:lnTo>
                <a:lnTo>
                  <a:pt x="10727240" y="593911"/>
                </a:lnTo>
                <a:cubicBezTo>
                  <a:pt x="10694865" y="593388"/>
                  <a:pt x="10662985" y="590430"/>
                  <a:pt x="10631813" y="584920"/>
                </a:cubicBezTo>
                <a:cubicBezTo>
                  <a:pt x="10626236" y="585336"/>
                  <a:pt x="10620907" y="584395"/>
                  <a:pt x="10615596" y="583392"/>
                </a:cubicBezTo>
                <a:lnTo>
                  <a:pt x="10615480" y="582253"/>
                </a:lnTo>
                <a:cubicBezTo>
                  <a:pt x="10293605" y="529393"/>
                  <a:pt x="10034333" y="299826"/>
                  <a:pt x="9949555" y="0"/>
                </a:cubicBezTo>
                <a:close/>
                <a:moveTo>
                  <a:pt x="9331225" y="0"/>
                </a:moveTo>
                <a:lnTo>
                  <a:pt x="9539935" y="0"/>
                </a:lnTo>
                <a:cubicBezTo>
                  <a:pt x="9374465" y="98005"/>
                  <a:pt x="9255056" y="260867"/>
                  <a:pt x="9217205" y="451830"/>
                </a:cubicBezTo>
                <a:cubicBezTo>
                  <a:pt x="9461257" y="399791"/>
                  <a:pt x="9657847" y="226290"/>
                  <a:pt x="9735743" y="0"/>
                </a:cubicBezTo>
                <a:lnTo>
                  <a:pt x="9869759" y="0"/>
                </a:lnTo>
                <a:cubicBezTo>
                  <a:pt x="9784981" y="299826"/>
                  <a:pt x="9525709" y="529393"/>
                  <a:pt x="9203834" y="582253"/>
                </a:cubicBezTo>
                <a:lnTo>
                  <a:pt x="9203718" y="583392"/>
                </a:lnTo>
                <a:cubicBezTo>
                  <a:pt x="9198407" y="584395"/>
                  <a:pt x="9193078" y="585336"/>
                  <a:pt x="9187501" y="584920"/>
                </a:cubicBezTo>
                <a:cubicBezTo>
                  <a:pt x="9156329" y="590430"/>
                  <a:pt x="9124449" y="593388"/>
                  <a:pt x="9092074" y="593911"/>
                </a:cubicBezTo>
                <a:lnTo>
                  <a:pt x="9074956" y="595524"/>
                </a:lnTo>
                <a:lnTo>
                  <a:pt x="9074930" y="595033"/>
                </a:lnTo>
                <a:lnTo>
                  <a:pt x="9074431" y="595066"/>
                </a:lnTo>
                <a:cubicBezTo>
                  <a:pt x="9073865" y="591293"/>
                  <a:pt x="9073838" y="587507"/>
                  <a:pt x="9073838" y="583715"/>
                </a:cubicBezTo>
                <a:cubicBezTo>
                  <a:pt x="9073838" y="578078"/>
                  <a:pt x="9073897" y="572454"/>
                  <a:pt x="9075209" y="566868"/>
                </a:cubicBezTo>
                <a:cubicBezTo>
                  <a:pt x="9075166" y="535786"/>
                  <a:pt x="9077616" y="505143"/>
                  <a:pt x="9082673" y="475137"/>
                </a:cubicBezTo>
                <a:lnTo>
                  <a:pt x="9083213" y="468500"/>
                </a:lnTo>
                <a:cubicBezTo>
                  <a:pt x="9083382" y="468495"/>
                  <a:pt x="9083551" y="468490"/>
                  <a:pt x="9083718" y="468437"/>
                </a:cubicBezTo>
                <a:cubicBezTo>
                  <a:pt x="9110021" y="285283"/>
                  <a:pt x="9199481" y="121704"/>
                  <a:pt x="9331225" y="0"/>
                </a:cubicBezTo>
                <a:close/>
                <a:moveTo>
                  <a:pt x="8257405" y="0"/>
                </a:moveTo>
                <a:lnTo>
                  <a:pt x="8391420" y="0"/>
                </a:lnTo>
                <a:cubicBezTo>
                  <a:pt x="8469316" y="226290"/>
                  <a:pt x="8665906" y="399791"/>
                  <a:pt x="8909958" y="451830"/>
                </a:cubicBezTo>
                <a:cubicBezTo>
                  <a:pt x="8872107" y="260867"/>
                  <a:pt x="8752698" y="98005"/>
                  <a:pt x="8587228" y="0"/>
                </a:cubicBezTo>
                <a:lnTo>
                  <a:pt x="8795937" y="0"/>
                </a:lnTo>
                <a:cubicBezTo>
                  <a:pt x="8927681" y="121704"/>
                  <a:pt x="9017142" y="285283"/>
                  <a:pt x="9043444" y="468437"/>
                </a:cubicBezTo>
                <a:cubicBezTo>
                  <a:pt x="9043612" y="468490"/>
                  <a:pt x="9043781" y="468495"/>
                  <a:pt x="9043950" y="468500"/>
                </a:cubicBezTo>
                <a:lnTo>
                  <a:pt x="9044490" y="475137"/>
                </a:lnTo>
                <a:cubicBezTo>
                  <a:pt x="9049547" y="505143"/>
                  <a:pt x="9051997" y="535786"/>
                  <a:pt x="9051954" y="566868"/>
                </a:cubicBezTo>
                <a:cubicBezTo>
                  <a:pt x="9053266" y="572454"/>
                  <a:pt x="9053325" y="578078"/>
                  <a:pt x="9053325" y="583715"/>
                </a:cubicBezTo>
                <a:cubicBezTo>
                  <a:pt x="9053325" y="587507"/>
                  <a:pt x="9053298" y="591293"/>
                  <a:pt x="9052732" y="595066"/>
                </a:cubicBezTo>
                <a:lnTo>
                  <a:pt x="9052233" y="595033"/>
                </a:lnTo>
                <a:lnTo>
                  <a:pt x="9052207" y="595524"/>
                </a:lnTo>
                <a:lnTo>
                  <a:pt x="9035089" y="593911"/>
                </a:lnTo>
                <a:cubicBezTo>
                  <a:pt x="9002714" y="593388"/>
                  <a:pt x="8970834" y="590430"/>
                  <a:pt x="8939662" y="584920"/>
                </a:cubicBezTo>
                <a:cubicBezTo>
                  <a:pt x="8934085" y="585336"/>
                  <a:pt x="8928756" y="584395"/>
                  <a:pt x="8923445" y="583392"/>
                </a:cubicBezTo>
                <a:lnTo>
                  <a:pt x="8923329" y="582253"/>
                </a:lnTo>
                <a:cubicBezTo>
                  <a:pt x="8601454" y="529393"/>
                  <a:pt x="8342182" y="299826"/>
                  <a:pt x="8257405" y="0"/>
                </a:cubicBezTo>
                <a:close/>
                <a:moveTo>
                  <a:pt x="7639075" y="0"/>
                </a:moveTo>
                <a:lnTo>
                  <a:pt x="7847784" y="0"/>
                </a:lnTo>
                <a:cubicBezTo>
                  <a:pt x="7682314" y="98005"/>
                  <a:pt x="7562905" y="260867"/>
                  <a:pt x="7525054" y="451830"/>
                </a:cubicBezTo>
                <a:cubicBezTo>
                  <a:pt x="7769107" y="399791"/>
                  <a:pt x="7965696" y="226290"/>
                  <a:pt x="8043592" y="0"/>
                </a:cubicBezTo>
                <a:lnTo>
                  <a:pt x="8177609" y="0"/>
                </a:lnTo>
                <a:cubicBezTo>
                  <a:pt x="8092830" y="299826"/>
                  <a:pt x="7833558" y="529393"/>
                  <a:pt x="7511683" y="582253"/>
                </a:cubicBezTo>
                <a:lnTo>
                  <a:pt x="7511567" y="583392"/>
                </a:lnTo>
                <a:cubicBezTo>
                  <a:pt x="7506256" y="584395"/>
                  <a:pt x="7500927" y="585336"/>
                  <a:pt x="7495350" y="584920"/>
                </a:cubicBezTo>
                <a:cubicBezTo>
                  <a:pt x="7464178" y="590430"/>
                  <a:pt x="7432298" y="593388"/>
                  <a:pt x="7399924" y="593911"/>
                </a:cubicBezTo>
                <a:lnTo>
                  <a:pt x="7382805" y="595524"/>
                </a:lnTo>
                <a:lnTo>
                  <a:pt x="7382779" y="595033"/>
                </a:lnTo>
                <a:lnTo>
                  <a:pt x="7382280" y="595066"/>
                </a:lnTo>
                <a:cubicBezTo>
                  <a:pt x="7381714" y="591293"/>
                  <a:pt x="7381687" y="587507"/>
                  <a:pt x="7381687" y="583715"/>
                </a:cubicBezTo>
                <a:cubicBezTo>
                  <a:pt x="7381687" y="578078"/>
                  <a:pt x="7381746" y="572454"/>
                  <a:pt x="7383058" y="566868"/>
                </a:cubicBezTo>
                <a:cubicBezTo>
                  <a:pt x="7383016" y="535786"/>
                  <a:pt x="7385465" y="505143"/>
                  <a:pt x="7390522" y="475137"/>
                </a:cubicBezTo>
                <a:lnTo>
                  <a:pt x="7391062" y="468500"/>
                </a:lnTo>
                <a:cubicBezTo>
                  <a:pt x="7391231" y="468495"/>
                  <a:pt x="7391400" y="468490"/>
                  <a:pt x="7391568" y="468437"/>
                </a:cubicBezTo>
                <a:cubicBezTo>
                  <a:pt x="7417870" y="285283"/>
                  <a:pt x="7507331" y="121703"/>
                  <a:pt x="7639075" y="0"/>
                </a:cubicBezTo>
                <a:close/>
                <a:moveTo>
                  <a:pt x="6565254" y="0"/>
                </a:moveTo>
                <a:lnTo>
                  <a:pt x="6699270" y="0"/>
                </a:lnTo>
                <a:cubicBezTo>
                  <a:pt x="6777166" y="226290"/>
                  <a:pt x="6973755" y="399791"/>
                  <a:pt x="7217807" y="451830"/>
                </a:cubicBezTo>
                <a:cubicBezTo>
                  <a:pt x="7179956" y="260867"/>
                  <a:pt x="7060547" y="98005"/>
                  <a:pt x="6895077" y="0"/>
                </a:cubicBezTo>
                <a:lnTo>
                  <a:pt x="7103787" y="0"/>
                </a:lnTo>
                <a:cubicBezTo>
                  <a:pt x="7235531" y="121704"/>
                  <a:pt x="7324992" y="285283"/>
                  <a:pt x="7351294" y="468437"/>
                </a:cubicBezTo>
                <a:cubicBezTo>
                  <a:pt x="7351461" y="468490"/>
                  <a:pt x="7351631" y="468495"/>
                  <a:pt x="7351799" y="468500"/>
                </a:cubicBezTo>
                <a:lnTo>
                  <a:pt x="7352340" y="475137"/>
                </a:lnTo>
                <a:cubicBezTo>
                  <a:pt x="7357396" y="505143"/>
                  <a:pt x="7359846" y="535786"/>
                  <a:pt x="7359804" y="566868"/>
                </a:cubicBezTo>
                <a:cubicBezTo>
                  <a:pt x="7361116" y="572454"/>
                  <a:pt x="7361174" y="578078"/>
                  <a:pt x="7361174" y="583715"/>
                </a:cubicBezTo>
                <a:cubicBezTo>
                  <a:pt x="7361174" y="587507"/>
                  <a:pt x="7361147" y="591293"/>
                  <a:pt x="7360581" y="595066"/>
                </a:cubicBezTo>
                <a:lnTo>
                  <a:pt x="7360082" y="595033"/>
                </a:lnTo>
                <a:lnTo>
                  <a:pt x="7360056" y="595524"/>
                </a:lnTo>
                <a:lnTo>
                  <a:pt x="7342938" y="593911"/>
                </a:lnTo>
                <a:cubicBezTo>
                  <a:pt x="7310564" y="593388"/>
                  <a:pt x="7278683" y="590430"/>
                  <a:pt x="7247511" y="584920"/>
                </a:cubicBezTo>
                <a:cubicBezTo>
                  <a:pt x="7241934" y="585336"/>
                  <a:pt x="7236605" y="584395"/>
                  <a:pt x="7231295" y="583392"/>
                </a:cubicBezTo>
                <a:lnTo>
                  <a:pt x="7231179" y="582253"/>
                </a:lnTo>
                <a:cubicBezTo>
                  <a:pt x="6909304" y="529393"/>
                  <a:pt x="6650032" y="299826"/>
                  <a:pt x="6565254" y="0"/>
                </a:cubicBezTo>
                <a:close/>
                <a:moveTo>
                  <a:pt x="5946924" y="0"/>
                </a:moveTo>
                <a:lnTo>
                  <a:pt x="6155633" y="0"/>
                </a:lnTo>
                <a:cubicBezTo>
                  <a:pt x="5990163" y="98005"/>
                  <a:pt x="5870754" y="260867"/>
                  <a:pt x="5832903" y="451830"/>
                </a:cubicBezTo>
                <a:cubicBezTo>
                  <a:pt x="6076956" y="399791"/>
                  <a:pt x="6273545" y="226290"/>
                  <a:pt x="6351441" y="0"/>
                </a:cubicBezTo>
                <a:lnTo>
                  <a:pt x="6485457" y="0"/>
                </a:lnTo>
                <a:cubicBezTo>
                  <a:pt x="6400679" y="299826"/>
                  <a:pt x="6141407" y="529393"/>
                  <a:pt x="5819531" y="582253"/>
                </a:cubicBezTo>
                <a:lnTo>
                  <a:pt x="5819415" y="583392"/>
                </a:lnTo>
                <a:cubicBezTo>
                  <a:pt x="5814105" y="584395"/>
                  <a:pt x="5808776" y="585336"/>
                  <a:pt x="5803199" y="584920"/>
                </a:cubicBezTo>
                <a:cubicBezTo>
                  <a:pt x="5772027" y="590430"/>
                  <a:pt x="5740146" y="593388"/>
                  <a:pt x="5707772" y="593911"/>
                </a:cubicBezTo>
                <a:lnTo>
                  <a:pt x="5690654" y="595524"/>
                </a:lnTo>
                <a:lnTo>
                  <a:pt x="5690628" y="595033"/>
                </a:lnTo>
                <a:lnTo>
                  <a:pt x="5690129" y="595066"/>
                </a:lnTo>
                <a:cubicBezTo>
                  <a:pt x="5689563" y="591293"/>
                  <a:pt x="5689536" y="587507"/>
                  <a:pt x="5689536" y="583715"/>
                </a:cubicBezTo>
                <a:cubicBezTo>
                  <a:pt x="5689536" y="578078"/>
                  <a:pt x="5689594" y="572454"/>
                  <a:pt x="5690906" y="566868"/>
                </a:cubicBezTo>
                <a:cubicBezTo>
                  <a:pt x="5690864" y="535786"/>
                  <a:pt x="5693314" y="505143"/>
                  <a:pt x="5698370" y="475137"/>
                </a:cubicBezTo>
                <a:lnTo>
                  <a:pt x="5698911" y="468500"/>
                </a:lnTo>
                <a:cubicBezTo>
                  <a:pt x="5699079" y="468495"/>
                  <a:pt x="5699249" y="468490"/>
                  <a:pt x="5699416" y="468437"/>
                </a:cubicBezTo>
                <a:cubicBezTo>
                  <a:pt x="5725719" y="285283"/>
                  <a:pt x="5815180" y="121704"/>
                  <a:pt x="5946924" y="0"/>
                </a:cubicBezTo>
                <a:close/>
                <a:moveTo>
                  <a:pt x="4873102" y="0"/>
                </a:moveTo>
                <a:lnTo>
                  <a:pt x="5007119" y="0"/>
                </a:lnTo>
                <a:cubicBezTo>
                  <a:pt x="5085015" y="226291"/>
                  <a:pt x="5281604" y="399791"/>
                  <a:pt x="5525656" y="451830"/>
                </a:cubicBezTo>
                <a:cubicBezTo>
                  <a:pt x="5487805" y="260867"/>
                  <a:pt x="5368397" y="98005"/>
                  <a:pt x="5202927" y="0"/>
                </a:cubicBezTo>
                <a:lnTo>
                  <a:pt x="5411635" y="0"/>
                </a:lnTo>
                <a:cubicBezTo>
                  <a:pt x="5543380" y="121703"/>
                  <a:pt x="5632840" y="285283"/>
                  <a:pt x="5659142" y="468437"/>
                </a:cubicBezTo>
                <a:cubicBezTo>
                  <a:pt x="5659310" y="468490"/>
                  <a:pt x="5659479" y="468495"/>
                  <a:pt x="5659648" y="468499"/>
                </a:cubicBezTo>
                <a:lnTo>
                  <a:pt x="5660188" y="475137"/>
                </a:lnTo>
                <a:cubicBezTo>
                  <a:pt x="5665245" y="505143"/>
                  <a:pt x="5667694" y="535786"/>
                  <a:pt x="5667652" y="566868"/>
                </a:cubicBezTo>
                <a:cubicBezTo>
                  <a:pt x="5668964" y="572454"/>
                  <a:pt x="5669023" y="578078"/>
                  <a:pt x="5669023" y="583715"/>
                </a:cubicBezTo>
                <a:cubicBezTo>
                  <a:pt x="5669023" y="587508"/>
                  <a:pt x="5668996" y="591293"/>
                  <a:pt x="5668430" y="595066"/>
                </a:cubicBezTo>
                <a:lnTo>
                  <a:pt x="5667931" y="595033"/>
                </a:lnTo>
                <a:lnTo>
                  <a:pt x="5667905" y="595524"/>
                </a:lnTo>
                <a:lnTo>
                  <a:pt x="5650786" y="593911"/>
                </a:lnTo>
                <a:cubicBezTo>
                  <a:pt x="5618412" y="593388"/>
                  <a:pt x="5586532" y="590430"/>
                  <a:pt x="5555360" y="584920"/>
                </a:cubicBezTo>
                <a:cubicBezTo>
                  <a:pt x="5549783" y="585336"/>
                  <a:pt x="5544454" y="584395"/>
                  <a:pt x="5539143" y="583392"/>
                </a:cubicBezTo>
                <a:lnTo>
                  <a:pt x="5539027" y="582253"/>
                </a:lnTo>
                <a:cubicBezTo>
                  <a:pt x="5217153" y="529393"/>
                  <a:pt x="4957881" y="299826"/>
                  <a:pt x="4873102" y="0"/>
                </a:cubicBezTo>
                <a:close/>
                <a:moveTo>
                  <a:pt x="4254773" y="0"/>
                </a:moveTo>
                <a:lnTo>
                  <a:pt x="4463482" y="0"/>
                </a:lnTo>
                <a:cubicBezTo>
                  <a:pt x="4298012" y="98005"/>
                  <a:pt x="4178603" y="260867"/>
                  <a:pt x="4140752" y="451830"/>
                </a:cubicBezTo>
                <a:cubicBezTo>
                  <a:pt x="4384804" y="399791"/>
                  <a:pt x="4581394" y="226291"/>
                  <a:pt x="4659290" y="0"/>
                </a:cubicBezTo>
                <a:lnTo>
                  <a:pt x="4793306" y="0"/>
                </a:lnTo>
                <a:cubicBezTo>
                  <a:pt x="4708528" y="299826"/>
                  <a:pt x="4449256" y="529393"/>
                  <a:pt x="4127381" y="582253"/>
                </a:cubicBezTo>
                <a:lnTo>
                  <a:pt x="4127264" y="583392"/>
                </a:lnTo>
                <a:cubicBezTo>
                  <a:pt x="4121954" y="584395"/>
                  <a:pt x="4116625" y="585336"/>
                  <a:pt x="4111048" y="584920"/>
                </a:cubicBezTo>
                <a:cubicBezTo>
                  <a:pt x="4079876" y="590430"/>
                  <a:pt x="4047996" y="593388"/>
                  <a:pt x="4015621" y="593911"/>
                </a:cubicBezTo>
                <a:lnTo>
                  <a:pt x="3998503" y="595524"/>
                </a:lnTo>
                <a:lnTo>
                  <a:pt x="3998477" y="595033"/>
                </a:lnTo>
                <a:lnTo>
                  <a:pt x="3997978" y="595066"/>
                </a:lnTo>
                <a:cubicBezTo>
                  <a:pt x="3997412" y="591293"/>
                  <a:pt x="3997385" y="587507"/>
                  <a:pt x="3997385" y="583715"/>
                </a:cubicBezTo>
                <a:cubicBezTo>
                  <a:pt x="3997385" y="578078"/>
                  <a:pt x="3997443" y="572454"/>
                  <a:pt x="3998755" y="566868"/>
                </a:cubicBezTo>
                <a:cubicBezTo>
                  <a:pt x="3998713" y="535786"/>
                  <a:pt x="4001163" y="505143"/>
                  <a:pt x="4006219" y="475137"/>
                </a:cubicBezTo>
                <a:lnTo>
                  <a:pt x="4006760" y="468499"/>
                </a:lnTo>
                <a:cubicBezTo>
                  <a:pt x="4006928" y="468495"/>
                  <a:pt x="4007098" y="468490"/>
                  <a:pt x="4007265" y="468437"/>
                </a:cubicBezTo>
                <a:cubicBezTo>
                  <a:pt x="4033568" y="285283"/>
                  <a:pt x="4123028" y="121703"/>
                  <a:pt x="4254773" y="0"/>
                </a:cubicBezTo>
                <a:close/>
                <a:moveTo>
                  <a:pt x="3180951" y="0"/>
                </a:moveTo>
                <a:lnTo>
                  <a:pt x="3314968" y="0"/>
                </a:lnTo>
                <a:cubicBezTo>
                  <a:pt x="3392864" y="226291"/>
                  <a:pt x="3589453" y="399791"/>
                  <a:pt x="3833505" y="451830"/>
                </a:cubicBezTo>
                <a:cubicBezTo>
                  <a:pt x="3795654" y="260867"/>
                  <a:pt x="3676245" y="98005"/>
                  <a:pt x="3510776" y="0"/>
                </a:cubicBezTo>
                <a:lnTo>
                  <a:pt x="3719484" y="0"/>
                </a:lnTo>
                <a:cubicBezTo>
                  <a:pt x="3851229" y="121703"/>
                  <a:pt x="3940689" y="285283"/>
                  <a:pt x="3966991" y="468437"/>
                </a:cubicBezTo>
                <a:cubicBezTo>
                  <a:pt x="3967159" y="468490"/>
                  <a:pt x="3967328" y="468495"/>
                  <a:pt x="3967497" y="468499"/>
                </a:cubicBezTo>
                <a:lnTo>
                  <a:pt x="3968037" y="475137"/>
                </a:lnTo>
                <a:cubicBezTo>
                  <a:pt x="3973094" y="505143"/>
                  <a:pt x="3975543" y="535786"/>
                  <a:pt x="3975501" y="566868"/>
                </a:cubicBezTo>
                <a:cubicBezTo>
                  <a:pt x="3976813" y="572454"/>
                  <a:pt x="3976872" y="578078"/>
                  <a:pt x="3976872" y="583715"/>
                </a:cubicBezTo>
                <a:cubicBezTo>
                  <a:pt x="3976872" y="587508"/>
                  <a:pt x="3976845" y="591293"/>
                  <a:pt x="3976279" y="595066"/>
                </a:cubicBezTo>
                <a:lnTo>
                  <a:pt x="3975780" y="595033"/>
                </a:lnTo>
                <a:lnTo>
                  <a:pt x="3975754" y="595524"/>
                </a:lnTo>
                <a:lnTo>
                  <a:pt x="3958635" y="593911"/>
                </a:lnTo>
                <a:cubicBezTo>
                  <a:pt x="3926261" y="593388"/>
                  <a:pt x="3894381" y="590430"/>
                  <a:pt x="3863209" y="584920"/>
                </a:cubicBezTo>
                <a:cubicBezTo>
                  <a:pt x="3857632" y="585336"/>
                  <a:pt x="3852303" y="584395"/>
                  <a:pt x="3846992" y="583392"/>
                </a:cubicBezTo>
                <a:lnTo>
                  <a:pt x="3846876" y="582253"/>
                </a:lnTo>
                <a:cubicBezTo>
                  <a:pt x="3525002" y="529393"/>
                  <a:pt x="3265729" y="299826"/>
                  <a:pt x="3180951" y="0"/>
                </a:cubicBezTo>
                <a:close/>
                <a:moveTo>
                  <a:pt x="2562622" y="0"/>
                </a:moveTo>
                <a:lnTo>
                  <a:pt x="2771330" y="0"/>
                </a:lnTo>
                <a:cubicBezTo>
                  <a:pt x="2605861" y="98005"/>
                  <a:pt x="2486452" y="260867"/>
                  <a:pt x="2448601" y="451830"/>
                </a:cubicBezTo>
                <a:cubicBezTo>
                  <a:pt x="2692653" y="399791"/>
                  <a:pt x="2889242" y="226291"/>
                  <a:pt x="2967139" y="0"/>
                </a:cubicBezTo>
                <a:lnTo>
                  <a:pt x="3101155" y="0"/>
                </a:lnTo>
                <a:cubicBezTo>
                  <a:pt x="3016377" y="299826"/>
                  <a:pt x="2757105" y="529393"/>
                  <a:pt x="2435230" y="582253"/>
                </a:cubicBezTo>
                <a:lnTo>
                  <a:pt x="2435113" y="583392"/>
                </a:lnTo>
                <a:cubicBezTo>
                  <a:pt x="2429803" y="584395"/>
                  <a:pt x="2424474" y="585336"/>
                  <a:pt x="2418897" y="584920"/>
                </a:cubicBezTo>
                <a:cubicBezTo>
                  <a:pt x="2387725" y="590430"/>
                  <a:pt x="2355845" y="593388"/>
                  <a:pt x="2323470" y="593911"/>
                </a:cubicBezTo>
                <a:lnTo>
                  <a:pt x="2306352" y="595524"/>
                </a:lnTo>
                <a:lnTo>
                  <a:pt x="2306326" y="595033"/>
                </a:lnTo>
                <a:lnTo>
                  <a:pt x="2305827" y="595066"/>
                </a:lnTo>
                <a:cubicBezTo>
                  <a:pt x="2305261" y="591293"/>
                  <a:pt x="2305234" y="587507"/>
                  <a:pt x="2305234" y="583715"/>
                </a:cubicBezTo>
                <a:cubicBezTo>
                  <a:pt x="2305234" y="578078"/>
                  <a:pt x="2305292" y="572454"/>
                  <a:pt x="2306604" y="566868"/>
                </a:cubicBezTo>
                <a:cubicBezTo>
                  <a:pt x="2306562" y="535786"/>
                  <a:pt x="2309012" y="505143"/>
                  <a:pt x="2314068" y="475137"/>
                </a:cubicBezTo>
                <a:lnTo>
                  <a:pt x="2314609" y="468499"/>
                </a:lnTo>
                <a:cubicBezTo>
                  <a:pt x="2314777" y="468495"/>
                  <a:pt x="2314947" y="468490"/>
                  <a:pt x="2315114" y="468437"/>
                </a:cubicBezTo>
                <a:cubicBezTo>
                  <a:pt x="2341417" y="285283"/>
                  <a:pt x="2430877" y="121704"/>
                  <a:pt x="2562622" y="0"/>
                </a:cubicBezTo>
                <a:close/>
                <a:moveTo>
                  <a:pt x="1488800" y="0"/>
                </a:moveTo>
                <a:lnTo>
                  <a:pt x="1622816" y="0"/>
                </a:lnTo>
                <a:cubicBezTo>
                  <a:pt x="1700712" y="226290"/>
                  <a:pt x="1897302" y="399791"/>
                  <a:pt x="2141354" y="451830"/>
                </a:cubicBezTo>
                <a:cubicBezTo>
                  <a:pt x="2103503" y="260867"/>
                  <a:pt x="1984094" y="98005"/>
                  <a:pt x="1818624" y="0"/>
                </a:cubicBezTo>
                <a:lnTo>
                  <a:pt x="2027333" y="0"/>
                </a:lnTo>
                <a:cubicBezTo>
                  <a:pt x="2159078" y="121703"/>
                  <a:pt x="2248538" y="285283"/>
                  <a:pt x="2274840" y="468437"/>
                </a:cubicBezTo>
                <a:cubicBezTo>
                  <a:pt x="2275008" y="468490"/>
                  <a:pt x="2275177" y="468495"/>
                  <a:pt x="2275346" y="468500"/>
                </a:cubicBezTo>
                <a:lnTo>
                  <a:pt x="2275886" y="475137"/>
                </a:lnTo>
                <a:cubicBezTo>
                  <a:pt x="2280943" y="505143"/>
                  <a:pt x="2283392" y="535786"/>
                  <a:pt x="2283350" y="566868"/>
                </a:cubicBezTo>
                <a:cubicBezTo>
                  <a:pt x="2284662" y="572454"/>
                  <a:pt x="2284721" y="578078"/>
                  <a:pt x="2284721" y="583715"/>
                </a:cubicBezTo>
                <a:cubicBezTo>
                  <a:pt x="2284721" y="587508"/>
                  <a:pt x="2284694" y="591293"/>
                  <a:pt x="2284128" y="595066"/>
                </a:cubicBezTo>
                <a:lnTo>
                  <a:pt x="2283629" y="595033"/>
                </a:lnTo>
                <a:lnTo>
                  <a:pt x="2283603" y="595524"/>
                </a:lnTo>
                <a:lnTo>
                  <a:pt x="2266484" y="593911"/>
                </a:lnTo>
                <a:cubicBezTo>
                  <a:pt x="2234110" y="593388"/>
                  <a:pt x="2202230" y="590430"/>
                  <a:pt x="2171058" y="584920"/>
                </a:cubicBezTo>
                <a:cubicBezTo>
                  <a:pt x="2165481" y="585336"/>
                  <a:pt x="2160152" y="584395"/>
                  <a:pt x="2154841" y="583392"/>
                </a:cubicBezTo>
                <a:lnTo>
                  <a:pt x="2154725" y="582253"/>
                </a:lnTo>
                <a:cubicBezTo>
                  <a:pt x="1832850" y="529393"/>
                  <a:pt x="1573578" y="299826"/>
                  <a:pt x="1488800" y="0"/>
                </a:cubicBezTo>
                <a:close/>
                <a:moveTo>
                  <a:pt x="870471" y="0"/>
                </a:moveTo>
                <a:lnTo>
                  <a:pt x="1079179" y="0"/>
                </a:lnTo>
                <a:cubicBezTo>
                  <a:pt x="913710" y="98005"/>
                  <a:pt x="794301" y="260867"/>
                  <a:pt x="756450" y="451830"/>
                </a:cubicBezTo>
                <a:cubicBezTo>
                  <a:pt x="1000502" y="399791"/>
                  <a:pt x="1197091" y="226291"/>
                  <a:pt x="1274988" y="0"/>
                </a:cubicBezTo>
                <a:lnTo>
                  <a:pt x="1409004" y="0"/>
                </a:lnTo>
                <a:cubicBezTo>
                  <a:pt x="1324226" y="299826"/>
                  <a:pt x="1064954" y="529393"/>
                  <a:pt x="743078" y="582253"/>
                </a:cubicBezTo>
                <a:lnTo>
                  <a:pt x="742962" y="583392"/>
                </a:lnTo>
                <a:cubicBezTo>
                  <a:pt x="737652" y="584395"/>
                  <a:pt x="732323" y="585336"/>
                  <a:pt x="726746" y="584920"/>
                </a:cubicBezTo>
                <a:cubicBezTo>
                  <a:pt x="695574" y="590430"/>
                  <a:pt x="663693" y="593388"/>
                  <a:pt x="631319" y="593911"/>
                </a:cubicBezTo>
                <a:lnTo>
                  <a:pt x="614201" y="595524"/>
                </a:lnTo>
                <a:lnTo>
                  <a:pt x="614175" y="595033"/>
                </a:lnTo>
                <a:lnTo>
                  <a:pt x="613676" y="595066"/>
                </a:lnTo>
                <a:cubicBezTo>
                  <a:pt x="613110" y="591293"/>
                  <a:pt x="613083" y="587507"/>
                  <a:pt x="613083" y="583715"/>
                </a:cubicBezTo>
                <a:cubicBezTo>
                  <a:pt x="613083" y="578078"/>
                  <a:pt x="613141" y="572454"/>
                  <a:pt x="614453" y="566868"/>
                </a:cubicBezTo>
                <a:cubicBezTo>
                  <a:pt x="614411" y="535786"/>
                  <a:pt x="616861" y="505143"/>
                  <a:pt x="621918" y="475137"/>
                </a:cubicBezTo>
                <a:lnTo>
                  <a:pt x="622458" y="468499"/>
                </a:lnTo>
                <a:cubicBezTo>
                  <a:pt x="622626" y="468495"/>
                  <a:pt x="622796" y="468490"/>
                  <a:pt x="622963" y="468437"/>
                </a:cubicBezTo>
                <a:cubicBezTo>
                  <a:pt x="649266" y="285283"/>
                  <a:pt x="738726" y="121703"/>
                  <a:pt x="870471" y="0"/>
                </a:cubicBezTo>
                <a:close/>
                <a:moveTo>
                  <a:pt x="126374" y="0"/>
                </a:moveTo>
                <a:lnTo>
                  <a:pt x="334376" y="0"/>
                </a:lnTo>
                <a:cubicBezTo>
                  <a:pt x="466684" y="121261"/>
                  <a:pt x="556352" y="285035"/>
                  <a:pt x="582690" y="468437"/>
                </a:cubicBezTo>
                <a:cubicBezTo>
                  <a:pt x="582857" y="468490"/>
                  <a:pt x="583026" y="468495"/>
                  <a:pt x="583195" y="468499"/>
                </a:cubicBezTo>
                <a:lnTo>
                  <a:pt x="583735" y="475137"/>
                </a:lnTo>
                <a:cubicBezTo>
                  <a:pt x="588792" y="505143"/>
                  <a:pt x="591242" y="535786"/>
                  <a:pt x="591199" y="566868"/>
                </a:cubicBezTo>
                <a:cubicBezTo>
                  <a:pt x="592511" y="572454"/>
                  <a:pt x="592570" y="578078"/>
                  <a:pt x="592570" y="583715"/>
                </a:cubicBezTo>
                <a:cubicBezTo>
                  <a:pt x="592570" y="587507"/>
                  <a:pt x="592543" y="591293"/>
                  <a:pt x="591977" y="595066"/>
                </a:cubicBezTo>
                <a:lnTo>
                  <a:pt x="591478" y="595033"/>
                </a:lnTo>
                <a:lnTo>
                  <a:pt x="591452" y="595524"/>
                </a:lnTo>
                <a:lnTo>
                  <a:pt x="574334" y="593911"/>
                </a:lnTo>
                <a:cubicBezTo>
                  <a:pt x="541959" y="593388"/>
                  <a:pt x="510079" y="590430"/>
                  <a:pt x="478907" y="584920"/>
                </a:cubicBezTo>
                <a:cubicBezTo>
                  <a:pt x="473330" y="585336"/>
                  <a:pt x="468001" y="584395"/>
                  <a:pt x="462690" y="583392"/>
                </a:cubicBezTo>
                <a:lnTo>
                  <a:pt x="462574" y="582253"/>
                </a:lnTo>
                <a:cubicBezTo>
                  <a:pt x="282200" y="552631"/>
                  <a:pt x="121485" y="467518"/>
                  <a:pt x="0" y="345575"/>
                </a:cubicBezTo>
                <a:lnTo>
                  <a:pt x="0" y="140406"/>
                </a:lnTo>
                <a:cubicBezTo>
                  <a:pt x="97584" y="296912"/>
                  <a:pt x="258975" y="411268"/>
                  <a:pt x="449203" y="451830"/>
                </a:cubicBezTo>
                <a:cubicBezTo>
                  <a:pt x="411344" y="260824"/>
                  <a:pt x="291889" y="97931"/>
                  <a:pt x="126374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7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b="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610600" y="4960137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A61015F-7CC6-4D0A-9D87-873EA4C304CC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24127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989320" y="2286000"/>
            <a:ext cx="4754880" cy="402336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C6A301-0538-44EC-B09D-202E1042A48B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2300" b="0" cap="none" baseline="0">
                <a:solidFill>
                  <a:schemeClr val="accent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2412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990888" y="2179636"/>
            <a:ext cx="4754880" cy="822960"/>
          </a:xfrm>
        </p:spPr>
        <p:txBody>
          <a:bodyPr lIns="137160" rIns="137160" anchor="ctr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lang="en-US" sz="2300" b="0" kern="1200" cap="none" baseline="0" dirty="0">
                <a:solidFill>
                  <a:schemeClr val="accen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lnSpc>
                <a:spcPct val="90000"/>
              </a:lnSpc>
              <a:spcBef>
                <a:spcPts val="1800"/>
              </a:spcBef>
              <a:buNone/>
            </a:pPr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990888" y="2967788"/>
            <a:ext cx="4754880" cy="33415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9574A-8875-45EF-8EA2-3CAA0F7ABC4C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EF4D4C-5367-4C26-9E2B-D8088D7FCA81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6E91E96-98B0-4413-9547-46F3504108EF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24128" y="471509"/>
            <a:ext cx="4389120" cy="1737360"/>
          </a:xfrm>
        </p:spPr>
        <p:txBody>
          <a:bodyPr>
            <a:noAutofit/>
          </a:bodyPr>
          <a:lstStyle>
            <a:lvl1pPr>
              <a:lnSpc>
                <a:spcPct val="80000"/>
              </a:lnSpc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715000" y="822960"/>
            <a:ext cx="5678424" cy="518464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24128" y="2257506"/>
            <a:ext cx="4389120" cy="3762294"/>
          </a:xfrm>
        </p:spPr>
        <p:txBody>
          <a:bodyPr lIns="91440" rIns="91440">
            <a:normAutofit/>
          </a:bodyPr>
          <a:lstStyle>
            <a:lvl1pPr marL="0" indent="0">
              <a:lnSpc>
                <a:spcPct val="108000"/>
              </a:lnSpc>
              <a:spcBef>
                <a:spcPts val="600"/>
              </a:spcBef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C68B11-C5A8-448C-8CE9-B1A273C79CFC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960138"/>
            <a:ext cx="7772400" cy="1463040"/>
          </a:xfrm>
        </p:spPr>
        <p:txBody>
          <a:bodyPr anchor="ctr">
            <a:normAutofit/>
          </a:bodyPr>
          <a:lstStyle>
            <a:lvl1pPr algn="r">
              <a:defRPr sz="5000" spc="200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0" y="-1"/>
            <a:ext cx="12188952" cy="4572000"/>
          </a:xfrm>
          <a:solidFill>
            <a:schemeClr val="accent1">
              <a:lumMod val="60000"/>
              <a:lumOff val="40000"/>
            </a:schemeClr>
          </a:solidFill>
        </p:spPr>
        <p:txBody>
          <a:bodyPr lIns="457200" tIns="365760" rIns="45720" bIns="4572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610600" y="4960138"/>
            <a:ext cx="3200400" cy="1463040"/>
          </a:xfrm>
        </p:spPr>
        <p:txBody>
          <a:bodyPr lIns="91440" rIns="91440" anchor="ctr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800">
                <a:solidFill>
                  <a:schemeClr val="tx1">
                    <a:lumMod val="95000"/>
                    <a:lumOff val="5000"/>
                  </a:schemeClr>
                </a:solidFill>
              </a:defRPr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616CA0-919D-4A49-9C8A-62FDFB3A5183}" type="datetimeFigureOut">
              <a:rPr lang="en-US" dirty="0"/>
              <a:t>7/11/2018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67E5644-1E61-4311-A31E-84CB9C7AA8A9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 flipV="1">
            <a:off x="8386843" y="5264106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24128" y="585216"/>
            <a:ext cx="9720072" cy="1499616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24128" y="2286000"/>
            <a:ext cx="9720073" cy="4023360"/>
          </a:xfrm>
          <a:prstGeom prst="rect">
            <a:avLst/>
          </a:prstGeom>
        </p:spPr>
        <p:txBody>
          <a:bodyPr vert="horz" lIns="45720" tIns="45720" rIns="4572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24129" y="6470704"/>
            <a:ext cx="2154143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90298CD5-6C1E-4009-B41F-6DF62E31D3BE}" type="datetimeFigureOut">
              <a:rPr lang="en-US" dirty="0"/>
              <a:pPr/>
              <a:t>7/11/2018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842932" y="6470704"/>
            <a:ext cx="5901459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cap="all" baseline="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837333" y="6470704"/>
            <a:ext cx="973667" cy="27432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lumMod val="95000"/>
                    <a:lumOff val="5000"/>
                  </a:schemeClr>
                </a:solidFill>
                <a:latin typeface="+mj-lt"/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 flipV="1">
            <a:off x="762000" y="826324"/>
            <a:ext cx="0" cy="914400"/>
          </a:xfrm>
          <a:prstGeom prst="line">
            <a:avLst/>
          </a:prstGeom>
          <a:ln w="19050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0000"/>
        </a:lnSpc>
        <a:spcBef>
          <a:spcPct val="0"/>
        </a:spcBef>
        <a:buNone/>
        <a:defRPr sz="5000" kern="1200" cap="all" spc="100" baseline="0">
          <a:solidFill>
            <a:schemeClr val="tx1">
              <a:lumMod val="95000"/>
              <a:lumOff val="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Tw Cen MT" panose="020B0602020104020603" pitchFamily="34" charset="0"/>
        <a:buChar char=" 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26517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4480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59436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4pPr>
      <a:lvl5pPr marL="77724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5pPr>
      <a:lvl6pPr marL="914400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6pPr>
      <a:lvl7pPr marL="1060704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7pPr>
      <a:lvl8pPr marL="1216152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1362456" indent="-13716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Wingdings 3" pitchFamily="18" charset="2"/>
        <a:buChar char=""/>
        <a:defRPr sz="14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pn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8600" y="4960137"/>
            <a:ext cx="8121650" cy="1463040"/>
          </a:xfrm>
        </p:spPr>
        <p:txBody>
          <a:bodyPr>
            <a:noAutofit/>
          </a:bodyPr>
          <a:lstStyle/>
          <a:p>
            <a:r>
              <a:rPr lang="en-US" sz="2400" b="1" dirty="0" smtClean="0"/>
              <a:t>Getting to the root of concurrent binary search tree performance</a:t>
            </a:r>
            <a:endParaRPr lang="en-US" sz="2400" b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610600" y="4960137"/>
            <a:ext cx="3327400" cy="1463040"/>
          </a:xfrm>
        </p:spPr>
        <p:txBody>
          <a:bodyPr/>
          <a:lstStyle/>
          <a:p>
            <a:r>
              <a:rPr lang="en-US" dirty="0" smtClean="0"/>
              <a:t>Maya Arbel-Raviv, </a:t>
            </a:r>
            <a:r>
              <a:rPr lang="en-US" dirty="0" err="1" smtClean="0"/>
              <a:t>Technion</a:t>
            </a:r>
            <a:endParaRPr lang="en-US" dirty="0" smtClean="0"/>
          </a:p>
          <a:p>
            <a:r>
              <a:rPr lang="en-US" b="1" dirty="0" smtClean="0"/>
              <a:t>Trevor Brown, IST Austria</a:t>
            </a:r>
          </a:p>
          <a:p>
            <a:r>
              <a:rPr lang="en-US" dirty="0" smtClean="0"/>
              <a:t>Adam Morrison, Tel Aviv U</a:t>
            </a:r>
          </a:p>
        </p:txBody>
      </p:sp>
    </p:spTree>
    <p:extLst>
      <p:ext uri="{BB962C8B-B14F-4D97-AF65-F5344CB8AC3E}">
        <p14:creationId xmlns:p14="http://schemas.microsoft.com/office/powerpoint/2010/main" val="1690429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"/>
          <a:srcRect b="19901"/>
          <a:stretch/>
        </p:blipFill>
        <p:spPr>
          <a:xfrm>
            <a:off x="1330326" y="1664489"/>
            <a:ext cx="10434568" cy="2910446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414877" y="62065"/>
            <a:ext cx="11329448" cy="1220842"/>
          </a:xfrm>
        </p:spPr>
        <p:txBody>
          <a:bodyPr>
            <a:normAutofit/>
          </a:bodyPr>
          <a:lstStyle/>
          <a:p>
            <a:pPr algn="ctr"/>
            <a:r>
              <a:rPr lang="en-US" sz="4000" dirty="0" smtClean="0"/>
              <a:t>impact of fixing these issues</a:t>
            </a:r>
            <a:endParaRPr lang="en-US" sz="4000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166542" y="1856291"/>
            <a:ext cx="2961833" cy="321219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15050" y="2003424"/>
            <a:ext cx="808481" cy="2624137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5"/>
          <a:srcRect b="20993"/>
          <a:stretch/>
        </p:blipFill>
        <p:spPr>
          <a:xfrm>
            <a:off x="4228003" y="2059128"/>
            <a:ext cx="768560" cy="246139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69688" y="2048346"/>
            <a:ext cx="775011" cy="2475920"/>
          </a:xfrm>
          <a:prstGeom prst="rect">
            <a:avLst/>
          </a:prstGeom>
        </p:spPr>
      </p:pic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16438594"/>
              </p:ext>
            </p:extLst>
          </p:nvPr>
        </p:nvGraphicFramePr>
        <p:xfrm>
          <a:off x="2125664" y="4543185"/>
          <a:ext cx="9651930" cy="1737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00"/>
                <a:gridCol w="1004886"/>
                <a:gridCol w="924983"/>
                <a:gridCol w="889503"/>
                <a:gridCol w="1041428"/>
                <a:gridCol w="1032403"/>
                <a:gridCol w="821748"/>
                <a:gridCol w="965193"/>
                <a:gridCol w="965193"/>
                <a:gridCol w="965193"/>
              </a:tblGrid>
              <a:tr h="3640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BCCO1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DVY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EFRB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Read</a:t>
                      </a:r>
                      <a:r>
                        <a:rPr lang="en-US" sz="1200" baseline="0" dirty="0" smtClean="0"/>
                        <a:t/>
                      </a:r>
                      <a:br>
                        <a:rPr lang="en-US" sz="1200" baseline="0" dirty="0" smtClean="0"/>
                      </a:br>
                      <a:r>
                        <a:rPr lang="en-US" sz="1200" b="1" dirty="0" smtClean="0"/>
                        <a:t>per-node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Read</a:t>
                      </a:r>
                      <a:br>
                        <a:rPr lang="en-US" sz="1200" dirty="0" smtClean="0"/>
                      </a:br>
                      <a:r>
                        <a:rPr lang="en-US" sz="1200" b="1" dirty="0" smtClean="0"/>
                        <a:t>per-node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Read</a:t>
                      </a:r>
                      <a:br>
                        <a:rPr lang="en-US" sz="1200" dirty="0" smtClean="0"/>
                      </a:br>
                      <a:r>
                        <a:rPr lang="en-US" sz="1200" b="1" dirty="0" smtClean="0"/>
                        <a:t>per-node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Read</a:t>
                      </a:r>
                      <a:br>
                        <a:rPr lang="en-US" sz="1200" b="0" dirty="0" smtClean="0"/>
                      </a:br>
                      <a:r>
                        <a:rPr lang="en-US" sz="1200" b="1" dirty="0" smtClean="0"/>
                        <a:t>per-search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Write</a:t>
                      </a:r>
                      <a:r>
                        <a:rPr lang="en-US" sz="1200" b="1" baseline="0" dirty="0" smtClean="0"/>
                        <a:t/>
                      </a:r>
                      <a:br>
                        <a:rPr lang="en-US" sz="1200" b="1" baseline="0" dirty="0" smtClean="0"/>
                      </a:br>
                      <a:r>
                        <a:rPr lang="en-US" sz="1200" b="1" baseline="0" dirty="0" smtClean="0"/>
                        <a:t>per-search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36576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</a:tr>
              <a:tr h="274320"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1" dirty="0" smtClean="0"/>
                        <a:t>X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379673" y="4954665"/>
            <a:ext cx="1745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Search overhead</a:t>
            </a:r>
            <a:endParaRPr lang="en-US" sz="1600" dirty="0"/>
          </a:p>
        </p:txBody>
      </p:sp>
      <p:sp>
        <p:nvSpPr>
          <p:cNvPr id="13" name="TextBox 12"/>
          <p:cNvSpPr txBox="1"/>
          <p:nvPr/>
        </p:nvSpPr>
        <p:spPr>
          <a:xfrm>
            <a:off x="535164" y="5375828"/>
            <a:ext cx="159050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Bloated nodes</a:t>
            </a:r>
            <a:endParaRPr lang="en-US" sz="1600" dirty="0"/>
          </a:p>
        </p:txBody>
      </p:sp>
      <p:sp>
        <p:nvSpPr>
          <p:cNvPr id="14" name="TextBox 13"/>
          <p:cNvSpPr txBox="1"/>
          <p:nvPr/>
        </p:nvSpPr>
        <p:spPr>
          <a:xfrm>
            <a:off x="414877" y="5712378"/>
            <a:ext cx="1717137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Scattered fields</a:t>
            </a:r>
            <a:endParaRPr lang="en-US" sz="1600" dirty="0"/>
          </a:p>
        </p:txBody>
      </p:sp>
      <p:sp>
        <p:nvSpPr>
          <p:cNvPr id="16" name="TextBox 15"/>
          <p:cNvSpPr txBox="1"/>
          <p:nvPr/>
        </p:nvSpPr>
        <p:spPr>
          <a:xfrm>
            <a:off x="241815" y="5984566"/>
            <a:ext cx="1883849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Incorrect C volatile</a:t>
            </a:r>
          </a:p>
        </p:txBody>
      </p:sp>
      <p:sp>
        <p:nvSpPr>
          <p:cNvPr id="17" name="Left Brace 16"/>
          <p:cNvSpPr/>
          <p:nvPr/>
        </p:nvSpPr>
        <p:spPr>
          <a:xfrm rot="5400000">
            <a:off x="2952750" y="701534"/>
            <a:ext cx="342900" cy="175895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TextBox 17"/>
          <p:cNvSpPr txBox="1"/>
          <p:nvPr/>
        </p:nvSpPr>
        <p:spPr>
          <a:xfrm>
            <a:off x="2550783" y="109750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Balanced</a:t>
            </a:r>
            <a:endParaRPr lang="en-US" dirty="0"/>
          </a:p>
        </p:txBody>
      </p:sp>
      <p:sp>
        <p:nvSpPr>
          <p:cNvPr id="19" name="Left Brace 18"/>
          <p:cNvSpPr/>
          <p:nvPr/>
        </p:nvSpPr>
        <p:spPr>
          <a:xfrm rot="5400000">
            <a:off x="5860867" y="-276549"/>
            <a:ext cx="342900" cy="371511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511983" y="1081285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Internal</a:t>
            </a:r>
            <a:endParaRPr lang="en-US" dirty="0"/>
          </a:p>
        </p:txBody>
      </p:sp>
      <p:sp>
        <p:nvSpPr>
          <p:cNvPr id="21" name="Left Brace 20"/>
          <p:cNvSpPr/>
          <p:nvPr/>
        </p:nvSpPr>
        <p:spPr>
          <a:xfrm rot="5400000">
            <a:off x="9671050" y="-282410"/>
            <a:ext cx="342900" cy="371511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TextBox 21"/>
          <p:cNvSpPr txBox="1"/>
          <p:nvPr/>
        </p:nvSpPr>
        <p:spPr>
          <a:xfrm>
            <a:off x="9293313" y="1109302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</a:t>
            </a:r>
            <a:endParaRPr lang="en-US" dirty="0"/>
          </a:p>
        </p:txBody>
      </p:sp>
      <p:sp>
        <p:nvSpPr>
          <p:cNvPr id="23" name="Oval 22"/>
          <p:cNvSpPr/>
          <p:nvPr/>
        </p:nvSpPr>
        <p:spPr>
          <a:xfrm>
            <a:off x="9781287" y="2466576"/>
            <a:ext cx="1012825" cy="873057"/>
          </a:xfrm>
          <a:prstGeom prst="ellipse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10804900" y="2657564"/>
            <a:ext cx="1012825" cy="873057"/>
          </a:xfrm>
          <a:prstGeom prst="ellipse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Oval 25"/>
          <p:cNvSpPr/>
          <p:nvPr/>
        </p:nvSpPr>
        <p:spPr>
          <a:xfrm>
            <a:off x="8092187" y="2326876"/>
            <a:ext cx="3550538" cy="873057"/>
          </a:xfrm>
          <a:prstGeom prst="ellipse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Oval 26"/>
          <p:cNvSpPr/>
          <p:nvPr/>
        </p:nvSpPr>
        <p:spPr>
          <a:xfrm>
            <a:off x="5237162" y="2141115"/>
            <a:ext cx="1599583" cy="873057"/>
          </a:xfrm>
          <a:prstGeom prst="ellipse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7257162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 animBg="1"/>
      <p:bldP spid="24" grpId="0" animBg="1"/>
      <p:bldP spid="26" grpId="0" animBg="1"/>
      <p:bldP spid="2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How a fast allocator works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7" y="1928624"/>
            <a:ext cx="9720073" cy="4023360"/>
          </a:xfrm>
        </p:spPr>
        <p:txBody>
          <a:bodyPr/>
          <a:lstStyle/>
          <a:p>
            <a:r>
              <a:rPr lang="en-US" dirty="0" err="1" smtClean="0"/>
              <a:t>Jemalloc</a:t>
            </a:r>
            <a:r>
              <a:rPr lang="en-US" dirty="0" smtClean="0"/>
              <a:t>: threads allocate from private </a:t>
            </a:r>
            <a:r>
              <a:rPr lang="en-US" b="1" dirty="0" smtClean="0"/>
              <a:t>arenas</a:t>
            </a:r>
          </a:p>
          <a:p>
            <a:r>
              <a:rPr lang="en-US" dirty="0" smtClean="0"/>
              <a:t>Each thread has an arena for each </a:t>
            </a:r>
            <a:r>
              <a:rPr lang="en-US" b="1" dirty="0" smtClean="0"/>
              <a:t>size class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>
                <a:solidFill>
                  <a:srgbClr val="FF0000"/>
                </a:solidFill>
              </a:rPr>
              <a:t>8,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1"/>
                </a:solidFill>
              </a:rPr>
              <a:t>16, 32, 48, 64, 80, 96, 112, 128,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chemeClr val="accent5"/>
                </a:solidFill>
              </a:rPr>
              <a:t>192, 256, 320, 384, 448, 512, …</a:t>
            </a:r>
            <a:endParaRPr lang="en-US" b="1" dirty="0" smtClean="0"/>
          </a:p>
        </p:txBody>
      </p:sp>
      <p:sp>
        <p:nvSpPr>
          <p:cNvPr id="4" name="Rectangle 3"/>
          <p:cNvSpPr/>
          <p:nvPr/>
        </p:nvSpPr>
        <p:spPr>
          <a:xfrm>
            <a:off x="1757257" y="3273297"/>
            <a:ext cx="8596711" cy="267868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r>
              <a:rPr lang="en-US" sz="2400" b="1" dirty="0" err="1" smtClean="0"/>
              <a:t>Jemalloc</a:t>
            </a:r>
            <a:r>
              <a:rPr lang="en-US" sz="2400" b="1" dirty="0" smtClean="0"/>
              <a:t> per-thread allocation</a:t>
            </a:r>
          </a:p>
        </p:txBody>
      </p:sp>
      <p:sp>
        <p:nvSpPr>
          <p:cNvPr id="5" name="Rectangle 4"/>
          <p:cNvSpPr/>
          <p:nvPr/>
        </p:nvSpPr>
        <p:spPr>
          <a:xfrm>
            <a:off x="3176312" y="3710238"/>
            <a:ext cx="6957932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>
                <a:sym typeface="Wingdings" panose="05000000000000000000" pitchFamily="2" charset="2"/>
              </a:rPr>
              <a:t>&lt;---- </a:t>
            </a:r>
            <a:r>
              <a:rPr lang="en-US" dirty="0" smtClean="0"/>
              <a:t>4096 byte page ----&gt;</a:t>
            </a:r>
            <a:endParaRPr lang="en-US" dirty="0"/>
          </a:p>
        </p:txBody>
      </p:sp>
      <p:sp>
        <p:nvSpPr>
          <p:cNvPr id="6" name="Left Brace 5"/>
          <p:cNvSpPr/>
          <p:nvPr/>
        </p:nvSpPr>
        <p:spPr>
          <a:xfrm>
            <a:off x="2279093" y="3710238"/>
            <a:ext cx="302120" cy="2098636"/>
          </a:xfrm>
          <a:prstGeom prst="leftBrace">
            <a:avLst/>
          </a:prstGeom>
          <a:ln w="57150"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TextBox 6"/>
          <p:cNvSpPr txBox="1"/>
          <p:nvPr/>
        </p:nvSpPr>
        <p:spPr>
          <a:xfrm rot="16200000">
            <a:off x="1229408" y="4501214"/>
            <a:ext cx="170128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 smtClean="0">
                <a:solidFill>
                  <a:srgbClr val="080808"/>
                </a:solidFill>
              </a:rPr>
              <a:t>Arenas</a:t>
            </a:r>
            <a:endParaRPr lang="en-US" sz="2800" dirty="0">
              <a:solidFill>
                <a:srgbClr val="080808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581213" y="3765524"/>
            <a:ext cx="595099" cy="28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80808"/>
                </a:solidFill>
              </a:rPr>
              <a:t>8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3176312" y="4145229"/>
            <a:ext cx="6957932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2581213" y="4200515"/>
            <a:ext cx="595099" cy="28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80808"/>
                </a:solidFill>
              </a:rPr>
              <a:t>16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3176312" y="4587850"/>
            <a:ext cx="6957932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rtlCol="0" anchor="ctr" anchorCtr="0"/>
          <a:lstStyle/>
          <a:p>
            <a:pPr algn="ctr"/>
            <a:endParaRPr lang="en-US" sz="1600"/>
          </a:p>
        </p:txBody>
      </p:sp>
      <p:sp>
        <p:nvSpPr>
          <p:cNvPr id="12" name="TextBox 11"/>
          <p:cNvSpPr txBox="1"/>
          <p:nvPr/>
        </p:nvSpPr>
        <p:spPr>
          <a:xfrm>
            <a:off x="2581213" y="4643136"/>
            <a:ext cx="595099" cy="28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80808"/>
                </a:solidFill>
              </a:rPr>
              <a:t>32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3176312" y="5030474"/>
            <a:ext cx="6957932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rtlCol="0" anchor="ctr" anchorCtr="0"/>
          <a:lstStyle/>
          <a:p>
            <a:pPr algn="ctr"/>
            <a:endParaRPr lang="en-US" sz="1600"/>
          </a:p>
        </p:txBody>
      </p:sp>
      <p:sp>
        <p:nvSpPr>
          <p:cNvPr id="14" name="TextBox 13"/>
          <p:cNvSpPr txBox="1"/>
          <p:nvPr/>
        </p:nvSpPr>
        <p:spPr>
          <a:xfrm>
            <a:off x="2581213" y="5085759"/>
            <a:ext cx="595099" cy="28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80808"/>
                </a:solidFill>
              </a:rPr>
              <a:t>48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3176312" y="5473094"/>
            <a:ext cx="6957932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rtlCol="0" anchor="ctr" anchorCtr="0"/>
          <a:lstStyle/>
          <a:p>
            <a:pPr algn="ctr"/>
            <a:endParaRPr lang="en-US" sz="1600"/>
          </a:p>
        </p:txBody>
      </p:sp>
      <p:sp>
        <p:nvSpPr>
          <p:cNvPr id="16" name="TextBox 15"/>
          <p:cNvSpPr txBox="1"/>
          <p:nvPr/>
        </p:nvSpPr>
        <p:spPr>
          <a:xfrm>
            <a:off x="2581213" y="5528380"/>
            <a:ext cx="595099" cy="28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80808"/>
                </a:solidFill>
              </a:rPr>
              <a:t>64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27" name="Rectangle 26"/>
          <p:cNvSpPr/>
          <p:nvPr/>
        </p:nvSpPr>
        <p:spPr>
          <a:xfrm>
            <a:off x="7391888" y="5030574"/>
            <a:ext cx="1053894" cy="3357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192</a:t>
            </a:r>
            <a:endParaRPr lang="en-US" sz="1600" dirty="0"/>
          </a:p>
        </p:txBody>
      </p:sp>
      <p:sp>
        <p:nvSpPr>
          <p:cNvPr id="28" name="TextBox 27"/>
          <p:cNvSpPr txBox="1"/>
          <p:nvPr/>
        </p:nvSpPr>
        <p:spPr>
          <a:xfrm>
            <a:off x="8279671" y="4783383"/>
            <a:ext cx="1008590" cy="646331"/>
          </a:xfrm>
          <a:prstGeom prst="rect">
            <a:avLst/>
          </a:prstGeom>
          <a:noFill/>
        </p:spPr>
        <p:txBody>
          <a:bodyPr wrap="square" lIns="18288" rtlCol="0" anchor="ctr" anchorCtr="0">
            <a:spAutoFit/>
          </a:bodyPr>
          <a:lstStyle/>
          <a:p>
            <a:pPr algn="ctr"/>
            <a:r>
              <a:rPr lang="en-US" sz="3600" dirty="0" smtClean="0">
                <a:solidFill>
                  <a:srgbClr val="080808"/>
                </a:solidFill>
              </a:rPr>
              <a:t>...</a:t>
            </a:r>
            <a:endParaRPr lang="en-US" sz="3600" dirty="0">
              <a:solidFill>
                <a:srgbClr val="080808"/>
              </a:solidFill>
            </a:endParaRPr>
          </a:p>
        </p:txBody>
      </p:sp>
      <p:sp>
        <p:nvSpPr>
          <p:cNvPr id="29" name="Rectangle 28"/>
          <p:cNvSpPr/>
          <p:nvPr/>
        </p:nvSpPr>
        <p:spPr>
          <a:xfrm>
            <a:off x="9080351" y="5029151"/>
            <a:ext cx="1053894" cy="3357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4048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3176312" y="5030474"/>
            <a:ext cx="1053894" cy="3357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/>
              <a:t>0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230206" y="5032480"/>
            <a:ext cx="1053894" cy="3357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48</a:t>
            </a:r>
            <a:endParaRPr lang="en-US" sz="1600" dirty="0"/>
          </a:p>
        </p:txBody>
      </p:sp>
      <p:sp>
        <p:nvSpPr>
          <p:cNvPr id="25" name="Rectangle 24"/>
          <p:cNvSpPr/>
          <p:nvPr/>
        </p:nvSpPr>
        <p:spPr>
          <a:xfrm>
            <a:off x="5284100" y="5030474"/>
            <a:ext cx="1053894" cy="3357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96</a:t>
            </a:r>
            <a:endParaRPr lang="en-US" sz="1600" dirty="0"/>
          </a:p>
        </p:txBody>
      </p:sp>
      <p:sp>
        <p:nvSpPr>
          <p:cNvPr id="26" name="Rectangle 25"/>
          <p:cNvSpPr/>
          <p:nvPr/>
        </p:nvSpPr>
        <p:spPr>
          <a:xfrm>
            <a:off x="6337994" y="5030474"/>
            <a:ext cx="1053894" cy="3357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144</a:t>
            </a:r>
            <a:endParaRPr lang="en-US" sz="1600" dirty="0"/>
          </a:p>
        </p:txBody>
      </p:sp>
      <p:sp>
        <p:nvSpPr>
          <p:cNvPr id="30" name="Rectangle 29"/>
          <p:cNvSpPr/>
          <p:nvPr/>
        </p:nvSpPr>
        <p:spPr>
          <a:xfrm>
            <a:off x="3176311" y="5023470"/>
            <a:ext cx="6957932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18288" rtlCol="0" anchor="ctr" anchorCtr="0"/>
          <a:lstStyle/>
          <a:p>
            <a:pPr algn="ctr"/>
            <a:endParaRPr lang="en-US" sz="1600"/>
          </a:p>
        </p:txBody>
      </p:sp>
      <p:sp>
        <p:nvSpPr>
          <p:cNvPr id="56" name="Rectangle 55"/>
          <p:cNvSpPr/>
          <p:nvPr/>
        </p:nvSpPr>
        <p:spPr>
          <a:xfrm>
            <a:off x="3176311" y="4587850"/>
            <a:ext cx="704559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3874576" y="4587751"/>
            <a:ext cx="704559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32</a:t>
            </a:r>
            <a:endParaRPr lang="en-US" sz="1600" dirty="0"/>
          </a:p>
        </p:txBody>
      </p:sp>
      <p:sp>
        <p:nvSpPr>
          <p:cNvPr id="58" name="TextBox 57"/>
          <p:cNvSpPr txBox="1"/>
          <p:nvPr/>
        </p:nvSpPr>
        <p:spPr>
          <a:xfrm>
            <a:off x="335333" y="3456588"/>
            <a:ext cx="1364476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err="1" smtClean="0"/>
              <a:t>malloc</a:t>
            </a:r>
            <a:r>
              <a:rPr lang="en-US" dirty="0" smtClean="0"/>
              <a:t>(48)</a:t>
            </a:r>
          </a:p>
          <a:p>
            <a:r>
              <a:rPr lang="en-US" dirty="0" err="1" smtClean="0"/>
              <a:t>malloc</a:t>
            </a:r>
            <a:r>
              <a:rPr lang="en-US" dirty="0" smtClean="0"/>
              <a:t>(36)</a:t>
            </a:r>
            <a:endParaRPr lang="en-US" dirty="0"/>
          </a:p>
          <a:p>
            <a:r>
              <a:rPr lang="en-US" dirty="0" err="1" smtClean="0"/>
              <a:t>malloc</a:t>
            </a:r>
            <a:r>
              <a:rPr lang="en-US" dirty="0" smtClean="0"/>
              <a:t>(40)</a:t>
            </a:r>
            <a:endParaRPr lang="en-US" dirty="0"/>
          </a:p>
          <a:p>
            <a:r>
              <a:rPr lang="en-US" dirty="0" err="1" smtClean="0"/>
              <a:t>malloc</a:t>
            </a:r>
            <a:r>
              <a:rPr lang="en-US" dirty="0" smtClean="0"/>
              <a:t>(44)</a:t>
            </a:r>
            <a:endParaRPr lang="en-US" dirty="0"/>
          </a:p>
          <a:p>
            <a:r>
              <a:rPr lang="en-US" dirty="0" err="1" smtClean="0"/>
              <a:t>malloc</a:t>
            </a:r>
            <a:r>
              <a:rPr lang="en-US" dirty="0" smtClean="0"/>
              <a:t>(32)</a:t>
            </a:r>
            <a:endParaRPr lang="en-US" dirty="0"/>
          </a:p>
          <a:p>
            <a:r>
              <a:rPr lang="en-US" dirty="0" err="1" smtClean="0"/>
              <a:t>malloc</a:t>
            </a:r>
            <a:r>
              <a:rPr lang="en-US" dirty="0" smtClean="0"/>
              <a:t>(17)</a:t>
            </a:r>
            <a:endParaRPr lang="en-US" dirty="0"/>
          </a:p>
          <a:p>
            <a:r>
              <a:rPr lang="en-US" dirty="0" err="1" smtClean="0"/>
              <a:t>malloc</a:t>
            </a:r>
            <a:r>
              <a:rPr lang="en-US" dirty="0" smtClean="0"/>
              <a:t>(40)</a:t>
            </a:r>
            <a:endParaRPr lang="en-US" dirty="0"/>
          </a:p>
          <a:p>
            <a:r>
              <a:rPr lang="en-US" dirty="0" smtClean="0"/>
              <a:t>…</a:t>
            </a:r>
            <a:endParaRPr lang="en-US" dirty="0"/>
          </a:p>
          <a:p>
            <a:r>
              <a:rPr lang="en-US" dirty="0" err="1" smtClean="0"/>
              <a:t>malloc</a:t>
            </a:r>
            <a:r>
              <a:rPr lang="en-US" dirty="0" smtClean="0"/>
              <a:t>(33)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0865027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58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5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58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2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7" dur="500"/>
                                        <p:tgtEl>
                                          <p:spTgt spid="5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500"/>
                                        <p:tgtEl>
                                          <p:spTgt spid="58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0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5" dur="500"/>
                                        <p:tgtEl>
                                          <p:spTgt spid="58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6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0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2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3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8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9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1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6" dur="10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17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8" dur="10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9" presetID="10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27" grpId="0" animBg="1"/>
      <p:bldP spid="27" grpId="1" animBg="1"/>
      <p:bldP spid="28" grpId="0"/>
      <p:bldP spid="28" grpId="1"/>
      <p:bldP spid="29" grpId="0" animBg="1"/>
      <p:bldP spid="29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30" grpId="0" animBg="1"/>
      <p:bldP spid="56" grpId="0" animBg="1"/>
      <p:bldP spid="57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line crossings</a:t>
            </a:r>
            <a:endParaRPr lang="en-US" dirty="0"/>
          </a:p>
        </p:txBody>
      </p:sp>
      <p:sp>
        <p:nvSpPr>
          <p:cNvPr id="4" name="Rectangle 3"/>
          <p:cNvSpPr/>
          <p:nvPr/>
        </p:nvSpPr>
        <p:spPr>
          <a:xfrm>
            <a:off x="1948477" y="2237724"/>
            <a:ext cx="7772755" cy="241687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t" anchorCtr="0"/>
          <a:lstStyle/>
          <a:p>
            <a:pPr algn="ctr"/>
            <a:endParaRPr lang="en-US" sz="2400" b="1" dirty="0" smtClean="0"/>
          </a:p>
        </p:txBody>
      </p:sp>
      <p:sp>
        <p:nvSpPr>
          <p:cNvPr id="5" name="Rectangle 4"/>
          <p:cNvSpPr/>
          <p:nvPr/>
        </p:nvSpPr>
        <p:spPr>
          <a:xfrm>
            <a:off x="2543576" y="2412848"/>
            <a:ext cx="6957932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1948477" y="2468134"/>
            <a:ext cx="595099" cy="28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80808"/>
                </a:solidFill>
              </a:rPr>
              <a:t>8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2543576" y="2847839"/>
            <a:ext cx="6957932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1948477" y="2903125"/>
            <a:ext cx="595099" cy="28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80808"/>
                </a:solidFill>
              </a:rPr>
              <a:t>16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2543576" y="3290460"/>
            <a:ext cx="6957932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2" name="TextBox 11"/>
          <p:cNvSpPr txBox="1"/>
          <p:nvPr/>
        </p:nvSpPr>
        <p:spPr>
          <a:xfrm>
            <a:off x="1948477" y="3345746"/>
            <a:ext cx="595099" cy="28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80808"/>
                </a:solidFill>
              </a:rPr>
              <a:t>32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2543576" y="3733084"/>
            <a:ext cx="6957932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4" name="TextBox 13"/>
          <p:cNvSpPr txBox="1"/>
          <p:nvPr/>
        </p:nvSpPr>
        <p:spPr>
          <a:xfrm>
            <a:off x="1948477" y="3788369"/>
            <a:ext cx="595099" cy="28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80808"/>
                </a:solidFill>
              </a:rPr>
              <a:t>48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2543576" y="4175704"/>
            <a:ext cx="6957932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600"/>
          </a:p>
        </p:txBody>
      </p:sp>
      <p:sp>
        <p:nvSpPr>
          <p:cNvPr id="16" name="TextBox 15"/>
          <p:cNvSpPr txBox="1"/>
          <p:nvPr/>
        </p:nvSpPr>
        <p:spPr>
          <a:xfrm>
            <a:off x="1948477" y="4230990"/>
            <a:ext cx="595099" cy="2804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rgbClr val="080808"/>
                </a:solidFill>
              </a:rPr>
              <a:t>64</a:t>
            </a:r>
            <a:endParaRPr lang="en-US" sz="2000" dirty="0">
              <a:solidFill>
                <a:srgbClr val="080808"/>
              </a:solidFill>
            </a:endParaRPr>
          </a:p>
        </p:txBody>
      </p:sp>
      <p:sp>
        <p:nvSpPr>
          <p:cNvPr id="21" name="Rectangle 20"/>
          <p:cNvSpPr/>
          <p:nvPr/>
        </p:nvSpPr>
        <p:spPr>
          <a:xfrm>
            <a:off x="2543575" y="4175704"/>
            <a:ext cx="1402824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3949065" y="4175703"/>
            <a:ext cx="1402824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64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5354553" y="4180540"/>
            <a:ext cx="1402824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128</a:t>
            </a:r>
            <a:endParaRPr lang="en-US" sz="1600" dirty="0"/>
          </a:p>
        </p:txBody>
      </p:sp>
      <p:sp>
        <p:nvSpPr>
          <p:cNvPr id="24" name="Rectangle 23"/>
          <p:cNvSpPr/>
          <p:nvPr/>
        </p:nvSpPr>
        <p:spPr>
          <a:xfrm>
            <a:off x="6757376" y="4180540"/>
            <a:ext cx="1402824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192</a:t>
            </a:r>
            <a:endParaRPr lang="en-US" sz="1600" dirty="0"/>
          </a:p>
        </p:txBody>
      </p:sp>
      <p:sp>
        <p:nvSpPr>
          <p:cNvPr id="26" name="Left Brace 25"/>
          <p:cNvSpPr/>
          <p:nvPr/>
        </p:nvSpPr>
        <p:spPr>
          <a:xfrm rot="16200000">
            <a:off x="3101657" y="4128718"/>
            <a:ext cx="286662" cy="1402826"/>
          </a:xfrm>
          <a:prstGeom prst="leftBrace">
            <a:avLst>
              <a:gd name="adj1" fmla="val 52180"/>
              <a:gd name="adj2" fmla="val 50000"/>
            </a:avLst>
          </a:prstGeom>
          <a:ln w="19050">
            <a:solidFill>
              <a:srgbClr val="3B3B3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8288" rtlCol="0" anchor="ctr"/>
          <a:lstStyle/>
          <a:p>
            <a:pPr algn="ctr"/>
            <a:endParaRPr lang="en-US"/>
          </a:p>
        </p:txBody>
      </p:sp>
      <p:sp>
        <p:nvSpPr>
          <p:cNvPr id="27" name="Left Brace 26"/>
          <p:cNvSpPr/>
          <p:nvPr/>
        </p:nvSpPr>
        <p:spPr>
          <a:xfrm rot="16200000">
            <a:off x="4507146" y="4123037"/>
            <a:ext cx="286662" cy="1402826"/>
          </a:xfrm>
          <a:prstGeom prst="leftBrace">
            <a:avLst>
              <a:gd name="adj1" fmla="val 52180"/>
              <a:gd name="adj2" fmla="val 50000"/>
            </a:avLst>
          </a:prstGeom>
          <a:ln w="19050">
            <a:solidFill>
              <a:srgbClr val="3B3B3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8288" rtlCol="0" anchor="ctr"/>
          <a:lstStyle/>
          <a:p>
            <a:pPr algn="ctr"/>
            <a:endParaRPr lang="en-US"/>
          </a:p>
        </p:txBody>
      </p:sp>
      <p:sp>
        <p:nvSpPr>
          <p:cNvPr id="28" name="Left Brace 27"/>
          <p:cNvSpPr/>
          <p:nvPr/>
        </p:nvSpPr>
        <p:spPr>
          <a:xfrm rot="16200000">
            <a:off x="5912632" y="4128715"/>
            <a:ext cx="286662" cy="1402826"/>
          </a:xfrm>
          <a:prstGeom prst="leftBrace">
            <a:avLst>
              <a:gd name="adj1" fmla="val 52180"/>
              <a:gd name="adj2" fmla="val 50000"/>
            </a:avLst>
          </a:prstGeom>
          <a:ln w="19050">
            <a:solidFill>
              <a:srgbClr val="3B3B3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8288" rtlCol="0" anchor="ctr"/>
          <a:lstStyle/>
          <a:p>
            <a:pPr algn="ctr"/>
            <a:endParaRPr lang="en-US"/>
          </a:p>
        </p:txBody>
      </p:sp>
      <p:sp>
        <p:nvSpPr>
          <p:cNvPr id="29" name="Left Brace 28"/>
          <p:cNvSpPr/>
          <p:nvPr/>
        </p:nvSpPr>
        <p:spPr>
          <a:xfrm rot="16200000">
            <a:off x="7318121" y="4128714"/>
            <a:ext cx="286662" cy="1402826"/>
          </a:xfrm>
          <a:prstGeom prst="leftBrace">
            <a:avLst>
              <a:gd name="adj1" fmla="val 52180"/>
              <a:gd name="adj2" fmla="val 50000"/>
            </a:avLst>
          </a:prstGeom>
          <a:ln w="19050">
            <a:solidFill>
              <a:srgbClr val="3B3B3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8288" rtlCol="0" anchor="ctr"/>
          <a:lstStyle/>
          <a:p>
            <a:pPr algn="ctr"/>
            <a:endParaRPr lang="en-US"/>
          </a:p>
        </p:txBody>
      </p:sp>
      <p:sp>
        <p:nvSpPr>
          <p:cNvPr id="30" name="TextBox 29"/>
          <p:cNvSpPr txBox="1"/>
          <p:nvPr/>
        </p:nvSpPr>
        <p:spPr>
          <a:xfrm>
            <a:off x="2597826" y="4907122"/>
            <a:ext cx="1277401" cy="369332"/>
          </a:xfrm>
          <a:prstGeom prst="rect">
            <a:avLst/>
          </a:prstGeom>
          <a:noFill/>
        </p:spPr>
        <p:txBody>
          <a:bodyPr wrap="none" lIns="18288" rtlCol="0" anchor="ctr" anchorCtr="0">
            <a:spAutoFit/>
          </a:bodyPr>
          <a:lstStyle/>
          <a:p>
            <a:r>
              <a:rPr lang="en-US" dirty="0" smtClean="0"/>
              <a:t>Cache line</a:t>
            </a:r>
            <a:endParaRPr lang="en-US" dirty="0"/>
          </a:p>
        </p:txBody>
      </p:sp>
      <p:sp>
        <p:nvSpPr>
          <p:cNvPr id="31" name="TextBox 30"/>
          <p:cNvSpPr txBox="1"/>
          <p:nvPr/>
        </p:nvSpPr>
        <p:spPr>
          <a:xfrm>
            <a:off x="4012006" y="4907122"/>
            <a:ext cx="1277401" cy="369332"/>
          </a:xfrm>
          <a:prstGeom prst="rect">
            <a:avLst/>
          </a:prstGeom>
          <a:noFill/>
        </p:spPr>
        <p:txBody>
          <a:bodyPr wrap="none" lIns="18288" rtlCol="0" anchor="ctr" anchorCtr="0">
            <a:spAutoFit/>
          </a:bodyPr>
          <a:lstStyle/>
          <a:p>
            <a:r>
              <a:rPr lang="en-US" dirty="0" smtClean="0"/>
              <a:t>Cache line</a:t>
            </a:r>
            <a:endParaRPr lang="en-US" dirty="0"/>
          </a:p>
        </p:txBody>
      </p:sp>
      <p:sp>
        <p:nvSpPr>
          <p:cNvPr id="32" name="TextBox 31"/>
          <p:cNvSpPr txBox="1"/>
          <p:nvPr/>
        </p:nvSpPr>
        <p:spPr>
          <a:xfrm>
            <a:off x="5409146" y="4901442"/>
            <a:ext cx="1277401" cy="369332"/>
          </a:xfrm>
          <a:prstGeom prst="rect">
            <a:avLst/>
          </a:prstGeom>
          <a:noFill/>
        </p:spPr>
        <p:txBody>
          <a:bodyPr wrap="none" lIns="18288" rtlCol="0" anchor="ctr" anchorCtr="0">
            <a:spAutoFit/>
          </a:bodyPr>
          <a:lstStyle/>
          <a:p>
            <a:r>
              <a:rPr lang="en-US" dirty="0" smtClean="0"/>
              <a:t>Cache line</a:t>
            </a:r>
            <a:endParaRPr lang="en-US" dirty="0"/>
          </a:p>
        </p:txBody>
      </p:sp>
      <p:sp>
        <p:nvSpPr>
          <p:cNvPr id="33" name="TextBox 32"/>
          <p:cNvSpPr txBox="1"/>
          <p:nvPr/>
        </p:nvSpPr>
        <p:spPr>
          <a:xfrm>
            <a:off x="6823326" y="4901442"/>
            <a:ext cx="1277401" cy="369332"/>
          </a:xfrm>
          <a:prstGeom prst="rect">
            <a:avLst/>
          </a:prstGeom>
          <a:noFill/>
        </p:spPr>
        <p:txBody>
          <a:bodyPr wrap="none" lIns="18288" rtlCol="0" anchor="ctr" anchorCtr="0">
            <a:spAutoFit/>
          </a:bodyPr>
          <a:lstStyle/>
          <a:p>
            <a:r>
              <a:rPr lang="en-US" dirty="0" smtClean="0"/>
              <a:t>Cache line</a:t>
            </a:r>
            <a:endParaRPr lang="en-US" dirty="0"/>
          </a:p>
        </p:txBody>
      </p:sp>
      <p:sp>
        <p:nvSpPr>
          <p:cNvPr id="34" name="Rectangle 33"/>
          <p:cNvSpPr/>
          <p:nvPr/>
        </p:nvSpPr>
        <p:spPr>
          <a:xfrm>
            <a:off x="2543576" y="3733084"/>
            <a:ext cx="1053894" cy="3357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/>
              <a:t>0</a:t>
            </a:r>
          </a:p>
        </p:txBody>
      </p:sp>
      <p:sp>
        <p:nvSpPr>
          <p:cNvPr id="35" name="Rectangle 34"/>
          <p:cNvSpPr/>
          <p:nvPr/>
        </p:nvSpPr>
        <p:spPr>
          <a:xfrm>
            <a:off x="3597470" y="3735090"/>
            <a:ext cx="1053894" cy="3357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48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4651364" y="3733084"/>
            <a:ext cx="1053894" cy="3357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96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5705258" y="3733084"/>
            <a:ext cx="1053894" cy="33578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144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2543575" y="3290460"/>
            <a:ext cx="704559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3241840" y="3290361"/>
            <a:ext cx="704559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32</a:t>
            </a:r>
            <a:endParaRPr lang="en-US" sz="1600" dirty="0"/>
          </a:p>
        </p:txBody>
      </p:sp>
      <p:sp>
        <p:nvSpPr>
          <p:cNvPr id="40" name="Rectangle 39"/>
          <p:cNvSpPr/>
          <p:nvPr/>
        </p:nvSpPr>
        <p:spPr>
          <a:xfrm>
            <a:off x="3953099" y="3289158"/>
            <a:ext cx="704559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64</a:t>
            </a:r>
            <a:endParaRPr lang="en-US" sz="1600" dirty="0"/>
          </a:p>
        </p:txBody>
      </p:sp>
      <p:sp>
        <p:nvSpPr>
          <p:cNvPr id="41" name="Rectangle 40"/>
          <p:cNvSpPr/>
          <p:nvPr/>
        </p:nvSpPr>
        <p:spPr>
          <a:xfrm>
            <a:off x="4651364" y="3289059"/>
            <a:ext cx="704559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96</a:t>
            </a:r>
            <a:endParaRPr lang="en-US" sz="1600" dirty="0"/>
          </a:p>
        </p:txBody>
      </p:sp>
      <p:sp>
        <p:nvSpPr>
          <p:cNvPr id="88" name="Rectangle 87"/>
          <p:cNvSpPr/>
          <p:nvPr/>
        </p:nvSpPr>
        <p:spPr>
          <a:xfrm>
            <a:off x="2543575" y="2846836"/>
            <a:ext cx="353119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89" name="Rectangle 88"/>
          <p:cNvSpPr/>
          <p:nvPr/>
        </p:nvSpPr>
        <p:spPr>
          <a:xfrm>
            <a:off x="2893539" y="2846737"/>
            <a:ext cx="353119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r>
              <a:rPr lang="en-US" sz="1600" dirty="0" smtClean="0"/>
              <a:t>16</a:t>
            </a:r>
            <a:endParaRPr lang="en-US" sz="1600" dirty="0"/>
          </a:p>
        </p:txBody>
      </p:sp>
      <p:sp>
        <p:nvSpPr>
          <p:cNvPr id="90" name="Rectangle 89"/>
          <p:cNvSpPr/>
          <p:nvPr/>
        </p:nvSpPr>
        <p:spPr>
          <a:xfrm>
            <a:off x="3250016" y="2845534"/>
            <a:ext cx="353119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r>
              <a:rPr lang="en-US" sz="1600" dirty="0" smtClean="0"/>
              <a:t>32</a:t>
            </a:r>
            <a:endParaRPr lang="en-US" sz="1600" dirty="0"/>
          </a:p>
        </p:txBody>
      </p:sp>
      <p:sp>
        <p:nvSpPr>
          <p:cNvPr id="91" name="Rectangle 90"/>
          <p:cNvSpPr/>
          <p:nvPr/>
        </p:nvSpPr>
        <p:spPr>
          <a:xfrm>
            <a:off x="3599980" y="2845435"/>
            <a:ext cx="353119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r>
              <a:rPr lang="en-US" sz="1600" dirty="0" smtClean="0"/>
              <a:t>48</a:t>
            </a:r>
            <a:endParaRPr lang="en-US" sz="1600" dirty="0"/>
          </a:p>
        </p:txBody>
      </p:sp>
      <p:cxnSp>
        <p:nvCxnSpPr>
          <p:cNvPr id="94" name="Straight Connector 93"/>
          <p:cNvCxnSpPr/>
          <p:nvPr/>
        </p:nvCxnSpPr>
        <p:spPr>
          <a:xfrm flipH="1" flipV="1">
            <a:off x="3946399" y="2305170"/>
            <a:ext cx="2" cy="2392142"/>
          </a:xfrm>
          <a:prstGeom prst="line">
            <a:avLst/>
          </a:prstGeom>
          <a:ln w="19050">
            <a:solidFill>
              <a:srgbClr val="00030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5" name="Straight Connector 94"/>
          <p:cNvCxnSpPr/>
          <p:nvPr/>
        </p:nvCxnSpPr>
        <p:spPr>
          <a:xfrm flipH="1" flipV="1">
            <a:off x="5355618" y="2312961"/>
            <a:ext cx="2" cy="2392142"/>
          </a:xfrm>
          <a:prstGeom prst="line">
            <a:avLst/>
          </a:prstGeom>
          <a:ln w="19050">
            <a:solidFill>
              <a:srgbClr val="00030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6" name="Straight Connector 95"/>
          <p:cNvCxnSpPr/>
          <p:nvPr/>
        </p:nvCxnSpPr>
        <p:spPr>
          <a:xfrm flipH="1" flipV="1">
            <a:off x="6758139" y="2323332"/>
            <a:ext cx="2" cy="2392142"/>
          </a:xfrm>
          <a:prstGeom prst="line">
            <a:avLst/>
          </a:prstGeom>
          <a:ln w="19050">
            <a:solidFill>
              <a:srgbClr val="00030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H="1" flipV="1">
            <a:off x="8164845" y="2317980"/>
            <a:ext cx="2" cy="2392142"/>
          </a:xfrm>
          <a:prstGeom prst="line">
            <a:avLst/>
          </a:prstGeom>
          <a:ln w="19050">
            <a:solidFill>
              <a:srgbClr val="00030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1" name="Rectangle 50"/>
          <p:cNvSpPr/>
          <p:nvPr/>
        </p:nvSpPr>
        <p:spPr>
          <a:xfrm>
            <a:off x="2544451" y="2410443"/>
            <a:ext cx="182880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endParaRPr lang="en-US" sz="1600" dirty="0"/>
          </a:p>
        </p:txBody>
      </p:sp>
      <p:cxnSp>
        <p:nvCxnSpPr>
          <p:cNvPr id="50" name="Straight Connector 49"/>
          <p:cNvCxnSpPr/>
          <p:nvPr/>
        </p:nvCxnSpPr>
        <p:spPr>
          <a:xfrm flipH="1" flipV="1">
            <a:off x="2545059" y="2312839"/>
            <a:ext cx="2" cy="2392142"/>
          </a:xfrm>
          <a:prstGeom prst="line">
            <a:avLst/>
          </a:prstGeom>
          <a:ln w="19050">
            <a:solidFill>
              <a:srgbClr val="000304"/>
            </a:solidFill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52" name="Rectangle 51"/>
          <p:cNvSpPr/>
          <p:nvPr/>
        </p:nvSpPr>
        <p:spPr>
          <a:xfrm>
            <a:off x="2707361" y="2415700"/>
            <a:ext cx="182880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2892094" y="2413077"/>
            <a:ext cx="182880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3055004" y="2413079"/>
            <a:ext cx="182880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endParaRPr lang="en-US" sz="1600" dirty="0"/>
          </a:p>
        </p:txBody>
      </p:sp>
      <p:sp>
        <p:nvSpPr>
          <p:cNvPr id="55" name="Rectangle 54"/>
          <p:cNvSpPr/>
          <p:nvPr/>
        </p:nvSpPr>
        <p:spPr>
          <a:xfrm>
            <a:off x="3244192" y="2415558"/>
            <a:ext cx="182880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endParaRPr lang="en-US" sz="1600" dirty="0"/>
          </a:p>
        </p:txBody>
      </p:sp>
      <p:sp>
        <p:nvSpPr>
          <p:cNvPr id="56" name="Rectangle 55"/>
          <p:cNvSpPr/>
          <p:nvPr/>
        </p:nvSpPr>
        <p:spPr>
          <a:xfrm>
            <a:off x="3407102" y="2415560"/>
            <a:ext cx="182880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endParaRPr lang="en-US" sz="1600" dirty="0"/>
          </a:p>
        </p:txBody>
      </p:sp>
      <p:sp>
        <p:nvSpPr>
          <p:cNvPr id="57" name="Rectangle 56"/>
          <p:cNvSpPr/>
          <p:nvPr/>
        </p:nvSpPr>
        <p:spPr>
          <a:xfrm>
            <a:off x="3591835" y="2412937"/>
            <a:ext cx="182880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endParaRPr lang="en-US" sz="1600" dirty="0"/>
          </a:p>
        </p:txBody>
      </p:sp>
      <p:sp>
        <p:nvSpPr>
          <p:cNvPr id="58" name="Rectangle 57"/>
          <p:cNvSpPr/>
          <p:nvPr/>
        </p:nvSpPr>
        <p:spPr>
          <a:xfrm>
            <a:off x="3754745" y="2412939"/>
            <a:ext cx="182880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wrap="none" lIns="18288" rtlCol="0" anchor="ctr"/>
          <a:lstStyle/>
          <a:p>
            <a:endParaRPr lang="en-US" sz="1600" dirty="0"/>
          </a:p>
        </p:txBody>
      </p:sp>
      <p:grpSp>
        <p:nvGrpSpPr>
          <p:cNvPr id="42" name="Group 41"/>
          <p:cNvGrpSpPr/>
          <p:nvPr/>
        </p:nvGrpSpPr>
        <p:grpSpPr>
          <a:xfrm>
            <a:off x="3424110" y="2351017"/>
            <a:ext cx="2239768" cy="1384544"/>
            <a:chOff x="3955451" y="3661694"/>
            <a:chExt cx="2239768" cy="1384544"/>
          </a:xfrm>
        </p:grpSpPr>
        <p:cxnSp>
          <p:nvCxnSpPr>
            <p:cNvPr id="44" name="Straight Arrow Connector 43"/>
            <p:cNvCxnSpPr/>
            <p:nvPr/>
          </p:nvCxnSpPr>
          <p:spPr>
            <a:xfrm flipH="1">
              <a:off x="4585703" y="4494768"/>
              <a:ext cx="215015" cy="551470"/>
            </a:xfrm>
            <a:prstGeom prst="straightConnector1">
              <a:avLst/>
            </a:prstGeom>
            <a:ln w="76200">
              <a:solidFill>
                <a:srgbClr val="000304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cxnSp>
          <p:nvCxnSpPr>
            <p:cNvPr id="45" name="Straight Arrow Connector 44"/>
            <p:cNvCxnSpPr/>
            <p:nvPr/>
          </p:nvCxnSpPr>
          <p:spPr>
            <a:xfrm>
              <a:off x="5310629" y="4489039"/>
              <a:ext cx="328968" cy="548317"/>
            </a:xfrm>
            <a:prstGeom prst="straightConnector1">
              <a:avLst/>
            </a:prstGeom>
            <a:ln w="76200">
              <a:solidFill>
                <a:srgbClr val="000304"/>
              </a:solidFill>
              <a:tailEnd type="triangle"/>
            </a:ln>
          </p:spPr>
          <p:style>
            <a:lnRef idx="3">
              <a:schemeClr val="dk1"/>
            </a:lnRef>
            <a:fillRef idx="0">
              <a:schemeClr val="dk1"/>
            </a:fillRef>
            <a:effectRef idx="2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Rectangle 42"/>
            <p:cNvSpPr/>
            <p:nvPr/>
          </p:nvSpPr>
          <p:spPr>
            <a:xfrm>
              <a:off x="3955451" y="3661694"/>
              <a:ext cx="2239768" cy="827304"/>
            </a:xfrm>
            <a:prstGeom prst="rect">
              <a:avLst/>
            </a:prstGeom>
            <a:gradFill>
              <a:gsLst>
                <a:gs pos="0">
                  <a:srgbClr val="000304"/>
                </a:gs>
                <a:gs pos="100000">
                  <a:srgbClr val="525252"/>
                </a:gs>
              </a:gsLst>
            </a:gradFill>
          </p:spPr>
          <p:style>
            <a:lnRef idx="0">
              <a:schemeClr val="dk1"/>
            </a:lnRef>
            <a:fillRef idx="3">
              <a:schemeClr val="dk1"/>
            </a:fillRef>
            <a:effectRef idx="3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dirty="0" smtClean="0"/>
                <a:t>These nodes </a:t>
              </a:r>
              <a:r>
                <a:rPr lang="en-US" smtClean="0"/>
                <a:t>cross cache </a:t>
              </a:r>
              <a:r>
                <a:rPr lang="en-US" dirty="0" smtClean="0"/>
                <a:t>lines!</a:t>
              </a:r>
              <a:endParaRPr lang="en-US" dirty="0"/>
            </a:p>
          </p:txBody>
        </p:sp>
      </p:grpSp>
      <p:sp>
        <p:nvSpPr>
          <p:cNvPr id="61" name="Rectangle 60"/>
          <p:cNvSpPr/>
          <p:nvPr/>
        </p:nvSpPr>
        <p:spPr>
          <a:xfrm>
            <a:off x="5465474" y="5373614"/>
            <a:ext cx="5304125" cy="827304"/>
          </a:xfrm>
          <a:prstGeom prst="rect">
            <a:avLst/>
          </a:prstGeom>
          <a:gradFill>
            <a:gsLst>
              <a:gs pos="0">
                <a:srgbClr val="000304"/>
              </a:gs>
              <a:gs pos="100000">
                <a:srgbClr val="525252"/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If the tree does not fit in cache,</a:t>
            </a:r>
            <a:br>
              <a:rPr lang="en-US" dirty="0" smtClean="0"/>
            </a:br>
            <a:r>
              <a:rPr lang="en-US" b="1" dirty="0" smtClean="0"/>
              <a:t>double cache misses </a:t>
            </a:r>
            <a:r>
              <a:rPr lang="en-US" dirty="0" smtClean="0"/>
              <a:t>for half of your nodes!</a:t>
            </a:r>
            <a:endParaRPr lang="en-US" dirty="0"/>
          </a:p>
        </p:txBody>
      </p:sp>
      <p:sp>
        <p:nvSpPr>
          <p:cNvPr id="62" name="Rectangle 61"/>
          <p:cNvSpPr/>
          <p:nvPr/>
        </p:nvSpPr>
        <p:spPr>
          <a:xfrm>
            <a:off x="1539219" y="5373614"/>
            <a:ext cx="3394226" cy="827304"/>
          </a:xfrm>
          <a:prstGeom prst="rect">
            <a:avLst/>
          </a:prstGeom>
          <a:gradFill>
            <a:gsLst>
              <a:gs pos="0">
                <a:srgbClr val="000304"/>
              </a:gs>
              <a:gs pos="100000">
                <a:srgbClr val="525252"/>
              </a:gs>
            </a:gsLst>
          </a:gradFill>
        </p:spPr>
        <p:style>
          <a:lnRef idx="0">
            <a:schemeClr val="dk1"/>
          </a:lnRef>
          <a:fillRef idx="3">
            <a:schemeClr val="dk1"/>
          </a:fillRef>
          <a:effectRef idx="3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Not a big deal if the tree</a:t>
            </a:r>
          </a:p>
          <a:p>
            <a:pPr algn="ctr"/>
            <a:r>
              <a:rPr lang="en-US" dirty="0" smtClean="0"/>
              <a:t>fits in the cache</a:t>
            </a:r>
            <a:endParaRPr lang="en-US" dirty="0"/>
          </a:p>
        </p:txBody>
      </p:sp>
      <p:sp>
        <p:nvSpPr>
          <p:cNvPr id="3" name="Rectangular Callout 2"/>
          <p:cNvSpPr/>
          <p:nvPr/>
        </p:nvSpPr>
        <p:spPr>
          <a:xfrm>
            <a:off x="9077325" y="4021923"/>
            <a:ext cx="2871092" cy="988795"/>
          </a:xfrm>
          <a:prstGeom prst="wedgeRectCallout">
            <a:avLst>
              <a:gd name="adj1" fmla="val -33440"/>
              <a:gd name="adj2" fmla="val 83692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CA" dirty="0" smtClean="0"/>
              <a:t>Fixing bloated nodes can </a:t>
            </a:r>
            <a:r>
              <a:rPr lang="en-CA" b="1" dirty="0" smtClean="0"/>
              <a:t>worsen </a:t>
            </a:r>
            <a:r>
              <a:rPr lang="en-CA" dirty="0" smtClean="0"/>
              <a:t>performance!</a:t>
            </a:r>
            <a:endParaRPr lang="en-CA" dirty="0"/>
          </a:p>
        </p:txBody>
      </p:sp>
    </p:spTree>
    <p:extLst>
      <p:ext uri="{BB962C8B-B14F-4D97-AF65-F5344CB8AC3E}">
        <p14:creationId xmlns:p14="http://schemas.microsoft.com/office/powerpoint/2010/main" val="660675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" grpId="0" animBg="1"/>
      <p:bldP spid="62" grpId="0" animBg="1"/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189447"/>
            <a:ext cx="9720073" cy="4285185"/>
          </a:xfrm>
        </p:spPr>
        <p:txBody>
          <a:bodyPr/>
          <a:lstStyle/>
          <a:p>
            <a:r>
              <a:rPr lang="en-US" dirty="0" smtClean="0"/>
              <a:t>Cache is sort of like a hash table</a:t>
            </a:r>
          </a:p>
          <a:p>
            <a:r>
              <a:rPr lang="en-US" dirty="0" smtClean="0"/>
              <a:t>Maps addresses to buckets (4096 for us)</a:t>
            </a:r>
          </a:p>
          <a:p>
            <a:r>
              <a:rPr lang="en-US" dirty="0" smtClean="0"/>
              <a:t>Buckets can only contain up to c elements (64 for us)</a:t>
            </a:r>
          </a:p>
          <a:p>
            <a:r>
              <a:rPr lang="en-US" dirty="0" smtClean="0"/>
              <a:t>If you load an address, and it maps to a full bucket</a:t>
            </a:r>
          </a:p>
          <a:p>
            <a:pPr lvl="1"/>
            <a:r>
              <a:rPr lang="en-US" dirty="0" smtClean="0"/>
              <a:t>A cache line is evicted from that bucket</a:t>
            </a:r>
          </a:p>
          <a:p>
            <a:r>
              <a:rPr lang="en-US" dirty="0" smtClean="0"/>
              <a:t>“Mod 4096” is not a good hash function</a:t>
            </a:r>
          </a:p>
          <a:p>
            <a:pPr lvl="1"/>
            <a:r>
              <a:rPr lang="en-US" dirty="0" smtClean="0"/>
              <a:t>Patterns in allocation can lead to patterns in bucket occupancy</a:t>
            </a:r>
          </a:p>
        </p:txBody>
      </p:sp>
      <p:sp>
        <p:nvSpPr>
          <p:cNvPr id="22" name="Rounded Rectangle 21"/>
          <p:cNvSpPr/>
          <p:nvPr/>
        </p:nvSpPr>
        <p:spPr>
          <a:xfrm>
            <a:off x="7351183" y="1694745"/>
            <a:ext cx="4328135" cy="1104900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Hashing a cache line to a bucket:</a:t>
            </a:r>
          </a:p>
          <a:p>
            <a:pPr algn="ctr"/>
            <a:r>
              <a:rPr lang="en-US" b="1" dirty="0" smtClean="0">
                <a:sym typeface="Wingdings" panose="05000000000000000000" pitchFamily="2" charset="2"/>
              </a:rPr>
              <a:t>physical address </a:t>
            </a:r>
            <a:r>
              <a:rPr lang="en-US" dirty="0" smtClean="0">
                <a:sym typeface="Wingdings" panose="05000000000000000000" pitchFamily="2" charset="2"/>
              </a:rPr>
              <a:t>mod 4096</a:t>
            </a:r>
          </a:p>
        </p:txBody>
      </p:sp>
    </p:spTree>
    <p:extLst>
      <p:ext uri="{BB962C8B-B14F-4D97-AF65-F5344CB8AC3E}">
        <p14:creationId xmlns:p14="http://schemas.microsoft.com/office/powerpoint/2010/main" val="24574508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Content Placeholder 2"/>
          <p:cNvSpPr>
            <a:spLocks noGrp="1"/>
          </p:cNvSpPr>
          <p:nvPr>
            <p:ph idx="1"/>
          </p:nvPr>
        </p:nvSpPr>
        <p:spPr>
          <a:xfrm>
            <a:off x="1024128" y="2057400"/>
            <a:ext cx="9720073" cy="4394200"/>
          </a:xfrm>
        </p:spPr>
        <p:txBody>
          <a:bodyPr>
            <a:normAutofit/>
          </a:bodyPr>
          <a:lstStyle/>
          <a:p>
            <a:r>
              <a:rPr lang="en-US" b="1" dirty="0" smtClean="0"/>
              <a:t>Insert</a:t>
            </a:r>
            <a:r>
              <a:rPr lang="en-US" dirty="0" smtClean="0"/>
              <a:t> creates a </a:t>
            </a:r>
            <a:r>
              <a:rPr lang="en-US" b="1" dirty="0" smtClean="0">
                <a:solidFill>
                  <a:schemeClr val="accent5"/>
                </a:solidFill>
              </a:rPr>
              <a:t>node </a:t>
            </a:r>
            <a:r>
              <a:rPr lang="en-US" dirty="0" smtClean="0"/>
              <a:t>and a </a:t>
            </a:r>
            <a:r>
              <a:rPr lang="en-US" b="1" dirty="0" smtClean="0">
                <a:solidFill>
                  <a:schemeClr val="accent3"/>
                </a:solidFill>
              </a:rPr>
              <a:t>descriptor </a:t>
            </a:r>
            <a:r>
              <a:rPr lang="en-US" dirty="0" smtClean="0"/>
              <a:t>(to facilitate </a:t>
            </a:r>
            <a:r>
              <a:rPr lang="en-US" i="1" dirty="0" smtClean="0"/>
              <a:t>lock-free helping</a:t>
            </a:r>
            <a:r>
              <a:rPr lang="en-US" dirty="0" smtClean="0"/>
              <a:t>)</a:t>
            </a:r>
          </a:p>
          <a:p>
            <a:r>
              <a:rPr lang="en-US" dirty="0" smtClean="0">
                <a:solidFill>
                  <a:schemeClr val="accent5"/>
                </a:solidFill>
              </a:rPr>
              <a:t>Node</a:t>
            </a:r>
            <a:r>
              <a:rPr lang="en-US" dirty="0" smtClean="0"/>
              <a:t> size class: 64          </a:t>
            </a:r>
            <a:r>
              <a:rPr lang="en-US" dirty="0" smtClean="0">
                <a:solidFill>
                  <a:schemeClr val="accent3"/>
                </a:solidFill>
              </a:rPr>
              <a:t>Descriptor</a:t>
            </a:r>
            <a:r>
              <a:rPr lang="en-US" dirty="0" smtClean="0">
                <a:solidFill>
                  <a:schemeClr val="accent5"/>
                </a:solidFill>
              </a:rPr>
              <a:t> </a:t>
            </a:r>
            <a:r>
              <a:rPr lang="en-US" dirty="0" smtClean="0"/>
              <a:t>size class: 64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 smtClean="0"/>
          </a:p>
          <a:p>
            <a:r>
              <a:rPr lang="en-US" dirty="0" smtClean="0"/>
              <a:t>Which cache sets will these nodes map to?</a:t>
            </a:r>
          </a:p>
          <a:p>
            <a:pPr lvl="1"/>
            <a:r>
              <a:rPr lang="en-US" dirty="0" smtClean="0"/>
              <a:t>Cache indexes used: 0, 2, 4, …         (only </a:t>
            </a:r>
            <a:r>
              <a:rPr lang="en-US" b="1" dirty="0" smtClean="0"/>
              <a:t>even numbered</a:t>
            </a:r>
            <a:r>
              <a:rPr lang="en-US" dirty="0" smtClean="0"/>
              <a:t> indexes)</a:t>
            </a:r>
          </a:p>
          <a:p>
            <a:pPr lvl="1"/>
            <a:r>
              <a:rPr lang="en-US" dirty="0" smtClean="0"/>
              <a:t>Taken modulo 4096, these can only map to </a:t>
            </a:r>
            <a:r>
              <a:rPr lang="en-US" b="1" dirty="0" smtClean="0"/>
              <a:t>even numbered </a:t>
            </a:r>
            <a:r>
              <a:rPr lang="en-US" dirty="0" smtClean="0"/>
              <a:t>cache sets!</a:t>
            </a:r>
          </a:p>
          <a:p>
            <a:pPr lvl="1"/>
            <a:r>
              <a:rPr lang="en-US" dirty="0" smtClean="0"/>
              <a:t>Only </a:t>
            </a:r>
            <a:r>
              <a:rPr lang="en-US" b="1" dirty="0" smtClean="0"/>
              <a:t>half of the cache </a:t>
            </a:r>
            <a:r>
              <a:rPr lang="en-US" dirty="0" smtClean="0"/>
              <a:t>can be used to store nodes!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Cache set usage in HJ BST</a:t>
            </a:r>
            <a:endParaRPr lang="en-US" sz="4400" b="1" dirty="0"/>
          </a:p>
        </p:txBody>
      </p:sp>
      <p:sp>
        <p:nvSpPr>
          <p:cNvPr id="7" name="Rectangle 6"/>
          <p:cNvSpPr/>
          <p:nvPr/>
        </p:nvSpPr>
        <p:spPr>
          <a:xfrm>
            <a:off x="1546280" y="3091708"/>
            <a:ext cx="9268545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951182" y="3095876"/>
            <a:ext cx="595099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sz="2000" b="1" dirty="0" smtClean="0">
                <a:solidFill>
                  <a:srgbClr val="080808"/>
                </a:solidFill>
              </a:rPr>
              <a:t>64</a:t>
            </a:r>
            <a:endParaRPr lang="en-US" sz="2000" b="1" dirty="0">
              <a:solidFill>
                <a:srgbClr val="080808"/>
              </a:solidFill>
            </a:endParaRPr>
          </a:p>
        </p:txBody>
      </p:sp>
      <p:sp>
        <p:nvSpPr>
          <p:cNvPr id="9" name="Left Brace 8"/>
          <p:cNvSpPr/>
          <p:nvPr/>
        </p:nvSpPr>
        <p:spPr>
          <a:xfrm rot="16200000">
            <a:off x="2104362" y="3077187"/>
            <a:ext cx="286662" cy="1402826"/>
          </a:xfrm>
          <a:prstGeom prst="leftBrace">
            <a:avLst>
              <a:gd name="adj1" fmla="val 52180"/>
              <a:gd name="adj2" fmla="val 50000"/>
            </a:avLst>
          </a:prstGeom>
          <a:ln w="19050">
            <a:solidFill>
              <a:srgbClr val="3B3B3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8288" rtlCol="0" anchor="ctr"/>
          <a:lstStyle/>
          <a:p>
            <a:pPr algn="ctr"/>
            <a:endParaRPr lang="en-US"/>
          </a:p>
        </p:txBody>
      </p:sp>
      <p:sp>
        <p:nvSpPr>
          <p:cNvPr id="10" name="Left Brace 9"/>
          <p:cNvSpPr/>
          <p:nvPr/>
        </p:nvSpPr>
        <p:spPr>
          <a:xfrm rot="16200000">
            <a:off x="3509851" y="3071506"/>
            <a:ext cx="286662" cy="1402826"/>
          </a:xfrm>
          <a:prstGeom prst="leftBrace">
            <a:avLst>
              <a:gd name="adj1" fmla="val 52180"/>
              <a:gd name="adj2" fmla="val 50000"/>
            </a:avLst>
          </a:prstGeom>
          <a:ln w="19050">
            <a:solidFill>
              <a:srgbClr val="3B3B3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8288" rtlCol="0" anchor="ctr"/>
          <a:lstStyle/>
          <a:p>
            <a:pPr algn="ctr"/>
            <a:endParaRPr lang="en-US"/>
          </a:p>
        </p:txBody>
      </p:sp>
      <p:sp>
        <p:nvSpPr>
          <p:cNvPr id="11" name="Left Brace 10"/>
          <p:cNvSpPr/>
          <p:nvPr/>
        </p:nvSpPr>
        <p:spPr>
          <a:xfrm rot="16200000">
            <a:off x="4915337" y="3077184"/>
            <a:ext cx="286662" cy="1402826"/>
          </a:xfrm>
          <a:prstGeom prst="leftBrace">
            <a:avLst>
              <a:gd name="adj1" fmla="val 52180"/>
              <a:gd name="adj2" fmla="val 50000"/>
            </a:avLst>
          </a:prstGeom>
          <a:ln w="19050">
            <a:solidFill>
              <a:srgbClr val="3B3B3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8288" rtlCol="0" anchor="ctr"/>
          <a:lstStyle/>
          <a:p>
            <a:pPr algn="ctr"/>
            <a:endParaRPr lang="en-US"/>
          </a:p>
        </p:txBody>
      </p:sp>
      <p:sp>
        <p:nvSpPr>
          <p:cNvPr id="12" name="Left Brace 11"/>
          <p:cNvSpPr/>
          <p:nvPr/>
        </p:nvSpPr>
        <p:spPr>
          <a:xfrm rot="16200000">
            <a:off x="6320826" y="3077183"/>
            <a:ext cx="286662" cy="1402826"/>
          </a:xfrm>
          <a:prstGeom prst="leftBrace">
            <a:avLst>
              <a:gd name="adj1" fmla="val 52180"/>
              <a:gd name="adj2" fmla="val 50000"/>
            </a:avLst>
          </a:prstGeom>
          <a:ln w="19050">
            <a:solidFill>
              <a:srgbClr val="3B3B3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8288"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1600531" y="3855591"/>
            <a:ext cx="1277401" cy="369332"/>
          </a:xfrm>
          <a:prstGeom prst="rect">
            <a:avLst/>
          </a:prstGeom>
          <a:noFill/>
        </p:spPr>
        <p:txBody>
          <a:bodyPr wrap="none" lIns="18288" rtlCol="0" anchor="ctr" anchorCtr="0">
            <a:spAutoFit/>
          </a:bodyPr>
          <a:lstStyle/>
          <a:p>
            <a:r>
              <a:rPr lang="en-US" dirty="0" smtClean="0"/>
              <a:t>Cache line</a:t>
            </a:r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3014711" y="3855591"/>
            <a:ext cx="1277401" cy="369332"/>
          </a:xfrm>
          <a:prstGeom prst="rect">
            <a:avLst/>
          </a:prstGeom>
          <a:noFill/>
        </p:spPr>
        <p:txBody>
          <a:bodyPr wrap="none" lIns="18288" rtlCol="0" anchor="ctr" anchorCtr="0">
            <a:spAutoFit/>
          </a:bodyPr>
          <a:lstStyle/>
          <a:p>
            <a:r>
              <a:rPr lang="en-US" dirty="0" smtClean="0"/>
              <a:t>Cache line</a:t>
            </a:r>
            <a:endParaRPr lang="en-US" dirty="0"/>
          </a:p>
        </p:txBody>
      </p:sp>
      <p:sp>
        <p:nvSpPr>
          <p:cNvPr id="15" name="TextBox 14"/>
          <p:cNvSpPr txBox="1"/>
          <p:nvPr/>
        </p:nvSpPr>
        <p:spPr>
          <a:xfrm>
            <a:off x="4411851" y="3849911"/>
            <a:ext cx="1277401" cy="369332"/>
          </a:xfrm>
          <a:prstGeom prst="rect">
            <a:avLst/>
          </a:prstGeom>
          <a:noFill/>
        </p:spPr>
        <p:txBody>
          <a:bodyPr wrap="none" lIns="18288" rtlCol="0" anchor="ctr" anchorCtr="0">
            <a:spAutoFit/>
          </a:bodyPr>
          <a:lstStyle/>
          <a:p>
            <a:r>
              <a:rPr lang="en-US" dirty="0" smtClean="0"/>
              <a:t>Cache line</a:t>
            </a:r>
            <a:endParaRPr lang="en-US" dirty="0"/>
          </a:p>
        </p:txBody>
      </p:sp>
      <p:sp>
        <p:nvSpPr>
          <p:cNvPr id="16" name="TextBox 15"/>
          <p:cNvSpPr txBox="1"/>
          <p:nvPr/>
        </p:nvSpPr>
        <p:spPr>
          <a:xfrm>
            <a:off x="5826031" y="3849911"/>
            <a:ext cx="1277401" cy="369332"/>
          </a:xfrm>
          <a:prstGeom prst="rect">
            <a:avLst/>
          </a:prstGeom>
          <a:noFill/>
        </p:spPr>
        <p:txBody>
          <a:bodyPr wrap="none" lIns="18288" rtlCol="0" anchor="ctr" anchorCtr="0">
            <a:spAutoFit/>
          </a:bodyPr>
          <a:lstStyle/>
          <a:p>
            <a:r>
              <a:rPr lang="en-US" dirty="0" smtClean="0"/>
              <a:t>Cache line</a:t>
            </a:r>
            <a:endParaRPr lang="en-US" dirty="0"/>
          </a:p>
        </p:txBody>
      </p:sp>
      <p:sp>
        <p:nvSpPr>
          <p:cNvPr id="22" name="Left Brace 21"/>
          <p:cNvSpPr/>
          <p:nvPr/>
        </p:nvSpPr>
        <p:spPr>
          <a:xfrm rot="16200000">
            <a:off x="7725742" y="3076234"/>
            <a:ext cx="286662" cy="1402826"/>
          </a:xfrm>
          <a:prstGeom prst="leftBrace">
            <a:avLst>
              <a:gd name="adj1" fmla="val 52180"/>
              <a:gd name="adj2" fmla="val 50000"/>
            </a:avLst>
          </a:prstGeom>
          <a:ln w="19050">
            <a:solidFill>
              <a:srgbClr val="3B3B3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8288" rtlCol="0" anchor="ctr"/>
          <a:lstStyle/>
          <a:p>
            <a:pPr algn="ctr"/>
            <a:endParaRPr lang="en-US"/>
          </a:p>
        </p:txBody>
      </p:sp>
      <p:sp>
        <p:nvSpPr>
          <p:cNvPr id="23" name="Left Brace 22"/>
          <p:cNvSpPr/>
          <p:nvPr/>
        </p:nvSpPr>
        <p:spPr>
          <a:xfrm rot="16200000">
            <a:off x="9131231" y="3076233"/>
            <a:ext cx="286662" cy="1402826"/>
          </a:xfrm>
          <a:prstGeom prst="leftBrace">
            <a:avLst>
              <a:gd name="adj1" fmla="val 52180"/>
              <a:gd name="adj2" fmla="val 50000"/>
            </a:avLst>
          </a:prstGeom>
          <a:ln w="19050">
            <a:solidFill>
              <a:srgbClr val="3B3B3B"/>
            </a:solidFill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  <p:txBody>
          <a:bodyPr lIns="18288"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7222256" y="3848961"/>
            <a:ext cx="1277401" cy="369332"/>
          </a:xfrm>
          <a:prstGeom prst="rect">
            <a:avLst/>
          </a:prstGeom>
          <a:noFill/>
        </p:spPr>
        <p:txBody>
          <a:bodyPr wrap="none" lIns="18288" rtlCol="0" anchor="ctr" anchorCtr="0">
            <a:spAutoFit/>
          </a:bodyPr>
          <a:lstStyle/>
          <a:p>
            <a:r>
              <a:rPr lang="en-US" dirty="0" smtClean="0"/>
              <a:t>Cache line</a:t>
            </a:r>
            <a:endParaRPr lang="en-US" dirty="0"/>
          </a:p>
        </p:txBody>
      </p:sp>
      <p:sp>
        <p:nvSpPr>
          <p:cNvPr id="25" name="TextBox 24"/>
          <p:cNvSpPr txBox="1"/>
          <p:nvPr/>
        </p:nvSpPr>
        <p:spPr>
          <a:xfrm>
            <a:off x="8636436" y="3848961"/>
            <a:ext cx="1277401" cy="369332"/>
          </a:xfrm>
          <a:prstGeom prst="rect">
            <a:avLst/>
          </a:prstGeom>
          <a:noFill/>
        </p:spPr>
        <p:txBody>
          <a:bodyPr wrap="none" lIns="18288" rtlCol="0" anchor="ctr" anchorCtr="0">
            <a:spAutoFit/>
          </a:bodyPr>
          <a:lstStyle/>
          <a:p>
            <a:r>
              <a:rPr lang="en-US" dirty="0" smtClean="0"/>
              <a:t>Cache line</a:t>
            </a:r>
            <a:endParaRPr lang="en-US" dirty="0"/>
          </a:p>
        </p:txBody>
      </p:sp>
      <p:sp>
        <p:nvSpPr>
          <p:cNvPr id="28" name="Rectangle 27"/>
          <p:cNvSpPr/>
          <p:nvPr/>
        </p:nvSpPr>
        <p:spPr>
          <a:xfrm>
            <a:off x="1556567" y="3095195"/>
            <a:ext cx="1390032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29" name="Rectangle 28"/>
          <p:cNvSpPr/>
          <p:nvPr/>
        </p:nvSpPr>
        <p:spPr>
          <a:xfrm>
            <a:off x="2954403" y="3099961"/>
            <a:ext cx="1393534" cy="3357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64</a:t>
            </a:r>
            <a:endParaRPr lang="en-US" sz="1600" dirty="0"/>
          </a:p>
        </p:txBody>
      </p:sp>
      <p:sp>
        <p:nvSpPr>
          <p:cNvPr id="51" name="Rectangle 50"/>
          <p:cNvSpPr/>
          <p:nvPr/>
        </p:nvSpPr>
        <p:spPr>
          <a:xfrm>
            <a:off x="4368039" y="3094245"/>
            <a:ext cx="1390032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128</a:t>
            </a:r>
            <a:endParaRPr lang="en-US" sz="1600" dirty="0"/>
          </a:p>
        </p:txBody>
      </p:sp>
      <p:sp>
        <p:nvSpPr>
          <p:cNvPr id="52" name="Rectangle 51"/>
          <p:cNvSpPr/>
          <p:nvPr/>
        </p:nvSpPr>
        <p:spPr>
          <a:xfrm>
            <a:off x="5772225" y="3099011"/>
            <a:ext cx="1393534" cy="3357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192</a:t>
            </a:r>
            <a:endParaRPr lang="en-US" sz="1600" dirty="0"/>
          </a:p>
        </p:txBody>
      </p:sp>
      <p:sp>
        <p:nvSpPr>
          <p:cNvPr id="53" name="Rectangle 52"/>
          <p:cNvSpPr/>
          <p:nvPr/>
        </p:nvSpPr>
        <p:spPr>
          <a:xfrm>
            <a:off x="7181089" y="3094245"/>
            <a:ext cx="1390032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256</a:t>
            </a:r>
            <a:endParaRPr lang="en-US" sz="1600" dirty="0"/>
          </a:p>
        </p:txBody>
      </p:sp>
      <p:sp>
        <p:nvSpPr>
          <p:cNvPr id="54" name="Rectangle 53"/>
          <p:cNvSpPr/>
          <p:nvPr/>
        </p:nvSpPr>
        <p:spPr>
          <a:xfrm>
            <a:off x="8585275" y="3099011"/>
            <a:ext cx="1393534" cy="3357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320</a:t>
            </a:r>
            <a:endParaRPr lang="en-US" sz="1600" dirty="0"/>
          </a:p>
        </p:txBody>
      </p:sp>
      <p:grpSp>
        <p:nvGrpSpPr>
          <p:cNvPr id="55" name="Group 54"/>
          <p:cNvGrpSpPr/>
          <p:nvPr/>
        </p:nvGrpSpPr>
        <p:grpSpPr>
          <a:xfrm>
            <a:off x="1547764" y="2997199"/>
            <a:ext cx="8430193" cy="666743"/>
            <a:chOff x="2069226" y="2640261"/>
            <a:chExt cx="8430193" cy="2410304"/>
          </a:xfrm>
        </p:grpSpPr>
        <p:cxnSp>
          <p:nvCxnSpPr>
            <p:cNvPr id="17" name="Straight Connector 16"/>
            <p:cNvCxnSpPr/>
            <p:nvPr/>
          </p:nvCxnSpPr>
          <p:spPr>
            <a:xfrm flipH="1" flipV="1">
              <a:off x="3470566" y="2640261"/>
              <a:ext cx="2" cy="2392142"/>
            </a:xfrm>
            <a:prstGeom prst="line">
              <a:avLst/>
            </a:prstGeom>
            <a:ln w="19050">
              <a:solidFill>
                <a:srgbClr val="000304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 flipH="1" flipV="1">
              <a:off x="4879785" y="2648052"/>
              <a:ext cx="2" cy="2392142"/>
            </a:xfrm>
            <a:prstGeom prst="line">
              <a:avLst/>
            </a:prstGeom>
            <a:ln w="19050">
              <a:solidFill>
                <a:srgbClr val="000304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9" name="Straight Connector 18"/>
            <p:cNvCxnSpPr/>
            <p:nvPr/>
          </p:nvCxnSpPr>
          <p:spPr>
            <a:xfrm flipH="1" flipV="1">
              <a:off x="6282306" y="2658423"/>
              <a:ext cx="2" cy="2392142"/>
            </a:xfrm>
            <a:prstGeom prst="line">
              <a:avLst/>
            </a:prstGeom>
            <a:ln w="19050">
              <a:solidFill>
                <a:srgbClr val="000304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0" name="Straight Connector 19"/>
            <p:cNvCxnSpPr/>
            <p:nvPr/>
          </p:nvCxnSpPr>
          <p:spPr>
            <a:xfrm flipH="1" flipV="1">
              <a:off x="7689012" y="2653071"/>
              <a:ext cx="2" cy="2392142"/>
            </a:xfrm>
            <a:prstGeom prst="line">
              <a:avLst/>
            </a:prstGeom>
            <a:ln w="19050">
              <a:solidFill>
                <a:srgbClr val="000304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 flipV="1">
              <a:off x="2069226" y="2647930"/>
              <a:ext cx="2" cy="2392142"/>
            </a:xfrm>
            <a:prstGeom prst="line">
              <a:avLst/>
            </a:prstGeom>
            <a:ln w="19050">
              <a:solidFill>
                <a:srgbClr val="000304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6" name="Straight Connector 25"/>
            <p:cNvCxnSpPr/>
            <p:nvPr/>
          </p:nvCxnSpPr>
          <p:spPr>
            <a:xfrm flipH="1" flipV="1">
              <a:off x="9092711" y="2657473"/>
              <a:ext cx="2" cy="2392142"/>
            </a:xfrm>
            <a:prstGeom prst="line">
              <a:avLst/>
            </a:prstGeom>
            <a:ln w="19050">
              <a:solidFill>
                <a:srgbClr val="000304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27" name="Straight Connector 26"/>
            <p:cNvCxnSpPr/>
            <p:nvPr/>
          </p:nvCxnSpPr>
          <p:spPr>
            <a:xfrm flipH="1" flipV="1">
              <a:off x="10499417" y="2652121"/>
              <a:ext cx="2" cy="2392142"/>
            </a:xfrm>
            <a:prstGeom prst="line">
              <a:avLst/>
            </a:prstGeom>
            <a:ln w="19050">
              <a:solidFill>
                <a:srgbClr val="000304"/>
              </a:solidFill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536535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6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6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6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6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" grpId="0" animBg="1"/>
      <p:bldP spid="29" grpId="0" animBg="1"/>
      <p:bldP spid="51" grpId="0" animBg="1"/>
      <p:bldP spid="52" grpId="0" animBg="1"/>
      <p:bldP spid="53" grpId="0" animBg="1"/>
      <p:bldP spid="54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Simple fix: random allocations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9923272" cy="4330700"/>
          </a:xfrm>
        </p:spPr>
        <p:txBody>
          <a:bodyPr>
            <a:normAutofit/>
          </a:bodyPr>
          <a:lstStyle/>
          <a:p>
            <a:r>
              <a:rPr lang="en-US" dirty="0" smtClean="0"/>
              <a:t>Hypothesis: problem is the rigid even/odd allocation </a:t>
            </a:r>
            <a:r>
              <a:rPr lang="en-US" dirty="0" err="1" smtClean="0"/>
              <a:t>behaviour</a:t>
            </a: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Idea: break the pattern with an occasional dummy 64 byte allocation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Fixes the problem!</a:t>
            </a:r>
          </a:p>
          <a:p>
            <a:pPr lvl="1"/>
            <a:r>
              <a:rPr lang="en-US" dirty="0" smtClean="0"/>
              <a:t>Reduces unused cache sets to 1.6%</a:t>
            </a:r>
          </a:p>
          <a:p>
            <a:pPr lvl="1"/>
            <a:r>
              <a:rPr lang="en-US" dirty="0" smtClean="0"/>
              <a:t>Improved search performance by 41%</a:t>
            </a:r>
          </a:p>
          <a:p>
            <a:pPr lvl="1"/>
            <a:r>
              <a:rPr lang="en-US" dirty="0" smtClean="0"/>
              <a:t>… on our first experimental system, which was an AMD machine.</a:t>
            </a:r>
          </a:p>
          <a:p>
            <a:pPr lvl="1"/>
            <a:r>
              <a:rPr lang="en-US" dirty="0" smtClean="0"/>
              <a:t>However, on an Intel system, this did </a:t>
            </a:r>
            <a:r>
              <a:rPr lang="en-US" b="1" dirty="0" smtClean="0"/>
              <a:t>not</a:t>
            </a:r>
            <a:r>
              <a:rPr lang="en-US" dirty="0" smtClean="0"/>
              <a:t> improve search performance!</a:t>
            </a:r>
          </a:p>
        </p:txBody>
      </p:sp>
      <p:sp>
        <p:nvSpPr>
          <p:cNvPr id="4" name="Rectangle 3"/>
          <p:cNvSpPr/>
          <p:nvPr/>
        </p:nvSpPr>
        <p:spPr>
          <a:xfrm>
            <a:off x="1495480" y="3790208"/>
            <a:ext cx="9268545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Rectangle 17"/>
          <p:cNvSpPr/>
          <p:nvPr/>
        </p:nvSpPr>
        <p:spPr>
          <a:xfrm>
            <a:off x="1505767" y="3793695"/>
            <a:ext cx="1390032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19" name="Rectangle 18"/>
          <p:cNvSpPr/>
          <p:nvPr/>
        </p:nvSpPr>
        <p:spPr>
          <a:xfrm>
            <a:off x="2903603" y="3798461"/>
            <a:ext cx="1393534" cy="3357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64</a:t>
            </a:r>
            <a:endParaRPr lang="en-US" sz="1600" dirty="0"/>
          </a:p>
        </p:txBody>
      </p:sp>
      <p:sp>
        <p:nvSpPr>
          <p:cNvPr id="21" name="Rectangle 20"/>
          <p:cNvSpPr/>
          <p:nvPr/>
        </p:nvSpPr>
        <p:spPr>
          <a:xfrm>
            <a:off x="5721425" y="3797511"/>
            <a:ext cx="1393534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192</a:t>
            </a:r>
            <a:endParaRPr lang="en-US" sz="1600" dirty="0"/>
          </a:p>
        </p:txBody>
      </p:sp>
      <p:sp>
        <p:nvSpPr>
          <p:cNvPr id="22" name="Rectangle 21"/>
          <p:cNvSpPr/>
          <p:nvPr/>
        </p:nvSpPr>
        <p:spPr>
          <a:xfrm>
            <a:off x="7130289" y="3792745"/>
            <a:ext cx="1390032" cy="3357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256</a:t>
            </a:r>
            <a:endParaRPr lang="en-US" sz="1600" dirty="0"/>
          </a:p>
        </p:txBody>
      </p:sp>
      <p:sp>
        <p:nvSpPr>
          <p:cNvPr id="23" name="Rectangle 22"/>
          <p:cNvSpPr/>
          <p:nvPr/>
        </p:nvSpPr>
        <p:spPr>
          <a:xfrm>
            <a:off x="8534475" y="3797511"/>
            <a:ext cx="1393534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320</a:t>
            </a:r>
            <a:endParaRPr lang="en-US" sz="1600" dirty="0"/>
          </a:p>
        </p:txBody>
      </p:sp>
      <p:sp>
        <p:nvSpPr>
          <p:cNvPr id="32" name="Rectangle 31"/>
          <p:cNvSpPr/>
          <p:nvPr/>
        </p:nvSpPr>
        <p:spPr>
          <a:xfrm>
            <a:off x="1495480" y="2786908"/>
            <a:ext cx="9268545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Rectangle 33"/>
          <p:cNvSpPr/>
          <p:nvPr/>
        </p:nvSpPr>
        <p:spPr>
          <a:xfrm>
            <a:off x="1505767" y="2790395"/>
            <a:ext cx="1390032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2903603" y="2795161"/>
            <a:ext cx="1393534" cy="3357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64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4317239" y="2789445"/>
            <a:ext cx="1390032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128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5721425" y="2794211"/>
            <a:ext cx="1393534" cy="3357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192</a:t>
            </a:r>
            <a:endParaRPr lang="en-US" sz="1600" dirty="0"/>
          </a:p>
        </p:txBody>
      </p:sp>
      <p:sp>
        <p:nvSpPr>
          <p:cNvPr id="38" name="Rectangle 37"/>
          <p:cNvSpPr/>
          <p:nvPr/>
        </p:nvSpPr>
        <p:spPr>
          <a:xfrm>
            <a:off x="7130289" y="2789445"/>
            <a:ext cx="1390032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256</a:t>
            </a:r>
            <a:endParaRPr lang="en-US" sz="1600" dirty="0"/>
          </a:p>
        </p:txBody>
      </p:sp>
      <p:sp>
        <p:nvSpPr>
          <p:cNvPr id="39" name="Rectangle 38"/>
          <p:cNvSpPr/>
          <p:nvPr/>
        </p:nvSpPr>
        <p:spPr>
          <a:xfrm>
            <a:off x="8534475" y="2794211"/>
            <a:ext cx="1393534" cy="3357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320</a:t>
            </a:r>
            <a:endParaRPr lang="en-US" sz="1600" dirty="0"/>
          </a:p>
        </p:txBody>
      </p:sp>
      <p:sp>
        <p:nvSpPr>
          <p:cNvPr id="40" name="TextBox 39"/>
          <p:cNvSpPr txBox="1"/>
          <p:nvPr/>
        </p:nvSpPr>
        <p:spPr>
          <a:xfrm>
            <a:off x="4488232" y="3780735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dummy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67370114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18" grpId="0" animBg="1"/>
      <p:bldP spid="19" grpId="0" animBg="1"/>
      <p:bldP spid="21" grpId="0" animBg="1"/>
      <p:bldP spid="22" grpId="0" animBg="1"/>
      <p:bldP spid="23" grpId="0" animBg="1"/>
      <p:bldP spid="40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The difference between systems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800" dirty="0" smtClean="0"/>
              <a:t>Intel processors </a:t>
            </a:r>
            <a:r>
              <a:rPr lang="en-US" sz="2800" dirty="0" err="1" smtClean="0"/>
              <a:t>prefetch</a:t>
            </a:r>
            <a:r>
              <a:rPr lang="en-US" sz="2800" dirty="0" smtClean="0"/>
              <a:t> more aggressively</a:t>
            </a:r>
          </a:p>
          <a:p>
            <a:pPr lvl="1"/>
            <a:r>
              <a:rPr lang="en-US" sz="2400" dirty="0" smtClean="0"/>
              <a:t>Adjacent line </a:t>
            </a:r>
            <a:r>
              <a:rPr lang="en-US" sz="2400" dirty="0" err="1" smtClean="0"/>
              <a:t>prefetcher</a:t>
            </a:r>
            <a:r>
              <a:rPr lang="en-US" sz="2400" dirty="0" smtClean="0"/>
              <a:t>: load one extra adjacent cache line</a:t>
            </a:r>
          </a:p>
          <a:p>
            <a:pPr lvl="2"/>
            <a:r>
              <a:rPr lang="en-US" sz="1800" dirty="0" smtClean="0"/>
              <a:t>Not always the next cache line (can be the previous one)</a:t>
            </a:r>
          </a:p>
          <a:p>
            <a:pPr lvl="1"/>
            <a:r>
              <a:rPr lang="en-US" sz="2400" dirty="0" smtClean="0"/>
              <a:t>Smallest unit of memory loaded is 128 bytes (two cache lines)</a:t>
            </a:r>
          </a:p>
          <a:p>
            <a:pPr lvl="2"/>
            <a:r>
              <a:rPr lang="en-US" sz="2000" dirty="0" smtClean="0"/>
              <a:t>This is also the unit of memory contention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36732456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Effect of prefetching on HJ BST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 occasional dummy allocations break up the even/odd pattern</a:t>
            </a:r>
          </a:p>
          <a:p>
            <a:r>
              <a:rPr lang="en-US" dirty="0" smtClean="0"/>
              <a:t>But…</a:t>
            </a:r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Whenever search loads a </a:t>
            </a:r>
            <a:r>
              <a:rPr lang="en-US" b="1" dirty="0" smtClean="0"/>
              <a:t>node</a:t>
            </a:r>
            <a:r>
              <a:rPr lang="en-US" dirty="0" smtClean="0"/>
              <a:t>, it also loads the </a:t>
            </a:r>
            <a:r>
              <a:rPr lang="en-US" b="1" dirty="0" smtClean="0"/>
              <a:t>adjacent cache line</a:t>
            </a:r>
          </a:p>
          <a:p>
            <a:pPr lvl="1"/>
            <a:r>
              <a:rPr lang="en-US" dirty="0" smtClean="0"/>
              <a:t>This is a </a:t>
            </a:r>
            <a:r>
              <a:rPr lang="en-US" b="1" dirty="0" smtClean="0"/>
              <a:t>descriptor </a:t>
            </a:r>
            <a:r>
              <a:rPr lang="en-US" dirty="0" smtClean="0"/>
              <a:t>or a </a:t>
            </a:r>
            <a:r>
              <a:rPr lang="en-US" b="1" dirty="0" smtClean="0"/>
              <a:t>dummy allocation</a:t>
            </a:r>
            <a:r>
              <a:rPr lang="en-US" dirty="0" smtClean="0"/>
              <a:t>!</a:t>
            </a:r>
          </a:p>
          <a:p>
            <a:pPr lvl="1"/>
            <a:r>
              <a:rPr lang="en-US" dirty="0" smtClean="0"/>
              <a:t>This is useless for the search</a:t>
            </a:r>
          </a:p>
          <a:p>
            <a:pPr lvl="1"/>
            <a:r>
              <a:rPr lang="en-US" dirty="0" smtClean="0"/>
              <a:t>Only half of the cache is used for nodes</a:t>
            </a:r>
          </a:p>
        </p:txBody>
      </p:sp>
      <p:sp>
        <p:nvSpPr>
          <p:cNvPr id="32" name="Rectangle 31"/>
          <p:cNvSpPr/>
          <p:nvPr/>
        </p:nvSpPr>
        <p:spPr>
          <a:xfrm>
            <a:off x="1024128" y="3415558"/>
            <a:ext cx="9268545" cy="335782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33" name="Rectangle 32"/>
          <p:cNvSpPr/>
          <p:nvPr/>
        </p:nvSpPr>
        <p:spPr>
          <a:xfrm>
            <a:off x="1034415" y="3419045"/>
            <a:ext cx="1390032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0</a:t>
            </a:r>
            <a:endParaRPr lang="en-US" sz="1600" dirty="0"/>
          </a:p>
        </p:txBody>
      </p:sp>
      <p:sp>
        <p:nvSpPr>
          <p:cNvPr id="34" name="Rectangle 33"/>
          <p:cNvSpPr/>
          <p:nvPr/>
        </p:nvSpPr>
        <p:spPr>
          <a:xfrm>
            <a:off x="2432251" y="3423811"/>
            <a:ext cx="1393534" cy="3357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64</a:t>
            </a:r>
            <a:endParaRPr lang="en-US" sz="1600" dirty="0"/>
          </a:p>
        </p:txBody>
      </p:sp>
      <p:sp>
        <p:nvSpPr>
          <p:cNvPr id="35" name="Rectangle 34"/>
          <p:cNvSpPr/>
          <p:nvPr/>
        </p:nvSpPr>
        <p:spPr>
          <a:xfrm>
            <a:off x="5250073" y="3422861"/>
            <a:ext cx="1393534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192</a:t>
            </a:r>
            <a:endParaRPr lang="en-US" sz="1600" dirty="0"/>
          </a:p>
        </p:txBody>
      </p:sp>
      <p:sp>
        <p:nvSpPr>
          <p:cNvPr id="36" name="Rectangle 35"/>
          <p:cNvSpPr/>
          <p:nvPr/>
        </p:nvSpPr>
        <p:spPr>
          <a:xfrm>
            <a:off x="6658937" y="3418095"/>
            <a:ext cx="1390032" cy="335781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256</a:t>
            </a:r>
            <a:endParaRPr lang="en-US" sz="1600" dirty="0"/>
          </a:p>
        </p:txBody>
      </p:sp>
      <p:sp>
        <p:nvSpPr>
          <p:cNvPr id="37" name="Rectangle 36"/>
          <p:cNvSpPr/>
          <p:nvPr/>
        </p:nvSpPr>
        <p:spPr>
          <a:xfrm>
            <a:off x="8063123" y="3422861"/>
            <a:ext cx="1393534" cy="335781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lIns="18288" rtlCol="0" anchor="ctr"/>
          <a:lstStyle/>
          <a:p>
            <a:r>
              <a:rPr lang="en-US" sz="1600" dirty="0" smtClean="0"/>
              <a:t>320</a:t>
            </a:r>
            <a:endParaRPr lang="en-US" sz="1600" dirty="0"/>
          </a:p>
        </p:txBody>
      </p:sp>
      <p:sp>
        <p:nvSpPr>
          <p:cNvPr id="38" name="TextBox 37"/>
          <p:cNvSpPr txBox="1"/>
          <p:nvPr/>
        </p:nvSpPr>
        <p:spPr>
          <a:xfrm>
            <a:off x="4016880" y="3406085"/>
            <a:ext cx="102303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smtClean="0"/>
              <a:t>dummy</a:t>
            </a:r>
            <a:endParaRPr lang="en-US" b="1" dirty="0"/>
          </a:p>
        </p:txBody>
      </p:sp>
      <p:sp>
        <p:nvSpPr>
          <p:cNvPr id="39" name="Cloud Callout 38"/>
          <p:cNvSpPr/>
          <p:nvPr/>
        </p:nvSpPr>
        <p:spPr>
          <a:xfrm>
            <a:off x="7650373" y="4685762"/>
            <a:ext cx="3854450" cy="1893477"/>
          </a:xfrm>
          <a:prstGeom prst="cloudCallout">
            <a:avLst>
              <a:gd name="adj1" fmla="val -86071"/>
              <a:gd name="adj2" fmla="val -11615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none" rtlCol="0" anchor="ctr"/>
          <a:lstStyle/>
          <a:p>
            <a:pPr algn="ctr"/>
            <a:r>
              <a:rPr lang="en-US" dirty="0" smtClean="0"/>
              <a:t>Fix: </a:t>
            </a:r>
            <a:r>
              <a:rPr lang="en-US" b="1" dirty="0" smtClean="0"/>
              <a:t>add padding</a:t>
            </a:r>
          </a:p>
          <a:p>
            <a:pPr algn="ctr"/>
            <a:r>
              <a:rPr lang="en-US" dirty="0" smtClean="0"/>
              <a:t>to nodes or descriptors</a:t>
            </a:r>
          </a:p>
          <a:p>
            <a:pPr algn="ctr"/>
            <a:r>
              <a:rPr lang="en-US" dirty="0" smtClean="0"/>
              <a:t>so they are in</a:t>
            </a:r>
            <a:br>
              <a:rPr lang="en-US" dirty="0" smtClean="0"/>
            </a:br>
            <a:r>
              <a:rPr lang="en-US" b="1" dirty="0" smtClean="0"/>
              <a:t>different size classes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38704474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b="1" dirty="0" smtClean="0"/>
              <a:t>Segregating</a:t>
            </a:r>
            <a:r>
              <a:rPr lang="en-US" sz="4400" dirty="0" smtClean="0"/>
              <a:t> memory for different object types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1. Previously described solution</a:t>
            </a:r>
          </a:p>
          <a:p>
            <a:pPr lvl="1"/>
            <a:r>
              <a:rPr lang="en-US" dirty="0" smtClean="0"/>
              <a:t>Add padding so objects have different size classes</a:t>
            </a:r>
          </a:p>
          <a:p>
            <a:r>
              <a:rPr lang="en-US" dirty="0" smtClean="0"/>
              <a:t>2. A more principled solution</a:t>
            </a:r>
          </a:p>
          <a:p>
            <a:pPr lvl="1"/>
            <a:r>
              <a:rPr lang="en-US" dirty="0" smtClean="0"/>
              <a:t>Use multiple instances of </a:t>
            </a:r>
            <a:r>
              <a:rPr lang="en-US" dirty="0" err="1" smtClean="0"/>
              <a:t>jemalloc</a:t>
            </a:r>
            <a:endParaRPr lang="en-US" dirty="0" smtClean="0"/>
          </a:p>
          <a:p>
            <a:pPr lvl="1"/>
            <a:r>
              <a:rPr lang="en-US" dirty="0" smtClean="0"/>
              <a:t>Each instance has its own arenas</a:t>
            </a:r>
          </a:p>
          <a:p>
            <a:pPr lvl="1"/>
            <a:r>
              <a:rPr lang="en-US" dirty="0" smtClean="0"/>
              <a:t>Allocate different object types from different </a:t>
            </a:r>
            <a:r>
              <a:rPr lang="en-US" dirty="0" err="1" smtClean="0"/>
              <a:t>jemalloc</a:t>
            </a:r>
            <a:r>
              <a:rPr lang="en-US" dirty="0" smtClean="0"/>
              <a:t> instances</a:t>
            </a:r>
          </a:p>
          <a:p>
            <a:r>
              <a:rPr lang="en-US" dirty="0" smtClean="0"/>
              <a:t>3. An even better solution</a:t>
            </a:r>
          </a:p>
          <a:p>
            <a:pPr lvl="1"/>
            <a:r>
              <a:rPr lang="en-US" dirty="0" smtClean="0"/>
              <a:t>Use an allocator with support for segregating object types</a:t>
            </a:r>
          </a:p>
        </p:txBody>
      </p:sp>
      <p:sp>
        <p:nvSpPr>
          <p:cNvPr id="4" name="Oval 3"/>
          <p:cNvSpPr/>
          <p:nvPr/>
        </p:nvSpPr>
        <p:spPr>
          <a:xfrm>
            <a:off x="973836" y="3022600"/>
            <a:ext cx="562864" cy="431800"/>
          </a:xfrm>
          <a:prstGeom prst="ellipse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72823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idx="4294967295"/>
          </p:nvPr>
        </p:nvSpPr>
        <p:spPr>
          <a:xfrm>
            <a:off x="0" y="-77788"/>
            <a:ext cx="12192000" cy="1498601"/>
          </a:xfrm>
        </p:spPr>
        <p:txBody>
          <a:bodyPr>
            <a:normAutofit/>
          </a:bodyPr>
          <a:lstStyle/>
          <a:p>
            <a:pPr algn="ctr"/>
            <a:r>
              <a:rPr lang="en-US" sz="4400" dirty="0" smtClean="0"/>
              <a:t>Performance after all fixes</a:t>
            </a:r>
            <a:endParaRPr lang="en-US" sz="4400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73326806"/>
              </p:ext>
            </p:extLst>
          </p:nvPr>
        </p:nvGraphicFramePr>
        <p:xfrm>
          <a:off x="2082800" y="4471432"/>
          <a:ext cx="9714160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00"/>
                <a:gridCol w="990600"/>
                <a:gridCol w="920044"/>
                <a:gridCol w="908728"/>
                <a:gridCol w="1041428"/>
                <a:gridCol w="1002030"/>
                <a:gridCol w="914351"/>
                <a:gridCol w="965193"/>
                <a:gridCol w="965193"/>
                <a:gridCol w="965193"/>
              </a:tblGrid>
              <a:tr h="3640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BCCO1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DVY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EFRB</a:t>
                      </a:r>
                      <a:endParaRPr lang="en-US" dirty="0"/>
                    </a:p>
                  </a:txBody>
                  <a:tcPr/>
                </a:tc>
              </a:tr>
              <a:tr h="0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Read</a:t>
                      </a:r>
                      <a:r>
                        <a:rPr lang="en-US" sz="1200" baseline="0" dirty="0" smtClean="0"/>
                        <a:t/>
                      </a:r>
                      <a:br>
                        <a:rPr lang="en-US" sz="1200" baseline="0" dirty="0" smtClean="0"/>
                      </a:br>
                      <a:r>
                        <a:rPr lang="en-US" sz="1200" b="1" dirty="0" smtClean="0"/>
                        <a:t>per-node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Read</a:t>
                      </a:r>
                      <a:br>
                        <a:rPr lang="en-US" sz="1200" dirty="0" smtClean="0"/>
                      </a:br>
                      <a:r>
                        <a:rPr lang="en-US" sz="1200" b="1" dirty="0" smtClean="0"/>
                        <a:t>per-node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Read</a:t>
                      </a:r>
                      <a:br>
                        <a:rPr lang="en-US" sz="1200" dirty="0" smtClean="0"/>
                      </a:br>
                      <a:r>
                        <a:rPr lang="en-US" sz="1200" b="1" dirty="0" smtClean="0"/>
                        <a:t>per-node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Read</a:t>
                      </a:r>
                      <a:br>
                        <a:rPr lang="en-US" sz="1200" b="0" dirty="0" smtClean="0"/>
                      </a:br>
                      <a:r>
                        <a:rPr lang="en-US" sz="1200" b="1" dirty="0" smtClean="0"/>
                        <a:t>per-search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Write</a:t>
                      </a:r>
                      <a:r>
                        <a:rPr lang="en-US" sz="1200" b="1" baseline="0" dirty="0" smtClean="0"/>
                        <a:t/>
                      </a:r>
                      <a:br>
                        <a:rPr lang="en-US" sz="1200" b="1" baseline="0" dirty="0" smtClean="0"/>
                      </a:br>
                      <a:r>
                        <a:rPr lang="en-US" sz="1200" b="1" baseline="0" dirty="0" smtClean="0"/>
                        <a:t>per-search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36809" y="4892437"/>
            <a:ext cx="1745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Search overhead</a:t>
            </a:r>
            <a:endParaRPr lang="en-US" sz="1600" dirty="0"/>
          </a:p>
        </p:txBody>
      </p:sp>
      <p:sp>
        <p:nvSpPr>
          <p:cNvPr id="7" name="Left Brace 6"/>
          <p:cNvSpPr/>
          <p:nvPr/>
        </p:nvSpPr>
        <p:spPr>
          <a:xfrm rot="5400000">
            <a:off x="2943225" y="885684"/>
            <a:ext cx="342900" cy="175895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2541258" y="128165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Balanced</a:t>
            </a:r>
            <a:endParaRPr lang="en-US" dirty="0"/>
          </a:p>
        </p:txBody>
      </p:sp>
      <p:sp>
        <p:nvSpPr>
          <p:cNvPr id="9" name="Left Brace 8"/>
          <p:cNvSpPr/>
          <p:nvPr/>
        </p:nvSpPr>
        <p:spPr>
          <a:xfrm rot="5400000">
            <a:off x="5851342" y="-92399"/>
            <a:ext cx="342900" cy="371511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TextBox 9"/>
          <p:cNvSpPr txBox="1"/>
          <p:nvPr/>
        </p:nvSpPr>
        <p:spPr>
          <a:xfrm>
            <a:off x="5545742" y="1265435"/>
            <a:ext cx="95410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Internal</a:t>
            </a:r>
            <a:endParaRPr lang="en-US" dirty="0"/>
          </a:p>
        </p:txBody>
      </p:sp>
      <p:sp>
        <p:nvSpPr>
          <p:cNvPr id="11" name="Left Brace 10"/>
          <p:cNvSpPr/>
          <p:nvPr/>
        </p:nvSpPr>
        <p:spPr>
          <a:xfrm rot="5400000">
            <a:off x="9661525" y="-98260"/>
            <a:ext cx="342900" cy="371511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9283788" y="1293452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6775" y="1926845"/>
            <a:ext cx="10915649" cy="2543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7" name="Left Brace 16"/>
          <p:cNvSpPr/>
          <p:nvPr/>
        </p:nvSpPr>
        <p:spPr>
          <a:xfrm rot="16200000">
            <a:off x="10664829" y="4556473"/>
            <a:ext cx="342900" cy="168275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TextBox 2"/>
          <p:cNvSpPr txBox="1"/>
          <p:nvPr/>
        </p:nvSpPr>
        <p:spPr>
          <a:xfrm>
            <a:off x="9954802" y="5487084"/>
            <a:ext cx="1762022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node size class</a:t>
            </a:r>
          </a:p>
          <a:p>
            <a:pPr algn="ctr"/>
            <a:r>
              <a:rPr lang="en-CA" dirty="0" smtClean="0"/>
              <a:t>48 bytes</a:t>
            </a:r>
            <a:endParaRPr lang="en-CA" dirty="0"/>
          </a:p>
        </p:txBody>
      </p:sp>
      <p:sp>
        <p:nvSpPr>
          <p:cNvPr id="20" name="Left Brace 19"/>
          <p:cNvSpPr/>
          <p:nvPr/>
        </p:nvSpPr>
        <p:spPr>
          <a:xfrm rot="16200000">
            <a:off x="8742365" y="4516787"/>
            <a:ext cx="342900" cy="1762122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1" name="TextBox 20"/>
          <p:cNvSpPr txBox="1"/>
          <p:nvPr/>
        </p:nvSpPr>
        <p:spPr>
          <a:xfrm>
            <a:off x="8030752" y="5487084"/>
            <a:ext cx="17620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CA" dirty="0" smtClean="0"/>
              <a:t>node size class</a:t>
            </a:r>
          </a:p>
          <a:p>
            <a:pPr algn="ctr"/>
            <a:r>
              <a:rPr lang="en-CA" dirty="0" smtClean="0"/>
              <a:t>32 bytes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3"/>
          <a:srcRect b="31703"/>
          <a:stretch/>
        </p:blipFill>
        <p:spPr>
          <a:xfrm>
            <a:off x="5781675" y="770458"/>
            <a:ext cx="6071224" cy="1391727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4081895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" grpId="0"/>
      <p:bldP spid="20" grpId="0" animBg="1"/>
      <p:bldP spid="21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Motivation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Optimistic concurrent search trees are crucial in many applications</a:t>
            </a:r>
          </a:p>
          <a:p>
            <a:pPr lvl="1"/>
            <a:r>
              <a:rPr lang="en-US" dirty="0" smtClean="0"/>
              <a:t>(e.g., in-memory databases, internet routers and operating systems)</a:t>
            </a:r>
          </a:p>
          <a:p>
            <a:r>
              <a:rPr lang="en-US" dirty="0" smtClean="0"/>
              <a:t>We want to understand their performance</a:t>
            </a:r>
          </a:p>
          <a:p>
            <a:r>
              <a:rPr lang="en-US" dirty="0" smtClean="0"/>
              <a:t>We study BSTs because there are many variants,</a:t>
            </a:r>
            <a:br>
              <a:rPr lang="en-US" dirty="0" smtClean="0"/>
            </a:br>
            <a:r>
              <a:rPr lang="en-US" dirty="0" smtClean="0"/>
              <a:t>making comparisons easier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0919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Application benchmarks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In-memory database DBx1000 [Yu et al., VLDB 2014]</a:t>
            </a:r>
          </a:p>
          <a:p>
            <a:pPr lvl="1"/>
            <a:r>
              <a:rPr lang="en-US" dirty="0" smtClean="0"/>
              <a:t>Yahoo! Cloud Serving Benchmarks</a:t>
            </a:r>
          </a:p>
          <a:p>
            <a:pPr lvl="1"/>
            <a:r>
              <a:rPr lang="en-US" dirty="0" smtClean="0"/>
              <a:t>TPC-C Database Benchmarks</a:t>
            </a:r>
          </a:p>
          <a:p>
            <a:r>
              <a:rPr lang="en-US" dirty="0" smtClean="0"/>
              <a:t>Used each BST as a database index</a:t>
            </a:r>
            <a:endParaRPr lang="en-US" dirty="0"/>
          </a:p>
          <a:p>
            <a:pPr lvl="1"/>
            <a:r>
              <a:rPr lang="en-US" dirty="0" smtClean="0"/>
              <a:t>Merges the memory spaces of DBx1000 and the BST!</a:t>
            </a:r>
          </a:p>
          <a:p>
            <a:pPr lvl="1"/>
            <a:r>
              <a:rPr lang="en-US" dirty="0" smtClean="0"/>
              <a:t>Creates similar memory layout issues (e.g., underutilized cache sets)</a:t>
            </a:r>
          </a:p>
          <a:p>
            <a:pPr lvl="1"/>
            <a:r>
              <a:rPr lang="en-US" dirty="0" smtClean="0"/>
              <a:t>And new ones (e.g., scattering of nodes across many pages)</a:t>
            </a:r>
          </a:p>
          <a:p>
            <a:pPr lvl="1"/>
            <a:r>
              <a:rPr lang="en-US" dirty="0" smtClean="0"/>
              <a:t>Even accidentally fixes memory layout issues in DBx1000</a:t>
            </a:r>
            <a:endParaRPr lang="en-US" dirty="0"/>
          </a:p>
          <a:p>
            <a:r>
              <a:rPr lang="en-US" dirty="0" smtClean="0"/>
              <a:t>See paper for details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961252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Recommendations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44500" y="2124075"/>
            <a:ext cx="10166351" cy="4286250"/>
          </a:xfrm>
        </p:spPr>
        <p:txBody>
          <a:bodyPr>
            <a:normAutofit/>
          </a:bodyPr>
          <a:lstStyle/>
          <a:p>
            <a:r>
              <a:rPr lang="en-US" dirty="0" smtClean="0"/>
              <a:t>When designing and testing a data structure</a:t>
            </a:r>
          </a:p>
          <a:p>
            <a:pPr lvl="1"/>
            <a:r>
              <a:rPr lang="en-US" dirty="0" smtClean="0"/>
              <a:t>Understand your memory layout!</a:t>
            </a:r>
          </a:p>
          <a:p>
            <a:pPr lvl="1"/>
            <a:r>
              <a:rPr lang="en-US" dirty="0" smtClean="0"/>
              <a:t>How are nodes laid out in cache lines? Pages?</a:t>
            </a:r>
          </a:p>
          <a:p>
            <a:pPr lvl="1"/>
            <a:r>
              <a:rPr lang="en-US" dirty="0" smtClean="0"/>
              <a:t>What types of objects are near one another?</a:t>
            </a:r>
          </a:p>
          <a:p>
            <a:r>
              <a:rPr lang="en-US" dirty="0" smtClean="0"/>
              <a:t>When adding a data structure to a program</a:t>
            </a:r>
          </a:p>
          <a:p>
            <a:pPr lvl="1"/>
            <a:r>
              <a:rPr lang="en-US" dirty="0" smtClean="0"/>
              <a:t>You are merging two memory spaces</a:t>
            </a:r>
          </a:p>
          <a:p>
            <a:pPr lvl="1"/>
            <a:r>
              <a:rPr lang="en-US" dirty="0" smtClean="0"/>
              <a:t>Understand your </a:t>
            </a:r>
            <a:r>
              <a:rPr lang="en-US" b="1" dirty="0" smtClean="0"/>
              <a:t>new </a:t>
            </a:r>
            <a:r>
              <a:rPr lang="en-US" dirty="0" smtClean="0"/>
              <a:t>memory layout!</a:t>
            </a:r>
            <a:endParaRPr lang="en-US" dirty="0"/>
          </a:p>
          <a:p>
            <a:r>
              <a:rPr lang="en-US" dirty="0" smtClean="0"/>
              <a:t>New tools needed?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6697133" y="2682167"/>
            <a:ext cx="5323417" cy="1787525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b="1" u="sng" dirty="0" smtClean="0">
                <a:solidFill>
                  <a:srgbClr val="FFFFFF"/>
                </a:solidFill>
              </a:rPr>
              <a:t>http://tbrown.pro</a:t>
            </a:r>
          </a:p>
          <a:p>
            <a:r>
              <a:rPr lang="en-US" dirty="0"/>
              <a:t>Tutorials, code, benchmarks</a:t>
            </a:r>
          </a:p>
          <a:p>
            <a:endParaRPr lang="en-US" dirty="0" smtClean="0"/>
          </a:p>
          <a:p>
            <a:r>
              <a:rPr lang="en-US" dirty="0" smtClean="0"/>
              <a:t>Companion talk:</a:t>
            </a:r>
          </a:p>
          <a:p>
            <a:r>
              <a:rPr lang="en-US" dirty="0" smtClean="0"/>
              <a:t>Good data structure experiments are R.A.R.E</a:t>
            </a:r>
          </a:p>
        </p:txBody>
      </p:sp>
    </p:spTree>
    <p:extLst>
      <p:ext uri="{BB962C8B-B14F-4D97-AF65-F5344CB8AC3E}">
        <p14:creationId xmlns:p14="http://schemas.microsoft.com/office/powerpoint/2010/main" val="368695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BST protected by a global lock</a:t>
            </a:r>
            <a:endParaRPr lang="en-US" sz="36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82829" y="2286000"/>
            <a:ext cx="4405122" cy="4023360"/>
          </a:xfrm>
        </p:spPr>
        <p:txBody>
          <a:bodyPr/>
          <a:lstStyle/>
          <a:p>
            <a:r>
              <a:rPr lang="en-US" dirty="0" smtClean="0"/>
              <a:t>Synthetic experiment:</a:t>
            </a:r>
          </a:p>
          <a:p>
            <a:r>
              <a:rPr lang="en-US" dirty="0" smtClean="0"/>
              <a:t>Insert </a:t>
            </a:r>
            <a:r>
              <a:rPr lang="en-US" dirty="0"/>
              <a:t>100,000 </a:t>
            </a:r>
            <a:r>
              <a:rPr lang="en-US" dirty="0" smtClean="0"/>
              <a:t>keys, then</a:t>
            </a:r>
            <a:endParaRPr lang="en-US" dirty="0"/>
          </a:p>
          <a:p>
            <a:r>
              <a:rPr lang="en-US" dirty="0" smtClean="0"/>
              <a:t>n </a:t>
            </a:r>
            <a:r>
              <a:rPr lang="en-US" dirty="0"/>
              <a:t>threads perform </a:t>
            </a:r>
            <a:r>
              <a:rPr lang="en-US" b="1" dirty="0" smtClean="0"/>
              <a:t>searches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388417" y="1979587"/>
            <a:ext cx="6472668" cy="428098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13674426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Hand-over-hand locking (HOH)</a:t>
            </a:r>
            <a:endParaRPr lang="en-US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Same experiment</a:t>
            </a:r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452086" y="2145897"/>
            <a:ext cx="6300241" cy="4190219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26625051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Locking and cache coherence</a:t>
            </a:r>
            <a:endParaRPr lang="en-US" sz="4000" dirty="0"/>
          </a:p>
        </p:txBody>
      </p:sp>
      <p:graphicFrame>
        <p:nvGraphicFramePr>
          <p:cNvPr id="12" name="Content Placeholder 1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35112151"/>
              </p:ext>
            </p:extLst>
          </p:nvPr>
        </p:nvGraphicFramePr>
        <p:xfrm>
          <a:off x="3028951" y="4655143"/>
          <a:ext cx="6337300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5970"/>
                <a:gridCol w="2394393"/>
                <a:gridCol w="2486937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Algorithm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L2 misses</a:t>
                      </a:r>
                      <a:r>
                        <a:rPr lang="en-US" baseline="0" dirty="0" smtClean="0"/>
                        <a:t> / </a:t>
                      </a:r>
                      <a:r>
                        <a:rPr lang="en-US" dirty="0" smtClean="0"/>
                        <a:t>search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L3 misses / search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Global lock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15.9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3.9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HOH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25.1</a:t>
                      </a:r>
                      <a:endParaRPr lang="en-US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b="1" dirty="0" smtClean="0"/>
                        <a:t>7.7</a:t>
                      </a:r>
                      <a:endParaRPr lang="en-US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4" name="Oval 3"/>
          <p:cNvSpPr/>
          <p:nvPr/>
        </p:nvSpPr>
        <p:spPr>
          <a:xfrm>
            <a:off x="4981464" y="3961714"/>
            <a:ext cx="461320" cy="40365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m</a:t>
            </a:r>
          </a:p>
        </p:txBody>
      </p:sp>
      <p:sp>
        <p:nvSpPr>
          <p:cNvPr id="5" name="Oval 4"/>
          <p:cNvSpPr/>
          <p:nvPr/>
        </p:nvSpPr>
        <p:spPr>
          <a:xfrm>
            <a:off x="4483086" y="3327399"/>
            <a:ext cx="461320" cy="403655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a</a:t>
            </a:r>
            <a:endParaRPr lang="en-US" dirty="0"/>
          </a:p>
        </p:txBody>
      </p:sp>
      <p:cxnSp>
        <p:nvCxnSpPr>
          <p:cNvPr id="6" name="Straight Arrow Connector 5"/>
          <p:cNvCxnSpPr>
            <a:stCxn id="5" idx="5"/>
            <a:endCxn id="4" idx="0"/>
          </p:cNvCxnSpPr>
          <p:nvPr/>
        </p:nvCxnSpPr>
        <p:spPr>
          <a:xfrm>
            <a:off x="4876847" y="3671940"/>
            <a:ext cx="335277" cy="28977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7" name="Picture 2" descr="http://www.itdunya.com/attachments/309734d1314547501-lock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8244" y="3212069"/>
            <a:ext cx="381791" cy="381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http://www.itdunya.com/attachments/309734d1314547501-lock1.gi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15365" y="3852283"/>
            <a:ext cx="381791" cy="3817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loud Callout 8"/>
          <p:cNvSpPr/>
          <p:nvPr/>
        </p:nvSpPr>
        <p:spPr>
          <a:xfrm>
            <a:off x="4563826" y="2460447"/>
            <a:ext cx="4072038" cy="673542"/>
          </a:xfrm>
          <a:prstGeom prst="cloudCallout">
            <a:avLst>
              <a:gd name="adj1" fmla="val -36036"/>
              <a:gd name="adj2" fmla="val 715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Evict this cache line for all threads!</a:t>
            </a:r>
            <a:endParaRPr lang="en-US" dirty="0"/>
          </a:p>
        </p:txBody>
      </p:sp>
      <p:sp>
        <p:nvSpPr>
          <p:cNvPr id="10" name="Cloud Callout 9"/>
          <p:cNvSpPr/>
          <p:nvPr/>
        </p:nvSpPr>
        <p:spPr>
          <a:xfrm>
            <a:off x="5044485" y="3198001"/>
            <a:ext cx="4072038" cy="673542"/>
          </a:xfrm>
          <a:prstGeom prst="cloudCallout">
            <a:avLst>
              <a:gd name="adj1" fmla="val -36036"/>
              <a:gd name="adj2" fmla="val 71528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 smtClean="0"/>
              <a:t>Evict this cache line for all threads!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00356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Achieving high performance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2800" b="1" dirty="0" smtClean="0"/>
              <a:t>NO</a:t>
            </a:r>
            <a:r>
              <a:rPr lang="en-US" sz="2800" dirty="0" smtClean="0"/>
              <a:t> </a:t>
            </a:r>
            <a:r>
              <a:rPr lang="en-US" sz="2800" dirty="0"/>
              <a:t>locking while </a:t>
            </a:r>
            <a:r>
              <a:rPr lang="en-US" sz="2800" b="1" dirty="0">
                <a:solidFill>
                  <a:schemeClr val="accent1"/>
                </a:solidFill>
              </a:rPr>
              <a:t>searching</a:t>
            </a:r>
            <a:r>
              <a:rPr lang="en-US" sz="2800" dirty="0" smtClean="0"/>
              <a:t>!</a:t>
            </a:r>
          </a:p>
          <a:p>
            <a:r>
              <a:rPr lang="en-US" sz="2800" dirty="0" smtClean="0"/>
              <a:t>Example: Unbalanced </a:t>
            </a:r>
            <a:r>
              <a:rPr lang="en-US" sz="2800" dirty="0" smtClean="0"/>
              <a:t>DGT </a:t>
            </a:r>
            <a:r>
              <a:rPr lang="en-US" sz="2800" dirty="0" smtClean="0"/>
              <a:t>BST</a:t>
            </a:r>
          </a:p>
          <a:p>
            <a:pPr lvl="1"/>
            <a:r>
              <a:rPr lang="en-US" sz="2400" dirty="0" smtClean="0"/>
              <a:t>Standard BST search</a:t>
            </a:r>
          </a:p>
          <a:p>
            <a:pPr lvl="1"/>
            <a:r>
              <a:rPr lang="en-US" sz="2400" dirty="0" smtClean="0"/>
              <a:t>No synchronization!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759642" y="2395473"/>
            <a:ext cx="4948232" cy="3286253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</p:spTree>
    <p:extLst>
      <p:ext uri="{BB962C8B-B14F-4D97-AF65-F5344CB8AC3E}">
        <p14:creationId xmlns:p14="http://schemas.microsoft.com/office/powerpoint/2010/main" val="35426912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600" dirty="0" smtClean="0"/>
              <a:t>State of the art BSTs</a:t>
            </a:r>
            <a:endParaRPr lang="en-US" sz="36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1074928" y="2051050"/>
            <a:ext cx="9720073" cy="4476750"/>
          </a:xfrm>
        </p:spPr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Not covered: </a:t>
            </a:r>
            <a:r>
              <a:rPr lang="en-US" dirty="0"/>
              <a:t>lock-free balanced BSTs </a:t>
            </a:r>
            <a:r>
              <a:rPr lang="en-US" dirty="0" smtClean="0"/>
              <a:t>…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315205"/>
              </p:ext>
            </p:extLst>
          </p:nvPr>
        </p:nvGraphicFramePr>
        <p:xfrm>
          <a:off x="1951228" y="2051050"/>
          <a:ext cx="6815154" cy="1854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53236"/>
                <a:gridCol w="1435100"/>
                <a:gridCol w="1932686"/>
                <a:gridCol w="219413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BST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Balanced?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Tree type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Search overhead</a:t>
                      </a:r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BCCO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dirty="0" smtClean="0"/>
                        <a:t>per-node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DVY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Internal*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Write </a:t>
                      </a:r>
                      <a:r>
                        <a:rPr lang="en-US" b="1" dirty="0" smtClean="0"/>
                        <a:t>per-search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DGT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92141600"/>
              </p:ext>
            </p:extLst>
          </p:nvPr>
        </p:nvGraphicFramePr>
        <p:xfrm>
          <a:off x="1951228" y="4062730"/>
          <a:ext cx="6821504" cy="1483360"/>
        </p:xfrm>
        <a:graphic>
          <a:graphicData uri="http://schemas.openxmlformats.org/drawingml/2006/table">
            <a:tbl>
              <a:tblPr bandRow="1">
                <a:tableStyleId>{5C22544A-7EE6-4342-B048-85BDC9FD1C3A}</a:tableStyleId>
              </a:tblPr>
              <a:tblGrid>
                <a:gridCol w="1253236"/>
                <a:gridCol w="1441450"/>
                <a:gridCol w="1926336"/>
                <a:gridCol w="2200482"/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HJ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 </a:t>
                      </a:r>
                      <a:r>
                        <a:rPr lang="en-US" b="1" dirty="0" smtClean="0"/>
                        <a:t>per-node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Internal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Read</a:t>
                      </a:r>
                      <a:r>
                        <a:rPr lang="en-US" baseline="0" dirty="0" smtClean="0"/>
                        <a:t> </a:t>
                      </a:r>
                      <a:r>
                        <a:rPr lang="en-US" b="1" baseline="0" dirty="0" smtClean="0"/>
                        <a:t>per-search</a:t>
                      </a:r>
                      <a:endParaRPr lang="en-US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NM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smtClean="0"/>
                        <a:t>EFRB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 smtClean="0"/>
                        <a:t>External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3" name="Rectangle 2"/>
          <p:cNvSpPr/>
          <p:nvPr/>
        </p:nvSpPr>
        <p:spPr>
          <a:xfrm rot="16200000">
            <a:off x="790448" y="2782569"/>
            <a:ext cx="1461135" cy="78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Blocking</a:t>
            </a:r>
            <a:endParaRPr lang="en-US" sz="2000" dirty="0"/>
          </a:p>
        </p:txBody>
      </p:sp>
      <p:sp>
        <p:nvSpPr>
          <p:cNvPr id="8" name="Rectangle 7"/>
          <p:cNvSpPr/>
          <p:nvPr/>
        </p:nvSpPr>
        <p:spPr>
          <a:xfrm rot="16200000">
            <a:off x="790447" y="4401185"/>
            <a:ext cx="1461135" cy="78422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000" dirty="0" smtClean="0"/>
              <a:t>Lock-free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815953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 smtClean="0"/>
              <a:t>How do they perform?</a:t>
            </a:r>
            <a:br>
              <a:rPr lang="en-US" sz="4000" dirty="0" smtClean="0"/>
            </a:br>
            <a:r>
              <a:rPr lang="en-US" sz="2800" dirty="0" smtClean="0"/>
              <a:t>Experiment: 100% searches with 64 threads</a:t>
            </a:r>
            <a:endParaRPr lang="en-US" sz="4000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b="31703"/>
          <a:stretch/>
        </p:blipFill>
        <p:spPr>
          <a:xfrm>
            <a:off x="768350" y="2651987"/>
            <a:ext cx="10896600" cy="2497864"/>
          </a:xfrm>
          <a:prstGeom prst="rect">
            <a:avLst/>
          </a:prstGeom>
        </p:spPr>
      </p:pic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91340095"/>
              </p:ext>
            </p:extLst>
          </p:nvPr>
        </p:nvGraphicFramePr>
        <p:xfrm>
          <a:off x="1898650" y="5201682"/>
          <a:ext cx="9742735" cy="822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41400"/>
                <a:gridCol w="1046480"/>
                <a:gridCol w="898504"/>
                <a:gridCol w="906166"/>
                <a:gridCol w="1021644"/>
                <a:gridCol w="1055512"/>
                <a:gridCol w="877450"/>
                <a:gridCol w="965193"/>
                <a:gridCol w="965193"/>
                <a:gridCol w="965193"/>
              </a:tblGrid>
              <a:tr h="364067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BCCO1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BCCO2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HJ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DVY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RM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NM1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NM2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DGT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EFRB</a:t>
                      </a:r>
                      <a:endParaRPr lang="en-US" dirty="0"/>
                    </a:p>
                  </a:txBody>
                  <a:tcPr/>
                </a:tc>
              </a:tr>
              <a:tr h="364067"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Read</a:t>
                      </a:r>
                      <a:r>
                        <a:rPr lang="en-US" sz="1200" baseline="0" dirty="0" smtClean="0"/>
                        <a:t/>
                      </a:r>
                      <a:br>
                        <a:rPr lang="en-US" sz="1200" baseline="0" dirty="0" smtClean="0"/>
                      </a:br>
                      <a:r>
                        <a:rPr lang="en-US" sz="1200" b="1" dirty="0" smtClean="0"/>
                        <a:t>per-node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Read</a:t>
                      </a:r>
                      <a:br>
                        <a:rPr lang="en-US" sz="1200" dirty="0" smtClean="0"/>
                      </a:br>
                      <a:r>
                        <a:rPr lang="en-US" sz="1200" b="1" dirty="0" smtClean="0"/>
                        <a:t>per-node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dirty="0" smtClean="0"/>
                        <a:t>Read</a:t>
                      </a:r>
                      <a:br>
                        <a:rPr lang="en-US" sz="1200" dirty="0" smtClean="0"/>
                      </a:br>
                      <a:r>
                        <a:rPr lang="en-US" sz="1200" b="1" dirty="0" smtClean="0"/>
                        <a:t>per-node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Read</a:t>
                      </a:r>
                      <a:br>
                        <a:rPr lang="en-US" sz="1200" b="0" dirty="0" smtClean="0"/>
                      </a:br>
                      <a:r>
                        <a:rPr lang="en-US" sz="1200" b="1" dirty="0" smtClean="0"/>
                        <a:t>per-search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200" b="0" dirty="0" smtClean="0"/>
                        <a:t>Write</a:t>
                      </a:r>
                      <a:r>
                        <a:rPr lang="en-US" sz="1200" b="1" baseline="0" dirty="0" smtClean="0"/>
                        <a:t/>
                      </a:r>
                      <a:br>
                        <a:rPr lang="en-US" sz="1200" b="1" baseline="0" dirty="0" smtClean="0"/>
                      </a:br>
                      <a:r>
                        <a:rPr lang="en-US" sz="1200" b="1" baseline="0" dirty="0" smtClean="0"/>
                        <a:t>per-search</a:t>
                      </a:r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66205" y="5641737"/>
            <a:ext cx="174599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r"/>
            <a:r>
              <a:rPr lang="en-US" sz="1600" dirty="0" smtClean="0"/>
              <a:t>Search overhead</a:t>
            </a:r>
            <a:endParaRPr lang="en-US" sz="1600" dirty="0"/>
          </a:p>
        </p:txBody>
      </p:sp>
      <p:sp>
        <p:nvSpPr>
          <p:cNvPr id="8" name="Left Brace 7"/>
          <p:cNvSpPr/>
          <p:nvPr/>
        </p:nvSpPr>
        <p:spPr>
          <a:xfrm rot="5400000">
            <a:off x="2759075" y="1771509"/>
            <a:ext cx="342900" cy="1758950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2357108" y="2126206"/>
            <a:ext cx="114646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Balanced</a:t>
            </a:r>
            <a:endParaRPr lang="en-US" dirty="0"/>
          </a:p>
        </p:txBody>
      </p:sp>
      <p:sp>
        <p:nvSpPr>
          <p:cNvPr id="10" name="Left Brace 9"/>
          <p:cNvSpPr/>
          <p:nvPr/>
        </p:nvSpPr>
        <p:spPr>
          <a:xfrm rot="5400000">
            <a:off x="5667192" y="793426"/>
            <a:ext cx="342900" cy="371511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extBox 10"/>
          <p:cNvSpPr txBox="1"/>
          <p:nvPr/>
        </p:nvSpPr>
        <p:spPr>
          <a:xfrm>
            <a:off x="5318308" y="2122685"/>
            <a:ext cx="104067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Internal</a:t>
            </a:r>
            <a:endParaRPr lang="en-US" dirty="0"/>
          </a:p>
        </p:txBody>
      </p:sp>
      <p:sp>
        <p:nvSpPr>
          <p:cNvPr id="12" name="Left Brace 11"/>
          <p:cNvSpPr/>
          <p:nvPr/>
        </p:nvSpPr>
        <p:spPr>
          <a:xfrm rot="5400000">
            <a:off x="9477375" y="787565"/>
            <a:ext cx="342900" cy="3715115"/>
          </a:xfrm>
          <a:prstGeom prst="leftBrac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TextBox 12"/>
          <p:cNvSpPr txBox="1"/>
          <p:nvPr/>
        </p:nvSpPr>
        <p:spPr>
          <a:xfrm>
            <a:off x="9099638" y="2141177"/>
            <a:ext cx="109837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dirty="0" smtClean="0"/>
              <a:t>External</a:t>
            </a:r>
            <a:endParaRPr lang="en-US" dirty="0"/>
          </a:p>
        </p:txBody>
      </p:sp>
      <p:sp>
        <p:nvSpPr>
          <p:cNvPr id="14" name="Oval 13"/>
          <p:cNvSpPr/>
          <p:nvPr/>
        </p:nvSpPr>
        <p:spPr>
          <a:xfrm>
            <a:off x="2051050" y="3112406"/>
            <a:ext cx="1701800" cy="1118769"/>
          </a:xfrm>
          <a:prstGeom prst="ellipse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/>
          <p:cNvSpPr/>
          <p:nvPr/>
        </p:nvSpPr>
        <p:spPr>
          <a:xfrm>
            <a:off x="7826558" y="2977101"/>
            <a:ext cx="1701800" cy="1118769"/>
          </a:xfrm>
          <a:prstGeom prst="ellipse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Oval 15"/>
          <p:cNvSpPr/>
          <p:nvPr/>
        </p:nvSpPr>
        <p:spPr>
          <a:xfrm>
            <a:off x="7826192" y="3504091"/>
            <a:ext cx="3597458" cy="752307"/>
          </a:xfrm>
          <a:prstGeom prst="ellipse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5016465" y="3024971"/>
            <a:ext cx="1657385" cy="1118769"/>
          </a:xfrm>
          <a:prstGeom prst="ellipse">
            <a:avLst/>
          </a:prstGeom>
          <a:noFill/>
          <a:effectLst>
            <a:glow rad="63500">
              <a:schemeClr val="accent3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517659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16" grpId="0" animBg="1"/>
      <p:bldP spid="1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400" dirty="0" smtClean="0"/>
              <a:t>Basic implementation issues</a:t>
            </a:r>
            <a:endParaRPr lang="en-US" sz="4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024128" y="2286000"/>
            <a:ext cx="10817916" cy="4023360"/>
          </a:xfrm>
        </p:spPr>
        <p:txBody>
          <a:bodyPr>
            <a:normAutofit lnSpcReduction="10000"/>
          </a:bodyPr>
          <a:lstStyle/>
          <a:p>
            <a:r>
              <a:rPr lang="en-US" sz="3000" dirty="0" smtClean="0"/>
              <a:t>Bloated nodes</a:t>
            </a:r>
            <a:endParaRPr lang="en-US" sz="3000" b="1" u="sng" dirty="0" smtClean="0"/>
          </a:p>
          <a:p>
            <a:pPr lvl="1"/>
            <a:r>
              <a:rPr lang="en-US" sz="2200" dirty="0" smtClean="0"/>
              <a:t>Why </a:t>
            </a:r>
            <a:r>
              <a:rPr lang="en-US" sz="2200" dirty="0"/>
              <a:t>does </a:t>
            </a:r>
            <a:r>
              <a:rPr lang="en-US" sz="2200" dirty="0" smtClean="0"/>
              <a:t>node </a:t>
            </a:r>
            <a:r>
              <a:rPr lang="en-US" sz="2200" u="sng" dirty="0" smtClean="0"/>
              <a:t>size</a:t>
            </a:r>
            <a:r>
              <a:rPr lang="en-US" sz="2200" dirty="0" smtClean="0"/>
              <a:t> matter?</a:t>
            </a:r>
            <a:endParaRPr lang="en-US" sz="2200" dirty="0"/>
          </a:p>
          <a:p>
            <a:pPr lvl="1"/>
            <a:r>
              <a:rPr lang="en-US" sz="2200" dirty="0"/>
              <a:t>Larger </a:t>
            </a:r>
            <a:r>
              <a:rPr lang="en-US" sz="2200" dirty="0" smtClean="0"/>
              <a:t>nodes </a:t>
            </a:r>
            <a:r>
              <a:rPr lang="en-US" sz="2200" dirty="0" smtClean="0">
                <a:sym typeface="Wingdings" panose="05000000000000000000" pitchFamily="2" charset="2"/>
              </a:rPr>
              <a:t> </a:t>
            </a:r>
            <a:r>
              <a:rPr lang="en-US" sz="2200" dirty="0">
                <a:sym typeface="Wingdings" panose="05000000000000000000" pitchFamily="2" charset="2"/>
              </a:rPr>
              <a:t>fewer fit in </a:t>
            </a:r>
            <a:r>
              <a:rPr lang="en-US" sz="2200" dirty="0" smtClean="0">
                <a:sym typeface="Wingdings" panose="05000000000000000000" pitchFamily="2" charset="2"/>
              </a:rPr>
              <a:t>cache  more cache misses</a:t>
            </a:r>
          </a:p>
          <a:p>
            <a:r>
              <a:rPr lang="en-US" sz="3000" dirty="0" smtClean="0"/>
              <a:t>Scattered fields</a:t>
            </a:r>
          </a:p>
          <a:p>
            <a:pPr lvl="1"/>
            <a:r>
              <a:rPr lang="en-US" sz="2200" dirty="0" smtClean="0"/>
              <a:t>Why does node </a:t>
            </a:r>
            <a:r>
              <a:rPr lang="en-US" sz="2200" u="sng" dirty="0" smtClean="0"/>
              <a:t>layout</a:t>
            </a:r>
            <a:r>
              <a:rPr lang="en-US" sz="2200" dirty="0" smtClean="0"/>
              <a:t> matter?</a:t>
            </a:r>
          </a:p>
          <a:p>
            <a:pPr lvl="1"/>
            <a:r>
              <a:rPr lang="en-US" sz="2200" dirty="0" smtClean="0"/>
              <a:t>Searches may only access a few fields</a:t>
            </a:r>
          </a:p>
          <a:p>
            <a:pPr lvl="1"/>
            <a:r>
              <a:rPr lang="en-US" sz="2200" dirty="0" smtClean="0"/>
              <a:t>Scattered fields </a:t>
            </a:r>
            <a:r>
              <a:rPr lang="en-US" sz="2200" dirty="0" smtClean="0">
                <a:sym typeface="Wingdings" panose="05000000000000000000" pitchFamily="2" charset="2"/>
              </a:rPr>
              <a:t> more cache lines  more cache misses</a:t>
            </a:r>
          </a:p>
          <a:p>
            <a:r>
              <a:rPr lang="en-US" sz="3000" dirty="0" smtClean="0">
                <a:sym typeface="Wingdings" panose="05000000000000000000" pitchFamily="2" charset="2"/>
              </a:rPr>
              <a:t>Incorrect usage of C volatile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Missing volatiles  correctness issue</a:t>
            </a:r>
          </a:p>
          <a:p>
            <a:pPr lvl="1"/>
            <a:r>
              <a:rPr lang="en-US" sz="2200" dirty="0" smtClean="0">
                <a:sym typeface="Wingdings" panose="05000000000000000000" pitchFamily="2" charset="2"/>
              </a:rPr>
              <a:t>Unnecessary volatiles  performance issue</a:t>
            </a:r>
          </a:p>
        </p:txBody>
      </p:sp>
    </p:spTree>
    <p:extLst>
      <p:ext uri="{BB962C8B-B14F-4D97-AF65-F5344CB8AC3E}">
        <p14:creationId xmlns:p14="http://schemas.microsoft.com/office/powerpoint/2010/main" val="364728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ntegral">
  <a:themeElements>
    <a:clrScheme name="Integral">
      <a:dk1>
        <a:sysClr val="windowText" lastClr="A0A0A0"/>
      </a:dk1>
      <a:lt1>
        <a:sysClr val="window" lastClr="383635"/>
      </a:lt1>
      <a:dk2>
        <a:srgbClr val="335B74"/>
      </a:dk2>
      <a:lt2>
        <a:srgbClr val="DFE3E5"/>
      </a:lt2>
      <a:accent1>
        <a:srgbClr val="1CADE4"/>
      </a:accent1>
      <a:accent2>
        <a:srgbClr val="2683C6"/>
      </a:accent2>
      <a:accent3>
        <a:srgbClr val="27CED7"/>
      </a:accent3>
      <a:accent4>
        <a:srgbClr val="42BA97"/>
      </a:accent4>
      <a:accent5>
        <a:srgbClr val="3E8853"/>
      </a:accent5>
      <a:accent6>
        <a:srgbClr val="62A39F"/>
      </a:accent6>
      <a:hlink>
        <a:srgbClr val="6B9F25"/>
      </a:hlink>
      <a:folHlink>
        <a:srgbClr val="B26B02"/>
      </a:folHlink>
    </a:clrScheme>
    <a:fontScheme name="Integral">
      <a:majorFont>
        <a:latin typeface="Tw Cen MT Condensed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メイリオ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Integral">
      <a:fillStyleLst>
        <a:solidFill>
          <a:schemeClr val="phClr"/>
        </a:solidFill>
        <a:gradFill rotWithShape="1">
          <a:gsLst>
            <a:gs pos="0">
              <a:schemeClr val="phClr">
                <a:tint val="83000"/>
                <a:satMod val="100000"/>
                <a:lumMod val="100000"/>
              </a:schemeClr>
            </a:gs>
            <a:gs pos="100000">
              <a:schemeClr val="phClr">
                <a:tint val="61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tint val="100000"/>
                <a:shade val="85000"/>
                <a:satMod val="100000"/>
                <a:lumMod val="100000"/>
              </a:schemeClr>
            </a:gs>
            <a:gs pos="100000">
              <a:schemeClr val="phClr">
                <a:tint val="90000"/>
                <a:shade val="100000"/>
                <a:satMod val="150000"/>
                <a:lum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12700" dir="5400000" algn="ctr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76200" dist="25400" dir="5400000" algn="ct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flat" dir="t">
              <a:rot lat="0" lon="0" rev="3600000"/>
            </a:lightRig>
          </a:scene3d>
          <a:sp3d contourW="12700" prstMaterial="flat">
            <a:bevelT w="38100" h="44450" prst="angle"/>
            <a:contourClr>
              <a:schemeClr val="phClr">
                <a:shade val="35000"/>
                <a:satMod val="160000"/>
              </a:schemeClr>
            </a:contourClr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hade val="85000"/>
            <a:satMod val="125000"/>
          </a:schemeClr>
        </a:solidFill>
        <a:blipFill rotWithShape="1">
          <a:blip xmlns:r="http://schemas.openxmlformats.org/officeDocument/2006/relationships" r:embed="rId1">
            <a:duotone>
              <a:schemeClr val="phClr">
                <a:tint val="95000"/>
                <a:shade val="74000"/>
                <a:satMod val="230000"/>
              </a:schemeClr>
              <a:schemeClr val="phClr">
                <a:tint val="92000"/>
                <a:shade val="69000"/>
                <a:satMod val="250000"/>
              </a:schemeClr>
            </a:duotone>
          </a:blip>
          <a:tile tx="0" ty="0" sx="40000" sy="40000" flip="none" algn="tl"/>
        </a:blip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Integral" id="{3577F8C9-A904-41D8-97D2-FD898F53F20E}" vid="{682D6EBE-8D36-4FF2-9DB3-F3D8D7B6715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A0A0A0"/>
      </a:dk1>
      <a:lt1>
        <a:sysClr val="window" lastClr="383635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Integral</Template>
  <TotalTime>12617</TotalTime>
  <Words>1166</Words>
  <Application>Microsoft Office PowerPoint</Application>
  <PresentationFormat>Custom</PresentationFormat>
  <Paragraphs>345</Paragraphs>
  <Slides>21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2" baseType="lpstr">
      <vt:lpstr>Integral</vt:lpstr>
      <vt:lpstr>Getting to the root of concurrent binary search tree performance</vt:lpstr>
      <vt:lpstr>Motivation</vt:lpstr>
      <vt:lpstr>BST protected by a global lock</vt:lpstr>
      <vt:lpstr>Hand-over-hand locking (HOH)</vt:lpstr>
      <vt:lpstr>Locking and cache coherence</vt:lpstr>
      <vt:lpstr>Achieving high performance</vt:lpstr>
      <vt:lpstr>State of the art BSTs</vt:lpstr>
      <vt:lpstr>How do they perform? Experiment: 100% searches with 64 threads</vt:lpstr>
      <vt:lpstr>Basic implementation issues</vt:lpstr>
      <vt:lpstr>impact of fixing these issues</vt:lpstr>
      <vt:lpstr>How a fast allocator works</vt:lpstr>
      <vt:lpstr>Cache line crossings</vt:lpstr>
      <vt:lpstr>cache sets</vt:lpstr>
      <vt:lpstr>Cache set usage in HJ BST</vt:lpstr>
      <vt:lpstr>Simple fix: random allocations</vt:lpstr>
      <vt:lpstr>The difference between systems</vt:lpstr>
      <vt:lpstr>Effect of prefetching on HJ BST</vt:lpstr>
      <vt:lpstr>Segregating memory for different object types</vt:lpstr>
      <vt:lpstr>Performance after all fixes</vt:lpstr>
      <vt:lpstr>Application benchmarks</vt:lpstr>
      <vt:lpstr>Recommendations</vt:lpstr>
    </vt:vector>
  </TitlesOfParts>
  <Company>IST Austria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Trevor BROWN</dc:creator>
  <cp:lastModifiedBy>trbot</cp:lastModifiedBy>
  <cp:revision>291</cp:revision>
  <dcterms:created xsi:type="dcterms:W3CDTF">2018-06-08T17:30:38Z</dcterms:created>
  <dcterms:modified xsi:type="dcterms:W3CDTF">2018-07-11T19:11:38Z</dcterms:modified>
</cp:coreProperties>
</file>