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486" r:id="rId2"/>
    <p:sldId id="518" r:id="rId3"/>
    <p:sldId id="521" r:id="rId4"/>
    <p:sldId id="522" r:id="rId5"/>
    <p:sldId id="523" r:id="rId6"/>
    <p:sldId id="524" r:id="rId7"/>
    <p:sldId id="370" r:id="rId8"/>
    <p:sldId id="537" r:id="rId9"/>
    <p:sldId id="580" r:id="rId10"/>
    <p:sldId id="427" r:id="rId11"/>
    <p:sldId id="585" r:id="rId12"/>
    <p:sldId id="584" r:id="rId13"/>
    <p:sldId id="586" r:id="rId14"/>
    <p:sldId id="583" r:id="rId15"/>
    <p:sldId id="534" r:id="rId16"/>
    <p:sldId id="574" r:id="rId17"/>
    <p:sldId id="575" r:id="rId18"/>
    <p:sldId id="529" r:id="rId19"/>
    <p:sldId id="582" r:id="rId20"/>
    <p:sldId id="538" r:id="rId21"/>
    <p:sldId id="553" r:id="rId22"/>
    <p:sldId id="554" r:id="rId23"/>
    <p:sldId id="539" r:id="rId24"/>
    <p:sldId id="540" r:id="rId25"/>
    <p:sldId id="557" r:id="rId26"/>
    <p:sldId id="558" r:id="rId27"/>
    <p:sldId id="559" r:id="rId28"/>
    <p:sldId id="561" r:id="rId29"/>
    <p:sldId id="560" r:id="rId30"/>
    <p:sldId id="567" r:id="rId31"/>
    <p:sldId id="568" r:id="rId32"/>
    <p:sldId id="576" r:id="rId33"/>
    <p:sldId id="577" r:id="rId34"/>
    <p:sldId id="578" r:id="rId35"/>
    <p:sldId id="550" r:id="rId36"/>
    <p:sldId id="569" r:id="rId37"/>
    <p:sldId id="570" r:id="rId38"/>
    <p:sldId id="579" r:id="rId39"/>
    <p:sldId id="572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9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219" autoAdjust="0"/>
  </p:normalViewPr>
  <p:slideViewPr>
    <p:cSldViewPr>
      <p:cViewPr>
        <p:scale>
          <a:sx n="80" d="100"/>
          <a:sy n="80" d="100"/>
        </p:scale>
        <p:origin x="-1794" y="-5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860743-1F32-4015-BC79-31AD0C6E57A1}" type="datetimeFigureOut">
              <a:rPr lang="en-CA" smtClean="0"/>
              <a:t>2013-11-11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43AA87-90BF-49A7-94A5-EF67FCE1416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7522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025328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37155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25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26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27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28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29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371552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30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31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32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33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34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35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36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37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38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39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3715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3715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37155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259C-1A5B-4271-A804-F0A8DA4218BD}" type="datetimeFigureOut">
              <a:rPr lang="en-CA" smtClean="0"/>
              <a:t>2013-11-11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59F-2FF0-460D-A361-515D1CC19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9989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259C-1A5B-4271-A804-F0A8DA4218BD}" type="datetimeFigureOut">
              <a:rPr lang="en-CA" smtClean="0"/>
              <a:t>2013-11-11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59F-2FF0-460D-A361-515D1CC19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4383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259C-1A5B-4271-A804-F0A8DA4218BD}" type="datetimeFigureOut">
              <a:rPr lang="en-CA" smtClean="0"/>
              <a:t>2013-11-11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59F-2FF0-460D-A361-515D1CC19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5671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259C-1A5B-4271-A804-F0A8DA4218BD}" type="datetimeFigureOut">
              <a:rPr lang="en-CA" smtClean="0"/>
              <a:t>2013-11-11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59F-2FF0-460D-A361-515D1CC19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788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259C-1A5B-4271-A804-F0A8DA4218BD}" type="datetimeFigureOut">
              <a:rPr lang="en-CA" smtClean="0"/>
              <a:t>2013-11-11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59F-2FF0-460D-A361-515D1CC19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376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259C-1A5B-4271-A804-F0A8DA4218BD}" type="datetimeFigureOut">
              <a:rPr lang="en-CA" smtClean="0"/>
              <a:t>2013-11-11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59F-2FF0-460D-A361-515D1CC19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7651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259C-1A5B-4271-A804-F0A8DA4218BD}" type="datetimeFigureOut">
              <a:rPr lang="en-CA" smtClean="0"/>
              <a:t>2013-11-11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59F-2FF0-460D-A361-515D1CC19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6463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259C-1A5B-4271-A804-F0A8DA4218BD}" type="datetimeFigureOut">
              <a:rPr lang="en-CA" smtClean="0"/>
              <a:t>2013-11-11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59F-2FF0-460D-A361-515D1CC19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3262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259C-1A5B-4271-A804-F0A8DA4218BD}" type="datetimeFigureOut">
              <a:rPr lang="en-CA" smtClean="0"/>
              <a:t>2013-11-11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59F-2FF0-460D-A361-515D1CC19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0851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259C-1A5B-4271-A804-F0A8DA4218BD}" type="datetimeFigureOut">
              <a:rPr lang="en-CA" smtClean="0"/>
              <a:t>2013-11-11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59F-2FF0-460D-A361-515D1CC19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8655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259C-1A5B-4271-A804-F0A8DA4218BD}" type="datetimeFigureOut">
              <a:rPr lang="en-CA" smtClean="0"/>
              <a:t>2013-11-11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59F-2FF0-460D-A361-515D1CC19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3257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C259C-1A5B-4271-A804-F0A8DA4218BD}" type="datetimeFigureOut">
              <a:rPr lang="en-CA" smtClean="0"/>
              <a:t>2013-11-11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4559F-2FF0-460D-A361-515D1CC19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38995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2.png"/><Relationship Id="rId5" Type="http://schemas.openxmlformats.org/officeDocument/2006/relationships/image" Target="../media/image23.png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31.png"/><Relationship Id="rId4" Type="http://schemas.openxmlformats.org/officeDocument/2006/relationships/image" Target="../media/image2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3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1.png"/><Relationship Id="rId3" Type="http://schemas.openxmlformats.org/officeDocument/2006/relationships/image" Target="../media/image17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3.png"/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0.png"/><Relationship Id="rId11" Type="http://schemas.openxmlformats.org/officeDocument/2006/relationships/image" Target="../media/image231.png"/><Relationship Id="rId4" Type="http://schemas.openxmlformats.org/officeDocument/2006/relationships/image" Target="../media/image17.png"/><Relationship Id="rId9" Type="http://schemas.openxmlformats.org/officeDocument/2006/relationships/image" Target="../media/image31.png"/><Relationship Id="rId14" Type="http://schemas.openxmlformats.org/officeDocument/2006/relationships/image" Target="../media/image34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41.png"/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0.png"/><Relationship Id="rId11" Type="http://schemas.openxmlformats.org/officeDocument/2006/relationships/image" Target="../media/image231.png"/><Relationship Id="rId4" Type="http://schemas.openxmlformats.org/officeDocument/2006/relationships/image" Target="../media/image17.png"/><Relationship Id="rId9" Type="http://schemas.openxmlformats.org/officeDocument/2006/relationships/image" Target="../media/image26.png"/><Relationship Id="rId14" Type="http://schemas.openxmlformats.org/officeDocument/2006/relationships/image" Target="../media/image34.png"/></Relationships>
</file>

<file path=ppt/slides/_rels/slide3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50.png"/><Relationship Id="rId18" Type="http://schemas.openxmlformats.org/officeDocument/2006/relationships/image" Target="../media/image37.png"/><Relationship Id="rId3" Type="http://schemas.openxmlformats.org/officeDocument/2006/relationships/image" Target="../media/image17.png"/><Relationship Id="rId21" Type="http://schemas.openxmlformats.org/officeDocument/2006/relationships/image" Target="../media/image42.png"/><Relationship Id="rId7" Type="http://schemas.openxmlformats.org/officeDocument/2006/relationships/image" Target="../media/image190.png"/><Relationship Id="rId12" Type="http://schemas.openxmlformats.org/officeDocument/2006/relationships/image" Target="../media/image240.png"/><Relationship Id="rId17" Type="http://schemas.openxmlformats.org/officeDocument/2006/relationships/image" Target="../media/image36.png"/><Relationship Id="rId2" Type="http://schemas.openxmlformats.org/officeDocument/2006/relationships/notesSlide" Target="../notesSlides/notesSlide32.xml"/><Relationship Id="rId16" Type="http://schemas.openxmlformats.org/officeDocument/2006/relationships/image" Target="../media/image35.png"/><Relationship Id="rId20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230.png"/><Relationship Id="rId19" Type="http://schemas.openxmlformats.org/officeDocument/2006/relationships/image" Target="../media/image38.png"/><Relationship Id="rId14" Type="http://schemas.openxmlformats.org/officeDocument/2006/relationships/image" Target="../media/image280.png"/></Relationships>
</file>

<file path=ppt/slides/_rels/slide33.xml.rels><?xml version="1.0" encoding="UTF-8" standalone="yes"?>
<Relationships xmlns="http://schemas.openxmlformats.org/package/2006/relationships"><Relationship Id="rId18" Type="http://schemas.openxmlformats.org/officeDocument/2006/relationships/image" Target="../media/image380.png"/><Relationship Id="rId3" Type="http://schemas.openxmlformats.org/officeDocument/2006/relationships/image" Target="../media/image17.png"/><Relationship Id="rId7" Type="http://schemas.openxmlformats.org/officeDocument/2006/relationships/image" Target="../media/image190.png"/><Relationship Id="rId12" Type="http://schemas.openxmlformats.org/officeDocument/2006/relationships/image" Target="../media/image280.png"/><Relationship Id="rId17" Type="http://schemas.openxmlformats.org/officeDocument/2006/relationships/image" Target="../media/image370.png"/><Relationship Id="rId2" Type="http://schemas.openxmlformats.org/officeDocument/2006/relationships/notesSlide" Target="../notesSlides/notesSlide33.xml"/><Relationship Id="rId16" Type="http://schemas.openxmlformats.org/officeDocument/2006/relationships/image" Target="../media/image360.png"/><Relationship Id="rId20" Type="http://schemas.openxmlformats.org/officeDocument/2006/relationships/image" Target="../media/image42.png"/><Relationship Id="rId1" Type="http://schemas.openxmlformats.org/officeDocument/2006/relationships/slideLayout" Target="../slideLayouts/slideLayout1.xml"/><Relationship Id="rId15" Type="http://schemas.openxmlformats.org/officeDocument/2006/relationships/image" Target="../media/image350.png"/><Relationship Id="rId10" Type="http://schemas.openxmlformats.org/officeDocument/2006/relationships/image" Target="../media/image320.png"/><Relationship Id="rId19" Type="http://schemas.openxmlformats.org/officeDocument/2006/relationships/image" Target="../media/image40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8" Type="http://schemas.openxmlformats.org/officeDocument/2006/relationships/image" Target="../media/image380.png"/><Relationship Id="rId3" Type="http://schemas.openxmlformats.org/officeDocument/2006/relationships/image" Target="../media/image17.png"/><Relationship Id="rId21" Type="http://schemas.openxmlformats.org/officeDocument/2006/relationships/image" Target="../media/image37.png"/><Relationship Id="rId7" Type="http://schemas.openxmlformats.org/officeDocument/2006/relationships/image" Target="../media/image190.png"/><Relationship Id="rId12" Type="http://schemas.openxmlformats.org/officeDocument/2006/relationships/image" Target="../media/image280.png"/><Relationship Id="rId17" Type="http://schemas.openxmlformats.org/officeDocument/2006/relationships/image" Target="../media/image43.png"/><Relationship Id="rId2" Type="http://schemas.openxmlformats.org/officeDocument/2006/relationships/notesSlide" Target="../notesSlides/notesSlide34.xml"/><Relationship Id="rId16" Type="http://schemas.openxmlformats.org/officeDocument/2006/relationships/image" Target="../media/image420.png"/><Relationship Id="rId20" Type="http://schemas.openxmlformats.org/officeDocument/2006/relationships/image" Target="../media/image36.png"/><Relationship Id="rId1" Type="http://schemas.openxmlformats.org/officeDocument/2006/relationships/slideLayout" Target="../slideLayouts/slideLayout1.xml"/><Relationship Id="rId15" Type="http://schemas.openxmlformats.org/officeDocument/2006/relationships/image" Target="../media/image350.png"/><Relationship Id="rId10" Type="http://schemas.openxmlformats.org/officeDocument/2006/relationships/image" Target="../media/image400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5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gif"/><Relationship Id="rId13" Type="http://schemas.openxmlformats.org/officeDocument/2006/relationships/image" Target="../media/image55.png"/><Relationship Id="rId3" Type="http://schemas.openxmlformats.org/officeDocument/2006/relationships/image" Target="../media/image53.png"/><Relationship Id="rId7" Type="http://schemas.openxmlformats.org/officeDocument/2006/relationships/image" Target="../media/image56.png"/><Relationship Id="rId12" Type="http://schemas.openxmlformats.org/officeDocument/2006/relationships/image" Target="../media/image5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17.png"/><Relationship Id="rId10" Type="http://schemas.openxmlformats.org/officeDocument/2006/relationships/image" Target="../media/image59.png"/><Relationship Id="rId14" Type="http://schemas.openxmlformats.org/officeDocument/2006/relationships/image" Target="../media/image57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62.png"/><Relationship Id="rId3" Type="http://schemas.openxmlformats.org/officeDocument/2006/relationships/image" Target="../media/image58.png"/><Relationship Id="rId7" Type="http://schemas.openxmlformats.org/officeDocument/2006/relationships/image" Target="../media/image53.png"/><Relationship Id="rId12" Type="http://schemas.openxmlformats.org/officeDocument/2006/relationships/image" Target="../media/image23.gi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jpeg"/><Relationship Id="rId11" Type="http://schemas.openxmlformats.org/officeDocument/2006/relationships/image" Target="../media/image57.png"/><Relationship Id="rId5" Type="http://schemas.openxmlformats.org/officeDocument/2006/relationships/image" Target="../media/image60.png"/><Relationship Id="rId10" Type="http://schemas.openxmlformats.org/officeDocument/2006/relationships/image" Target="../media/image55.png"/><Relationship Id="rId4" Type="http://schemas.openxmlformats.org/officeDocument/2006/relationships/image" Target="../media/image56.png"/><Relationship Id="rId9" Type="http://schemas.openxmlformats.org/officeDocument/2006/relationships/image" Target="../media/image54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gif"/><Relationship Id="rId13" Type="http://schemas.openxmlformats.org/officeDocument/2006/relationships/image" Target="../media/image62.png"/><Relationship Id="rId3" Type="http://schemas.openxmlformats.org/officeDocument/2006/relationships/image" Target="../media/image56.png"/><Relationship Id="rId7" Type="http://schemas.openxmlformats.org/officeDocument/2006/relationships/image" Target="../media/image53.png"/><Relationship Id="rId12" Type="http://schemas.openxmlformats.org/officeDocument/2006/relationships/image" Target="../media/image57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55.png"/><Relationship Id="rId5" Type="http://schemas.openxmlformats.org/officeDocument/2006/relationships/image" Target="../media/image25.jpeg"/><Relationship Id="rId10" Type="http://schemas.openxmlformats.org/officeDocument/2006/relationships/image" Target="../media/image54.png"/><Relationship Id="rId4" Type="http://schemas.openxmlformats.org/officeDocument/2006/relationships/image" Target="../media/image60.png"/><Relationship Id="rId9" Type="http://schemas.openxmlformats.org/officeDocument/2006/relationships/image" Target="../media/image17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7.png"/><Relationship Id="rId4" Type="http://schemas.openxmlformats.org/officeDocument/2006/relationships/image" Target="../media/image6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10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80.png"/><Relationship Id="rId10" Type="http://schemas.openxmlformats.org/officeDocument/2006/relationships/image" Target="../media/image13.png"/><Relationship Id="rId4" Type="http://schemas.openxmlformats.org/officeDocument/2006/relationships/image" Target="../media/image2.jpe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14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3.jpeg"/><Relationship Id="rId4" Type="http://schemas.openxmlformats.org/officeDocument/2006/relationships/image" Target="../media/image1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5340817"/>
            <a:ext cx="7776864" cy="1512168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4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Vinod</a:t>
            </a:r>
            <a:r>
              <a:rPr lang="en-US" sz="24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Vaikuntanathan</a:t>
            </a:r>
            <a:r>
              <a:rPr lang="en-US" sz="24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nl-NL" sz="24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-- {U of Toronto}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4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Hoeteck</a:t>
            </a:r>
            <a:r>
              <a:rPr lang="en-US" sz="24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Wee </a:t>
            </a:r>
            <a:r>
              <a:rPr lang="en-CA" sz="24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-- {George Washington U}</a:t>
            </a:r>
            <a:endParaRPr lang="en-CA" sz="24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83568" y="766445"/>
            <a:ext cx="7776864" cy="862355"/>
          </a:xfrm>
          <a:prstGeom prst="roundRect">
            <a:avLst/>
          </a:prstGeom>
          <a:solidFill>
            <a:srgbClr val="FFC000"/>
          </a:solidFill>
          <a:effectLst>
            <a:outerShdw blurRad="50800" dist="50800" dir="2700000" algn="ctr" rotWithShape="0">
              <a:srgbClr val="C092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910461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 smtClean="0">
                <a:latin typeface="Berlin Sans FB" pitchFamily="34" charset="0"/>
              </a:rPr>
              <a:t>Attribute-Based Encryption for Circuits</a:t>
            </a:r>
            <a:endParaRPr lang="en-CA" sz="3200" dirty="0">
              <a:latin typeface="Berlin Sans FB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29153" y="2955721"/>
            <a:ext cx="52902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6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Sergey </a:t>
            </a:r>
            <a:r>
              <a:rPr lang="en-CA" sz="26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Gorbunov</a:t>
            </a:r>
            <a:r>
              <a:rPr lang="en-CA" sz="26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-- {U of Toronto}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62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renchcoatintrospective.files.wordpress.com/2012/09/hand-dropping-coin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556792"/>
            <a:ext cx="1844108" cy="1482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361694"/>
            <a:ext cx="3039599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Subtitle 1"/>
          <p:cNvSpPr>
            <a:spLocks noGrp="1"/>
          </p:cNvSpPr>
          <p:nvPr>
            <p:ph type="subTitle" idx="1"/>
          </p:nvPr>
        </p:nvSpPr>
        <p:spPr>
          <a:xfrm>
            <a:off x="611560" y="476672"/>
            <a:ext cx="7992888" cy="858197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Physical Filters</a:t>
            </a: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47864" y="2577718"/>
            <a:ext cx="2336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Penny Coin Filter</a:t>
            </a:r>
            <a:endParaRPr lang="en-US" sz="2400" b="1" dirty="0"/>
          </a:p>
        </p:txBody>
      </p:sp>
      <p:pic>
        <p:nvPicPr>
          <p:cNvPr id="1028" name="Picture 4" descr="https://encrypted-tbn1.gstatic.com/images?q=tbn:ANd9GcSNFsdQ3F_LqPS64xxJEIAyL_FrXszVio0B8Z3rig7jrKBymb1nD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390" y="4956787"/>
            <a:ext cx="1080120" cy="156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articdesign.it/media/catalog/product/cache/2/image/5e06319eda06f020e43594a9c230972d/p/u/purnukka_120mm_musta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147" y="5110552"/>
            <a:ext cx="1213013" cy="1213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Freeform 42"/>
          <p:cNvSpPr/>
          <p:nvPr/>
        </p:nvSpPr>
        <p:spPr>
          <a:xfrm>
            <a:off x="4654542" y="4809966"/>
            <a:ext cx="806337" cy="332229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4" name="Freeform 43"/>
          <p:cNvSpPr/>
          <p:nvPr/>
        </p:nvSpPr>
        <p:spPr>
          <a:xfrm flipH="1">
            <a:off x="3837191" y="4863550"/>
            <a:ext cx="586179" cy="298407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2195736" y="5556399"/>
            <a:ext cx="929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Pennies</a:t>
            </a:r>
            <a:endParaRPr lang="en-US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6300192" y="5604630"/>
            <a:ext cx="145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Other change</a:t>
            </a:r>
            <a:endParaRPr lang="en-US" b="1" dirty="0"/>
          </a:p>
        </p:txBody>
      </p:sp>
      <p:sp>
        <p:nvSpPr>
          <p:cNvPr id="6" name="Right Arrow 5"/>
          <p:cNvSpPr/>
          <p:nvPr/>
        </p:nvSpPr>
        <p:spPr>
          <a:xfrm>
            <a:off x="3167964" y="5633182"/>
            <a:ext cx="360040" cy="2569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ight Arrow 45"/>
          <p:cNvSpPr/>
          <p:nvPr/>
        </p:nvSpPr>
        <p:spPr>
          <a:xfrm rot="10800000">
            <a:off x="5876668" y="5668827"/>
            <a:ext cx="360040" cy="2569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7" name="Picture 46" descr="https://encrypted-tbn3.gstatic.com/images?q=tbn:ANd9GcSRoJblC7gZo6LVPNnJ-9PTS0ivFVMUVbOYWggxnyWgybZquE070Q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424" y="4636606"/>
            <a:ext cx="656208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511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5" grpId="0"/>
      <p:bldP spid="45" grpId="0"/>
      <p:bldP spid="6" grpId="0" animBg="1"/>
      <p:bldP spid="4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s.elephantjournal.com/wp-content/uploads/2011/08/STOUT-P3752K20-Insect-Repellent-Trash-Ba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6450" y="1556792"/>
            <a:ext cx="1220519" cy="1220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361694"/>
            <a:ext cx="3039599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Subtitle 1"/>
          <p:cNvSpPr>
            <a:spLocks noGrp="1"/>
          </p:cNvSpPr>
          <p:nvPr>
            <p:ph type="subTitle" idx="1"/>
          </p:nvPr>
        </p:nvSpPr>
        <p:spPr>
          <a:xfrm>
            <a:off x="611560" y="476672"/>
            <a:ext cx="7992888" cy="858197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Physical Filters</a:t>
            </a: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47864" y="2577718"/>
            <a:ext cx="2336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Penny Coin Filter</a:t>
            </a:r>
            <a:endParaRPr lang="en-US" sz="2400" b="1" dirty="0"/>
          </a:p>
        </p:txBody>
      </p:sp>
      <p:pic>
        <p:nvPicPr>
          <p:cNvPr id="1028" name="Picture 4" descr="https://encrypted-tbn1.gstatic.com/images?q=tbn:ANd9GcSNFsdQ3F_LqPS64xxJEIAyL_FrXszVio0B8Z3rig7jrKBymb1nD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390" y="4956787"/>
            <a:ext cx="1080120" cy="156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articdesign.it/media/catalog/product/cache/2/image/5e06319eda06f020e43594a9c230972d/p/u/purnukka_120mm_musta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147" y="5110552"/>
            <a:ext cx="1213013" cy="1213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Freeform 42"/>
          <p:cNvSpPr/>
          <p:nvPr/>
        </p:nvSpPr>
        <p:spPr>
          <a:xfrm>
            <a:off x="4654542" y="4809966"/>
            <a:ext cx="806337" cy="332229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4" name="Freeform 43"/>
          <p:cNvSpPr/>
          <p:nvPr/>
        </p:nvSpPr>
        <p:spPr>
          <a:xfrm flipH="1">
            <a:off x="3837191" y="4863550"/>
            <a:ext cx="586179" cy="298407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2195736" y="5556399"/>
            <a:ext cx="929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Pennies</a:t>
            </a:r>
            <a:endParaRPr lang="en-US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6300192" y="5604630"/>
            <a:ext cx="145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Other change</a:t>
            </a:r>
            <a:endParaRPr lang="en-US" b="1" dirty="0"/>
          </a:p>
        </p:txBody>
      </p:sp>
      <p:sp>
        <p:nvSpPr>
          <p:cNvPr id="6" name="Right Arrow 5"/>
          <p:cNvSpPr/>
          <p:nvPr/>
        </p:nvSpPr>
        <p:spPr>
          <a:xfrm>
            <a:off x="3167964" y="5633182"/>
            <a:ext cx="360040" cy="2569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ight Arrow 45"/>
          <p:cNvSpPr/>
          <p:nvPr/>
        </p:nvSpPr>
        <p:spPr>
          <a:xfrm rot="10800000">
            <a:off x="5876668" y="5668827"/>
            <a:ext cx="360040" cy="2569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loud Callout 7"/>
          <p:cNvSpPr/>
          <p:nvPr/>
        </p:nvSpPr>
        <p:spPr>
          <a:xfrm>
            <a:off x="844672" y="3189786"/>
            <a:ext cx="2441718" cy="115212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 sees the pennies only…</a:t>
            </a:r>
            <a:endParaRPr lang="en-US" dirty="0"/>
          </a:p>
        </p:txBody>
      </p:sp>
      <p:pic>
        <p:nvPicPr>
          <p:cNvPr id="18" name="Picture 17" descr="https://encrypted-tbn3.gstatic.com/images?q=tbn:ANd9GcSRoJblC7gZo6LVPNnJ-9PTS0ivFVMUVbOYWggxnyWgybZquE070Q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424" y="4636606"/>
            <a:ext cx="656208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0650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1"/>
          <p:cNvSpPr>
            <a:spLocks noGrp="1"/>
          </p:cNvSpPr>
          <p:nvPr>
            <p:ph type="subTitle" idx="1"/>
          </p:nvPr>
        </p:nvSpPr>
        <p:spPr>
          <a:xfrm>
            <a:off x="611560" y="476672"/>
            <a:ext cx="7992888" cy="858197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Computational Filters</a:t>
            </a: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91680" y="5454378"/>
            <a:ext cx="1468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Sat Messages</a:t>
            </a:r>
            <a:endParaRPr lang="en-US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6234238" y="5445224"/>
            <a:ext cx="1722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Unsat</a:t>
            </a:r>
            <a:r>
              <a:rPr lang="en-US" b="1" dirty="0" smtClean="0"/>
              <a:t> Messages</a:t>
            </a:r>
            <a:endParaRPr lang="en-US" b="1" dirty="0"/>
          </a:p>
        </p:txBody>
      </p:sp>
      <p:sp>
        <p:nvSpPr>
          <p:cNvPr id="6" name="Right Arrow 5"/>
          <p:cNvSpPr/>
          <p:nvPr/>
        </p:nvSpPr>
        <p:spPr>
          <a:xfrm>
            <a:off x="3160544" y="5507590"/>
            <a:ext cx="360040" cy="2569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ight Arrow 45"/>
          <p:cNvSpPr/>
          <p:nvPr/>
        </p:nvSpPr>
        <p:spPr>
          <a:xfrm rot="10800000">
            <a:off x="5810714" y="5509421"/>
            <a:ext cx="360040" cy="2569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561" y="1808262"/>
            <a:ext cx="3039599" cy="3132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Line 39"/>
          <p:cNvSpPr>
            <a:spLocks noChangeShapeType="1"/>
          </p:cNvSpPr>
          <p:nvPr/>
        </p:nvSpPr>
        <p:spPr bwMode="auto">
          <a:xfrm rot="10800000" flipV="1">
            <a:off x="3856308" y="2223515"/>
            <a:ext cx="326717" cy="49064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17" name="Line 40"/>
          <p:cNvSpPr>
            <a:spLocks noChangeShapeType="1"/>
          </p:cNvSpPr>
          <p:nvPr/>
        </p:nvSpPr>
        <p:spPr bwMode="auto">
          <a:xfrm rot="10800000" flipH="1" flipV="1">
            <a:off x="3938792" y="3027688"/>
            <a:ext cx="341060" cy="604242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18" name="Line 40"/>
          <p:cNvSpPr>
            <a:spLocks noChangeShapeType="1"/>
          </p:cNvSpPr>
          <p:nvPr/>
        </p:nvSpPr>
        <p:spPr bwMode="auto">
          <a:xfrm rot="10800000" flipH="1" flipV="1">
            <a:off x="3521074" y="2223515"/>
            <a:ext cx="205601" cy="269337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19" name="Line 40"/>
          <p:cNvSpPr>
            <a:spLocks noChangeShapeType="1"/>
          </p:cNvSpPr>
          <p:nvPr/>
        </p:nvSpPr>
        <p:spPr bwMode="auto">
          <a:xfrm rot="10800000" flipV="1">
            <a:off x="4716016" y="2223515"/>
            <a:ext cx="436186" cy="1411173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20" name="Line 40"/>
          <p:cNvSpPr>
            <a:spLocks noChangeShapeType="1"/>
          </p:cNvSpPr>
          <p:nvPr/>
        </p:nvSpPr>
        <p:spPr bwMode="auto">
          <a:xfrm rot="10800000" flipH="1" flipV="1">
            <a:off x="4482465" y="4019850"/>
            <a:ext cx="7300" cy="35649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4183026" y="3432816"/>
            <a:ext cx="584667" cy="579516"/>
          </a:xfrm>
          <a:prstGeom prst="ellipse">
            <a:avLst/>
          </a:prstGeom>
          <a:solidFill>
            <a:srgbClr val="FFFFFF"/>
          </a:solidFill>
          <a:ln w="254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2000" dirty="0" smtClean="0">
                <a:latin typeface="Calibri" pitchFamily="34" charset="0"/>
              </a:rPr>
              <a:t>AND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3592671" y="2442534"/>
            <a:ext cx="590356" cy="585154"/>
          </a:xfrm>
          <a:prstGeom prst="ellipse">
            <a:avLst/>
          </a:prstGeom>
          <a:solidFill>
            <a:srgbClr val="FFFFFF"/>
          </a:solidFill>
          <a:ln w="254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2000" dirty="0" smtClean="0">
                <a:latin typeface="Calibri" pitchFamily="34" charset="0"/>
              </a:rPr>
              <a:t>OR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327779" y="1268760"/>
            <a:ext cx="1217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  (101,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m</a:t>
            </a:r>
            <a:r>
              <a:rPr lang="en-US" b="1" baseline="-25000" dirty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716016" y="1187460"/>
            <a:ext cx="12698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   (000, m</a:t>
            </a:r>
            <a:r>
              <a:rPr lang="en-US" b="1" baseline="-25000" dirty="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4958285" y="1556792"/>
            <a:ext cx="12698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   (001, m</a:t>
            </a:r>
            <a:r>
              <a:rPr lang="en-US" b="1" baseline="-25000" dirty="0" smtClean="0">
                <a:solidFill>
                  <a:schemeClr val="accent3">
                    <a:lumMod val="50000"/>
                  </a:schemeClr>
                </a:solidFill>
              </a:rPr>
              <a:t>3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endParaRPr lang="en-US" dirty="0"/>
          </a:p>
        </p:txBody>
      </p:sp>
      <p:sp>
        <p:nvSpPr>
          <p:cNvPr id="29" name="Freeform 28"/>
          <p:cNvSpPr/>
          <p:nvPr/>
        </p:nvSpPr>
        <p:spPr>
          <a:xfrm>
            <a:off x="3419872" y="1531653"/>
            <a:ext cx="1032852" cy="457187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>
                <a:lumMod val="95000"/>
                <a:lumOff val="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" name="Freeform 29"/>
          <p:cNvSpPr/>
          <p:nvPr/>
        </p:nvSpPr>
        <p:spPr>
          <a:xfrm flipH="1">
            <a:off x="4666825" y="1414636"/>
            <a:ext cx="227625" cy="574204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>
                <a:lumMod val="95000"/>
                <a:lumOff val="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1" name="Freeform 30"/>
          <p:cNvSpPr/>
          <p:nvPr/>
        </p:nvSpPr>
        <p:spPr>
          <a:xfrm flipH="1">
            <a:off x="4890454" y="1753704"/>
            <a:ext cx="266211" cy="204944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pic>
        <p:nvPicPr>
          <p:cNvPr id="4098" name="Picture 2" descr="https://encrypted-tbn3.gstatic.com/images?q=tbn:ANd9GcRdh9Slwp_x4Q5Wje9boz_ZiTuz9sKIYOMs8SERmZL7SoB2QG6Tu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210" y="5023187"/>
            <a:ext cx="687253" cy="1040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articdesign.it/media/catalog/product/cache/2/image/5e06319eda06f020e43594a9c230972d/p/u/purnukka_120mm_must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141" y="4997835"/>
            <a:ext cx="1095461" cy="1095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Freeform 33"/>
          <p:cNvSpPr/>
          <p:nvPr/>
        </p:nvSpPr>
        <p:spPr>
          <a:xfrm>
            <a:off x="4572000" y="4653136"/>
            <a:ext cx="806337" cy="332229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5" name="Freeform 34"/>
          <p:cNvSpPr/>
          <p:nvPr/>
        </p:nvSpPr>
        <p:spPr>
          <a:xfrm flipH="1">
            <a:off x="3793887" y="4653136"/>
            <a:ext cx="586179" cy="298407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3736608" y="5598372"/>
            <a:ext cx="450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m</a:t>
            </a:r>
            <a:r>
              <a:rPr lang="en-US" b="1" baseline="-25000" dirty="0">
                <a:solidFill>
                  <a:schemeClr val="accent3">
                    <a:lumMod val="50000"/>
                  </a:schemeClr>
                </a:solidFill>
              </a:rPr>
              <a:t>1</a:t>
            </a:r>
            <a:endParaRPr lang="en-US" dirty="0"/>
          </a:p>
        </p:txBody>
      </p:sp>
      <p:pic>
        <p:nvPicPr>
          <p:cNvPr id="37" name="Picture 36" descr="https://encrypted-tbn3.gstatic.com/images?q=tbn:ANd9GcSRoJblC7gZo6LVPNnJ-9PTS0ivFVMUVbOYWggxnyWgybZquE070Q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392" y="3791999"/>
            <a:ext cx="656208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4142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5" grpId="0"/>
      <p:bldP spid="6" grpId="0" animBg="1"/>
      <p:bldP spid="46" grpId="0" animBg="1"/>
      <p:bldP spid="26" grpId="0"/>
      <p:bldP spid="27" grpId="0"/>
      <p:bldP spid="28" grpId="0"/>
      <p:bldP spid="29" grpId="0" animBg="1"/>
      <p:bldP spid="30" grpId="0" animBg="1"/>
      <p:bldP spid="31" grpId="0" animBg="1"/>
      <p:bldP spid="34" grpId="0" animBg="1"/>
      <p:bldP spid="35" grpId="0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561" y="1808262"/>
            <a:ext cx="3039599" cy="3132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Line 39"/>
          <p:cNvSpPr>
            <a:spLocks noChangeShapeType="1"/>
          </p:cNvSpPr>
          <p:nvPr/>
        </p:nvSpPr>
        <p:spPr bwMode="auto">
          <a:xfrm rot="10800000" flipV="1">
            <a:off x="3856308" y="2223515"/>
            <a:ext cx="326717" cy="49064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17" name="Line 40"/>
          <p:cNvSpPr>
            <a:spLocks noChangeShapeType="1"/>
          </p:cNvSpPr>
          <p:nvPr/>
        </p:nvSpPr>
        <p:spPr bwMode="auto">
          <a:xfrm rot="10800000" flipH="1" flipV="1">
            <a:off x="3938792" y="3027688"/>
            <a:ext cx="341060" cy="604242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18" name="Line 40"/>
          <p:cNvSpPr>
            <a:spLocks noChangeShapeType="1"/>
          </p:cNvSpPr>
          <p:nvPr/>
        </p:nvSpPr>
        <p:spPr bwMode="auto">
          <a:xfrm rot="10800000" flipH="1" flipV="1">
            <a:off x="3521074" y="2223515"/>
            <a:ext cx="205601" cy="269337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19" name="Line 40"/>
          <p:cNvSpPr>
            <a:spLocks noChangeShapeType="1"/>
          </p:cNvSpPr>
          <p:nvPr/>
        </p:nvSpPr>
        <p:spPr bwMode="auto">
          <a:xfrm rot="10800000" flipV="1">
            <a:off x="4716016" y="2223515"/>
            <a:ext cx="436186" cy="1411173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20" name="Line 40"/>
          <p:cNvSpPr>
            <a:spLocks noChangeShapeType="1"/>
          </p:cNvSpPr>
          <p:nvPr/>
        </p:nvSpPr>
        <p:spPr bwMode="auto">
          <a:xfrm rot="10800000" flipH="1" flipV="1">
            <a:off x="4482465" y="4019850"/>
            <a:ext cx="7300" cy="35649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4183026" y="3432816"/>
            <a:ext cx="584667" cy="579516"/>
          </a:xfrm>
          <a:prstGeom prst="ellipse">
            <a:avLst/>
          </a:prstGeom>
          <a:solidFill>
            <a:srgbClr val="FFFFFF"/>
          </a:solidFill>
          <a:ln w="254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2000" dirty="0" smtClean="0">
                <a:latin typeface="Calibri" pitchFamily="34" charset="0"/>
              </a:rPr>
              <a:t>AND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3592671" y="2442534"/>
            <a:ext cx="590356" cy="585154"/>
          </a:xfrm>
          <a:prstGeom prst="ellipse">
            <a:avLst/>
          </a:prstGeom>
          <a:solidFill>
            <a:srgbClr val="FFFFFF"/>
          </a:solidFill>
          <a:ln w="254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2000" dirty="0" smtClean="0">
                <a:latin typeface="Calibri" pitchFamily="34" charset="0"/>
              </a:rPr>
              <a:t>OR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23728" y="1268760"/>
            <a:ext cx="1337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Enc</a:t>
            </a:r>
            <a:r>
              <a:rPr lang="en-US" b="1" dirty="0" smtClean="0">
                <a:solidFill>
                  <a:srgbClr val="FF0000"/>
                </a:solidFill>
              </a:rPr>
              <a:t>(101,m</a:t>
            </a:r>
            <a:r>
              <a:rPr lang="en-US" b="1" baseline="-25000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32040" y="1187460"/>
            <a:ext cx="13901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Enc</a:t>
            </a:r>
            <a:r>
              <a:rPr lang="en-US" b="1" dirty="0" smtClean="0">
                <a:solidFill>
                  <a:srgbClr val="FF0000"/>
                </a:solidFill>
              </a:rPr>
              <a:t>(000, m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48064" y="1556792"/>
            <a:ext cx="13901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Enc</a:t>
            </a:r>
            <a:r>
              <a:rPr lang="en-US" b="1" dirty="0" smtClean="0">
                <a:solidFill>
                  <a:srgbClr val="FF0000"/>
                </a:solidFill>
              </a:rPr>
              <a:t>(001, m</a:t>
            </a:r>
            <a:r>
              <a:rPr lang="en-US" b="1" baseline="-25000" dirty="0" smtClean="0">
                <a:solidFill>
                  <a:srgbClr val="FF0000"/>
                </a:solidFill>
              </a:rPr>
              <a:t>3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Cloud Callout 23"/>
          <p:cNvSpPr/>
          <p:nvPr/>
        </p:nvSpPr>
        <p:spPr>
          <a:xfrm>
            <a:off x="385002" y="2292044"/>
            <a:ext cx="2818846" cy="115212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 sees Sat messages only…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3419872" y="1531653"/>
            <a:ext cx="1032852" cy="457187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>
                <a:lumMod val="95000"/>
                <a:lumOff val="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 flipH="1">
            <a:off x="4666825" y="1414636"/>
            <a:ext cx="227625" cy="574204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>
                <a:lumMod val="95000"/>
                <a:lumOff val="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" name="Freeform 26"/>
          <p:cNvSpPr/>
          <p:nvPr/>
        </p:nvSpPr>
        <p:spPr>
          <a:xfrm flipH="1">
            <a:off x="4890454" y="1753704"/>
            <a:ext cx="266211" cy="204944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pic>
        <p:nvPicPr>
          <p:cNvPr id="28" name="Picture 27" descr="https://encrypted-tbn3.gstatic.com/images?q=tbn:ANd9GcSRoJblC7gZo6LVPNnJ-9PTS0ivFVMUVbOYWggxnyWgybZquE070Q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392" y="3791999"/>
            <a:ext cx="656208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angle 32"/>
          <p:cNvSpPr/>
          <p:nvPr/>
        </p:nvSpPr>
        <p:spPr>
          <a:xfrm>
            <a:off x="3779912" y="5723964"/>
            <a:ext cx="450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</a:t>
            </a:r>
            <a:r>
              <a:rPr lang="en-US" b="1" baseline="-25000" dirty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4" name="Subtitle 1"/>
          <p:cNvSpPr txBox="1">
            <a:spLocks/>
          </p:cNvSpPr>
          <p:nvPr/>
        </p:nvSpPr>
        <p:spPr>
          <a:xfrm>
            <a:off x="611560" y="476672"/>
            <a:ext cx="7992888" cy="858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Computational Filters</a:t>
            </a: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  <p:pic>
        <p:nvPicPr>
          <p:cNvPr id="36" name="Picture 2" descr="https://encrypted-tbn3.gstatic.com/images?q=tbn:ANd9GcRdh9Slwp_x4Q5Wje9boz_ZiTuz9sKIYOMs8SERmZL7SoB2QG6Tu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210" y="5023187"/>
            <a:ext cx="687253" cy="1040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http://www.articdesign.it/media/catalog/product/cache/2/image/5e06319eda06f020e43594a9c230972d/p/u/purnukka_120mm_musta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141" y="4997835"/>
            <a:ext cx="1095461" cy="1095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Freeform 37"/>
          <p:cNvSpPr/>
          <p:nvPr/>
        </p:nvSpPr>
        <p:spPr>
          <a:xfrm>
            <a:off x="4572000" y="4653136"/>
            <a:ext cx="806337" cy="332229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9" name="Freeform 38"/>
          <p:cNvSpPr/>
          <p:nvPr/>
        </p:nvSpPr>
        <p:spPr>
          <a:xfrm flipH="1">
            <a:off x="3793887" y="4653136"/>
            <a:ext cx="586179" cy="298407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0" name="Rectangle 39"/>
          <p:cNvSpPr/>
          <p:nvPr/>
        </p:nvSpPr>
        <p:spPr>
          <a:xfrm>
            <a:off x="3736608" y="5598372"/>
            <a:ext cx="450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</a:t>
            </a:r>
            <a:r>
              <a:rPr lang="en-US" b="1" baseline="-25000" dirty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691680" y="5454378"/>
            <a:ext cx="1468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Sat Messages</a:t>
            </a:r>
            <a:endParaRPr lang="en-US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6234238" y="5445224"/>
            <a:ext cx="1722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Unsat</a:t>
            </a:r>
            <a:r>
              <a:rPr lang="en-US" b="1" dirty="0" smtClean="0"/>
              <a:t> Messages</a:t>
            </a:r>
            <a:endParaRPr lang="en-US" b="1" dirty="0"/>
          </a:p>
        </p:txBody>
      </p:sp>
      <p:sp>
        <p:nvSpPr>
          <p:cNvPr id="43" name="Right Arrow 42"/>
          <p:cNvSpPr/>
          <p:nvPr/>
        </p:nvSpPr>
        <p:spPr>
          <a:xfrm>
            <a:off x="3160544" y="5507590"/>
            <a:ext cx="360040" cy="2569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ight Arrow 43"/>
          <p:cNvSpPr/>
          <p:nvPr/>
        </p:nvSpPr>
        <p:spPr>
          <a:xfrm rot="10800000">
            <a:off x="5810714" y="5509421"/>
            <a:ext cx="360040" cy="2569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86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032398"/>
            <a:ext cx="3039599" cy="3132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Subtitle 1"/>
          <p:cNvSpPr>
            <a:spLocks noGrp="1"/>
          </p:cNvSpPr>
          <p:nvPr>
            <p:ph type="subTitle" idx="1"/>
          </p:nvPr>
        </p:nvSpPr>
        <p:spPr>
          <a:xfrm>
            <a:off x="827584" y="410563"/>
            <a:ext cx="7992888" cy="858197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Analogy: Computational Filters</a:t>
            </a: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763688" y="1196752"/>
            <a:ext cx="5975592" cy="57606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893374" y="1119020"/>
            <a:ext cx="6048672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en-US" sz="2000" baseline="-25000" dirty="0" smtClean="0">
              <a:solidFill>
                <a:srgbClr val="FF0000"/>
              </a:solidFill>
              <a:latin typeface="+mj-lt"/>
            </a:endParaRPr>
          </a:p>
          <a:p>
            <a:r>
              <a:rPr lang="en-US" sz="2000" dirty="0" smtClean="0">
                <a:latin typeface="+mj-lt"/>
              </a:rPr>
              <a:t>Decryption algorithms outputs 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m</a:t>
            </a:r>
            <a:r>
              <a:rPr lang="en-US" sz="2000" dirty="0" smtClean="0">
                <a:latin typeface="+mj-lt"/>
              </a:rPr>
              <a:t> if and only if 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P(x) = 1</a:t>
            </a:r>
            <a:r>
              <a:rPr lang="en-US" sz="2000" dirty="0" smtClean="0">
                <a:latin typeface="+mj-lt"/>
              </a:rPr>
              <a:t> </a:t>
            </a:r>
            <a:endParaRPr lang="en-US" sz="2000" dirty="0">
              <a:latin typeface="+mj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23528" y="2089303"/>
            <a:ext cx="3733800" cy="4292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CA" dirty="0"/>
          </a:p>
        </p:txBody>
      </p:sp>
      <p:grpSp>
        <p:nvGrpSpPr>
          <p:cNvPr id="23" name="Group 22"/>
          <p:cNvGrpSpPr/>
          <p:nvPr/>
        </p:nvGrpSpPr>
        <p:grpSpPr>
          <a:xfrm>
            <a:off x="1013004" y="3131676"/>
            <a:ext cx="2417747" cy="377368"/>
            <a:chOff x="804390" y="3311470"/>
            <a:chExt cx="2417747" cy="377368"/>
          </a:xfrm>
        </p:grpSpPr>
        <p:sp>
          <p:nvSpPr>
            <p:cNvPr id="58" name="Text Box 33"/>
            <p:cNvSpPr txBox="1">
              <a:spLocks noChangeArrowheads="1"/>
            </p:cNvSpPr>
            <p:nvPr/>
          </p:nvSpPr>
          <p:spPr bwMode="auto">
            <a:xfrm>
              <a:off x="804390" y="3311470"/>
              <a:ext cx="647934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en-US" dirty="0" smtClean="0">
                  <a:solidFill>
                    <a:schemeClr val="accent3">
                      <a:lumMod val="50000"/>
                    </a:schemeClr>
                  </a:solidFill>
                </a:rPr>
                <a:t>x</a:t>
              </a:r>
              <a:r>
                <a:rPr lang="en-US" baseline="-25000" dirty="0" smtClean="0">
                  <a:solidFill>
                    <a:schemeClr val="accent3">
                      <a:lumMod val="50000"/>
                    </a:schemeClr>
                  </a:solidFill>
                </a:rPr>
                <a:t>1</a:t>
              </a:r>
              <a:r>
                <a:rPr lang="en-US" dirty="0" smtClean="0">
                  <a:solidFill>
                    <a:schemeClr val="accent3">
                      <a:lumMod val="50000"/>
                    </a:schemeClr>
                  </a:solidFill>
                </a:rPr>
                <a:t>=1</a:t>
              </a:r>
              <a:endParaRPr lang="en-US" sz="18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59" name="Text Box 33"/>
            <p:cNvSpPr txBox="1">
              <a:spLocks noChangeArrowheads="1"/>
            </p:cNvSpPr>
            <p:nvPr/>
          </p:nvSpPr>
          <p:spPr bwMode="auto">
            <a:xfrm>
              <a:off x="1611347" y="3311470"/>
              <a:ext cx="647934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en-US" dirty="0" smtClean="0">
                  <a:solidFill>
                    <a:schemeClr val="accent3">
                      <a:lumMod val="50000"/>
                    </a:schemeClr>
                  </a:solidFill>
                </a:rPr>
                <a:t>x</a:t>
              </a:r>
              <a:r>
                <a:rPr lang="en-US" baseline="-25000" dirty="0" smtClean="0">
                  <a:solidFill>
                    <a:schemeClr val="accent3">
                      <a:lumMod val="50000"/>
                    </a:schemeClr>
                  </a:solidFill>
                </a:rPr>
                <a:t>2</a:t>
              </a:r>
              <a:r>
                <a:rPr lang="en-US" dirty="0" smtClean="0">
                  <a:solidFill>
                    <a:schemeClr val="accent3">
                      <a:lumMod val="50000"/>
                    </a:schemeClr>
                  </a:solidFill>
                </a:rPr>
                <a:t>=0</a:t>
              </a:r>
              <a:endParaRPr lang="en-US" sz="18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60" name="Text Box 33"/>
            <p:cNvSpPr txBox="1">
              <a:spLocks noChangeArrowheads="1"/>
            </p:cNvSpPr>
            <p:nvPr/>
          </p:nvSpPr>
          <p:spPr bwMode="auto">
            <a:xfrm>
              <a:off x="2574203" y="3319506"/>
              <a:ext cx="647934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en-US" dirty="0" smtClean="0">
                  <a:solidFill>
                    <a:schemeClr val="accent3">
                      <a:lumMod val="50000"/>
                    </a:schemeClr>
                  </a:solidFill>
                </a:rPr>
                <a:t>x</a:t>
              </a:r>
              <a:r>
                <a:rPr lang="en-US" baseline="-25000" dirty="0" smtClean="0">
                  <a:solidFill>
                    <a:schemeClr val="accent3">
                      <a:lumMod val="50000"/>
                    </a:schemeClr>
                  </a:solidFill>
                </a:rPr>
                <a:t>3</a:t>
              </a:r>
              <a:r>
                <a:rPr lang="en-US" dirty="0" smtClean="0">
                  <a:solidFill>
                    <a:schemeClr val="accent3">
                      <a:lumMod val="50000"/>
                    </a:schemeClr>
                  </a:solidFill>
                </a:rPr>
                <a:t>=1</a:t>
              </a:r>
              <a:endParaRPr lang="en-US" sz="18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sp>
        <p:nvSpPr>
          <p:cNvPr id="24" name="Rectangle 23"/>
          <p:cNvSpPr/>
          <p:nvPr/>
        </p:nvSpPr>
        <p:spPr>
          <a:xfrm>
            <a:off x="4514528" y="2089303"/>
            <a:ext cx="4267200" cy="4292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CA" dirty="0"/>
          </a:p>
        </p:txBody>
      </p:sp>
      <p:sp>
        <p:nvSpPr>
          <p:cNvPr id="56" name="Line 39"/>
          <p:cNvSpPr>
            <a:spLocks noChangeShapeType="1"/>
          </p:cNvSpPr>
          <p:nvPr/>
        </p:nvSpPr>
        <p:spPr bwMode="auto">
          <a:xfrm rot="10800000" flipV="1">
            <a:off x="1691930" y="3520618"/>
            <a:ext cx="326717" cy="49064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467544" y="2114128"/>
            <a:ext cx="32004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2200" b="1" dirty="0" smtClean="0">
                <a:latin typeface="Calibri" pitchFamily="34" charset="0"/>
                <a:sym typeface="Wingdings" pitchFamily="2" charset="2"/>
              </a:rPr>
              <a:t>Circuit for policy P</a:t>
            </a:r>
          </a:p>
          <a:p>
            <a:pPr>
              <a:defRPr/>
            </a:pPr>
            <a:r>
              <a:rPr lang="en-US" sz="22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sym typeface="Wingdings" pitchFamily="2" charset="2"/>
              </a:rPr>
              <a:t>Attribute Vector x=101</a:t>
            </a:r>
            <a:endParaRPr lang="en-US" sz="2200" b="1" dirty="0">
              <a:solidFill>
                <a:schemeClr val="accent3">
                  <a:lumMod val="50000"/>
                </a:schemeClr>
              </a:solidFill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29" name="Text Box 14"/>
          <p:cNvSpPr txBox="1">
            <a:spLocks noChangeArrowheads="1"/>
          </p:cNvSpPr>
          <p:nvPr/>
        </p:nvSpPr>
        <p:spPr bwMode="auto">
          <a:xfrm>
            <a:off x="4716016" y="2134017"/>
            <a:ext cx="38100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2200" b="1" dirty="0" smtClean="0">
                <a:latin typeface="Calibri" pitchFamily="34" charset="0"/>
                <a:sym typeface="Wingdings" pitchFamily="2" charset="2"/>
              </a:rPr>
              <a:t>Computational Filter for P</a:t>
            </a:r>
            <a:endParaRPr lang="en-US" sz="2200" b="1" dirty="0"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30" name="TextBox 106"/>
          <p:cNvSpPr txBox="1"/>
          <p:nvPr/>
        </p:nvSpPr>
        <p:spPr>
          <a:xfrm>
            <a:off x="6516216" y="5714092"/>
            <a:ext cx="685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m</a:t>
            </a:r>
          </a:p>
        </p:txBody>
      </p:sp>
      <p:sp>
        <p:nvSpPr>
          <p:cNvPr id="32" name="TextBox 138"/>
          <p:cNvSpPr txBox="1"/>
          <p:nvPr/>
        </p:nvSpPr>
        <p:spPr>
          <a:xfrm>
            <a:off x="4716016" y="2492896"/>
            <a:ext cx="38099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200" b="1" dirty="0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Ciphertext</a:t>
            </a:r>
            <a:r>
              <a:rPr lang="en-US" sz="2200" b="1" baseline="-25000" dirty="0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101 </a:t>
            </a:r>
            <a:r>
              <a:rPr lang="en-US" sz="2200" b="1" dirty="0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= </a:t>
            </a:r>
            <a:r>
              <a:rPr lang="en-US" sz="2200" b="1" dirty="0" err="1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Enc</a:t>
            </a:r>
            <a:r>
              <a:rPr lang="en-US" sz="2200" b="1" baseline="-25000" dirty="0" err="1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PK</a:t>
            </a:r>
            <a:r>
              <a:rPr lang="en-US" sz="2200" b="1" dirty="0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(101,m)</a:t>
            </a:r>
            <a:endParaRPr lang="en-US" sz="2200" b="1" dirty="0">
              <a:solidFill>
                <a:schemeClr val="accent3">
                  <a:lumMod val="50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39" name="Line 40"/>
          <p:cNvSpPr>
            <a:spLocks noChangeShapeType="1"/>
          </p:cNvSpPr>
          <p:nvPr/>
        </p:nvSpPr>
        <p:spPr bwMode="auto">
          <a:xfrm rot="10800000" flipH="1" flipV="1">
            <a:off x="1774414" y="4324791"/>
            <a:ext cx="341060" cy="604242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40" name="Line 40"/>
          <p:cNvSpPr>
            <a:spLocks noChangeShapeType="1"/>
          </p:cNvSpPr>
          <p:nvPr/>
        </p:nvSpPr>
        <p:spPr bwMode="auto">
          <a:xfrm rot="10800000" flipH="1" flipV="1">
            <a:off x="1356696" y="3520618"/>
            <a:ext cx="205601" cy="269337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 rot="10800000" flipV="1">
            <a:off x="2551638" y="3520618"/>
            <a:ext cx="436186" cy="1411173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 rot="10800000" flipH="1" flipV="1">
            <a:off x="2318087" y="5316953"/>
            <a:ext cx="7300" cy="35649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38" name="Text Box 33"/>
          <p:cNvSpPr txBox="1">
            <a:spLocks noChangeArrowheads="1"/>
          </p:cNvSpPr>
          <p:nvPr/>
        </p:nvSpPr>
        <p:spPr bwMode="auto">
          <a:xfrm>
            <a:off x="2118801" y="5658037"/>
            <a:ext cx="137970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P(101)=1</a:t>
            </a:r>
            <a:endParaRPr lang="en-US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5" name="Oval 34"/>
          <p:cNvSpPr>
            <a:spLocks noChangeArrowheads="1"/>
          </p:cNvSpPr>
          <p:nvPr/>
        </p:nvSpPr>
        <p:spPr bwMode="auto">
          <a:xfrm>
            <a:off x="2018648" y="4729919"/>
            <a:ext cx="584667" cy="579516"/>
          </a:xfrm>
          <a:prstGeom prst="ellipse">
            <a:avLst/>
          </a:prstGeom>
          <a:solidFill>
            <a:srgbClr val="FFFFFF"/>
          </a:solidFill>
          <a:ln w="254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2000" dirty="0" smtClean="0">
                <a:latin typeface="Calibri" pitchFamily="34" charset="0"/>
              </a:rPr>
              <a:t>AND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36" name="Oval 35"/>
          <p:cNvSpPr>
            <a:spLocks noChangeArrowheads="1"/>
          </p:cNvSpPr>
          <p:nvPr/>
        </p:nvSpPr>
        <p:spPr bwMode="auto">
          <a:xfrm>
            <a:off x="1428293" y="3739637"/>
            <a:ext cx="590356" cy="585154"/>
          </a:xfrm>
          <a:prstGeom prst="ellipse">
            <a:avLst/>
          </a:prstGeom>
          <a:solidFill>
            <a:srgbClr val="FFFFFF"/>
          </a:solidFill>
          <a:ln w="254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2000" dirty="0" smtClean="0">
                <a:latin typeface="Calibri" pitchFamily="34" charset="0"/>
              </a:rPr>
              <a:t>OR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51" name="Line 39"/>
          <p:cNvSpPr>
            <a:spLocks noChangeShapeType="1"/>
          </p:cNvSpPr>
          <p:nvPr/>
        </p:nvSpPr>
        <p:spPr bwMode="auto">
          <a:xfrm rot="10800000" flipV="1">
            <a:off x="6103819" y="3411089"/>
            <a:ext cx="326717" cy="49064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52" name="Line 40"/>
          <p:cNvSpPr>
            <a:spLocks noChangeShapeType="1"/>
          </p:cNvSpPr>
          <p:nvPr/>
        </p:nvSpPr>
        <p:spPr bwMode="auto">
          <a:xfrm rot="10800000" flipH="1" flipV="1">
            <a:off x="6186303" y="4215262"/>
            <a:ext cx="341060" cy="604242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61" name="Line 40"/>
          <p:cNvSpPr>
            <a:spLocks noChangeShapeType="1"/>
          </p:cNvSpPr>
          <p:nvPr/>
        </p:nvSpPr>
        <p:spPr bwMode="auto">
          <a:xfrm rot="10800000" flipH="1" flipV="1">
            <a:off x="5768585" y="3411089"/>
            <a:ext cx="205601" cy="269337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62" name="Line 40"/>
          <p:cNvSpPr>
            <a:spLocks noChangeShapeType="1"/>
          </p:cNvSpPr>
          <p:nvPr/>
        </p:nvSpPr>
        <p:spPr bwMode="auto">
          <a:xfrm rot="10800000" flipV="1">
            <a:off x="6963527" y="3411089"/>
            <a:ext cx="436186" cy="1411173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63" name="Line 40"/>
          <p:cNvSpPr>
            <a:spLocks noChangeShapeType="1"/>
          </p:cNvSpPr>
          <p:nvPr/>
        </p:nvSpPr>
        <p:spPr bwMode="auto">
          <a:xfrm rot="10800000" flipH="1" flipV="1">
            <a:off x="6729976" y="5207424"/>
            <a:ext cx="7300" cy="35649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6430537" y="4620390"/>
            <a:ext cx="584667" cy="579516"/>
          </a:xfrm>
          <a:prstGeom prst="ellipse">
            <a:avLst/>
          </a:prstGeom>
          <a:solidFill>
            <a:srgbClr val="FFFFFF"/>
          </a:solidFill>
          <a:ln w="254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2000" dirty="0" smtClean="0">
                <a:latin typeface="Calibri" pitchFamily="34" charset="0"/>
              </a:rPr>
              <a:t>AND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5" name="Oval 64"/>
          <p:cNvSpPr>
            <a:spLocks noChangeArrowheads="1"/>
          </p:cNvSpPr>
          <p:nvPr/>
        </p:nvSpPr>
        <p:spPr bwMode="auto">
          <a:xfrm>
            <a:off x="5840182" y="3630108"/>
            <a:ext cx="590356" cy="585154"/>
          </a:xfrm>
          <a:prstGeom prst="ellipse">
            <a:avLst/>
          </a:prstGeom>
          <a:solidFill>
            <a:srgbClr val="FFFFFF"/>
          </a:solidFill>
          <a:ln w="254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2000" dirty="0" smtClean="0">
                <a:latin typeface="Calibri" pitchFamily="34" charset="0"/>
              </a:rPr>
              <a:t>OR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Box 138"/>
          <p:cNvSpPr txBox="1"/>
          <p:nvPr/>
        </p:nvSpPr>
        <p:spPr>
          <a:xfrm>
            <a:off x="4638663" y="4236399"/>
            <a:ext cx="2019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SK</a:t>
            </a:r>
            <a:r>
              <a:rPr lang="en-US" sz="2800" b="1" baseline="-25000" dirty="0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P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=</a:t>
            </a:r>
            <a:endParaRPr lang="en-US" sz="2800" b="1" dirty="0">
              <a:solidFill>
                <a:schemeClr val="accent3">
                  <a:lumMod val="50000"/>
                </a:scheme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190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  <p:bldP spid="24" grpId="0" animBg="1"/>
      <p:bldP spid="29" grpId="0"/>
      <p:bldP spid="30" grpId="0"/>
      <p:bldP spid="32" grpId="0"/>
      <p:bldP spid="51" grpId="0" animBg="1"/>
      <p:bldP spid="52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ounded Rectangle 67"/>
          <p:cNvSpPr/>
          <p:nvPr/>
        </p:nvSpPr>
        <p:spPr>
          <a:xfrm>
            <a:off x="1115615" y="1231398"/>
            <a:ext cx="6912769" cy="111748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1331640" y="1122029"/>
            <a:ext cx="6984776" cy="1036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en-US" sz="2000" baseline="-25000" dirty="0" smtClean="0">
              <a:solidFill>
                <a:srgbClr val="FF0000"/>
              </a:solidFill>
              <a:latin typeface="+mj-lt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SK</a:t>
            </a:r>
            <a:r>
              <a:rPr lang="en-US" sz="2400" baseline="-25000" dirty="0" smtClean="0">
                <a:solidFill>
                  <a:srgbClr val="FF0000"/>
                </a:solidFill>
                <a:latin typeface="+mj-lt"/>
              </a:rPr>
              <a:t>P</a:t>
            </a:r>
            <a:r>
              <a:rPr lang="en-US" sz="2400" dirty="0" smtClean="0">
                <a:latin typeface="+mj-lt"/>
              </a:rPr>
              <a:t> is a computational filter for the policy P! Constructing ABE = </a:t>
            </a:r>
            <a:r>
              <a:rPr lang="en-US" sz="2400" b="1" u="sng" dirty="0" smtClean="0">
                <a:latin typeface="+mj-lt"/>
              </a:rPr>
              <a:t>reusable</a:t>
            </a:r>
            <a:r>
              <a:rPr lang="en-US" sz="2400" dirty="0" smtClean="0">
                <a:latin typeface="+mj-lt"/>
              </a:rPr>
              <a:t> computational filters!</a:t>
            </a:r>
            <a:endParaRPr lang="en-US" sz="2400" dirty="0">
              <a:latin typeface="+mj-lt"/>
            </a:endParaRPr>
          </a:p>
        </p:txBody>
      </p:sp>
      <p:pic>
        <p:nvPicPr>
          <p:cNvPr id="5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434" y="3861048"/>
            <a:ext cx="2371702" cy="2444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106"/>
          <p:cNvSpPr txBox="1"/>
          <p:nvPr/>
        </p:nvSpPr>
        <p:spPr>
          <a:xfrm>
            <a:off x="4067944" y="5982247"/>
            <a:ext cx="760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m</a:t>
            </a:r>
            <a:r>
              <a:rPr lang="en-US" sz="2800" b="1" baseline="-25000" dirty="0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1</a:t>
            </a:r>
            <a:endParaRPr lang="en-US" sz="2800" b="1" baseline="-25000" dirty="0">
              <a:solidFill>
                <a:schemeClr val="accent3">
                  <a:lumMod val="50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10" name="TextBox 138"/>
          <p:cNvSpPr txBox="1"/>
          <p:nvPr/>
        </p:nvSpPr>
        <p:spPr>
          <a:xfrm>
            <a:off x="1945090" y="3356992"/>
            <a:ext cx="19068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200" b="1" dirty="0" err="1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Enc</a:t>
            </a:r>
            <a:r>
              <a:rPr lang="en-US" sz="2200" b="1" dirty="0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(101,m</a:t>
            </a:r>
            <a:r>
              <a:rPr lang="en-US" sz="2200" b="1" baseline="-25000" dirty="0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1</a:t>
            </a:r>
            <a:r>
              <a:rPr lang="en-US" sz="2200" b="1" dirty="0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)</a:t>
            </a:r>
            <a:endParaRPr lang="en-US" sz="2200" b="1" dirty="0">
              <a:solidFill>
                <a:schemeClr val="accent3">
                  <a:lumMod val="50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11" name="Line 39"/>
          <p:cNvSpPr>
            <a:spLocks noChangeShapeType="1"/>
          </p:cNvSpPr>
          <p:nvPr/>
        </p:nvSpPr>
        <p:spPr bwMode="auto">
          <a:xfrm rot="10800000" flipV="1">
            <a:off x="4198174" y="4100392"/>
            <a:ext cx="193007" cy="29908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12" name="Line 40"/>
          <p:cNvSpPr>
            <a:spLocks noChangeShapeType="1"/>
          </p:cNvSpPr>
          <p:nvPr/>
        </p:nvSpPr>
        <p:spPr bwMode="auto">
          <a:xfrm rot="10800000" flipH="1" flipV="1">
            <a:off x="4231675" y="4712999"/>
            <a:ext cx="221050" cy="471471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 rot="10800000" flipH="1" flipV="1">
            <a:off x="3908567" y="4100392"/>
            <a:ext cx="133256" cy="210155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14" name="Line 40"/>
          <p:cNvSpPr>
            <a:spLocks noChangeShapeType="1"/>
          </p:cNvSpPr>
          <p:nvPr/>
        </p:nvSpPr>
        <p:spPr bwMode="auto">
          <a:xfrm rot="10800000" flipV="1">
            <a:off x="4772352" y="4100392"/>
            <a:ext cx="282704" cy="107781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16" name="Line 40"/>
          <p:cNvSpPr>
            <a:spLocks noChangeShapeType="1"/>
          </p:cNvSpPr>
          <p:nvPr/>
        </p:nvSpPr>
        <p:spPr bwMode="auto">
          <a:xfrm rot="10800000" flipH="1" flipV="1">
            <a:off x="4611154" y="5562893"/>
            <a:ext cx="4731" cy="278158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4373857" y="5110715"/>
            <a:ext cx="474594" cy="452178"/>
          </a:xfrm>
          <a:prstGeom prst="ellipse">
            <a:avLst/>
          </a:prstGeom>
          <a:solidFill>
            <a:srgbClr val="FFFFFF"/>
          </a:solidFill>
          <a:ln w="254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2000" dirty="0" smtClean="0">
                <a:latin typeface="Calibri" pitchFamily="34" charset="0"/>
              </a:rPr>
              <a:t>AND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3934536" y="4256422"/>
            <a:ext cx="456645" cy="456577"/>
          </a:xfrm>
          <a:prstGeom prst="ellipse">
            <a:avLst/>
          </a:prstGeom>
          <a:solidFill>
            <a:srgbClr val="FFFFFF"/>
          </a:solidFill>
          <a:ln w="254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2000" dirty="0" smtClean="0">
                <a:latin typeface="Calibri" pitchFamily="34" charset="0"/>
              </a:rPr>
              <a:t>OR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9" name="TextBox 138"/>
          <p:cNvSpPr txBox="1"/>
          <p:nvPr/>
        </p:nvSpPr>
        <p:spPr>
          <a:xfrm>
            <a:off x="2625731" y="4782815"/>
            <a:ext cx="1308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SK</a:t>
            </a:r>
            <a:r>
              <a:rPr lang="en-US" sz="2800" b="1" baseline="-25000" dirty="0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P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=</a:t>
            </a:r>
            <a:endParaRPr lang="en-US" sz="2800" b="1" dirty="0">
              <a:solidFill>
                <a:schemeClr val="accent3">
                  <a:lumMod val="50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67544" y="2924944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+mj-lt"/>
              </a:rPr>
              <a:t>Reusable</a:t>
            </a:r>
            <a:r>
              <a:rPr lang="en-US" sz="2400" dirty="0" smtClean="0">
                <a:latin typeface="+mj-lt"/>
              </a:rPr>
              <a:t> computational filters:</a:t>
            </a:r>
            <a:endParaRPr lang="en-US" sz="2400" dirty="0">
              <a:latin typeface="+mj-lt"/>
            </a:endParaRPr>
          </a:p>
        </p:txBody>
      </p:sp>
      <p:sp>
        <p:nvSpPr>
          <p:cNvPr id="37" name="Freeform 36"/>
          <p:cNvSpPr/>
          <p:nvPr/>
        </p:nvSpPr>
        <p:spPr>
          <a:xfrm>
            <a:off x="3525397" y="3578069"/>
            <a:ext cx="1032852" cy="457187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5" name="Subtitle 1"/>
          <p:cNvSpPr txBox="1">
            <a:spLocks/>
          </p:cNvSpPr>
          <p:nvPr/>
        </p:nvSpPr>
        <p:spPr>
          <a:xfrm>
            <a:off x="827584" y="410563"/>
            <a:ext cx="7992888" cy="858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Analogy: Computational Filters</a:t>
            </a: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225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/>
      <p:bldP spid="43" grpId="0"/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434" y="3864814"/>
            <a:ext cx="2371702" cy="2444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106"/>
          <p:cNvSpPr txBox="1"/>
          <p:nvPr/>
        </p:nvSpPr>
        <p:spPr>
          <a:xfrm>
            <a:off x="4067944" y="5982247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m</a:t>
            </a:r>
            <a:r>
              <a:rPr lang="en-US" sz="2800" b="1" baseline="-25000" dirty="0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1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,m</a:t>
            </a:r>
            <a:r>
              <a:rPr lang="en-US" sz="2800" b="1" baseline="-25000" dirty="0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2</a:t>
            </a:r>
            <a:endParaRPr lang="en-US" sz="2800" b="1" baseline="-25000" dirty="0">
              <a:solidFill>
                <a:schemeClr val="accent3">
                  <a:lumMod val="50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10" name="TextBox 138"/>
          <p:cNvSpPr txBox="1"/>
          <p:nvPr/>
        </p:nvSpPr>
        <p:spPr>
          <a:xfrm>
            <a:off x="1945090" y="3356992"/>
            <a:ext cx="19068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200" b="1" dirty="0" err="1" smtClean="0">
                <a:solidFill>
                  <a:schemeClr val="bg1">
                    <a:lumMod val="50000"/>
                  </a:schemeClr>
                </a:solidFill>
                <a:latin typeface="Calibri"/>
                <a:cs typeface="+mn-cs"/>
              </a:rPr>
              <a:t>Enc</a:t>
            </a:r>
            <a:r>
              <a:rPr lang="en-US" sz="2200" b="1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+mn-cs"/>
              </a:rPr>
              <a:t>(101,m</a:t>
            </a:r>
            <a:r>
              <a:rPr lang="en-US" sz="2200" b="1" baseline="-25000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+mn-cs"/>
              </a:rPr>
              <a:t>1</a:t>
            </a:r>
            <a:r>
              <a:rPr lang="en-US" sz="2200" b="1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+mn-cs"/>
              </a:rPr>
              <a:t>)</a:t>
            </a:r>
            <a:endParaRPr lang="en-US" sz="2200" b="1" dirty="0">
              <a:solidFill>
                <a:schemeClr val="bg1">
                  <a:lumMod val="50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19" name="TextBox 138"/>
          <p:cNvSpPr txBox="1"/>
          <p:nvPr/>
        </p:nvSpPr>
        <p:spPr>
          <a:xfrm>
            <a:off x="2625731" y="4782815"/>
            <a:ext cx="1308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SK</a:t>
            </a:r>
            <a:r>
              <a:rPr lang="en-US" sz="2800" b="1" baseline="-25000" dirty="0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P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=</a:t>
            </a:r>
            <a:endParaRPr lang="en-US" sz="2800" b="1" dirty="0">
              <a:solidFill>
                <a:schemeClr val="accent3">
                  <a:lumMod val="50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21" name="TextBox 138"/>
          <p:cNvSpPr txBox="1"/>
          <p:nvPr/>
        </p:nvSpPr>
        <p:spPr>
          <a:xfrm>
            <a:off x="4927798" y="3192137"/>
            <a:ext cx="181369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200" b="1" dirty="0" err="1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Enc</a:t>
            </a:r>
            <a:r>
              <a:rPr lang="en-US" sz="2200" b="1" dirty="0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(011,m</a:t>
            </a:r>
            <a:r>
              <a:rPr lang="en-US" sz="2200" b="1" baseline="-25000" dirty="0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2</a:t>
            </a:r>
            <a:r>
              <a:rPr lang="en-US" sz="2200" b="1" dirty="0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)</a:t>
            </a:r>
            <a:endParaRPr lang="en-US" sz="2200" b="1" dirty="0">
              <a:solidFill>
                <a:schemeClr val="accent3">
                  <a:lumMod val="50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22" name="Line 39"/>
          <p:cNvSpPr>
            <a:spLocks noChangeShapeType="1"/>
          </p:cNvSpPr>
          <p:nvPr/>
        </p:nvSpPr>
        <p:spPr bwMode="auto">
          <a:xfrm rot="10800000" flipH="1" flipV="1">
            <a:off x="3923929" y="4111917"/>
            <a:ext cx="190816" cy="23246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23" name="Line 40"/>
          <p:cNvSpPr>
            <a:spLocks noChangeShapeType="1"/>
          </p:cNvSpPr>
          <p:nvPr/>
        </p:nvSpPr>
        <p:spPr bwMode="auto">
          <a:xfrm rot="10800000" flipH="1" flipV="1">
            <a:off x="4236238" y="4685720"/>
            <a:ext cx="221050" cy="471471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24" name="Line 40"/>
          <p:cNvSpPr>
            <a:spLocks noChangeShapeType="1"/>
          </p:cNvSpPr>
          <p:nvPr/>
        </p:nvSpPr>
        <p:spPr bwMode="auto">
          <a:xfrm rot="10800000" flipV="1">
            <a:off x="4236236" y="4136612"/>
            <a:ext cx="159507" cy="186688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25" name="Line 40"/>
          <p:cNvSpPr>
            <a:spLocks noChangeShapeType="1"/>
          </p:cNvSpPr>
          <p:nvPr/>
        </p:nvSpPr>
        <p:spPr bwMode="auto">
          <a:xfrm rot="10800000" flipV="1">
            <a:off x="4776915" y="4136612"/>
            <a:ext cx="282704" cy="107781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26" name="Line 40"/>
          <p:cNvSpPr>
            <a:spLocks noChangeShapeType="1"/>
          </p:cNvSpPr>
          <p:nvPr/>
        </p:nvSpPr>
        <p:spPr bwMode="auto">
          <a:xfrm rot="10800000" flipH="1" flipV="1">
            <a:off x="4615717" y="5517232"/>
            <a:ext cx="4731" cy="278158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43" name="TextBox 42"/>
          <p:cNvSpPr txBox="1"/>
          <p:nvPr/>
        </p:nvSpPr>
        <p:spPr>
          <a:xfrm>
            <a:off x="467544" y="2924944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+mj-lt"/>
              </a:rPr>
              <a:t>Reusable</a:t>
            </a:r>
            <a:r>
              <a:rPr lang="en-US" sz="2400" dirty="0" smtClean="0">
                <a:latin typeface="+mj-lt"/>
              </a:rPr>
              <a:t> computational filters:</a:t>
            </a:r>
            <a:endParaRPr lang="en-US" sz="2400" dirty="0">
              <a:latin typeface="+mj-lt"/>
            </a:endParaRPr>
          </a:p>
        </p:txBody>
      </p:sp>
      <p:sp>
        <p:nvSpPr>
          <p:cNvPr id="37" name="Freeform 36"/>
          <p:cNvSpPr/>
          <p:nvPr/>
        </p:nvSpPr>
        <p:spPr>
          <a:xfrm>
            <a:off x="3525397" y="3578069"/>
            <a:ext cx="1032852" cy="457187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bg1">
                <a:lumMod val="50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2" name="Freeform 41"/>
          <p:cNvSpPr/>
          <p:nvPr/>
        </p:nvSpPr>
        <p:spPr>
          <a:xfrm flipH="1">
            <a:off x="4772350" y="3461052"/>
            <a:ext cx="227625" cy="574204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3934536" y="4256422"/>
            <a:ext cx="456645" cy="456577"/>
          </a:xfrm>
          <a:prstGeom prst="ellipse">
            <a:avLst/>
          </a:prstGeom>
          <a:solidFill>
            <a:srgbClr val="FFFFFF"/>
          </a:solidFill>
          <a:ln w="254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2000" dirty="0" smtClean="0">
                <a:latin typeface="Calibri" pitchFamily="34" charset="0"/>
              </a:rPr>
              <a:t>OR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4373857" y="5110715"/>
            <a:ext cx="474594" cy="452178"/>
          </a:xfrm>
          <a:prstGeom prst="ellipse">
            <a:avLst/>
          </a:prstGeom>
          <a:solidFill>
            <a:srgbClr val="FFFFFF"/>
          </a:solidFill>
          <a:ln w="254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2000" dirty="0" smtClean="0">
                <a:latin typeface="Calibri" pitchFamily="34" charset="0"/>
              </a:rPr>
              <a:t>AND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45" name="Subtitle 1"/>
          <p:cNvSpPr txBox="1">
            <a:spLocks/>
          </p:cNvSpPr>
          <p:nvPr/>
        </p:nvSpPr>
        <p:spPr>
          <a:xfrm>
            <a:off x="827584" y="410563"/>
            <a:ext cx="7992888" cy="858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Analogy: Computational Filters</a:t>
            </a: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115615" y="1231398"/>
            <a:ext cx="6912769" cy="111748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331640" y="1122029"/>
            <a:ext cx="6984776" cy="1036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en-US" sz="2000" baseline="-25000" dirty="0" smtClean="0">
              <a:solidFill>
                <a:srgbClr val="FF0000"/>
              </a:solidFill>
              <a:latin typeface="+mj-lt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SK</a:t>
            </a:r>
            <a:r>
              <a:rPr lang="en-US" sz="2400" baseline="-25000" dirty="0" smtClean="0">
                <a:solidFill>
                  <a:srgbClr val="FF0000"/>
                </a:solidFill>
                <a:latin typeface="+mj-lt"/>
              </a:rPr>
              <a:t>P</a:t>
            </a:r>
            <a:r>
              <a:rPr lang="en-US" sz="2400" dirty="0" smtClean="0">
                <a:latin typeface="+mj-lt"/>
              </a:rPr>
              <a:t> is a computational filter for the policy P! Constructing ABE = </a:t>
            </a:r>
            <a:r>
              <a:rPr lang="en-US" sz="2400" b="1" u="sng" dirty="0" smtClean="0">
                <a:latin typeface="+mj-lt"/>
              </a:rPr>
              <a:t>reusable</a:t>
            </a:r>
            <a:r>
              <a:rPr lang="en-US" sz="2400" dirty="0" smtClean="0">
                <a:latin typeface="+mj-lt"/>
              </a:rPr>
              <a:t> computational filters!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82128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9" grpId="0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43" grpId="0"/>
      <p:bldP spid="18" grpId="0" animBg="1"/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1"/>
          <p:cNvSpPr>
            <a:spLocks noGrp="1"/>
          </p:cNvSpPr>
          <p:nvPr>
            <p:ph type="subTitle" idx="1"/>
          </p:nvPr>
        </p:nvSpPr>
        <p:spPr>
          <a:xfrm>
            <a:off x="827584" y="410563"/>
            <a:ext cx="7992888" cy="858197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Analogy: Computational Filters</a:t>
            </a:r>
            <a:endParaRPr lang="en-US" sz="4400" i="1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  <p:pic>
        <p:nvPicPr>
          <p:cNvPr id="5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434" y="3864814"/>
            <a:ext cx="2371702" cy="2444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106"/>
              <p:cNvSpPr txBox="1"/>
              <p:nvPr/>
            </p:nvSpPr>
            <p:spPr>
              <a:xfrm>
                <a:off x="4067944" y="5982247"/>
                <a:ext cx="194421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800" b="1" dirty="0" smtClean="0">
                    <a:solidFill>
                      <a:schemeClr val="accent3">
                        <a:lumMod val="50000"/>
                      </a:schemeClr>
                    </a:solidFill>
                    <a:latin typeface="Calibri"/>
                    <a:cs typeface="+mn-cs"/>
                  </a:rPr>
                  <a:t>m</a:t>
                </a:r>
                <a:r>
                  <a:rPr lang="en-US" sz="2800" b="1" baseline="-25000" dirty="0" smtClean="0">
                    <a:solidFill>
                      <a:schemeClr val="accent3">
                        <a:lumMod val="50000"/>
                      </a:schemeClr>
                    </a:solidFill>
                    <a:latin typeface="Calibri"/>
                    <a:cs typeface="+mn-cs"/>
                  </a:rPr>
                  <a:t>1</a:t>
                </a:r>
                <a:r>
                  <a:rPr lang="en-US" sz="2800" b="1" dirty="0" smtClean="0">
                    <a:solidFill>
                      <a:schemeClr val="accent3">
                        <a:lumMod val="50000"/>
                      </a:schemeClr>
                    </a:solidFill>
                    <a:latin typeface="Calibri"/>
                    <a:cs typeface="+mn-cs"/>
                  </a:rPr>
                  <a:t>,m</a:t>
                </a:r>
                <a:r>
                  <a:rPr lang="en-US" sz="2800" b="1" baseline="-25000" dirty="0" smtClean="0">
                    <a:solidFill>
                      <a:schemeClr val="accent3">
                        <a:lumMod val="50000"/>
                      </a:schemeClr>
                    </a:solidFill>
                    <a:latin typeface="Calibri"/>
                    <a:cs typeface="+mn-cs"/>
                  </a:rPr>
                  <a:t>2</a:t>
                </a:r>
                <a:r>
                  <a:rPr lang="en-US" sz="2800" b="1" dirty="0" smtClean="0">
                    <a:solidFill>
                      <a:schemeClr val="accent3">
                        <a:lumMod val="50000"/>
                      </a:schemeClr>
                    </a:solidFill>
                    <a:latin typeface="Calibri"/>
                    <a:cs typeface="+mn-cs"/>
                  </a:rPr>
                  <a:t>,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/>
                        <a:cs typeface="+mn-cs"/>
                      </a:rPr>
                      <m:t>⊥</m:t>
                    </m:r>
                  </m:oMath>
                </a14:m>
                <a:endParaRPr lang="en-US" sz="2800" b="1" dirty="0">
                  <a:solidFill>
                    <a:schemeClr val="accent3">
                      <a:lumMod val="50000"/>
                    </a:schemeClr>
                  </a:solidFill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9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5982247"/>
                <a:ext cx="1944216" cy="523220"/>
              </a:xfrm>
              <a:prstGeom prst="rect">
                <a:avLst/>
              </a:prstGeom>
              <a:blipFill rotWithShape="1">
                <a:blip r:embed="rId4"/>
                <a:stretch>
                  <a:fillRect l="-6270"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138"/>
          <p:cNvSpPr txBox="1"/>
          <p:nvPr/>
        </p:nvSpPr>
        <p:spPr>
          <a:xfrm>
            <a:off x="1945090" y="3356992"/>
            <a:ext cx="19068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200" b="1" dirty="0" err="1" smtClean="0">
                <a:solidFill>
                  <a:schemeClr val="bg1">
                    <a:lumMod val="50000"/>
                  </a:schemeClr>
                </a:solidFill>
                <a:latin typeface="Calibri"/>
                <a:cs typeface="+mn-cs"/>
              </a:rPr>
              <a:t>Enc</a:t>
            </a:r>
            <a:r>
              <a:rPr lang="en-US" sz="2200" b="1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+mn-cs"/>
              </a:rPr>
              <a:t>(101,m</a:t>
            </a:r>
            <a:r>
              <a:rPr lang="en-US" sz="2200" b="1" baseline="-25000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+mn-cs"/>
              </a:rPr>
              <a:t>1</a:t>
            </a:r>
            <a:r>
              <a:rPr lang="en-US" sz="2200" b="1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+mn-cs"/>
              </a:rPr>
              <a:t>)</a:t>
            </a:r>
            <a:endParaRPr lang="en-US" sz="2200" b="1" dirty="0">
              <a:solidFill>
                <a:schemeClr val="bg1">
                  <a:lumMod val="50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19" name="TextBox 138"/>
          <p:cNvSpPr txBox="1"/>
          <p:nvPr/>
        </p:nvSpPr>
        <p:spPr>
          <a:xfrm>
            <a:off x="2625731" y="4782815"/>
            <a:ext cx="1308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SK</a:t>
            </a:r>
            <a:r>
              <a:rPr lang="en-US" sz="2800" b="1" baseline="-25000" dirty="0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P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=</a:t>
            </a:r>
            <a:endParaRPr lang="en-US" sz="2800" b="1" dirty="0">
              <a:solidFill>
                <a:schemeClr val="accent3">
                  <a:lumMod val="50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21" name="TextBox 138"/>
          <p:cNvSpPr txBox="1"/>
          <p:nvPr/>
        </p:nvSpPr>
        <p:spPr>
          <a:xfrm>
            <a:off x="4927798" y="3192137"/>
            <a:ext cx="181369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200" b="1" dirty="0" err="1" smtClean="0">
                <a:solidFill>
                  <a:schemeClr val="bg1">
                    <a:lumMod val="50000"/>
                  </a:schemeClr>
                </a:solidFill>
                <a:latin typeface="Calibri"/>
                <a:cs typeface="+mn-cs"/>
              </a:rPr>
              <a:t>Enc</a:t>
            </a:r>
            <a:r>
              <a:rPr lang="en-US" sz="2200" b="1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+mn-cs"/>
              </a:rPr>
              <a:t>(011,m</a:t>
            </a:r>
            <a:r>
              <a:rPr lang="en-US" sz="2200" b="1" baseline="-25000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+mn-cs"/>
              </a:rPr>
              <a:t>2</a:t>
            </a:r>
            <a:r>
              <a:rPr lang="en-US" sz="2200" b="1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+mn-cs"/>
              </a:rPr>
              <a:t>)</a:t>
            </a:r>
            <a:endParaRPr lang="en-US" sz="2200" b="1" dirty="0">
              <a:solidFill>
                <a:schemeClr val="bg1">
                  <a:lumMod val="50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32" name="TextBox 138"/>
          <p:cNvSpPr txBox="1"/>
          <p:nvPr/>
        </p:nvSpPr>
        <p:spPr>
          <a:xfrm>
            <a:off x="5178618" y="3574177"/>
            <a:ext cx="20576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200" b="1" dirty="0" err="1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Enc</a:t>
            </a:r>
            <a:r>
              <a:rPr lang="en-US" sz="2200" b="1" dirty="0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(001,m</a:t>
            </a:r>
            <a:r>
              <a:rPr lang="en-US" sz="2200" b="1" baseline="-25000" dirty="0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3</a:t>
            </a:r>
            <a:r>
              <a:rPr lang="en-US" sz="2200" b="1" dirty="0" smtClean="0">
                <a:solidFill>
                  <a:schemeClr val="accent3">
                    <a:lumMod val="50000"/>
                  </a:schemeClr>
                </a:solidFill>
                <a:latin typeface="Calibri"/>
                <a:cs typeface="+mn-cs"/>
              </a:rPr>
              <a:t>)</a:t>
            </a:r>
            <a:endParaRPr lang="en-US" sz="2200" b="1" dirty="0">
              <a:solidFill>
                <a:schemeClr val="accent3">
                  <a:lumMod val="50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33" name="Line 39"/>
          <p:cNvSpPr>
            <a:spLocks noChangeShapeType="1"/>
          </p:cNvSpPr>
          <p:nvPr/>
        </p:nvSpPr>
        <p:spPr bwMode="auto">
          <a:xfrm rot="10800000" flipH="1" flipV="1">
            <a:off x="3923929" y="4091456"/>
            <a:ext cx="190816" cy="23246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36" name="Line 40"/>
          <p:cNvSpPr>
            <a:spLocks noChangeShapeType="1"/>
          </p:cNvSpPr>
          <p:nvPr/>
        </p:nvSpPr>
        <p:spPr bwMode="auto">
          <a:xfrm rot="10800000" flipV="1">
            <a:off x="4776915" y="4116151"/>
            <a:ext cx="282704" cy="107781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40" name="Line 39"/>
          <p:cNvSpPr>
            <a:spLocks noChangeShapeType="1"/>
          </p:cNvSpPr>
          <p:nvPr/>
        </p:nvSpPr>
        <p:spPr bwMode="auto">
          <a:xfrm rot="10800000" flipV="1">
            <a:off x="4167421" y="4077072"/>
            <a:ext cx="210999" cy="28531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41" name="Line 39"/>
          <p:cNvSpPr>
            <a:spLocks noChangeShapeType="1"/>
          </p:cNvSpPr>
          <p:nvPr/>
        </p:nvSpPr>
        <p:spPr bwMode="auto">
          <a:xfrm rot="10800000" flipH="1" flipV="1">
            <a:off x="4257121" y="4680940"/>
            <a:ext cx="284325" cy="51302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43" name="TextBox 42"/>
          <p:cNvSpPr txBox="1"/>
          <p:nvPr/>
        </p:nvSpPr>
        <p:spPr>
          <a:xfrm>
            <a:off x="467544" y="2924944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+mj-lt"/>
              </a:rPr>
              <a:t>Reusable</a:t>
            </a:r>
            <a:r>
              <a:rPr lang="en-US" sz="2400" dirty="0" smtClean="0">
                <a:latin typeface="+mj-lt"/>
              </a:rPr>
              <a:t> computational filters:</a:t>
            </a:r>
            <a:endParaRPr lang="en-US" sz="2400" dirty="0">
              <a:latin typeface="+mj-lt"/>
            </a:endParaRPr>
          </a:p>
        </p:txBody>
      </p:sp>
      <p:sp>
        <p:nvSpPr>
          <p:cNvPr id="44" name="Line 40"/>
          <p:cNvSpPr>
            <a:spLocks noChangeShapeType="1"/>
          </p:cNvSpPr>
          <p:nvPr/>
        </p:nvSpPr>
        <p:spPr bwMode="auto">
          <a:xfrm rot="10800000" flipH="1" flipV="1">
            <a:off x="4613456" y="5517232"/>
            <a:ext cx="4731" cy="27815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37" name="Freeform 36"/>
          <p:cNvSpPr/>
          <p:nvPr/>
        </p:nvSpPr>
        <p:spPr>
          <a:xfrm>
            <a:off x="3525397" y="3578069"/>
            <a:ext cx="1032852" cy="457187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bg1">
                <a:lumMod val="50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2" name="Freeform 41"/>
          <p:cNvSpPr/>
          <p:nvPr/>
        </p:nvSpPr>
        <p:spPr>
          <a:xfrm flipH="1">
            <a:off x="4772350" y="3461052"/>
            <a:ext cx="227625" cy="574204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bg1">
                <a:lumMod val="50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4" name="Freeform 33"/>
          <p:cNvSpPr/>
          <p:nvPr/>
        </p:nvSpPr>
        <p:spPr>
          <a:xfrm flipH="1">
            <a:off x="4995979" y="3800120"/>
            <a:ext cx="266211" cy="204944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4373857" y="5110715"/>
            <a:ext cx="474594" cy="452178"/>
          </a:xfrm>
          <a:prstGeom prst="ellipse">
            <a:avLst/>
          </a:prstGeom>
          <a:solidFill>
            <a:srgbClr val="FFFFFF"/>
          </a:solidFill>
          <a:ln w="254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2000" dirty="0" smtClean="0">
                <a:latin typeface="Calibri" pitchFamily="34" charset="0"/>
              </a:rPr>
              <a:t>AND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3934536" y="4256422"/>
            <a:ext cx="456645" cy="456577"/>
          </a:xfrm>
          <a:prstGeom prst="ellipse">
            <a:avLst/>
          </a:prstGeom>
          <a:solidFill>
            <a:srgbClr val="FFFFFF"/>
          </a:solidFill>
          <a:ln w="254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2000" dirty="0" smtClean="0">
                <a:latin typeface="Calibri" pitchFamily="34" charset="0"/>
              </a:rPr>
              <a:t>OR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115615" y="1231398"/>
            <a:ext cx="6912769" cy="111748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331640" y="1122029"/>
            <a:ext cx="6984776" cy="1036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en-US" sz="2000" baseline="-25000" dirty="0" smtClean="0">
              <a:solidFill>
                <a:srgbClr val="FF0000"/>
              </a:solidFill>
              <a:latin typeface="+mj-lt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SK</a:t>
            </a:r>
            <a:r>
              <a:rPr lang="en-US" sz="2400" baseline="-25000" dirty="0" smtClean="0">
                <a:solidFill>
                  <a:srgbClr val="FF0000"/>
                </a:solidFill>
                <a:latin typeface="+mj-lt"/>
              </a:rPr>
              <a:t>P</a:t>
            </a:r>
            <a:r>
              <a:rPr lang="en-US" sz="2400" dirty="0" smtClean="0">
                <a:latin typeface="+mj-lt"/>
              </a:rPr>
              <a:t> is a computational filter for the policy P! Constructing ABE = </a:t>
            </a:r>
            <a:r>
              <a:rPr lang="en-US" sz="2400" b="1" u="sng" dirty="0" smtClean="0">
                <a:latin typeface="+mj-lt"/>
              </a:rPr>
              <a:t>reusable</a:t>
            </a:r>
            <a:r>
              <a:rPr lang="en-US" sz="2400" dirty="0" smtClean="0">
                <a:latin typeface="+mj-lt"/>
              </a:rPr>
              <a:t> computational filters!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4896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9" grpId="0"/>
      <p:bldP spid="21" grpId="0"/>
      <p:bldP spid="32" grpId="0"/>
      <p:bldP spid="33" grpId="0" animBg="1"/>
      <p:bldP spid="36" grpId="0" animBg="1"/>
      <p:bldP spid="40" grpId="0" animBg="1"/>
      <p:bldP spid="41" grpId="0" animBg="1"/>
      <p:bldP spid="43" grpId="0"/>
      <p:bldP spid="44" grpId="0" animBg="1"/>
      <p:bldP spid="17" grpId="0" animBg="1"/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1"/>
          <p:cNvSpPr>
            <a:spLocks noGrp="1"/>
          </p:cNvSpPr>
          <p:nvPr>
            <p:ph type="subTitle" idx="1"/>
          </p:nvPr>
        </p:nvSpPr>
        <p:spPr>
          <a:xfrm>
            <a:off x="827584" y="410563"/>
            <a:ext cx="7992888" cy="858197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Constructing </a:t>
            </a:r>
            <a:r>
              <a:rPr lang="en-US" b="1" u="sng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One Time </a:t>
            </a:r>
            <a:r>
              <a:rPr lang="en-US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Computational Filters</a:t>
            </a: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6812" y="980728"/>
            <a:ext cx="1193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[Yao 86]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516607" y="2181360"/>
            <a:ext cx="3695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AND filter</a:t>
            </a:r>
            <a:endParaRPr lang="en-US" sz="2400" b="1" dirty="0">
              <a:solidFill>
                <a:srgbClr val="FF0000"/>
              </a:solidFill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95548" y="2181361"/>
            <a:ext cx="4267200" cy="3479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CA" dirty="0"/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299721" y="5084558"/>
            <a:ext cx="40767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2000" dirty="0">
                <a:latin typeface="Calibri" pitchFamily="34" charset="0"/>
                <a:sym typeface="Wingdings" pitchFamily="2" charset="2"/>
              </a:rPr>
              <a:t>O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n input 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1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AND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 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2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, output 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3</a:t>
            </a:r>
            <a:endParaRPr lang="en-US" sz="2000" dirty="0"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4990566" y="2181361"/>
            <a:ext cx="3695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OR filter</a:t>
            </a:r>
            <a:endParaRPr lang="en-US" sz="2400" b="1" dirty="0">
              <a:solidFill>
                <a:srgbClr val="FF0000"/>
              </a:solidFill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669507" y="2181362"/>
            <a:ext cx="4267200" cy="3479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CA" dirty="0"/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4887788" y="5084558"/>
            <a:ext cx="40767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2000" dirty="0">
                <a:latin typeface="Calibri" pitchFamily="34" charset="0"/>
                <a:sym typeface="Wingdings" pitchFamily="2" charset="2"/>
              </a:rPr>
              <a:t>O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n input 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1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OR 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2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, output 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3</a:t>
            </a:r>
            <a:endParaRPr lang="en-US" sz="2000" dirty="0"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50" name="Text Box 14"/>
          <p:cNvSpPr txBox="1">
            <a:spLocks noChangeArrowheads="1"/>
          </p:cNvSpPr>
          <p:nvPr/>
        </p:nvSpPr>
        <p:spPr bwMode="auto">
          <a:xfrm>
            <a:off x="326106" y="2663385"/>
            <a:ext cx="365760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(indexed by 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hidden 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strings</a:t>
            </a:r>
            <a:r>
              <a:rPr lang="en-US" sz="2000" dirty="0" smtClean="0">
                <a:solidFill>
                  <a:srgbClr val="0000FF"/>
                </a:solidFill>
                <a:latin typeface="Calibri" pitchFamily="34" charset="0"/>
                <a:sym typeface="Wingdings" pitchFamily="2" charset="2"/>
              </a:rPr>
              <a:t/>
            </a:r>
            <a:br>
              <a:rPr lang="en-US" sz="2000" dirty="0" smtClean="0">
                <a:solidFill>
                  <a:srgbClr val="0000FF"/>
                </a:solidFill>
                <a:latin typeface="Calibri" pitchFamily="34" charset="0"/>
                <a:sym typeface="Wingdings" pitchFamily="2" charset="2"/>
              </a:rPr>
            </a:b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1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,L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2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 and 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3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)</a:t>
            </a:r>
            <a:endParaRPr lang="en-US" sz="2000" dirty="0"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4745706" y="2710296"/>
            <a:ext cx="419100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(indexed by 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hidden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 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strings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 </a:t>
            </a:r>
            <a:br>
              <a:rPr lang="en-US" sz="2000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</a:b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1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,L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2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 and 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3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)</a:t>
            </a:r>
            <a:endParaRPr lang="en-US" sz="2000" dirty="0">
              <a:latin typeface="Calibri" pitchFamily="34" charset="0"/>
              <a:sym typeface="Wingdings" pitchFamily="2" charset="2"/>
            </a:endParaRPr>
          </a:p>
        </p:txBody>
      </p:sp>
      <p:pic>
        <p:nvPicPr>
          <p:cNvPr id="1028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345" y="3588028"/>
            <a:ext cx="1612472" cy="161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 Box 14"/>
          <p:cNvSpPr txBox="1">
            <a:spLocks noChangeArrowheads="1"/>
          </p:cNvSpPr>
          <p:nvPr/>
        </p:nvSpPr>
        <p:spPr bwMode="auto">
          <a:xfrm>
            <a:off x="1545983" y="3693528"/>
            <a:ext cx="14859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1400" b="1" dirty="0" smtClean="0">
                <a:latin typeface="Calibri" pitchFamily="34" charset="0"/>
                <a:sym typeface="Wingdings" pitchFamily="2" charset="2"/>
              </a:rPr>
              <a:t>AND-filter</a:t>
            </a:r>
            <a:endParaRPr lang="en-US" sz="1400" b="1" dirty="0"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32" name="TextBox 58"/>
          <p:cNvSpPr txBox="1"/>
          <p:nvPr/>
        </p:nvSpPr>
        <p:spPr>
          <a:xfrm>
            <a:off x="1978031" y="3901736"/>
            <a:ext cx="1237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latin typeface="Calibri"/>
                <a:cs typeface="+mn-cs"/>
              </a:rPr>
              <a:t>L</a:t>
            </a:r>
            <a:r>
              <a:rPr lang="en-US" b="1" baseline="-25000" dirty="0" smtClean="0">
                <a:latin typeface="Calibri"/>
                <a:cs typeface="+mn-cs"/>
              </a:rPr>
              <a:t>1</a:t>
            </a:r>
            <a:r>
              <a:rPr lang="en-US" b="1" dirty="0" smtClean="0">
                <a:latin typeface="Calibri"/>
                <a:cs typeface="+mn-cs"/>
              </a:rPr>
              <a:t> L</a:t>
            </a:r>
            <a:r>
              <a:rPr lang="en-US" b="1" baseline="-25000" dirty="0" smtClean="0">
                <a:latin typeface="Calibri"/>
                <a:cs typeface="+mn-cs"/>
              </a:rPr>
              <a:t>2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baseline="-25000" dirty="0">
                <a:latin typeface="Calibri"/>
              </a:rPr>
              <a:t> </a:t>
            </a:r>
            <a:r>
              <a:rPr lang="en-US" b="1" baseline="-25000" dirty="0" smtClean="0">
                <a:latin typeface="Calibri"/>
              </a:rPr>
              <a:t>  </a:t>
            </a:r>
            <a:r>
              <a:rPr lang="en-US" b="1" dirty="0" smtClean="0">
                <a:latin typeface="Calibri"/>
              </a:rPr>
              <a:t>L</a:t>
            </a:r>
            <a:r>
              <a:rPr lang="en-US" b="1" baseline="-25000" dirty="0" smtClean="0">
                <a:latin typeface="Calibri"/>
              </a:rPr>
              <a:t>3</a:t>
            </a:r>
            <a:endParaRPr lang="en-US" b="1" baseline="-25000" dirty="0">
              <a:latin typeface="Calibri"/>
              <a:cs typeface="+mn-cs"/>
            </a:endParaRPr>
          </a:p>
        </p:txBody>
      </p:sp>
      <p:pic>
        <p:nvPicPr>
          <p:cNvPr id="52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871" y="3693528"/>
            <a:ext cx="1612472" cy="161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Text Box 14"/>
          <p:cNvSpPr txBox="1">
            <a:spLocks noChangeArrowheads="1"/>
          </p:cNvSpPr>
          <p:nvPr/>
        </p:nvSpPr>
        <p:spPr bwMode="auto">
          <a:xfrm>
            <a:off x="6055509" y="3799028"/>
            <a:ext cx="14859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1400" b="1" dirty="0" smtClean="0">
                <a:latin typeface="Calibri" pitchFamily="34" charset="0"/>
                <a:sym typeface="Wingdings" pitchFamily="2" charset="2"/>
              </a:rPr>
              <a:t>OR-filter</a:t>
            </a:r>
            <a:endParaRPr lang="en-US" sz="1400" b="1" dirty="0"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54" name="TextBox 58"/>
          <p:cNvSpPr txBox="1"/>
          <p:nvPr/>
        </p:nvSpPr>
        <p:spPr>
          <a:xfrm>
            <a:off x="6487557" y="4007236"/>
            <a:ext cx="1237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latin typeface="Calibri"/>
                <a:cs typeface="+mn-cs"/>
              </a:rPr>
              <a:t>L</a:t>
            </a:r>
            <a:r>
              <a:rPr lang="en-US" b="1" baseline="-25000" dirty="0" smtClean="0">
                <a:latin typeface="Calibri"/>
                <a:cs typeface="+mn-cs"/>
              </a:rPr>
              <a:t>1</a:t>
            </a:r>
            <a:r>
              <a:rPr lang="en-US" b="1" dirty="0" smtClean="0">
                <a:latin typeface="Calibri"/>
                <a:cs typeface="+mn-cs"/>
              </a:rPr>
              <a:t> L</a:t>
            </a:r>
            <a:r>
              <a:rPr lang="en-US" b="1" baseline="-25000" dirty="0" smtClean="0">
                <a:latin typeface="Calibri"/>
                <a:cs typeface="+mn-cs"/>
              </a:rPr>
              <a:t>2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baseline="-25000" dirty="0">
                <a:latin typeface="Calibri"/>
                <a:cs typeface="+mn-cs"/>
              </a:rPr>
              <a:t> </a:t>
            </a:r>
            <a:r>
              <a:rPr lang="en-US" b="1" baseline="-25000" dirty="0" smtClean="0">
                <a:latin typeface="Calibri"/>
                <a:cs typeface="+mn-cs"/>
              </a:rPr>
              <a:t>  </a:t>
            </a:r>
            <a:r>
              <a:rPr lang="en-US" b="1" dirty="0" smtClean="0">
                <a:latin typeface="Calibri"/>
                <a:cs typeface="+mn-cs"/>
              </a:rPr>
              <a:t>L</a:t>
            </a:r>
            <a:r>
              <a:rPr lang="en-US" b="1" baseline="-25000" dirty="0" smtClean="0">
                <a:latin typeface="Calibri"/>
                <a:cs typeface="+mn-cs"/>
              </a:rPr>
              <a:t>3</a:t>
            </a:r>
            <a:endParaRPr lang="en-US" b="1" baseline="-25000" dirty="0">
              <a:latin typeface="Calibri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7752" y="1671191"/>
            <a:ext cx="2393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Building Blocks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207752" y="5934471"/>
            <a:ext cx="8567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u="sng" dirty="0" smtClean="0"/>
              <a:t>One time </a:t>
            </a:r>
            <a:r>
              <a:rPr lang="en-US" sz="2400" dirty="0" smtClean="0"/>
              <a:t>filter for a policy </a:t>
            </a:r>
            <a:r>
              <a:rPr lang="en-US" sz="2400" b="1" dirty="0" smtClean="0"/>
              <a:t>P</a:t>
            </a:r>
            <a:r>
              <a:rPr lang="en-US" sz="2400" dirty="0" smtClean="0"/>
              <a:t> is a collection of filters for each gate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3985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4" grpId="0" animBg="1"/>
      <p:bldP spid="45" grpId="0"/>
      <p:bldP spid="51" grpId="0"/>
      <p:bldP spid="53" grpId="0"/>
      <p:bldP spid="54" grpId="0"/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1"/>
          <p:cNvSpPr>
            <a:spLocks noGrp="1"/>
          </p:cNvSpPr>
          <p:nvPr>
            <p:ph type="subTitle" idx="1"/>
          </p:nvPr>
        </p:nvSpPr>
        <p:spPr>
          <a:xfrm>
            <a:off x="827584" y="410563"/>
            <a:ext cx="7992888" cy="858197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Constructing </a:t>
            </a:r>
            <a:r>
              <a:rPr lang="en-US" b="1" u="sng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One Time </a:t>
            </a:r>
            <a:r>
              <a:rPr lang="en-US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Computational Filters</a:t>
            </a: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6812" y="980728"/>
            <a:ext cx="1193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[Yao 86]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516607" y="2181360"/>
            <a:ext cx="3695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AND filter</a:t>
            </a:r>
            <a:endParaRPr lang="en-US" sz="2400" b="1" dirty="0">
              <a:solidFill>
                <a:srgbClr val="FF0000"/>
              </a:solidFill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95548" y="2181361"/>
            <a:ext cx="4267200" cy="3479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CA" dirty="0"/>
          </a:p>
        </p:txBody>
      </p: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4990566" y="2181361"/>
            <a:ext cx="3695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OR filter</a:t>
            </a:r>
            <a:endParaRPr lang="en-US" sz="2400" b="1" dirty="0">
              <a:solidFill>
                <a:srgbClr val="FF0000"/>
              </a:solidFill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669507" y="2181362"/>
            <a:ext cx="4267200" cy="3479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CA" dirty="0"/>
          </a:p>
        </p:txBody>
      </p:sp>
      <p:sp>
        <p:nvSpPr>
          <p:cNvPr id="19" name="TextBox 18"/>
          <p:cNvSpPr txBox="1"/>
          <p:nvPr/>
        </p:nvSpPr>
        <p:spPr>
          <a:xfrm>
            <a:off x="207752" y="1671191"/>
            <a:ext cx="2393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Building Blocks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58"/>
              <p:cNvSpPr txBox="1"/>
              <p:nvPr/>
            </p:nvSpPr>
            <p:spPr>
              <a:xfrm>
                <a:off x="708273" y="2918546"/>
                <a:ext cx="3312368" cy="4599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1" i="1" smtClean="0">
                              <a:latin typeface="Cambria Math"/>
                              <a:cs typeface="+mn-cs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/>
                              <a:cs typeface="+mn-cs"/>
                            </a:rPr>
                            <m:t>𝐸𝑛𝑐</m:t>
                          </m:r>
                        </m:e>
                        <m:sub>
                          <m:sSub>
                            <m:sSubPr>
                              <m:ctrlPr>
                                <a:rPr lang="en-US" sz="2200" b="1" i="1" smtClean="0">
                                  <a:latin typeface="Cambria Math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lang="en-US" sz="2200" b="1" i="1" smtClean="0">
                                  <a:latin typeface="Cambria Math"/>
                                  <a:cs typeface="+mn-cs"/>
                                </a:rPr>
                                <m:t>𝑳</m:t>
                              </m:r>
                            </m:e>
                            <m:sub>
                              <m:r>
                                <a:rPr lang="en-US" sz="2200" b="1" i="1" smtClean="0">
                                  <a:latin typeface="Cambria Math"/>
                                  <a:cs typeface="+mn-cs"/>
                                </a:rPr>
                                <m:t>𝟏</m:t>
                              </m:r>
                            </m:sub>
                          </m:sSub>
                        </m:sub>
                      </m:sSub>
                      <m:r>
                        <a:rPr lang="en-US" sz="2200" b="0" i="1" smtClean="0">
                          <a:latin typeface="Cambria Math"/>
                          <a:cs typeface="+mn-cs"/>
                        </a:rPr>
                        <m:t>(</m:t>
                      </m:r>
                      <m:sSub>
                        <m:sSubPr>
                          <m:ctrlPr>
                            <a:rPr lang="en-US" sz="22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0" i="1">
                              <a:latin typeface="Cambria Math"/>
                            </a:rPr>
                            <m:t>𝐸𝑛𝑐</m:t>
                          </m:r>
                        </m:e>
                        <m:sub>
                          <m:sSub>
                            <m:sSubPr>
                              <m:ctrlPr>
                                <a:rPr lang="en-US" sz="22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b="1" i="1">
                                  <a:latin typeface="Cambria Math"/>
                                </a:rPr>
                                <m:t>𝑳</m:t>
                              </m:r>
                            </m:e>
                            <m:sub>
                              <m:r>
                                <a:rPr lang="en-US" sz="2200" b="1" i="1"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sub>
                      </m:sSub>
                      <m:r>
                        <a:rPr lang="en-US" sz="2200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2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1" i="1" smtClean="0">
                              <a:latin typeface="Cambria Math"/>
                            </a:rPr>
                            <m:t>𝑳</m:t>
                          </m:r>
                        </m:e>
                        <m:sub>
                          <m:r>
                            <a:rPr lang="en-US" sz="2200" b="1" i="1" smtClean="0">
                              <a:latin typeface="Cambria Math"/>
                            </a:rPr>
                            <m:t>𝟑</m:t>
                          </m:r>
                        </m:sub>
                      </m:sSub>
                      <m:r>
                        <a:rPr lang="en-US" sz="2200" b="0" i="1" smtClean="0">
                          <a:latin typeface="Cambria Math"/>
                        </a:rPr>
                        <m:t>)</m:t>
                      </m:r>
                      <m:r>
                        <a:rPr lang="en-US" sz="2200" b="0" i="1" smtClean="0">
                          <a:latin typeface="Cambria Math"/>
                          <a:cs typeface="+mn-cs"/>
                        </a:rPr>
                        <m:t>)</m:t>
                      </m:r>
                    </m:oMath>
                  </m:oMathPara>
                </a14:m>
                <a:endParaRPr lang="en-US" sz="2200" dirty="0"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23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273" y="2918546"/>
                <a:ext cx="3312368" cy="459934"/>
              </a:xfrm>
              <a:prstGeom prst="rect">
                <a:avLst/>
              </a:prstGeom>
              <a:blipFill rotWithShape="1">
                <a:blip r:embed="rId3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14"/>
              <p:cNvSpPr txBox="1">
                <a:spLocks noChangeArrowheads="1"/>
              </p:cNvSpPr>
              <p:nvPr/>
            </p:nvSpPr>
            <p:spPr bwMode="auto">
              <a:xfrm>
                <a:off x="467544" y="4881354"/>
                <a:ext cx="5193400" cy="707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On input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latin typeface="Cambria Math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/>
                            <a:sym typeface="Wingdings" pitchFamily="2" charset="2"/>
                          </a:rPr>
                          <m:t>𝑳</m:t>
                        </m:r>
                      </m:e>
                      <m:sub>
                        <m:r>
                          <a:rPr lang="en-US" sz="2000" b="1" i="1" smtClean="0">
                            <a:latin typeface="Cambria Math"/>
                            <a:sym typeface="Wingdings" pitchFamily="2" charset="2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b="1" dirty="0" smtClean="0">
                    <a:solidFill>
                      <a:srgbClr val="FF0000"/>
                    </a:solidFill>
                    <a:latin typeface="Calibri" pitchFamily="34" charset="0"/>
                    <a:sym typeface="Wingdings" pitchFamily="2" charset="2"/>
                  </a:rPr>
                  <a:t> AND</a:t>
                </a: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latin typeface="Cambria Math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/>
                            <a:sym typeface="Wingdings" pitchFamily="2" charset="2"/>
                          </a:rPr>
                          <m:t>𝑳</m:t>
                        </m:r>
                      </m:e>
                      <m:sub>
                        <m:r>
                          <a:rPr lang="en-US" sz="2000" b="1" i="1" smtClean="0">
                            <a:latin typeface="Cambria Math"/>
                            <a:sym typeface="Wingdings" pitchFamily="2" charset="2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, </a:t>
                </a:r>
              </a:p>
              <a:p>
                <a:pPr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b="0" dirty="0">
                    <a:latin typeface="Calibri" pitchFamily="34" charset="0"/>
                    <a:sym typeface="Wingdings" pitchFamily="2" charset="2"/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𝐷𝑒𝑐𝑟𝑦𝑝𝑡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 </m:t>
                    </m:r>
                  </m:oMath>
                </a14:m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and output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  <a:sym typeface="Wingdings" pitchFamily="2" charset="2"/>
                          </a:rPr>
                          <m:t>𝑳</m:t>
                        </m:r>
                      </m:e>
                      <m:sub>
                        <m:r>
                          <a:rPr lang="en-US" sz="2000" b="1" i="1" smtClean="0">
                            <a:latin typeface="Cambria Math"/>
                            <a:sym typeface="Wingdings" pitchFamily="2" charset="2"/>
                          </a:rPr>
                          <m:t>𝟑</m:t>
                        </m:r>
                      </m:sub>
                    </m:sSub>
                  </m:oMath>
                </a14:m>
                <a:endParaRPr lang="en-US" sz="2000" b="1" dirty="0">
                  <a:latin typeface="Calibri" pitchFamily="34" charset="0"/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26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7544" y="4881354"/>
                <a:ext cx="5193400" cy="707886"/>
              </a:xfrm>
              <a:prstGeom prst="rect">
                <a:avLst/>
              </a:prstGeom>
              <a:blipFill rotWithShape="1">
                <a:blip r:embed="rId4"/>
                <a:stretch>
                  <a:fillRect l="-1291" t="-4310" b="-1465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58"/>
              <p:cNvSpPr txBox="1"/>
              <p:nvPr/>
            </p:nvSpPr>
            <p:spPr>
              <a:xfrm>
                <a:off x="5148064" y="2924944"/>
                <a:ext cx="3312368" cy="11660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1" i="1" smtClean="0">
                              <a:latin typeface="Cambria Math"/>
                              <a:cs typeface="+mn-cs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/>
                              <a:cs typeface="+mn-cs"/>
                            </a:rPr>
                            <m:t>𝐸𝑛𝑐</m:t>
                          </m:r>
                        </m:e>
                        <m:sub>
                          <m:sSub>
                            <m:sSubPr>
                              <m:ctrlPr>
                                <a:rPr lang="en-US" sz="2200" b="1" i="1" smtClean="0">
                                  <a:latin typeface="Cambria Math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lang="en-US" sz="2200" b="1" i="1" smtClean="0">
                                  <a:latin typeface="Cambria Math"/>
                                  <a:cs typeface="+mn-cs"/>
                                </a:rPr>
                                <m:t>𝑳</m:t>
                              </m:r>
                            </m:e>
                            <m:sub>
                              <m:r>
                                <a:rPr lang="en-US" sz="2200" b="1" i="1" smtClean="0">
                                  <a:latin typeface="Cambria Math"/>
                                  <a:cs typeface="+mn-cs"/>
                                </a:rPr>
                                <m:t>𝟏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/>
                              <a:cs typeface="+mn-cs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b="1" i="1" smtClean="0">
                                  <a:latin typeface="Cambria Math"/>
                                </a:rPr>
                                <m:t>𝑳</m:t>
                              </m:r>
                            </m:e>
                            <m:sub>
                              <m:r>
                                <a:rPr lang="en-US" sz="2200" b="1" i="1" smtClean="0"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200" b="0" dirty="0" smtClean="0">
                  <a:latin typeface="Calibri"/>
                </a:endParaRP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i="1">
                              <a:latin typeface="Cambria Math"/>
                            </a:rPr>
                            <m:t>𝐸𝑛𝑐</m:t>
                          </m:r>
                        </m:e>
                        <m:sub>
                          <m:sSub>
                            <m:sSubPr>
                              <m:ctrlPr>
                                <a:rPr lang="en-US" sz="22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b="1" i="1">
                                  <a:latin typeface="Cambria Math"/>
                                </a:rPr>
                                <m:t>𝑳</m:t>
                              </m:r>
                            </m:e>
                            <m:sub>
                              <m:r>
                                <a:rPr lang="en-US" sz="2200" b="1" i="1" smtClean="0"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sub>
                      </m:sSub>
                      <m:r>
                        <a:rPr lang="en-US" sz="2200" i="1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2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1" i="1">
                              <a:latin typeface="Cambria Math"/>
                            </a:rPr>
                            <m:t>𝑳</m:t>
                          </m:r>
                        </m:e>
                        <m:sub>
                          <m:r>
                            <a:rPr lang="en-US" sz="2200" b="1" i="1">
                              <a:latin typeface="Cambria Math"/>
                            </a:rPr>
                            <m:t>𝟑</m:t>
                          </m:r>
                        </m:sub>
                      </m:sSub>
                      <m:r>
                        <a:rPr lang="en-US" sz="22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200" dirty="0">
                  <a:latin typeface="Calibri"/>
                </a:endParaRP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2200" dirty="0"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27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2924944"/>
                <a:ext cx="3312368" cy="116608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14"/>
              <p:cNvSpPr txBox="1">
                <a:spLocks noChangeArrowheads="1"/>
              </p:cNvSpPr>
              <p:nvPr/>
            </p:nvSpPr>
            <p:spPr bwMode="auto">
              <a:xfrm>
                <a:off x="4779200" y="4881354"/>
                <a:ext cx="5193400" cy="707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On input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latin typeface="Cambria Math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/>
                            <a:sym typeface="Wingdings" pitchFamily="2" charset="2"/>
                          </a:rPr>
                          <m:t>𝑳</m:t>
                        </m:r>
                      </m:e>
                      <m:sub>
                        <m:r>
                          <a:rPr lang="en-US" sz="2000" b="1" i="1" smtClean="0">
                            <a:latin typeface="Cambria Math"/>
                            <a:sym typeface="Wingdings" pitchFamily="2" charset="2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b="1" dirty="0" smtClean="0">
                    <a:solidFill>
                      <a:srgbClr val="FF0000"/>
                    </a:solidFill>
                    <a:latin typeface="Calibri" pitchFamily="34" charset="0"/>
                    <a:sym typeface="Wingdings" pitchFamily="2" charset="2"/>
                  </a:rPr>
                  <a:t> 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latin typeface="Cambria Math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/>
                            <a:sym typeface="Wingdings" pitchFamily="2" charset="2"/>
                          </a:rPr>
                          <m:t>𝑳</m:t>
                        </m:r>
                      </m:e>
                      <m:sub>
                        <m:r>
                          <a:rPr lang="en-US" sz="2000" b="1" i="1" smtClean="0">
                            <a:latin typeface="Cambria Math"/>
                            <a:sym typeface="Wingdings" pitchFamily="2" charset="2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, </a:t>
                </a:r>
              </a:p>
              <a:p>
                <a:pPr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b="0" dirty="0">
                    <a:latin typeface="Calibri" pitchFamily="34" charset="0"/>
                    <a:sym typeface="Wingdings" pitchFamily="2" charset="2"/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𝐷𝑒𝑐𝑟𝑦𝑝𝑡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 </m:t>
                    </m:r>
                  </m:oMath>
                </a14:m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and output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  <a:sym typeface="Wingdings" pitchFamily="2" charset="2"/>
                          </a:rPr>
                          <m:t>𝑳</m:t>
                        </m:r>
                      </m:e>
                      <m:sub>
                        <m:r>
                          <a:rPr lang="en-US" sz="2000" b="1" i="1" smtClean="0">
                            <a:latin typeface="Cambria Math"/>
                            <a:sym typeface="Wingdings" pitchFamily="2" charset="2"/>
                          </a:rPr>
                          <m:t>𝟑</m:t>
                        </m:r>
                      </m:sub>
                    </m:sSub>
                  </m:oMath>
                </a14:m>
                <a:endParaRPr lang="en-US" sz="2000" b="1" dirty="0">
                  <a:latin typeface="Calibri" pitchFamily="34" charset="0"/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28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79200" y="4881354"/>
                <a:ext cx="5193400" cy="707886"/>
              </a:xfrm>
              <a:prstGeom prst="rect">
                <a:avLst/>
              </a:prstGeom>
              <a:blipFill rotWithShape="1">
                <a:blip r:embed="rId6"/>
                <a:stretch>
                  <a:fillRect l="-1291" t="-4310" b="-1465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Explosion 2 28"/>
          <p:cNvSpPr/>
          <p:nvPr/>
        </p:nvSpPr>
        <p:spPr>
          <a:xfrm>
            <a:off x="3782243" y="1785316"/>
            <a:ext cx="1774528" cy="792088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OWF</a:t>
            </a:r>
            <a:endParaRPr lang="en-US" b="1" dirty="0"/>
          </a:p>
        </p:txBody>
      </p:sp>
      <p:sp>
        <p:nvSpPr>
          <p:cNvPr id="30" name="Right Arrow 29"/>
          <p:cNvSpPr/>
          <p:nvPr/>
        </p:nvSpPr>
        <p:spPr>
          <a:xfrm rot="2197586" flipV="1">
            <a:off x="5330699" y="2576316"/>
            <a:ext cx="964952" cy="2045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ight Arrow 30"/>
          <p:cNvSpPr/>
          <p:nvPr/>
        </p:nvSpPr>
        <p:spPr>
          <a:xfrm rot="8669049" flipV="1">
            <a:off x="2905019" y="2586393"/>
            <a:ext cx="949500" cy="214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96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258562" y="2538798"/>
            <a:ext cx="1584176" cy="1440160"/>
          </a:xfrm>
          <a:prstGeom prst="rect">
            <a:avLst/>
          </a:prstGeom>
          <a:solidFill>
            <a:schemeClr val="accent1">
              <a:alpha val="1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Rectangle 27"/>
          <p:cNvSpPr/>
          <p:nvPr/>
        </p:nvSpPr>
        <p:spPr>
          <a:xfrm>
            <a:off x="6372200" y="2538418"/>
            <a:ext cx="1584176" cy="1440160"/>
          </a:xfrm>
          <a:prstGeom prst="rect">
            <a:avLst/>
          </a:prstGeom>
          <a:solidFill>
            <a:schemeClr val="accent1">
              <a:alpha val="1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6372199" y="3581818"/>
            <a:ext cx="816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SK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58562" y="360962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PK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67087" y="2152272"/>
            <a:ext cx="685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Alice</a:t>
            </a:r>
            <a:endParaRPr lang="en-CA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80724" y="2172479"/>
            <a:ext cx="685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Bob</a:t>
            </a:r>
            <a:endParaRPr lang="en-CA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3087420" y="2901293"/>
            <a:ext cx="2924740" cy="23651"/>
          </a:xfrm>
          <a:prstGeom prst="straightConnector1">
            <a:avLst/>
          </a:prstGeom>
          <a:ln w="1905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635896" y="2495895"/>
                <a:ext cx="1968744" cy="3929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𝐶𝑇</m:t>
                      </m:r>
                      <m:r>
                        <a:rPr lang="en-CA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CA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𝐸𝑛𝑐</m:t>
                          </m:r>
                          <m:r>
                            <a:rPr lang="en-US" b="0" i="1" baseline="-2500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𝑃𝐾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/>
                      </m:sSup>
                    </m:oMath>
                  </m:oMathPara>
                </a14:m>
                <a:endParaRPr lang="en-CA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2495895"/>
                <a:ext cx="1968744" cy="392993"/>
              </a:xfrm>
              <a:prstGeom prst="rect">
                <a:avLst/>
              </a:prstGeom>
              <a:blipFill rotWithShape="1">
                <a:blip r:embed="rId3"/>
                <a:stretch>
                  <a:fillRect b="-10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 descr="http://iconlibrary.iconshock.com/wp-content/uploads/2008/10/alice_25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752" y="2745974"/>
            <a:ext cx="935032" cy="1173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33" descr="https://encrypted-tbn3.gstatic.com/images?q=tbn:ANd9GcSRoJblC7gZo6LVPNnJ-9PTS0ivFVMUVbOYWggxnyWgybZquE070Q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0812" y="2699684"/>
            <a:ext cx="656208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2430050" y="4940480"/>
            <a:ext cx="4239480" cy="56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All </a:t>
            </a:r>
            <a:r>
              <a:rPr lang="en-US" sz="2400" b="1" u="sng" dirty="0" smtClean="0">
                <a:solidFill>
                  <a:srgbClr val="FF0000"/>
                </a:solidFill>
              </a:rPr>
              <a:t>or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nothing access to the data</a:t>
            </a:r>
          </a:p>
        </p:txBody>
      </p:sp>
      <p:sp>
        <p:nvSpPr>
          <p:cNvPr id="17" name="Subtitle 1"/>
          <p:cNvSpPr txBox="1">
            <a:spLocks/>
          </p:cNvSpPr>
          <p:nvPr/>
        </p:nvSpPr>
        <p:spPr>
          <a:xfrm>
            <a:off x="683568" y="410563"/>
            <a:ext cx="7992888" cy="8581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Public Key Encryption </a:t>
            </a:r>
          </a:p>
          <a:p>
            <a:r>
              <a:rPr lang="en-US" sz="1900" dirty="0" smtClean="0">
                <a:solidFill>
                  <a:schemeClr val="tx1"/>
                </a:solidFill>
                <a:latin typeface="+mj-lt"/>
                <a:ea typeface="Cambria Math" pitchFamily="18" charset="0"/>
                <a:cs typeface="Arial Unicode MS" pitchFamily="34" charset="-128"/>
              </a:rPr>
              <a:t>[</a:t>
            </a:r>
            <a:r>
              <a:rPr lang="en-US" sz="1900" dirty="0" err="1" smtClean="0">
                <a:solidFill>
                  <a:schemeClr val="tx1"/>
                </a:solidFill>
                <a:latin typeface="+mj-lt"/>
              </a:rPr>
              <a:t>Diffie</a:t>
            </a:r>
            <a:r>
              <a:rPr lang="en-US" sz="1900" dirty="0" smtClean="0">
                <a:solidFill>
                  <a:schemeClr val="tx1"/>
                </a:solidFill>
                <a:latin typeface="+mj-lt"/>
              </a:rPr>
              <a:t>-Hellman 76, </a:t>
            </a:r>
            <a:r>
              <a:rPr lang="en-US" sz="1900" dirty="0" err="1" smtClean="0">
                <a:solidFill>
                  <a:schemeClr val="tx1"/>
                </a:solidFill>
                <a:latin typeface="+mj-lt"/>
              </a:rPr>
              <a:t>Rivest</a:t>
            </a:r>
            <a:r>
              <a:rPr lang="en-US" sz="1900" dirty="0" smtClean="0">
                <a:solidFill>
                  <a:schemeClr val="tx1"/>
                </a:solidFill>
                <a:latin typeface="+mj-lt"/>
              </a:rPr>
              <a:t> Shamir </a:t>
            </a:r>
            <a:r>
              <a:rPr lang="en-US" sz="1900" dirty="0" err="1" smtClean="0">
                <a:solidFill>
                  <a:schemeClr val="tx1"/>
                </a:solidFill>
                <a:latin typeface="+mj-lt"/>
              </a:rPr>
              <a:t>Adleman</a:t>
            </a:r>
            <a:r>
              <a:rPr lang="en-US" sz="1900" dirty="0" smtClean="0">
                <a:solidFill>
                  <a:schemeClr val="tx1"/>
                </a:solidFill>
                <a:latin typeface="+mj-lt"/>
              </a:rPr>
              <a:t> 77]</a:t>
            </a:r>
            <a:endParaRPr lang="en-US" sz="1900" dirty="0" smtClean="0">
              <a:solidFill>
                <a:schemeClr val="tx1"/>
              </a:solidFill>
              <a:latin typeface="+mj-lt"/>
              <a:ea typeface="Cambria Math" pitchFamily="18" charset="0"/>
              <a:cs typeface="Arial Unicode MS" pitchFamily="34" charset="-128"/>
            </a:endParaRPr>
          </a:p>
          <a:p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520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07882" y="1916833"/>
            <a:ext cx="3888432" cy="4536504"/>
          </a:xfrm>
          <a:prstGeom prst="roundRect">
            <a:avLst/>
          </a:prstGeom>
          <a:solidFill>
            <a:schemeClr val="accent1">
              <a:alpha val="19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138"/>
              <p:cNvSpPr txBox="1"/>
              <p:nvPr/>
            </p:nvSpPr>
            <p:spPr>
              <a:xfrm>
                <a:off x="611560" y="2247255"/>
                <a:ext cx="43695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 err="1" smtClean="0">
                    <a:latin typeface="Calibri"/>
                    <a:cs typeface="+mn-cs"/>
                  </a:rPr>
                  <a:t>Enc</a:t>
                </a:r>
                <a:r>
                  <a:rPr lang="en-US" sz="2400" b="1" dirty="0" smtClean="0">
                    <a:latin typeface="Calibri"/>
                    <a:cs typeface="+mn-cs"/>
                  </a:rPr>
                  <a:t>(101,m) = L</a:t>
                </a:r>
                <a:r>
                  <a:rPr lang="en-US" sz="2400" b="1" baseline="-25000" dirty="0" smtClean="0">
                    <a:latin typeface="Calibri"/>
                    <a:cs typeface="+mn-cs"/>
                  </a:rPr>
                  <a:t>1</a:t>
                </a:r>
                <a:r>
                  <a:rPr lang="en-US" sz="2400" b="1" dirty="0" smtClean="0">
                    <a:latin typeface="Calibri"/>
                    <a:cs typeface="+mn-cs"/>
                  </a:rPr>
                  <a:t>, L</a:t>
                </a:r>
                <a:r>
                  <a:rPr lang="en-US" sz="2400" b="1" baseline="-25000" dirty="0" smtClean="0">
                    <a:latin typeface="Calibri"/>
                    <a:cs typeface="+mn-cs"/>
                  </a:rPr>
                  <a:t>3</a:t>
                </a:r>
                <a:r>
                  <a:rPr lang="en-US" sz="2400" b="1" dirty="0" smtClean="0">
                    <a:latin typeface="Calibri"/>
                    <a:cs typeface="+mn-cs"/>
                  </a:rPr>
                  <a:t>, L</a:t>
                </a:r>
                <a:r>
                  <a:rPr lang="en-US" sz="2400" b="1" baseline="-25000" dirty="0" smtClean="0">
                    <a:latin typeface="Calibri"/>
                    <a:cs typeface="+mn-cs"/>
                  </a:rPr>
                  <a:t>out</a:t>
                </a:r>
                <a:r>
                  <a:rPr lang="en-US" sz="2400" b="1" dirty="0" smtClean="0">
                    <a:latin typeface="Calibri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Cambria Math"/>
                        <a:sym typeface="Wingdings" pitchFamily="2" charset="2"/>
                      </a:rPr>
                      <m:t>⨁</m:t>
                    </m:r>
                  </m:oMath>
                </a14:m>
                <a:r>
                  <a:rPr lang="en-US" sz="2400" b="1" dirty="0" smtClean="0">
                    <a:latin typeface="Calibri"/>
                    <a:cs typeface="+mn-cs"/>
                  </a:rPr>
                  <a:t> m</a:t>
                </a:r>
                <a:endParaRPr lang="en-US" sz="2400" b="1" dirty="0"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23" name="TextBox 1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247255"/>
                <a:ext cx="4369570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2092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Line 37"/>
          <p:cNvSpPr>
            <a:spLocks noChangeShapeType="1"/>
          </p:cNvSpPr>
          <p:nvPr/>
        </p:nvSpPr>
        <p:spPr bwMode="auto">
          <a:xfrm rot="10800000" flipH="1" flipV="1">
            <a:off x="2814524" y="4941168"/>
            <a:ext cx="238041" cy="13198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29" name="Line 40"/>
          <p:cNvSpPr>
            <a:spLocks noChangeShapeType="1"/>
          </p:cNvSpPr>
          <p:nvPr/>
        </p:nvSpPr>
        <p:spPr bwMode="auto">
          <a:xfrm rot="10800000" flipH="1" flipV="1">
            <a:off x="2516502" y="3877279"/>
            <a:ext cx="82921" cy="15095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30" name="Line 38"/>
          <p:cNvSpPr>
            <a:spLocks noChangeShapeType="1"/>
          </p:cNvSpPr>
          <p:nvPr/>
        </p:nvSpPr>
        <p:spPr bwMode="auto">
          <a:xfrm rot="10800000" flipV="1">
            <a:off x="3379124" y="3877279"/>
            <a:ext cx="504056" cy="119587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31" name="Line 39"/>
          <p:cNvSpPr>
            <a:spLocks noChangeShapeType="1"/>
          </p:cNvSpPr>
          <p:nvPr/>
        </p:nvSpPr>
        <p:spPr bwMode="auto">
          <a:xfrm rot="10800000" flipV="1">
            <a:off x="2959464" y="3877279"/>
            <a:ext cx="59620" cy="15095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32" name="TextBox 138"/>
          <p:cNvSpPr txBox="1"/>
          <p:nvPr/>
        </p:nvSpPr>
        <p:spPr>
          <a:xfrm>
            <a:off x="634478" y="2924944"/>
            <a:ext cx="4297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latin typeface="Calibri"/>
                <a:cs typeface="+mn-cs"/>
              </a:rPr>
              <a:t>SK</a:t>
            </a:r>
            <a:r>
              <a:rPr lang="en-US" sz="2400" b="1" baseline="-25000" dirty="0" smtClean="0">
                <a:latin typeface="Calibri"/>
                <a:cs typeface="+mn-cs"/>
              </a:rPr>
              <a:t>P </a:t>
            </a:r>
            <a:r>
              <a:rPr lang="en-US" sz="2400" b="1" dirty="0" smtClean="0">
                <a:latin typeface="Calibri"/>
                <a:cs typeface="+mn-cs"/>
              </a:rPr>
              <a:t>= OR-filter &amp; AND-filter </a:t>
            </a:r>
            <a:endParaRPr lang="en-US" sz="2400" b="1" dirty="0">
              <a:latin typeface="Calibri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41202" y="3563724"/>
            <a:ext cx="360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L</a:t>
            </a:r>
            <a:r>
              <a:rPr lang="en-US" b="1" baseline="-25000" dirty="0" smtClean="0"/>
              <a:t>1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2875068" y="3563724"/>
            <a:ext cx="360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L</a:t>
            </a:r>
            <a:r>
              <a:rPr lang="en-US" b="1" baseline="-25000" dirty="0" smtClean="0"/>
              <a:t>2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3709354" y="3573016"/>
            <a:ext cx="360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L</a:t>
            </a:r>
            <a:r>
              <a:rPr lang="en-US" b="1" baseline="-25000" dirty="0" smtClean="0"/>
              <a:t>3</a:t>
            </a:r>
            <a:endParaRPr lang="en-US" dirty="0"/>
          </a:p>
        </p:txBody>
      </p:sp>
      <p:pic>
        <p:nvPicPr>
          <p:cNvPr id="50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009848"/>
            <a:ext cx="1023401" cy="1023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2267744" y="4022027"/>
            <a:ext cx="1020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1400" b="1" dirty="0" smtClean="0">
                <a:latin typeface="Calibri" pitchFamily="34" charset="0"/>
                <a:sym typeface="Wingdings" pitchFamily="2" charset="2"/>
              </a:rPr>
              <a:t>OR-filter</a:t>
            </a:r>
            <a:endParaRPr lang="en-US" sz="1400" b="1" dirty="0"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52" name="TextBox 58"/>
          <p:cNvSpPr txBox="1"/>
          <p:nvPr/>
        </p:nvSpPr>
        <p:spPr>
          <a:xfrm>
            <a:off x="2482533" y="4153141"/>
            <a:ext cx="618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latin typeface="Calibri"/>
                <a:cs typeface="+mn-cs"/>
              </a:rPr>
              <a:t>L</a:t>
            </a:r>
            <a:r>
              <a:rPr lang="en-US" b="1" baseline="-25000" dirty="0" smtClean="0">
                <a:latin typeface="Calibri"/>
                <a:cs typeface="+mn-cs"/>
              </a:rPr>
              <a:t>1</a:t>
            </a:r>
            <a:r>
              <a:rPr lang="en-US" b="1" dirty="0" smtClean="0">
                <a:latin typeface="Calibri"/>
                <a:cs typeface="+mn-cs"/>
              </a:rPr>
              <a:t> L</a:t>
            </a:r>
            <a:r>
              <a:rPr lang="en-US" b="1" baseline="-25000" dirty="0" smtClean="0">
                <a:latin typeface="Calibri"/>
                <a:cs typeface="+mn-cs"/>
              </a:rPr>
              <a:t>2</a:t>
            </a:r>
            <a:endParaRPr lang="en-US" b="1" baseline="-25000" dirty="0">
              <a:latin typeface="Calibri"/>
              <a:cs typeface="+mn-cs"/>
            </a:endParaRPr>
          </a:p>
        </p:txBody>
      </p:sp>
      <p:sp>
        <p:nvSpPr>
          <p:cNvPr id="53" name="TextBox 58"/>
          <p:cNvSpPr txBox="1"/>
          <p:nvPr/>
        </p:nvSpPr>
        <p:spPr>
          <a:xfrm>
            <a:off x="2599424" y="435894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latin typeface="Calibri"/>
                <a:cs typeface="+mn-cs"/>
              </a:rPr>
              <a:t>L</a:t>
            </a:r>
            <a:r>
              <a:rPr lang="en-US" b="1" baseline="-25000" dirty="0" smtClean="0">
                <a:latin typeface="Calibri"/>
                <a:cs typeface="+mn-cs"/>
              </a:rPr>
              <a:t>4</a:t>
            </a:r>
            <a:endParaRPr lang="en-US" b="1" baseline="-25000" dirty="0">
              <a:latin typeface="Calibri"/>
              <a:cs typeface="+mn-cs"/>
            </a:endParaRPr>
          </a:p>
        </p:txBody>
      </p:sp>
      <p:pic>
        <p:nvPicPr>
          <p:cNvPr id="54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1052" y="4997886"/>
            <a:ext cx="1023401" cy="1023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ext Box 14"/>
          <p:cNvSpPr txBox="1">
            <a:spLocks noChangeArrowheads="1"/>
          </p:cNvSpPr>
          <p:nvPr/>
        </p:nvSpPr>
        <p:spPr bwMode="auto">
          <a:xfrm>
            <a:off x="2731052" y="5010065"/>
            <a:ext cx="1020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1400" b="1" dirty="0" smtClean="0">
                <a:latin typeface="Calibri" pitchFamily="34" charset="0"/>
                <a:sym typeface="Wingdings" pitchFamily="2" charset="2"/>
              </a:rPr>
              <a:t>AND-filter</a:t>
            </a:r>
            <a:endParaRPr lang="en-US" sz="1400" b="1" dirty="0"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56" name="TextBox 58"/>
          <p:cNvSpPr txBox="1"/>
          <p:nvPr/>
        </p:nvSpPr>
        <p:spPr>
          <a:xfrm>
            <a:off x="2945841" y="5141179"/>
            <a:ext cx="618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latin typeface="Calibri"/>
                <a:cs typeface="+mn-cs"/>
              </a:rPr>
              <a:t>L</a:t>
            </a:r>
            <a:r>
              <a:rPr lang="en-US" b="1" baseline="-25000" dirty="0" smtClean="0">
                <a:latin typeface="Calibri"/>
                <a:cs typeface="+mn-cs"/>
              </a:rPr>
              <a:t>4</a:t>
            </a:r>
            <a:r>
              <a:rPr lang="en-US" b="1" dirty="0" smtClean="0">
                <a:latin typeface="Calibri"/>
                <a:cs typeface="+mn-cs"/>
              </a:rPr>
              <a:t> L</a:t>
            </a:r>
            <a:r>
              <a:rPr lang="en-US" b="1" baseline="-25000" dirty="0" smtClean="0">
                <a:latin typeface="Calibri"/>
                <a:cs typeface="+mn-cs"/>
              </a:rPr>
              <a:t>3</a:t>
            </a:r>
            <a:endParaRPr lang="en-US" b="1" baseline="-25000" dirty="0">
              <a:latin typeface="Calibri"/>
              <a:cs typeface="+mn-cs"/>
            </a:endParaRPr>
          </a:p>
        </p:txBody>
      </p:sp>
      <p:sp>
        <p:nvSpPr>
          <p:cNvPr id="57" name="TextBox 58"/>
          <p:cNvSpPr txBox="1"/>
          <p:nvPr/>
        </p:nvSpPr>
        <p:spPr>
          <a:xfrm>
            <a:off x="2987269" y="5301208"/>
            <a:ext cx="656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latin typeface="Calibri"/>
                <a:cs typeface="+mn-cs"/>
              </a:rPr>
              <a:t>L</a:t>
            </a:r>
            <a:r>
              <a:rPr lang="en-US" b="1" baseline="-25000" dirty="0" smtClean="0">
                <a:latin typeface="Calibri"/>
                <a:cs typeface="+mn-cs"/>
              </a:rPr>
              <a:t>out</a:t>
            </a:r>
            <a:endParaRPr lang="en-US" b="1" baseline="-25000" dirty="0">
              <a:latin typeface="Calibri"/>
              <a:cs typeface="+mn-cs"/>
            </a:endParaRPr>
          </a:p>
        </p:txBody>
      </p:sp>
      <p:sp>
        <p:nvSpPr>
          <p:cNvPr id="24" name="Subtitle 1"/>
          <p:cNvSpPr txBox="1">
            <a:spLocks/>
          </p:cNvSpPr>
          <p:nvPr/>
        </p:nvSpPr>
        <p:spPr>
          <a:xfrm>
            <a:off x="827584" y="410563"/>
            <a:ext cx="7992888" cy="858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Constructing </a:t>
            </a:r>
            <a:r>
              <a:rPr lang="en-US" b="1" u="sng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One Time </a:t>
            </a:r>
            <a:r>
              <a:rPr lang="en-US" b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Computational Filters</a:t>
            </a: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26812" y="980728"/>
            <a:ext cx="1193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[Yao 86]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55386" y="1413937"/>
            <a:ext cx="17924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One-time ABE</a:t>
            </a:r>
            <a:endParaRPr lang="en-US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63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" grpId="0"/>
      <p:bldP spid="33" grpId="0"/>
      <p:bldP spid="34" grpId="0"/>
      <p:bldP spid="51" grpId="0"/>
      <p:bldP spid="52" grpId="0"/>
      <p:bldP spid="53" grpId="0"/>
      <p:bldP spid="55" grpId="0"/>
      <p:bldP spid="56" grpId="0"/>
      <p:bldP spid="5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07882" y="1916833"/>
            <a:ext cx="3888432" cy="4536504"/>
          </a:xfrm>
          <a:prstGeom prst="roundRect">
            <a:avLst/>
          </a:prstGeom>
          <a:solidFill>
            <a:schemeClr val="accent1">
              <a:alpha val="19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138"/>
              <p:cNvSpPr txBox="1"/>
              <p:nvPr/>
            </p:nvSpPr>
            <p:spPr>
              <a:xfrm>
                <a:off x="611560" y="2247255"/>
                <a:ext cx="43695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 err="1" smtClean="0">
                    <a:latin typeface="Calibri"/>
                    <a:cs typeface="+mn-cs"/>
                  </a:rPr>
                  <a:t>Enc</a:t>
                </a:r>
                <a:r>
                  <a:rPr lang="en-US" sz="2400" b="1" dirty="0" smtClean="0">
                    <a:latin typeface="Calibri"/>
                    <a:cs typeface="+mn-cs"/>
                  </a:rPr>
                  <a:t>(101,m) = 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Calibri"/>
                    <a:cs typeface="+mn-cs"/>
                  </a:rPr>
                  <a:t>L</a:t>
                </a:r>
                <a:r>
                  <a:rPr lang="en-US" sz="2400" b="1" baseline="-25000" dirty="0" smtClean="0">
                    <a:solidFill>
                      <a:srgbClr val="FF0000"/>
                    </a:solidFill>
                    <a:latin typeface="Calibri"/>
                    <a:cs typeface="+mn-cs"/>
                  </a:rPr>
                  <a:t>1</a:t>
                </a:r>
                <a:r>
                  <a:rPr lang="en-US" sz="2400" b="1" dirty="0" smtClean="0">
                    <a:latin typeface="Calibri"/>
                    <a:cs typeface="+mn-cs"/>
                  </a:rPr>
                  <a:t>, L</a:t>
                </a:r>
                <a:r>
                  <a:rPr lang="en-US" sz="2400" b="1" baseline="-25000" dirty="0" smtClean="0">
                    <a:latin typeface="Calibri"/>
                    <a:cs typeface="+mn-cs"/>
                  </a:rPr>
                  <a:t>3</a:t>
                </a:r>
                <a:r>
                  <a:rPr lang="en-US" sz="2400" b="1" dirty="0" smtClean="0">
                    <a:latin typeface="Calibri"/>
                    <a:cs typeface="+mn-cs"/>
                  </a:rPr>
                  <a:t>, L</a:t>
                </a:r>
                <a:r>
                  <a:rPr lang="en-US" sz="2400" b="1" baseline="-25000" dirty="0" smtClean="0">
                    <a:latin typeface="Calibri"/>
                    <a:cs typeface="+mn-cs"/>
                  </a:rPr>
                  <a:t>out</a:t>
                </a:r>
                <a:r>
                  <a:rPr lang="en-US" sz="2400" b="1" dirty="0" smtClean="0">
                    <a:latin typeface="Calibri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Cambria Math"/>
                        <a:sym typeface="Wingdings" pitchFamily="2" charset="2"/>
                      </a:rPr>
                      <m:t>⨁</m:t>
                    </m:r>
                  </m:oMath>
                </a14:m>
                <a:r>
                  <a:rPr lang="en-US" sz="2400" b="1" dirty="0" smtClean="0">
                    <a:latin typeface="Calibri"/>
                    <a:cs typeface="+mn-cs"/>
                  </a:rPr>
                  <a:t> m</a:t>
                </a:r>
                <a:endParaRPr lang="en-US" sz="2400" b="1" dirty="0"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23" name="TextBox 1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247255"/>
                <a:ext cx="4369570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2092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Line 37"/>
          <p:cNvSpPr>
            <a:spLocks noChangeShapeType="1"/>
          </p:cNvSpPr>
          <p:nvPr/>
        </p:nvSpPr>
        <p:spPr bwMode="auto">
          <a:xfrm rot="10800000" flipH="1" flipV="1">
            <a:off x="2875068" y="4935150"/>
            <a:ext cx="177497" cy="137999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29" name="Line 40"/>
          <p:cNvSpPr>
            <a:spLocks noChangeShapeType="1"/>
          </p:cNvSpPr>
          <p:nvPr/>
        </p:nvSpPr>
        <p:spPr bwMode="auto">
          <a:xfrm rot="10800000" flipH="1" flipV="1">
            <a:off x="2516502" y="3877279"/>
            <a:ext cx="82921" cy="150954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30" name="Line 38"/>
          <p:cNvSpPr>
            <a:spLocks noChangeShapeType="1"/>
          </p:cNvSpPr>
          <p:nvPr/>
        </p:nvSpPr>
        <p:spPr bwMode="auto">
          <a:xfrm rot="10800000" flipV="1">
            <a:off x="3379124" y="3877279"/>
            <a:ext cx="504056" cy="119587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31" name="Line 39"/>
          <p:cNvSpPr>
            <a:spLocks noChangeShapeType="1"/>
          </p:cNvSpPr>
          <p:nvPr/>
        </p:nvSpPr>
        <p:spPr bwMode="auto">
          <a:xfrm rot="10800000" flipV="1">
            <a:off x="2959464" y="3877279"/>
            <a:ext cx="59620" cy="15095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32" name="TextBox 138"/>
          <p:cNvSpPr txBox="1"/>
          <p:nvPr/>
        </p:nvSpPr>
        <p:spPr>
          <a:xfrm>
            <a:off x="634478" y="2924944"/>
            <a:ext cx="4297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latin typeface="Calibri"/>
                <a:cs typeface="+mn-cs"/>
              </a:rPr>
              <a:t>SK</a:t>
            </a:r>
            <a:r>
              <a:rPr lang="en-US" sz="2400" b="1" baseline="-25000" dirty="0" smtClean="0">
                <a:latin typeface="Calibri"/>
                <a:cs typeface="+mn-cs"/>
              </a:rPr>
              <a:t>P </a:t>
            </a:r>
            <a:r>
              <a:rPr lang="en-US" sz="2400" b="1" dirty="0" smtClean="0">
                <a:latin typeface="Calibri"/>
                <a:cs typeface="+mn-cs"/>
              </a:rPr>
              <a:t>= OR-filter &amp; AND-filter </a:t>
            </a:r>
            <a:endParaRPr lang="en-US" sz="2400" b="1" dirty="0">
              <a:latin typeface="Calibri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41202" y="3563724"/>
            <a:ext cx="360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</a:t>
            </a:r>
            <a:r>
              <a:rPr lang="en-US" b="1" baseline="-25000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875068" y="3563724"/>
            <a:ext cx="360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L</a:t>
            </a:r>
            <a:r>
              <a:rPr lang="en-US" b="1" baseline="-25000" dirty="0" smtClean="0"/>
              <a:t>2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3709354" y="3573016"/>
            <a:ext cx="360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L</a:t>
            </a:r>
            <a:r>
              <a:rPr lang="en-US" b="1" baseline="-25000" dirty="0" smtClean="0"/>
              <a:t>3</a:t>
            </a:r>
            <a:endParaRPr lang="en-US" dirty="0"/>
          </a:p>
        </p:txBody>
      </p:sp>
      <p:pic>
        <p:nvPicPr>
          <p:cNvPr id="50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009848"/>
            <a:ext cx="1023401" cy="1023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2267744" y="4022027"/>
            <a:ext cx="1020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1400" b="1" dirty="0" smtClean="0">
                <a:latin typeface="Calibri" pitchFamily="34" charset="0"/>
                <a:sym typeface="Wingdings" pitchFamily="2" charset="2"/>
              </a:rPr>
              <a:t>OR-filter</a:t>
            </a:r>
            <a:endParaRPr lang="en-US" sz="1400" b="1" dirty="0"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52" name="TextBox 58"/>
          <p:cNvSpPr txBox="1"/>
          <p:nvPr/>
        </p:nvSpPr>
        <p:spPr>
          <a:xfrm>
            <a:off x="2482533" y="4153141"/>
            <a:ext cx="618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latin typeface="Calibri"/>
                <a:cs typeface="+mn-cs"/>
              </a:rPr>
              <a:t>L</a:t>
            </a:r>
            <a:r>
              <a:rPr lang="en-US" b="1" baseline="-25000" dirty="0" smtClean="0">
                <a:latin typeface="Calibri"/>
                <a:cs typeface="+mn-cs"/>
              </a:rPr>
              <a:t>1</a:t>
            </a:r>
            <a:r>
              <a:rPr lang="en-US" b="1" dirty="0" smtClean="0">
                <a:latin typeface="Calibri"/>
                <a:cs typeface="+mn-cs"/>
              </a:rPr>
              <a:t> L</a:t>
            </a:r>
            <a:r>
              <a:rPr lang="en-US" b="1" baseline="-25000" dirty="0" smtClean="0">
                <a:latin typeface="Calibri"/>
                <a:cs typeface="+mn-cs"/>
              </a:rPr>
              <a:t>2</a:t>
            </a:r>
            <a:endParaRPr lang="en-US" b="1" baseline="-25000" dirty="0">
              <a:latin typeface="Calibri"/>
              <a:cs typeface="+mn-cs"/>
            </a:endParaRPr>
          </a:p>
        </p:txBody>
      </p:sp>
      <p:sp>
        <p:nvSpPr>
          <p:cNvPr id="53" name="TextBox 58"/>
          <p:cNvSpPr txBox="1"/>
          <p:nvPr/>
        </p:nvSpPr>
        <p:spPr>
          <a:xfrm>
            <a:off x="2599424" y="435894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latin typeface="Calibri"/>
                <a:cs typeface="+mn-cs"/>
              </a:rPr>
              <a:t>L</a:t>
            </a:r>
            <a:r>
              <a:rPr lang="en-US" b="1" baseline="-25000" dirty="0" smtClean="0">
                <a:latin typeface="Calibri"/>
                <a:cs typeface="+mn-cs"/>
              </a:rPr>
              <a:t>4</a:t>
            </a:r>
            <a:endParaRPr lang="en-US" b="1" baseline="-25000" dirty="0">
              <a:latin typeface="Calibri"/>
              <a:cs typeface="+mn-cs"/>
            </a:endParaRPr>
          </a:p>
        </p:txBody>
      </p:sp>
      <p:pic>
        <p:nvPicPr>
          <p:cNvPr id="54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1052" y="4997886"/>
            <a:ext cx="1023401" cy="1023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ext Box 14"/>
          <p:cNvSpPr txBox="1">
            <a:spLocks noChangeArrowheads="1"/>
          </p:cNvSpPr>
          <p:nvPr/>
        </p:nvSpPr>
        <p:spPr bwMode="auto">
          <a:xfrm>
            <a:off x="2731052" y="5010065"/>
            <a:ext cx="1020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1400" b="1" dirty="0" smtClean="0">
                <a:latin typeface="Calibri" pitchFamily="34" charset="0"/>
                <a:sym typeface="Wingdings" pitchFamily="2" charset="2"/>
              </a:rPr>
              <a:t>AND-filter</a:t>
            </a:r>
            <a:endParaRPr lang="en-US" sz="1400" b="1" dirty="0"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56" name="TextBox 58"/>
          <p:cNvSpPr txBox="1"/>
          <p:nvPr/>
        </p:nvSpPr>
        <p:spPr>
          <a:xfrm>
            <a:off x="2945841" y="5141179"/>
            <a:ext cx="618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latin typeface="Calibri"/>
                <a:cs typeface="+mn-cs"/>
              </a:rPr>
              <a:t>L</a:t>
            </a:r>
            <a:r>
              <a:rPr lang="en-US" b="1" baseline="-25000" dirty="0" smtClean="0">
                <a:latin typeface="Calibri"/>
                <a:cs typeface="+mn-cs"/>
              </a:rPr>
              <a:t>4</a:t>
            </a:r>
            <a:r>
              <a:rPr lang="en-US" b="1" dirty="0" smtClean="0">
                <a:latin typeface="Calibri"/>
                <a:cs typeface="+mn-cs"/>
              </a:rPr>
              <a:t> L</a:t>
            </a:r>
            <a:r>
              <a:rPr lang="en-US" b="1" baseline="-25000" dirty="0" smtClean="0">
                <a:latin typeface="Calibri"/>
                <a:cs typeface="+mn-cs"/>
              </a:rPr>
              <a:t>3</a:t>
            </a:r>
            <a:endParaRPr lang="en-US" b="1" baseline="-25000" dirty="0">
              <a:latin typeface="Calibri"/>
              <a:cs typeface="+mn-cs"/>
            </a:endParaRPr>
          </a:p>
        </p:txBody>
      </p:sp>
      <p:sp>
        <p:nvSpPr>
          <p:cNvPr id="57" name="TextBox 58"/>
          <p:cNvSpPr txBox="1"/>
          <p:nvPr/>
        </p:nvSpPr>
        <p:spPr>
          <a:xfrm>
            <a:off x="2987269" y="5301208"/>
            <a:ext cx="656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latin typeface="Calibri"/>
                <a:cs typeface="+mn-cs"/>
              </a:rPr>
              <a:t>L</a:t>
            </a:r>
            <a:r>
              <a:rPr lang="en-US" b="1" baseline="-25000" dirty="0" smtClean="0">
                <a:latin typeface="Calibri"/>
                <a:cs typeface="+mn-cs"/>
              </a:rPr>
              <a:t>out</a:t>
            </a:r>
            <a:endParaRPr lang="en-US" b="1" baseline="-25000" dirty="0">
              <a:latin typeface="Calibri"/>
              <a:cs typeface="+mn-cs"/>
            </a:endParaRPr>
          </a:p>
        </p:txBody>
      </p:sp>
      <p:sp>
        <p:nvSpPr>
          <p:cNvPr id="24" name="TextBox 58"/>
          <p:cNvSpPr txBox="1"/>
          <p:nvPr/>
        </p:nvSpPr>
        <p:spPr>
          <a:xfrm>
            <a:off x="2915816" y="471585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Calibri"/>
                <a:cs typeface="+mn-cs"/>
              </a:rPr>
              <a:t>L</a:t>
            </a:r>
            <a:r>
              <a:rPr lang="en-US" b="1" baseline="-25000" dirty="0" smtClean="0">
                <a:solidFill>
                  <a:srgbClr val="FF0000"/>
                </a:solidFill>
                <a:latin typeface="Calibri"/>
                <a:cs typeface="+mn-cs"/>
              </a:rPr>
              <a:t>4</a:t>
            </a:r>
            <a:endParaRPr lang="en-US" b="1" baseline="-25000" dirty="0">
              <a:solidFill>
                <a:srgbClr val="FF0000"/>
              </a:solidFill>
              <a:latin typeface="Calibri"/>
              <a:cs typeface="+mn-cs"/>
            </a:endParaRPr>
          </a:p>
        </p:txBody>
      </p:sp>
      <p:sp>
        <p:nvSpPr>
          <p:cNvPr id="25" name="Subtitle 1"/>
          <p:cNvSpPr txBox="1">
            <a:spLocks/>
          </p:cNvSpPr>
          <p:nvPr/>
        </p:nvSpPr>
        <p:spPr>
          <a:xfrm>
            <a:off x="827584" y="410563"/>
            <a:ext cx="7992888" cy="858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Constructing </a:t>
            </a:r>
            <a:r>
              <a:rPr lang="en-US" b="1" u="sng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One Time </a:t>
            </a:r>
            <a:r>
              <a:rPr lang="en-US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Computational Filters</a:t>
            </a: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626812" y="980728"/>
            <a:ext cx="1193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[Yao 86]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55386" y="1412776"/>
            <a:ext cx="17924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One-time ABE</a:t>
            </a:r>
            <a:endParaRPr lang="en-US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80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5796135" y="2062589"/>
            <a:ext cx="1728193" cy="36933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507882" y="1916833"/>
            <a:ext cx="3888432" cy="4536504"/>
          </a:xfrm>
          <a:prstGeom prst="roundRect">
            <a:avLst/>
          </a:prstGeom>
          <a:solidFill>
            <a:schemeClr val="accent1">
              <a:alpha val="19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138"/>
              <p:cNvSpPr txBox="1"/>
              <p:nvPr/>
            </p:nvSpPr>
            <p:spPr>
              <a:xfrm>
                <a:off x="611560" y="2247255"/>
                <a:ext cx="43695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 err="1" smtClean="0">
                    <a:latin typeface="Calibri"/>
                    <a:cs typeface="+mn-cs"/>
                  </a:rPr>
                  <a:t>Enc</a:t>
                </a:r>
                <a:r>
                  <a:rPr lang="en-US" sz="2400" b="1" dirty="0" smtClean="0">
                    <a:latin typeface="Calibri"/>
                    <a:cs typeface="+mn-cs"/>
                  </a:rPr>
                  <a:t>(101,m) = 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Calibri"/>
                    <a:cs typeface="+mn-cs"/>
                  </a:rPr>
                  <a:t>L</a:t>
                </a:r>
                <a:r>
                  <a:rPr lang="en-US" sz="2400" b="1" baseline="-25000" dirty="0" smtClean="0">
                    <a:solidFill>
                      <a:srgbClr val="FF0000"/>
                    </a:solidFill>
                    <a:latin typeface="Calibri"/>
                    <a:cs typeface="+mn-cs"/>
                  </a:rPr>
                  <a:t>1</a:t>
                </a:r>
                <a:r>
                  <a:rPr lang="en-US" sz="2400" b="1" dirty="0" smtClean="0">
                    <a:latin typeface="Calibri"/>
                    <a:cs typeface="+mn-cs"/>
                  </a:rPr>
                  <a:t>, 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Calibri"/>
                    <a:cs typeface="+mn-cs"/>
                  </a:rPr>
                  <a:t>L</a:t>
                </a:r>
                <a:r>
                  <a:rPr lang="en-US" sz="2400" b="1" baseline="-25000" dirty="0" smtClean="0">
                    <a:solidFill>
                      <a:srgbClr val="FF0000"/>
                    </a:solidFill>
                    <a:latin typeface="Calibri"/>
                    <a:cs typeface="+mn-cs"/>
                  </a:rPr>
                  <a:t>3</a:t>
                </a:r>
                <a:r>
                  <a:rPr lang="en-US" sz="2400" b="1" dirty="0" smtClean="0">
                    <a:latin typeface="Calibri"/>
                    <a:cs typeface="+mn-cs"/>
                  </a:rPr>
                  <a:t>, 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Calibri"/>
                    <a:cs typeface="+mn-cs"/>
                  </a:rPr>
                  <a:t>L</a:t>
                </a:r>
                <a:r>
                  <a:rPr lang="en-US" sz="2400" b="1" baseline="-25000" dirty="0" smtClean="0">
                    <a:solidFill>
                      <a:srgbClr val="FF0000"/>
                    </a:solidFill>
                    <a:latin typeface="Calibri"/>
                    <a:cs typeface="+mn-cs"/>
                  </a:rPr>
                  <a:t>out</a:t>
                </a:r>
                <a:r>
                  <a:rPr lang="en-US" sz="2400" b="1" dirty="0" smtClean="0">
                    <a:latin typeface="Calibri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Cambria Math"/>
                        <a:sym typeface="Wingdings" pitchFamily="2" charset="2"/>
                      </a:rPr>
                      <m:t>⨁</m:t>
                    </m:r>
                  </m:oMath>
                </a14:m>
                <a:r>
                  <a:rPr lang="en-US" sz="2400" b="1" dirty="0" smtClean="0">
                    <a:latin typeface="Calibri"/>
                    <a:cs typeface="+mn-cs"/>
                  </a:rPr>
                  <a:t> m</a:t>
                </a:r>
                <a:endParaRPr lang="en-US" sz="2400" b="1" dirty="0"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23" name="TextBox 1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247255"/>
                <a:ext cx="4369570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2092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Line 37"/>
          <p:cNvSpPr>
            <a:spLocks noChangeShapeType="1"/>
          </p:cNvSpPr>
          <p:nvPr/>
        </p:nvSpPr>
        <p:spPr bwMode="auto">
          <a:xfrm rot="10800000" flipH="1" flipV="1">
            <a:off x="2872662" y="4935150"/>
            <a:ext cx="177497" cy="137999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29" name="Line 40"/>
          <p:cNvSpPr>
            <a:spLocks noChangeShapeType="1"/>
          </p:cNvSpPr>
          <p:nvPr/>
        </p:nvSpPr>
        <p:spPr bwMode="auto">
          <a:xfrm rot="10800000" flipH="1" flipV="1">
            <a:off x="2514096" y="3877279"/>
            <a:ext cx="82921" cy="150954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30" name="Line 38"/>
          <p:cNvSpPr>
            <a:spLocks noChangeShapeType="1"/>
          </p:cNvSpPr>
          <p:nvPr/>
        </p:nvSpPr>
        <p:spPr bwMode="auto">
          <a:xfrm rot="10800000" flipV="1">
            <a:off x="3376718" y="3877279"/>
            <a:ext cx="504056" cy="1195872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31" name="Line 39"/>
          <p:cNvSpPr>
            <a:spLocks noChangeShapeType="1"/>
          </p:cNvSpPr>
          <p:nvPr/>
        </p:nvSpPr>
        <p:spPr bwMode="auto">
          <a:xfrm rot="10800000" flipV="1">
            <a:off x="2957058" y="3877279"/>
            <a:ext cx="59620" cy="15095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32" name="TextBox 138"/>
          <p:cNvSpPr txBox="1"/>
          <p:nvPr/>
        </p:nvSpPr>
        <p:spPr>
          <a:xfrm>
            <a:off x="634478" y="2924944"/>
            <a:ext cx="4297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latin typeface="Calibri"/>
                <a:cs typeface="+mn-cs"/>
              </a:rPr>
              <a:t>SK</a:t>
            </a:r>
            <a:r>
              <a:rPr lang="en-US" sz="2400" b="1" baseline="-25000" dirty="0" smtClean="0">
                <a:latin typeface="Calibri"/>
                <a:cs typeface="+mn-cs"/>
              </a:rPr>
              <a:t>P </a:t>
            </a:r>
            <a:r>
              <a:rPr lang="en-US" sz="2400" b="1" dirty="0" smtClean="0">
                <a:latin typeface="Calibri"/>
                <a:cs typeface="+mn-cs"/>
              </a:rPr>
              <a:t>= OR-filter &amp; AND-filter </a:t>
            </a:r>
            <a:endParaRPr lang="en-US" sz="2400" b="1" dirty="0">
              <a:latin typeface="Calibri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38796" y="3563724"/>
            <a:ext cx="360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</a:t>
            </a:r>
            <a:r>
              <a:rPr lang="en-US" b="1" baseline="-25000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872662" y="3563724"/>
            <a:ext cx="360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L</a:t>
            </a:r>
            <a:r>
              <a:rPr lang="en-US" b="1" baseline="-25000" dirty="0" smtClean="0"/>
              <a:t>2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3706948" y="3573016"/>
            <a:ext cx="360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</a:t>
            </a:r>
            <a:r>
              <a:rPr lang="en-US" b="1" baseline="-25000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0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5338" y="4009848"/>
            <a:ext cx="1023401" cy="1023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2265338" y="4022027"/>
            <a:ext cx="1020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1400" b="1" dirty="0" smtClean="0">
                <a:latin typeface="Calibri" pitchFamily="34" charset="0"/>
                <a:sym typeface="Wingdings" pitchFamily="2" charset="2"/>
              </a:rPr>
              <a:t>OR-filter</a:t>
            </a:r>
            <a:endParaRPr lang="en-US" sz="1400" b="1" dirty="0"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52" name="TextBox 58"/>
          <p:cNvSpPr txBox="1"/>
          <p:nvPr/>
        </p:nvSpPr>
        <p:spPr>
          <a:xfrm>
            <a:off x="2480127" y="4153141"/>
            <a:ext cx="618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latin typeface="Calibri"/>
                <a:cs typeface="+mn-cs"/>
              </a:rPr>
              <a:t>L</a:t>
            </a:r>
            <a:r>
              <a:rPr lang="en-US" b="1" baseline="-25000" dirty="0" smtClean="0">
                <a:latin typeface="Calibri"/>
                <a:cs typeface="+mn-cs"/>
              </a:rPr>
              <a:t>1</a:t>
            </a:r>
            <a:r>
              <a:rPr lang="en-US" b="1" dirty="0" smtClean="0">
                <a:latin typeface="Calibri"/>
                <a:cs typeface="+mn-cs"/>
              </a:rPr>
              <a:t> L</a:t>
            </a:r>
            <a:r>
              <a:rPr lang="en-US" b="1" baseline="-25000" dirty="0" smtClean="0">
                <a:latin typeface="Calibri"/>
                <a:cs typeface="+mn-cs"/>
              </a:rPr>
              <a:t>2</a:t>
            </a:r>
            <a:endParaRPr lang="en-US" b="1" baseline="-25000" dirty="0">
              <a:latin typeface="Calibri"/>
              <a:cs typeface="+mn-cs"/>
            </a:endParaRPr>
          </a:p>
        </p:txBody>
      </p:sp>
      <p:sp>
        <p:nvSpPr>
          <p:cNvPr id="53" name="TextBox 58"/>
          <p:cNvSpPr txBox="1"/>
          <p:nvPr/>
        </p:nvSpPr>
        <p:spPr>
          <a:xfrm>
            <a:off x="2597018" y="435894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latin typeface="Calibri"/>
                <a:cs typeface="+mn-cs"/>
              </a:rPr>
              <a:t>L</a:t>
            </a:r>
            <a:r>
              <a:rPr lang="en-US" b="1" baseline="-25000" dirty="0" smtClean="0">
                <a:latin typeface="Calibri"/>
                <a:cs typeface="+mn-cs"/>
              </a:rPr>
              <a:t>4</a:t>
            </a:r>
            <a:endParaRPr lang="en-US" b="1" baseline="-25000" dirty="0">
              <a:latin typeface="Calibri"/>
              <a:cs typeface="+mn-cs"/>
            </a:endParaRPr>
          </a:p>
        </p:txBody>
      </p:sp>
      <p:pic>
        <p:nvPicPr>
          <p:cNvPr id="54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646" y="4997886"/>
            <a:ext cx="1023401" cy="1023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ext Box 14"/>
          <p:cNvSpPr txBox="1">
            <a:spLocks noChangeArrowheads="1"/>
          </p:cNvSpPr>
          <p:nvPr/>
        </p:nvSpPr>
        <p:spPr bwMode="auto">
          <a:xfrm>
            <a:off x="2728646" y="5010065"/>
            <a:ext cx="1020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1400" b="1" dirty="0" smtClean="0">
                <a:latin typeface="Calibri" pitchFamily="34" charset="0"/>
                <a:sym typeface="Wingdings" pitchFamily="2" charset="2"/>
              </a:rPr>
              <a:t>AND-filter</a:t>
            </a:r>
            <a:endParaRPr lang="en-US" sz="1400" b="1" dirty="0"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56" name="TextBox 58"/>
          <p:cNvSpPr txBox="1"/>
          <p:nvPr/>
        </p:nvSpPr>
        <p:spPr>
          <a:xfrm>
            <a:off x="2943435" y="5141179"/>
            <a:ext cx="618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latin typeface="Calibri"/>
                <a:cs typeface="+mn-cs"/>
              </a:rPr>
              <a:t>L</a:t>
            </a:r>
            <a:r>
              <a:rPr lang="en-US" b="1" baseline="-25000" dirty="0" smtClean="0">
                <a:latin typeface="Calibri"/>
                <a:cs typeface="+mn-cs"/>
              </a:rPr>
              <a:t>4</a:t>
            </a:r>
            <a:r>
              <a:rPr lang="en-US" b="1" dirty="0" smtClean="0">
                <a:latin typeface="Calibri"/>
                <a:cs typeface="+mn-cs"/>
              </a:rPr>
              <a:t> L</a:t>
            </a:r>
            <a:r>
              <a:rPr lang="en-US" b="1" baseline="-25000" dirty="0" smtClean="0">
                <a:latin typeface="Calibri"/>
                <a:cs typeface="+mn-cs"/>
              </a:rPr>
              <a:t>3</a:t>
            </a:r>
            <a:endParaRPr lang="en-US" b="1" baseline="-25000" dirty="0">
              <a:latin typeface="Calibri"/>
              <a:cs typeface="+mn-cs"/>
            </a:endParaRPr>
          </a:p>
        </p:txBody>
      </p:sp>
      <p:sp>
        <p:nvSpPr>
          <p:cNvPr id="57" name="TextBox 58"/>
          <p:cNvSpPr txBox="1"/>
          <p:nvPr/>
        </p:nvSpPr>
        <p:spPr>
          <a:xfrm>
            <a:off x="2984863" y="5301208"/>
            <a:ext cx="656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latin typeface="Calibri"/>
                <a:cs typeface="+mn-cs"/>
              </a:rPr>
              <a:t>L</a:t>
            </a:r>
            <a:r>
              <a:rPr lang="en-US" b="1" baseline="-25000" dirty="0" smtClean="0">
                <a:latin typeface="Calibri"/>
                <a:cs typeface="+mn-cs"/>
              </a:rPr>
              <a:t>out</a:t>
            </a:r>
            <a:endParaRPr lang="en-US" b="1" baseline="-25000" dirty="0">
              <a:latin typeface="Calibri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82522" y="2433662"/>
            <a:ext cx="4137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Given SK</a:t>
            </a:r>
            <a:r>
              <a:rPr lang="en-US" baseline="-25000" dirty="0" smtClean="0"/>
              <a:t>P</a:t>
            </a:r>
            <a:r>
              <a:rPr lang="en-US" dirty="0" smtClean="0"/>
              <a:t>, </a:t>
            </a:r>
            <a:r>
              <a:rPr lang="en-US" dirty="0" err="1" smtClean="0"/>
              <a:t>Enc</a:t>
            </a:r>
            <a:r>
              <a:rPr lang="en-US" dirty="0" smtClean="0"/>
              <a:t>(101, m</a:t>
            </a:r>
            <a:r>
              <a:rPr lang="en-US" baseline="-25000" dirty="0" smtClean="0"/>
              <a:t>1</a:t>
            </a:r>
            <a:r>
              <a:rPr lang="en-US" dirty="0" smtClean="0"/>
              <a:t>), </a:t>
            </a:r>
            <a:r>
              <a:rPr lang="en-US" dirty="0" err="1" smtClean="0"/>
              <a:t>Enc</a:t>
            </a:r>
            <a:r>
              <a:rPr lang="en-US" dirty="0" smtClean="0"/>
              <a:t>(010, m</a:t>
            </a:r>
            <a:r>
              <a:rPr lang="en-US" baseline="-25000" dirty="0" smtClean="0"/>
              <a:t>2</a:t>
            </a:r>
            <a:r>
              <a:rPr lang="en-US" dirty="0" smtClean="0"/>
              <a:t>):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the user should not learn m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but he does!!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(the labels/strings are correlated)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682522" y="4748951"/>
            <a:ext cx="4137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Come up with </a:t>
            </a:r>
            <a:r>
              <a:rPr lang="en-US" b="1" u="sng" dirty="0" smtClean="0"/>
              <a:t>reusable</a:t>
            </a:r>
            <a:r>
              <a:rPr lang="en-US" dirty="0" smtClean="0"/>
              <a:t> computational filters where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decrypting </a:t>
            </a:r>
            <a:r>
              <a:rPr lang="en-US" dirty="0" err="1" smtClean="0"/>
              <a:t>Enc</a:t>
            </a:r>
            <a:r>
              <a:rPr lang="en-US" dirty="0" smtClean="0"/>
              <a:t>(101, m</a:t>
            </a:r>
            <a:r>
              <a:rPr lang="en-US" baseline="-25000" dirty="0" smtClean="0"/>
              <a:t>1</a:t>
            </a:r>
            <a:r>
              <a:rPr lang="en-US" dirty="0" smtClean="0"/>
              <a:t>) does not help to decrypt </a:t>
            </a:r>
            <a:r>
              <a:rPr lang="en-US" dirty="0" err="1" smtClean="0"/>
              <a:t>Enc</a:t>
            </a:r>
            <a:r>
              <a:rPr lang="en-US" dirty="0" smtClean="0"/>
              <a:t>(010, m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</p:txBody>
      </p:sp>
      <p:sp>
        <p:nvSpPr>
          <p:cNvPr id="24" name="TextBox 58"/>
          <p:cNvSpPr txBox="1"/>
          <p:nvPr/>
        </p:nvSpPr>
        <p:spPr>
          <a:xfrm>
            <a:off x="2913410" y="471585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Calibri"/>
                <a:cs typeface="+mn-cs"/>
              </a:rPr>
              <a:t>L</a:t>
            </a:r>
            <a:r>
              <a:rPr lang="en-US" b="1" baseline="-25000" dirty="0" smtClean="0">
                <a:solidFill>
                  <a:srgbClr val="FF0000"/>
                </a:solidFill>
                <a:latin typeface="Calibri"/>
                <a:cs typeface="+mn-cs"/>
              </a:rPr>
              <a:t>4</a:t>
            </a:r>
            <a:endParaRPr lang="en-US" b="1" baseline="-25000" dirty="0">
              <a:solidFill>
                <a:srgbClr val="FF0000"/>
              </a:solidFill>
              <a:latin typeface="Calibri"/>
              <a:cs typeface="+mn-cs"/>
            </a:endParaRPr>
          </a:p>
        </p:txBody>
      </p:sp>
      <p:sp>
        <p:nvSpPr>
          <p:cNvPr id="25" name="Line 38"/>
          <p:cNvSpPr>
            <a:spLocks noChangeShapeType="1"/>
          </p:cNvSpPr>
          <p:nvPr/>
        </p:nvSpPr>
        <p:spPr bwMode="auto">
          <a:xfrm rot="10800000" flipV="1">
            <a:off x="3256321" y="5867980"/>
            <a:ext cx="0" cy="206733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CA"/>
          </a:p>
        </p:txBody>
      </p:sp>
      <p:sp>
        <p:nvSpPr>
          <p:cNvPr id="26" name="TextBox 58"/>
          <p:cNvSpPr txBox="1"/>
          <p:nvPr/>
        </p:nvSpPr>
        <p:spPr>
          <a:xfrm>
            <a:off x="3264553" y="5867980"/>
            <a:ext cx="656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Calibri"/>
                <a:cs typeface="+mn-cs"/>
              </a:rPr>
              <a:t>L</a:t>
            </a:r>
            <a:r>
              <a:rPr lang="en-US" b="1" baseline="-25000" dirty="0" smtClean="0">
                <a:solidFill>
                  <a:srgbClr val="FF0000"/>
                </a:solidFill>
                <a:latin typeface="Calibri"/>
                <a:cs typeface="+mn-cs"/>
              </a:rPr>
              <a:t>out</a:t>
            </a:r>
            <a:endParaRPr lang="en-US" b="1" baseline="-25000" dirty="0">
              <a:solidFill>
                <a:srgbClr val="FF0000"/>
              </a:solidFill>
              <a:latin typeface="Calibri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68144" y="2062589"/>
            <a:ext cx="16376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Why one time?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5796136" y="4365104"/>
            <a:ext cx="1728192" cy="36933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6119580" y="4365104"/>
            <a:ext cx="1116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Challenge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7" name="Subtitle 1"/>
          <p:cNvSpPr txBox="1">
            <a:spLocks/>
          </p:cNvSpPr>
          <p:nvPr/>
        </p:nvSpPr>
        <p:spPr>
          <a:xfrm>
            <a:off x="827584" y="410563"/>
            <a:ext cx="7992888" cy="858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Constructing </a:t>
            </a:r>
            <a:r>
              <a:rPr lang="en-US" b="1" u="sng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One Time </a:t>
            </a:r>
            <a:r>
              <a:rPr lang="en-US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Computational Filters</a:t>
            </a: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626812" y="980728"/>
            <a:ext cx="1193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[Yao 86]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555386" y="1412776"/>
            <a:ext cx="17924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One-time ABE</a:t>
            </a:r>
            <a:endParaRPr lang="en-US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998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58" grpId="0"/>
      <p:bldP spid="6" grpId="0"/>
      <p:bldP spid="35" grpId="0" animBg="1"/>
      <p:bldP spid="3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1"/>
          <p:cNvSpPr>
            <a:spLocks noGrp="1"/>
          </p:cNvSpPr>
          <p:nvPr>
            <p:ph type="subTitle" idx="1"/>
          </p:nvPr>
        </p:nvSpPr>
        <p:spPr>
          <a:xfrm>
            <a:off x="827584" y="410563"/>
            <a:ext cx="7992888" cy="858197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Constructing </a:t>
            </a:r>
            <a:r>
              <a:rPr lang="en-US" b="1" u="sng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Reusable</a:t>
            </a:r>
            <a:r>
              <a:rPr lang="en-US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 Computational Filters</a:t>
            </a: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  <p:sp>
        <p:nvSpPr>
          <p:cNvPr id="25" name="TextBox 22"/>
          <p:cNvSpPr txBox="1"/>
          <p:nvPr/>
        </p:nvSpPr>
        <p:spPr>
          <a:xfrm>
            <a:off x="488600" y="4652532"/>
            <a:ext cx="2499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Calibri"/>
                <a:cs typeface="+mn-cs"/>
              </a:rPr>
              <a:t>strings: single-use</a:t>
            </a:r>
            <a:endParaRPr lang="en-US" sz="2400" dirty="0">
              <a:latin typeface="Calibri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9564" y="1657814"/>
            <a:ext cx="2720268" cy="3479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CA" dirty="0"/>
          </a:p>
        </p:txBody>
      </p:sp>
      <p:sp>
        <p:nvSpPr>
          <p:cNvPr id="8" name="Rectangle 7"/>
          <p:cNvSpPr/>
          <p:nvPr/>
        </p:nvSpPr>
        <p:spPr>
          <a:xfrm>
            <a:off x="6120680" y="1677306"/>
            <a:ext cx="2699792" cy="3479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CA" dirty="0"/>
          </a:p>
        </p:txBody>
      </p:sp>
      <p:sp>
        <p:nvSpPr>
          <p:cNvPr id="3" name="Rectangle 2"/>
          <p:cNvSpPr/>
          <p:nvPr/>
        </p:nvSpPr>
        <p:spPr>
          <a:xfrm>
            <a:off x="5868144" y="4667305"/>
            <a:ext cx="31873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 </a:t>
            </a:r>
            <a:r>
              <a:rPr lang="en-US" sz="2400" dirty="0" smtClean="0"/>
              <a:t>functions</a:t>
            </a:r>
            <a:r>
              <a:rPr lang="en-US" sz="2400" dirty="0"/>
              <a:t>: many-use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366213" y="1724478"/>
                <a:ext cx="2557175" cy="1692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600" b="1" dirty="0">
                    <a:solidFill>
                      <a:srgbClr val="FF0000"/>
                    </a:solidFill>
                    <a:sym typeface="Wingdings" pitchFamily="2" charset="2"/>
                  </a:rPr>
                  <a:t>OUR KEY </a:t>
                </a:r>
                <a:r>
                  <a:rPr lang="en-US" sz="2600" b="1" dirty="0" smtClean="0">
                    <a:solidFill>
                      <a:srgbClr val="FF0000"/>
                    </a:solidFill>
                    <a:sym typeface="Wingdings" pitchFamily="2" charset="2"/>
                  </a:rPr>
                  <a:t>IDEA </a:t>
                </a:r>
                <a:endParaRPr lang="en-US" sz="2600" b="1" dirty="0">
                  <a:solidFill>
                    <a:srgbClr val="FF0000"/>
                  </a:solidFill>
                  <a:sym typeface="Wingdings" pitchFamily="2" charset="2"/>
                </a:endParaRPr>
              </a:p>
              <a:p>
                <a:pPr algn="ctr"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600" b="1" dirty="0">
                    <a:solidFill>
                      <a:srgbClr val="FF0000"/>
                    </a:solidFill>
                    <a:sym typeface="Wingdings" pitchFamily="2" charset="2"/>
                  </a:rPr>
                  <a:t>Replace </a:t>
                </a:r>
                <a:r>
                  <a:rPr lang="en-US" sz="2600" b="1" dirty="0" smtClean="0">
                    <a:solidFill>
                      <a:srgbClr val="FF0000"/>
                    </a:solidFill>
                    <a:sym typeface="Wingdings" pitchFamily="2" charset="2"/>
                  </a:rPr>
                  <a:t>strings L </a:t>
                </a:r>
              </a:p>
              <a:p>
                <a:pPr algn="ctr"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600" b="1" dirty="0" smtClean="0">
                    <a:solidFill>
                      <a:srgbClr val="FF0000"/>
                    </a:solidFill>
                    <a:sym typeface="Wingdings"/>
                  </a:rPr>
                  <a:t>by </a:t>
                </a:r>
                <a:r>
                  <a:rPr lang="en-US" sz="2600" b="1" dirty="0">
                    <a:solidFill>
                      <a:srgbClr val="FF0000"/>
                    </a:solidFill>
                    <a:sym typeface="Wingdings"/>
                  </a:rPr>
                  <a:t>functions </a:t>
                </a:r>
                <a14:m>
                  <m:oMath xmlns:m="http://schemas.openxmlformats.org/officeDocument/2006/math">
                    <m:r>
                      <a:rPr lang="en-US" sz="2600" b="1" i="1">
                        <a:solidFill>
                          <a:srgbClr val="FF0000"/>
                        </a:solidFill>
                        <a:latin typeface="Cambria Math"/>
                        <a:ea typeface="Cambria Math"/>
                        <a:sym typeface="Wingdings"/>
                      </a:rPr>
                      <m:t>𝝍</m:t>
                    </m:r>
                  </m:oMath>
                </a14:m>
                <a:r>
                  <a:rPr lang="en-US" sz="2600" b="1" dirty="0">
                    <a:solidFill>
                      <a:srgbClr val="FF0000"/>
                    </a:solidFill>
                    <a:sym typeface="Wingdings"/>
                  </a:rPr>
                  <a:t> </a:t>
                </a:r>
                <a:r>
                  <a:rPr lang="en-US" sz="2600" b="1" dirty="0">
                    <a:solidFill>
                      <a:srgbClr val="FF0000"/>
                    </a:solidFill>
                    <a:sym typeface="Wingdings" pitchFamily="2" charset="2"/>
                  </a:rPr>
                  <a:t> </a:t>
                </a:r>
                <a:endParaRPr lang="en-US" sz="2600" dirty="0">
                  <a:solidFill>
                    <a:srgbClr val="FF0000"/>
                  </a:solidFill>
                  <a:sym typeface="Wingdings" pitchFamily="2" charset="2"/>
                </a:endParaRPr>
              </a:p>
              <a:p>
                <a:endParaRPr lang="en-US" sz="2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6213" y="1724478"/>
                <a:ext cx="2557175" cy="1692771"/>
              </a:xfrm>
              <a:prstGeom prst="rect">
                <a:avLst/>
              </a:prstGeom>
              <a:blipFill rotWithShape="1">
                <a:blip r:embed="rId3"/>
                <a:stretch>
                  <a:fillRect l="-3571" t="-2878" r="-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ight Arrow 8"/>
          <p:cNvSpPr/>
          <p:nvPr/>
        </p:nvSpPr>
        <p:spPr>
          <a:xfrm>
            <a:off x="3762788" y="3169981"/>
            <a:ext cx="172819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10163" y="1816810"/>
            <a:ext cx="25790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u="sng" dirty="0" smtClean="0"/>
              <a:t>One time </a:t>
            </a:r>
          </a:p>
          <a:p>
            <a:pPr algn="ctr"/>
            <a:r>
              <a:rPr lang="en-US" sz="2200" dirty="0" smtClean="0"/>
              <a:t>computational filters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608" y="2996348"/>
            <a:ext cx="13154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Yao </a:t>
            </a:r>
            <a:r>
              <a:rPr lang="en-US" sz="2400" dirty="0" smtClean="0">
                <a:solidFill>
                  <a:srgbClr val="FF0000"/>
                </a:solidFill>
              </a:rPr>
              <a:t>1986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205907" y="1824476"/>
            <a:ext cx="2579069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u="sng" dirty="0" smtClean="0"/>
              <a:t>Reusable</a:t>
            </a:r>
          </a:p>
          <a:p>
            <a:pPr algn="ctr"/>
            <a:r>
              <a:rPr lang="en-US" sz="2200" dirty="0" smtClean="0"/>
              <a:t>computational filters</a:t>
            </a:r>
          </a:p>
          <a:p>
            <a:pPr algn="ctr"/>
            <a:r>
              <a:rPr lang="en-US" sz="2000" dirty="0"/>
              <a:t>[This Work]</a:t>
            </a:r>
          </a:p>
          <a:p>
            <a:pPr algn="ctr"/>
            <a:r>
              <a:rPr lang="en-US" sz="2200" dirty="0" smtClean="0"/>
              <a:t>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552728" y="2977764"/>
            <a:ext cx="214340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 dirty="0" smtClean="0">
                <a:solidFill>
                  <a:srgbClr val="FF0000"/>
                </a:solidFill>
              </a:rPr>
              <a:t>Gorbunov</a:t>
            </a:r>
          </a:p>
          <a:p>
            <a:r>
              <a:rPr lang="en-US" sz="2400" dirty="0" err="1" smtClean="0">
                <a:solidFill>
                  <a:srgbClr val="FF0000"/>
                </a:solidFill>
              </a:rPr>
              <a:t>Vaikuntanathan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Wee 2013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587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32444" y="1052736"/>
            <a:ext cx="1616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[This Work]</a:t>
            </a:r>
            <a:endParaRPr lang="en-US" sz="2400" dirty="0"/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516607" y="1916832"/>
            <a:ext cx="3695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AND filter</a:t>
            </a:r>
            <a:endParaRPr lang="en-US" sz="2400" b="1" dirty="0">
              <a:solidFill>
                <a:srgbClr val="FF0000"/>
              </a:solidFill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95548" y="1916833"/>
            <a:ext cx="4267200" cy="36110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CA" dirty="0"/>
          </a:p>
        </p:txBody>
      </p:sp>
      <p:sp>
        <p:nvSpPr>
          <p:cNvPr id="38" name="Text Box 14"/>
          <p:cNvSpPr txBox="1">
            <a:spLocks noChangeArrowheads="1"/>
          </p:cNvSpPr>
          <p:nvPr/>
        </p:nvSpPr>
        <p:spPr bwMode="auto">
          <a:xfrm>
            <a:off x="299721" y="4820030"/>
            <a:ext cx="40767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2000" dirty="0">
                <a:latin typeface="Calibri" pitchFamily="34" charset="0"/>
                <a:sym typeface="Wingdings" pitchFamily="2" charset="2"/>
              </a:rPr>
              <a:t>O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n input 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1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AND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 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2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, output 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3</a:t>
            </a:r>
            <a:endParaRPr lang="en-US" sz="2000" dirty="0"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326106" y="2398857"/>
            <a:ext cx="365760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(indexed by 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hidden 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strings</a:t>
            </a:r>
            <a:r>
              <a:rPr lang="en-US" sz="2000" dirty="0" smtClean="0">
                <a:solidFill>
                  <a:srgbClr val="0000FF"/>
                </a:solidFill>
                <a:latin typeface="Calibri" pitchFamily="34" charset="0"/>
                <a:sym typeface="Wingdings" pitchFamily="2" charset="2"/>
              </a:rPr>
              <a:t/>
            </a:r>
            <a:br>
              <a:rPr lang="en-US" sz="2000" dirty="0" smtClean="0">
                <a:solidFill>
                  <a:srgbClr val="0000FF"/>
                </a:solidFill>
                <a:latin typeface="Calibri" pitchFamily="34" charset="0"/>
                <a:sym typeface="Wingdings" pitchFamily="2" charset="2"/>
              </a:rPr>
            </a:b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1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,L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2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 and 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3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)</a:t>
            </a:r>
            <a:endParaRPr lang="en-US" sz="2000" dirty="0">
              <a:latin typeface="Calibri" pitchFamily="34" charset="0"/>
              <a:sym typeface="Wingdings" pitchFamily="2" charset="2"/>
            </a:endParaRPr>
          </a:p>
        </p:txBody>
      </p:sp>
      <p:pic>
        <p:nvPicPr>
          <p:cNvPr id="40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345" y="3323500"/>
            <a:ext cx="1612472" cy="1673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1545983" y="3429000"/>
            <a:ext cx="14859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1400" b="1" dirty="0" smtClean="0">
                <a:latin typeface="Calibri" pitchFamily="34" charset="0"/>
                <a:sym typeface="Wingdings" pitchFamily="2" charset="2"/>
              </a:rPr>
              <a:t>AND-filter</a:t>
            </a:r>
            <a:endParaRPr lang="en-US" sz="1400" b="1" dirty="0"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42" name="TextBox 58"/>
          <p:cNvSpPr txBox="1"/>
          <p:nvPr/>
        </p:nvSpPr>
        <p:spPr>
          <a:xfrm>
            <a:off x="1978031" y="3637208"/>
            <a:ext cx="1237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latin typeface="Calibri"/>
                <a:cs typeface="+mn-cs"/>
              </a:rPr>
              <a:t>L</a:t>
            </a:r>
            <a:r>
              <a:rPr lang="en-US" b="1" baseline="-25000" dirty="0" smtClean="0">
                <a:latin typeface="Calibri"/>
                <a:cs typeface="+mn-cs"/>
              </a:rPr>
              <a:t>1</a:t>
            </a:r>
            <a:r>
              <a:rPr lang="en-US" b="1" dirty="0" smtClean="0">
                <a:latin typeface="Calibri"/>
                <a:cs typeface="+mn-cs"/>
              </a:rPr>
              <a:t> L</a:t>
            </a:r>
            <a:r>
              <a:rPr lang="en-US" b="1" baseline="-25000" dirty="0" smtClean="0">
                <a:latin typeface="Calibri"/>
                <a:cs typeface="+mn-cs"/>
              </a:rPr>
              <a:t>2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baseline="-25000" dirty="0">
                <a:latin typeface="Calibri"/>
              </a:rPr>
              <a:t> </a:t>
            </a:r>
            <a:r>
              <a:rPr lang="en-US" b="1" baseline="-25000" dirty="0" smtClean="0">
                <a:latin typeface="Calibri"/>
              </a:rPr>
              <a:t>  </a:t>
            </a:r>
            <a:r>
              <a:rPr lang="en-US" b="1" dirty="0" smtClean="0">
                <a:latin typeface="Calibri"/>
              </a:rPr>
              <a:t>L</a:t>
            </a:r>
            <a:r>
              <a:rPr lang="en-US" b="1" baseline="-25000" dirty="0" smtClean="0">
                <a:latin typeface="Calibri"/>
              </a:rPr>
              <a:t>3</a:t>
            </a:r>
            <a:endParaRPr lang="en-US" b="1" baseline="-25000" dirty="0">
              <a:latin typeface="Calibri"/>
              <a:cs typeface="+mn-cs"/>
            </a:endParaRPr>
          </a:p>
        </p:txBody>
      </p:sp>
      <p:sp>
        <p:nvSpPr>
          <p:cNvPr id="43" name="TextBox 58"/>
          <p:cNvSpPr txBox="1"/>
          <p:nvPr/>
        </p:nvSpPr>
        <p:spPr>
          <a:xfrm>
            <a:off x="1822080" y="3059668"/>
            <a:ext cx="1237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latin typeface="Calibri"/>
                <a:cs typeface="+mn-cs"/>
              </a:rPr>
              <a:t>L</a:t>
            </a:r>
            <a:r>
              <a:rPr lang="en-US" b="1" baseline="-25000" dirty="0" smtClean="0">
                <a:latin typeface="Calibri"/>
                <a:cs typeface="+mn-cs"/>
              </a:rPr>
              <a:t>1</a:t>
            </a:r>
            <a:r>
              <a:rPr lang="en-US" b="1" dirty="0" smtClean="0">
                <a:latin typeface="Calibri"/>
                <a:cs typeface="+mn-cs"/>
              </a:rPr>
              <a:t>        L</a:t>
            </a:r>
            <a:r>
              <a:rPr lang="en-US" b="1" baseline="-25000" dirty="0" smtClean="0">
                <a:latin typeface="Calibri"/>
                <a:cs typeface="+mn-cs"/>
              </a:rPr>
              <a:t>2</a:t>
            </a:r>
            <a:endParaRPr lang="en-US" b="1" baseline="-25000" dirty="0">
              <a:latin typeface="Calibri"/>
              <a:cs typeface="+mn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574062" y="3356992"/>
            <a:ext cx="0" cy="11899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979712" y="3356992"/>
            <a:ext cx="0" cy="11899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ubtitle 1"/>
          <p:cNvSpPr txBox="1">
            <a:spLocks/>
          </p:cNvSpPr>
          <p:nvPr/>
        </p:nvSpPr>
        <p:spPr>
          <a:xfrm>
            <a:off x="827584" y="410563"/>
            <a:ext cx="7992888" cy="858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Constructing </a:t>
            </a:r>
            <a:r>
              <a:rPr lang="en-US" b="1" u="sng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Reusable</a:t>
            </a:r>
            <a:r>
              <a:rPr lang="en-US" b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 Computational Filters</a:t>
            </a: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366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195548" y="1916833"/>
            <a:ext cx="4267200" cy="36110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CA" dirty="0"/>
          </a:p>
        </p:txBody>
      </p:sp>
      <p:sp>
        <p:nvSpPr>
          <p:cNvPr id="38" name="Text Box 14"/>
          <p:cNvSpPr txBox="1">
            <a:spLocks noChangeArrowheads="1"/>
          </p:cNvSpPr>
          <p:nvPr/>
        </p:nvSpPr>
        <p:spPr bwMode="auto">
          <a:xfrm>
            <a:off x="299721" y="4820030"/>
            <a:ext cx="40767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2000" dirty="0">
                <a:latin typeface="Calibri" pitchFamily="34" charset="0"/>
                <a:sym typeface="Wingdings" pitchFamily="2" charset="2"/>
              </a:rPr>
              <a:t>O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n input 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1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AND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 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2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, output 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3</a:t>
            </a:r>
            <a:endParaRPr lang="en-US" sz="2000" dirty="0"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326106" y="2398857"/>
            <a:ext cx="365760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(indexed by 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hidden 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strings</a:t>
            </a:r>
            <a:r>
              <a:rPr lang="en-US" sz="2000" dirty="0" smtClean="0">
                <a:solidFill>
                  <a:srgbClr val="0000FF"/>
                </a:solidFill>
                <a:latin typeface="Calibri" pitchFamily="34" charset="0"/>
                <a:sym typeface="Wingdings" pitchFamily="2" charset="2"/>
              </a:rPr>
              <a:t/>
            </a:r>
            <a:br>
              <a:rPr lang="en-US" sz="2000" dirty="0" smtClean="0">
                <a:solidFill>
                  <a:srgbClr val="0000FF"/>
                </a:solidFill>
                <a:latin typeface="Calibri" pitchFamily="34" charset="0"/>
                <a:sym typeface="Wingdings" pitchFamily="2" charset="2"/>
              </a:rPr>
            </a:b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1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,L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2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 and 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3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)</a:t>
            </a:r>
            <a:endParaRPr lang="en-US" sz="2000" dirty="0">
              <a:latin typeface="Calibri" pitchFamily="34" charset="0"/>
              <a:sym typeface="Wingdings" pitchFamily="2" charset="2"/>
            </a:endParaRPr>
          </a:p>
        </p:txBody>
      </p:sp>
      <p:pic>
        <p:nvPicPr>
          <p:cNvPr id="40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345" y="3323500"/>
            <a:ext cx="1612472" cy="1673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1545983" y="3429000"/>
            <a:ext cx="14859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1400" b="1" dirty="0" smtClean="0">
                <a:latin typeface="Calibri" pitchFamily="34" charset="0"/>
                <a:sym typeface="Wingdings" pitchFamily="2" charset="2"/>
              </a:rPr>
              <a:t>AND-filter</a:t>
            </a:r>
            <a:endParaRPr lang="en-US" sz="1400" b="1" dirty="0"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42" name="TextBox 58"/>
          <p:cNvSpPr txBox="1"/>
          <p:nvPr/>
        </p:nvSpPr>
        <p:spPr>
          <a:xfrm>
            <a:off x="1978031" y="3637208"/>
            <a:ext cx="1237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latin typeface="Calibri"/>
                <a:cs typeface="+mn-cs"/>
              </a:rPr>
              <a:t>L</a:t>
            </a:r>
            <a:r>
              <a:rPr lang="en-US" b="1" baseline="-25000" dirty="0" smtClean="0">
                <a:latin typeface="Calibri"/>
                <a:cs typeface="+mn-cs"/>
              </a:rPr>
              <a:t>1</a:t>
            </a:r>
            <a:r>
              <a:rPr lang="en-US" b="1" dirty="0" smtClean="0">
                <a:latin typeface="Calibri"/>
                <a:cs typeface="+mn-cs"/>
              </a:rPr>
              <a:t> L</a:t>
            </a:r>
            <a:r>
              <a:rPr lang="en-US" b="1" baseline="-25000" dirty="0" smtClean="0">
                <a:latin typeface="Calibri"/>
                <a:cs typeface="+mn-cs"/>
              </a:rPr>
              <a:t>2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baseline="-25000" dirty="0">
                <a:latin typeface="Calibri"/>
              </a:rPr>
              <a:t> </a:t>
            </a:r>
            <a:r>
              <a:rPr lang="en-US" b="1" baseline="-25000" dirty="0" smtClean="0">
                <a:latin typeface="Calibri"/>
              </a:rPr>
              <a:t>  </a:t>
            </a:r>
            <a:r>
              <a:rPr lang="en-US" b="1" dirty="0" smtClean="0">
                <a:latin typeface="Calibri"/>
              </a:rPr>
              <a:t>L</a:t>
            </a:r>
            <a:r>
              <a:rPr lang="en-US" b="1" baseline="-25000" dirty="0" smtClean="0">
                <a:latin typeface="Calibri"/>
              </a:rPr>
              <a:t>3</a:t>
            </a:r>
            <a:endParaRPr lang="en-US" b="1" baseline="-25000" dirty="0">
              <a:latin typeface="Calibri"/>
              <a:cs typeface="+mn-cs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516607" y="1916832"/>
            <a:ext cx="3695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Reusable AND filter</a:t>
            </a:r>
            <a:endParaRPr lang="en-US" sz="2400" b="1" dirty="0">
              <a:solidFill>
                <a:srgbClr val="FF0000"/>
              </a:solidFill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12" name="TextBox 58"/>
          <p:cNvSpPr txBox="1"/>
          <p:nvPr/>
        </p:nvSpPr>
        <p:spPr>
          <a:xfrm>
            <a:off x="1822080" y="3059668"/>
            <a:ext cx="1237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latin typeface="Calibri"/>
                <a:cs typeface="+mn-cs"/>
              </a:rPr>
              <a:t>L</a:t>
            </a:r>
            <a:r>
              <a:rPr lang="en-US" b="1" baseline="-25000" dirty="0" smtClean="0">
                <a:latin typeface="Calibri"/>
                <a:cs typeface="+mn-cs"/>
              </a:rPr>
              <a:t>1</a:t>
            </a:r>
            <a:r>
              <a:rPr lang="en-US" b="1" dirty="0" smtClean="0">
                <a:latin typeface="Calibri"/>
                <a:cs typeface="+mn-cs"/>
              </a:rPr>
              <a:t>        L</a:t>
            </a:r>
            <a:r>
              <a:rPr lang="en-US" b="1" baseline="-25000" dirty="0" smtClean="0">
                <a:latin typeface="Calibri"/>
                <a:cs typeface="+mn-cs"/>
              </a:rPr>
              <a:t>2</a:t>
            </a:r>
            <a:endParaRPr lang="en-US" b="1" baseline="-25000" dirty="0">
              <a:latin typeface="Calibri"/>
              <a:cs typeface="+mn-cs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574062" y="3356992"/>
            <a:ext cx="0" cy="11899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979712" y="3356992"/>
            <a:ext cx="0" cy="11899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132444" y="1052736"/>
            <a:ext cx="1616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[This Work]</a:t>
            </a:r>
            <a:endParaRPr lang="en-US" sz="2400" dirty="0"/>
          </a:p>
        </p:txBody>
      </p:sp>
      <p:sp>
        <p:nvSpPr>
          <p:cNvPr id="16" name="Subtitle 1"/>
          <p:cNvSpPr txBox="1">
            <a:spLocks/>
          </p:cNvSpPr>
          <p:nvPr/>
        </p:nvSpPr>
        <p:spPr>
          <a:xfrm>
            <a:off x="827584" y="410563"/>
            <a:ext cx="7992888" cy="858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Constructing </a:t>
            </a:r>
            <a:r>
              <a:rPr lang="en-US" b="1" u="sng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Reusable</a:t>
            </a:r>
            <a:r>
              <a:rPr lang="en-US" b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 Computational Filters</a:t>
            </a: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703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195548" y="1916833"/>
            <a:ext cx="4267200" cy="36110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CA" dirty="0"/>
          </a:p>
        </p:txBody>
      </p:sp>
      <p:sp>
        <p:nvSpPr>
          <p:cNvPr id="38" name="Text Box 14"/>
          <p:cNvSpPr txBox="1">
            <a:spLocks noChangeArrowheads="1"/>
          </p:cNvSpPr>
          <p:nvPr/>
        </p:nvSpPr>
        <p:spPr bwMode="auto">
          <a:xfrm>
            <a:off x="299721" y="4820030"/>
            <a:ext cx="40767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2000" dirty="0">
                <a:latin typeface="Calibri" pitchFamily="34" charset="0"/>
                <a:sym typeface="Wingdings" pitchFamily="2" charset="2"/>
              </a:rPr>
              <a:t>O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n input 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1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AND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 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2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, output 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3</a:t>
            </a:r>
            <a:endParaRPr lang="en-US" sz="2000" dirty="0">
              <a:latin typeface="Calibri" pitchFamily="34" charset="0"/>
              <a:sym typeface="Wingdings" pitchFamily="2" charset="2"/>
            </a:endParaRPr>
          </a:p>
        </p:txBody>
      </p:sp>
      <p:pic>
        <p:nvPicPr>
          <p:cNvPr id="40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345" y="3323500"/>
            <a:ext cx="1612472" cy="1673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1545983" y="3429000"/>
            <a:ext cx="14859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1400" b="1" dirty="0" smtClean="0">
                <a:latin typeface="Calibri" pitchFamily="34" charset="0"/>
                <a:sym typeface="Wingdings" pitchFamily="2" charset="2"/>
              </a:rPr>
              <a:t>AND-filter</a:t>
            </a:r>
            <a:endParaRPr lang="en-US" sz="1400" b="1" dirty="0"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42" name="TextBox 58"/>
          <p:cNvSpPr txBox="1"/>
          <p:nvPr/>
        </p:nvSpPr>
        <p:spPr>
          <a:xfrm>
            <a:off x="1978031" y="3637208"/>
            <a:ext cx="1237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latin typeface="Calibri"/>
                <a:cs typeface="+mn-cs"/>
              </a:rPr>
              <a:t>L</a:t>
            </a:r>
            <a:r>
              <a:rPr lang="en-US" b="1" baseline="-25000" dirty="0" smtClean="0">
                <a:latin typeface="Calibri"/>
                <a:cs typeface="+mn-cs"/>
              </a:rPr>
              <a:t>1</a:t>
            </a:r>
            <a:r>
              <a:rPr lang="en-US" b="1" dirty="0" smtClean="0">
                <a:latin typeface="Calibri"/>
                <a:cs typeface="+mn-cs"/>
              </a:rPr>
              <a:t> L</a:t>
            </a:r>
            <a:r>
              <a:rPr lang="en-US" b="1" baseline="-25000" dirty="0" smtClean="0">
                <a:latin typeface="Calibri"/>
                <a:cs typeface="+mn-cs"/>
              </a:rPr>
              <a:t>2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baseline="-25000" dirty="0">
                <a:latin typeface="Calibri"/>
              </a:rPr>
              <a:t> </a:t>
            </a:r>
            <a:r>
              <a:rPr lang="en-US" b="1" baseline="-25000" dirty="0" smtClean="0">
                <a:latin typeface="Calibri"/>
              </a:rPr>
              <a:t>  </a:t>
            </a:r>
            <a:r>
              <a:rPr lang="en-US" b="1" dirty="0" smtClean="0">
                <a:latin typeface="Calibri"/>
              </a:rPr>
              <a:t>L</a:t>
            </a:r>
            <a:r>
              <a:rPr lang="en-US" b="1" baseline="-25000" dirty="0" smtClean="0">
                <a:latin typeface="Calibri"/>
              </a:rPr>
              <a:t>3</a:t>
            </a:r>
            <a:endParaRPr lang="en-US" b="1" baseline="-25000" dirty="0">
              <a:latin typeface="Calibri"/>
              <a:cs typeface="+mn-cs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516607" y="1916832"/>
            <a:ext cx="3695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Reusable AND filter</a:t>
            </a:r>
            <a:endParaRPr lang="en-US" sz="2400" b="1" dirty="0">
              <a:solidFill>
                <a:srgbClr val="FF0000"/>
              </a:solidFill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16" name="TextBox 58"/>
          <p:cNvSpPr txBox="1"/>
          <p:nvPr/>
        </p:nvSpPr>
        <p:spPr>
          <a:xfrm>
            <a:off x="1822080" y="3059668"/>
            <a:ext cx="1237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latin typeface="Calibri"/>
                <a:cs typeface="+mn-cs"/>
              </a:rPr>
              <a:t>L</a:t>
            </a:r>
            <a:r>
              <a:rPr lang="en-US" b="1" baseline="-25000" dirty="0" smtClean="0">
                <a:latin typeface="Calibri"/>
                <a:cs typeface="+mn-cs"/>
              </a:rPr>
              <a:t>1</a:t>
            </a:r>
            <a:r>
              <a:rPr lang="en-US" b="1" dirty="0" smtClean="0">
                <a:latin typeface="Calibri"/>
                <a:cs typeface="+mn-cs"/>
              </a:rPr>
              <a:t>        L</a:t>
            </a:r>
            <a:r>
              <a:rPr lang="en-US" b="1" baseline="-25000" dirty="0" smtClean="0">
                <a:latin typeface="Calibri"/>
                <a:cs typeface="+mn-cs"/>
              </a:rPr>
              <a:t>2</a:t>
            </a:r>
            <a:endParaRPr lang="en-US" b="1" baseline="-25000" dirty="0">
              <a:latin typeface="Calibri"/>
              <a:cs typeface="+mn-cs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574062" y="3356992"/>
            <a:ext cx="0" cy="11899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979712" y="3356992"/>
            <a:ext cx="0" cy="11899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14"/>
              <p:cNvSpPr txBox="1">
                <a:spLocks noChangeArrowheads="1"/>
              </p:cNvSpPr>
              <p:nvPr/>
            </p:nvSpPr>
            <p:spPr bwMode="auto">
              <a:xfrm>
                <a:off x="110082" y="2308810"/>
                <a:ext cx="4461918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algn="ctr"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(indexed by </a:t>
                </a:r>
                <a:r>
                  <a:rPr lang="en-US" sz="2000" b="1" dirty="0" smtClean="0">
                    <a:solidFill>
                      <a:schemeClr val="tx2"/>
                    </a:solidFill>
                    <a:latin typeface="Calibri" pitchFamily="34" charset="0"/>
                    <a:sym typeface="Wingdings" pitchFamily="2" charset="2"/>
                  </a:rPr>
                  <a:t>public</a:t>
                </a:r>
                <a:r>
                  <a:rPr lang="en-US" sz="2000" b="1" dirty="0" smtClean="0">
                    <a:solidFill>
                      <a:srgbClr val="FF0000"/>
                    </a:solidFill>
                    <a:latin typeface="Calibri" pitchFamily="34" charset="0"/>
                    <a:sym typeface="Wingdings" pitchFamily="2" charset="2"/>
                  </a:rPr>
                  <a:t> </a:t>
                </a: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functions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1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, 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2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, 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3</m:t>
                    </m:r>
                  </m:oMath>
                </a14:m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)</a:t>
                </a:r>
                <a:endParaRPr lang="en-US" sz="2000" dirty="0">
                  <a:latin typeface="Calibri" pitchFamily="34" charset="0"/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19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0082" y="2308810"/>
                <a:ext cx="4461918" cy="400110"/>
              </a:xfrm>
              <a:prstGeom prst="rect">
                <a:avLst/>
              </a:prstGeom>
              <a:blipFill rotWithShape="1">
                <a:blip r:embed="rId4"/>
                <a:stretch>
                  <a:fillRect t="-7692" b="-276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7132444" y="1052736"/>
            <a:ext cx="1616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[This Work]</a:t>
            </a:r>
            <a:endParaRPr lang="en-US" sz="2400" dirty="0"/>
          </a:p>
        </p:txBody>
      </p:sp>
      <p:sp>
        <p:nvSpPr>
          <p:cNvPr id="20" name="Subtitle 1"/>
          <p:cNvSpPr txBox="1">
            <a:spLocks/>
          </p:cNvSpPr>
          <p:nvPr/>
        </p:nvSpPr>
        <p:spPr>
          <a:xfrm>
            <a:off x="827584" y="410563"/>
            <a:ext cx="7992888" cy="858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Constructing </a:t>
            </a:r>
            <a:r>
              <a:rPr lang="en-US" b="1" u="sng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Reusable</a:t>
            </a:r>
            <a:r>
              <a:rPr lang="en-US" b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 Computational Filters</a:t>
            </a: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026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195548" y="1916833"/>
            <a:ext cx="4267200" cy="36110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CA" dirty="0"/>
          </a:p>
        </p:txBody>
      </p:sp>
      <p:sp>
        <p:nvSpPr>
          <p:cNvPr id="38" name="Text Box 14"/>
          <p:cNvSpPr txBox="1">
            <a:spLocks noChangeArrowheads="1"/>
          </p:cNvSpPr>
          <p:nvPr/>
        </p:nvSpPr>
        <p:spPr bwMode="auto">
          <a:xfrm>
            <a:off x="299721" y="4820030"/>
            <a:ext cx="40767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2000" dirty="0">
                <a:latin typeface="Calibri" pitchFamily="34" charset="0"/>
                <a:sym typeface="Wingdings" pitchFamily="2" charset="2"/>
              </a:rPr>
              <a:t>O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n input 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1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AND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 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2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, output 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3</a:t>
            </a:r>
            <a:endParaRPr lang="en-US" sz="2000" dirty="0"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516607" y="1916832"/>
            <a:ext cx="3695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Reusable AND filter</a:t>
            </a:r>
            <a:endParaRPr lang="en-US" sz="2400" b="1" dirty="0">
              <a:solidFill>
                <a:srgbClr val="FF0000"/>
              </a:solidFill>
              <a:latin typeface="Calibri" pitchFamily="34" charset="0"/>
              <a:sym typeface="Wingdings" pitchFamily="2" charset="2"/>
            </a:endParaRPr>
          </a:p>
        </p:txBody>
      </p:sp>
      <p:pic>
        <p:nvPicPr>
          <p:cNvPr id="13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345" y="3323500"/>
            <a:ext cx="1612472" cy="161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545983" y="3429000"/>
            <a:ext cx="14859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1400" b="1" dirty="0" smtClean="0">
                <a:latin typeface="Calibri" pitchFamily="34" charset="0"/>
                <a:sym typeface="Wingdings" pitchFamily="2" charset="2"/>
              </a:rPr>
              <a:t>R-AND-filter</a:t>
            </a:r>
            <a:endParaRPr lang="en-US" sz="1400" b="1" dirty="0">
              <a:latin typeface="Calibri" pitchFamily="34" charset="0"/>
              <a:sym typeface="Wingdings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58"/>
              <p:cNvSpPr txBox="1"/>
              <p:nvPr/>
            </p:nvSpPr>
            <p:spPr>
              <a:xfrm>
                <a:off x="1763688" y="3637208"/>
                <a:ext cx="1237752" cy="633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1 </m:t>
                      </m:r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2</m:t>
                      </m:r>
                    </m:oMath>
                  </m:oMathPara>
                </a14:m>
                <a:endParaRPr lang="en-US" i="1" baseline="-25000" dirty="0" smtClean="0">
                  <a:latin typeface="Cambria Math"/>
                  <a:cs typeface="+mn-cs"/>
                </a:endParaRP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3</m:t>
                      </m:r>
                    </m:oMath>
                  </m:oMathPara>
                </a14:m>
                <a:endParaRPr lang="en-US" i="1" baseline="-25000" dirty="0" smtClean="0"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15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3637208"/>
                <a:ext cx="1237752" cy="633635"/>
              </a:xfrm>
              <a:prstGeom prst="rect">
                <a:avLst/>
              </a:prstGeom>
              <a:blipFill rotWithShape="1">
                <a:blip r:embed="rId4"/>
                <a:stretch>
                  <a:fillRect b="-86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58"/>
          <p:cNvSpPr txBox="1"/>
          <p:nvPr/>
        </p:nvSpPr>
        <p:spPr>
          <a:xfrm>
            <a:off x="1822080" y="3059668"/>
            <a:ext cx="1237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latin typeface="Calibri"/>
                <a:cs typeface="+mn-cs"/>
              </a:rPr>
              <a:t>L</a:t>
            </a:r>
            <a:r>
              <a:rPr lang="en-US" b="1" baseline="-25000" dirty="0" smtClean="0">
                <a:latin typeface="Calibri"/>
                <a:cs typeface="+mn-cs"/>
              </a:rPr>
              <a:t>1</a:t>
            </a:r>
            <a:r>
              <a:rPr lang="en-US" b="1" dirty="0" smtClean="0">
                <a:latin typeface="Calibri"/>
                <a:cs typeface="+mn-cs"/>
              </a:rPr>
              <a:t>        L</a:t>
            </a:r>
            <a:r>
              <a:rPr lang="en-US" b="1" baseline="-25000" dirty="0" smtClean="0">
                <a:latin typeface="Calibri"/>
                <a:cs typeface="+mn-cs"/>
              </a:rPr>
              <a:t>2</a:t>
            </a:r>
            <a:endParaRPr lang="en-US" b="1" baseline="-25000" dirty="0">
              <a:latin typeface="Calibri"/>
              <a:cs typeface="+mn-cs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2574062" y="3356992"/>
            <a:ext cx="0" cy="11899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979712" y="3356992"/>
            <a:ext cx="0" cy="11899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14"/>
              <p:cNvSpPr txBox="1">
                <a:spLocks noChangeArrowheads="1"/>
              </p:cNvSpPr>
              <p:nvPr/>
            </p:nvSpPr>
            <p:spPr bwMode="auto">
              <a:xfrm>
                <a:off x="110082" y="2308810"/>
                <a:ext cx="4461918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algn="ctr"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(indexed by </a:t>
                </a:r>
                <a:r>
                  <a:rPr lang="en-US" sz="2000" b="1" dirty="0" smtClean="0">
                    <a:solidFill>
                      <a:schemeClr val="tx2"/>
                    </a:solidFill>
                    <a:latin typeface="Calibri" pitchFamily="34" charset="0"/>
                    <a:sym typeface="Wingdings" pitchFamily="2" charset="2"/>
                  </a:rPr>
                  <a:t>public</a:t>
                </a:r>
                <a:r>
                  <a:rPr lang="en-US" sz="2000" b="1" dirty="0" smtClean="0">
                    <a:solidFill>
                      <a:srgbClr val="FF0000"/>
                    </a:solidFill>
                    <a:latin typeface="Calibri" pitchFamily="34" charset="0"/>
                    <a:sym typeface="Wingdings" pitchFamily="2" charset="2"/>
                  </a:rPr>
                  <a:t> </a:t>
                </a: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functions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1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, 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2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, 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3</m:t>
                    </m:r>
                  </m:oMath>
                </a14:m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)</a:t>
                </a:r>
                <a:endParaRPr lang="en-US" sz="2000" dirty="0">
                  <a:latin typeface="Calibri" pitchFamily="34" charset="0"/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23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0082" y="2308810"/>
                <a:ext cx="4461918" cy="400110"/>
              </a:xfrm>
              <a:prstGeom prst="rect">
                <a:avLst/>
              </a:prstGeom>
              <a:blipFill rotWithShape="1">
                <a:blip r:embed="rId5"/>
                <a:stretch>
                  <a:fillRect t="-7692" b="-276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7132444" y="1052736"/>
            <a:ext cx="1616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[This Work]</a:t>
            </a:r>
            <a:endParaRPr lang="en-US" sz="2400" dirty="0"/>
          </a:p>
        </p:txBody>
      </p:sp>
      <p:sp>
        <p:nvSpPr>
          <p:cNvPr id="17" name="Subtitle 1"/>
          <p:cNvSpPr txBox="1">
            <a:spLocks/>
          </p:cNvSpPr>
          <p:nvPr/>
        </p:nvSpPr>
        <p:spPr>
          <a:xfrm>
            <a:off x="827584" y="410563"/>
            <a:ext cx="7992888" cy="858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Constructing </a:t>
            </a:r>
            <a:r>
              <a:rPr lang="en-US" b="1" u="sng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Reusable</a:t>
            </a:r>
            <a:r>
              <a:rPr lang="en-US" b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 Computational Filters</a:t>
            </a: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199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195548" y="1916833"/>
            <a:ext cx="4267200" cy="36110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CA" dirty="0"/>
          </a:p>
        </p:txBody>
      </p:sp>
      <p:sp>
        <p:nvSpPr>
          <p:cNvPr id="38" name="Text Box 14"/>
          <p:cNvSpPr txBox="1">
            <a:spLocks noChangeArrowheads="1"/>
          </p:cNvSpPr>
          <p:nvPr/>
        </p:nvSpPr>
        <p:spPr bwMode="auto">
          <a:xfrm>
            <a:off x="299721" y="4820030"/>
            <a:ext cx="40767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2000" dirty="0">
                <a:latin typeface="Calibri" pitchFamily="34" charset="0"/>
                <a:sym typeface="Wingdings" pitchFamily="2" charset="2"/>
              </a:rPr>
              <a:t>O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n input 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1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AND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 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2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, output L</a:t>
            </a:r>
            <a:r>
              <a:rPr lang="en-US" sz="2000" baseline="-25000" dirty="0" smtClean="0">
                <a:latin typeface="Calibri" pitchFamily="34" charset="0"/>
                <a:sym typeface="Wingdings" pitchFamily="2" charset="2"/>
              </a:rPr>
              <a:t>3</a:t>
            </a:r>
            <a:endParaRPr lang="en-US" sz="2000" dirty="0"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516607" y="1916832"/>
            <a:ext cx="3695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Reusable AND filter</a:t>
            </a:r>
            <a:endParaRPr lang="en-US" sz="2400" b="1" dirty="0">
              <a:solidFill>
                <a:srgbClr val="FF0000"/>
              </a:solidFill>
              <a:latin typeface="Calibri" pitchFamily="34" charset="0"/>
              <a:sym typeface="Wingdings" pitchFamily="2" charset="2"/>
            </a:endParaRPr>
          </a:p>
        </p:txBody>
      </p:sp>
      <p:pic>
        <p:nvPicPr>
          <p:cNvPr id="13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345" y="3323500"/>
            <a:ext cx="1612472" cy="161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545983" y="3429000"/>
            <a:ext cx="14859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1400" b="1" dirty="0" smtClean="0">
                <a:latin typeface="Calibri" pitchFamily="34" charset="0"/>
                <a:sym typeface="Wingdings" pitchFamily="2" charset="2"/>
              </a:rPr>
              <a:t>R-AND-filter</a:t>
            </a:r>
            <a:endParaRPr lang="en-US" sz="1400" b="1" dirty="0">
              <a:latin typeface="Calibri" pitchFamily="34" charset="0"/>
              <a:sym typeface="Wingdings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58"/>
              <p:cNvSpPr txBox="1"/>
              <p:nvPr/>
            </p:nvSpPr>
            <p:spPr>
              <a:xfrm>
                <a:off x="1763688" y="3637208"/>
                <a:ext cx="1237752" cy="633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1 </m:t>
                      </m:r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2</m:t>
                      </m:r>
                    </m:oMath>
                  </m:oMathPara>
                </a14:m>
                <a:endParaRPr lang="en-US" i="1" baseline="-25000" dirty="0" smtClean="0">
                  <a:latin typeface="Cambria Math"/>
                  <a:cs typeface="+mn-cs"/>
                </a:endParaRP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3</m:t>
                      </m:r>
                    </m:oMath>
                  </m:oMathPara>
                </a14:m>
                <a:endParaRPr lang="en-US" i="1" baseline="-25000" dirty="0" smtClean="0"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15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3637208"/>
                <a:ext cx="1237752" cy="633635"/>
              </a:xfrm>
              <a:prstGeom prst="rect">
                <a:avLst/>
              </a:prstGeom>
              <a:blipFill rotWithShape="1">
                <a:blip r:embed="rId4"/>
                <a:stretch>
                  <a:fillRect b="-86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187624" y="3059668"/>
                <a:ext cx="8065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3059668"/>
                <a:ext cx="806567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Freeform 16"/>
          <p:cNvSpPr/>
          <p:nvPr/>
        </p:nvSpPr>
        <p:spPr>
          <a:xfrm>
            <a:off x="1886414" y="3251727"/>
            <a:ext cx="169905" cy="177273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8" name="Freeform 17"/>
          <p:cNvSpPr/>
          <p:nvPr/>
        </p:nvSpPr>
        <p:spPr>
          <a:xfrm flipH="1">
            <a:off x="2627784" y="3234738"/>
            <a:ext cx="163320" cy="177524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699792" y="3068960"/>
                <a:ext cx="8065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3068960"/>
                <a:ext cx="806567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14"/>
              <p:cNvSpPr txBox="1">
                <a:spLocks noChangeArrowheads="1"/>
              </p:cNvSpPr>
              <p:nvPr/>
            </p:nvSpPr>
            <p:spPr bwMode="auto">
              <a:xfrm>
                <a:off x="110082" y="2308810"/>
                <a:ext cx="4461918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algn="ctr"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(indexed by </a:t>
                </a:r>
                <a:r>
                  <a:rPr lang="en-US" sz="2000" b="1" dirty="0" smtClean="0">
                    <a:solidFill>
                      <a:schemeClr val="tx2"/>
                    </a:solidFill>
                    <a:latin typeface="Calibri" pitchFamily="34" charset="0"/>
                    <a:sym typeface="Wingdings" pitchFamily="2" charset="2"/>
                  </a:rPr>
                  <a:t>public</a:t>
                </a:r>
                <a:r>
                  <a:rPr lang="en-US" sz="2000" b="1" dirty="0" smtClean="0">
                    <a:solidFill>
                      <a:srgbClr val="FF0000"/>
                    </a:solidFill>
                    <a:latin typeface="Calibri" pitchFamily="34" charset="0"/>
                    <a:sym typeface="Wingdings" pitchFamily="2" charset="2"/>
                  </a:rPr>
                  <a:t> </a:t>
                </a: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functions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1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, 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2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, 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3</m:t>
                    </m:r>
                  </m:oMath>
                </a14:m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)</a:t>
                </a:r>
                <a:endParaRPr lang="en-US" sz="2000" dirty="0">
                  <a:latin typeface="Calibri" pitchFamily="34" charset="0"/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20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0082" y="2308810"/>
                <a:ext cx="4461918" cy="400110"/>
              </a:xfrm>
              <a:prstGeom prst="rect">
                <a:avLst/>
              </a:prstGeom>
              <a:blipFill rotWithShape="1">
                <a:blip r:embed="rId7"/>
                <a:stretch>
                  <a:fillRect t="-7692" b="-276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7132444" y="1052736"/>
            <a:ext cx="1616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[This Work]</a:t>
            </a:r>
            <a:endParaRPr lang="en-US" sz="2400" dirty="0"/>
          </a:p>
        </p:txBody>
      </p:sp>
      <p:sp>
        <p:nvSpPr>
          <p:cNvPr id="22" name="Subtitle 1"/>
          <p:cNvSpPr txBox="1">
            <a:spLocks/>
          </p:cNvSpPr>
          <p:nvPr/>
        </p:nvSpPr>
        <p:spPr>
          <a:xfrm>
            <a:off x="827584" y="410563"/>
            <a:ext cx="7992888" cy="858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Constructing </a:t>
            </a:r>
            <a:r>
              <a:rPr lang="en-US" b="1" u="sng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Reusable</a:t>
            </a:r>
            <a:r>
              <a:rPr lang="en-US" b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 Computational Filters</a:t>
            </a: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468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195548" y="1916833"/>
            <a:ext cx="4267200" cy="36110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CA" dirty="0"/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516607" y="1916832"/>
            <a:ext cx="3695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Reusable AND filter</a:t>
            </a:r>
            <a:endParaRPr lang="en-US" sz="2400" b="1" dirty="0">
              <a:solidFill>
                <a:srgbClr val="FF0000"/>
              </a:solidFill>
              <a:latin typeface="Calibri" pitchFamily="34" charset="0"/>
              <a:sym typeface="Wingdings" pitchFamily="2" charset="2"/>
            </a:endParaRPr>
          </a:p>
        </p:txBody>
      </p:sp>
      <p:pic>
        <p:nvPicPr>
          <p:cNvPr id="13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345" y="3323500"/>
            <a:ext cx="1612472" cy="161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545983" y="3429000"/>
            <a:ext cx="14859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1400" b="1" dirty="0" smtClean="0">
                <a:latin typeface="Calibri" pitchFamily="34" charset="0"/>
                <a:sym typeface="Wingdings" pitchFamily="2" charset="2"/>
              </a:rPr>
              <a:t>R-AND-filter</a:t>
            </a:r>
            <a:endParaRPr lang="en-US" sz="1400" b="1" dirty="0">
              <a:latin typeface="Calibri" pitchFamily="34" charset="0"/>
              <a:sym typeface="Wingdings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58"/>
              <p:cNvSpPr txBox="1"/>
              <p:nvPr/>
            </p:nvSpPr>
            <p:spPr>
              <a:xfrm>
                <a:off x="1763688" y="3637208"/>
                <a:ext cx="1237752" cy="633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1 </m:t>
                      </m:r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2</m:t>
                      </m:r>
                    </m:oMath>
                  </m:oMathPara>
                </a14:m>
                <a:endParaRPr lang="en-US" i="1" baseline="-25000" dirty="0" smtClean="0">
                  <a:latin typeface="Cambria Math"/>
                  <a:cs typeface="+mn-cs"/>
                </a:endParaRP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3</m:t>
                      </m:r>
                    </m:oMath>
                  </m:oMathPara>
                </a14:m>
                <a:endParaRPr lang="en-US" i="1" baseline="-25000" dirty="0" smtClean="0"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15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3637208"/>
                <a:ext cx="1237752" cy="633635"/>
              </a:xfrm>
              <a:prstGeom prst="rect">
                <a:avLst/>
              </a:prstGeom>
              <a:blipFill rotWithShape="1">
                <a:blip r:embed="rId4"/>
                <a:stretch>
                  <a:fillRect b="-86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187624" y="3059668"/>
                <a:ext cx="8065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3059668"/>
                <a:ext cx="806567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Freeform 16"/>
          <p:cNvSpPr/>
          <p:nvPr/>
        </p:nvSpPr>
        <p:spPr>
          <a:xfrm>
            <a:off x="1886414" y="3251727"/>
            <a:ext cx="169905" cy="177273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8" name="Freeform 17"/>
          <p:cNvSpPr/>
          <p:nvPr/>
        </p:nvSpPr>
        <p:spPr>
          <a:xfrm flipH="1">
            <a:off x="2627784" y="3234738"/>
            <a:ext cx="163320" cy="177524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699792" y="3068960"/>
                <a:ext cx="8065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3068960"/>
                <a:ext cx="806567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14"/>
              <p:cNvSpPr txBox="1">
                <a:spLocks noChangeArrowheads="1"/>
              </p:cNvSpPr>
              <p:nvPr/>
            </p:nvSpPr>
            <p:spPr bwMode="auto">
              <a:xfrm>
                <a:off x="299720" y="4820030"/>
                <a:ext cx="4503111" cy="707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On input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latin typeface="Cambria Math"/>
                        <a:sym typeface="Wingdings" pitchFamily="2" charset="2"/>
                      </a:rPr>
                      <m:t>1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(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𝑠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)</m:t>
                    </m:r>
                  </m:oMath>
                </a14:m>
                <a:r>
                  <a:rPr lang="en-US" sz="2000" b="1" dirty="0" smtClean="0">
                    <a:solidFill>
                      <a:srgbClr val="FF0000"/>
                    </a:solidFill>
                    <a:latin typeface="Calibri" pitchFamily="34" charset="0"/>
                    <a:sym typeface="Wingdings" pitchFamily="2" charset="2"/>
                  </a:rPr>
                  <a:t> AND</a:t>
                </a: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latin typeface="Cambria Math"/>
                        <a:sym typeface="Wingdings" pitchFamily="2" charset="2"/>
                      </a:rPr>
                      <m:t>2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(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𝑠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)</m:t>
                    </m:r>
                  </m:oMath>
                </a14:m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, </a:t>
                </a:r>
              </a:p>
              <a:p>
                <a:pPr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output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latin typeface="Cambria Math"/>
                        <a:sym typeface="Wingdings" pitchFamily="2" charset="2"/>
                      </a:rPr>
                      <m:t>3</m:t>
                    </m:r>
                    <m:r>
                      <a:rPr lang="en-US" sz="2000" i="1">
                        <a:latin typeface="Cambria Math"/>
                        <a:sym typeface="Wingdings" pitchFamily="2" charset="2"/>
                      </a:rPr>
                      <m:t>(</m:t>
                    </m:r>
                    <m:r>
                      <a:rPr lang="en-US" sz="2000" i="1">
                        <a:latin typeface="Cambria Math"/>
                        <a:sym typeface="Wingdings" pitchFamily="2" charset="2"/>
                      </a:rPr>
                      <m:t>𝑠</m:t>
                    </m:r>
                    <m:r>
                      <a:rPr lang="en-US" sz="2000" i="1">
                        <a:latin typeface="Cambria Math"/>
                        <a:sym typeface="Wingdings" pitchFamily="2" charset="2"/>
                      </a:rPr>
                      <m:t>)</m:t>
                    </m:r>
                  </m:oMath>
                </a14:m>
                <a:endParaRPr lang="en-US" sz="2000" dirty="0">
                  <a:latin typeface="Calibri" pitchFamily="34" charset="0"/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20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9720" y="4820030"/>
                <a:ext cx="4503111" cy="707886"/>
              </a:xfrm>
              <a:prstGeom prst="rect">
                <a:avLst/>
              </a:prstGeom>
              <a:blipFill rotWithShape="1">
                <a:blip r:embed="rId7"/>
                <a:stretch>
                  <a:fillRect l="-1353" t="-4310" b="-1465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14"/>
              <p:cNvSpPr txBox="1">
                <a:spLocks noChangeArrowheads="1"/>
              </p:cNvSpPr>
              <p:nvPr/>
            </p:nvSpPr>
            <p:spPr bwMode="auto">
              <a:xfrm>
                <a:off x="110082" y="2308810"/>
                <a:ext cx="4461918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algn="ctr"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(indexed by </a:t>
                </a:r>
                <a:r>
                  <a:rPr lang="en-US" sz="2000" b="1" dirty="0" smtClean="0">
                    <a:solidFill>
                      <a:schemeClr val="tx2"/>
                    </a:solidFill>
                    <a:latin typeface="Calibri" pitchFamily="34" charset="0"/>
                    <a:sym typeface="Wingdings" pitchFamily="2" charset="2"/>
                  </a:rPr>
                  <a:t>public</a:t>
                </a:r>
                <a:r>
                  <a:rPr lang="en-US" sz="2000" b="1" dirty="0" smtClean="0">
                    <a:solidFill>
                      <a:srgbClr val="FF0000"/>
                    </a:solidFill>
                    <a:latin typeface="Calibri" pitchFamily="34" charset="0"/>
                    <a:sym typeface="Wingdings" pitchFamily="2" charset="2"/>
                  </a:rPr>
                  <a:t> </a:t>
                </a: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functions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1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, 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2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, 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3</m:t>
                    </m:r>
                  </m:oMath>
                </a14:m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)</a:t>
                </a:r>
                <a:endParaRPr lang="en-US" sz="2000" dirty="0">
                  <a:latin typeface="Calibri" pitchFamily="34" charset="0"/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21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0082" y="2308810"/>
                <a:ext cx="4461918" cy="400110"/>
              </a:xfrm>
              <a:prstGeom prst="rect">
                <a:avLst/>
              </a:prstGeom>
              <a:blipFill rotWithShape="1">
                <a:blip r:embed="rId8"/>
                <a:stretch>
                  <a:fillRect t="-7692" b="-276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7132444" y="1052736"/>
            <a:ext cx="1616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[This Work]</a:t>
            </a:r>
            <a:endParaRPr lang="en-US" sz="2400" dirty="0"/>
          </a:p>
        </p:txBody>
      </p:sp>
      <p:sp>
        <p:nvSpPr>
          <p:cNvPr id="23" name="Subtitle 1"/>
          <p:cNvSpPr txBox="1">
            <a:spLocks/>
          </p:cNvSpPr>
          <p:nvPr/>
        </p:nvSpPr>
        <p:spPr>
          <a:xfrm>
            <a:off x="827584" y="410563"/>
            <a:ext cx="7992888" cy="858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Constructing </a:t>
            </a:r>
            <a:r>
              <a:rPr lang="en-US" b="1" u="sng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Reusable</a:t>
            </a:r>
            <a:r>
              <a:rPr lang="en-US" b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 Computational Filters</a:t>
            </a: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449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155898" y="4676943"/>
            <a:ext cx="2832369" cy="120032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457583" y="3794292"/>
            <a:ext cx="1584176" cy="1440160"/>
          </a:xfrm>
          <a:prstGeom prst="rect">
            <a:avLst/>
          </a:prstGeom>
          <a:solidFill>
            <a:schemeClr val="accent1">
              <a:alpha val="1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Rectangle 15"/>
          <p:cNvSpPr/>
          <p:nvPr/>
        </p:nvSpPr>
        <p:spPr>
          <a:xfrm>
            <a:off x="7325213" y="1768676"/>
            <a:ext cx="1584176" cy="1440160"/>
          </a:xfrm>
          <a:prstGeom prst="rect">
            <a:avLst/>
          </a:prstGeom>
          <a:solidFill>
            <a:schemeClr val="accent1">
              <a:alpha val="1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Rectangle 28"/>
          <p:cNvSpPr/>
          <p:nvPr/>
        </p:nvSpPr>
        <p:spPr>
          <a:xfrm>
            <a:off x="1258562" y="2538798"/>
            <a:ext cx="1584176" cy="1440160"/>
          </a:xfrm>
          <a:prstGeom prst="rect">
            <a:avLst/>
          </a:prstGeom>
          <a:solidFill>
            <a:schemeClr val="accent1">
              <a:alpha val="1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7093261" y="3419467"/>
            <a:ext cx="816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SK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58562" y="360962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PK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67087" y="2152272"/>
            <a:ext cx="685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Alice</a:t>
            </a:r>
            <a:endParaRPr lang="en-CA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80724" y="2172479"/>
            <a:ext cx="685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Bob</a:t>
            </a:r>
            <a:endParaRPr lang="en-CA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3087420" y="2901293"/>
            <a:ext cx="2924740" cy="23651"/>
          </a:xfrm>
          <a:prstGeom prst="straightConnector1">
            <a:avLst/>
          </a:prstGeom>
          <a:ln w="1905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450490" y="2495895"/>
                <a:ext cx="2129622" cy="3929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𝐶𝑇</m:t>
                      </m:r>
                      <m:r>
                        <a:rPr lang="en-US" b="0" i="1" baseline="-25000" smtClean="0">
                          <a:solidFill>
                            <a:srgbClr val="FF0000"/>
                          </a:solidFill>
                          <a:latin typeface="Cambria Math"/>
                        </a:rPr>
                        <m:t>1</m:t>
                      </m:r>
                      <m:r>
                        <a:rPr lang="en-CA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CA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𝐸𝑛𝑐</m:t>
                          </m:r>
                          <m:r>
                            <a:rPr lang="en-US" b="0" i="1" baseline="-2500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𝑃𝐾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b="0" i="1" baseline="-2500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/>
                      </m:sSup>
                    </m:oMath>
                  </m:oMathPara>
                </a14:m>
                <a:endParaRPr lang="en-CA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0490" y="2495895"/>
                <a:ext cx="2129622" cy="392993"/>
              </a:xfrm>
              <a:prstGeom prst="rect">
                <a:avLst/>
              </a:prstGeom>
              <a:blipFill rotWithShape="1">
                <a:blip r:embed="rId3"/>
                <a:stretch>
                  <a:fillRect b="-10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 descr="http://iconlibrary.iconshock.com/wp-content/uploads/2008/10/alice_25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752" y="2745974"/>
            <a:ext cx="935032" cy="1173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33" descr="https://encrypted-tbn3.gstatic.com/images?q=tbn:ANd9GcSRoJblC7gZo6LVPNnJ-9PTS0ivFVMUVbOYWggxnyWgybZquE070Q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0812" y="2699684"/>
            <a:ext cx="656208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5" name="Straight Arrow Connector 34"/>
          <p:cNvCxnSpPr/>
          <p:nvPr/>
        </p:nvCxnSpPr>
        <p:spPr>
          <a:xfrm flipV="1">
            <a:off x="3087420" y="3886402"/>
            <a:ext cx="2924740" cy="23651"/>
          </a:xfrm>
          <a:prstGeom prst="straightConnector1">
            <a:avLst/>
          </a:prstGeom>
          <a:ln w="1905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460747" y="3481004"/>
                <a:ext cx="2000611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𝐶𝑇</m:t>
                      </m:r>
                      <m:r>
                        <a:rPr lang="en-US" b="0" i="1" baseline="-25000" smtClean="0">
                          <a:solidFill>
                            <a:srgbClr val="FF0000"/>
                          </a:solidFill>
                          <a:latin typeface="Cambria Math"/>
                        </a:rPr>
                        <m:t>𝑞</m:t>
                      </m:r>
                      <m:r>
                        <a:rPr lang="en-CA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𝐸𝑛𝑐</m:t>
                      </m:r>
                      <m:r>
                        <a:rPr lang="en-US" b="0" i="1" baseline="-25000" smtClean="0">
                          <a:solidFill>
                            <a:srgbClr val="FF0000"/>
                          </a:solidFill>
                          <a:latin typeface="Cambria Math"/>
                        </a:rPr>
                        <m:t>𝑃𝐾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𝑞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CA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0747" y="3481004"/>
                <a:ext cx="2000611" cy="390748"/>
              </a:xfrm>
              <a:prstGeom prst="rect">
                <a:avLst/>
              </a:prstGeom>
              <a:blipFill rotWithShape="1">
                <a:blip r:embed="rId6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7333736" y="1402737"/>
            <a:ext cx="1315291" cy="365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Charlie </a:t>
            </a:r>
            <a:endParaRPr lang="en-CA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21" name="Picture 20" descr="https://encrypted-tbn3.gstatic.com/images?q=tbn:ANd9GcSRoJblC7gZo6LVPNnJ-9PTS0ivFVMUVbOYWggxnyWgybZquE070Q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3825" y="1929942"/>
            <a:ext cx="656208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7992820" y="3397152"/>
            <a:ext cx="685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John</a:t>
            </a:r>
            <a:endParaRPr lang="en-CA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25" name="Picture 24" descr="https://encrypted-tbn3.gstatic.com/images?q=tbn:ANd9GcSRoJblC7gZo6LVPNnJ-9PTS0ivFVMUVbOYWggxnyWgybZquE070Q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820" y="3980972"/>
            <a:ext cx="656208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/>
        </p:nvSpPr>
        <p:spPr>
          <a:xfrm>
            <a:off x="6372200" y="2538418"/>
            <a:ext cx="1584176" cy="1440160"/>
          </a:xfrm>
          <a:prstGeom prst="rect">
            <a:avLst/>
          </a:prstGeom>
          <a:solidFill>
            <a:schemeClr val="accent1">
              <a:alpha val="1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3131840" y="4676943"/>
            <a:ext cx="32164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Modern world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Lots of data!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Lots of users! 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372199" y="3581818"/>
            <a:ext cx="816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SK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01619" y="4863106"/>
            <a:ext cx="816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SK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341770" y="1785959"/>
            <a:ext cx="816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SK</a:t>
            </a:r>
            <a:endParaRPr lang="en-CA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534895" y="3153449"/>
            <a:ext cx="0" cy="222137"/>
          </a:xfrm>
          <a:prstGeom prst="line">
            <a:avLst/>
          </a:prstGeom>
          <a:ln w="2222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Subtitle 1"/>
          <p:cNvSpPr txBox="1">
            <a:spLocks/>
          </p:cNvSpPr>
          <p:nvPr/>
        </p:nvSpPr>
        <p:spPr>
          <a:xfrm>
            <a:off x="683568" y="410563"/>
            <a:ext cx="7992888" cy="8581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Public Key Encryption </a:t>
            </a:r>
          </a:p>
          <a:p>
            <a:r>
              <a:rPr lang="en-US" sz="1900" dirty="0" smtClean="0">
                <a:solidFill>
                  <a:schemeClr val="tx1"/>
                </a:solidFill>
                <a:latin typeface="+mj-lt"/>
                <a:ea typeface="Cambria Math" pitchFamily="18" charset="0"/>
                <a:cs typeface="Arial Unicode MS" pitchFamily="34" charset="-128"/>
              </a:rPr>
              <a:t>[</a:t>
            </a:r>
            <a:r>
              <a:rPr lang="en-US" sz="1900" dirty="0" err="1" smtClean="0">
                <a:solidFill>
                  <a:schemeClr val="tx1"/>
                </a:solidFill>
                <a:latin typeface="+mj-lt"/>
              </a:rPr>
              <a:t>Diffie</a:t>
            </a:r>
            <a:r>
              <a:rPr lang="en-US" sz="1900" dirty="0" smtClean="0">
                <a:solidFill>
                  <a:schemeClr val="tx1"/>
                </a:solidFill>
                <a:latin typeface="+mj-lt"/>
              </a:rPr>
              <a:t>-Hellman 76, </a:t>
            </a:r>
            <a:r>
              <a:rPr lang="en-US" sz="1900" dirty="0" err="1" smtClean="0">
                <a:solidFill>
                  <a:schemeClr val="tx1"/>
                </a:solidFill>
                <a:latin typeface="+mj-lt"/>
              </a:rPr>
              <a:t>Rivest</a:t>
            </a:r>
            <a:r>
              <a:rPr lang="en-US" sz="1900" dirty="0" smtClean="0">
                <a:solidFill>
                  <a:schemeClr val="tx1"/>
                </a:solidFill>
                <a:latin typeface="+mj-lt"/>
              </a:rPr>
              <a:t> Shamir </a:t>
            </a:r>
            <a:r>
              <a:rPr lang="en-US" sz="1900" dirty="0" err="1" smtClean="0">
                <a:solidFill>
                  <a:schemeClr val="tx1"/>
                </a:solidFill>
                <a:latin typeface="+mj-lt"/>
              </a:rPr>
              <a:t>Adleman</a:t>
            </a:r>
            <a:r>
              <a:rPr lang="en-US" sz="1900" dirty="0" smtClean="0">
                <a:solidFill>
                  <a:schemeClr val="tx1"/>
                </a:solidFill>
                <a:latin typeface="+mj-lt"/>
              </a:rPr>
              <a:t> 77]</a:t>
            </a:r>
            <a:endParaRPr lang="en-US" sz="1900" dirty="0" smtClean="0">
              <a:solidFill>
                <a:schemeClr val="tx1"/>
              </a:solidFill>
              <a:latin typeface="+mj-lt"/>
              <a:ea typeface="Cambria Math" pitchFamily="18" charset="0"/>
              <a:cs typeface="Arial Unicode MS" pitchFamily="34" charset="-128"/>
            </a:endParaRPr>
          </a:p>
          <a:p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  <p:sp>
        <p:nvSpPr>
          <p:cNvPr id="17" name="Explosion 2 16"/>
          <p:cNvSpPr/>
          <p:nvPr/>
        </p:nvSpPr>
        <p:spPr>
          <a:xfrm>
            <a:off x="4789218" y="5013176"/>
            <a:ext cx="4535310" cy="179696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Challenge: </a:t>
            </a:r>
            <a:r>
              <a:rPr lang="en-US" dirty="0" smtClean="0"/>
              <a:t>control </a:t>
            </a:r>
            <a:r>
              <a:rPr lang="en-US" b="1" u="sng" dirty="0" smtClean="0"/>
              <a:t>who</a:t>
            </a:r>
            <a:r>
              <a:rPr lang="en-US" dirty="0" smtClean="0"/>
              <a:t> can read </a:t>
            </a:r>
            <a:r>
              <a:rPr lang="en-US" b="1" u="sng" dirty="0" smtClean="0"/>
              <a:t>which</a:t>
            </a:r>
            <a:r>
              <a:rPr lang="en-US" dirty="0" smtClean="0"/>
              <a:t> messages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26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6" grpId="0" animBg="1"/>
      <p:bldP spid="36" grpId="0"/>
      <p:bldP spid="18" grpId="0"/>
      <p:bldP spid="24" grpId="0"/>
      <p:bldP spid="33" grpId="0"/>
      <p:bldP spid="37" grpId="0"/>
      <p:bldP spid="1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516607" y="1916832"/>
            <a:ext cx="3695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Reusable AND filter</a:t>
            </a:r>
            <a:endParaRPr lang="en-US" sz="2400" b="1" dirty="0">
              <a:solidFill>
                <a:srgbClr val="FF0000"/>
              </a:solidFill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95548" y="1916833"/>
            <a:ext cx="4267200" cy="36110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Box 14"/>
              <p:cNvSpPr txBox="1">
                <a:spLocks noChangeArrowheads="1"/>
              </p:cNvSpPr>
              <p:nvPr/>
            </p:nvSpPr>
            <p:spPr bwMode="auto">
              <a:xfrm>
                <a:off x="299720" y="4820030"/>
                <a:ext cx="4503111" cy="707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On input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latin typeface="Cambria Math"/>
                        <a:sym typeface="Wingdings" pitchFamily="2" charset="2"/>
                      </a:rPr>
                      <m:t>1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(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𝑠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′)</m:t>
                    </m:r>
                  </m:oMath>
                </a14:m>
                <a:r>
                  <a:rPr lang="en-US" sz="2000" b="1" dirty="0" smtClean="0">
                    <a:solidFill>
                      <a:srgbClr val="FF0000"/>
                    </a:solidFill>
                    <a:latin typeface="Calibri" pitchFamily="34" charset="0"/>
                    <a:sym typeface="Wingdings" pitchFamily="2" charset="2"/>
                  </a:rPr>
                  <a:t> AND</a:t>
                </a: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latin typeface="Cambria Math"/>
                        <a:sym typeface="Wingdings" pitchFamily="2" charset="2"/>
                      </a:rPr>
                      <m:t>2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(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𝑠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′)</m:t>
                    </m:r>
                  </m:oMath>
                </a14:m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, </a:t>
                </a:r>
              </a:p>
              <a:p>
                <a:pPr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output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latin typeface="Cambria Math"/>
                        <a:sym typeface="Wingdings" pitchFamily="2" charset="2"/>
                      </a:rPr>
                      <m:t>3</m:t>
                    </m:r>
                    <m:r>
                      <a:rPr lang="en-US" sz="2000" i="1">
                        <a:latin typeface="Cambria Math"/>
                        <a:sym typeface="Wingdings" pitchFamily="2" charset="2"/>
                      </a:rPr>
                      <m:t>(</m:t>
                    </m:r>
                    <m:r>
                      <a:rPr lang="en-US" sz="2000" i="1">
                        <a:latin typeface="Cambria Math"/>
                        <a:sym typeface="Wingdings" pitchFamily="2" charset="2"/>
                      </a:rPr>
                      <m:t>𝑠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′</m:t>
                    </m:r>
                    <m:r>
                      <a:rPr lang="en-US" sz="2000" i="1">
                        <a:latin typeface="Cambria Math"/>
                        <a:sym typeface="Wingdings" pitchFamily="2" charset="2"/>
                      </a:rPr>
                      <m:t>)</m:t>
                    </m:r>
                  </m:oMath>
                </a14:m>
                <a:endParaRPr lang="en-US" sz="2000" dirty="0">
                  <a:latin typeface="Calibri" pitchFamily="34" charset="0"/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34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9720" y="4820030"/>
                <a:ext cx="4503111" cy="707886"/>
              </a:xfrm>
              <a:prstGeom prst="rect">
                <a:avLst/>
              </a:prstGeom>
              <a:blipFill rotWithShape="1">
                <a:blip r:embed="rId3"/>
                <a:stretch>
                  <a:fillRect l="-1353" t="-4310" b="-1465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8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345" y="3323500"/>
            <a:ext cx="1612472" cy="161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 Box 14"/>
          <p:cNvSpPr txBox="1">
            <a:spLocks noChangeArrowheads="1"/>
          </p:cNvSpPr>
          <p:nvPr/>
        </p:nvSpPr>
        <p:spPr bwMode="auto">
          <a:xfrm>
            <a:off x="1545983" y="3429000"/>
            <a:ext cx="14859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1400" b="1" dirty="0" smtClean="0">
                <a:latin typeface="Calibri" pitchFamily="34" charset="0"/>
                <a:sym typeface="Wingdings" pitchFamily="2" charset="2"/>
              </a:rPr>
              <a:t>R-AND-filter</a:t>
            </a:r>
            <a:endParaRPr lang="en-US" sz="1400" b="1" dirty="0">
              <a:latin typeface="Calibri" pitchFamily="34" charset="0"/>
              <a:sym typeface="Wingdings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58"/>
              <p:cNvSpPr txBox="1"/>
              <p:nvPr/>
            </p:nvSpPr>
            <p:spPr>
              <a:xfrm>
                <a:off x="1763688" y="3637208"/>
                <a:ext cx="1237752" cy="633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1 </m:t>
                      </m:r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2</m:t>
                      </m:r>
                    </m:oMath>
                  </m:oMathPara>
                </a14:m>
                <a:endParaRPr lang="en-US" i="1" baseline="-25000" dirty="0" smtClean="0">
                  <a:latin typeface="Cambria Math"/>
                  <a:cs typeface="+mn-cs"/>
                </a:endParaRP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3</m:t>
                      </m:r>
                    </m:oMath>
                  </m:oMathPara>
                </a14:m>
                <a:endParaRPr lang="en-US" i="1" baseline="-25000" dirty="0" smtClean="0"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32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3637208"/>
                <a:ext cx="1237752" cy="633635"/>
              </a:xfrm>
              <a:prstGeom prst="rect">
                <a:avLst/>
              </a:prstGeom>
              <a:blipFill rotWithShape="1">
                <a:blip r:embed="rId6"/>
                <a:stretch>
                  <a:fillRect b="-86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1187624" y="3059668"/>
                <a:ext cx="8065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3059668"/>
                <a:ext cx="806567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Freeform 21"/>
          <p:cNvSpPr/>
          <p:nvPr/>
        </p:nvSpPr>
        <p:spPr>
          <a:xfrm>
            <a:off x="1886414" y="3251727"/>
            <a:ext cx="169905" cy="177273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3" name="Freeform 22"/>
          <p:cNvSpPr/>
          <p:nvPr/>
        </p:nvSpPr>
        <p:spPr>
          <a:xfrm flipH="1">
            <a:off x="2627784" y="3234738"/>
            <a:ext cx="163320" cy="177524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699792" y="3068960"/>
                <a:ext cx="8065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3068960"/>
                <a:ext cx="806567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 Box 14"/>
              <p:cNvSpPr txBox="1">
                <a:spLocks noChangeArrowheads="1"/>
              </p:cNvSpPr>
              <p:nvPr/>
            </p:nvSpPr>
            <p:spPr bwMode="auto">
              <a:xfrm>
                <a:off x="110082" y="2308810"/>
                <a:ext cx="4461918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algn="ctr"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(indexed by </a:t>
                </a:r>
                <a:r>
                  <a:rPr lang="en-US" sz="2000" b="1" dirty="0" smtClean="0">
                    <a:solidFill>
                      <a:schemeClr val="tx2"/>
                    </a:solidFill>
                    <a:latin typeface="Calibri" pitchFamily="34" charset="0"/>
                    <a:sym typeface="Wingdings" pitchFamily="2" charset="2"/>
                  </a:rPr>
                  <a:t>public</a:t>
                </a:r>
                <a:r>
                  <a:rPr lang="en-US" sz="2000" b="1" dirty="0" smtClean="0">
                    <a:solidFill>
                      <a:srgbClr val="FF0000"/>
                    </a:solidFill>
                    <a:latin typeface="Calibri" pitchFamily="34" charset="0"/>
                    <a:sym typeface="Wingdings" pitchFamily="2" charset="2"/>
                  </a:rPr>
                  <a:t> </a:t>
                </a: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functions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1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, 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2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, 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3</m:t>
                    </m:r>
                  </m:oMath>
                </a14:m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)</a:t>
                </a:r>
                <a:endParaRPr lang="en-US" sz="2000" dirty="0">
                  <a:latin typeface="Calibri" pitchFamily="34" charset="0"/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36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0082" y="2308810"/>
                <a:ext cx="4461918" cy="400110"/>
              </a:xfrm>
              <a:prstGeom prst="rect">
                <a:avLst/>
              </a:prstGeom>
              <a:blipFill rotWithShape="1">
                <a:blip r:embed="rId11"/>
                <a:stretch>
                  <a:fillRect t="-7692" b="-276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Freeform 30"/>
          <p:cNvSpPr/>
          <p:nvPr/>
        </p:nvSpPr>
        <p:spPr>
          <a:xfrm flipH="1">
            <a:off x="2551275" y="2946705"/>
            <a:ext cx="599869" cy="487489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3059832" y="2780928"/>
                <a:ext cx="8435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′)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2780928"/>
                <a:ext cx="843500" cy="369332"/>
              </a:xfrm>
              <a:prstGeom prst="rect">
                <a:avLst/>
              </a:prstGeom>
              <a:blipFill rotWithShape="1">
                <a:blip r:embed="rId1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1070901" y="2780928"/>
                <a:ext cx="8435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′)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901" y="2780928"/>
                <a:ext cx="843500" cy="369332"/>
              </a:xfrm>
              <a:prstGeom prst="rect">
                <a:avLst/>
              </a:prstGeom>
              <a:blipFill rotWithShape="1">
                <a:blip r:embed="rId1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Freeform 40"/>
          <p:cNvSpPr/>
          <p:nvPr/>
        </p:nvSpPr>
        <p:spPr>
          <a:xfrm>
            <a:off x="1763689" y="3028310"/>
            <a:ext cx="400408" cy="409981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51" name="TextBox 50"/>
          <p:cNvSpPr txBox="1"/>
          <p:nvPr/>
        </p:nvSpPr>
        <p:spPr>
          <a:xfrm>
            <a:off x="7132444" y="1052736"/>
            <a:ext cx="1616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[This Work]</a:t>
            </a:r>
            <a:endParaRPr lang="en-US" sz="2400" dirty="0"/>
          </a:p>
        </p:txBody>
      </p:sp>
      <p:sp>
        <p:nvSpPr>
          <p:cNvPr id="54" name="Subtitle 1"/>
          <p:cNvSpPr txBox="1">
            <a:spLocks/>
          </p:cNvSpPr>
          <p:nvPr/>
        </p:nvSpPr>
        <p:spPr>
          <a:xfrm>
            <a:off x="827584" y="410563"/>
            <a:ext cx="7992888" cy="858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Constructing </a:t>
            </a:r>
            <a:r>
              <a:rPr lang="en-US" b="1" u="sng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Reusable</a:t>
            </a:r>
            <a:r>
              <a:rPr lang="en-US" b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 Computational Filters</a:t>
            </a: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43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516607" y="1916832"/>
            <a:ext cx="3695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Reusable AND filter</a:t>
            </a:r>
            <a:endParaRPr lang="en-US" sz="2400" b="1" dirty="0">
              <a:solidFill>
                <a:srgbClr val="FF0000"/>
              </a:solidFill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95548" y="1916833"/>
            <a:ext cx="4267200" cy="36110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Box 14"/>
              <p:cNvSpPr txBox="1">
                <a:spLocks noChangeArrowheads="1"/>
              </p:cNvSpPr>
              <p:nvPr/>
            </p:nvSpPr>
            <p:spPr bwMode="auto">
              <a:xfrm>
                <a:off x="299720" y="4820030"/>
                <a:ext cx="4503111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On input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latin typeface="Cambria Math"/>
                        <a:sym typeface="Wingdings" pitchFamily="2" charset="2"/>
                      </a:rPr>
                      <m:t>1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(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/>
                        <a:sym typeface="Wingdings" pitchFamily="2" charset="2"/>
                      </a:rPr>
                      <m:t>𝑠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/>
                        <a:sym typeface="Wingdings" pitchFamily="2" charset="2"/>
                      </a:rPr>
                      <m:t>′)</m:t>
                    </m:r>
                  </m:oMath>
                </a14:m>
                <a:r>
                  <a:rPr lang="en-US" sz="2000" b="1" dirty="0" smtClean="0">
                    <a:solidFill>
                      <a:srgbClr val="FF0000"/>
                    </a:solidFill>
                    <a:latin typeface="Calibri" pitchFamily="34" charset="0"/>
                    <a:sym typeface="Wingdings" pitchFamily="2" charset="2"/>
                  </a:rPr>
                  <a:t> AND</a:t>
                </a: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latin typeface="Cambria Math"/>
                        <a:sym typeface="Wingdings" pitchFamily="2" charset="2"/>
                      </a:rPr>
                      <m:t>2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(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/>
                        <a:sym typeface="Wingdings" pitchFamily="2" charset="2"/>
                      </a:rPr>
                      <m:t>𝑠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)</m:t>
                    </m:r>
                  </m:oMath>
                </a14:m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, </a:t>
                </a:r>
              </a:p>
              <a:p>
                <a:pPr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output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/>
                        <a:sym typeface="Wingdings" pitchFamily="2" charset="2"/>
                      </a:rPr>
                      <m:t>⊥</m:t>
                    </m:r>
                  </m:oMath>
                </a14:m>
                <a:endParaRPr lang="en-US" sz="2400" b="1" dirty="0">
                  <a:latin typeface="Calibri" pitchFamily="34" charset="0"/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34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9720" y="4820030"/>
                <a:ext cx="4503111" cy="769441"/>
              </a:xfrm>
              <a:prstGeom prst="rect">
                <a:avLst/>
              </a:prstGeom>
              <a:blipFill rotWithShape="1">
                <a:blip r:embed="rId3"/>
                <a:stretch>
                  <a:fillRect l="-1353" t="-3968" b="-1190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8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345" y="3323500"/>
            <a:ext cx="1612472" cy="161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 Box 14"/>
          <p:cNvSpPr txBox="1">
            <a:spLocks noChangeArrowheads="1"/>
          </p:cNvSpPr>
          <p:nvPr/>
        </p:nvSpPr>
        <p:spPr bwMode="auto">
          <a:xfrm>
            <a:off x="1545983" y="3429000"/>
            <a:ext cx="14859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1400" b="1" dirty="0" smtClean="0">
                <a:latin typeface="Calibri" pitchFamily="34" charset="0"/>
                <a:sym typeface="Wingdings" pitchFamily="2" charset="2"/>
              </a:rPr>
              <a:t>R-AND-filter</a:t>
            </a:r>
            <a:endParaRPr lang="en-US" sz="1400" b="1" dirty="0">
              <a:latin typeface="Calibri" pitchFamily="34" charset="0"/>
              <a:sym typeface="Wingdings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58"/>
              <p:cNvSpPr txBox="1"/>
              <p:nvPr/>
            </p:nvSpPr>
            <p:spPr>
              <a:xfrm>
                <a:off x="1763688" y="3637208"/>
                <a:ext cx="1237752" cy="633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1 </m:t>
                      </m:r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2</m:t>
                      </m:r>
                    </m:oMath>
                  </m:oMathPara>
                </a14:m>
                <a:endParaRPr lang="en-US" i="1" baseline="-25000" dirty="0" smtClean="0">
                  <a:latin typeface="Cambria Math"/>
                  <a:cs typeface="+mn-cs"/>
                </a:endParaRP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3</m:t>
                      </m:r>
                    </m:oMath>
                  </m:oMathPara>
                </a14:m>
                <a:endParaRPr lang="en-US" i="1" baseline="-25000" dirty="0" smtClean="0"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32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3637208"/>
                <a:ext cx="1237752" cy="633635"/>
              </a:xfrm>
              <a:prstGeom prst="rect">
                <a:avLst/>
              </a:prstGeom>
              <a:blipFill rotWithShape="1">
                <a:blip r:embed="rId6"/>
                <a:stretch>
                  <a:fillRect b="-86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1187624" y="3059668"/>
                <a:ext cx="8065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3059668"/>
                <a:ext cx="806567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Freeform 21"/>
          <p:cNvSpPr/>
          <p:nvPr/>
        </p:nvSpPr>
        <p:spPr>
          <a:xfrm>
            <a:off x="1886414" y="3251727"/>
            <a:ext cx="169905" cy="177273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3" name="Freeform 22"/>
          <p:cNvSpPr/>
          <p:nvPr/>
        </p:nvSpPr>
        <p:spPr>
          <a:xfrm flipH="1">
            <a:off x="2627784" y="3234738"/>
            <a:ext cx="163320" cy="177524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699792" y="3068960"/>
                <a:ext cx="8065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solidFill>
                            <a:schemeClr val="tx1"/>
                          </a:solidFill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3068960"/>
                <a:ext cx="806567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 Box 14"/>
              <p:cNvSpPr txBox="1">
                <a:spLocks noChangeArrowheads="1"/>
              </p:cNvSpPr>
              <p:nvPr/>
            </p:nvSpPr>
            <p:spPr bwMode="auto">
              <a:xfrm>
                <a:off x="110082" y="2308810"/>
                <a:ext cx="4461918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algn="ctr"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(indexed by </a:t>
                </a:r>
                <a:r>
                  <a:rPr lang="en-US" sz="2000" b="1" dirty="0" smtClean="0">
                    <a:solidFill>
                      <a:schemeClr val="tx2"/>
                    </a:solidFill>
                    <a:latin typeface="Calibri" pitchFamily="34" charset="0"/>
                    <a:sym typeface="Wingdings" pitchFamily="2" charset="2"/>
                  </a:rPr>
                  <a:t>public</a:t>
                </a:r>
                <a:r>
                  <a:rPr lang="en-US" sz="2000" b="1" dirty="0" smtClean="0">
                    <a:solidFill>
                      <a:srgbClr val="FF0000"/>
                    </a:solidFill>
                    <a:latin typeface="Calibri" pitchFamily="34" charset="0"/>
                    <a:sym typeface="Wingdings" pitchFamily="2" charset="2"/>
                  </a:rPr>
                  <a:t> </a:t>
                </a: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functions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1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, 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2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, 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3</m:t>
                    </m:r>
                  </m:oMath>
                </a14:m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)</a:t>
                </a:r>
                <a:endParaRPr lang="en-US" sz="2000" dirty="0">
                  <a:latin typeface="Calibri" pitchFamily="34" charset="0"/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36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0082" y="2308810"/>
                <a:ext cx="4461918" cy="400110"/>
              </a:xfrm>
              <a:prstGeom prst="rect">
                <a:avLst/>
              </a:prstGeom>
              <a:blipFill rotWithShape="1">
                <a:blip r:embed="rId11"/>
                <a:stretch>
                  <a:fillRect t="-7692" b="-276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Freeform 30"/>
          <p:cNvSpPr/>
          <p:nvPr/>
        </p:nvSpPr>
        <p:spPr>
          <a:xfrm flipH="1">
            <a:off x="2551275" y="2946705"/>
            <a:ext cx="599869" cy="487489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3059832" y="2780928"/>
                <a:ext cx="8435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′)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2780928"/>
                <a:ext cx="843500" cy="369332"/>
              </a:xfrm>
              <a:prstGeom prst="rect">
                <a:avLst/>
              </a:prstGeom>
              <a:blipFill rotWithShape="1">
                <a:blip r:embed="rId1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1070901" y="2780928"/>
                <a:ext cx="8435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′)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901" y="2780928"/>
                <a:ext cx="843500" cy="369332"/>
              </a:xfrm>
              <a:prstGeom prst="rect">
                <a:avLst/>
              </a:prstGeom>
              <a:blipFill rotWithShape="1">
                <a:blip r:embed="rId1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Freeform 40"/>
          <p:cNvSpPr/>
          <p:nvPr/>
        </p:nvSpPr>
        <p:spPr>
          <a:xfrm>
            <a:off x="1763689" y="3028310"/>
            <a:ext cx="400408" cy="409981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51" name="TextBox 50"/>
          <p:cNvSpPr txBox="1"/>
          <p:nvPr/>
        </p:nvSpPr>
        <p:spPr>
          <a:xfrm>
            <a:off x="7132444" y="1052736"/>
            <a:ext cx="1616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[This Work]</a:t>
            </a:r>
            <a:endParaRPr lang="en-US" sz="2400" dirty="0"/>
          </a:p>
        </p:txBody>
      </p:sp>
      <p:sp>
        <p:nvSpPr>
          <p:cNvPr id="54" name="Subtitle 1"/>
          <p:cNvSpPr txBox="1">
            <a:spLocks/>
          </p:cNvSpPr>
          <p:nvPr/>
        </p:nvSpPr>
        <p:spPr>
          <a:xfrm>
            <a:off x="827584" y="410563"/>
            <a:ext cx="7992888" cy="858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Constructing </a:t>
            </a:r>
            <a:r>
              <a:rPr lang="en-US" b="1" u="sng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Reusable</a:t>
            </a:r>
            <a:r>
              <a:rPr lang="en-US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 Computational Filters</a:t>
            </a: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999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4990566" y="1916833"/>
            <a:ext cx="3695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 Reusable OR filter</a:t>
            </a:r>
            <a:endParaRPr lang="en-US" sz="2400" b="1" dirty="0">
              <a:solidFill>
                <a:srgbClr val="FF0000"/>
              </a:solidFill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669507" y="1916834"/>
            <a:ext cx="4267200" cy="36110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CA" dirty="0"/>
          </a:p>
        </p:txBody>
      </p:sp>
      <p:pic>
        <p:nvPicPr>
          <p:cNvPr id="52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871" y="3328695"/>
            <a:ext cx="1612472" cy="161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Text Box 14"/>
          <p:cNvSpPr txBox="1">
            <a:spLocks noChangeArrowheads="1"/>
          </p:cNvSpPr>
          <p:nvPr/>
        </p:nvSpPr>
        <p:spPr bwMode="auto">
          <a:xfrm>
            <a:off x="6055509" y="3434195"/>
            <a:ext cx="14859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1400" b="1" dirty="0" smtClean="0">
                <a:latin typeface="Calibri" pitchFamily="34" charset="0"/>
                <a:sym typeface="Wingdings" pitchFamily="2" charset="2"/>
              </a:rPr>
              <a:t>R-OR-filter</a:t>
            </a:r>
            <a:endParaRPr lang="en-US" sz="1400" b="1" dirty="0">
              <a:latin typeface="Calibri" pitchFamily="34" charset="0"/>
              <a:sym typeface="Wingdings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58"/>
              <p:cNvSpPr txBox="1"/>
              <p:nvPr/>
            </p:nvSpPr>
            <p:spPr>
              <a:xfrm>
                <a:off x="6228184" y="3616727"/>
                <a:ext cx="1237752" cy="633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1 </m:t>
                      </m:r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2</m:t>
                      </m:r>
                    </m:oMath>
                  </m:oMathPara>
                </a14:m>
                <a:endParaRPr lang="en-US" i="1" baseline="-25000" dirty="0" smtClean="0">
                  <a:latin typeface="Cambria Math"/>
                  <a:cs typeface="+mn-cs"/>
                </a:endParaRP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3</m:t>
                      </m:r>
                    </m:oMath>
                  </m:oMathPara>
                </a14:m>
                <a:endParaRPr lang="en-US" baseline="-25000" dirty="0" smtClean="0"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18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3616727"/>
                <a:ext cx="1237752" cy="633635"/>
              </a:xfrm>
              <a:prstGeom prst="rect">
                <a:avLst/>
              </a:prstGeom>
              <a:blipFill rotWithShape="1">
                <a:blip r:embed="rId7"/>
                <a:stretch>
                  <a:fillRect b="-86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14"/>
              <p:cNvSpPr txBox="1">
                <a:spLocks noChangeArrowheads="1"/>
              </p:cNvSpPr>
              <p:nvPr/>
            </p:nvSpPr>
            <p:spPr bwMode="auto">
              <a:xfrm>
                <a:off x="4788024" y="4809346"/>
                <a:ext cx="4503111" cy="707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On input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latin typeface="Cambria Math"/>
                        <a:sym typeface="Wingdings" pitchFamily="2" charset="2"/>
                      </a:rPr>
                      <m:t>1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(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𝑠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)</m:t>
                    </m:r>
                  </m:oMath>
                </a14:m>
                <a:r>
                  <a:rPr lang="en-US" sz="2000" b="1" dirty="0" smtClean="0">
                    <a:solidFill>
                      <a:srgbClr val="FF0000"/>
                    </a:solidFill>
                    <a:latin typeface="Calibri" pitchFamily="34" charset="0"/>
                    <a:sym typeface="Wingdings" pitchFamily="2" charset="2"/>
                  </a:rPr>
                  <a:t> OR</a:t>
                </a: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latin typeface="Cambria Math"/>
                        <a:sym typeface="Wingdings" pitchFamily="2" charset="2"/>
                      </a:rPr>
                      <m:t>2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(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𝑠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)</m:t>
                    </m:r>
                  </m:oMath>
                </a14:m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, </a:t>
                </a:r>
              </a:p>
              <a:p>
                <a:pPr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output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latin typeface="Cambria Math"/>
                        <a:sym typeface="Wingdings" pitchFamily="2" charset="2"/>
                      </a:rPr>
                      <m:t>3</m:t>
                    </m:r>
                    <m:r>
                      <a:rPr lang="en-US" sz="2000" i="1">
                        <a:latin typeface="Cambria Math"/>
                        <a:sym typeface="Wingdings" pitchFamily="2" charset="2"/>
                      </a:rPr>
                      <m:t>(</m:t>
                    </m:r>
                    <m:r>
                      <a:rPr lang="en-US" sz="2000" i="1">
                        <a:latin typeface="Cambria Math"/>
                        <a:sym typeface="Wingdings" pitchFamily="2" charset="2"/>
                      </a:rPr>
                      <m:t>𝑠</m:t>
                    </m:r>
                    <m:r>
                      <a:rPr lang="en-US" sz="2000" i="1">
                        <a:latin typeface="Cambria Math"/>
                        <a:sym typeface="Wingdings" pitchFamily="2" charset="2"/>
                      </a:rPr>
                      <m:t>)</m:t>
                    </m:r>
                  </m:oMath>
                </a14:m>
                <a:endParaRPr lang="en-US" sz="2000" dirty="0">
                  <a:latin typeface="Calibri" pitchFamily="34" charset="0"/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26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88024" y="4809346"/>
                <a:ext cx="4503111" cy="707886"/>
              </a:xfrm>
              <a:prstGeom prst="rect">
                <a:avLst/>
              </a:prstGeom>
              <a:blipFill rotWithShape="1">
                <a:blip r:embed="rId11"/>
                <a:stretch>
                  <a:fillRect l="-1353" t="-4310" b="-1465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Freeform 26"/>
          <p:cNvSpPr/>
          <p:nvPr/>
        </p:nvSpPr>
        <p:spPr>
          <a:xfrm flipH="1">
            <a:off x="7134051" y="3272521"/>
            <a:ext cx="163320" cy="177524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7206059" y="3106743"/>
                <a:ext cx="8065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6059" y="3106743"/>
                <a:ext cx="806567" cy="369332"/>
              </a:xfrm>
              <a:prstGeom prst="rect">
                <a:avLst/>
              </a:prstGeom>
              <a:blipFill rotWithShape="1">
                <a:blip r:embed="rId1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5783431" y="3068960"/>
                <a:ext cx="8065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3431" y="3068960"/>
                <a:ext cx="806567" cy="369332"/>
              </a:xfrm>
              <a:prstGeom prst="rect">
                <a:avLst/>
              </a:prstGeom>
              <a:blipFill rotWithShape="1">
                <a:blip r:embed="rId1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Freeform 29"/>
          <p:cNvSpPr/>
          <p:nvPr/>
        </p:nvSpPr>
        <p:spPr>
          <a:xfrm>
            <a:off x="6482221" y="3261019"/>
            <a:ext cx="169905" cy="177273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 Box 14"/>
              <p:cNvSpPr txBox="1">
                <a:spLocks noChangeArrowheads="1"/>
              </p:cNvSpPr>
              <p:nvPr/>
            </p:nvSpPr>
            <p:spPr bwMode="auto">
              <a:xfrm>
                <a:off x="4469555" y="2308810"/>
                <a:ext cx="4737721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algn="ctr"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(indexed by </a:t>
                </a:r>
                <a:r>
                  <a:rPr lang="en-US" sz="2000" b="1" dirty="0" smtClean="0">
                    <a:solidFill>
                      <a:schemeClr val="tx2"/>
                    </a:solidFill>
                    <a:latin typeface="Calibri" pitchFamily="34" charset="0"/>
                    <a:sym typeface="Wingdings" pitchFamily="2" charset="2"/>
                  </a:rPr>
                  <a:t>public</a:t>
                </a:r>
                <a:r>
                  <a:rPr lang="en-US" sz="2000" b="1" dirty="0" smtClean="0">
                    <a:solidFill>
                      <a:srgbClr val="FF0000"/>
                    </a:solidFill>
                    <a:latin typeface="Calibri" pitchFamily="34" charset="0"/>
                    <a:sym typeface="Wingdings" pitchFamily="2" charset="2"/>
                  </a:rPr>
                  <a:t> </a:t>
                </a: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functions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 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1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, 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2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, 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3</m:t>
                    </m:r>
                  </m:oMath>
                </a14:m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)</a:t>
                </a:r>
                <a:endParaRPr lang="en-US" sz="2000" dirty="0">
                  <a:latin typeface="Calibri" pitchFamily="34" charset="0"/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38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69555" y="2308810"/>
                <a:ext cx="4737721" cy="400110"/>
              </a:xfrm>
              <a:prstGeom prst="rect">
                <a:avLst/>
              </a:prstGeom>
              <a:blipFill rotWithShape="1">
                <a:blip r:embed="rId14"/>
                <a:stretch>
                  <a:fillRect t="-7692" b="-276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7132444" y="1052736"/>
            <a:ext cx="1616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[This Work]</a:t>
            </a:r>
            <a:endParaRPr lang="en-US" sz="2400" dirty="0"/>
          </a:p>
        </p:txBody>
      </p:sp>
      <p:sp>
        <p:nvSpPr>
          <p:cNvPr id="39" name="Subtitle 1"/>
          <p:cNvSpPr txBox="1">
            <a:spLocks/>
          </p:cNvSpPr>
          <p:nvPr/>
        </p:nvSpPr>
        <p:spPr>
          <a:xfrm>
            <a:off x="827584" y="410563"/>
            <a:ext cx="7992888" cy="858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Constructing </a:t>
            </a:r>
            <a:r>
              <a:rPr lang="en-US" b="1" u="sng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Reusable</a:t>
            </a:r>
            <a:r>
              <a:rPr lang="en-US" b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 Computational Filters</a:t>
            </a: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  <p:sp>
        <p:nvSpPr>
          <p:cNvPr id="57" name="Text Box 14"/>
          <p:cNvSpPr txBox="1">
            <a:spLocks noChangeArrowheads="1"/>
          </p:cNvSpPr>
          <p:nvPr/>
        </p:nvSpPr>
        <p:spPr bwMode="auto">
          <a:xfrm>
            <a:off x="516607" y="1916832"/>
            <a:ext cx="3695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Reusable AND filter</a:t>
            </a:r>
            <a:endParaRPr lang="en-US" sz="2400" b="1" dirty="0">
              <a:solidFill>
                <a:srgbClr val="FF0000"/>
              </a:solidFill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95548" y="1916833"/>
            <a:ext cx="4267200" cy="36110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 Box 14"/>
              <p:cNvSpPr txBox="1">
                <a:spLocks noChangeArrowheads="1"/>
              </p:cNvSpPr>
              <p:nvPr/>
            </p:nvSpPr>
            <p:spPr bwMode="auto">
              <a:xfrm>
                <a:off x="299720" y="4820030"/>
                <a:ext cx="4503111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On input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latin typeface="Cambria Math"/>
                        <a:sym typeface="Wingdings" pitchFamily="2" charset="2"/>
                      </a:rPr>
                      <m:t>1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(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/>
                        <a:sym typeface="Wingdings" pitchFamily="2" charset="2"/>
                      </a:rPr>
                      <m:t>𝑠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/>
                        <a:sym typeface="Wingdings" pitchFamily="2" charset="2"/>
                      </a:rPr>
                      <m:t>′)</m:t>
                    </m:r>
                  </m:oMath>
                </a14:m>
                <a:r>
                  <a:rPr lang="en-US" sz="2000" b="1" dirty="0" smtClean="0">
                    <a:solidFill>
                      <a:srgbClr val="FF0000"/>
                    </a:solidFill>
                    <a:latin typeface="Calibri" pitchFamily="34" charset="0"/>
                    <a:sym typeface="Wingdings" pitchFamily="2" charset="2"/>
                  </a:rPr>
                  <a:t> AND</a:t>
                </a: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latin typeface="Cambria Math"/>
                        <a:sym typeface="Wingdings" pitchFamily="2" charset="2"/>
                      </a:rPr>
                      <m:t>2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(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/>
                        <a:sym typeface="Wingdings" pitchFamily="2" charset="2"/>
                      </a:rPr>
                      <m:t>𝑠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)</m:t>
                    </m:r>
                  </m:oMath>
                </a14:m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, </a:t>
                </a:r>
              </a:p>
              <a:p>
                <a:pPr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output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/>
                        <a:sym typeface="Wingdings" pitchFamily="2" charset="2"/>
                      </a:rPr>
                      <m:t>⊥</m:t>
                    </m:r>
                  </m:oMath>
                </a14:m>
                <a:endParaRPr lang="en-US" sz="2400" b="1" dirty="0">
                  <a:latin typeface="Calibri" pitchFamily="34" charset="0"/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59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9720" y="4820030"/>
                <a:ext cx="4503111" cy="769441"/>
              </a:xfrm>
              <a:prstGeom prst="rect">
                <a:avLst/>
              </a:prstGeom>
              <a:blipFill rotWithShape="1">
                <a:blip r:embed="rId14"/>
                <a:stretch>
                  <a:fillRect l="-1353" t="-3968" b="-1190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0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345" y="3323500"/>
            <a:ext cx="1612472" cy="161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 Box 14"/>
          <p:cNvSpPr txBox="1">
            <a:spLocks noChangeArrowheads="1"/>
          </p:cNvSpPr>
          <p:nvPr/>
        </p:nvSpPr>
        <p:spPr bwMode="auto">
          <a:xfrm>
            <a:off x="1545983" y="3429000"/>
            <a:ext cx="14859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1400" b="1" dirty="0" smtClean="0">
                <a:latin typeface="Calibri" pitchFamily="34" charset="0"/>
                <a:sym typeface="Wingdings" pitchFamily="2" charset="2"/>
              </a:rPr>
              <a:t>R-AND-filter</a:t>
            </a:r>
            <a:endParaRPr lang="en-US" sz="1400" b="1" dirty="0">
              <a:latin typeface="Calibri" pitchFamily="34" charset="0"/>
              <a:sym typeface="Wingdings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58"/>
              <p:cNvSpPr txBox="1"/>
              <p:nvPr/>
            </p:nvSpPr>
            <p:spPr>
              <a:xfrm>
                <a:off x="1763688" y="3637208"/>
                <a:ext cx="1237752" cy="633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1 </m:t>
                      </m:r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2</m:t>
                      </m:r>
                    </m:oMath>
                  </m:oMathPara>
                </a14:m>
                <a:endParaRPr lang="en-US" i="1" baseline="-25000" dirty="0" smtClean="0">
                  <a:latin typeface="Cambria Math"/>
                  <a:cs typeface="+mn-cs"/>
                </a:endParaRP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3</m:t>
                      </m:r>
                    </m:oMath>
                  </m:oMathPara>
                </a14:m>
                <a:endParaRPr lang="en-US" i="1" baseline="-25000" dirty="0" smtClean="0"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62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3637208"/>
                <a:ext cx="1237752" cy="633635"/>
              </a:xfrm>
              <a:prstGeom prst="rect">
                <a:avLst/>
              </a:prstGeom>
              <a:blipFill rotWithShape="1">
                <a:blip r:embed="rId16"/>
                <a:stretch>
                  <a:fillRect b="-86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1187624" y="3059668"/>
                <a:ext cx="8065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3059668"/>
                <a:ext cx="806567" cy="369332"/>
              </a:xfrm>
              <a:prstGeom prst="rect">
                <a:avLst/>
              </a:prstGeom>
              <a:blipFill rotWithShape="1">
                <a:blip r:embed="rId17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Freeform 63"/>
          <p:cNvSpPr/>
          <p:nvPr/>
        </p:nvSpPr>
        <p:spPr>
          <a:xfrm>
            <a:off x="1886414" y="3251727"/>
            <a:ext cx="169905" cy="177273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65" name="Freeform 64"/>
          <p:cNvSpPr/>
          <p:nvPr/>
        </p:nvSpPr>
        <p:spPr>
          <a:xfrm flipH="1">
            <a:off x="2627784" y="3234738"/>
            <a:ext cx="163320" cy="177524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/>
              <p:cNvSpPr/>
              <p:nvPr/>
            </p:nvSpPr>
            <p:spPr>
              <a:xfrm>
                <a:off x="2699792" y="3068960"/>
                <a:ext cx="8065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solidFill>
                            <a:schemeClr val="tx1"/>
                          </a:solidFill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6" name="Rectangle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3068960"/>
                <a:ext cx="806567" cy="369332"/>
              </a:xfrm>
              <a:prstGeom prst="rect">
                <a:avLst/>
              </a:prstGeom>
              <a:blipFill rotWithShape="1">
                <a:blip r:embed="rId18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 Box 14"/>
              <p:cNvSpPr txBox="1">
                <a:spLocks noChangeArrowheads="1"/>
              </p:cNvSpPr>
              <p:nvPr/>
            </p:nvSpPr>
            <p:spPr bwMode="auto">
              <a:xfrm>
                <a:off x="110082" y="2308810"/>
                <a:ext cx="4461918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algn="ctr"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(indexed by </a:t>
                </a:r>
                <a:r>
                  <a:rPr lang="en-US" sz="2000" b="1" dirty="0" smtClean="0">
                    <a:solidFill>
                      <a:schemeClr val="tx2"/>
                    </a:solidFill>
                    <a:latin typeface="Calibri" pitchFamily="34" charset="0"/>
                    <a:sym typeface="Wingdings" pitchFamily="2" charset="2"/>
                  </a:rPr>
                  <a:t>public</a:t>
                </a:r>
                <a:r>
                  <a:rPr lang="en-US" sz="2000" b="1" dirty="0" smtClean="0">
                    <a:solidFill>
                      <a:srgbClr val="FF0000"/>
                    </a:solidFill>
                    <a:latin typeface="Calibri" pitchFamily="34" charset="0"/>
                    <a:sym typeface="Wingdings" pitchFamily="2" charset="2"/>
                  </a:rPr>
                  <a:t> </a:t>
                </a: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functions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1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, 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2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, 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3</m:t>
                    </m:r>
                  </m:oMath>
                </a14:m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)</a:t>
                </a:r>
                <a:endParaRPr lang="en-US" sz="2000" dirty="0">
                  <a:latin typeface="Calibri" pitchFamily="34" charset="0"/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67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0082" y="2308810"/>
                <a:ext cx="4461918" cy="400110"/>
              </a:xfrm>
              <a:prstGeom prst="rect">
                <a:avLst/>
              </a:prstGeom>
              <a:blipFill rotWithShape="1">
                <a:blip r:embed="rId19"/>
                <a:stretch>
                  <a:fillRect t="-7692" b="-276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Freeform 67"/>
          <p:cNvSpPr/>
          <p:nvPr/>
        </p:nvSpPr>
        <p:spPr>
          <a:xfrm flipH="1">
            <a:off x="2551275" y="2946705"/>
            <a:ext cx="599869" cy="487489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/>
              <p:cNvSpPr/>
              <p:nvPr/>
            </p:nvSpPr>
            <p:spPr>
              <a:xfrm>
                <a:off x="3059832" y="2780928"/>
                <a:ext cx="8435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′)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9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2780928"/>
                <a:ext cx="843500" cy="369332"/>
              </a:xfrm>
              <a:prstGeom prst="rect">
                <a:avLst/>
              </a:prstGeom>
              <a:blipFill rotWithShape="1">
                <a:blip r:embed="rId20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1070901" y="2780928"/>
                <a:ext cx="8435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′)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901" y="2780928"/>
                <a:ext cx="843500" cy="369332"/>
              </a:xfrm>
              <a:prstGeom prst="rect">
                <a:avLst/>
              </a:prstGeom>
              <a:blipFill rotWithShape="1">
                <a:blip r:embed="rId21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Freeform 70"/>
          <p:cNvSpPr/>
          <p:nvPr/>
        </p:nvSpPr>
        <p:spPr>
          <a:xfrm>
            <a:off x="1763689" y="3028310"/>
            <a:ext cx="400408" cy="409981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786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4990566" y="1916833"/>
            <a:ext cx="3695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 Reusable OR filter</a:t>
            </a:r>
            <a:endParaRPr lang="en-US" sz="2400" b="1" dirty="0">
              <a:solidFill>
                <a:srgbClr val="FF0000"/>
              </a:solidFill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669507" y="1916834"/>
            <a:ext cx="4267200" cy="36110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CA" dirty="0"/>
          </a:p>
        </p:txBody>
      </p:sp>
      <p:pic>
        <p:nvPicPr>
          <p:cNvPr id="52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871" y="3328695"/>
            <a:ext cx="1612472" cy="161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Text Box 14"/>
          <p:cNvSpPr txBox="1">
            <a:spLocks noChangeArrowheads="1"/>
          </p:cNvSpPr>
          <p:nvPr/>
        </p:nvSpPr>
        <p:spPr bwMode="auto">
          <a:xfrm>
            <a:off x="6055509" y="3434195"/>
            <a:ext cx="14859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1400" b="1" dirty="0" smtClean="0">
                <a:latin typeface="Calibri" pitchFamily="34" charset="0"/>
                <a:sym typeface="Wingdings" pitchFamily="2" charset="2"/>
              </a:rPr>
              <a:t>R-OR-filter</a:t>
            </a:r>
            <a:endParaRPr lang="en-US" sz="1400" b="1" dirty="0">
              <a:latin typeface="Calibri" pitchFamily="34" charset="0"/>
              <a:sym typeface="Wingdings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58"/>
              <p:cNvSpPr txBox="1"/>
              <p:nvPr/>
            </p:nvSpPr>
            <p:spPr>
              <a:xfrm>
                <a:off x="6228184" y="3616727"/>
                <a:ext cx="1237752" cy="633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1 </m:t>
                      </m:r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2</m:t>
                      </m:r>
                    </m:oMath>
                  </m:oMathPara>
                </a14:m>
                <a:endParaRPr lang="en-US" i="1" baseline="-25000" dirty="0" smtClean="0">
                  <a:latin typeface="Cambria Math"/>
                  <a:cs typeface="+mn-cs"/>
                </a:endParaRP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3</m:t>
                      </m:r>
                    </m:oMath>
                  </m:oMathPara>
                </a14:m>
                <a:endParaRPr lang="en-US" baseline="-25000" dirty="0" smtClean="0"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18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3616727"/>
                <a:ext cx="1237752" cy="633635"/>
              </a:xfrm>
              <a:prstGeom prst="rect">
                <a:avLst/>
              </a:prstGeom>
              <a:blipFill rotWithShape="1">
                <a:blip r:embed="rId7"/>
                <a:stretch>
                  <a:fillRect b="-86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14"/>
              <p:cNvSpPr txBox="1">
                <a:spLocks noChangeArrowheads="1"/>
              </p:cNvSpPr>
              <p:nvPr/>
            </p:nvSpPr>
            <p:spPr bwMode="auto">
              <a:xfrm>
                <a:off x="4788024" y="4809346"/>
                <a:ext cx="4503111" cy="707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On input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latin typeface="Cambria Math"/>
                        <a:sym typeface="Wingdings" pitchFamily="2" charset="2"/>
                      </a:rPr>
                      <m:t>1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(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𝑠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′)</m:t>
                    </m:r>
                  </m:oMath>
                </a14:m>
                <a:r>
                  <a:rPr lang="en-US" sz="2000" b="1" dirty="0" smtClean="0">
                    <a:solidFill>
                      <a:srgbClr val="FF0000"/>
                    </a:solidFill>
                    <a:latin typeface="Calibri" pitchFamily="34" charset="0"/>
                    <a:sym typeface="Wingdings" pitchFamily="2" charset="2"/>
                  </a:rPr>
                  <a:t> OR</a:t>
                </a: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latin typeface="Cambria Math"/>
                        <a:sym typeface="Wingdings" pitchFamily="2" charset="2"/>
                      </a:rPr>
                      <m:t>2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(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𝑠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′)</m:t>
                    </m:r>
                  </m:oMath>
                </a14:m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, </a:t>
                </a:r>
              </a:p>
              <a:p>
                <a:pPr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output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latin typeface="Cambria Math"/>
                        <a:sym typeface="Wingdings" pitchFamily="2" charset="2"/>
                      </a:rPr>
                      <m:t>3</m:t>
                    </m:r>
                    <m:r>
                      <a:rPr lang="en-US" sz="2000" i="1">
                        <a:latin typeface="Cambria Math"/>
                        <a:sym typeface="Wingdings" pitchFamily="2" charset="2"/>
                      </a:rPr>
                      <m:t>(</m:t>
                    </m:r>
                    <m:r>
                      <a:rPr lang="en-US" sz="2000" i="1">
                        <a:latin typeface="Cambria Math"/>
                        <a:sym typeface="Wingdings" pitchFamily="2" charset="2"/>
                      </a:rPr>
                      <m:t>𝑠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′</m:t>
                    </m:r>
                    <m:r>
                      <a:rPr lang="en-US" sz="2000" i="1">
                        <a:latin typeface="Cambria Math"/>
                        <a:sym typeface="Wingdings" pitchFamily="2" charset="2"/>
                      </a:rPr>
                      <m:t>)</m:t>
                    </m:r>
                  </m:oMath>
                </a14:m>
                <a:endParaRPr lang="en-US" sz="2000" dirty="0">
                  <a:latin typeface="Calibri" pitchFamily="34" charset="0"/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26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88024" y="4809346"/>
                <a:ext cx="4503111" cy="707886"/>
              </a:xfrm>
              <a:prstGeom prst="rect">
                <a:avLst/>
              </a:prstGeom>
              <a:blipFill rotWithShape="1">
                <a:blip r:embed="rId10"/>
                <a:stretch>
                  <a:fillRect l="-1353" t="-4310" b="-1465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 Box 14"/>
              <p:cNvSpPr txBox="1">
                <a:spLocks noChangeArrowheads="1"/>
              </p:cNvSpPr>
              <p:nvPr/>
            </p:nvSpPr>
            <p:spPr bwMode="auto">
              <a:xfrm>
                <a:off x="4469555" y="2308810"/>
                <a:ext cx="4737721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algn="ctr"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(indexed by </a:t>
                </a:r>
                <a:r>
                  <a:rPr lang="en-US" sz="2000" b="1" dirty="0" smtClean="0">
                    <a:solidFill>
                      <a:schemeClr val="tx2"/>
                    </a:solidFill>
                    <a:latin typeface="Calibri" pitchFamily="34" charset="0"/>
                    <a:sym typeface="Wingdings" pitchFamily="2" charset="2"/>
                  </a:rPr>
                  <a:t>public</a:t>
                </a:r>
                <a:r>
                  <a:rPr lang="en-US" sz="2000" b="1" dirty="0" smtClean="0">
                    <a:solidFill>
                      <a:srgbClr val="FF0000"/>
                    </a:solidFill>
                    <a:latin typeface="Calibri" pitchFamily="34" charset="0"/>
                    <a:sym typeface="Wingdings" pitchFamily="2" charset="2"/>
                  </a:rPr>
                  <a:t> </a:t>
                </a: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functions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 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1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, 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2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, 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3</m:t>
                    </m:r>
                  </m:oMath>
                </a14:m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)</a:t>
                </a:r>
                <a:endParaRPr lang="en-US" sz="2000" dirty="0">
                  <a:latin typeface="Calibri" pitchFamily="34" charset="0"/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38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69555" y="2308810"/>
                <a:ext cx="4737721" cy="400110"/>
              </a:xfrm>
              <a:prstGeom prst="rect">
                <a:avLst/>
              </a:prstGeom>
              <a:blipFill rotWithShape="1">
                <a:blip r:embed="rId12"/>
                <a:stretch>
                  <a:fillRect t="-7692" b="-276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5600708" y="3059668"/>
                <a:ext cx="8065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708" y="3059668"/>
                <a:ext cx="806567" cy="369332"/>
              </a:xfrm>
              <a:prstGeom prst="rect">
                <a:avLst/>
              </a:prstGeom>
              <a:blipFill rotWithShape="1">
                <a:blip r:embed="rId1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Freeform 42"/>
          <p:cNvSpPr/>
          <p:nvPr/>
        </p:nvSpPr>
        <p:spPr>
          <a:xfrm>
            <a:off x="6299498" y="3251727"/>
            <a:ext cx="169905" cy="177273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5" name="Freeform 44"/>
          <p:cNvSpPr/>
          <p:nvPr/>
        </p:nvSpPr>
        <p:spPr>
          <a:xfrm flipH="1">
            <a:off x="7040868" y="3234738"/>
            <a:ext cx="163320" cy="177524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7112876" y="3068960"/>
                <a:ext cx="8065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876" y="3068960"/>
                <a:ext cx="806567" cy="369332"/>
              </a:xfrm>
              <a:prstGeom prst="rect">
                <a:avLst/>
              </a:prstGeom>
              <a:blipFill rotWithShape="1">
                <a:blip r:embed="rId1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Freeform 46"/>
          <p:cNvSpPr/>
          <p:nvPr/>
        </p:nvSpPr>
        <p:spPr>
          <a:xfrm flipH="1">
            <a:off x="6964359" y="2946705"/>
            <a:ext cx="599869" cy="487489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7472916" y="2780928"/>
                <a:ext cx="8435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′)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2916" y="2780928"/>
                <a:ext cx="843500" cy="369332"/>
              </a:xfrm>
              <a:prstGeom prst="rect">
                <a:avLst/>
              </a:prstGeom>
              <a:blipFill rotWithShape="1">
                <a:blip r:embed="rId17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5483985" y="2780928"/>
                <a:ext cx="8435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′)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3985" y="2780928"/>
                <a:ext cx="843500" cy="369332"/>
              </a:xfrm>
              <a:prstGeom prst="rect">
                <a:avLst/>
              </a:prstGeom>
              <a:blipFill rotWithShape="1">
                <a:blip r:embed="rId18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Freeform 49"/>
          <p:cNvSpPr/>
          <p:nvPr/>
        </p:nvSpPr>
        <p:spPr>
          <a:xfrm>
            <a:off x="6176773" y="3028310"/>
            <a:ext cx="400408" cy="409981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51" name="TextBox 50"/>
          <p:cNvSpPr txBox="1"/>
          <p:nvPr/>
        </p:nvSpPr>
        <p:spPr>
          <a:xfrm>
            <a:off x="7132444" y="1052736"/>
            <a:ext cx="1616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[This Work]</a:t>
            </a:r>
            <a:endParaRPr lang="en-US" sz="2400" dirty="0"/>
          </a:p>
        </p:txBody>
      </p:sp>
      <p:sp>
        <p:nvSpPr>
          <p:cNvPr id="54" name="Subtitle 1"/>
          <p:cNvSpPr txBox="1">
            <a:spLocks/>
          </p:cNvSpPr>
          <p:nvPr/>
        </p:nvSpPr>
        <p:spPr>
          <a:xfrm>
            <a:off x="827584" y="410563"/>
            <a:ext cx="7992888" cy="858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Constructing </a:t>
            </a:r>
            <a:r>
              <a:rPr lang="en-US" b="1" u="sng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Reusable</a:t>
            </a:r>
            <a:r>
              <a:rPr lang="en-US" b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 Computational Filters</a:t>
            </a: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  <p:sp>
        <p:nvSpPr>
          <p:cNvPr id="55" name="Text Box 14"/>
          <p:cNvSpPr txBox="1">
            <a:spLocks noChangeArrowheads="1"/>
          </p:cNvSpPr>
          <p:nvPr/>
        </p:nvSpPr>
        <p:spPr bwMode="auto">
          <a:xfrm>
            <a:off x="516607" y="1916832"/>
            <a:ext cx="3695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Reusable AND filter</a:t>
            </a:r>
            <a:endParaRPr lang="en-US" sz="2400" b="1" dirty="0">
              <a:solidFill>
                <a:srgbClr val="FF0000"/>
              </a:solidFill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95548" y="1916833"/>
            <a:ext cx="4267200" cy="36110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 Box 14"/>
              <p:cNvSpPr txBox="1">
                <a:spLocks noChangeArrowheads="1"/>
              </p:cNvSpPr>
              <p:nvPr/>
            </p:nvSpPr>
            <p:spPr bwMode="auto">
              <a:xfrm>
                <a:off x="299720" y="4820030"/>
                <a:ext cx="4503111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On input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latin typeface="Cambria Math"/>
                        <a:sym typeface="Wingdings" pitchFamily="2" charset="2"/>
                      </a:rPr>
                      <m:t>1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(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/>
                        <a:sym typeface="Wingdings" pitchFamily="2" charset="2"/>
                      </a:rPr>
                      <m:t>𝑠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/>
                        <a:sym typeface="Wingdings" pitchFamily="2" charset="2"/>
                      </a:rPr>
                      <m:t>′)</m:t>
                    </m:r>
                  </m:oMath>
                </a14:m>
                <a:r>
                  <a:rPr lang="en-US" sz="2000" b="1" dirty="0" smtClean="0">
                    <a:solidFill>
                      <a:srgbClr val="FF0000"/>
                    </a:solidFill>
                    <a:latin typeface="Calibri" pitchFamily="34" charset="0"/>
                    <a:sym typeface="Wingdings" pitchFamily="2" charset="2"/>
                  </a:rPr>
                  <a:t> AND</a:t>
                </a: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latin typeface="Cambria Math"/>
                        <a:sym typeface="Wingdings" pitchFamily="2" charset="2"/>
                      </a:rPr>
                      <m:t>2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(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/>
                        <a:sym typeface="Wingdings" pitchFamily="2" charset="2"/>
                      </a:rPr>
                      <m:t>𝑠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)</m:t>
                    </m:r>
                  </m:oMath>
                </a14:m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, </a:t>
                </a:r>
              </a:p>
              <a:p>
                <a:pPr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output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/>
                        <a:sym typeface="Wingdings" pitchFamily="2" charset="2"/>
                      </a:rPr>
                      <m:t>⊥</m:t>
                    </m:r>
                  </m:oMath>
                </a14:m>
                <a:endParaRPr lang="en-US" sz="2400" b="1" dirty="0">
                  <a:latin typeface="Calibri" pitchFamily="34" charset="0"/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57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9720" y="4820030"/>
                <a:ext cx="4503111" cy="769441"/>
              </a:xfrm>
              <a:prstGeom prst="rect">
                <a:avLst/>
              </a:prstGeom>
              <a:blipFill rotWithShape="1">
                <a:blip r:embed="rId12"/>
                <a:stretch>
                  <a:fillRect l="-1353" t="-3968" b="-1190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8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345" y="3323500"/>
            <a:ext cx="1612472" cy="161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Text Box 14"/>
          <p:cNvSpPr txBox="1">
            <a:spLocks noChangeArrowheads="1"/>
          </p:cNvSpPr>
          <p:nvPr/>
        </p:nvSpPr>
        <p:spPr bwMode="auto">
          <a:xfrm>
            <a:off x="1545983" y="3429000"/>
            <a:ext cx="14859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1400" b="1" dirty="0" smtClean="0">
                <a:latin typeface="Calibri" pitchFamily="34" charset="0"/>
                <a:sym typeface="Wingdings" pitchFamily="2" charset="2"/>
              </a:rPr>
              <a:t>R-AND-filter</a:t>
            </a:r>
            <a:endParaRPr lang="en-US" sz="1400" b="1" dirty="0">
              <a:latin typeface="Calibri" pitchFamily="34" charset="0"/>
              <a:sym typeface="Wingdings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8"/>
              <p:cNvSpPr txBox="1"/>
              <p:nvPr/>
            </p:nvSpPr>
            <p:spPr>
              <a:xfrm>
                <a:off x="1763688" y="3637208"/>
                <a:ext cx="1237752" cy="633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1 </m:t>
                      </m:r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2</m:t>
                      </m:r>
                    </m:oMath>
                  </m:oMathPara>
                </a14:m>
                <a:endParaRPr lang="en-US" i="1" baseline="-25000" dirty="0" smtClean="0">
                  <a:latin typeface="Cambria Math"/>
                  <a:cs typeface="+mn-cs"/>
                </a:endParaRP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3</m:t>
                      </m:r>
                    </m:oMath>
                  </m:oMathPara>
                </a14:m>
                <a:endParaRPr lang="en-US" i="1" baseline="-25000" dirty="0" smtClean="0"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60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3637208"/>
                <a:ext cx="1237752" cy="633635"/>
              </a:xfrm>
              <a:prstGeom prst="rect">
                <a:avLst/>
              </a:prstGeom>
              <a:blipFill rotWithShape="1">
                <a:blip r:embed="rId15"/>
                <a:stretch>
                  <a:fillRect b="-86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/>
              <p:cNvSpPr/>
              <p:nvPr/>
            </p:nvSpPr>
            <p:spPr>
              <a:xfrm>
                <a:off x="1187624" y="3059668"/>
                <a:ext cx="8065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3059668"/>
                <a:ext cx="806567" cy="369332"/>
              </a:xfrm>
              <a:prstGeom prst="rect">
                <a:avLst/>
              </a:prstGeom>
              <a:blipFill rotWithShape="1">
                <a:blip r:embed="rId1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Freeform 61"/>
          <p:cNvSpPr/>
          <p:nvPr/>
        </p:nvSpPr>
        <p:spPr>
          <a:xfrm>
            <a:off x="1886414" y="3251727"/>
            <a:ext cx="169905" cy="177273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63" name="Freeform 62"/>
          <p:cNvSpPr/>
          <p:nvPr/>
        </p:nvSpPr>
        <p:spPr>
          <a:xfrm flipH="1">
            <a:off x="2627784" y="3234738"/>
            <a:ext cx="163320" cy="177524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/>
              <p:cNvSpPr/>
              <p:nvPr/>
            </p:nvSpPr>
            <p:spPr>
              <a:xfrm>
                <a:off x="2699792" y="3068960"/>
                <a:ext cx="8065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solidFill>
                            <a:schemeClr val="tx1"/>
                          </a:solidFill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4" name="Rectangle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3068960"/>
                <a:ext cx="806567" cy="369332"/>
              </a:xfrm>
              <a:prstGeom prst="rect">
                <a:avLst/>
              </a:prstGeom>
              <a:blipFill rotWithShape="1">
                <a:blip r:embed="rId17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 Box 14"/>
              <p:cNvSpPr txBox="1">
                <a:spLocks noChangeArrowheads="1"/>
              </p:cNvSpPr>
              <p:nvPr/>
            </p:nvSpPr>
            <p:spPr bwMode="auto">
              <a:xfrm>
                <a:off x="110082" y="2308810"/>
                <a:ext cx="4461918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algn="ctr"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(indexed by </a:t>
                </a:r>
                <a:r>
                  <a:rPr lang="en-US" sz="2000" b="1" dirty="0" smtClean="0">
                    <a:solidFill>
                      <a:schemeClr val="tx2"/>
                    </a:solidFill>
                    <a:latin typeface="Calibri" pitchFamily="34" charset="0"/>
                    <a:sym typeface="Wingdings" pitchFamily="2" charset="2"/>
                  </a:rPr>
                  <a:t>public</a:t>
                </a:r>
                <a:r>
                  <a:rPr lang="en-US" sz="2000" b="1" dirty="0" smtClean="0">
                    <a:solidFill>
                      <a:srgbClr val="FF0000"/>
                    </a:solidFill>
                    <a:latin typeface="Calibri" pitchFamily="34" charset="0"/>
                    <a:sym typeface="Wingdings" pitchFamily="2" charset="2"/>
                  </a:rPr>
                  <a:t> </a:t>
                </a: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functions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1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, 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2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, 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3</m:t>
                    </m:r>
                  </m:oMath>
                </a14:m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)</a:t>
                </a:r>
                <a:endParaRPr lang="en-US" sz="2000" dirty="0">
                  <a:latin typeface="Calibri" pitchFamily="34" charset="0"/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65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0082" y="2308810"/>
                <a:ext cx="4461918" cy="400110"/>
              </a:xfrm>
              <a:prstGeom prst="rect">
                <a:avLst/>
              </a:prstGeom>
              <a:blipFill rotWithShape="1">
                <a:blip r:embed="rId18"/>
                <a:stretch>
                  <a:fillRect t="-7692" b="-276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Freeform 65"/>
          <p:cNvSpPr/>
          <p:nvPr/>
        </p:nvSpPr>
        <p:spPr>
          <a:xfrm flipH="1">
            <a:off x="2551275" y="2946705"/>
            <a:ext cx="599869" cy="487489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/>
              <p:cNvSpPr/>
              <p:nvPr/>
            </p:nvSpPr>
            <p:spPr>
              <a:xfrm>
                <a:off x="3059832" y="2780928"/>
                <a:ext cx="8435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′)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2780928"/>
                <a:ext cx="843500" cy="369332"/>
              </a:xfrm>
              <a:prstGeom prst="rect">
                <a:avLst/>
              </a:prstGeom>
              <a:blipFill rotWithShape="1">
                <a:blip r:embed="rId19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/>
              <p:cNvSpPr/>
              <p:nvPr/>
            </p:nvSpPr>
            <p:spPr>
              <a:xfrm>
                <a:off x="1070901" y="2780928"/>
                <a:ext cx="8435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′)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901" y="2780928"/>
                <a:ext cx="843500" cy="369332"/>
              </a:xfrm>
              <a:prstGeom prst="rect">
                <a:avLst/>
              </a:prstGeom>
              <a:blipFill rotWithShape="1">
                <a:blip r:embed="rId20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Freeform 68"/>
          <p:cNvSpPr/>
          <p:nvPr/>
        </p:nvSpPr>
        <p:spPr>
          <a:xfrm>
            <a:off x="1763689" y="3028310"/>
            <a:ext cx="400408" cy="409981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3120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4990566" y="1916833"/>
            <a:ext cx="3695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 Reusable OR filter</a:t>
            </a:r>
            <a:endParaRPr lang="en-US" sz="2400" b="1" dirty="0">
              <a:solidFill>
                <a:srgbClr val="FF0000"/>
              </a:solidFill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669507" y="1916834"/>
            <a:ext cx="4267200" cy="36110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CA" dirty="0"/>
          </a:p>
        </p:txBody>
      </p:sp>
      <p:pic>
        <p:nvPicPr>
          <p:cNvPr id="52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871" y="3328695"/>
            <a:ext cx="1612472" cy="161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Text Box 14"/>
          <p:cNvSpPr txBox="1">
            <a:spLocks noChangeArrowheads="1"/>
          </p:cNvSpPr>
          <p:nvPr/>
        </p:nvSpPr>
        <p:spPr bwMode="auto">
          <a:xfrm>
            <a:off x="6055509" y="3434195"/>
            <a:ext cx="14859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1400" b="1" dirty="0" smtClean="0">
                <a:latin typeface="Calibri" pitchFamily="34" charset="0"/>
                <a:sym typeface="Wingdings" pitchFamily="2" charset="2"/>
              </a:rPr>
              <a:t>R-OR-filter</a:t>
            </a:r>
            <a:endParaRPr lang="en-US" sz="1400" b="1" dirty="0">
              <a:latin typeface="Calibri" pitchFamily="34" charset="0"/>
              <a:sym typeface="Wingdings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58"/>
              <p:cNvSpPr txBox="1"/>
              <p:nvPr/>
            </p:nvSpPr>
            <p:spPr>
              <a:xfrm>
                <a:off x="6228184" y="3616727"/>
                <a:ext cx="1237752" cy="633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1 </m:t>
                      </m:r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2</m:t>
                      </m:r>
                    </m:oMath>
                  </m:oMathPara>
                </a14:m>
                <a:endParaRPr lang="en-US" i="1" baseline="-25000" dirty="0" smtClean="0">
                  <a:latin typeface="Cambria Math"/>
                  <a:cs typeface="+mn-cs"/>
                </a:endParaRP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3</m:t>
                      </m:r>
                    </m:oMath>
                  </m:oMathPara>
                </a14:m>
                <a:endParaRPr lang="en-US" baseline="-25000" dirty="0" smtClean="0"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18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3616727"/>
                <a:ext cx="1237752" cy="633635"/>
              </a:xfrm>
              <a:prstGeom prst="rect">
                <a:avLst/>
              </a:prstGeom>
              <a:blipFill rotWithShape="1">
                <a:blip r:embed="rId7"/>
                <a:stretch>
                  <a:fillRect b="-86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14"/>
              <p:cNvSpPr txBox="1">
                <a:spLocks noChangeArrowheads="1"/>
              </p:cNvSpPr>
              <p:nvPr/>
            </p:nvSpPr>
            <p:spPr bwMode="auto">
              <a:xfrm>
                <a:off x="4788024" y="4809346"/>
                <a:ext cx="4503111" cy="707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On input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latin typeface="Cambria Math"/>
                        <a:sym typeface="Wingdings" pitchFamily="2" charset="2"/>
                      </a:rPr>
                      <m:t>1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(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/>
                        <a:sym typeface="Wingdings" pitchFamily="2" charset="2"/>
                      </a:rPr>
                      <m:t>𝑠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)</m:t>
                    </m:r>
                  </m:oMath>
                </a14:m>
                <a:r>
                  <a:rPr lang="en-US" sz="2000" b="1" dirty="0" smtClean="0">
                    <a:solidFill>
                      <a:srgbClr val="FF0000"/>
                    </a:solidFill>
                    <a:latin typeface="Calibri" pitchFamily="34" charset="0"/>
                    <a:sym typeface="Wingdings" pitchFamily="2" charset="2"/>
                  </a:rPr>
                  <a:t> OR</a:t>
                </a: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latin typeface="Cambria Math"/>
                        <a:sym typeface="Wingdings" pitchFamily="2" charset="2"/>
                      </a:rPr>
                      <m:t>2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(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/>
                        <a:sym typeface="Wingdings" pitchFamily="2" charset="2"/>
                      </a:rPr>
                      <m:t>𝑠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/>
                        <a:sym typeface="Wingdings" pitchFamily="2" charset="2"/>
                      </a:rPr>
                      <m:t>′)</m:t>
                    </m:r>
                  </m:oMath>
                </a14:m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, </a:t>
                </a:r>
              </a:p>
              <a:p>
                <a:pPr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output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latin typeface="Cambria Math"/>
                        <a:sym typeface="Wingdings" pitchFamily="2" charset="2"/>
                      </a:rPr>
                      <m:t>3</m:t>
                    </m:r>
                    <m:r>
                      <a:rPr lang="en-US" sz="2000" i="1">
                        <a:latin typeface="Cambria Math"/>
                        <a:sym typeface="Wingdings" pitchFamily="2" charset="2"/>
                      </a:rPr>
                      <m:t>(</m:t>
                    </m:r>
                    <m:r>
                      <a:rPr lang="en-US" sz="2000" i="1" smtClean="0">
                        <a:solidFill>
                          <a:srgbClr val="FF0000"/>
                        </a:solidFill>
                        <a:latin typeface="Cambria Math"/>
                        <a:sym typeface="Wingdings" pitchFamily="2" charset="2"/>
                      </a:rPr>
                      <m:t>𝑠</m:t>
                    </m:r>
                    <m:r>
                      <a:rPr lang="en-US" sz="2000" i="1">
                        <a:latin typeface="Cambria Math"/>
                        <a:sym typeface="Wingdings" pitchFamily="2" charset="2"/>
                      </a:rPr>
                      <m:t>)</m:t>
                    </m:r>
                  </m:oMath>
                </a14:m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i="1" baseline="-25000">
                        <a:latin typeface="Cambria Math"/>
                        <a:sym typeface="Wingdings" pitchFamily="2" charset="2"/>
                      </a:rPr>
                      <m:t>3</m:t>
                    </m:r>
                    <m:r>
                      <a:rPr lang="en-US" sz="2000" i="1">
                        <a:latin typeface="Cambria Math"/>
                        <a:sym typeface="Wingdings" pitchFamily="2" charset="2"/>
                      </a:rPr>
                      <m:t>(</m:t>
                    </m:r>
                    <m:r>
                      <a:rPr lang="en-US" sz="2000" i="1" smtClean="0">
                        <a:solidFill>
                          <a:srgbClr val="FF0000"/>
                        </a:solidFill>
                        <a:latin typeface="Cambria Math"/>
                        <a:sym typeface="Wingdings" pitchFamily="2" charset="2"/>
                      </a:rPr>
                      <m:t>𝑠</m:t>
                    </m:r>
                    <m:r>
                      <a:rPr lang="en-US" sz="2000" i="1">
                        <a:solidFill>
                          <a:srgbClr val="FF0000"/>
                        </a:solidFill>
                        <a:latin typeface="Cambria Math"/>
                        <a:sym typeface="Wingdings" pitchFamily="2" charset="2"/>
                      </a:rPr>
                      <m:t>′</m:t>
                    </m:r>
                    <m:r>
                      <a:rPr lang="en-US" sz="2000" i="1">
                        <a:latin typeface="Cambria Math"/>
                        <a:sym typeface="Wingdings" pitchFamily="2" charset="2"/>
                      </a:rPr>
                      <m:t>)</m:t>
                    </m:r>
                  </m:oMath>
                </a14:m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 </a:t>
                </a:r>
                <a:endParaRPr lang="en-US" sz="2000" dirty="0">
                  <a:latin typeface="Calibri" pitchFamily="34" charset="0"/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26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88024" y="4809346"/>
                <a:ext cx="4503111" cy="707886"/>
              </a:xfrm>
              <a:prstGeom prst="rect">
                <a:avLst/>
              </a:prstGeom>
              <a:blipFill rotWithShape="1">
                <a:blip r:embed="rId8"/>
                <a:stretch>
                  <a:fillRect l="-1353" t="-4310" b="-1465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 Box 14"/>
              <p:cNvSpPr txBox="1">
                <a:spLocks noChangeArrowheads="1"/>
              </p:cNvSpPr>
              <p:nvPr/>
            </p:nvSpPr>
            <p:spPr bwMode="auto">
              <a:xfrm>
                <a:off x="4469555" y="2308810"/>
                <a:ext cx="4737721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algn="ctr"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(indexed by </a:t>
                </a:r>
                <a:r>
                  <a:rPr lang="en-US" sz="2000" b="1" dirty="0" smtClean="0">
                    <a:solidFill>
                      <a:schemeClr val="tx2"/>
                    </a:solidFill>
                    <a:latin typeface="Calibri" pitchFamily="34" charset="0"/>
                    <a:sym typeface="Wingdings" pitchFamily="2" charset="2"/>
                  </a:rPr>
                  <a:t>public</a:t>
                </a:r>
                <a:r>
                  <a:rPr lang="en-US" sz="2000" b="1" dirty="0" smtClean="0">
                    <a:solidFill>
                      <a:srgbClr val="FF0000"/>
                    </a:solidFill>
                    <a:latin typeface="Calibri" pitchFamily="34" charset="0"/>
                    <a:sym typeface="Wingdings" pitchFamily="2" charset="2"/>
                  </a:rPr>
                  <a:t> </a:t>
                </a: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functions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 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1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, 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2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, 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3</m:t>
                    </m:r>
                  </m:oMath>
                </a14:m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)</a:t>
                </a:r>
                <a:endParaRPr lang="en-US" sz="2000" dirty="0">
                  <a:latin typeface="Calibri" pitchFamily="34" charset="0"/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38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69555" y="2308810"/>
                <a:ext cx="4737721" cy="400110"/>
              </a:xfrm>
              <a:prstGeom prst="rect">
                <a:avLst/>
              </a:prstGeom>
              <a:blipFill rotWithShape="1">
                <a:blip r:embed="rId12"/>
                <a:stretch>
                  <a:fillRect t="-7692" b="-276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5600708" y="3059668"/>
                <a:ext cx="8065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708" y="3059668"/>
                <a:ext cx="806567" cy="369332"/>
              </a:xfrm>
              <a:prstGeom prst="rect">
                <a:avLst/>
              </a:prstGeom>
              <a:blipFill rotWithShape="1">
                <a:blip r:embed="rId1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Freeform 42"/>
          <p:cNvSpPr/>
          <p:nvPr/>
        </p:nvSpPr>
        <p:spPr>
          <a:xfrm>
            <a:off x="6299498" y="3251727"/>
            <a:ext cx="169905" cy="177273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5" name="Freeform 44"/>
          <p:cNvSpPr/>
          <p:nvPr/>
        </p:nvSpPr>
        <p:spPr>
          <a:xfrm flipH="1">
            <a:off x="7040868" y="3234738"/>
            <a:ext cx="163320" cy="177524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7112876" y="3068960"/>
                <a:ext cx="8065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solidFill>
                            <a:schemeClr val="tx1"/>
                          </a:solidFill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876" y="3068960"/>
                <a:ext cx="806567" cy="369332"/>
              </a:xfrm>
              <a:prstGeom prst="rect">
                <a:avLst/>
              </a:prstGeom>
              <a:blipFill rotWithShape="1">
                <a:blip r:embed="rId1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Freeform 46"/>
          <p:cNvSpPr/>
          <p:nvPr/>
        </p:nvSpPr>
        <p:spPr>
          <a:xfrm flipH="1">
            <a:off x="6964359" y="2946705"/>
            <a:ext cx="599869" cy="487489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7472916" y="2780928"/>
                <a:ext cx="8435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′)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2916" y="2780928"/>
                <a:ext cx="843500" cy="369332"/>
              </a:xfrm>
              <a:prstGeom prst="rect">
                <a:avLst/>
              </a:prstGeom>
              <a:blipFill rotWithShape="1">
                <a:blip r:embed="rId17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5483985" y="2780928"/>
                <a:ext cx="8435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′)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3985" y="2780928"/>
                <a:ext cx="843500" cy="369332"/>
              </a:xfrm>
              <a:prstGeom prst="rect">
                <a:avLst/>
              </a:prstGeom>
              <a:blipFill rotWithShape="1">
                <a:blip r:embed="rId18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Freeform 49"/>
          <p:cNvSpPr/>
          <p:nvPr/>
        </p:nvSpPr>
        <p:spPr>
          <a:xfrm>
            <a:off x="6176773" y="3028310"/>
            <a:ext cx="400408" cy="409981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51" name="TextBox 50"/>
          <p:cNvSpPr txBox="1"/>
          <p:nvPr/>
        </p:nvSpPr>
        <p:spPr>
          <a:xfrm>
            <a:off x="7132444" y="1052736"/>
            <a:ext cx="1616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[This Work]</a:t>
            </a:r>
            <a:endParaRPr lang="en-US" sz="2400" dirty="0"/>
          </a:p>
        </p:txBody>
      </p:sp>
      <p:sp>
        <p:nvSpPr>
          <p:cNvPr id="54" name="Subtitle 1"/>
          <p:cNvSpPr txBox="1">
            <a:spLocks/>
          </p:cNvSpPr>
          <p:nvPr/>
        </p:nvSpPr>
        <p:spPr>
          <a:xfrm>
            <a:off x="827584" y="410563"/>
            <a:ext cx="7992888" cy="858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Constructing </a:t>
            </a:r>
            <a:r>
              <a:rPr lang="en-US" b="1" u="sng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Reusable</a:t>
            </a:r>
            <a:r>
              <a:rPr lang="en-US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 Computational Filters</a:t>
            </a: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  <p:sp>
        <p:nvSpPr>
          <p:cNvPr id="70" name="Text Box 14"/>
          <p:cNvSpPr txBox="1">
            <a:spLocks noChangeArrowheads="1"/>
          </p:cNvSpPr>
          <p:nvPr/>
        </p:nvSpPr>
        <p:spPr bwMode="auto">
          <a:xfrm>
            <a:off x="516607" y="1916832"/>
            <a:ext cx="3695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Reusable AND filter</a:t>
            </a:r>
            <a:endParaRPr lang="en-US" sz="2400" b="1" dirty="0">
              <a:solidFill>
                <a:srgbClr val="FF0000"/>
              </a:solidFill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195548" y="1916833"/>
            <a:ext cx="4267200" cy="36110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 Box 14"/>
              <p:cNvSpPr txBox="1">
                <a:spLocks noChangeArrowheads="1"/>
              </p:cNvSpPr>
              <p:nvPr/>
            </p:nvSpPr>
            <p:spPr bwMode="auto">
              <a:xfrm>
                <a:off x="299720" y="4820030"/>
                <a:ext cx="4503111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On input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latin typeface="Cambria Math"/>
                        <a:sym typeface="Wingdings" pitchFamily="2" charset="2"/>
                      </a:rPr>
                      <m:t>1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(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/>
                        <a:sym typeface="Wingdings" pitchFamily="2" charset="2"/>
                      </a:rPr>
                      <m:t>𝑠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/>
                        <a:sym typeface="Wingdings" pitchFamily="2" charset="2"/>
                      </a:rPr>
                      <m:t>′)</m:t>
                    </m:r>
                  </m:oMath>
                </a14:m>
                <a:r>
                  <a:rPr lang="en-US" sz="2000" b="1" dirty="0" smtClean="0">
                    <a:solidFill>
                      <a:srgbClr val="FF0000"/>
                    </a:solidFill>
                    <a:latin typeface="Calibri" pitchFamily="34" charset="0"/>
                    <a:sym typeface="Wingdings" pitchFamily="2" charset="2"/>
                  </a:rPr>
                  <a:t> AND</a:t>
                </a: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latin typeface="Cambria Math"/>
                        <a:sym typeface="Wingdings" pitchFamily="2" charset="2"/>
                      </a:rPr>
                      <m:t>2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(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/>
                        <a:sym typeface="Wingdings" pitchFamily="2" charset="2"/>
                      </a:rPr>
                      <m:t>𝑠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)</m:t>
                    </m:r>
                  </m:oMath>
                </a14:m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, </a:t>
                </a:r>
              </a:p>
              <a:p>
                <a:pPr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output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/>
                        <a:sym typeface="Wingdings" pitchFamily="2" charset="2"/>
                      </a:rPr>
                      <m:t>⊥</m:t>
                    </m:r>
                  </m:oMath>
                </a14:m>
                <a:endParaRPr lang="en-US" sz="2400" b="1" dirty="0">
                  <a:latin typeface="Calibri" pitchFamily="34" charset="0"/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72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9720" y="4820030"/>
                <a:ext cx="4503111" cy="769441"/>
              </a:xfrm>
              <a:prstGeom prst="rect">
                <a:avLst/>
              </a:prstGeom>
              <a:blipFill rotWithShape="1">
                <a:blip r:embed="rId12"/>
                <a:stretch>
                  <a:fillRect l="-1353" t="-3968" b="-1190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3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345" y="3323500"/>
            <a:ext cx="1612472" cy="161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Text Box 14"/>
          <p:cNvSpPr txBox="1">
            <a:spLocks noChangeArrowheads="1"/>
          </p:cNvSpPr>
          <p:nvPr/>
        </p:nvSpPr>
        <p:spPr bwMode="auto">
          <a:xfrm>
            <a:off x="1545983" y="3429000"/>
            <a:ext cx="14859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1400" b="1" dirty="0" smtClean="0">
                <a:latin typeface="Calibri" pitchFamily="34" charset="0"/>
                <a:sym typeface="Wingdings" pitchFamily="2" charset="2"/>
              </a:rPr>
              <a:t>R-AND-filter</a:t>
            </a:r>
            <a:endParaRPr lang="en-US" sz="1400" b="1" dirty="0">
              <a:latin typeface="Calibri" pitchFamily="34" charset="0"/>
              <a:sym typeface="Wingdings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58"/>
              <p:cNvSpPr txBox="1"/>
              <p:nvPr/>
            </p:nvSpPr>
            <p:spPr>
              <a:xfrm>
                <a:off x="1763688" y="3637208"/>
                <a:ext cx="1237752" cy="633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1 </m:t>
                      </m:r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2</m:t>
                      </m:r>
                    </m:oMath>
                  </m:oMathPara>
                </a14:m>
                <a:endParaRPr lang="en-US" i="1" baseline="-25000" dirty="0" smtClean="0">
                  <a:latin typeface="Cambria Math"/>
                  <a:cs typeface="+mn-cs"/>
                </a:endParaRP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+mn-cs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3</m:t>
                      </m:r>
                    </m:oMath>
                  </m:oMathPara>
                </a14:m>
                <a:endParaRPr lang="en-US" i="1" baseline="-25000" dirty="0" smtClean="0"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75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3637208"/>
                <a:ext cx="1237752" cy="633635"/>
              </a:xfrm>
              <a:prstGeom prst="rect">
                <a:avLst/>
              </a:prstGeom>
              <a:blipFill rotWithShape="1">
                <a:blip r:embed="rId15"/>
                <a:stretch>
                  <a:fillRect b="-86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/>
              <p:cNvSpPr/>
              <p:nvPr/>
            </p:nvSpPr>
            <p:spPr>
              <a:xfrm>
                <a:off x="1187624" y="3059668"/>
                <a:ext cx="8065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6" name="Rectangle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3059668"/>
                <a:ext cx="806567" cy="369332"/>
              </a:xfrm>
              <a:prstGeom prst="rect">
                <a:avLst/>
              </a:prstGeom>
              <a:blipFill rotWithShape="1">
                <a:blip r:embed="rId20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Freeform 76"/>
          <p:cNvSpPr/>
          <p:nvPr/>
        </p:nvSpPr>
        <p:spPr>
          <a:xfrm>
            <a:off x="1886414" y="3251727"/>
            <a:ext cx="169905" cy="177273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78" name="Freeform 77"/>
          <p:cNvSpPr/>
          <p:nvPr/>
        </p:nvSpPr>
        <p:spPr>
          <a:xfrm flipH="1">
            <a:off x="2627784" y="3234738"/>
            <a:ext cx="163320" cy="177524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Rectangle 78"/>
              <p:cNvSpPr/>
              <p:nvPr/>
            </p:nvSpPr>
            <p:spPr>
              <a:xfrm>
                <a:off x="2699792" y="3068960"/>
                <a:ext cx="8065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solidFill>
                            <a:schemeClr val="tx1"/>
                          </a:solidFill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9" name="Rectangle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3068960"/>
                <a:ext cx="806567" cy="369332"/>
              </a:xfrm>
              <a:prstGeom prst="rect">
                <a:avLst/>
              </a:prstGeom>
              <a:blipFill rotWithShape="1">
                <a:blip r:embed="rId21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 Box 14"/>
              <p:cNvSpPr txBox="1">
                <a:spLocks noChangeArrowheads="1"/>
              </p:cNvSpPr>
              <p:nvPr/>
            </p:nvSpPr>
            <p:spPr bwMode="auto">
              <a:xfrm>
                <a:off x="110082" y="2308810"/>
                <a:ext cx="4461918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algn="ctr"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(indexed by </a:t>
                </a:r>
                <a:r>
                  <a:rPr lang="en-US" sz="2000" b="1" dirty="0" smtClean="0">
                    <a:solidFill>
                      <a:schemeClr val="tx2"/>
                    </a:solidFill>
                    <a:latin typeface="Calibri" pitchFamily="34" charset="0"/>
                    <a:sym typeface="Wingdings" pitchFamily="2" charset="2"/>
                  </a:rPr>
                  <a:t>public</a:t>
                </a:r>
                <a:r>
                  <a:rPr lang="en-US" sz="2000" b="1" dirty="0" smtClean="0">
                    <a:solidFill>
                      <a:srgbClr val="FF0000"/>
                    </a:solidFill>
                    <a:latin typeface="Calibri" pitchFamily="34" charset="0"/>
                    <a:sym typeface="Wingdings" pitchFamily="2" charset="2"/>
                  </a:rPr>
                  <a:t> </a:t>
                </a: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functions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1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, 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2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, 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𝜓</m:t>
                    </m:r>
                    <m:r>
                      <a:rPr lang="en-US" sz="2000" b="0" i="1" baseline="-25000" smtClean="0">
                        <a:solidFill>
                          <a:srgbClr val="0000FF"/>
                        </a:solidFill>
                        <a:latin typeface="Cambria Math"/>
                        <a:sym typeface="Wingdings" pitchFamily="2" charset="2"/>
                      </a:rPr>
                      <m:t>3</m:t>
                    </m:r>
                  </m:oMath>
                </a14:m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)</a:t>
                </a:r>
                <a:endParaRPr lang="en-US" sz="2000" dirty="0">
                  <a:latin typeface="Calibri" pitchFamily="34" charset="0"/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80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0082" y="2308810"/>
                <a:ext cx="4461918" cy="400110"/>
              </a:xfrm>
              <a:prstGeom prst="rect">
                <a:avLst/>
              </a:prstGeom>
              <a:blipFill rotWithShape="1">
                <a:blip r:embed="rId18"/>
                <a:stretch>
                  <a:fillRect t="-7692" b="-276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Freeform 80"/>
          <p:cNvSpPr/>
          <p:nvPr/>
        </p:nvSpPr>
        <p:spPr>
          <a:xfrm flipH="1">
            <a:off x="2551275" y="2946705"/>
            <a:ext cx="599869" cy="487489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/>
              <p:cNvSpPr/>
              <p:nvPr/>
            </p:nvSpPr>
            <p:spPr>
              <a:xfrm>
                <a:off x="3059832" y="2780928"/>
                <a:ext cx="8435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/>
                        </a:rPr>
                        <m:t>′)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2" name="Rectangle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2780928"/>
                <a:ext cx="843500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82"/>
              <p:cNvSpPr/>
              <p:nvPr/>
            </p:nvSpPr>
            <p:spPr>
              <a:xfrm>
                <a:off x="1070901" y="2780928"/>
                <a:ext cx="8435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𝜓</m:t>
                      </m:r>
                      <m:r>
                        <a:rPr lang="en-US" b="0" i="1" baseline="-25000" smtClean="0"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′)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3" name="Rectangle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901" y="2780928"/>
                <a:ext cx="843500" cy="369332"/>
              </a:xfrm>
              <a:prstGeom prst="rect">
                <a:avLst/>
              </a:prstGeom>
              <a:blipFill rotWithShape="1">
                <a:blip r:embed="rId1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Freeform 83"/>
          <p:cNvSpPr/>
          <p:nvPr/>
        </p:nvSpPr>
        <p:spPr>
          <a:xfrm>
            <a:off x="1763689" y="3028310"/>
            <a:ext cx="400408" cy="409981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85" name="TextBox 84"/>
          <p:cNvSpPr txBox="1"/>
          <p:nvPr/>
        </p:nvSpPr>
        <p:spPr>
          <a:xfrm>
            <a:off x="207752" y="5934471"/>
            <a:ext cx="89405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200" u="sng" dirty="0" smtClean="0"/>
              <a:t>Reusable</a:t>
            </a:r>
            <a:r>
              <a:rPr lang="en-US" sz="2200" dirty="0" smtClean="0"/>
              <a:t> filter for a policy </a:t>
            </a:r>
            <a:r>
              <a:rPr lang="en-US" sz="2200" b="1" dirty="0" smtClean="0"/>
              <a:t>P</a:t>
            </a:r>
            <a:r>
              <a:rPr lang="en-US" sz="2200" dirty="0" smtClean="0"/>
              <a:t> is a collection of </a:t>
            </a:r>
            <a:r>
              <a:rPr lang="en-US" sz="2200" u="sng" dirty="0" smtClean="0"/>
              <a:t>reusable</a:t>
            </a:r>
            <a:r>
              <a:rPr lang="en-US" sz="2200" dirty="0" smtClean="0"/>
              <a:t> filters for each gate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4994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Left Bracket 23"/>
          <p:cNvSpPr/>
          <p:nvPr/>
        </p:nvSpPr>
        <p:spPr>
          <a:xfrm>
            <a:off x="2123728" y="1835272"/>
            <a:ext cx="45719" cy="1088287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131840" y="1723231"/>
            <a:ext cx="4972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baseline="-25000" dirty="0" smtClean="0">
                <a:solidFill>
                  <a:srgbClr val="FF0000"/>
                </a:solidFill>
              </a:rPr>
              <a:t>11 </a:t>
            </a:r>
          </a:p>
          <a:p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baseline="-25000" dirty="0" smtClean="0">
                <a:solidFill>
                  <a:srgbClr val="FF0000"/>
                </a:solidFill>
              </a:rPr>
              <a:t>21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…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baseline="-25000" dirty="0" smtClean="0">
                <a:solidFill>
                  <a:srgbClr val="FF0000"/>
                </a:solidFill>
              </a:rPr>
              <a:t>m1</a:t>
            </a:r>
          </a:p>
        </p:txBody>
      </p:sp>
      <p:sp>
        <p:nvSpPr>
          <p:cNvPr id="27" name="Right Bracket 26"/>
          <p:cNvSpPr/>
          <p:nvPr/>
        </p:nvSpPr>
        <p:spPr>
          <a:xfrm>
            <a:off x="3955684" y="1824379"/>
            <a:ext cx="45719" cy="1141073"/>
          </a:xfrm>
          <a:prstGeom prst="righ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3479689" y="1723230"/>
            <a:ext cx="4988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baseline="-25000" dirty="0" smtClean="0">
                <a:solidFill>
                  <a:srgbClr val="FF0000"/>
                </a:solidFill>
              </a:rPr>
              <a:t>1n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baseline="-25000" dirty="0" smtClean="0">
                <a:solidFill>
                  <a:srgbClr val="FF0000"/>
                </a:solidFill>
              </a:rPr>
              <a:t>2n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…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a</a:t>
            </a:r>
            <a:r>
              <a:rPr lang="en-US" baseline="-25000" dirty="0" err="1" smtClean="0">
                <a:solidFill>
                  <a:srgbClr val="FF0000"/>
                </a:solidFill>
              </a:rPr>
              <a:t>mn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29102" y="170080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…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829326" y="255422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…</a:t>
            </a:r>
          </a:p>
        </p:txBody>
      </p:sp>
      <p:sp>
        <p:nvSpPr>
          <p:cNvPr id="33" name="Multiply 32"/>
          <p:cNvSpPr/>
          <p:nvPr/>
        </p:nvSpPr>
        <p:spPr>
          <a:xfrm>
            <a:off x="4037368" y="2238897"/>
            <a:ext cx="304800" cy="281035"/>
          </a:xfrm>
          <a:prstGeom prst="mathMultiply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Left Bracket 33"/>
          <p:cNvSpPr/>
          <p:nvPr/>
        </p:nvSpPr>
        <p:spPr>
          <a:xfrm>
            <a:off x="4419980" y="1835272"/>
            <a:ext cx="45719" cy="113018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4456545" y="1741791"/>
            <a:ext cx="3545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</a:rPr>
              <a:t>s</a:t>
            </a:r>
            <a:r>
              <a:rPr lang="en-US" baseline="-25000" dirty="0" smtClean="0">
                <a:solidFill>
                  <a:srgbClr val="0000CC"/>
                </a:solidFill>
              </a:rPr>
              <a:t>1</a:t>
            </a:r>
          </a:p>
          <a:p>
            <a:r>
              <a:rPr lang="en-US" dirty="0" smtClean="0">
                <a:solidFill>
                  <a:srgbClr val="0000CC"/>
                </a:solidFill>
              </a:rPr>
              <a:t>s</a:t>
            </a:r>
            <a:r>
              <a:rPr lang="en-US" baseline="-25000" dirty="0" smtClean="0">
                <a:solidFill>
                  <a:srgbClr val="0000CC"/>
                </a:solidFill>
              </a:rPr>
              <a:t>2</a:t>
            </a:r>
          </a:p>
          <a:p>
            <a:r>
              <a:rPr lang="en-US" dirty="0" smtClean="0">
                <a:solidFill>
                  <a:srgbClr val="0000CC"/>
                </a:solidFill>
              </a:rPr>
              <a:t>…</a:t>
            </a:r>
          </a:p>
          <a:p>
            <a:r>
              <a:rPr lang="en-US" dirty="0" err="1" smtClean="0">
                <a:solidFill>
                  <a:srgbClr val="0000CC"/>
                </a:solidFill>
              </a:rPr>
              <a:t>s</a:t>
            </a:r>
            <a:r>
              <a:rPr lang="en-US" baseline="-25000" dirty="0" err="1" smtClean="0">
                <a:solidFill>
                  <a:srgbClr val="0000CC"/>
                </a:solidFill>
              </a:rPr>
              <a:t>n</a:t>
            </a:r>
            <a:endParaRPr lang="en-US" baseline="-25000" dirty="0" smtClean="0">
              <a:solidFill>
                <a:srgbClr val="0000CC"/>
              </a:solidFill>
            </a:endParaRPr>
          </a:p>
        </p:txBody>
      </p:sp>
      <p:sp>
        <p:nvSpPr>
          <p:cNvPr id="37" name="Right Bracket 36"/>
          <p:cNvSpPr/>
          <p:nvPr/>
        </p:nvSpPr>
        <p:spPr>
          <a:xfrm>
            <a:off x="4792501" y="1824772"/>
            <a:ext cx="45719" cy="1140679"/>
          </a:xfrm>
          <a:prstGeom prst="righ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54949" y="3717032"/>
            <a:ext cx="85655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b="1" u="sng" dirty="0" smtClean="0">
                <a:solidFill>
                  <a:schemeClr val="accent4">
                    <a:lumMod val="50000"/>
                  </a:schemeClr>
                </a:solidFill>
              </a:rPr>
              <a:t>LWE assumption: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200" dirty="0" smtClean="0"/>
              <a:t>Add “low-weight” noise vector </a:t>
            </a:r>
            <a:r>
              <a:rPr lang="en-US" sz="2200" b="1" i="1" dirty="0" smtClean="0">
                <a:solidFill>
                  <a:schemeClr val="accent3">
                    <a:lumMod val="50000"/>
                  </a:schemeClr>
                </a:solidFill>
              </a:rPr>
              <a:t>e</a:t>
            </a:r>
            <a:r>
              <a:rPr lang="en-US" sz="2200" dirty="0" smtClean="0"/>
              <a:t>, then given </a:t>
            </a:r>
            <a:r>
              <a:rPr lang="en-US" sz="2200" b="1" i="1" dirty="0" smtClean="0">
                <a:solidFill>
                  <a:srgbClr val="FF0000"/>
                </a:solidFill>
              </a:rPr>
              <a:t>A</a:t>
            </a:r>
            <a:r>
              <a:rPr lang="en-US" sz="2200" dirty="0" smtClean="0"/>
              <a:t>,</a:t>
            </a:r>
            <a:endParaRPr lang="en-US" sz="2200" dirty="0"/>
          </a:p>
        </p:txBody>
      </p:sp>
      <p:sp>
        <p:nvSpPr>
          <p:cNvPr id="50" name="Rectangle 49"/>
          <p:cNvSpPr/>
          <p:nvPr/>
        </p:nvSpPr>
        <p:spPr>
          <a:xfrm>
            <a:off x="251520" y="1340768"/>
            <a:ext cx="253539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200" dirty="0"/>
              <a:t>Given </a:t>
            </a:r>
            <a:r>
              <a:rPr lang="en-US" sz="2200" dirty="0" smtClean="0"/>
              <a:t>a matrix </a:t>
            </a:r>
            <a:r>
              <a:rPr lang="en-US" sz="2200" b="1" i="1" dirty="0" smtClean="0">
                <a:solidFill>
                  <a:srgbClr val="FF0000"/>
                </a:solidFill>
              </a:rPr>
              <a:t>A</a:t>
            </a:r>
            <a:r>
              <a:rPr lang="en-US" sz="2200" dirty="0" smtClean="0"/>
              <a:t>,</a:t>
            </a:r>
            <a:endParaRPr lang="en-US" sz="2200" dirty="0"/>
          </a:p>
        </p:txBody>
      </p:sp>
      <p:sp>
        <p:nvSpPr>
          <p:cNvPr id="56" name="Right Arrow 55"/>
          <p:cNvSpPr/>
          <p:nvPr/>
        </p:nvSpPr>
        <p:spPr>
          <a:xfrm>
            <a:off x="5080392" y="2249918"/>
            <a:ext cx="512927" cy="30088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5000372" y="1885474"/>
            <a:ext cx="679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Easy!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781995" y="2215694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4593852" y="4089735"/>
            <a:ext cx="722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Hard!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8" name="Left Bracket 67"/>
          <p:cNvSpPr/>
          <p:nvPr/>
        </p:nvSpPr>
        <p:spPr>
          <a:xfrm>
            <a:off x="6372200" y="1870346"/>
            <a:ext cx="45719" cy="113018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6408765" y="1776865"/>
            <a:ext cx="3545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</a:rPr>
              <a:t>s</a:t>
            </a:r>
            <a:r>
              <a:rPr lang="en-US" baseline="-25000" dirty="0" smtClean="0">
                <a:solidFill>
                  <a:srgbClr val="0000CC"/>
                </a:solidFill>
              </a:rPr>
              <a:t>1</a:t>
            </a:r>
          </a:p>
          <a:p>
            <a:r>
              <a:rPr lang="en-US" dirty="0" smtClean="0">
                <a:solidFill>
                  <a:srgbClr val="0000CC"/>
                </a:solidFill>
              </a:rPr>
              <a:t>s</a:t>
            </a:r>
            <a:r>
              <a:rPr lang="en-US" baseline="-25000" dirty="0" smtClean="0">
                <a:solidFill>
                  <a:srgbClr val="0000CC"/>
                </a:solidFill>
              </a:rPr>
              <a:t>2</a:t>
            </a:r>
          </a:p>
          <a:p>
            <a:r>
              <a:rPr lang="en-US" dirty="0" smtClean="0">
                <a:solidFill>
                  <a:srgbClr val="0000CC"/>
                </a:solidFill>
              </a:rPr>
              <a:t>…</a:t>
            </a:r>
          </a:p>
          <a:p>
            <a:r>
              <a:rPr lang="en-US" dirty="0" err="1" smtClean="0">
                <a:solidFill>
                  <a:srgbClr val="0000CC"/>
                </a:solidFill>
              </a:rPr>
              <a:t>s</a:t>
            </a:r>
            <a:r>
              <a:rPr lang="en-US" baseline="-25000" dirty="0" err="1" smtClean="0">
                <a:solidFill>
                  <a:srgbClr val="0000CC"/>
                </a:solidFill>
              </a:rPr>
              <a:t>n</a:t>
            </a:r>
            <a:endParaRPr lang="en-US" baseline="-25000" dirty="0" smtClean="0">
              <a:solidFill>
                <a:srgbClr val="0000CC"/>
              </a:solidFill>
            </a:endParaRPr>
          </a:p>
        </p:txBody>
      </p:sp>
      <p:sp>
        <p:nvSpPr>
          <p:cNvPr id="70" name="Right Bracket 69"/>
          <p:cNvSpPr/>
          <p:nvPr/>
        </p:nvSpPr>
        <p:spPr>
          <a:xfrm>
            <a:off x="6744721" y="1859846"/>
            <a:ext cx="45719" cy="1140679"/>
          </a:xfrm>
          <a:prstGeom prst="righ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ight Arrow 80"/>
          <p:cNvSpPr/>
          <p:nvPr/>
        </p:nvSpPr>
        <p:spPr>
          <a:xfrm>
            <a:off x="4698418" y="4493291"/>
            <a:ext cx="512927" cy="30088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5400021" y="4451811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51519" y="5230361"/>
            <a:ext cx="835292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200" dirty="0" smtClean="0"/>
              <a:t>Turn </a:t>
            </a:r>
            <a:r>
              <a:rPr lang="en-US" sz="2200" b="1" u="sng" dirty="0" smtClean="0">
                <a:solidFill>
                  <a:schemeClr val="accent4">
                    <a:lumMod val="50000"/>
                  </a:schemeClr>
                </a:solidFill>
              </a:rPr>
              <a:t>LWE</a:t>
            </a:r>
            <a:r>
              <a:rPr lang="en-US" sz="2200" dirty="0" smtClean="0"/>
              <a:t> into a trapdoor function:</a:t>
            </a:r>
            <a:endParaRPr lang="en-US" sz="2200" dirty="0"/>
          </a:p>
        </p:txBody>
      </p:sp>
      <p:sp>
        <p:nvSpPr>
          <p:cNvPr id="45" name="TextBox 44"/>
          <p:cNvSpPr txBox="1"/>
          <p:nvPr/>
        </p:nvSpPr>
        <p:spPr>
          <a:xfrm>
            <a:off x="4626164" y="5508521"/>
            <a:ext cx="679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Easy!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4" name="Right Arrow 63"/>
          <p:cNvSpPr/>
          <p:nvPr/>
        </p:nvSpPr>
        <p:spPr>
          <a:xfrm>
            <a:off x="4730730" y="5940569"/>
            <a:ext cx="512927" cy="30088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04913" y="5796553"/>
            <a:ext cx="26530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t</a:t>
            </a:r>
            <a:r>
              <a:rPr lang="en-US" sz="3200" dirty="0" smtClean="0"/>
              <a:t>rapdoor</a:t>
            </a:r>
            <a:r>
              <a:rPr lang="en-US" sz="3200" b="1" i="1" dirty="0" smtClean="0">
                <a:solidFill>
                  <a:srgbClr val="FF0000"/>
                </a:solidFill>
              </a:rPr>
              <a:t> T</a:t>
            </a:r>
            <a:r>
              <a:rPr lang="en-US" sz="3200" b="1" i="1" baseline="-25000" dirty="0" smtClean="0">
                <a:solidFill>
                  <a:srgbClr val="FF0000"/>
                </a:solidFill>
              </a:rPr>
              <a:t>A</a:t>
            </a:r>
            <a:r>
              <a:rPr lang="en-US" sz="3200" b="1" i="1" dirty="0" smtClean="0">
                <a:solidFill>
                  <a:srgbClr val="FF0000"/>
                </a:solidFill>
              </a:rPr>
              <a:t>  </a:t>
            </a:r>
            <a:r>
              <a:rPr lang="en-US" sz="3200" dirty="0" smtClean="0"/>
              <a:t>&amp;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6850116" y="4539898"/>
            <a:ext cx="139429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2200" dirty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CA" sz="2200" dirty="0" err="1" smtClean="0">
                <a:solidFill>
                  <a:schemeClr val="accent5">
                    <a:lumMod val="50000"/>
                  </a:schemeClr>
                </a:solidFill>
              </a:rPr>
              <a:t>Regev</a:t>
            </a:r>
            <a:r>
              <a:rPr lang="en-CA" sz="2200" dirty="0" smtClean="0">
                <a:solidFill>
                  <a:schemeClr val="accent5">
                    <a:lumMod val="50000"/>
                  </a:schemeClr>
                </a:solidFill>
              </a:rPr>
              <a:t> 05</a:t>
            </a:r>
            <a:r>
              <a:rPr lang="en-CA" sz="2200" dirty="0">
                <a:solidFill>
                  <a:schemeClr val="accent5">
                    <a:lumMod val="50000"/>
                  </a:schemeClr>
                </a:solidFill>
              </a:rPr>
              <a:t>]</a:t>
            </a:r>
            <a:endParaRPr lang="en-US" sz="2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6876256" y="6094457"/>
            <a:ext cx="122796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sz="2200" dirty="0" err="1">
                <a:solidFill>
                  <a:schemeClr val="accent5">
                    <a:lumMod val="50000"/>
                  </a:schemeClr>
                </a:solidFill>
              </a:rPr>
              <a:t>Ajtai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</a:rPr>
              <a:t> 99]</a:t>
            </a:r>
          </a:p>
        </p:txBody>
      </p:sp>
      <p:sp>
        <p:nvSpPr>
          <p:cNvPr id="92" name="Rectangle 91"/>
          <p:cNvSpPr/>
          <p:nvPr/>
        </p:nvSpPr>
        <p:spPr>
          <a:xfrm>
            <a:off x="6862448" y="3212976"/>
            <a:ext cx="167385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2200" dirty="0" smtClean="0">
                <a:solidFill>
                  <a:schemeClr val="accent5">
                    <a:lumMod val="50000"/>
                  </a:schemeClr>
                </a:solidFill>
              </a:rPr>
              <a:t>[Gauss 1810]</a:t>
            </a:r>
            <a:endParaRPr lang="en-US" sz="2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3" name="Subtitle 1"/>
          <p:cNvSpPr txBox="1">
            <a:spLocks/>
          </p:cNvSpPr>
          <p:nvPr/>
        </p:nvSpPr>
        <p:spPr>
          <a:xfrm>
            <a:off x="827584" y="410563"/>
            <a:ext cx="7992888" cy="858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Constructing </a:t>
            </a:r>
            <a:r>
              <a:rPr lang="en-US" b="1" u="sng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Reusable</a:t>
            </a:r>
            <a:r>
              <a:rPr lang="en-US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 Computational Filters</a:t>
            </a: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43808" y="3068960"/>
            <a:ext cx="35618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dirty="0">
                <a:solidFill>
                  <a:srgbClr val="FF0000"/>
                </a:solidFill>
              </a:rPr>
              <a:t>A</a:t>
            </a:r>
            <a:endParaRPr lang="en-US" sz="2200" dirty="0"/>
          </a:p>
        </p:txBody>
      </p:sp>
      <p:sp>
        <p:nvSpPr>
          <p:cNvPr id="94" name="Rectangle 93"/>
          <p:cNvSpPr/>
          <p:nvPr/>
        </p:nvSpPr>
        <p:spPr>
          <a:xfrm>
            <a:off x="4478942" y="3068960"/>
            <a:ext cx="29527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dirty="0" smtClean="0">
                <a:solidFill>
                  <a:schemeClr val="accent1">
                    <a:lumMod val="75000"/>
                  </a:schemeClr>
                </a:solidFill>
              </a:rPr>
              <a:t>s</a:t>
            </a:r>
            <a:endParaRPr lang="en-US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Rectangle 94"/>
              <p:cNvSpPr/>
              <p:nvPr/>
            </p:nvSpPr>
            <p:spPr>
              <a:xfrm>
                <a:off x="3059832" y="4306234"/>
                <a:ext cx="130304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i="1" dirty="0" smtClean="0">
                    <a:solidFill>
                      <a:srgbClr val="FF0000"/>
                    </a:solidFill>
                  </a:rPr>
                  <a:t>A</a:t>
                </a:r>
                <a:r>
                  <a:rPr lang="en-US" sz="2800" b="1" i="1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×   +</m:t>
                    </m:r>
                  </m:oMath>
                </a14:m>
                <a:r>
                  <a:rPr lang="en-US" sz="2400" dirty="0" smtClean="0"/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95" name="Rectangle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4306234"/>
                <a:ext cx="1303049" cy="584775"/>
              </a:xfrm>
              <a:prstGeom prst="rect">
                <a:avLst/>
              </a:prstGeom>
              <a:blipFill rotWithShape="1">
                <a:blip r:embed="rId3"/>
                <a:stretch>
                  <a:fillRect l="-12150" t="-13542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Rectangle 95"/>
          <p:cNvSpPr/>
          <p:nvPr/>
        </p:nvSpPr>
        <p:spPr>
          <a:xfrm>
            <a:off x="3678530" y="4358603"/>
            <a:ext cx="325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s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4182586" y="4358603"/>
            <a:ext cx="3609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</a:rPr>
              <a:t>e</a:t>
            </a:r>
            <a:endParaRPr lang="en-US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5945088" y="4330240"/>
            <a:ext cx="325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s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Rectangle 98"/>
              <p:cNvSpPr/>
              <p:nvPr/>
            </p:nvSpPr>
            <p:spPr>
              <a:xfrm>
                <a:off x="3142414" y="5796553"/>
                <a:ext cx="130304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i="1" dirty="0" smtClean="0">
                    <a:solidFill>
                      <a:srgbClr val="FF0000"/>
                    </a:solidFill>
                  </a:rPr>
                  <a:t>A</a:t>
                </a:r>
                <a:r>
                  <a:rPr lang="en-US" sz="2800" b="1" i="1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×   +</m:t>
                    </m:r>
                  </m:oMath>
                </a14:m>
                <a:r>
                  <a:rPr lang="en-US" sz="2400" dirty="0" smtClean="0"/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99" name="Rectangle 9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2414" y="5796553"/>
                <a:ext cx="1303049" cy="584775"/>
              </a:xfrm>
              <a:prstGeom prst="rect">
                <a:avLst/>
              </a:prstGeom>
              <a:blipFill rotWithShape="1">
                <a:blip r:embed="rId4"/>
                <a:stretch>
                  <a:fillRect l="-11682" t="-13542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Rectangle 99"/>
          <p:cNvSpPr/>
          <p:nvPr/>
        </p:nvSpPr>
        <p:spPr>
          <a:xfrm>
            <a:off x="3761112" y="5848922"/>
            <a:ext cx="325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s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265168" y="5848922"/>
            <a:ext cx="3609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</a:rPr>
              <a:t>e</a:t>
            </a:r>
            <a:endParaRPr lang="en-US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5357387" y="5918124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</a:t>
            </a:r>
            <a:endParaRPr lang="en-US" dirty="0"/>
          </a:p>
        </p:txBody>
      </p:sp>
      <p:sp>
        <p:nvSpPr>
          <p:cNvPr id="103" name="Rectangle 102"/>
          <p:cNvSpPr/>
          <p:nvPr/>
        </p:nvSpPr>
        <p:spPr>
          <a:xfrm>
            <a:off x="5902454" y="5796553"/>
            <a:ext cx="325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s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ight Brace 4"/>
          <p:cNvSpPr/>
          <p:nvPr/>
        </p:nvSpPr>
        <p:spPr>
          <a:xfrm rot="5400000">
            <a:off x="2980862" y="2149844"/>
            <a:ext cx="150573" cy="1844789"/>
          </a:xfrm>
          <a:prstGeom prst="rightBrac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ight Brace 103"/>
          <p:cNvSpPr/>
          <p:nvPr/>
        </p:nvSpPr>
        <p:spPr>
          <a:xfrm rot="5400000">
            <a:off x="4553811" y="2863120"/>
            <a:ext cx="150576" cy="418240"/>
          </a:xfrm>
          <a:prstGeom prst="rightBrac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39552" y="4787860"/>
            <a:ext cx="85655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(Generalization of Learning Parity with Noise [BFKL93])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17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63" grpId="0"/>
      <p:bldP spid="81" grpId="0" animBg="1"/>
      <p:bldP spid="83" grpId="0"/>
      <p:bldP spid="42" grpId="0"/>
      <p:bldP spid="45" grpId="0"/>
      <p:bldP spid="64" grpId="0" animBg="1"/>
      <p:bldP spid="2" grpId="0"/>
      <p:bldP spid="4" grpId="0"/>
      <p:bldP spid="91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4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2699792" y="1844824"/>
            <a:ext cx="3695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Reusable AND filter</a:t>
            </a:r>
            <a:endParaRPr lang="en-US" sz="2400" b="1" dirty="0">
              <a:solidFill>
                <a:srgbClr val="FF0000"/>
              </a:solidFill>
              <a:latin typeface="Calibri" pitchFamily="34" charset="0"/>
              <a:sym typeface="Wingdings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Box 14"/>
              <p:cNvSpPr txBox="1">
                <a:spLocks noChangeArrowheads="1"/>
              </p:cNvSpPr>
              <p:nvPr/>
            </p:nvSpPr>
            <p:spPr bwMode="auto">
              <a:xfrm>
                <a:off x="2123728" y="4266935"/>
                <a:ext cx="5508791" cy="4265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On input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𝜓</m:t>
                        </m:r>
                      </m:e>
                      <m:sub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0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sz="2000" b="1" dirty="0" smtClean="0">
                    <a:solidFill>
                      <a:srgbClr val="FF0000"/>
                    </a:solidFill>
                    <a:latin typeface="Calibri" pitchFamily="34" charset="0"/>
                    <a:sym typeface="Wingdings" pitchFamily="2" charset="2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𝜓</m:t>
                        </m:r>
                      </m:e>
                      <m:sub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, output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𝜓</m:t>
                        </m:r>
                      </m:e>
                      <m:sub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𝑠</m:t>
                        </m:r>
                      </m:e>
                    </m:d>
                  </m:oMath>
                </a14:m>
                <a:endParaRPr lang="en-US" sz="2000" dirty="0">
                  <a:latin typeface="Calibri" pitchFamily="34" charset="0"/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34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3728" y="4266935"/>
                <a:ext cx="5508791" cy="426527"/>
              </a:xfrm>
              <a:prstGeom prst="rect">
                <a:avLst/>
              </a:prstGeom>
              <a:blipFill rotWithShape="1">
                <a:blip r:embed="rId3"/>
                <a:stretch>
                  <a:fillRect l="-1106" t="-5714" b="-20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87690" y="1340768"/>
                <a:ext cx="7960774" cy="400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𝜓</m:t>
                    </m:r>
                    <m:r>
                      <a:rPr lang="en-US" b="0" i="1" baseline="-25000" smtClean="0">
                        <a:solidFill>
                          <a:srgbClr val="FF0000"/>
                        </a:solidFill>
                        <a:latin typeface="Cambria Math"/>
                      </a:rPr>
                      <m:t>𝐴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𝑇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𝑒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b="0" dirty="0" smtClean="0"/>
                  <a:t>, where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/>
                      </a:rPr>
                      <m:t>𝐴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∈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𝑅</m:t>
                        </m:r>
                      </m:sub>
                    </m:sSub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nor/>
                          </m:rPr>
                          <a:rPr lang="en-US"/>
                          <m:t>ℤ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𝑞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𝑛</m:t>
                        </m:r>
                        <m:r>
                          <a:rPr lang="en-US" i="1">
                            <a:latin typeface="Cambria Math"/>
                          </a:rPr>
                          <m:t>×</m:t>
                        </m:r>
                        <m:r>
                          <a:rPr lang="en-US" i="1">
                            <a:latin typeface="Cambria Math"/>
                          </a:rPr>
                          <m:t>𝑚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  </m:t>
                    </m:r>
                    <m:r>
                      <a:rPr lang="en-US" i="1">
                        <a:latin typeface="Cambria Math"/>
                      </a:rPr>
                      <m:t>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∈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𝑅</m:t>
                        </m:r>
                      </m:sub>
                    </m:sSub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nor/>
                          </m:rPr>
                          <a:rPr lang="en-US"/>
                          <m:t>ℤ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𝑞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   </m:t>
                    </m:r>
                    <m:r>
                      <a:rPr lang="en-US" i="1" smtClean="0">
                        <a:solidFill>
                          <a:schemeClr val="tx1"/>
                        </a:solidFill>
                        <a:latin typeface="Cambria Math"/>
                      </a:rPr>
                      <m:t>𝑒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∈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𝑅</m:t>
                        </m:r>
                      </m:sub>
                    </m:sSub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𝐺</m:t>
                        </m:r>
                        <m:r>
                          <a:rPr lang="en-US" b="0" i="1" smtClean="0">
                            <a:latin typeface="Cambria Math"/>
                          </a:rPr>
                          <m:t>𝑎𝑢𝑠𝑠𝑖𝑎𝑛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𝑚</m:t>
                        </m:r>
                      </m:sup>
                    </m:sSup>
                  </m:oMath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690" y="1340768"/>
                <a:ext cx="7960774" cy="400366"/>
              </a:xfrm>
              <a:prstGeom prst="rect">
                <a:avLst/>
              </a:prstGeom>
              <a:blipFill rotWithShape="1">
                <a:blip r:embed="rId7"/>
                <a:stretch>
                  <a:fillRect l="-459" t="-4545" b="-1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http://koruniversity.com/yahoo_site_admin/assets/images/question_mark_red.28463901_std.gi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016354"/>
            <a:ext cx="609651" cy="667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11560" y="4756178"/>
                <a:ext cx="65162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u="sng" dirty="0" smtClean="0"/>
                  <a:t>Attempt 1:</a:t>
                </a:r>
                <a:r>
                  <a:rPr lang="en-US" dirty="0" smtClean="0"/>
                  <a:t> Publish a trapdoor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: recover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𝑠</m:t>
                    </m:r>
                  </m:oMath>
                </a14:m>
                <a:r>
                  <a:rPr lang="en-US" dirty="0" smtClean="0"/>
                  <a:t>, compute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𝐴</m:t>
                    </m:r>
                    <m:r>
                      <a:rPr lang="en-US" b="0" i="1" baseline="-25000" smtClean="0">
                        <a:latin typeface="Cambria Math"/>
                      </a:rPr>
                      <m:t>3</m:t>
                    </m:r>
                    <m:r>
                      <a:rPr lang="en-US" i="1" baseline="30000">
                        <a:latin typeface="Cambria Math"/>
                      </a:rPr>
                      <m:t>𝑇</m:t>
                    </m:r>
                    <m:r>
                      <a:rPr lang="en-US" i="1">
                        <a:latin typeface="Cambria Math"/>
                      </a:rPr>
                      <m:t>𝑠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𝑒</m:t>
                    </m:r>
                    <m:r>
                      <a:rPr lang="en-US" b="0" i="1" baseline="-25000" smtClean="0">
                        <a:latin typeface="Cambria Math"/>
                      </a:rPr>
                      <m:t>3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756178"/>
                <a:ext cx="6516271" cy="369332"/>
              </a:xfrm>
              <a:prstGeom prst="rect">
                <a:avLst/>
              </a:prstGeom>
              <a:blipFill rotWithShape="1">
                <a:blip r:embed="rId10"/>
                <a:stretch>
                  <a:fillRect l="-748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2231287" y="4756178"/>
            <a:ext cx="4320480" cy="369332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231287" y="4756178"/>
            <a:ext cx="4320481" cy="369332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95536" y="1844825"/>
            <a:ext cx="8352928" cy="46805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CA" dirty="0"/>
          </a:p>
        </p:txBody>
      </p:sp>
      <p:sp>
        <p:nvSpPr>
          <p:cNvPr id="20" name="Subtitle 1"/>
          <p:cNvSpPr txBox="1">
            <a:spLocks/>
          </p:cNvSpPr>
          <p:nvPr/>
        </p:nvSpPr>
        <p:spPr>
          <a:xfrm>
            <a:off x="827584" y="410563"/>
            <a:ext cx="7992888" cy="858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Constructing </a:t>
            </a:r>
            <a:r>
              <a:rPr lang="en-US" b="1" u="sng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Reusable</a:t>
            </a:r>
            <a:r>
              <a:rPr lang="en-US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 Computational Filters</a:t>
            </a: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  <p:pic>
        <p:nvPicPr>
          <p:cNvPr id="19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4560" y="2564905"/>
            <a:ext cx="2013544" cy="1915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3734172" y="2708920"/>
            <a:ext cx="14859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1400" b="1" dirty="0" smtClean="0">
                <a:latin typeface="Calibri" pitchFamily="34" charset="0"/>
                <a:sym typeface="Wingdings" pitchFamily="2" charset="2"/>
              </a:rPr>
              <a:t>R-AND-filter</a:t>
            </a:r>
            <a:endParaRPr lang="en-US" sz="1400" b="1" dirty="0">
              <a:latin typeface="Calibri" pitchFamily="34" charset="0"/>
              <a:sym typeface="Wingdings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58"/>
              <p:cNvSpPr txBox="1"/>
              <p:nvPr/>
            </p:nvSpPr>
            <p:spPr>
              <a:xfrm>
                <a:off x="3779912" y="2924944"/>
                <a:ext cx="1433834" cy="3944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  <a:cs typeface="+mn-cs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+mn-cs"/>
                          </a:rPr>
                          <m:t>𝜓</m:t>
                        </m:r>
                      </m:e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cs typeface="+mn-cs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cs typeface="+mn-cs"/>
                              </a:rPr>
                              <m:t>1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𝜓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b="0" i="1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𝜓</m:t>
                        </m:r>
                      </m:e>
                      <m:sub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sub>
                    </m:sSub>
                  </m:oMath>
                </a14:m>
                <a:endParaRPr lang="en-US" i="1" baseline="-25000" dirty="0" smtClean="0"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27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2924944"/>
                <a:ext cx="1433834" cy="394403"/>
              </a:xfrm>
              <a:prstGeom prst="rect">
                <a:avLst/>
              </a:prstGeom>
              <a:blipFill rotWithShape="1">
                <a:blip r:embed="rId12"/>
                <a:stretch>
                  <a:fillRect l="-851" b="-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1970703" y="2348880"/>
                <a:ext cx="2097241" cy="3931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𝜓</m:t>
                          </m:r>
                        </m:e>
                        <m: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baseline="-25000" smtClean="0">
                          <a:latin typeface="Cambria Math"/>
                        </a:rPr>
                        <m:t>1</m:t>
                      </m:r>
                      <m:r>
                        <a:rPr lang="en-US" b="0" i="1" baseline="30000" smtClean="0">
                          <a:latin typeface="Cambria Math"/>
                        </a:rPr>
                        <m:t>𝑇</m:t>
                      </m:r>
                      <m:r>
                        <a:rPr lang="en-US" b="0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𝑒</m:t>
                      </m:r>
                      <m:r>
                        <a:rPr lang="en-US" b="0" i="1" baseline="-25000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baseline="-250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0703" y="2348880"/>
                <a:ext cx="2097241" cy="393121"/>
              </a:xfrm>
              <a:prstGeom prst="rect">
                <a:avLst/>
              </a:prstGeom>
              <a:blipFill rotWithShape="1">
                <a:blip r:embed="rId13"/>
                <a:stretch>
                  <a:fillRect b="-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Freeform 29"/>
          <p:cNvSpPr/>
          <p:nvPr/>
        </p:nvSpPr>
        <p:spPr>
          <a:xfrm>
            <a:off x="4005943" y="2564905"/>
            <a:ext cx="201608" cy="177272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1" name="Freeform 30"/>
          <p:cNvSpPr/>
          <p:nvPr/>
        </p:nvSpPr>
        <p:spPr>
          <a:xfrm flipH="1">
            <a:off x="4779015" y="2564904"/>
            <a:ext cx="163320" cy="177524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4923031" y="2348880"/>
                <a:ext cx="2097241" cy="3931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𝜓</m:t>
                          </m:r>
                        </m:e>
                        <m: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baseline="-25000" smtClean="0">
                          <a:latin typeface="Cambria Math"/>
                        </a:rPr>
                        <m:t>2</m:t>
                      </m:r>
                      <m:r>
                        <a:rPr lang="en-US" b="0" i="1" baseline="30000" smtClean="0">
                          <a:latin typeface="Cambria Math"/>
                        </a:rPr>
                        <m:t>𝑇</m:t>
                      </m:r>
                      <m:r>
                        <a:rPr lang="en-US" b="0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𝑒</m:t>
                      </m:r>
                      <m:r>
                        <a:rPr lang="en-US" b="0" i="1" baseline="-25000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US" baseline="-250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3031" y="2348880"/>
                <a:ext cx="2097241" cy="393121"/>
              </a:xfrm>
              <a:prstGeom prst="rect">
                <a:avLst/>
              </a:prstGeom>
              <a:blipFill rotWithShape="1">
                <a:blip r:embed="rId14"/>
                <a:stretch>
                  <a:fillRect b="-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030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4" grpId="0"/>
      <p:bldP spid="4" grpId="0"/>
      <p:bldP spid="29" grpId="0" animBg="1"/>
      <p:bldP spid="24" grpId="0"/>
      <p:bldP spid="27" grpId="0"/>
      <p:bldP spid="28" grpId="0"/>
      <p:bldP spid="30" grpId="0" animBg="1"/>
      <p:bldP spid="31" grpId="0" animBg="1"/>
      <p:bldP spid="3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979712" y="5499292"/>
                <a:ext cx="5184576" cy="954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lit/>
                          </m:rP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𝜓</m:t>
                        </m:r>
                      </m:e>
                      <m:sub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≈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  <m:r>
                          <a:rPr lang="en-US" b="0" i="1" baseline="-25000" smtClean="0">
                            <a:latin typeface="Cambria Math"/>
                          </a:rPr>
                          <m:t>1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∗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𝜓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𝑅</m:t>
                    </m:r>
                    <m:r>
                      <a:rPr lang="en-US" b="0" i="1" baseline="-25000" smtClean="0">
                        <a:latin typeface="Cambria Math"/>
                      </a:rPr>
                      <m:t>2</m:t>
                    </m:r>
                    <m:r>
                      <a:rPr lang="en-US" b="0" i="1" baseline="30000" smtClean="0">
                        <a:latin typeface="Cambria Math"/>
                      </a:rPr>
                      <m:t>𝑇</m:t>
                    </m:r>
                    <m:r>
                      <a:rPr lang="en-US" b="0" i="1" smtClean="0">
                        <a:latin typeface="Cambria Math"/>
                      </a:rPr>
                      <m:t>∗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𝜓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𝑠</m:t>
                        </m:r>
                      </m:e>
                    </m:d>
                  </m:oMath>
                </a14:m>
                <a:endParaRPr lang="en-US" dirty="0" smtClean="0"/>
              </a:p>
              <a:p>
                <a:pPr lvl="3"/>
                <a:r>
                  <a:rPr lang="en-US" b="0" dirty="0" smtClean="0"/>
                  <a:t>     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𝑅</m:t>
                        </m:r>
                        <m:r>
                          <a:rPr lang="en-US" i="1" baseline="-25000">
                            <a:latin typeface="Cambria Math"/>
                          </a:rPr>
                          <m:t>1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𝑇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∗</m:t>
                    </m:r>
                    <m:r>
                      <a:rPr lang="en-US" i="1">
                        <a:latin typeface="Cambria Math"/>
                      </a:rPr>
                      <m:t>𝐴</m:t>
                    </m:r>
                    <m:r>
                      <a:rPr lang="en-US" i="1" baseline="-25000">
                        <a:latin typeface="Cambria Math"/>
                      </a:rPr>
                      <m:t>1</m:t>
                    </m:r>
                    <m:r>
                      <a:rPr lang="en-US" i="1" baseline="30000">
                        <a:latin typeface="Cambria Math"/>
                      </a:rPr>
                      <m:t>𝑇</m:t>
                    </m:r>
                    <m:r>
                      <a:rPr lang="en-US" i="1">
                        <a:latin typeface="Cambria Math"/>
                      </a:rPr>
                      <m:t>𝑠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𝑅</m:t>
                    </m:r>
                    <m:r>
                      <a:rPr lang="en-US" i="1" baseline="-25000">
                        <a:latin typeface="Cambria Math"/>
                      </a:rPr>
                      <m:t>2</m:t>
                    </m:r>
                    <m:r>
                      <a:rPr lang="en-US" i="1" baseline="30000">
                        <a:latin typeface="Cambria Math"/>
                      </a:rPr>
                      <m:t>𝑇</m:t>
                    </m:r>
                    <m:r>
                      <a:rPr lang="en-US" b="0" i="1" smtClean="0">
                        <a:latin typeface="Cambria Math"/>
                      </a:rPr>
                      <m:t>∗</m:t>
                    </m:r>
                    <m:r>
                      <a:rPr lang="en-US" i="1">
                        <a:latin typeface="Cambria Math"/>
                      </a:rPr>
                      <m:t>𝐴</m:t>
                    </m:r>
                    <m:r>
                      <a:rPr lang="en-US" i="1" baseline="-25000">
                        <a:latin typeface="Cambria Math"/>
                      </a:rPr>
                      <m:t>2</m:t>
                    </m:r>
                    <m:r>
                      <a:rPr lang="en-US" i="1" baseline="30000">
                        <a:latin typeface="Cambria Math"/>
                      </a:rPr>
                      <m:t>𝑇</m:t>
                    </m:r>
                    <m:r>
                      <a:rPr lang="en-US" i="1">
                        <a:latin typeface="Cambria Math"/>
                      </a:rPr>
                      <m:t>𝑠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𝑒</m:t>
                    </m:r>
                    <m:r>
                      <a:rPr lang="en-US" b="0" i="1" smtClean="0">
                        <a:latin typeface="Cambria Math"/>
                      </a:rPr>
                      <m:t>′</m:t>
                    </m:r>
                  </m:oMath>
                </a14:m>
                <a:endParaRPr lang="en-US" b="0" i="1" dirty="0" smtClean="0">
                  <a:latin typeface="Cambria Math"/>
                </a:endParaRPr>
              </a:p>
              <a:p>
                <a:pPr lvl="3"/>
                <a:r>
                  <a:rPr lang="en-US" i="1" dirty="0">
                    <a:latin typeface="Cambria Math"/>
                  </a:rPr>
                  <a:t> </a:t>
                </a:r>
                <a:r>
                  <a:rPr lang="en-US" i="1" dirty="0" smtClean="0">
                    <a:latin typeface="Cambria Math"/>
                  </a:rPr>
                  <a:t>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baseline="-25000" smtClean="0">
                        <a:latin typeface="Cambria Math"/>
                      </a:rPr>
                      <m:t>3</m:t>
                    </m:r>
                    <m:r>
                      <a:rPr lang="en-US" b="0" i="1" baseline="30000" smtClean="0">
                        <a:latin typeface="Cambria Math"/>
                      </a:rPr>
                      <m:t>𝑇</m:t>
                    </m:r>
                    <m:r>
                      <a:rPr lang="en-US" b="0" i="1" smtClean="0">
                        <a:latin typeface="Cambria Math"/>
                      </a:rPr>
                      <m:t>𝑠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𝑒</m:t>
                    </m:r>
                    <m:r>
                      <a:rPr lang="en-US" b="0" i="1" smtClean="0">
                        <a:latin typeface="Cambria Math"/>
                      </a:rPr>
                      <m:t>′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5499292"/>
                <a:ext cx="5184576" cy="95404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ounded Rectangle 7"/>
          <p:cNvSpPr/>
          <p:nvPr/>
        </p:nvSpPr>
        <p:spPr>
          <a:xfrm>
            <a:off x="4942335" y="6165304"/>
            <a:ext cx="1861913" cy="2520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87690" y="1340768"/>
                <a:ext cx="7960774" cy="400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𝜓</m:t>
                    </m:r>
                    <m:r>
                      <a:rPr lang="en-US" b="0" i="1" baseline="-25000" smtClean="0">
                        <a:solidFill>
                          <a:srgbClr val="FF0000"/>
                        </a:solidFill>
                        <a:latin typeface="Cambria Math"/>
                      </a:rPr>
                      <m:t>𝐴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𝑇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𝑒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b="0" dirty="0" smtClean="0"/>
                  <a:t>, where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/>
                      </a:rPr>
                      <m:t>𝐴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∈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𝑅</m:t>
                        </m:r>
                      </m:sub>
                    </m:sSub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nor/>
                          </m:rPr>
                          <a:rPr lang="en-US"/>
                          <m:t>ℤ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𝑞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𝑛</m:t>
                        </m:r>
                        <m:r>
                          <a:rPr lang="en-US" i="1">
                            <a:latin typeface="Cambria Math"/>
                          </a:rPr>
                          <m:t>×</m:t>
                        </m:r>
                        <m:r>
                          <a:rPr lang="en-US" i="1">
                            <a:latin typeface="Cambria Math"/>
                          </a:rPr>
                          <m:t>𝑚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  </m:t>
                    </m:r>
                    <m:r>
                      <a:rPr lang="en-US" i="1">
                        <a:latin typeface="Cambria Math"/>
                      </a:rPr>
                      <m:t>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∈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𝑅</m:t>
                        </m:r>
                      </m:sub>
                    </m:sSub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nor/>
                          </m:rPr>
                          <a:rPr lang="en-US"/>
                          <m:t>ℤ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𝑞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   </m:t>
                    </m:r>
                    <m:r>
                      <a:rPr lang="en-US" i="1" smtClean="0">
                        <a:solidFill>
                          <a:schemeClr val="tx1"/>
                        </a:solidFill>
                        <a:latin typeface="Cambria Math"/>
                      </a:rPr>
                      <m:t>𝑒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∈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𝑅</m:t>
                        </m:r>
                      </m:sub>
                    </m:sSub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𝐺</m:t>
                        </m:r>
                        <m:r>
                          <a:rPr lang="en-US" b="0" i="1" smtClean="0">
                            <a:latin typeface="Cambria Math"/>
                          </a:rPr>
                          <m:t>𝑎𝑢𝑠𝑠𝑖𝑎𝑛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𝑚</m:t>
                        </m:r>
                      </m:sup>
                    </m:sSup>
                  </m:oMath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690" y="1340768"/>
                <a:ext cx="7960774" cy="400366"/>
              </a:xfrm>
              <a:prstGeom prst="rect">
                <a:avLst/>
              </a:prstGeom>
              <a:blipFill rotWithShape="1">
                <a:blip r:embed="rId4"/>
                <a:stretch>
                  <a:fillRect l="-459" t="-4545" b="-1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11560" y="4756178"/>
                <a:ext cx="539660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u="sng" dirty="0" smtClean="0"/>
                  <a:t>Attempt 2:</a:t>
                </a:r>
                <a:r>
                  <a:rPr lang="en-US" dirty="0" smtClean="0"/>
                  <a:t>  </a:t>
                </a:r>
                <a:r>
                  <a:rPr lang="en-US" b="1" dirty="0" smtClean="0"/>
                  <a:t>Exploit Linearity! </a:t>
                </a:r>
              </a:p>
              <a:p>
                <a:r>
                  <a:rPr lang="en-US" dirty="0" smtClean="0"/>
                  <a:t>Publish “short”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𝑅</m:t>
                    </m:r>
                    <m:r>
                      <a:rPr lang="en-US" b="0" i="1" baseline="-25000" smtClean="0">
                        <a:latin typeface="Cambria Math"/>
                      </a:rPr>
                      <m:t>1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</a:rPr>
                      <m:t>𝑅</m:t>
                    </m:r>
                    <m:r>
                      <a:rPr lang="en-US" b="0" i="1" baseline="-25000" smtClean="0">
                        <a:latin typeface="Cambria Math"/>
                      </a:rPr>
                      <m:t>2</m:t>
                    </m:r>
                  </m:oMath>
                </a14:m>
                <a:r>
                  <a:rPr lang="en-US" dirty="0" smtClean="0"/>
                  <a:t> such that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baseline="-25000" smtClean="0">
                        <a:latin typeface="Cambria Math"/>
                      </a:rPr>
                      <m:t>1</m:t>
                    </m:r>
                    <m:r>
                      <a:rPr lang="en-US" b="0" i="1" smtClean="0">
                        <a:latin typeface="Cambria Math"/>
                      </a:rPr>
                      <m:t>∗</m:t>
                    </m:r>
                    <m:r>
                      <a:rPr lang="en-US" b="0" i="1" smtClean="0">
                        <a:latin typeface="Cambria Math"/>
                      </a:rPr>
                      <m:t>𝑅</m:t>
                    </m:r>
                    <m:r>
                      <a:rPr lang="en-US" b="0" i="1" baseline="-25000" smtClean="0">
                        <a:latin typeface="Cambria Math"/>
                      </a:rPr>
                      <m:t>1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baseline="-25000" smtClean="0">
                        <a:latin typeface="Cambria Math"/>
                      </a:rPr>
                      <m:t>2</m:t>
                    </m:r>
                    <m:r>
                      <a:rPr lang="en-US" b="0" i="1" smtClean="0">
                        <a:latin typeface="Cambria Math"/>
                      </a:rPr>
                      <m:t>∗</m:t>
                    </m:r>
                    <m:r>
                      <a:rPr lang="en-US" b="0" i="1" smtClean="0">
                        <a:latin typeface="Cambria Math"/>
                      </a:rPr>
                      <m:t>𝑅</m:t>
                    </m:r>
                    <m:r>
                      <a:rPr lang="en-US" b="0" i="1" baseline="-25000" smtClean="0">
                        <a:latin typeface="Cambria Math"/>
                      </a:rPr>
                      <m:t>2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baseline="-25000" smtClean="0">
                        <a:latin typeface="Cambria Math"/>
                      </a:rPr>
                      <m:t>3</m:t>
                    </m:r>
                  </m:oMath>
                </a14:m>
                <a:endParaRPr lang="en-US" dirty="0">
                  <a:solidFill>
                    <a:schemeClr val="accent3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756178"/>
                <a:ext cx="5396606" cy="646331"/>
              </a:xfrm>
              <a:prstGeom prst="rect">
                <a:avLst/>
              </a:prstGeom>
              <a:blipFill rotWithShape="1">
                <a:blip r:embed="rId5"/>
                <a:stretch>
                  <a:fillRect l="-903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6" name="Picture 2" descr="http://mediad.publicbroadcasting.net/p/wunc/files/201209/iStock_000010679869_ExtraSmall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667" y="5592580"/>
            <a:ext cx="863243" cy="860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4"/>
              <p:cNvSpPr txBox="1">
                <a:spLocks noChangeArrowheads="1"/>
              </p:cNvSpPr>
              <p:nvPr/>
            </p:nvSpPr>
            <p:spPr bwMode="auto">
              <a:xfrm>
                <a:off x="2123728" y="4266935"/>
                <a:ext cx="5508791" cy="4265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On input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𝜓</m:t>
                        </m:r>
                      </m:e>
                      <m:sub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0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sz="2000" b="1" dirty="0" smtClean="0">
                    <a:solidFill>
                      <a:srgbClr val="FF0000"/>
                    </a:solidFill>
                    <a:latin typeface="Calibri" pitchFamily="34" charset="0"/>
                    <a:sym typeface="Wingdings" pitchFamily="2" charset="2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𝜓</m:t>
                        </m:r>
                      </m:e>
                      <m:sub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, output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𝜓</m:t>
                        </m:r>
                      </m:e>
                      <m:sub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𝑠</m:t>
                        </m:r>
                      </m:e>
                    </m:d>
                  </m:oMath>
                </a14:m>
                <a:endParaRPr lang="en-US" sz="2000" dirty="0">
                  <a:latin typeface="Calibri" pitchFamily="34" charset="0"/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24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3728" y="4266935"/>
                <a:ext cx="5508791" cy="426527"/>
              </a:xfrm>
              <a:prstGeom prst="rect">
                <a:avLst/>
              </a:prstGeom>
              <a:blipFill rotWithShape="1">
                <a:blip r:embed="rId7"/>
                <a:stretch>
                  <a:fillRect l="-1106" t="-5714" b="-20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4560" y="2564905"/>
            <a:ext cx="2013544" cy="1915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3734172" y="2708920"/>
            <a:ext cx="14859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1400" b="1" dirty="0" smtClean="0">
                <a:latin typeface="Calibri" pitchFamily="34" charset="0"/>
                <a:sym typeface="Wingdings" pitchFamily="2" charset="2"/>
              </a:rPr>
              <a:t>R-AND-filter</a:t>
            </a:r>
            <a:endParaRPr lang="en-US" sz="1400" b="1" dirty="0">
              <a:latin typeface="Calibri" pitchFamily="34" charset="0"/>
              <a:sym typeface="Wingdings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58"/>
              <p:cNvSpPr txBox="1"/>
              <p:nvPr/>
            </p:nvSpPr>
            <p:spPr>
              <a:xfrm>
                <a:off x="3779912" y="2924944"/>
                <a:ext cx="1433834" cy="3944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  <a:cs typeface="+mn-cs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+mn-cs"/>
                          </a:rPr>
                          <m:t>𝜓</m:t>
                        </m:r>
                      </m:e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cs typeface="+mn-cs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cs typeface="+mn-cs"/>
                              </a:rPr>
                              <m:t>1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𝜓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b="0" i="1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𝜓</m:t>
                        </m:r>
                      </m:e>
                      <m:sub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sub>
                    </m:sSub>
                  </m:oMath>
                </a14:m>
                <a:endParaRPr lang="en-US" i="1" baseline="-25000" dirty="0" smtClean="0"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2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2924944"/>
                <a:ext cx="1433834" cy="394403"/>
              </a:xfrm>
              <a:prstGeom prst="rect">
                <a:avLst/>
              </a:prstGeom>
              <a:blipFill rotWithShape="1">
                <a:blip r:embed="rId9"/>
                <a:stretch>
                  <a:fillRect l="-851" b="-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1970703" y="2348880"/>
                <a:ext cx="2097241" cy="3931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𝜓</m:t>
                          </m:r>
                        </m:e>
                        <m: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baseline="-25000" smtClean="0">
                          <a:latin typeface="Cambria Math"/>
                        </a:rPr>
                        <m:t>1</m:t>
                      </m:r>
                      <m:r>
                        <a:rPr lang="en-US" b="0" i="1" baseline="30000" smtClean="0">
                          <a:latin typeface="Cambria Math"/>
                        </a:rPr>
                        <m:t>𝑇</m:t>
                      </m:r>
                      <m:r>
                        <a:rPr lang="en-US" b="0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𝑒</m:t>
                      </m:r>
                      <m:r>
                        <a:rPr lang="en-US" b="0" i="1" baseline="-25000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baseline="-250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0703" y="2348880"/>
                <a:ext cx="2097241" cy="393121"/>
              </a:xfrm>
              <a:prstGeom prst="rect">
                <a:avLst/>
              </a:prstGeom>
              <a:blipFill rotWithShape="1">
                <a:blip r:embed="rId10"/>
                <a:stretch>
                  <a:fillRect b="-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Freeform 30"/>
          <p:cNvSpPr/>
          <p:nvPr/>
        </p:nvSpPr>
        <p:spPr>
          <a:xfrm>
            <a:off x="4005943" y="2564905"/>
            <a:ext cx="201608" cy="177272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6" name="Freeform 35"/>
          <p:cNvSpPr/>
          <p:nvPr/>
        </p:nvSpPr>
        <p:spPr>
          <a:xfrm flipH="1">
            <a:off x="4779015" y="2564904"/>
            <a:ext cx="163320" cy="177524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4923031" y="2348880"/>
                <a:ext cx="2097241" cy="3931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𝜓</m:t>
                          </m:r>
                        </m:e>
                        <m: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baseline="-25000" smtClean="0">
                          <a:latin typeface="Cambria Math"/>
                        </a:rPr>
                        <m:t>2</m:t>
                      </m:r>
                      <m:r>
                        <a:rPr lang="en-US" b="0" i="1" baseline="30000" smtClean="0">
                          <a:latin typeface="Cambria Math"/>
                        </a:rPr>
                        <m:t>𝑇</m:t>
                      </m:r>
                      <m:r>
                        <a:rPr lang="en-US" b="0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𝑒</m:t>
                      </m:r>
                      <m:r>
                        <a:rPr lang="en-US" b="0" i="1" baseline="-25000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US" baseline="-25000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3031" y="2348880"/>
                <a:ext cx="2097241" cy="393121"/>
              </a:xfrm>
              <a:prstGeom prst="rect">
                <a:avLst/>
              </a:prstGeom>
              <a:blipFill rotWithShape="1">
                <a:blip r:embed="rId11"/>
                <a:stretch>
                  <a:fillRect b="-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8" name="Picture 2" descr="http://koruniversity.com/yahoo_site_admin/assets/images/question_mark_red.28463901_std.gi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016354"/>
            <a:ext cx="609651" cy="667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206197" y="4852961"/>
            <a:ext cx="18057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[GPV08,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CHKP10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]</a:t>
            </a:r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[ABB10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47664" y="5507940"/>
            <a:ext cx="1409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Correctness: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6" name="Subtitle 1"/>
          <p:cNvSpPr txBox="1">
            <a:spLocks/>
          </p:cNvSpPr>
          <p:nvPr/>
        </p:nvSpPr>
        <p:spPr>
          <a:xfrm>
            <a:off x="827584" y="410563"/>
            <a:ext cx="7992888" cy="858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Constructing </a:t>
            </a:r>
            <a:r>
              <a:rPr lang="en-US" b="1" u="sng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Reusable</a:t>
            </a:r>
            <a:r>
              <a:rPr lang="en-US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 Computational Filters</a:t>
            </a: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  <p:sp>
        <p:nvSpPr>
          <p:cNvPr id="2" name="Left Arrow 1"/>
          <p:cNvSpPr/>
          <p:nvPr/>
        </p:nvSpPr>
        <p:spPr>
          <a:xfrm>
            <a:off x="5004048" y="6237312"/>
            <a:ext cx="432048" cy="10801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536722" y="6093296"/>
            <a:ext cx="1267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Error grows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58"/>
              <p:cNvSpPr txBox="1"/>
              <p:nvPr/>
            </p:nvSpPr>
            <p:spPr>
              <a:xfrm>
                <a:off x="3851920" y="3284984"/>
                <a:ext cx="1237752" cy="362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+mn-cs"/>
                        </a:rPr>
                        <m:t>𝑅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1 </m:t>
                      </m:r>
                      <m:r>
                        <a:rPr lang="en-US" b="0" i="1" smtClean="0">
                          <a:latin typeface="Cambria Math"/>
                          <a:cs typeface="+mn-cs"/>
                        </a:rPr>
                        <m:t>𝑅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2</m:t>
                      </m:r>
                    </m:oMath>
                  </m:oMathPara>
                </a14:m>
                <a:endParaRPr lang="en-US" b="0" i="1" baseline="-25000" dirty="0" smtClean="0"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32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3284984"/>
                <a:ext cx="1237752" cy="362984"/>
              </a:xfrm>
              <a:prstGeom prst="rect">
                <a:avLst/>
              </a:prstGeom>
              <a:blipFill rotWithShape="1">
                <a:blip r:embed="rId13"/>
                <a:stretch>
                  <a:fillRect b="-3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2699792" y="1844824"/>
            <a:ext cx="3695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Reusable AND filter</a:t>
            </a:r>
            <a:endParaRPr lang="en-US" sz="2400" b="1" dirty="0">
              <a:solidFill>
                <a:srgbClr val="FF0000"/>
              </a:solidFill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95536" y="1844825"/>
            <a:ext cx="8352928" cy="46805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20546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8" grpId="0" animBg="1"/>
      <p:bldP spid="7" grpId="0"/>
      <p:bldP spid="2" grpId="0" animBg="1"/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87690" y="1340768"/>
                <a:ext cx="7960774" cy="400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𝜓</m:t>
                    </m:r>
                    <m:r>
                      <a:rPr lang="en-US" b="0" i="1" baseline="-25000" smtClean="0">
                        <a:solidFill>
                          <a:srgbClr val="FF0000"/>
                        </a:solidFill>
                        <a:latin typeface="Cambria Math"/>
                      </a:rPr>
                      <m:t>𝐴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𝑇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𝑒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b="0" dirty="0" smtClean="0"/>
                  <a:t>, where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/>
                      </a:rPr>
                      <m:t>𝐴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∈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𝑅</m:t>
                        </m:r>
                      </m:sub>
                    </m:sSub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nor/>
                          </m:rPr>
                          <a:rPr lang="en-US"/>
                          <m:t>ℤ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𝑞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𝑛</m:t>
                        </m:r>
                        <m:r>
                          <a:rPr lang="en-US" i="1">
                            <a:latin typeface="Cambria Math"/>
                          </a:rPr>
                          <m:t>×</m:t>
                        </m:r>
                        <m:r>
                          <a:rPr lang="en-US" i="1">
                            <a:latin typeface="Cambria Math"/>
                          </a:rPr>
                          <m:t>𝑚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  </m:t>
                    </m:r>
                    <m:r>
                      <a:rPr lang="en-US" i="1">
                        <a:latin typeface="Cambria Math"/>
                      </a:rPr>
                      <m:t>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∈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𝑅</m:t>
                        </m:r>
                      </m:sub>
                    </m:sSub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nor/>
                          </m:rPr>
                          <a:rPr lang="en-US"/>
                          <m:t>ℤ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𝑞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   </m:t>
                    </m:r>
                    <m:r>
                      <a:rPr lang="en-US" i="1" smtClean="0">
                        <a:solidFill>
                          <a:schemeClr val="tx1"/>
                        </a:solidFill>
                        <a:latin typeface="Cambria Math"/>
                      </a:rPr>
                      <m:t>𝑒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∈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𝑅</m:t>
                        </m:r>
                      </m:sub>
                    </m:sSub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𝐺</m:t>
                        </m:r>
                        <m:r>
                          <a:rPr lang="en-US" b="0" i="1" smtClean="0">
                            <a:latin typeface="Cambria Math"/>
                          </a:rPr>
                          <m:t>𝑎𝑢𝑠𝑠𝑖𝑎𝑛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𝑚</m:t>
                        </m:r>
                      </m:sup>
                    </m:sSup>
                  </m:oMath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690" y="1340768"/>
                <a:ext cx="7960774" cy="400366"/>
              </a:xfrm>
              <a:prstGeom prst="rect">
                <a:avLst/>
              </a:prstGeom>
              <a:blipFill rotWithShape="1">
                <a:blip r:embed="rId3"/>
                <a:stretch>
                  <a:fillRect l="-459" t="-4545" b="-1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11560" y="4756178"/>
                <a:ext cx="539660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u="sng" dirty="0" smtClean="0"/>
                  <a:t>Attempt 2:</a:t>
                </a:r>
                <a:r>
                  <a:rPr lang="en-US" dirty="0" smtClean="0"/>
                  <a:t>  </a:t>
                </a:r>
                <a:r>
                  <a:rPr lang="en-US" b="1" dirty="0" smtClean="0"/>
                  <a:t>Exploit Linearity! </a:t>
                </a:r>
              </a:p>
              <a:p>
                <a:r>
                  <a:rPr lang="en-US" dirty="0" smtClean="0"/>
                  <a:t>Publish “short”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𝑅</m:t>
                    </m:r>
                    <m:r>
                      <a:rPr lang="en-US" b="0" i="1" baseline="-25000" smtClean="0">
                        <a:latin typeface="Cambria Math"/>
                      </a:rPr>
                      <m:t>1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</a:rPr>
                      <m:t>𝑅</m:t>
                    </m:r>
                    <m:r>
                      <a:rPr lang="en-US" b="0" i="1" baseline="-25000" smtClean="0">
                        <a:latin typeface="Cambria Math"/>
                      </a:rPr>
                      <m:t>2</m:t>
                    </m:r>
                  </m:oMath>
                </a14:m>
                <a:r>
                  <a:rPr lang="en-US" dirty="0" smtClean="0"/>
                  <a:t> such that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baseline="-25000" smtClean="0">
                        <a:latin typeface="Cambria Math"/>
                      </a:rPr>
                      <m:t>1</m:t>
                    </m:r>
                    <m:r>
                      <a:rPr lang="en-US" b="0" i="1" smtClean="0">
                        <a:latin typeface="Cambria Math"/>
                      </a:rPr>
                      <m:t>∗</m:t>
                    </m:r>
                    <m:r>
                      <a:rPr lang="en-US" b="0" i="1" smtClean="0">
                        <a:latin typeface="Cambria Math"/>
                      </a:rPr>
                      <m:t>𝑅</m:t>
                    </m:r>
                    <m:r>
                      <a:rPr lang="en-US" b="0" i="1" baseline="-25000" smtClean="0">
                        <a:latin typeface="Cambria Math"/>
                      </a:rPr>
                      <m:t>1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baseline="-25000" smtClean="0">
                        <a:latin typeface="Cambria Math"/>
                      </a:rPr>
                      <m:t>2</m:t>
                    </m:r>
                    <m:r>
                      <a:rPr lang="en-US" b="0" i="1" smtClean="0">
                        <a:latin typeface="Cambria Math"/>
                      </a:rPr>
                      <m:t>∗</m:t>
                    </m:r>
                    <m:r>
                      <a:rPr lang="en-US" b="0" i="1" smtClean="0">
                        <a:latin typeface="Cambria Math"/>
                      </a:rPr>
                      <m:t>𝑅</m:t>
                    </m:r>
                    <m:r>
                      <a:rPr lang="en-US" b="0" i="1" baseline="-25000" smtClean="0">
                        <a:latin typeface="Cambria Math"/>
                      </a:rPr>
                      <m:t>2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baseline="-25000" smtClean="0">
                        <a:latin typeface="Cambria Math"/>
                      </a:rPr>
                      <m:t>3</m:t>
                    </m:r>
                  </m:oMath>
                </a14:m>
                <a:endParaRPr lang="en-US" dirty="0">
                  <a:solidFill>
                    <a:schemeClr val="accent3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756178"/>
                <a:ext cx="5396606" cy="646331"/>
              </a:xfrm>
              <a:prstGeom prst="rect">
                <a:avLst/>
              </a:prstGeom>
              <a:blipFill rotWithShape="1">
                <a:blip r:embed="rId4"/>
                <a:stretch>
                  <a:fillRect l="-903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1979712" y="549929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see paper…</a:t>
            </a:r>
            <a:endParaRPr lang="en-US" dirty="0"/>
          </a:p>
        </p:txBody>
      </p:sp>
      <p:pic>
        <p:nvPicPr>
          <p:cNvPr id="6146" name="Picture 2" descr="http://mediad.publicbroadcasting.net/p/wunc/files/201209/iStock_000010679869_Extra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5425615"/>
            <a:ext cx="535525" cy="533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4"/>
              <p:cNvSpPr txBox="1">
                <a:spLocks noChangeArrowheads="1"/>
              </p:cNvSpPr>
              <p:nvPr/>
            </p:nvSpPr>
            <p:spPr bwMode="auto">
              <a:xfrm>
                <a:off x="2123728" y="4266935"/>
                <a:ext cx="5508791" cy="4265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>
                  <a:buClr>
                    <a:srgbClr val="00FF00"/>
                  </a:buClr>
                  <a:buFont typeface="Wingdings" pitchFamily="2" charset="2"/>
                  <a:buNone/>
                  <a:defRPr/>
                </a:pPr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On input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𝜓</m:t>
                        </m:r>
                      </m:e>
                      <m:sub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0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sz="2000" b="1" dirty="0" smtClean="0">
                    <a:solidFill>
                      <a:srgbClr val="FF0000"/>
                    </a:solidFill>
                    <a:latin typeface="Calibri" pitchFamily="34" charset="0"/>
                    <a:sym typeface="Wingdings" pitchFamily="2" charset="2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𝜓</m:t>
                        </m:r>
                      </m:e>
                      <m:sub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sz="2000" dirty="0" smtClean="0">
                    <a:latin typeface="Calibri" pitchFamily="34" charset="0"/>
                    <a:sym typeface="Wingdings" pitchFamily="2" charset="2"/>
                  </a:rPr>
                  <a:t>, output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𝜓</m:t>
                        </m:r>
                      </m:e>
                      <m:sub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𝑠</m:t>
                        </m:r>
                      </m:e>
                    </m:d>
                  </m:oMath>
                </a14:m>
                <a:endParaRPr lang="en-US" sz="2000" dirty="0">
                  <a:latin typeface="Calibri" pitchFamily="34" charset="0"/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24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3728" y="4266935"/>
                <a:ext cx="5508791" cy="426527"/>
              </a:xfrm>
              <a:prstGeom prst="rect">
                <a:avLst/>
              </a:prstGeom>
              <a:blipFill rotWithShape="1">
                <a:blip r:embed="rId7"/>
                <a:stretch>
                  <a:fillRect l="-1106" t="-5714" b="-20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8" name="Picture 2" descr="http://koruniversity.com/yahoo_site_admin/assets/images/question_mark_red.28463901_std.gi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016354"/>
            <a:ext cx="609651" cy="667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206197" y="4852961"/>
            <a:ext cx="18057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[GPV08,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CHKP10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]</a:t>
            </a:r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[ABB10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47664" y="5507940"/>
            <a:ext cx="105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Security: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6" name="Subtitle 1"/>
          <p:cNvSpPr txBox="1">
            <a:spLocks/>
          </p:cNvSpPr>
          <p:nvPr/>
        </p:nvSpPr>
        <p:spPr>
          <a:xfrm>
            <a:off x="827584" y="410563"/>
            <a:ext cx="7992888" cy="858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Constructing </a:t>
            </a:r>
            <a:r>
              <a:rPr lang="en-US" b="1" u="sng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Reusable</a:t>
            </a:r>
            <a:r>
              <a:rPr lang="en-US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 Computational Filters</a:t>
            </a: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95536" y="6165304"/>
            <a:ext cx="8352928" cy="36004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Non-monotone circuits: define reusable NAND filter similarly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2" name="Picture 4" descr="http://png-1.findicons.com/files/icons/1676/primo/128/filter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4560" y="2564905"/>
            <a:ext cx="2013544" cy="1915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3734172" y="2708920"/>
            <a:ext cx="14859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1400" b="1" dirty="0" smtClean="0">
                <a:latin typeface="Calibri" pitchFamily="34" charset="0"/>
                <a:sym typeface="Wingdings" pitchFamily="2" charset="2"/>
              </a:rPr>
              <a:t>R-AND-filter</a:t>
            </a:r>
            <a:endParaRPr lang="en-US" sz="1400" b="1" dirty="0">
              <a:latin typeface="Calibri" pitchFamily="34" charset="0"/>
              <a:sym typeface="Wingdings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58"/>
              <p:cNvSpPr txBox="1"/>
              <p:nvPr/>
            </p:nvSpPr>
            <p:spPr>
              <a:xfrm>
                <a:off x="3779912" y="2924944"/>
                <a:ext cx="1433834" cy="3944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  <a:cs typeface="+mn-cs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+mn-cs"/>
                          </a:rPr>
                          <m:t>𝜓</m:t>
                        </m:r>
                      </m:e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cs typeface="+mn-cs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cs typeface="+mn-cs"/>
                              </a:rPr>
                              <m:t>1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𝜓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b="0" i="1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𝜓</m:t>
                        </m:r>
                      </m:e>
                      <m:sub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sub>
                    </m:sSub>
                  </m:oMath>
                </a14:m>
                <a:endParaRPr lang="en-US" i="1" baseline="-25000" dirty="0" smtClean="0"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32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2924944"/>
                <a:ext cx="1433834" cy="394403"/>
              </a:xfrm>
              <a:prstGeom prst="rect">
                <a:avLst/>
              </a:prstGeom>
              <a:blipFill rotWithShape="1">
                <a:blip r:embed="rId10"/>
                <a:stretch>
                  <a:fillRect l="-851" b="-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1970703" y="2348880"/>
                <a:ext cx="2097241" cy="3931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𝜓</m:t>
                          </m:r>
                        </m:e>
                        <m: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baseline="-25000" smtClean="0">
                          <a:latin typeface="Cambria Math"/>
                        </a:rPr>
                        <m:t>1</m:t>
                      </m:r>
                      <m:r>
                        <a:rPr lang="en-US" b="0" i="1" baseline="30000" smtClean="0">
                          <a:latin typeface="Cambria Math"/>
                        </a:rPr>
                        <m:t>𝑇</m:t>
                      </m:r>
                      <m:r>
                        <a:rPr lang="en-US" b="0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𝑒</m:t>
                      </m:r>
                      <m:r>
                        <a:rPr lang="en-US" b="0" i="1" baseline="-25000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baseline="-250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0703" y="2348880"/>
                <a:ext cx="2097241" cy="393121"/>
              </a:xfrm>
              <a:prstGeom prst="rect">
                <a:avLst/>
              </a:prstGeom>
              <a:blipFill rotWithShape="1">
                <a:blip r:embed="rId11"/>
                <a:stretch>
                  <a:fillRect b="-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Freeform 33"/>
          <p:cNvSpPr/>
          <p:nvPr/>
        </p:nvSpPr>
        <p:spPr>
          <a:xfrm>
            <a:off x="4005943" y="2564905"/>
            <a:ext cx="201608" cy="177272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5" name="Freeform 34"/>
          <p:cNvSpPr/>
          <p:nvPr/>
        </p:nvSpPr>
        <p:spPr>
          <a:xfrm flipH="1">
            <a:off x="4779015" y="2564904"/>
            <a:ext cx="163320" cy="177524"/>
          </a:xfrm>
          <a:custGeom>
            <a:avLst/>
            <a:gdLst>
              <a:gd name="connsiteX0" fmla="*/ 0 w 679620"/>
              <a:gd name="connsiteY0" fmla="*/ 0 h 590550"/>
              <a:gd name="connsiteX1" fmla="*/ 590550 w 679620"/>
              <a:gd name="connsiteY1" fmla="*/ 152400 h 590550"/>
              <a:gd name="connsiteX2" fmla="*/ 666750 w 67962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620" h="590550">
                <a:moveTo>
                  <a:pt x="0" y="0"/>
                </a:moveTo>
                <a:cubicBezTo>
                  <a:pt x="239712" y="26987"/>
                  <a:pt x="479425" y="53975"/>
                  <a:pt x="590550" y="152400"/>
                </a:cubicBezTo>
                <a:cubicBezTo>
                  <a:pt x="701675" y="250825"/>
                  <a:pt x="684212" y="420687"/>
                  <a:pt x="666750" y="590550"/>
                </a:cubicBezTo>
              </a:path>
            </a:pathLst>
          </a:custGeom>
          <a:noFill/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4923031" y="2348880"/>
                <a:ext cx="2097241" cy="3931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𝜓</m:t>
                          </m:r>
                        </m:e>
                        <m: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baseline="-25000" smtClean="0">
                          <a:latin typeface="Cambria Math"/>
                        </a:rPr>
                        <m:t>2</m:t>
                      </m:r>
                      <m:r>
                        <a:rPr lang="en-US" b="0" i="1" baseline="30000" smtClean="0">
                          <a:latin typeface="Cambria Math"/>
                        </a:rPr>
                        <m:t>𝑇</m:t>
                      </m:r>
                      <m:r>
                        <a:rPr lang="en-US" b="0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𝑒</m:t>
                      </m:r>
                      <m:r>
                        <a:rPr lang="en-US" b="0" i="1" baseline="-25000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US" baseline="-250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3031" y="2348880"/>
                <a:ext cx="2097241" cy="393121"/>
              </a:xfrm>
              <a:prstGeom prst="rect">
                <a:avLst/>
              </a:prstGeom>
              <a:blipFill rotWithShape="1">
                <a:blip r:embed="rId12"/>
                <a:stretch>
                  <a:fillRect b="-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58"/>
              <p:cNvSpPr txBox="1"/>
              <p:nvPr/>
            </p:nvSpPr>
            <p:spPr>
              <a:xfrm>
                <a:off x="3851920" y="3284984"/>
                <a:ext cx="1237752" cy="362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+mn-cs"/>
                        </a:rPr>
                        <m:t>𝑅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1 </m:t>
                      </m:r>
                      <m:r>
                        <a:rPr lang="en-US" b="0" i="1" smtClean="0">
                          <a:latin typeface="Cambria Math"/>
                          <a:cs typeface="+mn-cs"/>
                        </a:rPr>
                        <m:t>𝑅</m:t>
                      </m:r>
                      <m:r>
                        <a:rPr lang="en-US" b="0" i="1" baseline="-25000" smtClean="0">
                          <a:latin typeface="Cambria Math"/>
                          <a:cs typeface="+mn-cs"/>
                        </a:rPr>
                        <m:t>2</m:t>
                      </m:r>
                    </m:oMath>
                  </m:oMathPara>
                </a14:m>
                <a:endParaRPr lang="en-US" b="0" i="1" baseline="-25000" dirty="0" smtClean="0"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40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3284984"/>
                <a:ext cx="1237752" cy="362984"/>
              </a:xfrm>
              <a:prstGeom prst="rect">
                <a:avLst/>
              </a:prstGeom>
              <a:blipFill rotWithShape="1">
                <a:blip r:embed="rId13"/>
                <a:stretch>
                  <a:fillRect b="-3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2699792" y="1844824"/>
            <a:ext cx="3695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Reusable AND filter</a:t>
            </a:r>
            <a:endParaRPr lang="en-US" sz="2400" b="1" dirty="0">
              <a:solidFill>
                <a:srgbClr val="FF0000"/>
              </a:solidFill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95536" y="1844825"/>
            <a:ext cx="8352928" cy="46805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22103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7" grpId="0"/>
      <p:bldP spid="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2"/>
          <p:cNvSpPr txBox="1"/>
          <p:nvPr/>
        </p:nvSpPr>
        <p:spPr>
          <a:xfrm>
            <a:off x="21056" y="4128755"/>
            <a:ext cx="2678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srgbClr val="FF0000"/>
                </a:solidFill>
                <a:latin typeface="Calibri"/>
                <a:cs typeface="+mn-cs"/>
              </a:rPr>
              <a:t>strings </a:t>
            </a:r>
            <a:r>
              <a:rPr lang="en-US" sz="2400" b="1" dirty="0" smtClean="0">
                <a:solidFill>
                  <a:srgbClr val="FF0000"/>
                </a:solidFill>
                <a:latin typeface="Calibri"/>
                <a:cs typeface="+mn-cs"/>
              </a:rPr>
              <a:t>L: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Calibri"/>
                <a:cs typeface="+mn-cs"/>
              </a:rPr>
              <a:t>single-use</a:t>
            </a:r>
            <a:endParaRPr lang="en-US" sz="2400" dirty="0">
              <a:latin typeface="Calibri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8566" y="3212976"/>
            <a:ext cx="2141186" cy="18029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CA" dirty="0"/>
          </a:p>
        </p:txBody>
      </p:sp>
      <p:sp>
        <p:nvSpPr>
          <p:cNvPr id="8" name="Rectangle 7"/>
          <p:cNvSpPr/>
          <p:nvPr/>
        </p:nvSpPr>
        <p:spPr>
          <a:xfrm>
            <a:off x="3093884" y="3212976"/>
            <a:ext cx="3024066" cy="17467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040854" y="4110171"/>
                <a:ext cx="318733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 smtClean="0">
                    <a:solidFill>
                      <a:srgbClr val="FF0000"/>
                    </a:solidFill>
                  </a:rPr>
                  <a:t> functions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𝝍</m:t>
                    </m:r>
                  </m:oMath>
                </a14:m>
                <a:r>
                  <a:rPr lang="en-US" sz="2400" dirty="0" smtClean="0"/>
                  <a:t>: 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 smtClean="0"/>
                  <a:t>many-use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0854" y="4110171"/>
                <a:ext cx="3187330" cy="830997"/>
              </a:xfrm>
              <a:prstGeom prst="rect">
                <a:avLst/>
              </a:prstGeom>
              <a:blipFill rotWithShape="1">
                <a:blip r:embed="rId3"/>
                <a:stretch>
                  <a:fillRect t="-5839"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ight Arrow 8"/>
          <p:cNvSpPr/>
          <p:nvPr/>
        </p:nvSpPr>
        <p:spPr>
          <a:xfrm>
            <a:off x="2483768" y="3968159"/>
            <a:ext cx="524553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23540" y="3217193"/>
            <a:ext cx="23792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One time </a:t>
            </a:r>
          </a:p>
          <a:p>
            <a:pPr algn="ctr"/>
            <a:r>
              <a:rPr lang="en-US" sz="2200" dirty="0"/>
              <a:t>c</a:t>
            </a:r>
            <a:r>
              <a:rPr lang="en-US" sz="2200" dirty="0" smtClean="0"/>
              <a:t>omp. filters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342105" y="3235623"/>
            <a:ext cx="25790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u="sng" dirty="0" smtClean="0"/>
              <a:t>Reusable</a:t>
            </a:r>
          </a:p>
          <a:p>
            <a:pPr algn="ctr"/>
            <a:r>
              <a:rPr lang="en-US" sz="2200" dirty="0" smtClean="0"/>
              <a:t>computational filters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112862" y="1772817"/>
            <a:ext cx="3005088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CA" dirty="0"/>
          </a:p>
        </p:txBody>
      </p:sp>
      <p:sp>
        <p:nvSpPr>
          <p:cNvPr id="20" name="TextBox 19"/>
          <p:cNvSpPr txBox="1"/>
          <p:nvPr/>
        </p:nvSpPr>
        <p:spPr>
          <a:xfrm>
            <a:off x="3361083" y="1773977"/>
            <a:ext cx="257906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u="sng" dirty="0" smtClean="0"/>
              <a:t>LWE function</a:t>
            </a:r>
            <a:endParaRPr lang="en-US" sz="22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663213" y="2168861"/>
                <a:ext cx="19250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/>
                        </a:rPr>
                        <m:t>𝜓</m:t>
                      </m:r>
                      <m:r>
                        <a:rPr lang="en-US" i="1" baseline="-25000">
                          <a:solidFill>
                            <a:srgbClr val="FF0000"/>
                          </a:solidFill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p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𝑇</m:t>
                          </m:r>
                        </m:sup>
                      </m:sSup>
                      <m:r>
                        <a:rPr lang="en-US" i="1">
                          <a:solidFill>
                            <a:srgbClr val="FF0000"/>
                          </a:solidFill>
                          <a:latin typeface="Cambria Math"/>
                        </a:rPr>
                        <m:t>𝑠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/>
                        </a:rPr>
                        <m:t>𝑒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3213" y="2168861"/>
                <a:ext cx="1925078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ight Arrow 20"/>
          <p:cNvSpPr/>
          <p:nvPr/>
        </p:nvSpPr>
        <p:spPr>
          <a:xfrm rot="5400000">
            <a:off x="4434593" y="2708920"/>
            <a:ext cx="43204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112862" y="5589240"/>
            <a:ext cx="3005088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CA" dirty="0"/>
          </a:p>
        </p:txBody>
      </p:sp>
      <p:sp>
        <p:nvSpPr>
          <p:cNvPr id="24" name="TextBox 23"/>
          <p:cNvSpPr txBox="1"/>
          <p:nvPr/>
        </p:nvSpPr>
        <p:spPr>
          <a:xfrm>
            <a:off x="3342105" y="5734417"/>
            <a:ext cx="257906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u="sng" dirty="0" smtClean="0"/>
              <a:t>ABE for all circuits</a:t>
            </a:r>
            <a:endParaRPr lang="en-US" sz="2200" dirty="0" smtClean="0"/>
          </a:p>
        </p:txBody>
      </p:sp>
      <p:sp>
        <p:nvSpPr>
          <p:cNvPr id="29" name="Rectangle 28"/>
          <p:cNvSpPr/>
          <p:nvPr/>
        </p:nvSpPr>
        <p:spPr>
          <a:xfrm>
            <a:off x="6853702" y="3217192"/>
            <a:ext cx="2110786" cy="17425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CA" dirty="0"/>
          </a:p>
        </p:txBody>
      </p:sp>
      <p:sp>
        <p:nvSpPr>
          <p:cNvPr id="31" name="TextBox 30"/>
          <p:cNvSpPr txBox="1"/>
          <p:nvPr/>
        </p:nvSpPr>
        <p:spPr>
          <a:xfrm>
            <a:off x="6673451" y="3286145"/>
            <a:ext cx="257906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Applications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6873046" y="3789040"/>
            <a:ext cx="3779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/>
              <a:t>Input Secrecy, </a:t>
            </a:r>
          </a:p>
          <a:p>
            <a:r>
              <a:rPr lang="en-US" sz="2400" i="1" dirty="0" smtClean="0"/>
              <a:t>Functional </a:t>
            </a:r>
            <a:r>
              <a:rPr lang="en-US" sz="2400" i="1" dirty="0" err="1" smtClean="0"/>
              <a:t>Enc</a:t>
            </a:r>
            <a:r>
              <a:rPr lang="en-US" sz="2400" i="1" dirty="0" smtClean="0"/>
              <a:t>,</a:t>
            </a:r>
          </a:p>
          <a:p>
            <a:r>
              <a:rPr lang="en-US" sz="2400" i="1" dirty="0" smtClean="0"/>
              <a:t>Obfuscation…</a:t>
            </a:r>
          </a:p>
        </p:txBody>
      </p:sp>
      <p:sp>
        <p:nvSpPr>
          <p:cNvPr id="32" name="Right Arrow 31"/>
          <p:cNvSpPr/>
          <p:nvPr/>
        </p:nvSpPr>
        <p:spPr>
          <a:xfrm>
            <a:off x="6264696" y="3908884"/>
            <a:ext cx="486523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67544" y="692696"/>
            <a:ext cx="7992888" cy="0"/>
          </a:xfrm>
          <a:prstGeom prst="straightConnector1">
            <a:avLst/>
          </a:prstGeom>
          <a:ln w="412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313181" y="692696"/>
            <a:ext cx="0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38001" y="836712"/>
            <a:ext cx="23792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[Yao 86]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-612576" y="404664"/>
            <a:ext cx="23792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1980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043608" y="404664"/>
            <a:ext cx="23792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1990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491880" y="332656"/>
            <a:ext cx="23792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chemeClr val="accent3">
                    <a:lumMod val="50000"/>
                  </a:schemeClr>
                </a:solidFill>
              </a:rPr>
              <a:t>Now! 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4644008" y="692696"/>
            <a:ext cx="0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416854" y="837873"/>
            <a:ext cx="23792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FF0000"/>
                </a:solidFill>
              </a:rPr>
              <a:t>[This Work]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339752" y="404664"/>
            <a:ext cx="23792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2000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 rot="5400000">
                <a:off x="4304647" y="4913002"/>
                <a:ext cx="728084" cy="769441"/>
              </a:xfrm>
              <a:prstGeom prst="rect">
                <a:avLst/>
              </a:prstGeom>
              <a:noFill/>
              <a:ln w="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/>
                        </a:rPr>
                        <m:t>≈</m:t>
                      </m:r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4304647" y="4913002"/>
                <a:ext cx="728084" cy="76944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9722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7" grpId="0" animBg="1"/>
      <p:bldP spid="9" grpId="0" animBg="1"/>
      <p:bldP spid="12" grpId="0"/>
      <p:bldP spid="19" grpId="0" animBg="1"/>
      <p:bldP spid="20" grpId="0"/>
      <p:bldP spid="11" grpId="0"/>
      <p:bldP spid="21" grpId="0" animBg="1"/>
      <p:bldP spid="23" grpId="0" animBg="1"/>
      <p:bldP spid="24" grpId="0"/>
      <p:bldP spid="29" grpId="0" animBg="1"/>
      <p:bldP spid="31" grpId="0"/>
      <p:bldP spid="6" grpId="0"/>
      <p:bldP spid="32" grpId="0" animBg="1"/>
      <p:bldP spid="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450490" y="2495895"/>
                <a:ext cx="2129622" cy="3929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𝐶𝑇</m:t>
                      </m:r>
                      <m:r>
                        <a:rPr lang="en-US" b="0" i="1" baseline="-25000" smtClean="0">
                          <a:solidFill>
                            <a:srgbClr val="FF0000"/>
                          </a:solidFill>
                          <a:latin typeface="Cambria Math"/>
                        </a:rPr>
                        <m:t>1</m:t>
                      </m:r>
                      <m:r>
                        <a:rPr lang="en-CA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CA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𝐸𝑛𝑐</m:t>
                          </m:r>
                          <m:r>
                            <a:rPr lang="en-US" b="0" i="1" baseline="-2500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𝑃𝐾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b="0" i="1" baseline="-2500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/>
                      </m:sSup>
                    </m:oMath>
                  </m:oMathPara>
                </a14:m>
                <a:endParaRPr lang="en-CA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0490" y="2495895"/>
                <a:ext cx="2129622" cy="392993"/>
              </a:xfrm>
              <a:prstGeom prst="rect">
                <a:avLst/>
              </a:prstGeom>
              <a:blipFill rotWithShape="1">
                <a:blip r:embed="rId3"/>
                <a:stretch>
                  <a:fillRect b="-10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460747" y="2996952"/>
                <a:ext cx="20622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𝐶𝑇</m:t>
                      </m:r>
                      <m:r>
                        <a:rPr lang="en-US" b="0" i="1" baseline="-25000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a:rPr lang="en-CA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𝐸𝑛𝑐</m:t>
                      </m:r>
                      <m:r>
                        <a:rPr lang="en-US" b="0" i="1" baseline="-25000" smtClean="0">
                          <a:solidFill>
                            <a:srgbClr val="FF0000"/>
                          </a:solidFill>
                          <a:latin typeface="Cambria Math"/>
                        </a:rPr>
                        <m:t>𝑃𝐾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CA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0747" y="2996952"/>
                <a:ext cx="2062296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7457583" y="3794292"/>
            <a:ext cx="1584176" cy="1440160"/>
          </a:xfrm>
          <a:prstGeom prst="rect">
            <a:avLst/>
          </a:prstGeom>
          <a:solidFill>
            <a:schemeClr val="accent1">
              <a:alpha val="1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Rectangle 15"/>
          <p:cNvSpPr/>
          <p:nvPr/>
        </p:nvSpPr>
        <p:spPr>
          <a:xfrm>
            <a:off x="7325213" y="1768676"/>
            <a:ext cx="1584176" cy="1440160"/>
          </a:xfrm>
          <a:prstGeom prst="rect">
            <a:avLst/>
          </a:prstGeom>
          <a:solidFill>
            <a:schemeClr val="accent1">
              <a:alpha val="1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Rectangle 28"/>
          <p:cNvSpPr/>
          <p:nvPr/>
        </p:nvSpPr>
        <p:spPr>
          <a:xfrm>
            <a:off x="1258562" y="2538798"/>
            <a:ext cx="1584176" cy="1440160"/>
          </a:xfrm>
          <a:prstGeom prst="rect">
            <a:avLst/>
          </a:prstGeom>
          <a:solidFill>
            <a:schemeClr val="accent1">
              <a:alpha val="1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7093261" y="3419467"/>
            <a:ext cx="816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SK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58562" y="360962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PK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67087" y="2152272"/>
            <a:ext cx="685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Alice</a:t>
            </a:r>
            <a:endParaRPr lang="en-CA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80724" y="2172479"/>
            <a:ext cx="685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Bob</a:t>
            </a:r>
            <a:endParaRPr lang="en-CA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6" name="Picture 2" descr="http://iconlibrary.iconshock.com/wp-content/uploads/2008/10/alice_256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752" y="2745974"/>
            <a:ext cx="935032" cy="1173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33" descr="https://encrypted-tbn3.gstatic.com/images?q=tbn:ANd9GcSRoJblC7gZo6LVPNnJ-9PTS0ivFVMUVbOYWggxnyWgybZquE070Q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0812" y="2699684"/>
            <a:ext cx="656208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7333736" y="1402737"/>
            <a:ext cx="1315291" cy="365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Charlie </a:t>
            </a:r>
            <a:endParaRPr lang="en-CA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21" name="Picture 20" descr="https://encrypted-tbn3.gstatic.com/images?q=tbn:ANd9GcSRoJblC7gZo6LVPNnJ-9PTS0ivFVMUVbOYWggxnyWgybZquE070Q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3825" y="1929942"/>
            <a:ext cx="656208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7992820" y="3397152"/>
            <a:ext cx="685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John</a:t>
            </a:r>
            <a:endParaRPr lang="en-CA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25" name="Picture 24" descr="https://encrypted-tbn3.gstatic.com/images?q=tbn:ANd9GcSRoJblC7gZo6LVPNnJ-9PTS0ivFVMUVbOYWggxnyWgybZquE070Q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820" y="3980972"/>
            <a:ext cx="656208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/>
        </p:nvSpPr>
        <p:spPr>
          <a:xfrm>
            <a:off x="6372200" y="2538418"/>
            <a:ext cx="1584176" cy="1440160"/>
          </a:xfrm>
          <a:prstGeom prst="rect">
            <a:avLst/>
          </a:prstGeom>
          <a:solidFill>
            <a:schemeClr val="accent1">
              <a:alpha val="1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802455" y="4863106"/>
            <a:ext cx="556974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rgbClr val="FF0000"/>
                </a:solidFill>
              </a:rPr>
              <a:t>Scenario: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200" dirty="0" smtClean="0"/>
              <a:t>m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 should be read only by Bob and Charlie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200" dirty="0" smtClean="0"/>
              <a:t>m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 should be read only by Bob and John</a:t>
            </a:r>
            <a:endParaRPr lang="en-US" sz="2200" dirty="0"/>
          </a:p>
        </p:txBody>
      </p:sp>
      <p:sp>
        <p:nvSpPr>
          <p:cNvPr id="31" name="TextBox 30"/>
          <p:cNvSpPr txBox="1"/>
          <p:nvPr/>
        </p:nvSpPr>
        <p:spPr>
          <a:xfrm>
            <a:off x="6372199" y="3581818"/>
            <a:ext cx="816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SK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501619" y="4863106"/>
            <a:ext cx="816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SK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341770" y="1785959"/>
            <a:ext cx="816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SK</a:t>
            </a:r>
            <a:endParaRPr lang="en-CA" dirty="0">
              <a:solidFill>
                <a:srgbClr val="FF0000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3087420" y="2901293"/>
            <a:ext cx="2924740" cy="23651"/>
          </a:xfrm>
          <a:prstGeom prst="straightConnector1">
            <a:avLst/>
          </a:prstGeom>
          <a:ln w="1905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3087420" y="3402350"/>
            <a:ext cx="2924740" cy="23651"/>
          </a:xfrm>
          <a:prstGeom prst="straightConnector1">
            <a:avLst/>
          </a:prstGeom>
          <a:ln w="1905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4644007" y="2663628"/>
            <a:ext cx="216025" cy="225260"/>
            <a:chOff x="2339751" y="4797152"/>
            <a:chExt cx="288033" cy="25062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2339751" y="4797152"/>
              <a:ext cx="288033" cy="25062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2411759" y="4797152"/>
              <a:ext cx="144016" cy="25062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4644008" y="3125574"/>
            <a:ext cx="216024" cy="241818"/>
            <a:chOff x="2339751" y="4797152"/>
            <a:chExt cx="288033" cy="250620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2339751" y="4797152"/>
              <a:ext cx="288033" cy="25062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2411759" y="4797152"/>
              <a:ext cx="144016" cy="25062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7373003" y="1845315"/>
            <a:ext cx="288033" cy="250620"/>
            <a:chOff x="2339751" y="4797152"/>
            <a:chExt cx="288033" cy="250620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2339751" y="4797152"/>
              <a:ext cx="288033" cy="25062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2411759" y="4797152"/>
              <a:ext cx="144016" cy="25062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6435465" y="3627040"/>
            <a:ext cx="288033" cy="250620"/>
            <a:chOff x="2339751" y="4797152"/>
            <a:chExt cx="288033" cy="250620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2339751" y="4797152"/>
              <a:ext cx="288033" cy="25062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2411759" y="4797152"/>
              <a:ext cx="144016" cy="25062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7532129" y="4922462"/>
            <a:ext cx="288033" cy="250620"/>
            <a:chOff x="2339751" y="4797152"/>
            <a:chExt cx="288033" cy="250620"/>
          </a:xfrm>
        </p:grpSpPr>
        <p:cxnSp>
          <p:nvCxnSpPr>
            <p:cNvPr id="54" name="Straight Connector 53"/>
            <p:cNvCxnSpPr/>
            <p:nvPr/>
          </p:nvCxnSpPr>
          <p:spPr>
            <a:xfrm>
              <a:off x="2339751" y="4797152"/>
              <a:ext cx="288033" cy="25062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2411759" y="4797152"/>
              <a:ext cx="144016" cy="25062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Subtitle 1"/>
          <p:cNvSpPr txBox="1">
            <a:spLocks/>
          </p:cNvSpPr>
          <p:nvPr/>
        </p:nvSpPr>
        <p:spPr>
          <a:xfrm>
            <a:off x="683568" y="410563"/>
            <a:ext cx="7992888" cy="8581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Public Key Encryption </a:t>
            </a:r>
          </a:p>
          <a:p>
            <a:r>
              <a:rPr lang="en-US" sz="1900" dirty="0" smtClean="0">
                <a:solidFill>
                  <a:schemeClr val="tx1"/>
                </a:solidFill>
                <a:latin typeface="+mj-lt"/>
                <a:ea typeface="Cambria Math" pitchFamily="18" charset="0"/>
                <a:cs typeface="Arial Unicode MS" pitchFamily="34" charset="-128"/>
              </a:rPr>
              <a:t>[</a:t>
            </a:r>
            <a:r>
              <a:rPr lang="en-US" sz="1900" dirty="0" err="1" smtClean="0">
                <a:solidFill>
                  <a:schemeClr val="tx1"/>
                </a:solidFill>
                <a:latin typeface="+mj-lt"/>
              </a:rPr>
              <a:t>Diffie</a:t>
            </a:r>
            <a:r>
              <a:rPr lang="en-US" sz="1900" dirty="0" smtClean="0">
                <a:solidFill>
                  <a:schemeClr val="tx1"/>
                </a:solidFill>
                <a:latin typeface="+mj-lt"/>
              </a:rPr>
              <a:t>-Hellman 76, </a:t>
            </a:r>
            <a:r>
              <a:rPr lang="en-US" sz="1900" dirty="0" err="1" smtClean="0">
                <a:solidFill>
                  <a:schemeClr val="tx1"/>
                </a:solidFill>
                <a:latin typeface="+mj-lt"/>
              </a:rPr>
              <a:t>Rivest</a:t>
            </a:r>
            <a:r>
              <a:rPr lang="en-US" sz="1900" dirty="0" smtClean="0">
                <a:solidFill>
                  <a:schemeClr val="tx1"/>
                </a:solidFill>
                <a:latin typeface="+mj-lt"/>
              </a:rPr>
              <a:t> Shamir </a:t>
            </a:r>
            <a:r>
              <a:rPr lang="en-US" sz="1900" dirty="0" err="1" smtClean="0">
                <a:solidFill>
                  <a:schemeClr val="tx1"/>
                </a:solidFill>
                <a:latin typeface="+mj-lt"/>
              </a:rPr>
              <a:t>Adleman</a:t>
            </a:r>
            <a:r>
              <a:rPr lang="en-US" sz="1900" dirty="0" smtClean="0">
                <a:solidFill>
                  <a:schemeClr val="tx1"/>
                </a:solidFill>
                <a:latin typeface="+mj-lt"/>
              </a:rPr>
              <a:t> 77]</a:t>
            </a:r>
            <a:endParaRPr lang="en-US" sz="1900" dirty="0" smtClean="0">
              <a:solidFill>
                <a:schemeClr val="tx1"/>
              </a:solidFill>
              <a:latin typeface="+mj-lt"/>
              <a:ea typeface="Cambria Math" pitchFamily="18" charset="0"/>
              <a:cs typeface="Arial Unicode MS" pitchFamily="34" charset="-128"/>
            </a:endParaRPr>
          </a:p>
          <a:p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  <p:sp>
        <p:nvSpPr>
          <p:cNvPr id="43" name="Explosion 2 42"/>
          <p:cNvSpPr/>
          <p:nvPr/>
        </p:nvSpPr>
        <p:spPr>
          <a:xfrm>
            <a:off x="-252536" y="58262"/>
            <a:ext cx="6063348" cy="246334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bg1"/>
                </a:solidFill>
              </a:rPr>
              <a:t>Trivial Solution (establish many key pairs): completely impractical!!</a:t>
            </a:r>
            <a:endParaRPr 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64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47664" y="5229200"/>
            <a:ext cx="5969356" cy="99214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3568" y="410563"/>
            <a:ext cx="7992888" cy="858197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Attribute-Based Encryption </a:t>
            </a:r>
          </a:p>
          <a:p>
            <a:r>
              <a:rPr lang="en-US" sz="1900" dirty="0" smtClean="0">
                <a:solidFill>
                  <a:schemeClr val="tx1"/>
                </a:solidFill>
                <a:latin typeface="+mj-lt"/>
                <a:ea typeface="Cambria Math" pitchFamily="18" charset="0"/>
                <a:cs typeface="Arial Unicode MS" pitchFamily="34" charset="-128"/>
              </a:rPr>
              <a:t>[</a:t>
            </a:r>
            <a:r>
              <a:rPr lang="en-US" sz="1900" dirty="0" err="1" smtClean="0">
                <a:solidFill>
                  <a:schemeClr val="tx1"/>
                </a:solidFill>
                <a:latin typeface="+mj-lt"/>
                <a:ea typeface="Cambria Math" pitchFamily="18" charset="0"/>
                <a:cs typeface="Arial Unicode MS" pitchFamily="34" charset="-128"/>
              </a:rPr>
              <a:t>Sahai</a:t>
            </a:r>
            <a:r>
              <a:rPr lang="en-US" sz="1900" dirty="0" smtClean="0">
                <a:solidFill>
                  <a:schemeClr val="tx1"/>
                </a:solidFill>
                <a:latin typeface="+mj-lt"/>
                <a:ea typeface="Cambria Math" pitchFamily="18" charset="0"/>
                <a:cs typeface="Arial Unicode MS" pitchFamily="34" charset="-128"/>
              </a:rPr>
              <a:t>-Waters 05]</a:t>
            </a: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258562" y="2538798"/>
            <a:ext cx="1584176" cy="1440160"/>
          </a:xfrm>
          <a:prstGeom prst="rect">
            <a:avLst/>
          </a:prstGeom>
          <a:solidFill>
            <a:schemeClr val="accent1">
              <a:alpha val="1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TextBox 14"/>
          <p:cNvSpPr txBox="1"/>
          <p:nvPr/>
        </p:nvSpPr>
        <p:spPr>
          <a:xfrm>
            <a:off x="1268166" y="360962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PK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67087" y="2152272"/>
            <a:ext cx="685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Alice</a:t>
            </a:r>
            <a:endParaRPr lang="en-CA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80724" y="2172479"/>
            <a:ext cx="685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Bob</a:t>
            </a:r>
            <a:endParaRPr lang="en-CA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6" name="Picture 2" descr="http://iconlibrary.iconshock.com/wp-content/uploads/2008/10/alice_25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752" y="2745974"/>
            <a:ext cx="935032" cy="1173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33" descr="https://encrypted-tbn3.gstatic.com/images?q=tbn:ANd9GcSRoJblC7gZo6LVPNnJ-9PTS0ivFVMUVbOYWggxnyWgybZquE070Q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0812" y="2699684"/>
            <a:ext cx="656208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/>
        </p:nvSpPr>
        <p:spPr>
          <a:xfrm>
            <a:off x="6372200" y="2538418"/>
            <a:ext cx="1584176" cy="1440160"/>
          </a:xfrm>
          <a:prstGeom prst="rect">
            <a:avLst/>
          </a:prstGeom>
          <a:solidFill>
            <a:schemeClr val="accent1">
              <a:alpha val="1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120509" y="5507064"/>
                <a:ext cx="496409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+mj-lt"/>
                  </a:rPr>
                  <a:t>User holding  </a:t>
                </a:r>
                <a:r>
                  <a:rPr lang="en-US" sz="2000" dirty="0" smtClean="0">
                    <a:solidFill>
                      <a:srgbClr val="FF0000"/>
                    </a:solidFill>
                    <a:latin typeface="+mj-lt"/>
                  </a:rPr>
                  <a:t>SK</a:t>
                </a:r>
                <a:r>
                  <a:rPr lang="en-US" sz="2000" baseline="-25000" dirty="0" smtClean="0">
                    <a:solidFill>
                      <a:srgbClr val="FF0000"/>
                    </a:solidFill>
                    <a:latin typeface="+mj-lt"/>
                  </a:rPr>
                  <a:t>P</a:t>
                </a:r>
                <a:r>
                  <a:rPr lang="en-US" sz="2000" baseline="-25000" dirty="0" smtClean="0">
                    <a:latin typeface="+mj-lt"/>
                  </a:rPr>
                  <a:t> </a:t>
                </a:r>
                <a:r>
                  <a:rPr lang="en-US" sz="2000" dirty="0" smtClean="0">
                    <a:latin typeface="+mj-lt"/>
                  </a:rPr>
                  <a:t>&amp;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/>
                      </a:rPr>
                      <m:t>𝐶𝑇</m:t>
                    </m:r>
                    <m:r>
                      <a:rPr lang="en-US" sz="2000" b="0" i="1" baseline="-25000" smtClean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sz="2000" dirty="0" smtClean="0">
                    <a:latin typeface="+mj-lt"/>
                  </a:rPr>
                  <a:t> learns</a:t>
                </a:r>
                <a:endParaRPr lang="en-US" sz="2000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0509" y="5507064"/>
                <a:ext cx="4964094" cy="400110"/>
              </a:xfrm>
              <a:prstGeom prst="rect">
                <a:avLst/>
              </a:prstGeom>
              <a:blipFill rotWithShape="1">
                <a:blip r:embed="rId5"/>
                <a:stretch>
                  <a:fillRect l="-1351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6372199" y="3581818"/>
            <a:ext cx="816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SK</a:t>
            </a:r>
            <a:r>
              <a:rPr lang="en-US" baseline="-25000" dirty="0" smtClean="0">
                <a:solidFill>
                  <a:srgbClr val="FF0000"/>
                </a:solidFill>
              </a:rPr>
              <a:t>P</a:t>
            </a:r>
            <a:endParaRPr lang="en-CA" baseline="-25000" dirty="0">
              <a:solidFill>
                <a:srgbClr val="FF0000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3087420" y="3211510"/>
            <a:ext cx="2924740" cy="23651"/>
          </a:xfrm>
          <a:prstGeom prst="straightConnector1">
            <a:avLst/>
          </a:prstGeom>
          <a:ln w="1905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563888" y="2806112"/>
                <a:ext cx="2269404" cy="3929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𝐶𝑇</m:t>
                      </m:r>
                      <m:r>
                        <a:rPr lang="en-US" b="0" i="1" baseline="-25000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CA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CA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𝐸𝑛𝑐</m:t>
                          </m:r>
                          <m:r>
                            <a:rPr lang="en-US" b="0" i="1" baseline="-2500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𝑃𝐾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/>
                      </m:sSup>
                    </m:oMath>
                  </m:oMathPara>
                </a14:m>
                <a:endParaRPr lang="en-CA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2806112"/>
                <a:ext cx="2269404" cy="392993"/>
              </a:xfrm>
              <a:prstGeom prst="rect">
                <a:avLst/>
              </a:prstGeom>
              <a:blipFill rotWithShape="1">
                <a:blip r:embed="rId6"/>
                <a:stretch>
                  <a:fillRect b="-10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275856" y="1878602"/>
            <a:ext cx="27538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Public Attribute vector</a:t>
            </a:r>
            <a:endParaRPr lang="en-US" sz="22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860032" y="2276872"/>
            <a:ext cx="180020" cy="64807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4067944" y="2336938"/>
            <a:ext cx="216560" cy="66567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788314" y="4365104"/>
            <a:ext cx="84907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Policy</a:t>
            </a:r>
            <a:endParaRPr lang="en-US" sz="2200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6302164" y="3919348"/>
            <a:ext cx="342774" cy="44575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Left Brace 6"/>
          <p:cNvSpPr/>
          <p:nvPr/>
        </p:nvSpPr>
        <p:spPr>
          <a:xfrm>
            <a:off x="5478756" y="5333288"/>
            <a:ext cx="108012" cy="747662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627941" y="5317177"/>
                <a:ext cx="13930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𝑚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if </a:t>
                </a:r>
                <a:r>
                  <a:rPr lang="en-US" dirty="0">
                    <a:solidFill>
                      <a:srgbClr val="FF0000"/>
                    </a:solidFill>
                  </a:rPr>
                  <a:t>P(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) = 1</a:t>
                </a:r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7941" y="5317177"/>
                <a:ext cx="1393074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652120" y="5667925"/>
                <a:ext cx="138332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⊥</m:t>
                    </m:r>
                  </m:oMath>
                </a14:m>
                <a:r>
                  <a:rPr lang="en-US" dirty="0" smtClean="0"/>
                  <a:t> otherwise </a:t>
                </a:r>
                <a:endParaRPr lang="en-US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5667925"/>
                <a:ext cx="1383327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333" r="-3084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8866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40" grpId="0"/>
      <p:bldP spid="5" grpId="0"/>
      <p:bldP spid="7" grpId="0" animBg="1"/>
      <p:bldP spid="9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2123728" y="5638111"/>
            <a:ext cx="4929300" cy="671209"/>
          </a:xfrm>
          <a:prstGeom prst="rect">
            <a:avLst/>
          </a:prstGeom>
          <a:solidFill>
            <a:schemeClr val="accent1">
              <a:alpha val="1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Rectangle 28"/>
          <p:cNvSpPr/>
          <p:nvPr/>
        </p:nvSpPr>
        <p:spPr>
          <a:xfrm>
            <a:off x="1258562" y="2538798"/>
            <a:ext cx="1584176" cy="1440160"/>
          </a:xfrm>
          <a:prstGeom prst="rect">
            <a:avLst/>
          </a:prstGeom>
          <a:solidFill>
            <a:schemeClr val="accent1">
              <a:alpha val="1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TextBox 14"/>
          <p:cNvSpPr txBox="1"/>
          <p:nvPr/>
        </p:nvSpPr>
        <p:spPr>
          <a:xfrm>
            <a:off x="1268166" y="360962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PK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67087" y="2152272"/>
            <a:ext cx="685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Alice</a:t>
            </a:r>
            <a:endParaRPr lang="en-CA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6" name="Picture 2" descr="http://iconlibrary.iconshock.com/wp-content/uploads/2008/10/alice_25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752" y="2745974"/>
            <a:ext cx="935032" cy="1173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7457583" y="3794292"/>
            <a:ext cx="1584176" cy="1440160"/>
          </a:xfrm>
          <a:prstGeom prst="rect">
            <a:avLst/>
          </a:prstGeom>
          <a:solidFill>
            <a:schemeClr val="accent1">
              <a:alpha val="1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Rectangle 15"/>
          <p:cNvSpPr/>
          <p:nvPr/>
        </p:nvSpPr>
        <p:spPr>
          <a:xfrm>
            <a:off x="7325213" y="1768676"/>
            <a:ext cx="1584176" cy="1440160"/>
          </a:xfrm>
          <a:prstGeom prst="rect">
            <a:avLst/>
          </a:prstGeom>
          <a:solidFill>
            <a:schemeClr val="accent1">
              <a:alpha val="1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TextBox 16"/>
          <p:cNvSpPr txBox="1"/>
          <p:nvPr/>
        </p:nvSpPr>
        <p:spPr>
          <a:xfrm>
            <a:off x="7093261" y="3419467"/>
            <a:ext cx="816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SK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80724" y="2172479"/>
            <a:ext cx="685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Bob</a:t>
            </a:r>
            <a:endParaRPr lang="en-CA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21" name="Picture 20" descr="https://encrypted-tbn3.gstatic.com/images?q=tbn:ANd9GcSRoJblC7gZo6LVPNnJ-9PTS0ivFVMUVbOYWggxnyWgybZquE070Q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0812" y="2699684"/>
            <a:ext cx="656208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7333736" y="1402737"/>
            <a:ext cx="1315291" cy="365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Charlie </a:t>
            </a:r>
            <a:endParaRPr lang="en-CA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23" name="Picture 22" descr="https://encrypted-tbn3.gstatic.com/images?q=tbn:ANd9GcSRoJblC7gZo6LVPNnJ-9PTS0ivFVMUVbOYWggxnyWgybZquE070Q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240" y="2074168"/>
            <a:ext cx="656208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7992820" y="3397152"/>
            <a:ext cx="685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John</a:t>
            </a:r>
            <a:endParaRPr lang="en-CA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25" name="Picture 24" descr="https://encrypted-tbn3.gstatic.com/images?q=tbn:ANd9GcSRoJblC7gZo6LVPNnJ-9PTS0ivFVMUVbOYWggxnyWgybZquE070Q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820" y="3980972"/>
            <a:ext cx="656208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>
            <a:off x="6372200" y="2538418"/>
            <a:ext cx="1584176" cy="1440160"/>
          </a:xfrm>
          <a:prstGeom prst="rect">
            <a:avLst/>
          </a:prstGeom>
          <a:solidFill>
            <a:schemeClr val="accent1">
              <a:alpha val="1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Subtitle 1"/>
          <p:cNvSpPr txBox="1">
            <a:spLocks/>
          </p:cNvSpPr>
          <p:nvPr/>
        </p:nvSpPr>
        <p:spPr>
          <a:xfrm>
            <a:off x="683568" y="410563"/>
            <a:ext cx="7992888" cy="8581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Attribute-Based Encryption </a:t>
            </a:r>
          </a:p>
          <a:p>
            <a:r>
              <a:rPr lang="en-US" sz="1900" smtClean="0">
                <a:solidFill>
                  <a:schemeClr val="tx1"/>
                </a:solidFill>
                <a:latin typeface="+mj-lt"/>
                <a:ea typeface="Cambria Math" pitchFamily="18" charset="0"/>
                <a:cs typeface="Arial Unicode MS" pitchFamily="34" charset="-128"/>
              </a:rPr>
              <a:t>[Sahai-Waters 05]</a:t>
            </a: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 Unicode MS" pitchFamily="34" charset="-128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3087420" y="3211510"/>
            <a:ext cx="2924740" cy="23651"/>
          </a:xfrm>
          <a:prstGeom prst="straightConnector1">
            <a:avLst/>
          </a:prstGeom>
          <a:ln w="1905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563888" y="2806112"/>
                <a:ext cx="2505750" cy="4231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A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𝐶𝑇</m:t>
                          </m:r>
                        </m:e>
                        <m:sub>
                          <m:sSub>
                            <m:sSubPr>
                              <m:ctrlPr>
                                <a:rPr lang="en-CA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lang="en-CA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CA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𝐸𝑛𝑐</m:t>
                          </m:r>
                          <m:r>
                            <a:rPr lang="en-US" b="0" i="1" baseline="-2500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𝑃𝐾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b="0" i="1" baseline="-2500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b="0" i="1" baseline="-2500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/>
                      </m:sSup>
                    </m:oMath>
                  </m:oMathPara>
                </a14:m>
                <a:endParaRPr lang="en-CA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2806112"/>
                <a:ext cx="2505750" cy="423129"/>
              </a:xfrm>
              <a:prstGeom prst="rect">
                <a:avLst/>
              </a:prstGeom>
              <a:blipFill rotWithShape="1">
                <a:blip r:embed="rId5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/>
          <p:cNvCxnSpPr/>
          <p:nvPr/>
        </p:nvCxnSpPr>
        <p:spPr>
          <a:xfrm flipV="1">
            <a:off x="3087420" y="3909405"/>
            <a:ext cx="2924740" cy="23651"/>
          </a:xfrm>
          <a:prstGeom prst="straightConnector1">
            <a:avLst/>
          </a:prstGeom>
          <a:ln w="1905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563888" y="3504007"/>
                <a:ext cx="2488310" cy="421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CA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𝐶𝑇</m:t>
                        </m:r>
                      </m:e>
                      <m:sub>
                        <m:sSub>
                          <m:sSubPr>
                            <m:ctrlPr>
                              <a:rPr lang="en-CA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𝑞</m:t>
                            </m:r>
                          </m:sub>
                        </m:sSub>
                      </m:sub>
                    </m:sSub>
                    <m:r>
                      <a:rPr lang="en-CA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𝐸𝑛𝑐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𝑃𝐾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𝑞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𝑞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CA" dirty="0" smtClean="0">
                    <a:solidFill>
                      <a:srgbClr val="FF0000"/>
                    </a:solidFill>
                  </a:rPr>
                  <a:t> </a:t>
                </a:r>
                <a:endParaRPr lang="en-CA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3504007"/>
                <a:ext cx="2488310" cy="421847"/>
              </a:xfrm>
              <a:prstGeom prst="rect">
                <a:avLst/>
              </a:prstGeom>
              <a:blipFill rotWithShape="1">
                <a:blip r:embed="rId6"/>
                <a:stretch>
                  <a:fillRect b="-28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Connector 40"/>
          <p:cNvCxnSpPr/>
          <p:nvPr/>
        </p:nvCxnSpPr>
        <p:spPr>
          <a:xfrm>
            <a:off x="4610707" y="3356992"/>
            <a:ext cx="0" cy="151622"/>
          </a:xfrm>
          <a:prstGeom prst="line">
            <a:avLst/>
          </a:prstGeom>
          <a:ln w="2222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62959" y="5638111"/>
                <a:ext cx="4728539" cy="6712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User holding key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𝑺𝑲</m:t>
                        </m:r>
                      </m:e>
                      <m:sub>
                        <m:sSub>
                          <m:sSub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𝑷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b="1" dirty="0" smtClean="0"/>
                  <a:t>, learns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𝒎</m:t>
                    </m:r>
                    <m:r>
                      <a:rPr lang="en-US" b="1" i="1" baseline="-25000" smtClean="0">
                        <a:latin typeface="Cambria Math"/>
                      </a:rPr>
                      <m:t>𝒋</m:t>
                    </m:r>
                  </m:oMath>
                </a14:m>
                <a:r>
                  <a:rPr lang="en-US" b="1" baseline="-25000" dirty="0" smtClean="0"/>
                  <a:t> </a:t>
                </a:r>
                <a:r>
                  <a:rPr lang="en-US" b="1" dirty="0" smtClean="0"/>
                  <a:t>if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𝑷</m:t>
                    </m:r>
                    <m:r>
                      <a:rPr lang="en-US" b="1" i="1" baseline="-25000" smtClean="0">
                        <a:latin typeface="Cambria Math"/>
                      </a:rPr>
                      <m:t>𝒊</m:t>
                    </m:r>
                    <m:d>
                      <m:dPr>
                        <m:ctrlPr>
                          <a:rPr lang="en-US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/>
                          </a:rPr>
                          <m:t>𝒙</m:t>
                        </m:r>
                        <m:r>
                          <a:rPr lang="en-US" b="1" i="1" baseline="-25000" smtClean="0">
                            <a:latin typeface="Cambria Math"/>
                          </a:rPr>
                          <m:t>𝒋</m:t>
                        </m:r>
                      </m:e>
                    </m:d>
                    <m:r>
                      <a:rPr lang="en-US" b="1" i="1" smtClean="0">
                        <a:latin typeface="Cambria Math"/>
                      </a:rPr>
                      <m:t>=</m:t>
                    </m:r>
                    <m:r>
                      <a:rPr lang="en-US" b="1" i="1" smtClean="0">
                        <a:latin typeface="Cambria Math"/>
                      </a:rPr>
                      <m:t>𝟏</m:t>
                    </m:r>
                  </m:oMath>
                </a14:m>
                <a:endParaRPr lang="en-US" b="1" dirty="0" smtClean="0"/>
              </a:p>
              <a:p>
                <a:r>
                  <a:rPr lang="en-US" b="1" dirty="0" smtClean="0"/>
                  <a:t>			  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⊥</m:t>
                    </m:r>
                  </m:oMath>
                </a14:m>
                <a:r>
                  <a:rPr lang="en-US" b="1" dirty="0" smtClean="0"/>
                  <a:t>  otherwise</a:t>
                </a:r>
                <a:endParaRPr lang="en-US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2959" y="5638111"/>
                <a:ext cx="4728539" cy="671209"/>
              </a:xfrm>
              <a:prstGeom prst="rect">
                <a:avLst/>
              </a:prstGeom>
              <a:blipFill rotWithShape="1">
                <a:blip r:embed="rId7"/>
                <a:stretch>
                  <a:fillRect l="-1031" t="-3636"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372200" y="3539935"/>
                <a:ext cx="711990" cy="3931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A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SK</m:t>
                          </m:r>
                        </m:e>
                        <m:sub>
                          <m:sSub>
                            <m:sSubPr>
                              <m:ctrlPr>
                                <a:rPr lang="en-CA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P</m:t>
                              </m:r>
                            </m:e>
                            <m:sub>
                              <m:r>
                                <a:rPr lang="en-US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en-CA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3539935"/>
                <a:ext cx="711990" cy="39312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316394" y="1772816"/>
                <a:ext cx="711990" cy="3931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A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SK</m:t>
                          </m:r>
                        </m:e>
                        <m:sub>
                          <m:sSub>
                            <m:sSubPr>
                              <m:ctrlPr>
                                <a:rPr lang="en-CA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P</m:t>
                              </m:r>
                            </m:e>
                            <m:sub>
                              <m:r>
                                <a:rPr lang="en-US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en-CA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6394" y="1772816"/>
                <a:ext cx="711990" cy="39312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460410" y="4836079"/>
                <a:ext cx="711990" cy="3931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A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SK</m:t>
                          </m:r>
                        </m:e>
                        <m:sub>
                          <m:sSub>
                            <m:sSubPr>
                              <m:ctrlPr>
                                <a:rPr lang="en-CA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P</m:t>
                              </m:r>
                            </m:e>
                            <m:sub>
                              <m:r>
                                <a:rPr lang="en-US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en-CA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410" y="4836079"/>
                <a:ext cx="711990" cy="39312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615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67544" y="1687448"/>
            <a:ext cx="8424936" cy="286232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964648" y="293942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560" y="1687448"/>
            <a:ext cx="85324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Our Result [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G.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nl-NL" sz="24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Vaikuntanathan and </a:t>
            </a:r>
            <a:r>
              <a:rPr lang="en-CA" sz="24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Wee</a:t>
            </a:r>
            <a:r>
              <a:rPr lang="en-CA" sz="240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] (informal):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	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600" dirty="0" smtClean="0"/>
              <a:t>    There exists an </a:t>
            </a:r>
            <a:r>
              <a:rPr lang="en-US" sz="2800" dirty="0">
                <a:solidFill>
                  <a:srgbClr val="0000FF"/>
                </a:solidFill>
              </a:rPr>
              <a:t>Attribute-based Encryption</a:t>
            </a:r>
            <a:r>
              <a:rPr lang="en-US" sz="2600" dirty="0" smtClean="0"/>
              <a:t> scheme </a:t>
            </a:r>
            <a:r>
              <a:rPr lang="en-US" sz="2600" dirty="0"/>
              <a:t>for </a:t>
            </a:r>
            <a:endParaRPr lang="en-US" sz="2600" dirty="0" smtClean="0"/>
          </a:p>
          <a:p>
            <a:r>
              <a:rPr lang="en-US" sz="2600" dirty="0"/>
              <a:t> </a:t>
            </a:r>
            <a:r>
              <a:rPr lang="en-US" sz="2600" dirty="0" smtClean="0"/>
              <a:t>   </a:t>
            </a:r>
            <a:r>
              <a:rPr lang="en-US" sz="2600" b="1" u="sng" dirty="0" smtClean="0"/>
              <a:t>all</a:t>
            </a:r>
            <a:r>
              <a:rPr lang="en-US" sz="2600" dirty="0" smtClean="0"/>
              <a:t> polynomial-size circuits</a:t>
            </a:r>
          </a:p>
          <a:p>
            <a:endParaRPr lang="en-US" sz="2600" dirty="0" smtClean="0"/>
          </a:p>
          <a:p>
            <a:r>
              <a:rPr lang="en-US" sz="2600" dirty="0" smtClean="0"/>
              <a:t>-- Assuming hardness of Learning With Errors (LWE) problem</a:t>
            </a:r>
          </a:p>
          <a:p>
            <a:endParaRPr lang="en-US" sz="2600" dirty="0"/>
          </a:p>
        </p:txBody>
      </p:sp>
      <p:sp>
        <p:nvSpPr>
          <p:cNvPr id="7" name="TextBox 6"/>
          <p:cNvSpPr txBox="1"/>
          <p:nvPr/>
        </p:nvSpPr>
        <p:spPr>
          <a:xfrm>
            <a:off x="1691680" y="346011"/>
            <a:ext cx="76328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600" i="1" dirty="0" smtClean="0"/>
              <a:t>Can we construct Attribute-based Encryption </a:t>
            </a:r>
          </a:p>
          <a:p>
            <a:r>
              <a:rPr lang="en-CA" sz="2600" b="1" i="1" dirty="0" smtClean="0"/>
              <a:t>for all policies </a:t>
            </a:r>
            <a:r>
              <a:rPr lang="en-CA" sz="2600" i="1" dirty="0" smtClean="0"/>
              <a:t>(represented by circuits)?</a:t>
            </a:r>
            <a:endParaRPr lang="en-CA" sz="2600" i="1" dirty="0"/>
          </a:p>
        </p:txBody>
      </p:sp>
      <p:pic>
        <p:nvPicPr>
          <p:cNvPr id="8" name="Picture 2" descr="http://inanutshell.ca/wp-content/uploads/2013/01/question-mark-nothin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27" y="209547"/>
            <a:ext cx="1275237" cy="1275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123728" y="6381328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97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467544" y="1687448"/>
            <a:ext cx="8424936" cy="285597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964648" y="293942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560" y="1687448"/>
            <a:ext cx="8532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Our Result [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G.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nl-NL" sz="24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Vaikuntanathan and </a:t>
            </a:r>
            <a:r>
              <a:rPr lang="en-CA" sz="24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Wee</a:t>
            </a:r>
            <a:r>
              <a:rPr lang="en-CA" sz="240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] (semi-formal):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	</a:t>
            </a:r>
            <a:endParaRPr lang="en-US" sz="2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23"/>
              <p:cNvSpPr>
                <a:spLocks noChangeArrowheads="1"/>
              </p:cNvSpPr>
              <p:nvPr/>
            </p:nvSpPr>
            <p:spPr bwMode="auto">
              <a:xfrm>
                <a:off x="914400" y="2209800"/>
                <a:ext cx="7848600" cy="12668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993300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r>
                  <a:rPr lang="en-US" sz="2400" dirty="0" smtClean="0"/>
                  <a:t>Under the sub-exponential hardness (modulo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sym typeface="Symbol" pitchFamily="18" charset="2"/>
                          </a:rPr>
                          <m:t>𝑞</m:t>
                        </m:r>
                        <m:r>
                          <a:rPr lang="en-US" sz="2400" i="1">
                            <a:latin typeface="Cambria Math"/>
                            <a:sym typeface="Symbol" pitchFamily="18" charset="2"/>
                          </a:rPr>
                          <m:t>=2</m:t>
                        </m:r>
                      </m:e>
                      <m:sup>
                        <m:sSup>
                          <m:sSupPr>
                            <m:ctrlPr>
                              <a:rPr lang="en-US" sz="2400" i="1">
                                <a:latin typeface="Cambria Math"/>
                                <a:sym typeface="Symbol" pitchFamily="18" charset="2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  <a:sym typeface="Symbol" pitchFamily="18" charset="2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  <a:sym typeface="Symbol" pitchFamily="18" charset="2"/>
                              </a:rPr>
                              <m:t>𝜖</m:t>
                            </m:r>
                          </m:sup>
                        </m:sSup>
                      </m:sup>
                    </m:sSup>
                  </m:oMath>
                </a14:m>
                <a:r>
                  <a:rPr lang="en-US" sz="2400" dirty="0" smtClean="0"/>
                  <a:t>) of LWE, for every depth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/>
                      </a:rPr>
                      <m:t>𝒅</m:t>
                    </m:r>
                  </m:oMath>
                </a14:m>
                <a:r>
                  <a:rPr lang="en-US" sz="2400" dirty="0" smtClean="0"/>
                  <a:t>, there is an </a:t>
                </a:r>
                <a:r>
                  <a:rPr lang="en-US" sz="2400" i="1" dirty="0" smtClean="0">
                    <a:solidFill>
                      <a:srgbClr val="0000FF"/>
                    </a:solidFill>
                  </a:rPr>
                  <a:t>Attribute-based Encryption </a:t>
                </a:r>
                <a:r>
                  <a:rPr lang="en-US" sz="2400" dirty="0" smtClean="0"/>
                  <a:t>scheme for poly size, depth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/>
                      </a:rPr>
                      <m:t>𝒅</m:t>
                    </m:r>
                  </m:oMath>
                </a14:m>
                <a:r>
                  <a:rPr lang="en-US" sz="2400" dirty="0" smtClean="0"/>
                  <a:t> circuits where:</a:t>
                </a:r>
                <a:endParaRPr lang="en-US" sz="2400" dirty="0"/>
              </a:p>
            </p:txBody>
          </p:sp>
        </mc:Choice>
        <mc:Fallback xmlns="">
          <p:sp>
            <p:nvSpPr>
              <p:cNvPr id="6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4400" y="2209800"/>
                <a:ext cx="7848600" cy="1266825"/>
              </a:xfrm>
              <a:prstGeom prst="rect">
                <a:avLst/>
              </a:prstGeom>
              <a:blipFill rotWithShape="1">
                <a:blip r:embed="rId3"/>
                <a:stretch>
                  <a:fillRect l="-1165" b="-917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23"/>
              <p:cNvSpPr>
                <a:spLocks noChangeArrowheads="1"/>
              </p:cNvSpPr>
              <p:nvPr/>
            </p:nvSpPr>
            <p:spPr bwMode="auto">
              <a:xfrm>
                <a:off x="1143000" y="3539480"/>
                <a:ext cx="7315200" cy="6096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993300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marL="342900" indent="-342900">
                  <a:buFont typeface="Wingdings" pitchFamily="2" charset="2"/>
                  <a:buChar char="Ø"/>
                </a:pPr>
                <a:r>
                  <a:rPr lang="en-US" sz="2400" dirty="0" smtClean="0">
                    <a:solidFill>
                      <a:schemeClr val="tx1"/>
                    </a:solidFill>
                  </a:rPr>
                  <a:t>size of ciphertext encrypting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ℓ</m:t>
                    </m:r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</a:rPr>
                  <a:t> bits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chemeClr val="tx1"/>
                        </a:solidFill>
                        <a:latin typeface="Cambria Math"/>
                      </a:rPr>
                      <m:t>poly</m:t>
                    </m:r>
                    <m:r>
                      <a:rPr lang="en-US" sz="2400" b="0" i="0" smtClean="0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𝑛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,ℓ,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𝑑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</a:rPr>
                  <a:t>,</a:t>
                </a:r>
                <a:r>
                  <a:rPr lang="en-US" sz="2400" dirty="0" smtClean="0"/>
                  <a:t> where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</a:rPr>
                  <a:t> is the security parameter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43000" y="3539480"/>
                <a:ext cx="7315200" cy="609600"/>
              </a:xfrm>
              <a:prstGeom prst="rect">
                <a:avLst/>
              </a:prstGeom>
              <a:blipFill rotWithShape="1">
                <a:blip r:embed="rId4"/>
                <a:stretch>
                  <a:fillRect l="-1167" t="-26000" b="-40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23"/>
          <p:cNvSpPr>
            <a:spLocks noChangeArrowheads="1"/>
          </p:cNvSpPr>
          <p:nvPr/>
        </p:nvSpPr>
        <p:spPr bwMode="auto">
          <a:xfrm>
            <a:off x="1143000" y="3933825"/>
            <a:ext cx="7315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33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400" i="1" dirty="0" smtClean="0">
                <a:solidFill>
                  <a:srgbClr val="0000FF"/>
                </a:solidFill>
              </a:rPr>
              <a:t> </a:t>
            </a:r>
            <a:endParaRPr lang="en-US" sz="2400" i="1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91680" y="346011"/>
            <a:ext cx="76328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600" i="1" dirty="0" smtClean="0"/>
              <a:t>Can we construct Attribute-based Encryption </a:t>
            </a:r>
          </a:p>
          <a:p>
            <a:r>
              <a:rPr lang="en-CA" sz="2600" b="1" i="1" dirty="0" smtClean="0"/>
              <a:t>for all policies </a:t>
            </a:r>
            <a:r>
              <a:rPr lang="en-CA" sz="2600" i="1" dirty="0" smtClean="0"/>
              <a:t>(represented by circuits)?</a:t>
            </a:r>
            <a:endParaRPr lang="en-CA" sz="2600" i="1" dirty="0"/>
          </a:p>
        </p:txBody>
      </p:sp>
      <p:pic>
        <p:nvPicPr>
          <p:cNvPr id="15" name="Picture 2" descr="http://inanutshell.ca/wp-content/uploads/2013/01/question-mark-nothing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27" y="209547"/>
            <a:ext cx="1275237" cy="1275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872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467544" y="1687448"/>
            <a:ext cx="8424936" cy="285597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964648" y="293942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560" y="1687448"/>
            <a:ext cx="8532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Our Result [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G.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nl-NL" sz="24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Vaikuntanathan and </a:t>
            </a:r>
            <a:r>
              <a:rPr lang="en-CA" sz="24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Wee</a:t>
            </a:r>
            <a:r>
              <a:rPr lang="en-CA" sz="240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] (semi-formal):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	</a:t>
            </a:r>
            <a:endParaRPr lang="en-US" sz="2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23"/>
              <p:cNvSpPr>
                <a:spLocks noChangeArrowheads="1"/>
              </p:cNvSpPr>
              <p:nvPr/>
            </p:nvSpPr>
            <p:spPr bwMode="auto">
              <a:xfrm>
                <a:off x="914400" y="2209800"/>
                <a:ext cx="7848600" cy="12668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993300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r>
                  <a:rPr lang="en-US" sz="2400" dirty="0" smtClean="0"/>
                  <a:t>Under the </a:t>
                </a:r>
                <a:r>
                  <a:rPr lang="en-US" sz="2400" dirty="0">
                    <a:solidFill>
                      <a:schemeClr val="accent2">
                        <a:lumMod val="75000"/>
                      </a:schemeClr>
                    </a:solidFill>
                  </a:rPr>
                  <a:t>sub-exponential hardness (modulo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  <a:sym typeface="Symbol" pitchFamily="18" charset="2"/>
                          </a:rPr>
                          <m:t>𝑞</m:t>
                        </m:r>
                        <m:r>
                          <a:rPr lang="en-US" sz="2400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  <a:sym typeface="Symbol" pitchFamily="18" charset="2"/>
                          </a:rPr>
                          <m:t>=2</m:t>
                        </m:r>
                      </m:e>
                      <m:sup>
                        <m:sSup>
                          <m:sSupPr>
                            <m:ctrlPr>
                              <a:rPr lang="en-US" sz="2400" i="1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  <a:sym typeface="Symbol" pitchFamily="18" charset="2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  <a:sym typeface="Symbol" pitchFamily="18" charset="2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400" i="1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  <a:sym typeface="Symbol" pitchFamily="18" charset="2"/>
                              </a:rPr>
                              <m:t>𝜖</m:t>
                            </m:r>
                          </m:sup>
                        </m:sSup>
                      </m:sup>
                    </m:sSup>
                  </m:oMath>
                </a14:m>
                <a:r>
                  <a:rPr lang="en-US" sz="2400" dirty="0">
                    <a:solidFill>
                      <a:schemeClr val="accent2">
                        <a:lumMod val="75000"/>
                      </a:schemeClr>
                    </a:solidFill>
                  </a:rPr>
                  <a:t>)</a:t>
                </a:r>
                <a:r>
                  <a:rPr lang="en-US" sz="2400" dirty="0"/>
                  <a:t> of LWE, for every depth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/>
                      </a:rPr>
                      <m:t>𝒅</m:t>
                    </m:r>
                  </m:oMath>
                </a14:m>
                <a:r>
                  <a:rPr lang="en-US" sz="2400" dirty="0" smtClean="0"/>
                  <a:t>, there is an </a:t>
                </a:r>
                <a:r>
                  <a:rPr lang="en-US" sz="2400" i="1" dirty="0" smtClean="0">
                    <a:solidFill>
                      <a:srgbClr val="0000FF"/>
                    </a:solidFill>
                  </a:rPr>
                  <a:t>Attribute-based Encryption </a:t>
                </a:r>
                <a:r>
                  <a:rPr lang="en-US" sz="2400" dirty="0" smtClean="0"/>
                  <a:t>scheme for poly size, depth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/>
                      </a:rPr>
                      <m:t>𝒅</m:t>
                    </m:r>
                  </m:oMath>
                </a14:m>
                <a:r>
                  <a:rPr lang="en-US" sz="2400" dirty="0" smtClean="0"/>
                  <a:t> circuits where:</a:t>
                </a:r>
                <a:endParaRPr lang="en-US" sz="2400" dirty="0"/>
              </a:p>
            </p:txBody>
          </p:sp>
        </mc:Choice>
        <mc:Fallback xmlns="">
          <p:sp>
            <p:nvSpPr>
              <p:cNvPr id="6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4400" y="2209800"/>
                <a:ext cx="7848600" cy="1266825"/>
              </a:xfrm>
              <a:prstGeom prst="rect">
                <a:avLst/>
              </a:prstGeom>
              <a:blipFill rotWithShape="1">
                <a:blip r:embed="rId3"/>
                <a:stretch>
                  <a:fillRect l="-1165" b="-917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23"/>
              <p:cNvSpPr>
                <a:spLocks noChangeArrowheads="1"/>
              </p:cNvSpPr>
              <p:nvPr/>
            </p:nvSpPr>
            <p:spPr bwMode="auto">
              <a:xfrm>
                <a:off x="1143000" y="3539480"/>
                <a:ext cx="7315200" cy="6096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993300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marL="342900" indent="-342900">
                  <a:buFont typeface="Wingdings" pitchFamily="2" charset="2"/>
                  <a:buChar char="Ø"/>
                </a:pPr>
                <a:r>
                  <a:rPr lang="en-US" sz="2400" dirty="0" smtClean="0">
                    <a:solidFill>
                      <a:schemeClr val="tx1"/>
                    </a:solidFill>
                  </a:rPr>
                  <a:t>size of ciphertext encrypting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ℓ</m:t>
                    </m:r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</a:rPr>
                  <a:t> bits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chemeClr val="tx1"/>
                        </a:solidFill>
                        <a:latin typeface="Cambria Math"/>
                      </a:rPr>
                      <m:t>poly</m:t>
                    </m:r>
                    <m:r>
                      <a:rPr lang="en-US" sz="2400" b="0" i="0" smtClean="0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𝑛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,ℓ,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𝑑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</a:rPr>
                  <a:t>,</a:t>
                </a:r>
                <a:r>
                  <a:rPr lang="en-US" sz="2400" dirty="0" smtClean="0"/>
                  <a:t> where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</a:rPr>
                  <a:t> is the security parameter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43000" y="3539480"/>
                <a:ext cx="7315200" cy="609600"/>
              </a:xfrm>
              <a:prstGeom prst="rect">
                <a:avLst/>
              </a:prstGeom>
              <a:blipFill rotWithShape="1">
                <a:blip r:embed="rId4"/>
                <a:stretch>
                  <a:fillRect l="-1167" t="-26000" b="-40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23"/>
          <p:cNvSpPr>
            <a:spLocks noChangeArrowheads="1"/>
          </p:cNvSpPr>
          <p:nvPr/>
        </p:nvSpPr>
        <p:spPr bwMode="auto">
          <a:xfrm>
            <a:off x="1143000" y="3933825"/>
            <a:ext cx="7315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33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400" i="1" dirty="0" smtClean="0">
                <a:solidFill>
                  <a:srgbClr val="0000FF"/>
                </a:solidFill>
              </a:rPr>
              <a:t> </a:t>
            </a:r>
            <a:endParaRPr lang="en-US" sz="2400" i="1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91680" y="346011"/>
            <a:ext cx="76328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600" i="1" dirty="0" smtClean="0"/>
              <a:t>Can we construct Attribute-based Encryption </a:t>
            </a:r>
          </a:p>
          <a:p>
            <a:r>
              <a:rPr lang="en-CA" sz="2600" b="1" i="1" dirty="0" smtClean="0"/>
              <a:t>for all policies </a:t>
            </a:r>
            <a:r>
              <a:rPr lang="en-CA" sz="2600" i="1" dirty="0" smtClean="0"/>
              <a:t>(represented by circuits)?</a:t>
            </a:r>
            <a:endParaRPr lang="en-CA" sz="2600" i="1" dirty="0"/>
          </a:p>
        </p:txBody>
      </p:sp>
      <p:pic>
        <p:nvPicPr>
          <p:cNvPr id="15" name="Picture 2" descr="http://inanutshell.ca/wp-content/uploads/2013/01/question-mark-nothing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27" y="209547"/>
            <a:ext cx="1275237" cy="1275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loud Callout 9"/>
              <p:cNvSpPr/>
              <p:nvPr/>
            </p:nvSpPr>
            <p:spPr>
              <a:xfrm>
                <a:off x="3144416" y="620688"/>
                <a:ext cx="4523928" cy="1495147"/>
              </a:xfrm>
              <a:prstGeom prst="cloudCallou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/>
                  <a:t>Best algorithm: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</a:rPr>
                      <m:t>~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 </m:t>
                    </m:r>
                    <m:sSup>
                      <m:sSupPr>
                        <m:ctrlPr>
                          <a:rPr lang="en-US" sz="2400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  <m:sup>
                        <m:sSup>
                          <m:sSupPr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(1−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𝜖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sup>
                        </m:sSup>
                      </m:sup>
                    </m:sSup>
                  </m:oMath>
                </a14:m>
                <a:r>
                  <a:rPr lang="en-US" sz="2400" dirty="0" smtClean="0"/>
                  <a:t> time</a:t>
                </a:r>
                <a:endParaRPr lang="en-US" sz="2400" dirty="0"/>
              </a:p>
            </p:txBody>
          </p:sp>
        </mc:Choice>
        <mc:Fallback xmlns="">
          <p:sp>
            <p:nvSpPr>
              <p:cNvPr id="10" name="Cloud Callout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4416" y="620688"/>
                <a:ext cx="4523928" cy="1495147"/>
              </a:xfrm>
              <a:prstGeom prst="cloudCallou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768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35831</TotalTime>
  <Words>2611</Words>
  <Application>Microsoft Office PowerPoint</Application>
  <PresentationFormat>On-screen Show (4:3)</PresentationFormat>
  <Paragraphs>572</Paragraphs>
  <Slides>39</Slides>
  <Notes>39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rtd</dc:creator>
  <cp:lastModifiedBy>Serge Gorbunov</cp:lastModifiedBy>
  <cp:revision>729</cp:revision>
  <dcterms:created xsi:type="dcterms:W3CDTF">2012-07-10T19:41:11Z</dcterms:created>
  <dcterms:modified xsi:type="dcterms:W3CDTF">2013-11-11T15:00:32Z</dcterms:modified>
</cp:coreProperties>
</file>