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65" d="100"/>
          <a:sy n="165" d="100"/>
        </p:scale>
        <p:origin x="-3536" y="-9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BCED29-D87C-2E48-9023-1EF1BF368FEF}" type="datetimeFigureOut">
              <a:rPr lang="en-US" smtClean="0"/>
              <a:t>18/10/18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58F160-B668-A140-882C-6EAD1DF69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51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8F160-B668-A140-882C-6EAD1DF691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671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14CB-964A-C446-9E2D-F1CDF8B39B5B}" type="datetimeFigureOut">
              <a:rPr lang="en-US" smtClean="0"/>
              <a:t>18/10/18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EEE8-6C38-1746-A9BB-52C2865C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096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14CB-964A-C446-9E2D-F1CDF8B39B5B}" type="datetimeFigureOut">
              <a:rPr lang="en-US" smtClean="0"/>
              <a:t>18/10/18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EEE8-6C38-1746-A9BB-52C2865C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092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14CB-964A-C446-9E2D-F1CDF8B39B5B}" type="datetimeFigureOut">
              <a:rPr lang="en-US" smtClean="0"/>
              <a:t>18/10/18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EEE8-6C38-1746-A9BB-52C2865C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197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14CB-964A-C446-9E2D-F1CDF8B39B5B}" type="datetimeFigureOut">
              <a:rPr lang="en-US" smtClean="0"/>
              <a:t>18/10/18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EEE8-6C38-1746-A9BB-52C2865C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56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14CB-964A-C446-9E2D-F1CDF8B39B5B}" type="datetimeFigureOut">
              <a:rPr lang="en-US" smtClean="0"/>
              <a:t>18/10/18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EEE8-6C38-1746-A9BB-52C2865C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85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14CB-964A-C446-9E2D-F1CDF8B39B5B}" type="datetimeFigureOut">
              <a:rPr lang="en-US" smtClean="0"/>
              <a:t>18/10/18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EEE8-6C38-1746-A9BB-52C2865C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20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14CB-964A-C446-9E2D-F1CDF8B39B5B}" type="datetimeFigureOut">
              <a:rPr lang="en-US" smtClean="0"/>
              <a:t>18/10/18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EEE8-6C38-1746-A9BB-52C2865C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280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14CB-964A-C446-9E2D-F1CDF8B39B5B}" type="datetimeFigureOut">
              <a:rPr lang="en-US" smtClean="0"/>
              <a:t>18/10/18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EEE8-6C38-1746-A9BB-52C2865C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14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14CB-964A-C446-9E2D-F1CDF8B39B5B}" type="datetimeFigureOut">
              <a:rPr lang="en-US" smtClean="0"/>
              <a:t>18/10/18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EEE8-6C38-1746-A9BB-52C2865C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074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14CB-964A-C446-9E2D-F1CDF8B39B5B}" type="datetimeFigureOut">
              <a:rPr lang="en-US" smtClean="0"/>
              <a:t>18/10/18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EEE8-6C38-1746-A9BB-52C2865C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084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14CB-964A-C446-9E2D-F1CDF8B39B5B}" type="datetimeFigureOut">
              <a:rPr lang="en-US" smtClean="0"/>
              <a:t>18/10/18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EEE8-6C38-1746-A9BB-52C2865C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917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D14CB-964A-C446-9E2D-F1CDF8B39B5B}" type="datetimeFigureOut">
              <a:rPr lang="en-US" smtClean="0"/>
              <a:t>18/10/18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2EEE8-6C38-1746-A9BB-52C2865C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1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9764" y="1123919"/>
            <a:ext cx="30256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elect a proposal # n and send</a:t>
            </a:r>
          </a:p>
          <a:p>
            <a:r>
              <a:rPr lang="en-US" dirty="0" smtClean="0"/>
              <a:t>[</a:t>
            </a:r>
            <a:r>
              <a:rPr lang="en-US" dirty="0" err="1" smtClean="0"/>
              <a:t>PREPARE,n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971719" y="2232545"/>
            <a:ext cx="43725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n &gt; all previously seen proposal #s, </a:t>
            </a:r>
          </a:p>
          <a:p>
            <a:r>
              <a:rPr lang="en-US" dirty="0" smtClean="0"/>
              <a:t>then respond with [</a:t>
            </a:r>
            <a:r>
              <a:rPr lang="en-US" dirty="0" err="1" smtClean="0"/>
              <a:t>REPLY,n</a:t>
            </a:r>
            <a:r>
              <a:rPr lang="en-US" dirty="0" smtClean="0"/>
              <a:t>,(</a:t>
            </a:r>
            <a:r>
              <a:rPr lang="en-US" dirty="0" err="1" smtClean="0"/>
              <a:t>k,v</a:t>
            </a:r>
            <a:r>
              <a:rPr lang="en-US" dirty="0" smtClean="0"/>
              <a:t>)] </a:t>
            </a:r>
          </a:p>
          <a:p>
            <a:r>
              <a:rPr lang="en-US" dirty="0" smtClean="0"/>
              <a:t>where (</a:t>
            </a:r>
            <a:r>
              <a:rPr lang="en-US" dirty="0" err="1" smtClean="0"/>
              <a:t>k,v</a:t>
            </a:r>
            <a:r>
              <a:rPr lang="en-US" dirty="0" smtClean="0"/>
              <a:t>) is the highest numbered </a:t>
            </a:r>
          </a:p>
          <a:p>
            <a:r>
              <a:rPr lang="en-US" dirty="0" smtClean="0"/>
              <a:t>proposal previously ACCEPTED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9764" y="3765846"/>
            <a:ext cx="369697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 receives a response to [PREPARE, n]</a:t>
            </a:r>
          </a:p>
          <a:p>
            <a:r>
              <a:rPr lang="en-US" dirty="0" smtClean="0"/>
              <a:t>from a strict majority of acceptors,</a:t>
            </a:r>
          </a:p>
          <a:p>
            <a:r>
              <a:rPr lang="en-US" dirty="0" smtClean="0"/>
              <a:t>then let (</a:t>
            </a:r>
            <a:r>
              <a:rPr lang="en-US" dirty="0" err="1" smtClean="0"/>
              <a:t>k,v</a:t>
            </a:r>
            <a:r>
              <a:rPr lang="en-US" dirty="0" smtClean="0"/>
              <a:t>)  be the proposal with</a:t>
            </a:r>
          </a:p>
          <a:p>
            <a:r>
              <a:rPr lang="en-US" dirty="0" smtClean="0"/>
              <a:t>max k among all [REPLY, n, (</a:t>
            </a:r>
            <a:r>
              <a:rPr lang="en-US" dirty="0" err="1" smtClean="0"/>
              <a:t>k,v</a:t>
            </a:r>
            <a:r>
              <a:rPr lang="en-US" dirty="0" smtClean="0"/>
              <a:t>)]</a:t>
            </a:r>
          </a:p>
          <a:p>
            <a:r>
              <a:rPr lang="en-US" dirty="0" smtClean="0"/>
              <a:t>received, and send [ACCEPT,(</a:t>
            </a:r>
            <a:r>
              <a:rPr lang="en-US" dirty="0" err="1" smtClean="0"/>
              <a:t>n,v</a:t>
            </a:r>
            <a:r>
              <a:rPr lang="en-US" dirty="0" smtClean="0"/>
              <a:t>)]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71719" y="5732234"/>
            <a:ext cx="40744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 did not previously reply to [</a:t>
            </a:r>
            <a:r>
              <a:rPr lang="en-US" dirty="0" err="1" smtClean="0"/>
              <a:t>PREPARE,n</a:t>
            </a:r>
            <a:r>
              <a:rPr lang="en-US" dirty="0" smtClean="0"/>
              <a:t>’]</a:t>
            </a:r>
          </a:p>
          <a:p>
            <a:r>
              <a:rPr lang="en-US" dirty="0" smtClean="0"/>
              <a:t>with n’&gt;n then ACCEPT proposal (</a:t>
            </a:r>
            <a:r>
              <a:rPr lang="en-US" dirty="0" err="1" smtClean="0"/>
              <a:t>n,v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99764" y="1123919"/>
            <a:ext cx="317272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16741" y="5732233"/>
            <a:ext cx="422941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14582" y="2232544"/>
            <a:ext cx="4131577" cy="1200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99764" y="3765846"/>
            <a:ext cx="3767528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472491" y="1770250"/>
            <a:ext cx="1442091" cy="46229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067292" y="3432874"/>
            <a:ext cx="847290" cy="332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067292" y="5243174"/>
            <a:ext cx="749449" cy="48905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1045250">
            <a:off x="3611170" y="1617078"/>
            <a:ext cx="138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[PREPARE, n]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 rot="20418892">
            <a:off x="3500471" y="3260113"/>
            <a:ext cx="1489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</a:t>
            </a:r>
            <a:r>
              <a:rPr lang="en-US" dirty="0" err="1" smtClean="0"/>
              <a:t>REPLY,n</a:t>
            </a:r>
            <a:r>
              <a:rPr lang="en-US" dirty="0" smtClean="0"/>
              <a:t>,(</a:t>
            </a:r>
            <a:r>
              <a:rPr lang="en-US" dirty="0" err="1" smtClean="0"/>
              <a:t>k,v</a:t>
            </a:r>
            <a:r>
              <a:rPr lang="en-US" dirty="0" smtClean="0"/>
              <a:t>)]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 rot="1968489">
            <a:off x="3837281" y="5133790"/>
            <a:ext cx="1556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[ACCEPT,(</a:t>
            </a:r>
            <a:r>
              <a:rPr lang="en-US" dirty="0" err="1" smtClean="0"/>
              <a:t>n,v</a:t>
            </a:r>
            <a:r>
              <a:rPr lang="en-US" dirty="0" smtClean="0"/>
              <a:t>)]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79074" y="264921"/>
            <a:ext cx="3188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PAXOS  MECHANISM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6104906" y="418809"/>
            <a:ext cx="1643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proposal = (</a:t>
            </a:r>
            <a:r>
              <a:rPr lang="en-US" dirty="0" err="1" smtClean="0"/>
              <a:t>n,v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3" name="Line Callout 1 32"/>
          <p:cNvSpPr/>
          <p:nvPr/>
        </p:nvSpPr>
        <p:spPr>
          <a:xfrm>
            <a:off x="6104906" y="1229408"/>
            <a:ext cx="914400" cy="612648"/>
          </a:xfrm>
          <a:prstGeom prst="borderCallout1">
            <a:avLst>
              <a:gd name="adj1" fmla="val -1096"/>
              <a:gd name="adj2" fmla="val 95103"/>
              <a:gd name="adj3" fmla="val -77145"/>
              <a:gd name="adj4" fmla="val 136030"/>
            </a:avLst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Line Callout 1 33"/>
          <p:cNvSpPr/>
          <p:nvPr/>
        </p:nvSpPr>
        <p:spPr>
          <a:xfrm>
            <a:off x="7608470" y="1246709"/>
            <a:ext cx="914400" cy="612648"/>
          </a:xfrm>
          <a:prstGeom prst="borderCallout1">
            <a:avLst>
              <a:gd name="adj1" fmla="val -5507"/>
              <a:gd name="adj2" fmla="val 533"/>
              <a:gd name="adj3" fmla="val -79350"/>
              <a:gd name="adj4" fmla="val -7302"/>
            </a:avLst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6209173" y="1322095"/>
            <a:ext cx="729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proposal</a:t>
            </a:r>
          </a:p>
          <a:p>
            <a:r>
              <a:rPr lang="en-US" sz="1200" dirty="0" smtClean="0"/>
              <a:t>number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7681058" y="1308585"/>
            <a:ext cx="729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proposal</a:t>
            </a:r>
          </a:p>
          <a:p>
            <a:r>
              <a:rPr lang="en-US" sz="1200" dirty="0" smtClean="0"/>
              <a:t>value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35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  <p:bldP spid="9" grpId="0" animBg="1"/>
      <p:bldP spid="10" grpId="0" animBg="1"/>
      <p:bldP spid="11" grpId="0" animBg="1"/>
      <p:bldP spid="19" grpId="0"/>
      <p:bldP spid="20" grpId="0"/>
      <p:bldP spid="21" grpId="0"/>
      <p:bldP spid="22" grpId="0"/>
      <p:bldP spid="23" grpId="0"/>
      <p:bldP spid="33" grpId="0" animBg="1"/>
      <p:bldP spid="34" grpId="0" animBg="1"/>
      <p:bldP spid="35" grpId="0"/>
      <p:bldP spid="3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97" y="-76971"/>
            <a:ext cx="8174182" cy="6988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962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169</Words>
  <Application>Microsoft Macintosh PowerPoint</Application>
  <PresentationFormat>On-screen Show (4:3)</PresentationFormat>
  <Paragraphs>23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Department of Computer Science, University of Toront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Vassos Hadzilacos</dc:creator>
  <cp:lastModifiedBy>ff fffff</cp:lastModifiedBy>
  <cp:revision>11</cp:revision>
  <dcterms:created xsi:type="dcterms:W3CDTF">2015-11-06T16:07:32Z</dcterms:created>
  <dcterms:modified xsi:type="dcterms:W3CDTF">2018-10-19T00:48:27Z</dcterms:modified>
</cp:coreProperties>
</file>