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1.xml" ContentType="application/vnd.openxmlformats-officedocument.theme+xml"/>
  <Override PartName="/ppt/media/image226.png" ContentType="image/png"/>
  <Override PartName="/ppt/media/image215.png" ContentType="image/png"/>
  <Override PartName="/ppt/media/image118.png" ContentType="image/png"/>
  <Override PartName="/ppt/media/image11.jpeg" ContentType="image/jpeg"/>
  <Override PartName="/ppt/media/image61.gif" ContentType="image/gif"/>
  <Override PartName="/ppt/media/image107.png" ContentType="image/png"/>
  <Override PartName="/ppt/media/image50.gif" ContentType="image/gif"/>
  <Override PartName="/ppt/media/image39.png" ContentType="image/png"/>
  <Override PartName="/ppt/media/image2.jpeg" ContentType="image/jpeg"/>
  <Override PartName="/ppt/media/image174.png" ContentType="image/png"/>
  <Override PartName="/ppt/media/image70.jpeg" ContentType="image/jpeg"/>
  <Override PartName="/ppt/media/image257.gif" ContentType="image/gif"/>
  <Override PartName="/ppt/media/image152.png" ContentType="image/png"/>
  <Override PartName="/ppt/media/image95.png" ContentType="image/png"/>
  <Override PartName="/ppt/media/image246.gif" ContentType="image/gif"/>
  <Override PartName="/ppt/media/image141.png" ContentType="image/png"/>
  <Override PartName="/ppt/media/image84.png" ContentType="image/png"/>
  <Override PartName="/ppt/media/image235.gif" ContentType="image/gif"/>
  <Override PartName="/ppt/media/image73.png" ContentType="image/png"/>
  <Override PartName="/ppt/media/image67.jpeg" ContentType="image/jpeg"/>
  <Override PartName="/ppt/media/image138.gif" ContentType="image/gif"/>
  <Override PartName="/ppt/media/image213.gif" ContentType="image/gif"/>
  <Override PartName="/ppt/media/image38.jpeg" ContentType="image/jpeg"/>
  <Override PartName="/ppt/media/image202.gif" ContentType="image/gif"/>
  <Override PartName="/ppt/media/image194.gif" ContentType="image/gif"/>
  <Override PartName="/ppt/media/image25.jpeg" ContentType="image/jpeg"/>
  <Override PartName="/ppt/media/image15.gif" ContentType="image/gif"/>
  <Override PartName="/ppt/media/image228.jpeg" ContentType="image/jpeg"/>
  <Override PartName="/ppt/media/image225.png" ContentType="image/png"/>
  <Override PartName="/ppt/media/image117.png" ContentType="image/png"/>
  <Override PartName="/ppt/media/image60.gif" ContentType="image/gif"/>
  <Override PartName="/ppt/media/image106.png" ContentType="image/png"/>
  <Override PartName="/ppt/media/image3.jpeg" ContentType="image/jpeg"/>
  <Override PartName="/ppt/media/image71.jpeg" ContentType="image/jpeg"/>
  <Override PartName="/ppt/media/image182.jpeg" ContentType="image/jpeg"/>
  <Override PartName="/ppt/media/image173.png" ContentType="image/png"/>
  <Override PartName="/ppt/media/image162.png" ContentType="image/png"/>
  <Override PartName="/ppt/media/image256.gif" ContentType="image/gif"/>
  <Override PartName="/ppt/media/image151.png" ContentType="image/png"/>
  <Override PartName="/ppt/media/image94.png" ContentType="image/png"/>
  <Override PartName="/ppt/media/image55.jpeg" ContentType="image/jpeg"/>
  <Override PartName="/ppt/media/image245.gif" ContentType="image/gif"/>
  <Override PartName="/ppt/media/image83.png" ContentType="image/png"/>
  <Override PartName="/ppt/media/image223.gif" ContentType="image/gif"/>
  <Override PartName="/ppt/media/image137.gif" ContentType="image/gif"/>
  <Override PartName="/ppt/media/image140.jpeg" ContentType="image/jpeg"/>
  <Override PartName="/ppt/media/image69.gif" ContentType="image/gif"/>
  <Override PartName="/ppt/media/image201.gif" ContentType="image/gif"/>
  <Override PartName="/ppt/media/image42.jpeg" ContentType="image/jpeg"/>
  <Override PartName="/ppt/media/image153.jpeg" ContentType="image/jpeg"/>
  <Override PartName="/ppt/media/image26.jpeg" ContentType="image/jpeg"/>
  <Override PartName="/ppt/media/image193.gif" ContentType="image/gif"/>
  <Override PartName="/ppt/media/image14.gif" ContentType="image/gif"/>
  <Override PartName="/ppt/media/image149.png" ContentType="image/png"/>
  <Override PartName="/ppt/media/image224.png" ContentType="image/png"/>
  <Override PartName="/ppt/media/image196.jpeg" ContentType="image/jpeg"/>
  <Override PartName="/ppt/media/image127.png" ContentType="image/png"/>
  <Override PartName="/ppt/media/image116.png" ContentType="image/png"/>
  <Override PartName="/ppt/media/image216.jpeg" ContentType="image/jpeg"/>
  <Override PartName="/ppt/media/image105.png" ContentType="image/png"/>
  <Override PartName="/ppt/media/image37.png" ContentType="image/png"/>
  <Override PartName="/ppt/media/image72.jpeg" ContentType="image/jpeg"/>
  <Override PartName="/ppt/media/image183.jpeg" ContentType="image/jpeg"/>
  <Override PartName="/ppt/media/image172.png" ContentType="image/png"/>
  <Override PartName="/ppt/media/image56.jpeg" ContentType="image/jpeg"/>
  <Override PartName="/ppt/media/image255.gif" ContentType="image/gif"/>
  <Override PartName="/ppt/media/image150.png" ContentType="image/png"/>
  <Override PartName="/ppt/media/image93.png" ContentType="image/png"/>
  <Override PartName="/ppt/media/image244.gif" ContentType="image/gif"/>
  <Override PartName="/ppt/media/image82.png" ContentType="image/png"/>
  <Override PartName="/ppt/media/image233.gif" ContentType="image/gif"/>
  <Override PartName="/ppt/media/image222.gif" ContentType="image/gif"/>
  <Override PartName="/ppt/media/image136.gif" ContentType="image/gif"/>
  <Override PartName="/ppt/media/image211.gif" ContentType="image/gif"/>
  <Override PartName="/ppt/media/image68.gif" ContentType="image/gif"/>
  <Override PartName="/ppt/media/image200.gif" ContentType="image/gif"/>
  <Override PartName="/ppt/media/image27.jpeg" ContentType="image/jpeg"/>
  <Override PartName="/ppt/media/image192.gif" ContentType="image/gif"/>
  <Override PartName="/ppt/media/image220.jpeg" ContentType="image/jpeg"/>
  <Override PartName="/ppt/media/image13.gif" ContentType="image/gif"/>
  <Override PartName="/ppt/media/image148.png" ContentType="image/png"/>
  <Override PartName="/ppt/media/image126.png" ContentType="image/png"/>
  <Override PartName="/ppt/media/image115.png" ContentType="image/png"/>
  <Override PartName="/ppt/media/image209.gif" ContentType="image/gif"/>
  <Override PartName="/ppt/media/image104.png" ContentType="image/png"/>
  <Override PartName="/ppt/media/image184.jpeg" ContentType="image/jpeg"/>
  <Override PartName="/ppt/media/image204.jpeg" ContentType="image/jpeg"/>
  <Override PartName="/ppt/media/image171.png" ContentType="image/png"/>
  <Override PartName="/ppt/media/image57.jpeg" ContentType="image/jpeg"/>
  <Override PartName="/ppt/media/image254.gif" ContentType="image/gif"/>
  <Override PartName="/ppt/media/image92.png" ContentType="image/png"/>
  <Override PartName="/ppt/media/image243.gif" ContentType="image/gif"/>
  <Override PartName="/ppt/media/image81.png" ContentType="image/png"/>
  <Override PartName="/ppt/media/image232.gif" ContentType="image/gif"/>
  <Override PartName="/ppt/media/image263.jpeg" ContentType="image/jpeg"/>
  <Override PartName="/ppt/media/image221.gif" ContentType="image/gif"/>
  <Override PartName="/ppt/media/image44.jpeg" ContentType="image/jpeg"/>
  <Override PartName="/ppt/media/image135.gif" ContentType="image/gif"/>
  <Override PartName="/ppt/media/image210.gif" ContentType="image/gif"/>
  <Override PartName="/ppt/media/image155.jpeg" ContentType="image/jpeg"/>
  <Override PartName="/ppt/media/image247.jpeg" ContentType="image/jpeg"/>
  <Override PartName="/ppt/media/image28.jpeg" ContentType="image/jpeg"/>
  <Override PartName="/ppt/media/image139.jpeg" ContentType="image/jpeg"/>
  <Override PartName="/ppt/media/image191.gif" ContentType="image/gif"/>
  <Override PartName="/ppt/media/image12.gif" ContentType="image/gif"/>
  <Override PartName="/ppt/media/image169.png" ContentType="image/png"/>
  <Override PartName="/ppt/media/image234.jpeg" ContentType="image/jpeg"/>
  <Override PartName="/ppt/media/image147.png" ContentType="image/png"/>
  <Override PartName="/ppt/media/image79.png" ContentType="image/png"/>
  <Override PartName="/ppt/media/image125.png" ContentType="image/png"/>
  <Override PartName="/ppt/media/image9.png" ContentType="image/png"/>
  <Override PartName="/ppt/media/image114.png" ContentType="image/png"/>
  <Override PartName="/ppt/media/image208.gif" ContentType="image/gif"/>
  <Override PartName="/ppt/media/image103.png" ContentType="image/png"/>
  <Override PartName="/ppt/media/image185.jpeg" ContentType="image/jpeg"/>
  <Override PartName="/ppt/media/image181.png" ContentType="image/png"/>
  <Override PartName="/ppt/media/image58.jpeg" ContentType="image/jpeg"/>
  <Override PartName="/ppt/media/image189.gif" ContentType="image/gif"/>
  <Override PartName="/ppt/media/image170.png" ContentType="image/png"/>
  <Override PartName="/ppt/media/image253.gif" ContentType="image/gif"/>
  <Override PartName="/ppt/media/image91.png" ContentType="image/png"/>
  <Override PartName="/ppt/media/image242.gif" ContentType="image/gif"/>
  <Override PartName="/ppt/media/image264.jpeg" ContentType="image/jpeg"/>
  <Override PartName="/ppt/media/image80.png" ContentType="image/png"/>
  <Override PartName="/ppt/media/image231.gif" ContentType="image/gif"/>
  <Override PartName="/ppt/media/image156.jpeg" ContentType="image/jpeg"/>
  <Override PartName="/ppt/media/image134.gif" ContentType="image/gif"/>
  <Override PartName="/ppt/media/image29.jpeg" ContentType="image/jpeg"/>
  <Override PartName="/ppt/media/image33.gif" ContentType="image/gif"/>
  <Override PartName="/ppt/media/image190.gif" ContentType="image/gif"/>
  <Override PartName="/ppt/media/image179.png" ContentType="image/png"/>
  <Override PartName="/ppt/media/image168.png" ContentType="image/png"/>
  <Override PartName="/ppt/media/image146.png" ContentType="image/png"/>
  <Override PartName="/ppt/media/image89.png" ContentType="image/png"/>
  <Override PartName="/ppt/media/image78.png" ContentType="image/png"/>
  <Override PartName="/ppt/media/image229.gif" ContentType="image/gif"/>
  <Override PartName="/ppt/media/image124.png" ContentType="image/png"/>
  <Override PartName="/ppt/media/image218.gif" ContentType="image/gif"/>
  <Override PartName="/ppt/media/image113.png" ContentType="image/png"/>
  <Override PartName="/ppt/media/image8.png" ContentType="image/png"/>
  <Override PartName="/ppt/media/image207.gif" ContentType="image/gif"/>
  <Override PartName="/ppt/media/image186.jpeg" ContentType="image/jpeg"/>
  <Override PartName="/ppt/media/image102.png" ContentType="image/png"/>
  <Override PartName="/ppt/media/image45.png" ContentType="image/png"/>
  <Override PartName="/ppt/media/image59.jpeg" ContentType="image/jpeg"/>
  <Override PartName="/ppt/media/image160.jpeg" ContentType="image/jpeg"/>
  <Override PartName="/ppt/media/image199.gif" ContentType="image/gif"/>
  <Override PartName="/ppt/media/image180.png" ContentType="image/png"/>
  <Override PartName="/ppt/media/image188.gif" ContentType="image/gif"/>
  <Override PartName="/ppt/media/image252.gif" ContentType="image/gif"/>
  <Override PartName="/ppt/media/image265.jpeg" ContentType="image/jpeg"/>
  <Override PartName="/ppt/media/image90.png" ContentType="image/png"/>
  <Override PartName="/ppt/media/image241.gif" ContentType="image/gif"/>
  <Override PartName="/ppt/media/image46.jpeg" ContentType="image/jpeg"/>
  <Override PartName="/ppt/media/image230.gif" ContentType="image/gif"/>
  <Override PartName="/ppt/media/image157.jpeg" ContentType="image/jpeg"/>
  <Override PartName="/ppt/media/image219.png" ContentType="image/png"/>
  <Override PartName="/ppt/media/image20.jpeg" ContentType="image/jpeg"/>
  <Override PartName="/ppt/media/image133.gif" ContentType="image/gif"/>
  <Override PartName="/ppt/media/image54.gif" ContentType="image/gif"/>
  <Override PartName="/ppt/media/image6.gif" ContentType="image/gif"/>
  <Override PartName="/ppt/media/image32.gif" ContentType="image/gif"/>
  <Override PartName="/ppt/media/image178.png" ContentType="image/png"/>
  <Override PartName="/ppt/media/image167.png" ContentType="image/png"/>
  <Override PartName="/ppt/media/image99.png" ContentType="image/png"/>
  <Override PartName="/ppt/media/image145.png" ContentType="image/png"/>
  <Override PartName="/ppt/media/image88.png" ContentType="image/png"/>
  <Override PartName="/ppt/media/image239.gif" ContentType="image/gif"/>
  <Override PartName="/ppt/media/image77.png" ContentType="image/png"/>
  <Override PartName="/ppt/media/image123.png" ContentType="image/png"/>
  <Override PartName="/ppt/media/image66.png" ContentType="image/png"/>
  <Override PartName="/ppt/media/image217.gif" ContentType="image/gif"/>
  <Override PartName="/ppt/media/image187.jpeg" ContentType="image/jpeg"/>
  <Override PartName="/ppt/media/image112.png" ContentType="image/png"/>
  <Override PartName="/ppt/media/image7.png" ContentType="image/png"/>
  <Override PartName="/ppt/media/image206.gif" ContentType="image/gif"/>
  <Override PartName="/ppt/media/image165.tiff" ContentType="image/tiff"/>
  <Override PartName="/ppt/media/image101.png" ContentType="image/png"/>
  <Override PartName="/ppt/media/image161.jpeg" ContentType="image/jpeg"/>
  <Override PartName="/ppt/media/image63.jpeg" ContentType="image/jpeg"/>
  <Override PartName="/ppt/media/image198.gif" ContentType="image/gif"/>
  <Override PartName="/ppt/media/image262.gif" ContentType="image/gif"/>
  <Override PartName="/ppt/media/image251.gif" ContentType="image/gif"/>
  <Override PartName="/ppt/media/image47.jpeg" ContentType="image/jpeg"/>
  <Override PartName="/ppt/media/image240.gif" ContentType="image/gif"/>
  <Override PartName="/ppt/media/image158.jpeg" ContentType="image/jpeg"/>
  <Override PartName="/ppt/media/image21.jpeg" ContentType="image/jpeg"/>
  <Override PartName="/ppt/media/image132.gif" ContentType="image/gif"/>
  <Override PartName="/ppt/media/image34.jpeg" ContentType="image/jpeg"/>
  <Override PartName="/ppt/media/image53.gif" ContentType="image/gif"/>
  <Override PartName="/ppt/media/image5.gif" ContentType="image/gif"/>
  <Override PartName="/ppt/media/image18.jpeg" ContentType="image/jpeg"/>
  <Override PartName="/ppt/media/image177.png" ContentType="image/png"/>
  <Override PartName="/ppt/media/image166.png" ContentType="image/png"/>
  <Override PartName="/ppt/media/image98.png" ContentType="image/png"/>
  <Override PartName="/ppt/media/image249.gif" ContentType="image/gif"/>
  <Override PartName="/ppt/media/image144.png" ContentType="image/png"/>
  <Override PartName="/ppt/media/image87.png" ContentType="image/png"/>
  <Override PartName="/ppt/media/image238.gif" ContentType="image/gif"/>
  <Override PartName="/ppt/media/image76.png" ContentType="image/png"/>
  <Override PartName="/ppt/media/image122.png" ContentType="image/png"/>
  <Override PartName="/ppt/media/image65.png" ContentType="image/png"/>
  <Override PartName="/ppt/media/image111.png" ContentType="image/png"/>
  <Override PartName="/ppt/media/image205.gif" ContentType="image/gif"/>
  <Override PartName="/ppt/media/image100.png" ContentType="image/png"/>
  <Override PartName="/ppt/media/image43.png" ContentType="image/png"/>
  <Override PartName="/ppt/media/image197.gif" ContentType="image/gif"/>
  <Override PartName="/ppt/media/image261.gif" ContentType="image/gif"/>
  <Override PartName="/ppt/media/image48.jpeg" ContentType="image/jpeg"/>
  <Override PartName="/ppt/media/image250.gif" ContentType="image/gif"/>
  <Override PartName="/ppt/media/image159.jpeg" ContentType="image/jpeg"/>
  <Override PartName="/ppt/media/image22.jpeg" ContentType="image/jpeg"/>
  <Override PartName="/ppt/media/image35.jpeg" ContentType="image/jpeg"/>
  <Override PartName="/ppt/media/image131.gif" ContentType="image/gif"/>
  <Override PartName="/ppt/media/image109.png" ContentType="image/png"/>
  <Override PartName="/ppt/media/image52.gif" ContentType="image/gif"/>
  <Override PartName="/ppt/media/image19.jpeg" ContentType="image/jpeg"/>
  <Override PartName="/ppt/media/image212.jpeg" ContentType="image/jpeg"/>
  <Override PartName="/ppt/media/image176.png" ContentType="image/png"/>
  <Override PartName="/ppt/media/image259.gif" ContentType="image/gif"/>
  <Override PartName="/ppt/media/image154.png" ContentType="image/png"/>
  <Override PartName="/ppt/media/image97.png" ContentType="image/png"/>
  <Override PartName="/ppt/media/image248.gif" ContentType="image/gif"/>
  <Override PartName="/ppt/media/image143.png" ContentType="image/png"/>
  <Override PartName="/ppt/media/image86.png" ContentType="image/png"/>
  <Override PartName="/ppt/media/image237.gif" ContentType="image/gif"/>
  <Override PartName="/ppt/media/image75.png" ContentType="image/png"/>
  <Override PartName="/ppt/media/image121.png" ContentType="image/png"/>
  <Override PartName="/ppt/media/image64.png" ContentType="image/png"/>
  <Override PartName="/ppt/media/image129.gif" ContentType="image/gif"/>
  <Override PartName="/ppt/media/image163.jpeg" ContentType="image/jpeg"/>
  <Override PartName="/ppt/media/image110.png" ContentType="image/png"/>
  <Override PartName="/ppt/media/image31.png" ContentType="image/png"/>
  <Override PartName="/ppt/media/image260.gif" ContentType="image/gif"/>
  <Override PartName="/ppt/media/image17.gif" ContentType="image/gif"/>
  <Override PartName="/ppt/media/image23.jpeg" ContentType="image/jpeg"/>
  <Override PartName="/ppt/media/image227.png" ContentType="image/png"/>
  <Override PartName="/ppt/media/image36.jpeg" ContentType="image/jpeg"/>
  <Override PartName="/ppt/media/image130.gif" ContentType="image/gif"/>
  <Override PartName="/ppt/media/image119.png" ContentType="image/png"/>
  <Override PartName="/ppt/media/image62.gif" ContentType="image/gif"/>
  <Override PartName="/ppt/media/image108.png" ContentType="image/png"/>
  <Override PartName="/ppt/media/image10.jpeg" ContentType="image/jpeg"/>
  <Override PartName="/ppt/media/image51.gif" ContentType="image/gif"/>
  <Override PartName="/ppt/media/image1.jpeg" ContentType="image/jpeg"/>
  <Override PartName="/ppt/media/image175.png" ContentType="image/png"/>
  <Override PartName="/ppt/media/image164.png" ContentType="image/png"/>
  <Override PartName="/ppt/media/image258.gif" ContentType="image/gif"/>
  <Override PartName="/ppt/media/image96.png" ContentType="image/png"/>
  <Override PartName="/ppt/media/image142.png" ContentType="image/png"/>
  <Override PartName="/ppt/media/image85.png" ContentType="image/png"/>
  <Override PartName="/ppt/media/image236.gif" ContentType="image/gif"/>
  <Override PartName="/ppt/media/image74.png" ContentType="image/png"/>
  <Override PartName="/ppt/media/image120.png" ContentType="image/png"/>
  <Override PartName="/ppt/media/image214.gif" ContentType="image/gif"/>
  <Override PartName="/ppt/media/image4.png" ContentType="image/png"/>
  <Override PartName="/ppt/media/image128.gif" ContentType="image/gif"/>
  <Override PartName="/ppt/media/image203.gif" ContentType="image/gif"/>
  <Override PartName="/ppt/media/image41.png" ContentType="image/png"/>
  <Override PartName="/ppt/media/image49.gif" ContentType="image/gif"/>
  <Override PartName="/ppt/media/image30.png" ContentType="image/png"/>
  <Override PartName="/ppt/media/image40.jpeg" ContentType="image/jpeg"/>
  <Override PartName="/ppt/media/image195.gif" ContentType="image/gif"/>
  <Override PartName="/ppt/media/image16.gif" ContentType="image/gif"/>
  <Override PartName="/ppt/media/image24.jpeg" ContentType="image/jpeg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61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64.xml" ContentType="application/vnd.openxmlformats-officedocument.presentationml.slide+xml"/>
  <Override PartName="/ppt/slides/slide36.xml" ContentType="application/vnd.openxmlformats-officedocument.presentationml.slide+xml"/>
  <Override PartName="/ppt/slides/slide67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12.xml" ContentType="application/vnd.openxmlformats-officedocument.presentationml.slide+xml"/>
  <Override PartName="/ppt/slides/slide71.xml" ContentType="application/vnd.openxmlformats-officedocument.presentationml.slide+xml"/>
  <Override PartName="/ppt/slides/slide43.xml" ContentType="application/vnd.openxmlformats-officedocument.presentationml.slide+xml"/>
  <Override PartName="/ppt/slides/_rels/slide35.xml.rels" ContentType="application/vnd.openxmlformats-package.relationships+xml"/>
  <Override PartName="/ppt/slides/_rels/slide78.xml.rels" ContentType="application/vnd.openxmlformats-package.relationships+xml"/>
  <Override PartName="/ppt/slides/_rels/slide26.xml.rels" ContentType="application/vnd.openxmlformats-package.relationships+xml"/>
  <Override PartName="/ppt/slides/_rels/slide69.xml.rels" ContentType="application/vnd.openxmlformats-package.relationships+xml"/>
  <Override PartName="/ppt/slides/_rels/slide16.xml.rels" ContentType="application/vnd.openxmlformats-package.relationships+xml"/>
  <Override PartName="/ppt/slides/_rels/slide70.xml.rels" ContentType="application/vnd.openxmlformats-package.relationships+xml"/>
  <Override PartName="/ppt/slides/_rels/slide61.xml.rels" ContentType="application/vnd.openxmlformats-package.relationships+xml"/>
  <Override PartName="/ppt/slides/_rels/slide2.xml.rels" ContentType="application/vnd.openxmlformats-package.relationships+xml"/>
  <Override PartName="/ppt/slides/_rels/slide42.xml.rels" ContentType="application/vnd.openxmlformats-package.relationships+xml"/>
  <Override PartName="/ppt/slides/_rels/slide33.xml.rels" ContentType="application/vnd.openxmlformats-package.relationships+xml"/>
  <Override PartName="/ppt/slides/_rels/slide24.xml.rels" ContentType="application/vnd.openxmlformats-package.relationships+xml"/>
  <Override PartName="/ppt/slides/_rels/slide67.xml.rels" ContentType="application/vnd.openxmlformats-package.relationships+xml"/>
  <Override PartName="/ppt/slides/_rels/slide58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49.xml.rels" ContentType="application/vnd.openxmlformats-package.relationships+xml"/>
  <Override PartName="/ppt/slides/_rels/slide50.xml.rels" ContentType="application/vnd.openxmlformats-package.relationships+xml"/>
  <Override PartName="/ppt/slides/_rels/slide40.xml.rels" ContentType="application/vnd.openxmlformats-package.relationships+xml"/>
  <Override PartName="/ppt/slides/_rels/slide75.xml.rels" ContentType="application/vnd.openxmlformats-package.relationships+xml"/>
  <Override PartName="/ppt/slides/_rels/slide31.xml.rels" ContentType="application/vnd.openxmlformats-package.relationships+xml"/>
  <Override PartName="/ppt/slides/_rels/slide22.xml.rels" ContentType="application/vnd.openxmlformats-package.relationships+xml"/>
  <Override PartName="/ppt/slides/_rels/slide65.xml.rels" ContentType="application/vnd.openxmlformats-package.relationships+xml"/>
  <Override PartName="/ppt/slides/_rels/slide13.xml.rels" ContentType="application/vnd.openxmlformats-package.relationships+xml"/>
  <Override PartName="/ppt/slides/_rels/slide56.xml.rels" ContentType="application/vnd.openxmlformats-package.relationships+xml"/>
  <Override PartName="/ppt/slides/_rels/slide6.xml.rels" ContentType="application/vnd.openxmlformats-package.relationships+xml"/>
  <Override PartName="/ppt/slides/_rels/slide47.xml.rels" ContentType="application/vnd.openxmlformats-package.relationships+xml"/>
  <Override PartName="/ppt/slides/_rels/slide38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73.xml.rels" ContentType="application/vnd.openxmlformats-package.relationships+xml"/>
  <Override PartName="/ppt/slides/_rels/slide64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54.xml.rels" ContentType="application/vnd.openxmlformats-package.relationships+xml"/>
  <Override PartName="/ppt/slides/_rels/slide4.xml.rels" ContentType="application/vnd.openxmlformats-package.relationships+xml"/>
  <Override PartName="/ppt/slides/_rels/slide45.xml.rels" ContentType="application/vnd.openxmlformats-package.relationships+xml"/>
  <Override PartName="/ppt/slides/_rels/slide36.xml.rels" ContentType="application/vnd.openxmlformats-package.relationships+xml"/>
  <Override PartName="/ppt/slides/_rels/slide79.xml.rels" ContentType="application/vnd.openxmlformats-package.relationships+xml"/>
  <Override PartName="/ppt/slides/_rels/slide17.xml.rels" ContentType="application/vnd.openxmlformats-package.relationships+xml"/>
  <Override PartName="/ppt/slides/_rels/slide80.xml.rels" ContentType="application/vnd.openxmlformats-package.relationships+xml"/>
  <Override PartName="/ppt/slides/_rels/slide71.xml.rels" ContentType="application/vnd.openxmlformats-package.relationships+xml"/>
  <Override PartName="/ppt/slides/_rels/slide62.xml.rels" ContentType="application/vnd.openxmlformats-package.relationships+xml"/>
  <Override PartName="/ppt/slides/_rels/slide52.xml.rels" ContentType="application/vnd.openxmlformats-package.relationships+xml"/>
  <Override PartName="/ppt/slides/_rels/slide3.xml.rels" ContentType="application/vnd.openxmlformats-package.relationships+xml"/>
  <Override PartName="/ppt/slides/_rels/slide43.xml.rels" ContentType="application/vnd.openxmlformats-package.relationships+xml"/>
  <Override PartName="/ppt/slides/_rels/slide34.xml.rels" ContentType="application/vnd.openxmlformats-package.relationships+xml"/>
  <Override PartName="/ppt/slides/_rels/slide77.xml.rels" ContentType="application/vnd.openxmlformats-package.relationships+xml"/>
  <Override PartName="/ppt/slides/_rels/slide25.xml.rels" ContentType="application/vnd.openxmlformats-package.relationships+xml"/>
  <Override PartName="/ppt/slides/_rels/slide68.xml.rels" ContentType="application/vnd.openxmlformats-package.relationships+xml"/>
  <Override PartName="/ppt/slides/_rels/slide59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60.xml.rels" ContentType="application/vnd.openxmlformats-package.relationships+xml"/>
  <Override PartName="/ppt/slides/_rels/slide51.xml.rels" ContentType="application/vnd.openxmlformats-package.relationships+xml"/>
  <Override PartName="/ppt/slides/_rels/slide1.xml.rels" ContentType="application/vnd.openxmlformats-package.relationships+xml"/>
  <Override PartName="/ppt/slides/_rels/slide41.xml.rels" ContentType="application/vnd.openxmlformats-package.relationships+xml"/>
  <Override PartName="/ppt/slides/_rels/slide76.xml.rels" ContentType="application/vnd.openxmlformats-package.relationships+xml"/>
  <Override PartName="/ppt/slides/_rels/slide32.xml.rels" ContentType="application/vnd.openxmlformats-package.relationships+xml"/>
  <Override PartName="/ppt/slides/_rels/slide23.xml.rels" ContentType="application/vnd.openxmlformats-package.relationships+xml"/>
  <Override PartName="/ppt/slides/_rels/slide66.xml.rels" ContentType="application/vnd.openxmlformats-package.relationships+xml"/>
  <Override PartName="/ppt/slides/_rels/slide57.xml.rels" ContentType="application/vnd.openxmlformats-package.relationships+xml"/>
  <Override PartName="/ppt/slides/_rels/slide7.xml.rels" ContentType="application/vnd.openxmlformats-package.relationships+xml"/>
  <Override PartName="/ppt/slides/_rels/slide48.xml.rels" ContentType="application/vnd.openxmlformats-package.relationships+xml"/>
  <Override PartName="/ppt/slides/_rels/slide39.xml.rels" ContentType="application/vnd.openxmlformats-package.relationships+xml"/>
  <Override PartName="/ppt/slides/_rels/slide29.xml.rels" ContentType="application/vnd.openxmlformats-package.relationships+xml"/>
  <Override PartName="/ppt/slides/_rels/slide74.xml.rels" ContentType="application/vnd.openxmlformats-package.relationships+xml"/>
  <Override PartName="/ppt/slides/_rels/slide30.xml.rels" ContentType="application/vnd.openxmlformats-package.relationships+xml"/>
  <Override PartName="/ppt/slides/_rels/slide21.xml.rels" ContentType="application/vnd.openxmlformats-package.relationships+xml"/>
  <Override PartName="/ppt/slides/_rels/slide12.xml.rels" ContentType="application/vnd.openxmlformats-package.relationships+xml"/>
  <Override PartName="/ppt/slides/_rels/slide55.xml.rels" ContentType="application/vnd.openxmlformats-package.relationships+xml"/>
  <Override PartName="/ppt/slides/_rels/slide5.xml.rels" ContentType="application/vnd.openxmlformats-package.relationships+xml"/>
  <Override PartName="/ppt/slides/_rels/slide46.xml.rels" ContentType="application/vnd.openxmlformats-package.relationships+xml"/>
  <Override PartName="/ppt/slides/_rels/slide37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72.xml.rels" ContentType="application/vnd.openxmlformats-package.relationships+xml"/>
  <Override PartName="/ppt/slides/_rels/slide63.xml.rels" ContentType="application/vnd.openxmlformats-package.relationships+xml"/>
  <Override PartName="/ppt/slides/_rels/slide10.xml.rels" ContentType="application/vnd.openxmlformats-package.relationships+xml"/>
  <Override PartName="/ppt/slides/_rels/slide53.xml.rels" ContentType="application/vnd.openxmlformats-package.relationships+xml"/>
  <Override PartName="/ppt/slides/_rels/slide44.xml.rels" ContentType="application/vnd.openxmlformats-package.relationships+xml"/>
  <Override PartName="/ppt/slides/slide15.xml" ContentType="application/vnd.openxmlformats-officedocument.presentationml.slide+xml"/>
  <Override PartName="/ppt/slides/slide74.xml" ContentType="application/vnd.openxmlformats-officedocument.presentationml.slide+xml"/>
  <Override PartName="/ppt/slides/slide46.xml" ContentType="application/vnd.openxmlformats-officedocument.presentationml.slide+xml"/>
  <Override PartName="/ppt/slides/slide18.xml" ContentType="application/vnd.openxmlformats-officedocument.presentationml.slide+xml"/>
  <Override PartName="/ppt/slides/slide77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22.xml" ContentType="application/vnd.openxmlformats-officedocument.presentationml.slide+xml"/>
  <Override PartName="/ppt/slides/slide5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56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8.xml" ContentType="application/vnd.openxmlformats-officedocument.presentationml.slide+xml"/>
  <Override PartName="/ppt/slides/slide32.xml" ContentType="application/vnd.openxmlformats-officedocument.presentationml.slide+xml"/>
  <Override PartName="/ppt/slides/slide63.xml" ContentType="application/vnd.openxmlformats-officedocument.presentationml.slide+xml"/>
  <Override PartName="/ppt/slides/slide35.xml" ContentType="application/vnd.openxmlformats-officedocument.presentationml.slide+xml"/>
  <Override PartName="/ppt/slides/slide66.xml" ContentType="application/vnd.openxmlformats-officedocument.presentationml.slide+xml"/>
  <Override PartName="/ppt/slides/slide38.xml" ContentType="application/vnd.openxmlformats-officedocument.presentationml.slide+xml"/>
  <Override PartName="/ppt/slides/slide69.xml" ContentType="application/vnd.openxmlformats-officedocument.presentationml.slide+xml"/>
  <Override PartName="/ppt/slides/slide11.xml" ContentType="application/vnd.openxmlformats-officedocument.presentationml.slide+xml"/>
  <Override PartName="/ppt/slides/slide70.xml" ContentType="application/vnd.openxmlformats-officedocument.presentationml.slide+xml"/>
  <Override PartName="/ppt/slides/slide42.xml" ContentType="application/vnd.openxmlformats-officedocument.presentationml.slide+xml"/>
  <Override PartName="/ppt/slides/slide14.xml" ContentType="application/vnd.openxmlformats-officedocument.presentationml.slide+xml"/>
  <Override PartName="/ppt/slides/slide73.xml" ContentType="application/vnd.openxmlformats-officedocument.presentationml.slide+xml"/>
  <Override PartName="/ppt/slides/slide45.xml" ContentType="application/vnd.openxmlformats-officedocument.presentationml.slide+xml"/>
  <Override PartName="/ppt/slides/slide17.xml" ContentType="application/vnd.openxmlformats-officedocument.presentationml.slide+xml"/>
  <Override PartName="/ppt/slides/slide76.xml" ContentType="application/vnd.openxmlformats-officedocument.presentationml.slide+xml"/>
  <Override PartName="/ppt/slides/slide48.xml" ContentType="application/vnd.openxmlformats-officedocument.presentationml.slide+xml"/>
  <Override PartName="/ppt/slides/slide79.xml" ContentType="application/vnd.openxmlformats-officedocument.presentationml.slide+xml"/>
  <Override PartName="/ppt/slides/slide21.xml" ContentType="application/vnd.openxmlformats-officedocument.presentationml.slide+xml"/>
  <Override PartName="/ppt/slides/slide80.xml" ContentType="application/vnd.openxmlformats-officedocument.presentationml.slide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55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58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62.xml" ContentType="application/vnd.openxmlformats-officedocument.presentationml.slide+xml"/>
  <Override PartName="/ppt/slides/slide34.xml" ContentType="application/vnd.openxmlformats-officedocument.presentationml.slide+xml"/>
  <Override PartName="/ppt/slides/slide65.xml" ContentType="application/vnd.openxmlformats-officedocument.presentationml.slide+xml"/>
  <Override PartName="/ppt/slides/slide37.xml" ContentType="application/vnd.openxmlformats-officedocument.presentationml.slide+xml"/>
  <Override PartName="/ppt/slides/slide68.xml" ContentType="application/vnd.openxmlformats-officedocument.presentationml.slide+xml"/>
  <Override PartName="/ppt/slides/slide10.xml" ContentType="application/vnd.openxmlformats-officedocument.presentationml.slide+xml"/>
  <Override PartName="/ppt/slides/slide41.xml" ContentType="application/vnd.openxmlformats-officedocument.presentationml.slide+xml"/>
  <Override PartName="/ppt/slides/slide13.xml" ContentType="application/vnd.openxmlformats-officedocument.presentationml.slide+xml"/>
  <Override PartName="/ppt/slides/slide72.xml" ContentType="application/vnd.openxmlformats-officedocument.presentationml.slide+xml"/>
  <Override PartName="/ppt/slides/slide44.xml" ContentType="application/vnd.openxmlformats-officedocument.presentationml.slide+xml"/>
  <Override PartName="/ppt/slides/slide16.xml" ContentType="application/vnd.openxmlformats-officedocument.presentationml.slide+xml"/>
  <Override PartName="/ppt/slides/slide75.xml" ContentType="application/vnd.openxmlformats-officedocument.presentationml.slide+xml"/>
  <Override PartName="/ppt/slides/slide47.xml" ContentType="application/vnd.openxmlformats-officedocument.presentationml.slide+xml"/>
  <Override PartName="/ppt/slides/slide19.xml" ContentType="application/vnd.openxmlformats-officedocument.presentationml.slide+xml"/>
  <Override PartName="/ppt/slides/slide78.xml" ContentType="application/vnd.openxmlformats-officedocument.presentationml.slide+xml"/>
  <Override PartName="/ppt/slides/slide20.xml" ContentType="application/vnd.openxmlformats-officedocument.presentationml.slide+xml"/>
  <Override PartName="/ppt/slides/slide51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6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1400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US" sz="1400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A1D121E1-F181-41D1-A171-51D151F13151}" type="slidenum">
              <a:rPr lang="en-US" sz="1400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9.gif"/><Relationship Id="rId2" Type="http://schemas.openxmlformats.org/officeDocument/2006/relationships/image" Target="../media/image50.gif"/><Relationship Id="rId3" Type="http://schemas.openxmlformats.org/officeDocument/2006/relationships/image" Target="../media/image51.gif"/><Relationship Id="rId4" Type="http://schemas.openxmlformats.org/officeDocument/2006/relationships/image" Target="../media/image52.gif"/><Relationship Id="rId5" Type="http://schemas.openxmlformats.org/officeDocument/2006/relationships/image" Target="../media/image53.gif"/><Relationship Id="rId6" Type="http://schemas.openxmlformats.org/officeDocument/2006/relationships/image" Target="../media/image54.gif"/><Relationship Id="rId7" Type="http://schemas.openxmlformats.org/officeDocument/2006/relationships/image" Target="../media/image55.jpeg"/><Relationship Id="rId8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0.gif"/><Relationship Id="rId2" Type="http://schemas.openxmlformats.org/officeDocument/2006/relationships/image" Target="../media/image61.gif"/><Relationship Id="rId3" Type="http://schemas.openxmlformats.org/officeDocument/2006/relationships/image" Target="../media/image62.gif"/><Relationship Id="rId4" Type="http://schemas.openxmlformats.org/officeDocument/2006/relationships/image" Target="../media/image63.jpeg"/><Relationship Id="rId5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gif"/><Relationship Id="rId3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8.gif"/><Relationship Id="rId2" Type="http://schemas.openxmlformats.org/officeDocument/2006/relationships/image" Target="../media/image69.gif"/><Relationship Id="rId3" Type="http://schemas.openxmlformats.org/officeDocument/2006/relationships/image" Target="../media/image70.jpeg"/><Relationship Id="rId4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87.png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02.png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12.png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20.png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28.gif"/><Relationship Id="rId2" Type="http://schemas.openxmlformats.org/officeDocument/2006/relationships/image" Target="../media/image129.gif"/><Relationship Id="rId3" Type="http://schemas.openxmlformats.org/officeDocument/2006/relationships/image" Target="../media/image130.gif"/><Relationship Id="rId4" Type="http://schemas.openxmlformats.org/officeDocument/2006/relationships/image" Target="../media/image131.gif"/><Relationship Id="rId5" Type="http://schemas.openxmlformats.org/officeDocument/2006/relationships/image" Target="../media/image132.gif"/><Relationship Id="rId6" Type="http://schemas.openxmlformats.org/officeDocument/2006/relationships/image" Target="../media/image133.gif"/><Relationship Id="rId7" Type="http://schemas.openxmlformats.org/officeDocument/2006/relationships/image" Target="../media/image134.gif"/><Relationship Id="rId8" Type="http://schemas.openxmlformats.org/officeDocument/2006/relationships/image" Target="../media/image135.gif"/><Relationship Id="rId9" Type="http://schemas.openxmlformats.org/officeDocument/2006/relationships/image" Target="../media/image136.gif"/><Relationship Id="rId10" Type="http://schemas.openxmlformats.org/officeDocument/2006/relationships/image" Target="../media/image137.gif"/><Relationship Id="rId11" Type="http://schemas.openxmlformats.org/officeDocument/2006/relationships/image" Target="../media/image138.gif"/><Relationship Id="rId12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139.jpeg"/><Relationship Id="rId2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40.jpeg"/><Relationship Id="rId2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41.png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44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3.gif"/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6" Type="http://schemas.openxmlformats.org/officeDocument/2006/relationships/image" Target="../media/image17.gif"/><Relationship Id="rId7" Type="http://schemas.openxmlformats.org/officeDocument/2006/relationships/image" Target="../media/image18.jpeg"/><Relationship Id="rId8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45.png"/><Relationship Id="rId2" Type="http://schemas.openxmlformats.org/officeDocument/2006/relationships/image" Target="../media/image146.png"/><Relationship Id="rId3" Type="http://schemas.openxmlformats.org/officeDocument/2006/relationships/slideLayout" Target="../slideLayouts/slideLayout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47.png"/><Relationship Id="rId2" Type="http://schemas.openxmlformats.org/officeDocument/2006/relationships/image" Target="../media/image148.png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jpeg"/><Relationship Id="rId8" Type="http://schemas.openxmlformats.org/officeDocument/2006/relationships/slideLayout" Target="../slideLayouts/slideLayout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154.png"/><Relationship Id="rId2" Type="http://schemas.openxmlformats.org/officeDocument/2006/relationships/image" Target="../media/image155.jpeg"/><Relationship Id="rId3" Type="http://schemas.openxmlformats.org/officeDocument/2006/relationships/slideLayout" Target="../slideLayouts/slideLayout1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56.jpeg"/><Relationship Id="rId2" Type="http://schemas.openxmlformats.org/officeDocument/2006/relationships/image" Target="../media/image157.jpeg"/><Relationship Id="rId3" Type="http://schemas.openxmlformats.org/officeDocument/2006/relationships/image" Target="../media/image158.jpeg"/><Relationship Id="rId4" Type="http://schemas.openxmlformats.org/officeDocument/2006/relationships/image" Target="../media/image159.jpeg"/><Relationship Id="rId5" Type="http://schemas.openxmlformats.org/officeDocument/2006/relationships/image" Target="../media/image160.jpeg"/><Relationship Id="rId6" Type="http://schemas.openxmlformats.org/officeDocument/2006/relationships/slideLayout" Target="../slideLayouts/slideLayout1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61.jpeg"/><Relationship Id="rId2" Type="http://schemas.openxmlformats.org/officeDocument/2006/relationships/slideLayout" Target="../slideLayouts/slideLayout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62.png"/><Relationship Id="rId2" Type="http://schemas.openxmlformats.org/officeDocument/2006/relationships/image" Target="../media/image163.jpeg"/><Relationship Id="rId3" Type="http://schemas.openxmlformats.org/officeDocument/2006/relationships/slideLayout" Target="../slideLayouts/slideLayout1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164.png"/><Relationship Id="rId2" Type="http://schemas.openxmlformats.org/officeDocument/2006/relationships/image" Target="../media/image165.tiff"/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6" Type="http://schemas.openxmlformats.org/officeDocument/2006/relationships/image" Target="../media/image169.png"/><Relationship Id="rId7" Type="http://schemas.openxmlformats.org/officeDocument/2006/relationships/image" Target="../media/image170.png"/><Relationship Id="rId8" Type="http://schemas.openxmlformats.org/officeDocument/2006/relationships/image" Target="../media/image171.png"/><Relationship Id="rId9" Type="http://schemas.openxmlformats.org/officeDocument/2006/relationships/image" Target="../media/image172.png"/><Relationship Id="rId10" Type="http://schemas.openxmlformats.org/officeDocument/2006/relationships/image" Target="../media/image173.png"/><Relationship Id="rId11" Type="http://schemas.openxmlformats.org/officeDocument/2006/relationships/image" Target="../media/image174.png"/><Relationship Id="rId12" Type="http://schemas.openxmlformats.org/officeDocument/2006/relationships/image" Target="../media/image175.png"/><Relationship Id="rId13" Type="http://schemas.openxmlformats.org/officeDocument/2006/relationships/image" Target="../media/image176.png"/><Relationship Id="rId14" Type="http://schemas.openxmlformats.org/officeDocument/2006/relationships/image" Target="../media/image177.png"/><Relationship Id="rId15" Type="http://schemas.openxmlformats.org/officeDocument/2006/relationships/image" Target="../media/image178.png"/><Relationship Id="rId16" Type="http://schemas.openxmlformats.org/officeDocument/2006/relationships/image" Target="../media/image179.png"/><Relationship Id="rId17" Type="http://schemas.openxmlformats.org/officeDocument/2006/relationships/image" Target="../media/image180.png"/><Relationship Id="rId18" Type="http://schemas.openxmlformats.org/officeDocument/2006/relationships/image" Target="../media/image181.png"/><Relationship Id="rId19" Type="http://schemas.openxmlformats.org/officeDocument/2006/relationships/slideLayout" Target="../slideLayouts/slideLayout1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182.jpeg"/><Relationship Id="rId2" Type="http://schemas.openxmlformats.org/officeDocument/2006/relationships/image" Target="../media/image183.jpeg"/><Relationship Id="rId3" Type="http://schemas.openxmlformats.org/officeDocument/2006/relationships/image" Target="../media/image184.jpeg"/><Relationship Id="rId4" Type="http://schemas.openxmlformats.org/officeDocument/2006/relationships/slideLayout" Target="../slideLayouts/slideLayout1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185.jpeg"/><Relationship Id="rId2" Type="http://schemas.openxmlformats.org/officeDocument/2006/relationships/image" Target="../media/image186.jpeg"/><Relationship Id="rId3" Type="http://schemas.openxmlformats.org/officeDocument/2006/relationships/slideLayout" Target="../slideLayouts/slideLayout1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187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image" Target="../media/image28.jpeg"/><Relationship Id="rId11" Type="http://schemas.openxmlformats.org/officeDocument/2006/relationships/slideLayout" Target="../slideLayouts/slideLayout1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188.gif"/><Relationship Id="rId2" Type="http://schemas.openxmlformats.org/officeDocument/2006/relationships/image" Target="../media/image189.gif"/><Relationship Id="rId3" Type="http://schemas.openxmlformats.org/officeDocument/2006/relationships/image" Target="../media/image190.gif"/><Relationship Id="rId4" Type="http://schemas.openxmlformats.org/officeDocument/2006/relationships/image" Target="../media/image191.gif"/><Relationship Id="rId5" Type="http://schemas.openxmlformats.org/officeDocument/2006/relationships/image" Target="../media/image192.gif"/><Relationship Id="rId6" Type="http://schemas.openxmlformats.org/officeDocument/2006/relationships/image" Target="../media/image193.gif"/><Relationship Id="rId7" Type="http://schemas.openxmlformats.org/officeDocument/2006/relationships/image" Target="../media/image194.gif"/><Relationship Id="rId8" Type="http://schemas.openxmlformats.org/officeDocument/2006/relationships/image" Target="../media/image195.gif"/><Relationship Id="rId9" Type="http://schemas.openxmlformats.org/officeDocument/2006/relationships/image" Target="../media/image196.jpeg"/><Relationship Id="rId10" Type="http://schemas.openxmlformats.org/officeDocument/2006/relationships/slideLayout" Target="../slideLayouts/slideLayout1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197.gif"/><Relationship Id="rId2" Type="http://schemas.openxmlformats.org/officeDocument/2006/relationships/image" Target="../media/image198.gif"/><Relationship Id="rId3" Type="http://schemas.openxmlformats.org/officeDocument/2006/relationships/image" Target="../media/image199.gif"/><Relationship Id="rId4" Type="http://schemas.openxmlformats.org/officeDocument/2006/relationships/image" Target="../media/image200.gif"/><Relationship Id="rId5" Type="http://schemas.openxmlformats.org/officeDocument/2006/relationships/image" Target="../media/image201.gif"/><Relationship Id="rId6" Type="http://schemas.openxmlformats.org/officeDocument/2006/relationships/image" Target="../media/image202.gif"/><Relationship Id="rId7" Type="http://schemas.openxmlformats.org/officeDocument/2006/relationships/image" Target="../media/image203.gif"/><Relationship Id="rId8" Type="http://schemas.openxmlformats.org/officeDocument/2006/relationships/image" Target="../media/image204.jpeg"/><Relationship Id="rId9" Type="http://schemas.openxmlformats.org/officeDocument/2006/relationships/slideLayout" Target="../slideLayouts/slideLayout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205.gif"/><Relationship Id="rId2" Type="http://schemas.openxmlformats.org/officeDocument/2006/relationships/image" Target="../media/image206.gif"/><Relationship Id="rId3" Type="http://schemas.openxmlformats.org/officeDocument/2006/relationships/image" Target="../media/image207.gif"/><Relationship Id="rId4" Type="http://schemas.openxmlformats.org/officeDocument/2006/relationships/image" Target="../media/image208.gif"/><Relationship Id="rId5" Type="http://schemas.openxmlformats.org/officeDocument/2006/relationships/image" Target="../media/image209.gif"/><Relationship Id="rId6" Type="http://schemas.openxmlformats.org/officeDocument/2006/relationships/image" Target="../media/image210.gif"/><Relationship Id="rId7" Type="http://schemas.openxmlformats.org/officeDocument/2006/relationships/image" Target="../media/image211.gif"/><Relationship Id="rId8" Type="http://schemas.openxmlformats.org/officeDocument/2006/relationships/image" Target="../media/image212.jpeg"/><Relationship Id="rId9" Type="http://schemas.openxmlformats.org/officeDocument/2006/relationships/slideLayout" Target="../slideLayouts/slideLayout1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213.gif"/><Relationship Id="rId2" Type="http://schemas.openxmlformats.org/officeDocument/2006/relationships/image" Target="../media/image214.gif"/><Relationship Id="rId3" Type="http://schemas.openxmlformats.org/officeDocument/2006/relationships/image" Target="../media/image215.png"/><Relationship Id="rId4" Type="http://schemas.openxmlformats.org/officeDocument/2006/relationships/image" Target="../media/image216.jpeg"/><Relationship Id="rId5" Type="http://schemas.openxmlformats.org/officeDocument/2006/relationships/slideLayout" Target="../slideLayouts/slideLayout1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217.gif"/><Relationship Id="rId2" Type="http://schemas.openxmlformats.org/officeDocument/2006/relationships/image" Target="../media/image218.gif"/><Relationship Id="rId3" Type="http://schemas.openxmlformats.org/officeDocument/2006/relationships/image" Target="../media/image219.png"/><Relationship Id="rId4" Type="http://schemas.openxmlformats.org/officeDocument/2006/relationships/image" Target="../media/image220.jpeg"/><Relationship Id="rId5" Type="http://schemas.openxmlformats.org/officeDocument/2006/relationships/slideLayout" Target="../slideLayouts/slideLayout1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221.gif"/><Relationship Id="rId2" Type="http://schemas.openxmlformats.org/officeDocument/2006/relationships/image" Target="../media/image222.gif"/><Relationship Id="rId3" Type="http://schemas.openxmlformats.org/officeDocument/2006/relationships/image" Target="../media/image223.gif"/><Relationship Id="rId4" Type="http://schemas.openxmlformats.org/officeDocument/2006/relationships/image" Target="../media/image224.png"/><Relationship Id="rId5" Type="http://schemas.openxmlformats.org/officeDocument/2006/relationships/image" Target="../media/image225.png"/><Relationship Id="rId6" Type="http://schemas.openxmlformats.org/officeDocument/2006/relationships/image" Target="../media/image226.png"/><Relationship Id="rId7" Type="http://schemas.openxmlformats.org/officeDocument/2006/relationships/image" Target="../media/image227.png"/><Relationship Id="rId8" Type="http://schemas.openxmlformats.org/officeDocument/2006/relationships/image" Target="../media/image228.jpeg"/><Relationship Id="rId9" Type="http://schemas.openxmlformats.org/officeDocument/2006/relationships/slideLayout" Target="../slideLayouts/slideLayout1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229.gif"/><Relationship Id="rId2" Type="http://schemas.openxmlformats.org/officeDocument/2006/relationships/image" Target="../media/image230.gif"/><Relationship Id="rId3" Type="http://schemas.openxmlformats.org/officeDocument/2006/relationships/image" Target="../media/image231.gif"/><Relationship Id="rId4" Type="http://schemas.openxmlformats.org/officeDocument/2006/relationships/image" Target="../media/image232.gif"/><Relationship Id="rId5" Type="http://schemas.openxmlformats.org/officeDocument/2006/relationships/image" Target="../media/image233.gif"/><Relationship Id="rId6" Type="http://schemas.openxmlformats.org/officeDocument/2006/relationships/image" Target="../media/image234.jpeg"/><Relationship Id="rId7" Type="http://schemas.openxmlformats.org/officeDocument/2006/relationships/slideLayout" Target="../slideLayouts/slideLayout1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235.gif"/><Relationship Id="rId2" Type="http://schemas.openxmlformats.org/officeDocument/2006/relationships/image" Target="../media/image236.gif"/><Relationship Id="rId3" Type="http://schemas.openxmlformats.org/officeDocument/2006/relationships/image" Target="../media/image237.gif"/><Relationship Id="rId4" Type="http://schemas.openxmlformats.org/officeDocument/2006/relationships/image" Target="../media/image238.gif"/><Relationship Id="rId5" Type="http://schemas.openxmlformats.org/officeDocument/2006/relationships/image" Target="../media/image239.gif"/><Relationship Id="rId6" Type="http://schemas.openxmlformats.org/officeDocument/2006/relationships/image" Target="../media/image240.gif"/><Relationship Id="rId7" Type="http://schemas.openxmlformats.org/officeDocument/2006/relationships/image" Target="../media/image241.gif"/><Relationship Id="rId8" Type="http://schemas.openxmlformats.org/officeDocument/2006/relationships/image" Target="../media/image242.gif"/><Relationship Id="rId9" Type="http://schemas.openxmlformats.org/officeDocument/2006/relationships/image" Target="../media/image243.gif"/><Relationship Id="rId10" Type="http://schemas.openxmlformats.org/officeDocument/2006/relationships/image" Target="../media/image244.gif"/><Relationship Id="rId11" Type="http://schemas.openxmlformats.org/officeDocument/2006/relationships/image" Target="../media/image245.gif"/><Relationship Id="rId12" Type="http://schemas.openxmlformats.org/officeDocument/2006/relationships/image" Target="../media/image246.gif"/><Relationship Id="rId13" Type="http://schemas.openxmlformats.org/officeDocument/2006/relationships/image" Target="../media/image247.jpeg"/><Relationship Id="rId14" Type="http://schemas.openxmlformats.org/officeDocument/2006/relationships/slideLayout" Target="../slideLayouts/slideLayout1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248.gif"/><Relationship Id="rId2" Type="http://schemas.openxmlformats.org/officeDocument/2006/relationships/image" Target="../media/image249.gif"/><Relationship Id="rId3" Type="http://schemas.openxmlformats.org/officeDocument/2006/relationships/image" Target="../media/image250.gif"/><Relationship Id="rId4" Type="http://schemas.openxmlformats.org/officeDocument/2006/relationships/image" Target="../media/image251.gif"/><Relationship Id="rId5" Type="http://schemas.openxmlformats.org/officeDocument/2006/relationships/image" Target="../media/image252.gif"/><Relationship Id="rId6" Type="http://schemas.openxmlformats.org/officeDocument/2006/relationships/image" Target="../media/image253.gif"/><Relationship Id="rId7" Type="http://schemas.openxmlformats.org/officeDocument/2006/relationships/image" Target="../media/image254.gif"/><Relationship Id="rId8" Type="http://schemas.openxmlformats.org/officeDocument/2006/relationships/image" Target="../media/image255.gif"/><Relationship Id="rId9" Type="http://schemas.openxmlformats.org/officeDocument/2006/relationships/image" Target="../media/image256.gif"/><Relationship Id="rId10" Type="http://schemas.openxmlformats.org/officeDocument/2006/relationships/image" Target="../media/image257.gif"/><Relationship Id="rId11" Type="http://schemas.openxmlformats.org/officeDocument/2006/relationships/image" Target="../media/image258.gif"/><Relationship Id="rId12" Type="http://schemas.openxmlformats.org/officeDocument/2006/relationships/image" Target="../media/image259.gif"/><Relationship Id="rId13" Type="http://schemas.openxmlformats.org/officeDocument/2006/relationships/image" Target="../media/image260.gif"/><Relationship Id="rId14" Type="http://schemas.openxmlformats.org/officeDocument/2006/relationships/image" Target="../media/image261.gif"/><Relationship Id="rId15" Type="http://schemas.openxmlformats.org/officeDocument/2006/relationships/image" Target="../media/image262.gif"/><Relationship Id="rId16" Type="http://schemas.openxmlformats.org/officeDocument/2006/relationships/image" Target="../media/image263.jpeg"/><Relationship Id="rId17" Type="http://schemas.openxmlformats.org/officeDocument/2006/relationships/slideLayout" Target="../slideLayouts/slideLayout1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264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gif"/><Relationship Id="rId5" Type="http://schemas.openxmlformats.org/officeDocument/2006/relationships/image" Target="../media/image33.gif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9" Type="http://schemas.openxmlformats.org/officeDocument/2006/relationships/slideLayout" Target="../slideLayouts/slideLayout1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hyperlink" Target="http://www.torch.ch/" TargetMode="External"/><Relationship Id="rId2" Type="http://schemas.openxmlformats.org/officeDocument/2006/relationships/hyperlink" Target="http://code.cogbits.com/wiki/doku.php" TargetMode="External"/><Relationship Id="rId3" Type="http://schemas.openxmlformats.org/officeDocument/2006/relationships/hyperlink" Target="http://deeplearning.net/software/theano/" TargetMode="External"/><Relationship Id="rId4" Type="http://schemas.openxmlformats.org/officeDocument/2006/relationships/image" Target="../media/image265.jpeg"/><Relationship Id="rId5" Type="http://schemas.openxmlformats.org/officeDocument/2006/relationships/hyperlink" Target="http://www.cs.toronto.edu/~ranzato/publications/ranzato_cvpr13.pdf" TargetMode="External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289800" y="2633400"/>
            <a:ext cx="9394200" cy="16750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800">
                <a:solidFill>
                  <a:srgbClr val="000080"/>
                </a:solidFill>
                <a:latin typeface="FreeSans"/>
              </a:rPr>
              <a:t>Deep Learning for Vision:</a:t>
            </a:r>
            <a:endParaRPr/>
          </a:p>
          <a:p>
            <a:pPr algn="ctr"/>
            <a:r>
              <a:rPr b="1" lang="en-US" sz="4800">
                <a:solidFill>
                  <a:srgbClr val="000080"/>
                </a:solidFill>
                <a:latin typeface="FreeSans"/>
              </a:rPr>
              <a:t>Tricks of the Trade</a:t>
            </a:r>
            <a:endParaRPr/>
          </a:p>
        </p:txBody>
      </p:sp>
      <p:pic>
        <p:nvPicPr>
          <p:cNvPr descr="" id="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888000" y="5558400"/>
            <a:ext cx="1097280" cy="1097280"/>
          </a:xfrm>
          <a:prstGeom prst="rect">
            <a:avLst/>
          </a:prstGeom>
        </p:spPr>
      </p:pic>
      <p:sp>
        <p:nvSpPr>
          <p:cNvPr id="7" name="TextShape 2"/>
          <p:cNvSpPr txBox="1"/>
          <p:nvPr/>
        </p:nvSpPr>
        <p:spPr>
          <a:xfrm>
            <a:off x="300600" y="4741560"/>
            <a:ext cx="9601200" cy="17744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3600">
                <a:solidFill>
                  <a:srgbClr val="000080"/>
                </a:solidFill>
              </a:rPr>
              <a:t>Marc'Aurelio Ranzato</a:t>
            </a:r>
            <a:endParaRPr/>
          </a:p>
          <a:p>
            <a:endParaRPr/>
          </a:p>
          <a:p>
            <a:pPr algn="ctr"/>
            <a:r>
              <a:rPr lang="en-US" sz="3600">
                <a:solidFill>
                  <a:srgbClr val="000080"/>
                </a:solidFill>
              </a:rPr>
              <a:t>                </a:t>
            </a:r>
            <a:r>
              <a:rPr lang="en-US" sz="3600">
                <a:solidFill>
                  <a:srgbClr val="000080"/>
                </a:solidFill>
              </a:rPr>
              <a:t>	</a:t>
            </a:r>
            <a:r>
              <a:rPr lang="en-US" sz="3600">
                <a:solidFill>
                  <a:srgbClr val="000080"/>
                </a:solidFill>
              </a:rPr>
              <a:t>	</a:t>
            </a:r>
            <a:r>
              <a:rPr lang="en-US" sz="3600">
                <a:solidFill>
                  <a:srgbClr val="000080"/>
                </a:solidFill>
              </a:rPr>
              <a:t>	</a:t>
            </a:r>
            <a:r>
              <a:rPr lang="en-US" sz="3600">
                <a:solidFill>
                  <a:srgbClr val="000080"/>
                </a:solidFill>
              </a:rPr>
              <a:t>	</a:t>
            </a:r>
            <a:r>
              <a:rPr lang="en-US" sz="3600">
                <a:solidFill>
                  <a:srgbClr val="000080"/>
                </a:solidFill>
              </a:rPr>
              <a:t>	</a:t>
            </a:r>
            <a:r>
              <a:rPr lang="en-US" sz="3600">
                <a:solidFill>
                  <a:srgbClr val="000080"/>
                </a:solidFill>
              </a:rPr>
              <a:t>Facebook, AI Group</a:t>
            </a:r>
            <a:endParaRPr/>
          </a:p>
        </p:txBody>
      </p:sp>
      <p:sp>
        <p:nvSpPr>
          <p:cNvPr id="8" name="TextShape 3"/>
          <p:cNvSpPr txBox="1"/>
          <p:nvPr/>
        </p:nvSpPr>
        <p:spPr>
          <a:xfrm>
            <a:off x="5715000" y="7025400"/>
            <a:ext cx="4343400" cy="486720"/>
          </a:xfrm>
          <a:prstGeom prst="rect">
            <a:avLst/>
          </a:prstGeom>
        </p:spPr>
        <p:txBody>
          <a:bodyPr bIns="45000" lIns="90000" rIns="90000" tIns="45000" wrap="none"/>
          <a:p>
            <a:pPr algn="r"/>
            <a:r>
              <a:rPr i="1" lang="en-US" sz="2400">
                <a:solidFill>
                  <a:srgbClr val="000080"/>
                </a:solidFill>
                <a:latin typeface="FreeSans"/>
              </a:rPr>
              <a:t> </a:t>
            </a:r>
            <a:r>
              <a:rPr i="1" lang="en-US" sz="2400">
                <a:solidFill>
                  <a:srgbClr val="000080"/>
                </a:solidFill>
                <a:latin typeface="FreeSans"/>
              </a:rPr>
              <a:t>BAVM Friday, 4 October 2013</a:t>
            </a:r>
            <a:endParaRPr/>
          </a:p>
        </p:txBody>
      </p:sp>
      <p:sp>
        <p:nvSpPr>
          <p:cNvPr id="9" name="TextShape 4"/>
          <p:cNvSpPr txBox="1"/>
          <p:nvPr/>
        </p:nvSpPr>
        <p:spPr>
          <a:xfrm>
            <a:off x="12960" y="7074000"/>
            <a:ext cx="5257800" cy="43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>
                <a:solidFill>
                  <a:srgbClr val="000080"/>
                </a:solidFill>
                <a:latin typeface="Courier New"/>
              </a:rPr>
              <a:t>www.cs.toronto.edu/~ranzato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0" y="180000"/>
            <a:ext cx="100800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</a:rPr>
              <a:t>A Potential Problem with Deep Learning</a:t>
            </a:r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217440" y="1386360"/>
            <a:ext cx="10069560" cy="552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800">
                <a:latin typeface="FreeSans"/>
              </a:rPr>
              <a:t>Optimization is difficult: non-convex, non-linear system</a:t>
            </a:r>
            <a:endParaRPr/>
          </a:p>
        </p:txBody>
      </p:sp>
      <p:sp>
        <p:nvSpPr>
          <p:cNvPr id="184" name="CustomShape 3"/>
          <p:cNvSpPr/>
          <p:nvPr/>
        </p:nvSpPr>
        <p:spPr>
          <a:xfrm>
            <a:off x="2792520" y="217692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185" name="CustomShape 4"/>
          <p:cNvSpPr/>
          <p:nvPr/>
        </p:nvSpPr>
        <p:spPr>
          <a:xfrm>
            <a:off x="4484520" y="217728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186" name="CustomShape 5"/>
          <p:cNvSpPr/>
          <p:nvPr/>
        </p:nvSpPr>
        <p:spPr>
          <a:xfrm>
            <a:off x="6212520" y="217764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187" name="CustomShape 6"/>
          <p:cNvSpPr/>
          <p:nvPr/>
        </p:nvSpPr>
        <p:spPr>
          <a:xfrm>
            <a:off x="7976520" y="217800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188" name="Line 7"/>
          <p:cNvSpPr/>
          <p:nvPr/>
        </p:nvSpPr>
        <p:spPr>
          <a:xfrm>
            <a:off x="7316280" y="349992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89" name="Line 8"/>
          <p:cNvSpPr/>
          <p:nvPr/>
        </p:nvSpPr>
        <p:spPr>
          <a:xfrm>
            <a:off x="3824280" y="349992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90" name="Line 9"/>
          <p:cNvSpPr/>
          <p:nvPr/>
        </p:nvSpPr>
        <p:spPr>
          <a:xfrm>
            <a:off x="5588280" y="349992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pic>
        <p:nvPicPr>
          <p:cNvPr descr="" id="19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91240" y="2731320"/>
            <a:ext cx="1738080" cy="1672560"/>
          </a:xfrm>
          <a:prstGeom prst="rect">
            <a:avLst/>
          </a:prstGeom>
        </p:spPr>
      </p:pic>
      <p:sp>
        <p:nvSpPr>
          <p:cNvPr id="192" name="Line 10"/>
          <p:cNvSpPr/>
          <p:nvPr/>
        </p:nvSpPr>
        <p:spPr>
          <a:xfrm>
            <a:off x="2060640" y="350028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93" name="TextShape 11"/>
          <p:cNvSpPr txBox="1"/>
          <p:nvPr/>
        </p:nvSpPr>
        <p:spPr>
          <a:xfrm>
            <a:off x="457200" y="4971600"/>
            <a:ext cx="9622800" cy="20048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>
                <a:solidFill>
                  <a:srgbClr val="ff0000"/>
                </a:solidFill>
              </a:rPr>
              <a:t>Solution #1: </a:t>
            </a:r>
            <a:r>
              <a:rPr lang="en-US" sz="2800"/>
              <a:t>freeze first N-1 layer (engineer the features) </a:t>
            </a:r>
            <a:endParaRPr/>
          </a:p>
          <a:p>
            <a:r>
              <a:rPr lang="en-US" sz="2800"/>
              <a:t>                         </a:t>
            </a:r>
            <a:r>
              <a:rPr lang="en-US" sz="2800"/>
              <a:t>It makes it </a:t>
            </a:r>
            <a:r>
              <a:rPr lang="en-US" sz="2800">
                <a:solidFill>
                  <a:srgbClr val="ff0000"/>
                </a:solidFill>
              </a:rPr>
              <a:t>shallow</a:t>
            </a:r>
            <a:r>
              <a:rPr lang="en-US" sz="2800"/>
              <a:t>!</a:t>
            </a:r>
            <a:endParaRPr/>
          </a:p>
          <a:p>
            <a:r>
              <a:rPr lang="en-US" sz="2800"/>
              <a:t>                         </a:t>
            </a:r>
            <a:r>
              <a:rPr lang="en-US" sz="2800"/>
              <a:t>- </a:t>
            </a:r>
            <a:r>
              <a:rPr lang="en-US" sz="2400"/>
              <a:t>How to design features of features?</a:t>
            </a:r>
            <a:endParaRPr/>
          </a:p>
          <a:p>
            <a:r>
              <a:rPr lang="en-US" sz="2800"/>
              <a:t>                         </a:t>
            </a:r>
            <a:r>
              <a:rPr lang="en-US" sz="2800"/>
              <a:t>- </a:t>
            </a:r>
            <a:r>
              <a:rPr lang="en-US" sz="2400"/>
              <a:t>How to design features for new imagery?</a:t>
            </a:r>
            <a:endParaRPr/>
          </a:p>
        </p:txBody>
      </p:sp>
      <p:sp>
        <p:nvSpPr>
          <p:cNvPr id="194" name="TextShape 12"/>
          <p:cNvSpPr txBox="1"/>
          <p:nvPr/>
        </p:nvSpPr>
        <p:spPr>
          <a:xfrm>
            <a:off x="3668760" y="2834640"/>
            <a:ext cx="1371600" cy="552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800">
                <a:solidFill>
                  <a:srgbClr val="c0c0c0"/>
                </a:solidFill>
                <a:latin typeface="FreeSans"/>
              </a:rPr>
              <a:t>SIFT</a:t>
            </a:r>
            <a:endParaRPr/>
          </a:p>
        </p:txBody>
      </p:sp>
      <p:sp>
        <p:nvSpPr>
          <p:cNvPr id="195" name="TextShape 13"/>
          <p:cNvSpPr txBox="1"/>
          <p:nvPr/>
        </p:nvSpPr>
        <p:spPr>
          <a:xfrm>
            <a:off x="5360760" y="2114640"/>
            <a:ext cx="2880360" cy="552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800">
                <a:solidFill>
                  <a:srgbClr val="c0c0c0"/>
                </a:solidFill>
                <a:latin typeface="FreeSans"/>
              </a:rPr>
              <a:t>k-Means</a:t>
            </a:r>
            <a:endParaRPr/>
          </a:p>
        </p:txBody>
      </p:sp>
      <p:sp>
        <p:nvSpPr>
          <p:cNvPr id="196" name="TextShape 14"/>
          <p:cNvSpPr txBox="1"/>
          <p:nvPr/>
        </p:nvSpPr>
        <p:spPr>
          <a:xfrm>
            <a:off x="7088760" y="2115000"/>
            <a:ext cx="2880360" cy="552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800">
                <a:solidFill>
                  <a:srgbClr val="c0c0c0"/>
                </a:solidFill>
                <a:latin typeface="FreeSans"/>
              </a:rPr>
              <a:t>Pooling</a:t>
            </a:r>
            <a:endParaRPr/>
          </a:p>
        </p:txBody>
      </p:sp>
      <p:sp>
        <p:nvSpPr>
          <p:cNvPr id="197" name="TextShape 15"/>
          <p:cNvSpPr txBox="1"/>
          <p:nvPr/>
        </p:nvSpPr>
        <p:spPr>
          <a:xfrm>
            <a:off x="8816760" y="2115360"/>
            <a:ext cx="2880360" cy="552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800">
                <a:solidFill>
                  <a:srgbClr val="ffffff"/>
                </a:solidFill>
                <a:latin typeface="FreeSans"/>
              </a:rPr>
              <a:t>Classifier</a:t>
            </a:r>
            <a:endParaRPr/>
          </a:p>
        </p:txBody>
      </p:sp>
      <p:sp>
        <p:nvSpPr>
          <p:cNvPr id="198" name="TextShape 16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9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0" y="180000"/>
            <a:ext cx="100800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</a:rPr>
              <a:t>A Potential Problem with Deep Learning</a:t>
            </a:r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217440" y="1386360"/>
            <a:ext cx="10069560" cy="552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800">
                <a:latin typeface="FreeSans"/>
              </a:rPr>
              <a:t>Optimization is difficult: non-convex, non-linear system</a:t>
            </a:r>
            <a:endParaRPr/>
          </a:p>
        </p:txBody>
      </p:sp>
      <p:sp>
        <p:nvSpPr>
          <p:cNvPr id="202" name="CustomShape 3"/>
          <p:cNvSpPr/>
          <p:nvPr/>
        </p:nvSpPr>
        <p:spPr>
          <a:xfrm>
            <a:off x="2792520" y="217692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203" name="CustomShape 4"/>
          <p:cNvSpPr/>
          <p:nvPr/>
        </p:nvSpPr>
        <p:spPr>
          <a:xfrm>
            <a:off x="4484520" y="217728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204" name="CustomShape 5"/>
          <p:cNvSpPr/>
          <p:nvPr/>
        </p:nvSpPr>
        <p:spPr>
          <a:xfrm>
            <a:off x="6212520" y="217764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205" name="CustomShape 6"/>
          <p:cNvSpPr/>
          <p:nvPr/>
        </p:nvSpPr>
        <p:spPr>
          <a:xfrm>
            <a:off x="7976520" y="217800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206" name="Line 7"/>
          <p:cNvSpPr/>
          <p:nvPr/>
        </p:nvSpPr>
        <p:spPr>
          <a:xfrm>
            <a:off x="7316280" y="349992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07" name="Line 8"/>
          <p:cNvSpPr/>
          <p:nvPr/>
        </p:nvSpPr>
        <p:spPr>
          <a:xfrm>
            <a:off x="3824280" y="349992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08" name="Line 9"/>
          <p:cNvSpPr/>
          <p:nvPr/>
        </p:nvSpPr>
        <p:spPr>
          <a:xfrm>
            <a:off x="5588280" y="349992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pic>
        <p:nvPicPr>
          <p:cNvPr descr="" id="20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91240" y="2731320"/>
            <a:ext cx="1738080" cy="1672560"/>
          </a:xfrm>
          <a:prstGeom prst="rect">
            <a:avLst/>
          </a:prstGeom>
        </p:spPr>
      </p:pic>
      <p:sp>
        <p:nvSpPr>
          <p:cNvPr id="210" name="Line 10"/>
          <p:cNvSpPr/>
          <p:nvPr/>
        </p:nvSpPr>
        <p:spPr>
          <a:xfrm>
            <a:off x="2060640" y="350028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11" name="TextShape 11"/>
          <p:cNvSpPr txBox="1"/>
          <p:nvPr/>
        </p:nvSpPr>
        <p:spPr>
          <a:xfrm>
            <a:off x="457200" y="4971600"/>
            <a:ext cx="9372600" cy="14788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>
                <a:solidFill>
                  <a:srgbClr val="ff0000"/>
                </a:solidFill>
              </a:rPr>
              <a:t>Solution #2: </a:t>
            </a:r>
            <a:r>
              <a:rPr lang="en-US" sz="2800">
                <a:solidFill>
                  <a:srgbClr val="000000"/>
                </a:solidFill>
              </a:rPr>
              <a:t>live with it! </a:t>
            </a:r>
            <a:endParaRPr/>
          </a:p>
          <a:p>
            <a:r>
              <a:rPr lang="en-US" sz="2600">
                <a:solidFill>
                  <a:srgbClr val="000000"/>
                </a:solidFill>
              </a:rPr>
              <a:t>	</a:t>
            </a:r>
            <a:r>
              <a:rPr lang="en-US" sz="2600">
                <a:solidFill>
                  <a:srgbClr val="000000"/>
                </a:solidFill>
              </a:rPr>
              <a:t>	</a:t>
            </a:r>
            <a:r>
              <a:rPr lang="en-US" sz="2600">
                <a:solidFill>
                  <a:srgbClr val="000000"/>
                </a:solidFill>
              </a:rPr>
              <a:t>	</a:t>
            </a:r>
            <a:r>
              <a:rPr lang="en-US" sz="2600">
                <a:solidFill>
                  <a:srgbClr val="000000"/>
                </a:solidFill>
              </a:rPr>
              <a:t>	</a:t>
            </a:r>
            <a:r>
              <a:rPr lang="en-US" sz="2600">
                <a:solidFill>
                  <a:srgbClr val="000000"/>
                </a:solidFill>
              </a:rPr>
              <a:t>	</a:t>
            </a:r>
            <a:r>
              <a:rPr lang="en-US" sz="2600">
                <a:solidFill>
                  <a:srgbClr val="000000"/>
                </a:solidFill>
              </a:rPr>
              <a:t>  </a:t>
            </a:r>
            <a:r>
              <a:rPr lang="en-US" sz="2600">
                <a:solidFill>
                  <a:srgbClr val="000000"/>
                </a:solidFill>
              </a:rPr>
              <a:t>It will converge to a local minimum.</a:t>
            </a:r>
            <a:endParaRPr/>
          </a:p>
          <a:p>
            <a:r>
              <a:rPr lang="en-US" sz="2600">
                <a:solidFill>
                  <a:srgbClr val="000000"/>
                </a:solidFill>
              </a:rPr>
              <a:t>	</a:t>
            </a:r>
            <a:r>
              <a:rPr lang="en-US" sz="2600">
                <a:solidFill>
                  <a:srgbClr val="000000"/>
                </a:solidFill>
              </a:rPr>
              <a:t>	</a:t>
            </a:r>
            <a:r>
              <a:rPr lang="en-US" sz="2600">
                <a:solidFill>
                  <a:srgbClr val="000000"/>
                </a:solidFill>
              </a:rPr>
              <a:t>	</a:t>
            </a:r>
            <a:r>
              <a:rPr lang="en-US" sz="2600">
                <a:solidFill>
                  <a:srgbClr val="000000"/>
                </a:solidFill>
              </a:rPr>
              <a:t>	</a:t>
            </a:r>
            <a:r>
              <a:rPr lang="en-US" sz="2600">
                <a:solidFill>
                  <a:srgbClr val="000000"/>
                </a:solidFill>
              </a:rPr>
              <a:t>	</a:t>
            </a:r>
            <a:r>
              <a:rPr lang="en-US" sz="2600">
                <a:solidFill>
                  <a:srgbClr val="000000"/>
                </a:solidFill>
              </a:rPr>
              <a:t>  </a:t>
            </a:r>
            <a:r>
              <a:rPr lang="en-US" sz="2600">
                <a:solidFill>
                  <a:srgbClr val="000000"/>
                </a:solidFill>
              </a:rPr>
              <a:t>It is much more powerful!!</a:t>
            </a:r>
            <a:r>
              <a:rPr b="1" lang="en-US" sz="2600">
                <a:solidFill>
                  <a:srgbClr val="ff0000"/>
                </a:solidFill>
              </a:rPr>
              <a:t> </a:t>
            </a:r>
            <a:endParaRPr/>
          </a:p>
        </p:txBody>
      </p:sp>
      <p:sp>
        <p:nvSpPr>
          <p:cNvPr id="212" name="TextShape 12"/>
          <p:cNvSpPr txBox="1"/>
          <p:nvPr/>
        </p:nvSpPr>
        <p:spPr>
          <a:xfrm>
            <a:off x="205560" y="6544800"/>
            <a:ext cx="8252640" cy="10141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i="1" lang="en-US" sz="2800">
                <a:solidFill>
                  <a:srgbClr val="ff0000"/>
                </a:solidFill>
              </a:rPr>
              <a:t>Given lots of data, engineer less and learn more!!</a:t>
            </a:r>
            <a:endParaRPr/>
          </a:p>
          <a:p>
            <a:pPr algn="ctr"/>
            <a:r>
              <a:rPr i="1" lang="en-US" sz="2800">
                <a:solidFill>
                  <a:srgbClr val="ff0000"/>
                </a:solidFill>
              </a:rPr>
              <a:t>Just need to know a few tricks of the trade...</a:t>
            </a:r>
            <a:endParaRPr/>
          </a:p>
        </p:txBody>
      </p:sp>
      <p:sp>
        <p:nvSpPr>
          <p:cNvPr id="213" name="TextShape 13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21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0" y="180000"/>
            <a:ext cx="100800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</a:rPr>
              <a:t>Deep Learning in Practice</a:t>
            </a:r>
            <a:endParaRPr/>
          </a:p>
        </p:txBody>
      </p:sp>
      <p:sp>
        <p:nvSpPr>
          <p:cNvPr id="216" name="TextShape 2"/>
          <p:cNvSpPr txBox="1"/>
          <p:nvPr/>
        </p:nvSpPr>
        <p:spPr>
          <a:xfrm>
            <a:off x="217440" y="1386360"/>
            <a:ext cx="10069560" cy="552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800">
                <a:latin typeface="FreeSans"/>
              </a:rPr>
              <a:t>Optimization is easy, need to know a few tricks of the trade.</a:t>
            </a:r>
            <a:endParaRPr/>
          </a:p>
        </p:txBody>
      </p:sp>
      <p:sp>
        <p:nvSpPr>
          <p:cNvPr id="217" name="CustomShape 3"/>
          <p:cNvSpPr/>
          <p:nvPr/>
        </p:nvSpPr>
        <p:spPr>
          <a:xfrm>
            <a:off x="2792520" y="217692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218" name="CustomShape 4"/>
          <p:cNvSpPr/>
          <p:nvPr/>
        </p:nvSpPr>
        <p:spPr>
          <a:xfrm>
            <a:off x="4484520" y="217728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219" name="CustomShape 5"/>
          <p:cNvSpPr/>
          <p:nvPr/>
        </p:nvSpPr>
        <p:spPr>
          <a:xfrm>
            <a:off x="6212520" y="217764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220" name="CustomShape 6"/>
          <p:cNvSpPr/>
          <p:nvPr/>
        </p:nvSpPr>
        <p:spPr>
          <a:xfrm>
            <a:off x="7976520" y="217800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221" name="Line 7"/>
          <p:cNvSpPr/>
          <p:nvPr/>
        </p:nvSpPr>
        <p:spPr>
          <a:xfrm>
            <a:off x="7316280" y="349992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22" name="Line 8"/>
          <p:cNvSpPr/>
          <p:nvPr/>
        </p:nvSpPr>
        <p:spPr>
          <a:xfrm>
            <a:off x="3824280" y="349992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23" name="Line 9"/>
          <p:cNvSpPr/>
          <p:nvPr/>
        </p:nvSpPr>
        <p:spPr>
          <a:xfrm>
            <a:off x="5588280" y="349992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pic>
        <p:nvPicPr>
          <p:cNvPr descr="" id="22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91240" y="2731320"/>
            <a:ext cx="1738080" cy="1672560"/>
          </a:xfrm>
          <a:prstGeom prst="rect">
            <a:avLst/>
          </a:prstGeom>
        </p:spPr>
      </p:pic>
      <p:sp>
        <p:nvSpPr>
          <p:cNvPr id="225" name="Line 10"/>
          <p:cNvSpPr/>
          <p:nvPr/>
        </p:nvSpPr>
        <p:spPr>
          <a:xfrm>
            <a:off x="2060640" y="350028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26" name="TextShape 11"/>
          <p:cNvSpPr txBox="1"/>
          <p:nvPr/>
        </p:nvSpPr>
        <p:spPr>
          <a:xfrm>
            <a:off x="457200" y="5583600"/>
            <a:ext cx="9829800" cy="619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>
                <a:solidFill>
                  <a:srgbClr val="ff0000"/>
                </a:solidFill>
              </a:rPr>
              <a:t>Q: </a:t>
            </a:r>
            <a:r>
              <a:rPr lang="en-US" sz="2800">
                <a:solidFill>
                  <a:srgbClr val="000000"/>
                </a:solidFill>
              </a:rPr>
              <a:t>What's the feature extractor? And what's the classifier?</a:t>
            </a:r>
            <a:endParaRPr/>
          </a:p>
        </p:txBody>
      </p:sp>
      <p:sp>
        <p:nvSpPr>
          <p:cNvPr id="227" name="TextShape 12"/>
          <p:cNvSpPr txBox="1"/>
          <p:nvPr/>
        </p:nvSpPr>
        <p:spPr>
          <a:xfrm>
            <a:off x="457560" y="6231600"/>
            <a:ext cx="9829800" cy="619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>
                <a:solidFill>
                  <a:srgbClr val="ff0000"/>
                </a:solidFill>
              </a:rPr>
              <a:t>A: </a:t>
            </a:r>
            <a:r>
              <a:rPr lang="en-US" sz="2800">
                <a:solidFill>
                  <a:srgbClr val="000000"/>
                </a:solidFill>
              </a:rPr>
              <a:t>No distinction, end-to-end learning!</a:t>
            </a:r>
            <a:endParaRPr/>
          </a:p>
        </p:txBody>
      </p:sp>
      <p:sp>
        <p:nvSpPr>
          <p:cNvPr id="228" name="TextShape 13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22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0" y="180000"/>
            <a:ext cx="100800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</a:rPr>
              <a:t>Deep Learning in Practice</a:t>
            </a:r>
            <a:endParaRPr/>
          </a:p>
        </p:txBody>
      </p:sp>
      <p:sp>
        <p:nvSpPr>
          <p:cNvPr id="231" name="TextShape 2"/>
          <p:cNvSpPr txBox="1"/>
          <p:nvPr/>
        </p:nvSpPr>
        <p:spPr>
          <a:xfrm>
            <a:off x="217440" y="1386360"/>
            <a:ext cx="10069560" cy="552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800">
                <a:latin typeface="FreeSans"/>
              </a:rPr>
              <a:t>It works very well in practice:</a:t>
            </a:r>
            <a:endParaRPr/>
          </a:p>
        </p:txBody>
      </p:sp>
      <p:pic>
        <p:nvPicPr>
          <p:cNvPr descr="" id="23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3886200"/>
            <a:ext cx="4819320" cy="2609640"/>
          </a:xfrm>
          <a:prstGeom prst="rect">
            <a:avLst/>
          </a:prstGeom>
        </p:spPr>
      </p:pic>
      <p:pic>
        <p:nvPicPr>
          <p:cNvPr descr="" id="23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0" y="2057400"/>
            <a:ext cx="4114800" cy="3886200"/>
          </a:xfrm>
          <a:prstGeom prst="rect">
            <a:avLst/>
          </a:prstGeom>
        </p:spPr>
      </p:pic>
      <p:pic>
        <p:nvPicPr>
          <p:cNvPr descr="" id="23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172200" y="4343400"/>
            <a:ext cx="3200400" cy="2514600"/>
          </a:xfrm>
          <a:prstGeom prst="rect">
            <a:avLst/>
          </a:prstGeom>
        </p:spPr>
      </p:pic>
      <p:sp>
        <p:nvSpPr>
          <p:cNvPr id="235" name="TextShape 3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236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0" y="228600"/>
            <a:ext cx="100800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8000"/>
                </a:solidFill>
              </a:rPr>
              <a:t>KEY IDEAS: WHY DEEP LEARNING</a:t>
            </a:r>
            <a:endParaRPr/>
          </a:p>
        </p:txBody>
      </p:sp>
      <p:sp>
        <p:nvSpPr>
          <p:cNvPr id="238" name="TextShape 2"/>
          <p:cNvSpPr txBox="1"/>
          <p:nvPr/>
        </p:nvSpPr>
        <p:spPr>
          <a:xfrm>
            <a:off x="457200" y="1935000"/>
            <a:ext cx="9144000" cy="46519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1"/>
              </a:buBlip>
            </a:pPr>
            <a:r>
              <a:rPr lang="en-US" sz="3200"/>
              <a:t> </a:t>
            </a:r>
            <a:r>
              <a:rPr lang="en-US" sz="3200"/>
              <a:t>We need non-linear system</a:t>
            </a:r>
            <a:endParaRPr/>
          </a:p>
          <a:p>
            <a:endParaRPr/>
          </a:p>
          <a:p>
            <a:pPr>
              <a:buBlip>
                <a:blip r:embed="rId2"/>
              </a:buBlip>
            </a:pPr>
            <a:r>
              <a:rPr lang="en-US" sz="3200"/>
              <a:t> </a:t>
            </a:r>
            <a:r>
              <a:rPr lang="en-US" sz="3200"/>
              <a:t>We need to learn it from data</a:t>
            </a:r>
            <a:endParaRPr/>
          </a:p>
          <a:p>
            <a:endParaRPr/>
          </a:p>
          <a:p>
            <a:pPr>
              <a:buBlip>
                <a:blip r:embed="rId3"/>
              </a:buBlip>
            </a:pPr>
            <a:r>
              <a:rPr lang="en-US" sz="3200"/>
              <a:t> </a:t>
            </a:r>
            <a:r>
              <a:rPr lang="en-US" sz="3200"/>
              <a:t>Build feature hierarchies</a:t>
            </a:r>
            <a:endParaRPr/>
          </a:p>
          <a:p>
            <a:pPr lvl="1">
              <a:buBlip>
                <a:blip r:embed="rId4"/>
              </a:buBlip>
            </a:pPr>
            <a:r>
              <a:rPr lang="en-US" sz="2600"/>
              <a:t>Distributed representations</a:t>
            </a:r>
            <a:endParaRPr/>
          </a:p>
          <a:p>
            <a:pPr lvl="1">
              <a:buBlip>
                <a:blip r:embed="rId5"/>
              </a:buBlip>
            </a:pPr>
            <a:r>
              <a:rPr lang="en-US" sz="2600"/>
              <a:t>Compositionality </a:t>
            </a:r>
            <a:endParaRPr/>
          </a:p>
          <a:p>
            <a:endParaRPr/>
          </a:p>
          <a:p>
            <a:pPr>
              <a:buBlip>
                <a:blip r:embed="rId6"/>
              </a:buBlip>
            </a:pPr>
            <a:r>
              <a:rPr lang="en-US" sz="3200"/>
              <a:t> </a:t>
            </a:r>
            <a:r>
              <a:rPr lang="en-US" sz="3200"/>
              <a:t>End-to-end learning</a:t>
            </a:r>
            <a:endParaRPr/>
          </a:p>
        </p:txBody>
      </p:sp>
      <p:sp>
        <p:nvSpPr>
          <p:cNvPr id="239" name="TextShape 3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240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6228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What Is Deep Learning?</a:t>
            </a:r>
            <a:endParaRPr/>
          </a:p>
        </p:txBody>
      </p:sp>
      <p:pic>
        <p:nvPicPr>
          <p:cNvPr descr="" id="24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78160" y="1296360"/>
            <a:ext cx="8529840" cy="5574240"/>
          </a:xfrm>
          <a:prstGeom prst="rect">
            <a:avLst/>
          </a:prstGeom>
        </p:spPr>
      </p:pic>
      <p:sp>
        <p:nvSpPr>
          <p:cNvPr id="243" name="TextShape 2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24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61920" y="8496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Buzz Words</a:t>
            </a:r>
            <a:endParaRPr/>
          </a:p>
        </p:txBody>
      </p:sp>
      <p:pic>
        <p:nvPicPr>
          <p:cNvPr descr="" id="24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49800" y="1512000"/>
            <a:ext cx="7018200" cy="4541400"/>
          </a:xfrm>
          <a:prstGeom prst="rect">
            <a:avLst/>
          </a:prstGeom>
        </p:spPr>
      </p:pic>
      <p:sp>
        <p:nvSpPr>
          <p:cNvPr id="247" name="CustomShape 2"/>
          <p:cNvSpPr/>
          <p:nvPr/>
        </p:nvSpPr>
        <p:spPr>
          <a:xfrm>
            <a:off x="1371600" y="1371600"/>
            <a:ext cx="6629400" cy="4572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8" name="TextShape 3"/>
          <p:cNvSpPr txBox="1"/>
          <p:nvPr/>
        </p:nvSpPr>
        <p:spPr>
          <a:xfrm>
            <a:off x="576000" y="2196720"/>
            <a:ext cx="5117400" cy="5140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Comic Sans MS"/>
              </a:rPr>
              <a:t>It's a Contrastive Divergence</a:t>
            </a:r>
            <a:endParaRPr/>
          </a:p>
        </p:txBody>
      </p:sp>
      <p:sp>
        <p:nvSpPr>
          <p:cNvPr id="249" name="TextShape 4"/>
          <p:cNvSpPr txBox="1"/>
          <p:nvPr/>
        </p:nvSpPr>
        <p:spPr>
          <a:xfrm>
            <a:off x="3130920" y="1498680"/>
            <a:ext cx="4343400" cy="5140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Comic Sans MS"/>
              </a:rPr>
              <a:t>It's a Convolutional Net</a:t>
            </a:r>
            <a:endParaRPr/>
          </a:p>
        </p:txBody>
      </p:sp>
      <p:sp>
        <p:nvSpPr>
          <p:cNvPr id="250" name="TextShape 5"/>
          <p:cNvSpPr txBox="1"/>
          <p:nvPr/>
        </p:nvSpPr>
        <p:spPr>
          <a:xfrm>
            <a:off x="5103000" y="4404600"/>
            <a:ext cx="5117400" cy="5140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Comic Sans MS"/>
              </a:rPr>
              <a:t>It's just old Neural Nets</a:t>
            </a:r>
            <a:endParaRPr/>
          </a:p>
        </p:txBody>
      </p:sp>
      <p:sp>
        <p:nvSpPr>
          <p:cNvPr id="251" name="TextShape 6"/>
          <p:cNvSpPr txBox="1"/>
          <p:nvPr/>
        </p:nvSpPr>
        <p:spPr>
          <a:xfrm>
            <a:off x="4707720" y="3043800"/>
            <a:ext cx="4343400" cy="5140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Comic Sans MS"/>
              </a:rPr>
              <a:t>It's a Feature Learning</a:t>
            </a:r>
            <a:endParaRPr/>
          </a:p>
        </p:txBody>
      </p:sp>
      <p:sp>
        <p:nvSpPr>
          <p:cNvPr id="252" name="TextShape 7"/>
          <p:cNvSpPr txBox="1"/>
          <p:nvPr/>
        </p:nvSpPr>
        <p:spPr>
          <a:xfrm>
            <a:off x="2286000" y="5200920"/>
            <a:ext cx="4343400" cy="5140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Comic Sans MS"/>
              </a:rPr>
              <a:t>It's a Deep Belief Net</a:t>
            </a:r>
            <a:endParaRPr/>
          </a:p>
        </p:txBody>
      </p:sp>
      <p:sp>
        <p:nvSpPr>
          <p:cNvPr id="253" name="TextShape 8"/>
          <p:cNvSpPr txBox="1"/>
          <p:nvPr/>
        </p:nvSpPr>
        <p:spPr>
          <a:xfrm>
            <a:off x="685800" y="3657600"/>
            <a:ext cx="4572000" cy="5140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Comic Sans MS"/>
              </a:rPr>
              <a:t>It's a Unsupervised Learning</a:t>
            </a:r>
            <a:endParaRPr/>
          </a:p>
        </p:txBody>
      </p:sp>
      <p:sp>
        <p:nvSpPr>
          <p:cNvPr id="254" name="TextShape 9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25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61920" y="8496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(My) Definition</a:t>
            </a:r>
            <a:endParaRPr/>
          </a:p>
        </p:txBody>
      </p:sp>
      <p:sp>
        <p:nvSpPr>
          <p:cNvPr id="257" name="TextShape 2"/>
          <p:cNvSpPr txBox="1"/>
          <p:nvPr/>
        </p:nvSpPr>
        <p:spPr>
          <a:xfrm>
            <a:off x="288360" y="1993320"/>
            <a:ext cx="9611640" cy="45457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1"/>
              </a:buBlip>
            </a:pPr>
            <a:r>
              <a:rPr b="1" lang="en-US" sz="3200">
                <a:solidFill>
                  <a:srgbClr val="ff0000"/>
                </a:solidFill>
              </a:rPr>
              <a:t>A Deep Learning method is</a:t>
            </a:r>
            <a:r>
              <a:rPr lang="en-US" sz="3200"/>
              <a:t>:</a:t>
            </a:r>
            <a:r>
              <a:rPr lang="en-US" sz="2800"/>
              <a:t> a method  which makes predictions by using a sequence of non-linear processing stages. The resulting intermediate representations can be interpreted as feature hierarchies and the whole system is jointly learned from data. </a:t>
            </a:r>
            <a:endParaRPr/>
          </a:p>
          <a:p>
            <a:endParaRPr/>
          </a:p>
          <a:p>
            <a:pPr>
              <a:buBlip>
                <a:blip r:embed="rId2"/>
              </a:buBlip>
            </a:pPr>
            <a:r>
              <a:rPr lang="en-US" sz="2800"/>
              <a:t>Some deep learning methods are probabilistic, others are loss-based, some are supervised, other unsupervised... </a:t>
            </a:r>
            <a:endParaRPr/>
          </a:p>
          <a:p>
            <a:endParaRPr/>
          </a:p>
          <a:p>
            <a:pPr>
              <a:buBlip>
                <a:blip r:embed="rId3"/>
              </a:buBlip>
            </a:pPr>
            <a:r>
              <a:rPr lang="en-US" sz="2800"/>
              <a:t>It's a large family!</a:t>
            </a:r>
            <a:endParaRPr/>
          </a:p>
        </p:txBody>
      </p:sp>
      <p:sp>
        <p:nvSpPr>
          <p:cNvPr id="258" name="TextShape 3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259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825600" y="2617200"/>
            <a:ext cx="1635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Perceptron</a:t>
            </a:r>
            <a:endParaRPr/>
          </a:p>
        </p:txBody>
      </p:sp>
      <p:sp>
        <p:nvSpPr>
          <p:cNvPr id="261" name="TextShape 2"/>
          <p:cNvSpPr txBox="1"/>
          <p:nvPr/>
        </p:nvSpPr>
        <p:spPr>
          <a:xfrm>
            <a:off x="2928600" y="2797560"/>
            <a:ext cx="3429000" cy="10141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800">
                <a:solidFill>
                  <a:srgbClr val="ff0000"/>
                </a:solidFill>
              </a:rPr>
              <a:t>1957</a:t>
            </a:r>
            <a:endParaRPr/>
          </a:p>
          <a:p>
            <a:pPr algn="ctr"/>
            <a:r>
              <a:rPr b="1" lang="en-US" sz="2800">
                <a:solidFill>
                  <a:srgbClr val="ff0000"/>
                </a:solidFill>
              </a:rPr>
              <a:t>Rosenblatt</a:t>
            </a:r>
            <a:endParaRPr/>
          </a:p>
        </p:txBody>
      </p:sp>
      <p:sp>
        <p:nvSpPr>
          <p:cNvPr id="262" name="CustomShape 3"/>
          <p:cNvSpPr/>
          <p:nvPr/>
        </p:nvSpPr>
        <p:spPr>
          <a:xfrm>
            <a:off x="8279280" y="249624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263" name="TextShape 4"/>
          <p:cNvSpPr txBox="1"/>
          <p:nvPr/>
        </p:nvSpPr>
        <p:spPr>
          <a:xfrm>
            <a:off x="-36000" y="6157080"/>
            <a:ext cx="10080000" cy="12150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ff0000"/>
                </a:solidFill>
                <a:latin typeface="Times New Roman"/>
              </a:rPr>
              <a:t>THE SPACE OF </a:t>
            </a:r>
            <a:endParaRPr/>
          </a:p>
          <a:p>
            <a:pPr algn="ctr"/>
            <a:r>
              <a:rPr b="1" lang="en-US" sz="4000">
                <a:solidFill>
                  <a:srgbClr val="ff0000"/>
                </a:solidFill>
                <a:latin typeface="Times New Roman"/>
              </a:rPr>
              <a:t>MACHINE LEARNING METHODS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6825600" y="2617200"/>
            <a:ext cx="1635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Perceptron</a:t>
            </a:r>
            <a:endParaRPr/>
          </a:p>
        </p:txBody>
      </p:sp>
      <p:sp>
        <p:nvSpPr>
          <p:cNvPr id="265" name="TextShape 2"/>
          <p:cNvSpPr txBox="1"/>
          <p:nvPr/>
        </p:nvSpPr>
        <p:spPr>
          <a:xfrm>
            <a:off x="1684800" y="2622600"/>
            <a:ext cx="19562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Neural Net</a:t>
            </a:r>
            <a:endParaRPr/>
          </a:p>
        </p:txBody>
      </p:sp>
      <p:sp>
        <p:nvSpPr>
          <p:cNvPr id="266" name="CustomShape 3"/>
          <p:cNvSpPr/>
          <p:nvPr/>
        </p:nvSpPr>
        <p:spPr>
          <a:xfrm>
            <a:off x="1492200" y="293400"/>
            <a:ext cx="7086600" cy="7086600"/>
          </a:xfrm>
          <a:prstGeom prst="ellipse">
            <a:avLst/>
          </a:prstGeom>
          <a:ln w="109800">
            <a:solidFill>
              <a:srgbClr val="ff0000"/>
            </a:solidFill>
            <a:round/>
          </a:ln>
        </p:spPr>
      </p:sp>
      <p:sp>
        <p:nvSpPr>
          <p:cNvPr id="267" name="CustomShape 4"/>
          <p:cNvSpPr/>
          <p:nvPr/>
        </p:nvSpPr>
        <p:spPr>
          <a:xfrm>
            <a:off x="1596600" y="248040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268" name="TextShape 5"/>
          <p:cNvSpPr txBox="1"/>
          <p:nvPr/>
        </p:nvSpPr>
        <p:spPr>
          <a:xfrm>
            <a:off x="6665400" y="4036320"/>
            <a:ext cx="1956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AutoencoderNeural Net</a:t>
            </a:r>
            <a:endParaRPr/>
          </a:p>
        </p:txBody>
      </p:sp>
      <p:sp>
        <p:nvSpPr>
          <p:cNvPr id="269" name="CustomShape 6"/>
          <p:cNvSpPr/>
          <p:nvPr/>
        </p:nvSpPr>
        <p:spPr>
          <a:xfrm>
            <a:off x="8386560" y="44532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270" name="CustomShape 7"/>
          <p:cNvSpPr/>
          <p:nvPr/>
        </p:nvSpPr>
        <p:spPr>
          <a:xfrm>
            <a:off x="8279280" y="249624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271" name="CustomShape 8"/>
          <p:cNvSpPr/>
          <p:nvPr/>
        </p:nvSpPr>
        <p:spPr>
          <a:xfrm>
            <a:off x="1672200" y="-30600"/>
            <a:ext cx="6786000" cy="5036400"/>
          </a:xfrm>
          <a:prstGeom prst="blockArc">
            <a:avLst>
              <a:gd fmla="val -11758705" name="adj1"/>
              <a:gd fmla="val 8824" name="adj2"/>
            </a:avLst>
          </a:prstGeom>
          <a:solidFill>
            <a:srgbClr val="ffffff"/>
          </a:solidFill>
        </p:spPr>
      </p:sp>
      <p:sp>
        <p:nvSpPr>
          <p:cNvPr id="272" name="TextShape 9"/>
          <p:cNvSpPr txBox="1"/>
          <p:nvPr/>
        </p:nvSpPr>
        <p:spPr>
          <a:xfrm>
            <a:off x="2635200" y="3200400"/>
            <a:ext cx="4800600" cy="14760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800">
                <a:solidFill>
                  <a:srgbClr val="ff0000"/>
                </a:solidFill>
              </a:rPr>
              <a:t>80s </a:t>
            </a:r>
            <a:endParaRPr/>
          </a:p>
          <a:p>
            <a:pPr algn="ctr"/>
            <a:r>
              <a:rPr b="1" lang="en-US" sz="2800">
                <a:solidFill>
                  <a:srgbClr val="ff0000"/>
                </a:solidFill>
              </a:rPr>
              <a:t>back-propagation &amp; compute power </a:t>
            </a:r>
            <a:endParaRPr/>
          </a:p>
        </p:txBody>
      </p:sp>
      <p:sp>
        <p:nvSpPr>
          <p:cNvPr id="273" name="Freeform 10"/>
          <p:cNvSpPr/>
          <p:nvPr/>
        </p:nvSpPr>
        <p:spPr>
          <a:xfrm>
            <a:off x="1468800" y="2649960"/>
            <a:ext cx="199800" cy="1126440"/>
          </a:xfrm>
          <a:custGeom>
            <a:avLst/>
            <a:gdLst/>
            <a:ahLst/>
            <a:rect b="b" l="0" r="r" t="0"/>
            <a:pathLst>
              <a:path h="3129" w="555">
                <a:moveTo>
                  <a:pt x="11" y="3128"/>
                </a:moveTo>
                <a:cubicBezTo>
                  <a:pt x="0" y="1708"/>
                  <a:pt x="554" y="0"/>
                  <a:pt x="554" y="0"/>
                </a:cubicBezTo>
              </a:path>
            </a:pathLst>
          </a:custGeom>
          <a:ln w="109800">
            <a:solidFill>
              <a:srgbClr val="ff0000"/>
            </a:solidFill>
            <a:round/>
            <a:tailEnd len="med" type="triangle" w="med"/>
          </a:ln>
        </p:spPr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Shape 1"/>
          <p:cNvSpPr txBox="1"/>
          <p:nvPr/>
        </p:nvSpPr>
        <p:spPr>
          <a:xfrm>
            <a:off x="0" y="180000"/>
            <a:ext cx="100800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</a:rPr>
              <a:t>Ideal Features</a:t>
            </a:r>
            <a:endParaRPr/>
          </a:p>
        </p:txBody>
      </p:sp>
      <p:sp>
        <p:nvSpPr>
          <p:cNvPr id="11" name="CustomShape 2"/>
          <p:cNvSpPr/>
          <p:nvPr/>
        </p:nvSpPr>
        <p:spPr>
          <a:xfrm>
            <a:off x="6123600" y="2709000"/>
            <a:ext cx="1638000" cy="1620000"/>
          </a:xfrm>
          <a:prstGeom prst="rect">
            <a:avLst/>
          </a:prstGeom>
          <a:solidFill>
            <a:srgbClr val="000000"/>
          </a:solidFill>
        </p:spPr>
        <p:txBody>
          <a:bodyPr anchor="ctr" bIns="45000" lIns="90000" rIns="90000" tIns="45000" wrap="none"/>
          <a:p>
            <a:pPr algn="ctr"/>
            <a:r>
              <a:rPr b="1" lang="en-US" sz="2800">
                <a:solidFill>
                  <a:srgbClr val="ffffff"/>
                </a:solidFill>
              </a:rPr>
              <a:t>Ideal</a:t>
            </a:r>
            <a:endParaRPr/>
          </a:p>
          <a:p>
            <a:pPr algn="ctr"/>
            <a:r>
              <a:rPr b="1" lang="en-US" sz="2800">
                <a:solidFill>
                  <a:srgbClr val="ffffff"/>
                </a:solidFill>
              </a:rPr>
              <a:t> </a:t>
            </a:r>
            <a:r>
              <a:rPr b="1" lang="en-US" sz="2800">
                <a:solidFill>
                  <a:srgbClr val="ffffff"/>
                </a:solidFill>
              </a:rPr>
              <a:t>Feature </a:t>
            </a:r>
            <a:endParaRPr/>
          </a:p>
          <a:p>
            <a:pPr algn="ctr"/>
            <a:r>
              <a:rPr b="1" lang="en-US" sz="2800">
                <a:solidFill>
                  <a:srgbClr val="ffffff"/>
                </a:solidFill>
              </a:rPr>
              <a:t>Extractor</a:t>
            </a:r>
            <a:endParaRPr/>
          </a:p>
        </p:txBody>
      </p:sp>
      <p:sp>
        <p:nvSpPr>
          <p:cNvPr id="12" name="Line 3"/>
          <p:cNvSpPr/>
          <p:nvPr/>
        </p:nvSpPr>
        <p:spPr>
          <a:xfrm>
            <a:off x="5688000" y="3522600"/>
            <a:ext cx="45720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3" name="TextShape 4"/>
          <p:cNvSpPr txBox="1"/>
          <p:nvPr/>
        </p:nvSpPr>
        <p:spPr>
          <a:xfrm>
            <a:off x="7785000" y="1265400"/>
            <a:ext cx="2550600" cy="525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- window, right</a:t>
            </a:r>
            <a:endParaRPr/>
          </a:p>
          <a:p>
            <a:r>
              <a:rPr lang="en-US"/>
              <a:t>- chair, left</a:t>
            </a:r>
            <a:endParaRPr/>
          </a:p>
          <a:p>
            <a:r>
              <a:rPr lang="en-US"/>
              <a:t>- monitor, top of shelf</a:t>
            </a:r>
            <a:endParaRPr/>
          </a:p>
          <a:p>
            <a:r>
              <a:rPr lang="en-US"/>
              <a:t>- carpet, bottom</a:t>
            </a:r>
            <a:endParaRPr/>
          </a:p>
          <a:p>
            <a:r>
              <a:rPr lang="en-US"/>
              <a:t>- drums, corner</a:t>
            </a:r>
            <a:endParaRPr/>
          </a:p>
          <a:p>
            <a:r>
              <a:rPr lang="en-US"/>
              <a:t>- …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lang="en-US"/>
              <a:t>- pillows on couch</a:t>
            </a:r>
            <a:endParaRPr/>
          </a:p>
        </p:txBody>
      </p:sp>
      <p:sp>
        <p:nvSpPr>
          <p:cNvPr id="14" name="Line 5"/>
          <p:cNvSpPr/>
          <p:nvPr/>
        </p:nvSpPr>
        <p:spPr>
          <a:xfrm>
            <a:off x="7704000" y="3522600"/>
            <a:ext cx="45720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5" name="TextShape 6"/>
          <p:cNvSpPr txBox="1"/>
          <p:nvPr/>
        </p:nvSpPr>
        <p:spPr>
          <a:xfrm>
            <a:off x="228600" y="6400800"/>
            <a:ext cx="9601200" cy="10155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>
                <a:solidFill>
                  <a:srgbClr val="ff0000"/>
                </a:solidFill>
              </a:rPr>
              <a:t>Q.:</a:t>
            </a:r>
            <a:r>
              <a:rPr lang="en-US"/>
              <a:t> What objects are in the image? Where is the lamp?</a:t>
            </a:r>
            <a:endParaRPr/>
          </a:p>
          <a:p>
            <a:r>
              <a:rPr lang="en-US"/>
              <a:t>        </a:t>
            </a:r>
            <a:r>
              <a:rPr lang="en-US"/>
              <a:t>What is on the couch? ...</a:t>
            </a:r>
            <a:endParaRPr/>
          </a:p>
        </p:txBody>
      </p:sp>
      <p:pic>
        <p:nvPicPr>
          <p:cNvPr descr="" id="1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080" y="1143000"/>
            <a:ext cx="5695920" cy="4343400"/>
          </a:xfrm>
          <a:prstGeom prst="rect">
            <a:avLst/>
          </a:prstGeom>
        </p:spPr>
      </p:pic>
      <p:sp>
        <p:nvSpPr>
          <p:cNvPr id="17" name="TextShape 7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6825600" y="2617200"/>
            <a:ext cx="1635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Perceptron</a:t>
            </a:r>
            <a:endParaRPr/>
          </a:p>
        </p:txBody>
      </p:sp>
      <p:sp>
        <p:nvSpPr>
          <p:cNvPr id="275" name="TextShape 2"/>
          <p:cNvSpPr txBox="1"/>
          <p:nvPr/>
        </p:nvSpPr>
        <p:spPr>
          <a:xfrm>
            <a:off x="1684800" y="2622600"/>
            <a:ext cx="19562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Neural Net</a:t>
            </a:r>
            <a:endParaRPr/>
          </a:p>
        </p:txBody>
      </p:sp>
      <p:sp>
        <p:nvSpPr>
          <p:cNvPr id="276" name="CustomShape 3"/>
          <p:cNvSpPr/>
          <p:nvPr/>
        </p:nvSpPr>
        <p:spPr>
          <a:xfrm>
            <a:off x="1492200" y="293400"/>
            <a:ext cx="7086600" cy="7086600"/>
          </a:xfrm>
          <a:prstGeom prst="ellipse">
            <a:avLst/>
          </a:prstGeom>
          <a:ln w="109800">
            <a:solidFill>
              <a:srgbClr val="ff0000"/>
            </a:solidFill>
            <a:custDash>
              <a:ds d="197000" sp="197000"/>
            </a:custDash>
            <a:round/>
          </a:ln>
        </p:spPr>
      </p:sp>
      <p:sp>
        <p:nvSpPr>
          <p:cNvPr id="277" name="CustomShape 4"/>
          <p:cNvSpPr/>
          <p:nvPr/>
        </p:nvSpPr>
        <p:spPr>
          <a:xfrm>
            <a:off x="3200400" y="-444600"/>
            <a:ext cx="7279200" cy="29718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278" name="TextShape 5"/>
          <p:cNvSpPr txBox="1"/>
          <p:nvPr/>
        </p:nvSpPr>
        <p:spPr>
          <a:xfrm>
            <a:off x="6665400" y="4036320"/>
            <a:ext cx="1956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AutoencoderNeural Net</a:t>
            </a:r>
            <a:endParaRPr/>
          </a:p>
        </p:txBody>
      </p:sp>
      <p:sp>
        <p:nvSpPr>
          <p:cNvPr id="279" name="CustomShape 6"/>
          <p:cNvSpPr/>
          <p:nvPr/>
        </p:nvSpPr>
        <p:spPr>
          <a:xfrm>
            <a:off x="8386560" y="44532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280" name="CustomShape 7"/>
          <p:cNvSpPr/>
          <p:nvPr/>
        </p:nvSpPr>
        <p:spPr>
          <a:xfrm>
            <a:off x="8279280" y="249624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281" name="TextShape 8"/>
          <p:cNvSpPr txBox="1"/>
          <p:nvPr/>
        </p:nvSpPr>
        <p:spPr>
          <a:xfrm>
            <a:off x="2732400" y="3513600"/>
            <a:ext cx="4800600" cy="10141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800">
                <a:solidFill>
                  <a:srgbClr val="ff0000"/>
                </a:solidFill>
              </a:rPr>
              <a:t>90s </a:t>
            </a:r>
            <a:endParaRPr/>
          </a:p>
          <a:p>
            <a:pPr algn="ctr"/>
            <a:r>
              <a:rPr b="1" lang="en-US" sz="2800">
                <a:solidFill>
                  <a:srgbClr val="ff0000"/>
                </a:solidFill>
              </a:rPr>
              <a:t>LeCun's CNNs</a:t>
            </a:r>
            <a:endParaRPr/>
          </a:p>
        </p:txBody>
      </p:sp>
      <p:sp>
        <p:nvSpPr>
          <p:cNvPr id="282" name="CustomShape 9"/>
          <p:cNvSpPr/>
          <p:nvPr/>
        </p:nvSpPr>
        <p:spPr>
          <a:xfrm>
            <a:off x="2064960" y="150876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283" name="CustomShape 10"/>
          <p:cNvSpPr/>
          <p:nvPr/>
        </p:nvSpPr>
        <p:spPr>
          <a:xfrm>
            <a:off x="3037320" y="6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284" name="Freeform 11"/>
          <p:cNvSpPr/>
          <p:nvPr/>
        </p:nvSpPr>
        <p:spPr>
          <a:xfrm>
            <a:off x="1680840" y="1636200"/>
            <a:ext cx="569520" cy="991440"/>
          </a:xfrm>
          <a:custGeom>
            <a:avLst/>
            <a:gdLst/>
            <a:ahLst/>
            <a:rect b="b" l="0" r="r" t="0"/>
            <a:pathLst>
              <a:path h="2754" w="1582">
                <a:moveTo>
                  <a:pt x="0" y="2753"/>
                </a:moveTo>
                <a:cubicBezTo>
                  <a:pt x="475" y="1415"/>
                  <a:pt x="1581" y="0"/>
                  <a:pt x="1581" y="0"/>
                </a:cubicBezTo>
              </a:path>
            </a:pathLst>
          </a:custGeom>
          <a:ln w="10980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85" name="CustomShape 12"/>
          <p:cNvSpPr/>
          <p:nvPr/>
        </p:nvSpPr>
        <p:spPr>
          <a:xfrm>
            <a:off x="1596600" y="24804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286" name="TextShape 13"/>
          <p:cNvSpPr txBox="1"/>
          <p:nvPr/>
        </p:nvSpPr>
        <p:spPr>
          <a:xfrm>
            <a:off x="2189160" y="16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Convolutional Neural Net</a:t>
            </a:r>
            <a:endParaRPr/>
          </a:p>
        </p:txBody>
      </p:sp>
      <p:sp>
        <p:nvSpPr>
          <p:cNvPr id="287" name="TextShape 14"/>
          <p:cNvSpPr txBox="1"/>
          <p:nvPr/>
        </p:nvSpPr>
        <p:spPr>
          <a:xfrm>
            <a:off x="3161520" y="7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Recurrent Neural Net</a:t>
            </a:r>
            <a:endParaRPr/>
          </a:p>
        </p:txBody>
      </p:sp>
      <p:sp>
        <p:nvSpPr>
          <p:cNvPr id="288" name="TextShape 15"/>
          <p:cNvSpPr txBox="1"/>
          <p:nvPr/>
        </p:nvSpPr>
        <p:spPr>
          <a:xfrm>
            <a:off x="6233400" y="4792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Sparse Coding</a:t>
            </a:r>
            <a:endParaRPr/>
          </a:p>
        </p:txBody>
      </p:sp>
      <p:sp>
        <p:nvSpPr>
          <p:cNvPr id="289" name="CustomShape 16"/>
          <p:cNvSpPr/>
          <p:nvPr/>
        </p:nvSpPr>
        <p:spPr>
          <a:xfrm>
            <a:off x="8206560" y="5173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290" name="CustomShape 17"/>
          <p:cNvSpPr/>
          <p:nvPr/>
        </p:nvSpPr>
        <p:spPr>
          <a:xfrm>
            <a:off x="9028800" y="57153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291" name="TextShape 18"/>
          <p:cNvSpPr txBox="1"/>
          <p:nvPr/>
        </p:nvSpPr>
        <p:spPr>
          <a:xfrm>
            <a:off x="8650800" y="5243760"/>
            <a:ext cx="110016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GMM</a:t>
            </a:r>
            <a:endParaRPr/>
          </a:p>
        </p:txBody>
      </p:sp>
      <p:sp>
        <p:nvSpPr>
          <p:cNvPr id="292" name="CustomShape 19"/>
          <p:cNvSpPr/>
          <p:nvPr/>
        </p:nvSpPr>
        <p:spPr>
          <a:xfrm>
            <a:off x="8206560" y="517392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293" name="CustomShape 20"/>
          <p:cNvSpPr/>
          <p:nvPr/>
        </p:nvSpPr>
        <p:spPr>
          <a:xfrm>
            <a:off x="2093400" y="721800"/>
            <a:ext cx="1143000" cy="914400"/>
          </a:xfrm>
          <a:prstGeom prst="ellipse">
            <a:avLst/>
          </a:prstGeom>
          <a:solidFill>
            <a:srgbClr val="ffffff"/>
          </a:solidFill>
        </p:spPr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6825600" y="2617200"/>
            <a:ext cx="1635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Perceptron</a:t>
            </a:r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1492200" y="293400"/>
            <a:ext cx="7086600" cy="7086600"/>
          </a:xfrm>
          <a:prstGeom prst="ellipse">
            <a:avLst/>
          </a:prstGeom>
          <a:ln w="109800">
            <a:solidFill>
              <a:srgbClr val="ff0000"/>
            </a:solidFill>
            <a:round/>
          </a:ln>
        </p:spPr>
      </p:sp>
      <p:sp>
        <p:nvSpPr>
          <p:cNvPr id="296" name="CustomShape 3"/>
          <p:cNvSpPr/>
          <p:nvPr/>
        </p:nvSpPr>
        <p:spPr>
          <a:xfrm>
            <a:off x="824400" y="2635200"/>
            <a:ext cx="1387800" cy="37656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297" name="TextShape 4"/>
          <p:cNvSpPr txBox="1"/>
          <p:nvPr/>
        </p:nvSpPr>
        <p:spPr>
          <a:xfrm>
            <a:off x="6665400" y="4036320"/>
            <a:ext cx="1956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AutoencoderNeural Net</a:t>
            </a:r>
            <a:endParaRPr/>
          </a:p>
        </p:txBody>
      </p:sp>
      <p:sp>
        <p:nvSpPr>
          <p:cNvPr id="298" name="CustomShape 5"/>
          <p:cNvSpPr/>
          <p:nvPr/>
        </p:nvSpPr>
        <p:spPr>
          <a:xfrm>
            <a:off x="8386560" y="44532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299" name="CustomShape 6"/>
          <p:cNvSpPr/>
          <p:nvPr/>
        </p:nvSpPr>
        <p:spPr>
          <a:xfrm>
            <a:off x="8279280" y="249624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00" name="CustomShape 7"/>
          <p:cNvSpPr/>
          <p:nvPr/>
        </p:nvSpPr>
        <p:spPr>
          <a:xfrm>
            <a:off x="2064960" y="15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01" name="CustomShape 8"/>
          <p:cNvSpPr/>
          <p:nvPr/>
        </p:nvSpPr>
        <p:spPr>
          <a:xfrm>
            <a:off x="3037320" y="6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02" name="CustomShape 9"/>
          <p:cNvSpPr/>
          <p:nvPr/>
        </p:nvSpPr>
        <p:spPr>
          <a:xfrm>
            <a:off x="1596600" y="24804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03" name="TextShape 10"/>
          <p:cNvSpPr txBox="1"/>
          <p:nvPr/>
        </p:nvSpPr>
        <p:spPr>
          <a:xfrm>
            <a:off x="2189160" y="16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Convolutional Neural Net</a:t>
            </a:r>
            <a:endParaRPr/>
          </a:p>
        </p:txBody>
      </p:sp>
      <p:sp>
        <p:nvSpPr>
          <p:cNvPr id="304" name="TextShape 11"/>
          <p:cNvSpPr txBox="1"/>
          <p:nvPr/>
        </p:nvSpPr>
        <p:spPr>
          <a:xfrm>
            <a:off x="3161520" y="7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Recurrent Neural Net</a:t>
            </a:r>
            <a:endParaRPr/>
          </a:p>
        </p:txBody>
      </p:sp>
      <p:sp>
        <p:nvSpPr>
          <p:cNvPr id="305" name="TextShape 12"/>
          <p:cNvSpPr txBox="1"/>
          <p:nvPr/>
        </p:nvSpPr>
        <p:spPr>
          <a:xfrm>
            <a:off x="6233400" y="4792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Sparse Coding</a:t>
            </a:r>
            <a:endParaRPr/>
          </a:p>
        </p:txBody>
      </p:sp>
      <p:sp>
        <p:nvSpPr>
          <p:cNvPr id="306" name="CustomShape 13"/>
          <p:cNvSpPr/>
          <p:nvPr/>
        </p:nvSpPr>
        <p:spPr>
          <a:xfrm>
            <a:off x="8206560" y="5173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07" name="CustomShape 14"/>
          <p:cNvSpPr/>
          <p:nvPr/>
        </p:nvSpPr>
        <p:spPr>
          <a:xfrm>
            <a:off x="9303480" y="297180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308" name="TextShape 15"/>
          <p:cNvSpPr txBox="1"/>
          <p:nvPr/>
        </p:nvSpPr>
        <p:spPr>
          <a:xfrm>
            <a:off x="9003960" y="3185280"/>
            <a:ext cx="1041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SVM</a:t>
            </a:r>
            <a:endParaRPr/>
          </a:p>
        </p:txBody>
      </p:sp>
      <p:sp>
        <p:nvSpPr>
          <p:cNvPr id="309" name="CustomShape 16"/>
          <p:cNvSpPr/>
          <p:nvPr/>
        </p:nvSpPr>
        <p:spPr>
          <a:xfrm>
            <a:off x="8686080" y="118800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310" name="TextShape 17"/>
          <p:cNvSpPr txBox="1"/>
          <p:nvPr/>
        </p:nvSpPr>
        <p:spPr>
          <a:xfrm>
            <a:off x="8134560" y="1401480"/>
            <a:ext cx="13316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Boosting</a:t>
            </a:r>
            <a:endParaRPr/>
          </a:p>
        </p:txBody>
      </p:sp>
      <p:sp>
        <p:nvSpPr>
          <p:cNvPr id="311" name="CustomShape 18"/>
          <p:cNvSpPr/>
          <p:nvPr/>
        </p:nvSpPr>
        <p:spPr>
          <a:xfrm>
            <a:off x="9028800" y="57153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12" name="TextShape 19"/>
          <p:cNvSpPr txBox="1"/>
          <p:nvPr/>
        </p:nvSpPr>
        <p:spPr>
          <a:xfrm>
            <a:off x="8650800" y="5243760"/>
            <a:ext cx="110016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GMM</a:t>
            </a:r>
            <a:endParaRPr/>
          </a:p>
        </p:txBody>
      </p:sp>
      <p:sp>
        <p:nvSpPr>
          <p:cNvPr id="313" name="CustomShape 20"/>
          <p:cNvSpPr/>
          <p:nvPr/>
        </p:nvSpPr>
        <p:spPr>
          <a:xfrm>
            <a:off x="1040760" y="5047560"/>
            <a:ext cx="6719040" cy="29718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314" name="TextShape 21"/>
          <p:cNvSpPr txBox="1"/>
          <p:nvPr/>
        </p:nvSpPr>
        <p:spPr>
          <a:xfrm>
            <a:off x="5693400" y="5620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Restricted BM</a:t>
            </a:r>
            <a:endParaRPr/>
          </a:p>
        </p:txBody>
      </p:sp>
      <p:sp>
        <p:nvSpPr>
          <p:cNvPr id="315" name="TextShape 22"/>
          <p:cNvSpPr txBox="1"/>
          <p:nvPr/>
        </p:nvSpPr>
        <p:spPr>
          <a:xfrm>
            <a:off x="1684800" y="2622600"/>
            <a:ext cx="19562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Neural Net</a:t>
            </a:r>
            <a:endParaRPr/>
          </a:p>
        </p:txBody>
      </p:sp>
      <p:sp>
        <p:nvSpPr>
          <p:cNvPr id="316" name="TextShape 23"/>
          <p:cNvSpPr txBox="1"/>
          <p:nvPr/>
        </p:nvSpPr>
        <p:spPr>
          <a:xfrm>
            <a:off x="2732760" y="3513960"/>
            <a:ext cx="4800600" cy="10141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800">
                <a:solidFill>
                  <a:srgbClr val="ff0000"/>
                </a:solidFill>
              </a:rPr>
              <a:t>00s </a:t>
            </a:r>
            <a:endParaRPr/>
          </a:p>
          <a:p>
            <a:pPr algn="ctr"/>
            <a:r>
              <a:rPr b="1" lang="en-US" sz="2800">
                <a:solidFill>
                  <a:srgbClr val="ff0000"/>
                </a:solidFill>
              </a:rPr>
              <a:t>SVMs</a:t>
            </a:r>
            <a:endParaRPr/>
          </a:p>
        </p:txBody>
      </p:sp>
      <p:sp>
        <p:nvSpPr>
          <p:cNvPr id="317" name="Freeform 24"/>
          <p:cNvSpPr/>
          <p:nvPr/>
        </p:nvSpPr>
        <p:spPr>
          <a:xfrm>
            <a:off x="7757280" y="5182560"/>
            <a:ext cx="569520" cy="991440"/>
          </a:xfrm>
          <a:custGeom>
            <a:avLst/>
            <a:gdLst/>
            <a:ahLst/>
            <a:rect b="b" l="0" r="r" t="0"/>
            <a:pathLst>
              <a:path h="2754" w="1582">
                <a:moveTo>
                  <a:pt x="1581" y="0"/>
                </a:moveTo>
                <a:cubicBezTo>
                  <a:pt x="1106" y="1338"/>
                  <a:pt x="0" y="2753"/>
                  <a:pt x="0" y="2753"/>
                </a:cubicBezTo>
              </a:path>
            </a:pathLst>
          </a:custGeom>
          <a:ln w="10980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18" name="CustomShape 25"/>
          <p:cNvSpPr/>
          <p:nvPr/>
        </p:nvSpPr>
        <p:spPr>
          <a:xfrm>
            <a:off x="8206560" y="517392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19" name="CustomShape 26"/>
          <p:cNvSpPr/>
          <p:nvPr/>
        </p:nvSpPr>
        <p:spPr>
          <a:xfrm>
            <a:off x="7666560" y="600156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6825600" y="2617200"/>
            <a:ext cx="1635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Perceptron</a:t>
            </a:r>
            <a:endParaRPr/>
          </a:p>
        </p:txBody>
      </p:sp>
      <p:sp>
        <p:nvSpPr>
          <p:cNvPr id="321" name="CustomShape 2"/>
          <p:cNvSpPr/>
          <p:nvPr/>
        </p:nvSpPr>
        <p:spPr>
          <a:xfrm>
            <a:off x="8685720" y="1188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22" name="TextShape 3"/>
          <p:cNvSpPr txBox="1"/>
          <p:nvPr/>
        </p:nvSpPr>
        <p:spPr>
          <a:xfrm>
            <a:off x="8134200" y="1401480"/>
            <a:ext cx="13316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Boosting</a:t>
            </a:r>
            <a:endParaRPr/>
          </a:p>
        </p:txBody>
      </p:sp>
      <p:sp>
        <p:nvSpPr>
          <p:cNvPr id="323" name="CustomShape 4"/>
          <p:cNvSpPr/>
          <p:nvPr/>
        </p:nvSpPr>
        <p:spPr>
          <a:xfrm>
            <a:off x="9303480" y="29718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24" name="TextShape 5"/>
          <p:cNvSpPr txBox="1"/>
          <p:nvPr/>
        </p:nvSpPr>
        <p:spPr>
          <a:xfrm>
            <a:off x="9003960" y="3185280"/>
            <a:ext cx="1041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SVM</a:t>
            </a:r>
            <a:endParaRPr/>
          </a:p>
        </p:txBody>
      </p:sp>
      <p:sp>
        <p:nvSpPr>
          <p:cNvPr id="325" name="CustomShape 6"/>
          <p:cNvSpPr/>
          <p:nvPr/>
        </p:nvSpPr>
        <p:spPr>
          <a:xfrm>
            <a:off x="9028800" y="5715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26" name="TextShape 7"/>
          <p:cNvSpPr txBox="1"/>
          <p:nvPr/>
        </p:nvSpPr>
        <p:spPr>
          <a:xfrm>
            <a:off x="8650800" y="5243400"/>
            <a:ext cx="110016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GMM</a:t>
            </a:r>
            <a:endParaRPr/>
          </a:p>
        </p:txBody>
      </p:sp>
      <p:sp>
        <p:nvSpPr>
          <p:cNvPr id="327" name="CustomShape 8"/>
          <p:cNvSpPr/>
          <p:nvPr/>
        </p:nvSpPr>
        <p:spPr>
          <a:xfrm>
            <a:off x="1482480" y="70866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28" name="TextShape 9"/>
          <p:cNvSpPr txBox="1"/>
          <p:nvPr/>
        </p:nvSpPr>
        <p:spPr>
          <a:xfrm>
            <a:off x="914400" y="6589800"/>
            <a:ext cx="137160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BayesNP</a:t>
            </a:r>
            <a:endParaRPr/>
          </a:p>
        </p:txBody>
      </p:sp>
      <p:sp>
        <p:nvSpPr>
          <p:cNvPr id="329" name="CustomShape 10"/>
          <p:cNvSpPr/>
          <p:nvPr/>
        </p:nvSpPr>
        <p:spPr>
          <a:xfrm>
            <a:off x="1492200" y="293400"/>
            <a:ext cx="7086600" cy="7086600"/>
          </a:xfrm>
          <a:prstGeom prst="ellipse">
            <a:avLst/>
          </a:prstGeom>
          <a:ln w="109800">
            <a:solidFill>
              <a:srgbClr val="ff0000"/>
            </a:solidFill>
            <a:custDash>
              <a:ds d="197000" sp="197000"/>
            </a:custDash>
            <a:round/>
          </a:ln>
        </p:spPr>
      </p:sp>
      <p:sp>
        <p:nvSpPr>
          <p:cNvPr id="330" name="CustomShape 11"/>
          <p:cNvSpPr/>
          <p:nvPr/>
        </p:nvSpPr>
        <p:spPr>
          <a:xfrm>
            <a:off x="2064960" y="15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31" name="TextShape 12"/>
          <p:cNvSpPr txBox="1"/>
          <p:nvPr/>
        </p:nvSpPr>
        <p:spPr>
          <a:xfrm>
            <a:off x="3161520" y="7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Recurrent Neural Net</a:t>
            </a:r>
            <a:endParaRPr/>
          </a:p>
        </p:txBody>
      </p:sp>
      <p:sp>
        <p:nvSpPr>
          <p:cNvPr id="332" name="TextShape 13"/>
          <p:cNvSpPr txBox="1"/>
          <p:nvPr/>
        </p:nvSpPr>
        <p:spPr>
          <a:xfrm>
            <a:off x="6665400" y="4036320"/>
            <a:ext cx="1956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AutoencoderNeural Net</a:t>
            </a:r>
            <a:endParaRPr/>
          </a:p>
        </p:txBody>
      </p:sp>
      <p:sp>
        <p:nvSpPr>
          <p:cNvPr id="333" name="CustomShape 14"/>
          <p:cNvSpPr/>
          <p:nvPr/>
        </p:nvSpPr>
        <p:spPr>
          <a:xfrm>
            <a:off x="8386560" y="44532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34" name="TextShape 15"/>
          <p:cNvSpPr txBox="1"/>
          <p:nvPr/>
        </p:nvSpPr>
        <p:spPr>
          <a:xfrm>
            <a:off x="6233400" y="4792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Sparse Coding</a:t>
            </a:r>
            <a:endParaRPr/>
          </a:p>
        </p:txBody>
      </p:sp>
      <p:sp>
        <p:nvSpPr>
          <p:cNvPr id="335" name="CustomShape 16"/>
          <p:cNvSpPr/>
          <p:nvPr/>
        </p:nvSpPr>
        <p:spPr>
          <a:xfrm>
            <a:off x="8206560" y="5173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36" name="TextShape 17"/>
          <p:cNvSpPr txBox="1"/>
          <p:nvPr/>
        </p:nvSpPr>
        <p:spPr>
          <a:xfrm>
            <a:off x="5693400" y="5620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Restricted BM</a:t>
            </a:r>
            <a:endParaRPr/>
          </a:p>
        </p:txBody>
      </p:sp>
      <p:sp>
        <p:nvSpPr>
          <p:cNvPr id="337" name="CustomShape 18"/>
          <p:cNvSpPr/>
          <p:nvPr/>
        </p:nvSpPr>
        <p:spPr>
          <a:xfrm>
            <a:off x="7666560" y="6001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38" name="CustomShape 19"/>
          <p:cNvSpPr/>
          <p:nvPr/>
        </p:nvSpPr>
        <p:spPr>
          <a:xfrm>
            <a:off x="2208960" y="597276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339" name="CustomShape 20"/>
          <p:cNvSpPr/>
          <p:nvPr/>
        </p:nvSpPr>
        <p:spPr>
          <a:xfrm>
            <a:off x="8279280" y="249624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40" name="CustomShape 21"/>
          <p:cNvSpPr/>
          <p:nvPr/>
        </p:nvSpPr>
        <p:spPr>
          <a:xfrm>
            <a:off x="711000" y="2707200"/>
            <a:ext cx="2188800" cy="34290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341" name="TextShape 22"/>
          <p:cNvSpPr txBox="1"/>
          <p:nvPr/>
        </p:nvSpPr>
        <p:spPr>
          <a:xfrm>
            <a:off x="1684800" y="2622600"/>
            <a:ext cx="19562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Neural Net</a:t>
            </a:r>
            <a:endParaRPr/>
          </a:p>
        </p:txBody>
      </p:sp>
      <p:sp>
        <p:nvSpPr>
          <p:cNvPr id="342" name="TextShape 23"/>
          <p:cNvSpPr txBox="1"/>
          <p:nvPr/>
        </p:nvSpPr>
        <p:spPr>
          <a:xfrm>
            <a:off x="2189160" y="16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Convolutional Neural Net</a:t>
            </a:r>
            <a:endParaRPr/>
          </a:p>
        </p:txBody>
      </p:sp>
      <p:sp>
        <p:nvSpPr>
          <p:cNvPr id="343" name="CustomShape 24"/>
          <p:cNvSpPr/>
          <p:nvPr/>
        </p:nvSpPr>
        <p:spPr>
          <a:xfrm>
            <a:off x="3037320" y="6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44" name="CustomShape 25"/>
          <p:cNvSpPr/>
          <p:nvPr/>
        </p:nvSpPr>
        <p:spPr>
          <a:xfrm>
            <a:off x="1596600" y="24804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45" name="TextShape 26"/>
          <p:cNvSpPr txBox="1"/>
          <p:nvPr/>
        </p:nvSpPr>
        <p:spPr>
          <a:xfrm>
            <a:off x="2297160" y="5646960"/>
            <a:ext cx="23810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Deep Belief Net</a:t>
            </a:r>
            <a:endParaRPr/>
          </a:p>
        </p:txBody>
      </p:sp>
      <p:sp>
        <p:nvSpPr>
          <p:cNvPr id="346" name="Freeform 27"/>
          <p:cNvSpPr/>
          <p:nvPr/>
        </p:nvSpPr>
        <p:spPr>
          <a:xfrm>
            <a:off x="2284200" y="6117480"/>
            <a:ext cx="877320" cy="732960"/>
          </a:xfrm>
          <a:custGeom>
            <a:avLst/>
            <a:gdLst/>
            <a:ahLst/>
            <a:rect b="b" l="0" r="r" t="0"/>
            <a:pathLst>
              <a:path h="2036" w="2437">
                <a:moveTo>
                  <a:pt x="2436" y="2035"/>
                </a:moveTo>
                <a:cubicBezTo>
                  <a:pt x="1201" y="1335"/>
                  <a:pt x="0" y="0"/>
                  <a:pt x="0" y="0"/>
                </a:cubicBezTo>
              </a:path>
            </a:pathLst>
          </a:custGeom>
          <a:ln w="10980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47" name="Freeform 28"/>
          <p:cNvSpPr/>
          <p:nvPr/>
        </p:nvSpPr>
        <p:spPr>
          <a:xfrm>
            <a:off x="3200400" y="6172200"/>
            <a:ext cx="4572360" cy="1371600"/>
          </a:xfrm>
          <a:custGeom>
            <a:avLst/>
            <a:gdLst/>
            <a:ahLst/>
            <a:rect b="b" l="0" r="r" t="0"/>
            <a:pathLst>
              <a:path h="3810" w="12701">
                <a:moveTo>
                  <a:pt x="0" y="1905"/>
                </a:moveTo>
                <a:cubicBezTo>
                  <a:pt x="1905" y="3175"/>
                  <a:pt x="4445" y="3809"/>
                  <a:pt x="6986" y="3175"/>
                </a:cubicBezTo>
                <a:cubicBezTo>
                  <a:pt x="10795" y="2640"/>
                  <a:pt x="12298" y="106"/>
                  <a:pt x="12700" y="0"/>
                </a:cubicBezTo>
              </a:path>
            </a:pathLst>
          </a:custGeom>
          <a:ln w="109800">
            <a:solidFill>
              <a:srgbClr val="ff0000"/>
            </a:solidFill>
            <a:round/>
          </a:ln>
        </p:spPr>
      </p:sp>
      <p:sp>
        <p:nvSpPr>
          <p:cNvPr id="348" name="TextShape 29"/>
          <p:cNvSpPr txBox="1"/>
          <p:nvPr/>
        </p:nvSpPr>
        <p:spPr>
          <a:xfrm>
            <a:off x="2732760" y="3513960"/>
            <a:ext cx="4800600" cy="10141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800">
                <a:solidFill>
                  <a:srgbClr val="ff0000"/>
                </a:solidFill>
              </a:rPr>
              <a:t>2006 </a:t>
            </a:r>
            <a:endParaRPr/>
          </a:p>
          <a:p>
            <a:pPr algn="ctr"/>
            <a:r>
              <a:rPr b="1" lang="en-US" sz="2800">
                <a:solidFill>
                  <a:srgbClr val="ff0000"/>
                </a:solidFill>
              </a:rPr>
              <a:t>Hinton's DBN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8685720" y="1188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50" name="CustomShape 2"/>
          <p:cNvSpPr/>
          <p:nvPr/>
        </p:nvSpPr>
        <p:spPr>
          <a:xfrm>
            <a:off x="9303480" y="29718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51" name="CustomShape 3"/>
          <p:cNvSpPr/>
          <p:nvPr/>
        </p:nvSpPr>
        <p:spPr>
          <a:xfrm>
            <a:off x="9028800" y="5715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52" name="TextShape 4"/>
          <p:cNvSpPr txBox="1"/>
          <p:nvPr/>
        </p:nvSpPr>
        <p:spPr>
          <a:xfrm>
            <a:off x="8650800" y="5243400"/>
            <a:ext cx="110016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GMM</a:t>
            </a:r>
            <a:endParaRPr/>
          </a:p>
        </p:txBody>
      </p:sp>
      <p:sp>
        <p:nvSpPr>
          <p:cNvPr id="353" name="TextShape 5"/>
          <p:cNvSpPr txBox="1"/>
          <p:nvPr/>
        </p:nvSpPr>
        <p:spPr>
          <a:xfrm>
            <a:off x="0" y="0"/>
            <a:ext cx="10260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solidFill>
                  <a:srgbClr val="ff0000"/>
                </a:solidFill>
              </a:rPr>
              <a:t>2009</a:t>
            </a:r>
            <a:endParaRPr/>
          </a:p>
        </p:txBody>
      </p:sp>
      <p:sp>
        <p:nvSpPr>
          <p:cNvPr id="354" name="CustomShape 6"/>
          <p:cNvSpPr/>
          <p:nvPr/>
        </p:nvSpPr>
        <p:spPr>
          <a:xfrm>
            <a:off x="1482480" y="70866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55" name="TextShape 7"/>
          <p:cNvSpPr txBox="1"/>
          <p:nvPr/>
        </p:nvSpPr>
        <p:spPr>
          <a:xfrm>
            <a:off x="914400" y="6589800"/>
            <a:ext cx="137160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BayesNP</a:t>
            </a:r>
            <a:endParaRPr/>
          </a:p>
        </p:txBody>
      </p:sp>
      <p:sp>
        <p:nvSpPr>
          <p:cNvPr id="356" name="CustomShape 8"/>
          <p:cNvSpPr/>
          <p:nvPr/>
        </p:nvSpPr>
        <p:spPr>
          <a:xfrm>
            <a:off x="1492200" y="293400"/>
            <a:ext cx="7086600" cy="7086600"/>
          </a:xfrm>
          <a:prstGeom prst="ellipse">
            <a:avLst/>
          </a:prstGeom>
          <a:ln w="109800">
            <a:solidFill>
              <a:srgbClr val="ff0000"/>
            </a:solidFill>
            <a:custDash>
              <a:ds d="197000" sp="197000"/>
            </a:custDash>
            <a:round/>
          </a:ln>
        </p:spPr>
      </p:sp>
      <p:sp>
        <p:nvSpPr>
          <p:cNvPr id="357" name="CustomShape 9"/>
          <p:cNvSpPr/>
          <p:nvPr/>
        </p:nvSpPr>
        <p:spPr>
          <a:xfrm>
            <a:off x="2064960" y="15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58" name="CustomShape 10"/>
          <p:cNvSpPr/>
          <p:nvPr/>
        </p:nvSpPr>
        <p:spPr>
          <a:xfrm>
            <a:off x="8386560" y="44532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59" name="TextShape 11"/>
          <p:cNvSpPr txBox="1"/>
          <p:nvPr/>
        </p:nvSpPr>
        <p:spPr>
          <a:xfrm>
            <a:off x="6233400" y="4792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Sparse Coding</a:t>
            </a:r>
            <a:endParaRPr/>
          </a:p>
        </p:txBody>
      </p:sp>
      <p:sp>
        <p:nvSpPr>
          <p:cNvPr id="360" name="CustomShape 12"/>
          <p:cNvSpPr/>
          <p:nvPr/>
        </p:nvSpPr>
        <p:spPr>
          <a:xfrm>
            <a:off x="8206560" y="5173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61" name="TextShape 13"/>
          <p:cNvSpPr txBox="1"/>
          <p:nvPr/>
        </p:nvSpPr>
        <p:spPr>
          <a:xfrm>
            <a:off x="5693400" y="5620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Restricted BM</a:t>
            </a:r>
            <a:endParaRPr/>
          </a:p>
        </p:txBody>
      </p:sp>
      <p:sp>
        <p:nvSpPr>
          <p:cNvPr id="362" name="CustomShape 14"/>
          <p:cNvSpPr/>
          <p:nvPr/>
        </p:nvSpPr>
        <p:spPr>
          <a:xfrm>
            <a:off x="7666560" y="6001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63" name="TextShape 15"/>
          <p:cNvSpPr txBox="1"/>
          <p:nvPr/>
        </p:nvSpPr>
        <p:spPr>
          <a:xfrm>
            <a:off x="1684800" y="2622600"/>
            <a:ext cx="19562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Neural Net</a:t>
            </a:r>
            <a:endParaRPr/>
          </a:p>
        </p:txBody>
      </p:sp>
      <p:sp>
        <p:nvSpPr>
          <p:cNvPr id="364" name="CustomShape 16"/>
          <p:cNvSpPr/>
          <p:nvPr/>
        </p:nvSpPr>
        <p:spPr>
          <a:xfrm>
            <a:off x="3037320" y="6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65" name="CustomShape 17"/>
          <p:cNvSpPr/>
          <p:nvPr/>
        </p:nvSpPr>
        <p:spPr>
          <a:xfrm>
            <a:off x="1596600" y="248040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366" name="TextShape 18"/>
          <p:cNvSpPr txBox="1"/>
          <p:nvPr/>
        </p:nvSpPr>
        <p:spPr>
          <a:xfrm>
            <a:off x="2297160" y="5646960"/>
            <a:ext cx="23810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Deep Belief Net</a:t>
            </a:r>
            <a:endParaRPr/>
          </a:p>
        </p:txBody>
      </p:sp>
      <p:sp>
        <p:nvSpPr>
          <p:cNvPr id="367" name="Freeform 19"/>
          <p:cNvSpPr/>
          <p:nvPr/>
        </p:nvSpPr>
        <p:spPr>
          <a:xfrm>
            <a:off x="2278080" y="799560"/>
            <a:ext cx="821160" cy="796320"/>
          </a:xfrm>
          <a:custGeom>
            <a:avLst/>
            <a:gdLst/>
            <a:ahLst/>
            <a:rect b="b" l="0" r="r" t="0"/>
            <a:pathLst>
              <a:path h="2212" w="2281">
                <a:moveTo>
                  <a:pt x="0" y="2211"/>
                </a:moveTo>
                <a:cubicBezTo>
                  <a:pt x="826" y="1056"/>
                  <a:pt x="2280" y="0"/>
                  <a:pt x="2280" y="0"/>
                </a:cubicBezTo>
              </a:path>
            </a:pathLst>
          </a:custGeom>
          <a:ln w="109800">
            <a:solidFill>
              <a:srgbClr val="ff0000"/>
            </a:solidFill>
            <a:custDash>
              <a:ds d="197000" sp="197000"/>
            </a:custDash>
            <a:round/>
          </a:ln>
        </p:spPr>
      </p:sp>
      <p:sp>
        <p:nvSpPr>
          <p:cNvPr id="368" name="CustomShape 20"/>
          <p:cNvSpPr/>
          <p:nvPr/>
        </p:nvSpPr>
        <p:spPr>
          <a:xfrm>
            <a:off x="1971000" y="-16560"/>
            <a:ext cx="1600200" cy="12240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369" name="CustomShape 21"/>
          <p:cNvSpPr/>
          <p:nvPr/>
        </p:nvSpPr>
        <p:spPr>
          <a:xfrm>
            <a:off x="1828800" y="1600200"/>
            <a:ext cx="680400" cy="79128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370" name="CustomShape 22"/>
          <p:cNvSpPr/>
          <p:nvPr/>
        </p:nvSpPr>
        <p:spPr>
          <a:xfrm>
            <a:off x="4585680" y="-2077920"/>
            <a:ext cx="5527440" cy="43200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371" name="CustomShape 23"/>
          <p:cNvSpPr/>
          <p:nvPr/>
        </p:nvSpPr>
        <p:spPr>
          <a:xfrm>
            <a:off x="8025480" y="5257800"/>
            <a:ext cx="680400" cy="79128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372" name="CustomShape 24"/>
          <p:cNvSpPr/>
          <p:nvPr/>
        </p:nvSpPr>
        <p:spPr>
          <a:xfrm>
            <a:off x="8407080" y="4660200"/>
            <a:ext cx="364680" cy="42624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373" name="CustomShape 25"/>
          <p:cNvSpPr/>
          <p:nvPr/>
        </p:nvSpPr>
        <p:spPr>
          <a:xfrm>
            <a:off x="8229600" y="2442600"/>
            <a:ext cx="1557000" cy="178236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374" name="Freeform 26"/>
          <p:cNvSpPr/>
          <p:nvPr/>
        </p:nvSpPr>
        <p:spPr>
          <a:xfrm>
            <a:off x="986400" y="2743200"/>
            <a:ext cx="1371960" cy="3429360"/>
          </a:xfrm>
          <a:custGeom>
            <a:avLst/>
            <a:gdLst/>
            <a:ahLst/>
            <a:rect b="b" l="0" r="r" t="0"/>
            <a:pathLst>
              <a:path h="9526" w="3811">
                <a:moveTo>
                  <a:pt x="3810" y="9525"/>
                </a:moveTo>
                <a:cubicBezTo>
                  <a:pt x="0" y="5715"/>
                  <a:pt x="1906" y="0"/>
                  <a:pt x="1906" y="0"/>
                </a:cubicBezTo>
              </a:path>
            </a:pathLst>
          </a:custGeom>
          <a:ln w="109800">
            <a:solidFill>
              <a:srgbClr val="ff0000"/>
            </a:solidFill>
            <a:round/>
          </a:ln>
        </p:spPr>
      </p:sp>
      <p:sp>
        <p:nvSpPr>
          <p:cNvPr id="375" name="CustomShape 27"/>
          <p:cNvSpPr/>
          <p:nvPr/>
        </p:nvSpPr>
        <p:spPr>
          <a:xfrm>
            <a:off x="2208960" y="5972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76" name="TextShape 28"/>
          <p:cNvSpPr txBox="1"/>
          <p:nvPr/>
        </p:nvSpPr>
        <p:spPr>
          <a:xfrm>
            <a:off x="3161520" y="7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Recurrent Neural Net</a:t>
            </a:r>
            <a:endParaRPr/>
          </a:p>
        </p:txBody>
      </p:sp>
      <p:sp>
        <p:nvSpPr>
          <p:cNvPr id="377" name="TextShape 29"/>
          <p:cNvSpPr txBox="1"/>
          <p:nvPr/>
        </p:nvSpPr>
        <p:spPr>
          <a:xfrm>
            <a:off x="8134200" y="1401480"/>
            <a:ext cx="13316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Boosting</a:t>
            </a:r>
            <a:endParaRPr/>
          </a:p>
        </p:txBody>
      </p:sp>
      <p:sp>
        <p:nvSpPr>
          <p:cNvPr id="378" name="TextShape 30"/>
          <p:cNvSpPr txBox="1"/>
          <p:nvPr/>
        </p:nvSpPr>
        <p:spPr>
          <a:xfrm>
            <a:off x="6825600" y="2617200"/>
            <a:ext cx="1635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Perceptron</a:t>
            </a:r>
            <a:endParaRPr/>
          </a:p>
        </p:txBody>
      </p:sp>
      <p:sp>
        <p:nvSpPr>
          <p:cNvPr id="379" name="CustomShape 31"/>
          <p:cNvSpPr/>
          <p:nvPr/>
        </p:nvSpPr>
        <p:spPr>
          <a:xfrm>
            <a:off x="8279280" y="249624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80" name="TextShape 32"/>
          <p:cNvSpPr txBox="1"/>
          <p:nvPr/>
        </p:nvSpPr>
        <p:spPr>
          <a:xfrm>
            <a:off x="6665400" y="4036320"/>
            <a:ext cx="1956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AutoencoderNeural Net</a:t>
            </a:r>
            <a:endParaRPr/>
          </a:p>
        </p:txBody>
      </p:sp>
      <p:sp>
        <p:nvSpPr>
          <p:cNvPr id="381" name="TextShape 33"/>
          <p:cNvSpPr txBox="1"/>
          <p:nvPr/>
        </p:nvSpPr>
        <p:spPr>
          <a:xfrm>
            <a:off x="2189160" y="16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Convolutional Neural Net</a:t>
            </a:r>
            <a:endParaRPr/>
          </a:p>
        </p:txBody>
      </p:sp>
      <p:sp>
        <p:nvSpPr>
          <p:cNvPr id="382" name="TextShape 34"/>
          <p:cNvSpPr txBox="1"/>
          <p:nvPr/>
        </p:nvSpPr>
        <p:spPr>
          <a:xfrm>
            <a:off x="9003960" y="3185280"/>
            <a:ext cx="1041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SVM</a:t>
            </a:r>
            <a:endParaRPr/>
          </a:p>
        </p:txBody>
      </p:sp>
      <p:sp>
        <p:nvSpPr>
          <p:cNvPr id="383" name="TextShape 35"/>
          <p:cNvSpPr txBox="1"/>
          <p:nvPr/>
        </p:nvSpPr>
        <p:spPr>
          <a:xfrm>
            <a:off x="1733400" y="4109040"/>
            <a:ext cx="329580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Deep (sparse/denoising) Autoencoder</a:t>
            </a:r>
            <a:endParaRPr/>
          </a:p>
        </p:txBody>
      </p:sp>
      <p:sp>
        <p:nvSpPr>
          <p:cNvPr id="384" name="CustomShape 36"/>
          <p:cNvSpPr/>
          <p:nvPr/>
        </p:nvSpPr>
        <p:spPr>
          <a:xfrm>
            <a:off x="1438560" y="445392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85" name="CustomShape 37"/>
          <p:cNvSpPr/>
          <p:nvPr/>
        </p:nvSpPr>
        <p:spPr>
          <a:xfrm>
            <a:off x="639000" y="5729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86" name="TextShape 38"/>
          <p:cNvSpPr txBox="1"/>
          <p:nvPr/>
        </p:nvSpPr>
        <p:spPr>
          <a:xfrm>
            <a:off x="405000" y="5258160"/>
            <a:ext cx="738360" cy="488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Symbol"/>
              </a:rPr>
              <a:t>SP</a:t>
            </a:r>
            <a:endParaRPr/>
          </a:p>
        </p:txBody>
      </p:sp>
      <p:sp>
        <p:nvSpPr>
          <p:cNvPr id="387" name="TextShape 39"/>
          <p:cNvSpPr txBox="1"/>
          <p:nvPr/>
        </p:nvSpPr>
        <p:spPr>
          <a:xfrm>
            <a:off x="2733120" y="3154320"/>
            <a:ext cx="4800600" cy="10141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800">
                <a:solidFill>
                  <a:srgbClr val="ff0000"/>
                </a:solidFill>
              </a:rPr>
              <a:t>2009 </a:t>
            </a:r>
            <a:endParaRPr/>
          </a:p>
          <a:p>
            <a:pPr algn="ctr"/>
            <a:r>
              <a:rPr b="1" lang="en-US" sz="2800">
                <a:solidFill>
                  <a:srgbClr val="ff0000"/>
                </a:solidFill>
              </a:rPr>
              <a:t>ASR (data + GPU)</a:t>
            </a:r>
            <a:endParaRPr/>
          </a:p>
        </p:txBody>
      </p:sp>
      <p:sp>
        <p:nvSpPr>
          <p:cNvPr id="388" name="Freeform 40"/>
          <p:cNvSpPr/>
          <p:nvPr/>
        </p:nvSpPr>
        <p:spPr>
          <a:xfrm>
            <a:off x="1504800" y="2649960"/>
            <a:ext cx="199800" cy="1126440"/>
          </a:xfrm>
          <a:custGeom>
            <a:avLst/>
            <a:gdLst/>
            <a:ahLst/>
            <a:rect b="b" l="0" r="r" t="0"/>
            <a:pathLst>
              <a:path h="3129" w="555">
                <a:moveTo>
                  <a:pt x="11" y="3128"/>
                </a:moveTo>
                <a:cubicBezTo>
                  <a:pt x="0" y="1708"/>
                  <a:pt x="554" y="0"/>
                  <a:pt x="554" y="0"/>
                </a:cubicBezTo>
              </a:path>
            </a:pathLst>
          </a:custGeom>
          <a:ln w="109800">
            <a:solidFill>
              <a:srgbClr val="ff0000"/>
            </a:solidFill>
            <a:round/>
            <a:tailEnd len="med" type="triangle" w="med"/>
          </a:ln>
        </p:spPr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8685720" y="1188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90" name="CustomShape 2"/>
          <p:cNvSpPr/>
          <p:nvPr/>
        </p:nvSpPr>
        <p:spPr>
          <a:xfrm>
            <a:off x="9303480" y="29718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91" name="CustomShape 3"/>
          <p:cNvSpPr/>
          <p:nvPr/>
        </p:nvSpPr>
        <p:spPr>
          <a:xfrm>
            <a:off x="9028800" y="5715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92" name="TextShape 4"/>
          <p:cNvSpPr txBox="1"/>
          <p:nvPr/>
        </p:nvSpPr>
        <p:spPr>
          <a:xfrm>
            <a:off x="8650800" y="5243400"/>
            <a:ext cx="110016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GMM</a:t>
            </a:r>
            <a:endParaRPr/>
          </a:p>
        </p:txBody>
      </p:sp>
      <p:sp>
        <p:nvSpPr>
          <p:cNvPr id="393" name="CustomShape 5"/>
          <p:cNvSpPr/>
          <p:nvPr/>
        </p:nvSpPr>
        <p:spPr>
          <a:xfrm>
            <a:off x="1482480" y="70866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94" name="TextShape 6"/>
          <p:cNvSpPr txBox="1"/>
          <p:nvPr/>
        </p:nvSpPr>
        <p:spPr>
          <a:xfrm>
            <a:off x="914400" y="6589800"/>
            <a:ext cx="137160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BayesNP</a:t>
            </a:r>
            <a:endParaRPr/>
          </a:p>
        </p:txBody>
      </p:sp>
      <p:sp>
        <p:nvSpPr>
          <p:cNvPr id="395" name="CustomShape 7"/>
          <p:cNvSpPr/>
          <p:nvPr/>
        </p:nvSpPr>
        <p:spPr>
          <a:xfrm>
            <a:off x="1492200" y="293400"/>
            <a:ext cx="7086600" cy="7086600"/>
          </a:xfrm>
          <a:prstGeom prst="ellipse">
            <a:avLst/>
          </a:prstGeom>
          <a:ln w="109800">
            <a:solidFill>
              <a:srgbClr val="ff0000"/>
            </a:solidFill>
            <a:custDash>
              <a:ds d="197000" sp="197000"/>
            </a:custDash>
            <a:round/>
          </a:ln>
        </p:spPr>
      </p:sp>
      <p:sp>
        <p:nvSpPr>
          <p:cNvPr id="396" name="CustomShape 8"/>
          <p:cNvSpPr/>
          <p:nvPr/>
        </p:nvSpPr>
        <p:spPr>
          <a:xfrm>
            <a:off x="2064960" y="150876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397" name="CustomShape 9"/>
          <p:cNvSpPr/>
          <p:nvPr/>
        </p:nvSpPr>
        <p:spPr>
          <a:xfrm>
            <a:off x="8386560" y="44532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398" name="TextShape 10"/>
          <p:cNvSpPr txBox="1"/>
          <p:nvPr/>
        </p:nvSpPr>
        <p:spPr>
          <a:xfrm>
            <a:off x="6233400" y="4792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Sparse Coding</a:t>
            </a:r>
            <a:endParaRPr/>
          </a:p>
        </p:txBody>
      </p:sp>
      <p:sp>
        <p:nvSpPr>
          <p:cNvPr id="399" name="CustomShape 11"/>
          <p:cNvSpPr/>
          <p:nvPr/>
        </p:nvSpPr>
        <p:spPr>
          <a:xfrm>
            <a:off x="8206560" y="5173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00" name="TextShape 12"/>
          <p:cNvSpPr txBox="1"/>
          <p:nvPr/>
        </p:nvSpPr>
        <p:spPr>
          <a:xfrm>
            <a:off x="5693400" y="5620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Restricted BM</a:t>
            </a:r>
            <a:endParaRPr/>
          </a:p>
        </p:txBody>
      </p:sp>
      <p:sp>
        <p:nvSpPr>
          <p:cNvPr id="401" name="CustomShape 13"/>
          <p:cNvSpPr/>
          <p:nvPr/>
        </p:nvSpPr>
        <p:spPr>
          <a:xfrm>
            <a:off x="7666560" y="6001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02" name="TextShape 14"/>
          <p:cNvSpPr txBox="1"/>
          <p:nvPr/>
        </p:nvSpPr>
        <p:spPr>
          <a:xfrm>
            <a:off x="1684800" y="2622600"/>
            <a:ext cx="19562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Neural Net</a:t>
            </a:r>
            <a:endParaRPr/>
          </a:p>
        </p:txBody>
      </p:sp>
      <p:sp>
        <p:nvSpPr>
          <p:cNvPr id="403" name="CustomShape 15"/>
          <p:cNvSpPr/>
          <p:nvPr/>
        </p:nvSpPr>
        <p:spPr>
          <a:xfrm>
            <a:off x="3037320" y="6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04" name="CustomShape 16"/>
          <p:cNvSpPr/>
          <p:nvPr/>
        </p:nvSpPr>
        <p:spPr>
          <a:xfrm>
            <a:off x="1596600" y="24804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05" name="TextShape 17"/>
          <p:cNvSpPr txBox="1"/>
          <p:nvPr/>
        </p:nvSpPr>
        <p:spPr>
          <a:xfrm>
            <a:off x="2297160" y="5646960"/>
            <a:ext cx="23810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Deep Belief Net</a:t>
            </a:r>
            <a:endParaRPr/>
          </a:p>
        </p:txBody>
      </p:sp>
      <p:sp>
        <p:nvSpPr>
          <p:cNvPr id="406" name="Freeform 18"/>
          <p:cNvSpPr/>
          <p:nvPr/>
        </p:nvSpPr>
        <p:spPr>
          <a:xfrm>
            <a:off x="2278080" y="799560"/>
            <a:ext cx="821160" cy="796320"/>
          </a:xfrm>
          <a:custGeom>
            <a:avLst/>
            <a:gdLst/>
            <a:ahLst/>
            <a:rect b="b" l="0" r="r" t="0"/>
            <a:pathLst>
              <a:path h="2212" w="2281">
                <a:moveTo>
                  <a:pt x="0" y="2211"/>
                </a:moveTo>
                <a:cubicBezTo>
                  <a:pt x="826" y="1056"/>
                  <a:pt x="2280" y="0"/>
                  <a:pt x="2280" y="0"/>
                </a:cubicBezTo>
              </a:path>
            </a:pathLst>
          </a:custGeom>
          <a:ln w="109800">
            <a:solidFill>
              <a:srgbClr val="ff0000"/>
            </a:solidFill>
            <a:custDash>
              <a:ds d="197000" sp="197000"/>
            </a:custDash>
            <a:round/>
          </a:ln>
        </p:spPr>
      </p:sp>
      <p:sp>
        <p:nvSpPr>
          <p:cNvPr id="407" name="CustomShape 19"/>
          <p:cNvSpPr/>
          <p:nvPr/>
        </p:nvSpPr>
        <p:spPr>
          <a:xfrm>
            <a:off x="1971000" y="-16560"/>
            <a:ext cx="1600200" cy="12240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408" name="CustomShape 20"/>
          <p:cNvSpPr/>
          <p:nvPr/>
        </p:nvSpPr>
        <p:spPr>
          <a:xfrm>
            <a:off x="1828800" y="1600200"/>
            <a:ext cx="680400" cy="79128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409" name="CustomShape 21"/>
          <p:cNvSpPr/>
          <p:nvPr/>
        </p:nvSpPr>
        <p:spPr>
          <a:xfrm>
            <a:off x="4585680" y="-2077920"/>
            <a:ext cx="5527440" cy="43200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410" name="CustomShape 22"/>
          <p:cNvSpPr/>
          <p:nvPr/>
        </p:nvSpPr>
        <p:spPr>
          <a:xfrm>
            <a:off x="8025480" y="5257800"/>
            <a:ext cx="680400" cy="79128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411" name="CustomShape 23"/>
          <p:cNvSpPr/>
          <p:nvPr/>
        </p:nvSpPr>
        <p:spPr>
          <a:xfrm>
            <a:off x="8407080" y="4660200"/>
            <a:ext cx="364680" cy="42624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412" name="CustomShape 24"/>
          <p:cNvSpPr/>
          <p:nvPr/>
        </p:nvSpPr>
        <p:spPr>
          <a:xfrm>
            <a:off x="8229600" y="2442600"/>
            <a:ext cx="1557000" cy="178236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413" name="CustomShape 25"/>
          <p:cNvSpPr/>
          <p:nvPr/>
        </p:nvSpPr>
        <p:spPr>
          <a:xfrm>
            <a:off x="2208960" y="5972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14" name="TextShape 26"/>
          <p:cNvSpPr txBox="1"/>
          <p:nvPr/>
        </p:nvSpPr>
        <p:spPr>
          <a:xfrm>
            <a:off x="3161520" y="7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Recurrent Neural Net</a:t>
            </a:r>
            <a:endParaRPr/>
          </a:p>
        </p:txBody>
      </p:sp>
      <p:sp>
        <p:nvSpPr>
          <p:cNvPr id="415" name="TextShape 27"/>
          <p:cNvSpPr txBox="1"/>
          <p:nvPr/>
        </p:nvSpPr>
        <p:spPr>
          <a:xfrm>
            <a:off x="8134200" y="1401480"/>
            <a:ext cx="13316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Boosting</a:t>
            </a:r>
            <a:endParaRPr/>
          </a:p>
        </p:txBody>
      </p:sp>
      <p:sp>
        <p:nvSpPr>
          <p:cNvPr id="416" name="TextShape 28"/>
          <p:cNvSpPr txBox="1"/>
          <p:nvPr/>
        </p:nvSpPr>
        <p:spPr>
          <a:xfrm>
            <a:off x="6825600" y="2617200"/>
            <a:ext cx="1635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Perceptron</a:t>
            </a:r>
            <a:endParaRPr/>
          </a:p>
        </p:txBody>
      </p:sp>
      <p:sp>
        <p:nvSpPr>
          <p:cNvPr id="417" name="CustomShape 29"/>
          <p:cNvSpPr/>
          <p:nvPr/>
        </p:nvSpPr>
        <p:spPr>
          <a:xfrm>
            <a:off x="8279280" y="249624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18" name="TextShape 30"/>
          <p:cNvSpPr txBox="1"/>
          <p:nvPr/>
        </p:nvSpPr>
        <p:spPr>
          <a:xfrm>
            <a:off x="6665400" y="4036320"/>
            <a:ext cx="1956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AutoencoderNeural Net</a:t>
            </a:r>
            <a:endParaRPr/>
          </a:p>
        </p:txBody>
      </p:sp>
      <p:sp>
        <p:nvSpPr>
          <p:cNvPr id="419" name="TextShape 31"/>
          <p:cNvSpPr txBox="1"/>
          <p:nvPr/>
        </p:nvSpPr>
        <p:spPr>
          <a:xfrm>
            <a:off x="2189160" y="16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Convolutional Neural Net</a:t>
            </a:r>
            <a:endParaRPr/>
          </a:p>
        </p:txBody>
      </p:sp>
      <p:sp>
        <p:nvSpPr>
          <p:cNvPr id="420" name="TextShape 32"/>
          <p:cNvSpPr txBox="1"/>
          <p:nvPr/>
        </p:nvSpPr>
        <p:spPr>
          <a:xfrm>
            <a:off x="9003960" y="3185280"/>
            <a:ext cx="1041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SVM</a:t>
            </a:r>
            <a:endParaRPr/>
          </a:p>
        </p:txBody>
      </p:sp>
      <p:sp>
        <p:nvSpPr>
          <p:cNvPr id="421" name="TextShape 33"/>
          <p:cNvSpPr txBox="1"/>
          <p:nvPr/>
        </p:nvSpPr>
        <p:spPr>
          <a:xfrm>
            <a:off x="1733400" y="4109040"/>
            <a:ext cx="329580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Deep (sparse/denoising) Autoencoder</a:t>
            </a:r>
            <a:endParaRPr/>
          </a:p>
        </p:txBody>
      </p:sp>
      <p:sp>
        <p:nvSpPr>
          <p:cNvPr id="422" name="CustomShape 34"/>
          <p:cNvSpPr/>
          <p:nvPr/>
        </p:nvSpPr>
        <p:spPr>
          <a:xfrm>
            <a:off x="1438560" y="445392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23" name="CustomShape 35"/>
          <p:cNvSpPr/>
          <p:nvPr/>
        </p:nvSpPr>
        <p:spPr>
          <a:xfrm>
            <a:off x="639000" y="5729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24" name="TextShape 36"/>
          <p:cNvSpPr txBox="1"/>
          <p:nvPr/>
        </p:nvSpPr>
        <p:spPr>
          <a:xfrm>
            <a:off x="405000" y="5258160"/>
            <a:ext cx="738360" cy="488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Symbol"/>
              </a:rPr>
              <a:t>SP</a:t>
            </a:r>
            <a:endParaRPr/>
          </a:p>
        </p:txBody>
      </p:sp>
      <p:sp>
        <p:nvSpPr>
          <p:cNvPr id="425" name="CustomShape 37"/>
          <p:cNvSpPr/>
          <p:nvPr/>
        </p:nvSpPr>
        <p:spPr>
          <a:xfrm>
            <a:off x="2286000" y="6208200"/>
            <a:ext cx="5414400" cy="13878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26" name="Freeform 38"/>
          <p:cNvSpPr/>
          <p:nvPr/>
        </p:nvSpPr>
        <p:spPr>
          <a:xfrm>
            <a:off x="1681200" y="1636560"/>
            <a:ext cx="569520" cy="991440"/>
          </a:xfrm>
          <a:custGeom>
            <a:avLst/>
            <a:gdLst/>
            <a:ahLst/>
            <a:rect b="b" l="0" r="r" t="0"/>
            <a:pathLst>
              <a:path h="2754" w="1582">
                <a:moveTo>
                  <a:pt x="0" y="2753"/>
                </a:moveTo>
                <a:cubicBezTo>
                  <a:pt x="475" y="1415"/>
                  <a:pt x="1581" y="0"/>
                  <a:pt x="1581" y="0"/>
                </a:cubicBezTo>
              </a:path>
            </a:pathLst>
          </a:custGeom>
          <a:ln w="10980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427" name="TextShape 39"/>
          <p:cNvSpPr txBox="1"/>
          <p:nvPr/>
        </p:nvSpPr>
        <p:spPr>
          <a:xfrm>
            <a:off x="2733480" y="3154680"/>
            <a:ext cx="4800600" cy="10141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800">
                <a:solidFill>
                  <a:srgbClr val="ff0000"/>
                </a:solidFill>
              </a:rPr>
              <a:t>2012 </a:t>
            </a:r>
            <a:endParaRPr/>
          </a:p>
          <a:p>
            <a:pPr algn="ctr"/>
            <a:r>
              <a:rPr b="1" lang="en-US" sz="2800">
                <a:solidFill>
                  <a:srgbClr val="ff0000"/>
                </a:solidFill>
              </a:rPr>
              <a:t>CNNs (data + GPU)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6825600" y="2617200"/>
            <a:ext cx="1635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Perceptron</a:t>
            </a:r>
            <a:endParaRPr/>
          </a:p>
        </p:txBody>
      </p:sp>
      <p:sp>
        <p:nvSpPr>
          <p:cNvPr id="429" name="TextShape 2"/>
          <p:cNvSpPr txBox="1"/>
          <p:nvPr/>
        </p:nvSpPr>
        <p:spPr>
          <a:xfrm>
            <a:off x="1684800" y="2622600"/>
            <a:ext cx="19562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Neural Net</a:t>
            </a:r>
            <a:endParaRPr/>
          </a:p>
        </p:txBody>
      </p:sp>
      <p:sp>
        <p:nvSpPr>
          <p:cNvPr id="430" name="CustomShape 3"/>
          <p:cNvSpPr/>
          <p:nvPr/>
        </p:nvSpPr>
        <p:spPr>
          <a:xfrm>
            <a:off x="8685720" y="1188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31" name="TextShape 4"/>
          <p:cNvSpPr txBox="1"/>
          <p:nvPr/>
        </p:nvSpPr>
        <p:spPr>
          <a:xfrm>
            <a:off x="8134200" y="1401480"/>
            <a:ext cx="13316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Boosting</a:t>
            </a:r>
            <a:endParaRPr/>
          </a:p>
        </p:txBody>
      </p:sp>
      <p:sp>
        <p:nvSpPr>
          <p:cNvPr id="432" name="CustomShape 5"/>
          <p:cNvSpPr/>
          <p:nvPr/>
        </p:nvSpPr>
        <p:spPr>
          <a:xfrm>
            <a:off x="9303480" y="29718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33" name="TextShape 6"/>
          <p:cNvSpPr txBox="1"/>
          <p:nvPr/>
        </p:nvSpPr>
        <p:spPr>
          <a:xfrm>
            <a:off x="9003960" y="3185280"/>
            <a:ext cx="1041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SVM</a:t>
            </a:r>
            <a:endParaRPr/>
          </a:p>
        </p:txBody>
      </p:sp>
      <p:sp>
        <p:nvSpPr>
          <p:cNvPr id="434" name="CustomShape 7"/>
          <p:cNvSpPr/>
          <p:nvPr/>
        </p:nvSpPr>
        <p:spPr>
          <a:xfrm>
            <a:off x="9028800" y="5715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35" name="TextShape 8"/>
          <p:cNvSpPr txBox="1"/>
          <p:nvPr/>
        </p:nvSpPr>
        <p:spPr>
          <a:xfrm>
            <a:off x="8650800" y="5243400"/>
            <a:ext cx="110016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GMM</a:t>
            </a:r>
            <a:endParaRPr/>
          </a:p>
        </p:txBody>
      </p:sp>
      <p:sp>
        <p:nvSpPr>
          <p:cNvPr id="436" name="CustomShape 9"/>
          <p:cNvSpPr/>
          <p:nvPr/>
        </p:nvSpPr>
        <p:spPr>
          <a:xfrm>
            <a:off x="638640" y="57294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37" name="TextShape 10"/>
          <p:cNvSpPr txBox="1"/>
          <p:nvPr/>
        </p:nvSpPr>
        <p:spPr>
          <a:xfrm>
            <a:off x="404640" y="5257800"/>
            <a:ext cx="738360" cy="488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Symbol"/>
              </a:rPr>
              <a:t>SP</a:t>
            </a:r>
            <a:endParaRPr/>
          </a:p>
        </p:txBody>
      </p:sp>
      <p:sp>
        <p:nvSpPr>
          <p:cNvPr id="438" name="CustomShape 11"/>
          <p:cNvSpPr/>
          <p:nvPr/>
        </p:nvSpPr>
        <p:spPr>
          <a:xfrm>
            <a:off x="1482480" y="70866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39" name="TextShape 12"/>
          <p:cNvSpPr txBox="1"/>
          <p:nvPr/>
        </p:nvSpPr>
        <p:spPr>
          <a:xfrm>
            <a:off x="914400" y="6589800"/>
            <a:ext cx="137160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BayesNP</a:t>
            </a:r>
            <a:endParaRPr/>
          </a:p>
        </p:txBody>
      </p:sp>
      <p:sp>
        <p:nvSpPr>
          <p:cNvPr id="440" name="CustomShape 13"/>
          <p:cNvSpPr/>
          <p:nvPr/>
        </p:nvSpPr>
        <p:spPr>
          <a:xfrm>
            <a:off x="1492200" y="293400"/>
            <a:ext cx="7086600" cy="7086600"/>
          </a:xfrm>
          <a:prstGeom prst="ellipse">
            <a:avLst/>
          </a:prstGeom>
          <a:ln w="109800">
            <a:solidFill>
              <a:srgbClr val="ff0000"/>
            </a:solidFill>
            <a:custDash>
              <a:ds d="197000" sp="197000"/>
            </a:custDash>
            <a:round/>
          </a:ln>
        </p:spPr>
      </p:sp>
      <p:sp>
        <p:nvSpPr>
          <p:cNvPr id="441" name="CustomShape 14"/>
          <p:cNvSpPr/>
          <p:nvPr/>
        </p:nvSpPr>
        <p:spPr>
          <a:xfrm>
            <a:off x="1596600" y="24804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42" name="TextShape 15"/>
          <p:cNvSpPr txBox="1"/>
          <p:nvPr/>
        </p:nvSpPr>
        <p:spPr>
          <a:xfrm>
            <a:off x="2189160" y="16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Convolutional Neural Net</a:t>
            </a:r>
            <a:endParaRPr/>
          </a:p>
        </p:txBody>
      </p:sp>
      <p:sp>
        <p:nvSpPr>
          <p:cNvPr id="443" name="CustomShape 16"/>
          <p:cNvSpPr/>
          <p:nvPr/>
        </p:nvSpPr>
        <p:spPr>
          <a:xfrm>
            <a:off x="2064960" y="15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44" name="TextShape 17"/>
          <p:cNvSpPr txBox="1"/>
          <p:nvPr/>
        </p:nvSpPr>
        <p:spPr>
          <a:xfrm>
            <a:off x="3161520" y="7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Recurrent Neural Net</a:t>
            </a:r>
            <a:endParaRPr/>
          </a:p>
        </p:txBody>
      </p:sp>
      <p:sp>
        <p:nvSpPr>
          <p:cNvPr id="445" name="CustomShape 18"/>
          <p:cNvSpPr/>
          <p:nvPr/>
        </p:nvSpPr>
        <p:spPr>
          <a:xfrm>
            <a:off x="3037320" y="6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46" name="TextShape 19"/>
          <p:cNvSpPr txBox="1"/>
          <p:nvPr/>
        </p:nvSpPr>
        <p:spPr>
          <a:xfrm>
            <a:off x="6665400" y="4036320"/>
            <a:ext cx="1956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AutoencoderNeural Net</a:t>
            </a:r>
            <a:endParaRPr/>
          </a:p>
        </p:txBody>
      </p:sp>
      <p:sp>
        <p:nvSpPr>
          <p:cNvPr id="447" name="CustomShape 20"/>
          <p:cNvSpPr/>
          <p:nvPr/>
        </p:nvSpPr>
        <p:spPr>
          <a:xfrm>
            <a:off x="8386560" y="44532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48" name="TextShape 21"/>
          <p:cNvSpPr txBox="1"/>
          <p:nvPr/>
        </p:nvSpPr>
        <p:spPr>
          <a:xfrm>
            <a:off x="6233400" y="4792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Sparse Coding</a:t>
            </a:r>
            <a:endParaRPr/>
          </a:p>
        </p:txBody>
      </p:sp>
      <p:sp>
        <p:nvSpPr>
          <p:cNvPr id="449" name="CustomShape 22"/>
          <p:cNvSpPr/>
          <p:nvPr/>
        </p:nvSpPr>
        <p:spPr>
          <a:xfrm>
            <a:off x="8206560" y="5173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50" name="TextShape 23"/>
          <p:cNvSpPr txBox="1"/>
          <p:nvPr/>
        </p:nvSpPr>
        <p:spPr>
          <a:xfrm>
            <a:off x="5693400" y="5620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Restricted BM</a:t>
            </a:r>
            <a:endParaRPr/>
          </a:p>
        </p:txBody>
      </p:sp>
      <p:sp>
        <p:nvSpPr>
          <p:cNvPr id="451" name="CustomShape 24"/>
          <p:cNvSpPr/>
          <p:nvPr/>
        </p:nvSpPr>
        <p:spPr>
          <a:xfrm>
            <a:off x="7666560" y="6001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52" name="TextShape 25"/>
          <p:cNvSpPr txBox="1"/>
          <p:nvPr/>
        </p:nvSpPr>
        <p:spPr>
          <a:xfrm>
            <a:off x="2297160" y="5646960"/>
            <a:ext cx="23810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Deep Belief Net</a:t>
            </a:r>
            <a:endParaRPr/>
          </a:p>
        </p:txBody>
      </p:sp>
      <p:sp>
        <p:nvSpPr>
          <p:cNvPr id="453" name="CustomShape 26"/>
          <p:cNvSpPr/>
          <p:nvPr/>
        </p:nvSpPr>
        <p:spPr>
          <a:xfrm>
            <a:off x="2208960" y="5972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54" name="CustomShape 27"/>
          <p:cNvSpPr/>
          <p:nvPr/>
        </p:nvSpPr>
        <p:spPr>
          <a:xfrm>
            <a:off x="8279280" y="249624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455" name="TextShape 28"/>
          <p:cNvSpPr txBox="1"/>
          <p:nvPr/>
        </p:nvSpPr>
        <p:spPr>
          <a:xfrm>
            <a:off x="1733400" y="4108680"/>
            <a:ext cx="329580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Deep (sparse/denoising) Autoencoder</a:t>
            </a:r>
            <a:endParaRPr/>
          </a:p>
        </p:txBody>
      </p:sp>
      <p:sp>
        <p:nvSpPr>
          <p:cNvPr id="456" name="CustomShape 29"/>
          <p:cNvSpPr/>
          <p:nvPr/>
        </p:nvSpPr>
        <p:spPr>
          <a:xfrm>
            <a:off x="1438560" y="4453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5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86400" y="14400"/>
            <a:ext cx="3618000" cy="5029200"/>
          </a:xfrm>
          <a:prstGeom prst="rect">
            <a:avLst/>
          </a:prstGeom>
        </p:spPr>
      </p:pic>
      <p:sp>
        <p:nvSpPr>
          <p:cNvPr id="458" name="TextShape 1"/>
          <p:cNvSpPr txBox="1"/>
          <p:nvPr/>
        </p:nvSpPr>
        <p:spPr>
          <a:xfrm>
            <a:off x="3251160" y="1413720"/>
            <a:ext cx="1371600" cy="585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000">
                <a:latin typeface="FreeSans"/>
              </a:rPr>
              <a:t>TIME</a:t>
            </a:r>
            <a:endParaRPr/>
          </a:p>
        </p:txBody>
      </p:sp>
      <p:sp>
        <p:nvSpPr>
          <p:cNvPr id="459" name="CustomShape 2"/>
          <p:cNvSpPr/>
          <p:nvPr/>
        </p:nvSpPr>
        <p:spPr>
          <a:xfrm>
            <a:off x="5197320" y="96876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460" name="TextShape 3"/>
          <p:cNvSpPr txBox="1"/>
          <p:nvPr/>
        </p:nvSpPr>
        <p:spPr>
          <a:xfrm>
            <a:off x="5393520" y="678960"/>
            <a:ext cx="285228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Convolutional Neural Net 2012</a:t>
            </a:r>
            <a:endParaRPr/>
          </a:p>
        </p:txBody>
      </p:sp>
      <p:sp>
        <p:nvSpPr>
          <p:cNvPr id="461" name="CustomShape 4"/>
          <p:cNvSpPr/>
          <p:nvPr/>
        </p:nvSpPr>
        <p:spPr>
          <a:xfrm>
            <a:off x="5233320" y="248112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462" name="TextShape 5"/>
          <p:cNvSpPr txBox="1"/>
          <p:nvPr/>
        </p:nvSpPr>
        <p:spPr>
          <a:xfrm>
            <a:off x="5501520" y="2227320"/>
            <a:ext cx="285228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Convolutional Neural Net 1998</a:t>
            </a:r>
            <a:endParaRPr/>
          </a:p>
        </p:txBody>
      </p:sp>
      <p:sp>
        <p:nvSpPr>
          <p:cNvPr id="463" name="CustomShape 6"/>
          <p:cNvSpPr/>
          <p:nvPr/>
        </p:nvSpPr>
        <p:spPr>
          <a:xfrm>
            <a:off x="5233320" y="388548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464" name="TextShape 7"/>
          <p:cNvSpPr txBox="1"/>
          <p:nvPr/>
        </p:nvSpPr>
        <p:spPr>
          <a:xfrm>
            <a:off x="5465520" y="3595680"/>
            <a:ext cx="285228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Convolutional Neural Net 1988</a:t>
            </a:r>
            <a:endParaRPr/>
          </a:p>
        </p:txBody>
      </p:sp>
      <p:sp>
        <p:nvSpPr>
          <p:cNvPr id="465" name="TextShape 8"/>
          <p:cNvSpPr txBox="1"/>
          <p:nvPr/>
        </p:nvSpPr>
        <p:spPr>
          <a:xfrm>
            <a:off x="48600" y="5365800"/>
            <a:ext cx="9781200" cy="1575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solidFill>
                  <a:srgbClr val="ff0000"/>
                </a:solidFill>
                <a:latin typeface="FreeSans"/>
              </a:rPr>
              <a:t>Q.:</a:t>
            </a:r>
            <a:r>
              <a:rPr lang="en-US" sz="2800">
                <a:latin typeface="FreeSans"/>
              </a:rPr>
              <a:t> Did we make any prgress since then?</a:t>
            </a:r>
            <a:endParaRPr/>
          </a:p>
          <a:p>
            <a:endParaRPr/>
          </a:p>
          <a:p>
            <a:r>
              <a:rPr b="1" lang="en-US" sz="2800">
                <a:solidFill>
                  <a:srgbClr val="ff0000"/>
                </a:solidFill>
                <a:latin typeface="FreeSans"/>
              </a:rPr>
              <a:t>A.:</a:t>
            </a:r>
            <a:r>
              <a:rPr lang="en-US" sz="2800">
                <a:latin typeface="FreeSans"/>
              </a:rPr>
              <a:t> </a:t>
            </a:r>
            <a:r>
              <a:rPr lang="en-US" sz="2400">
                <a:latin typeface="FreeSans"/>
              </a:rPr>
              <a:t>The main reason for the breakthrough is: </a:t>
            </a:r>
            <a:r>
              <a:rPr b="1" lang="en-US" sz="2400">
                <a:latin typeface="FreeSans"/>
              </a:rPr>
              <a:t>data</a:t>
            </a:r>
            <a:r>
              <a:rPr lang="en-US" sz="2400">
                <a:latin typeface="FreeSans"/>
              </a:rPr>
              <a:t> and</a:t>
            </a:r>
            <a:r>
              <a:rPr b="1" lang="en-US" sz="2400">
                <a:latin typeface="FreeSans"/>
              </a:rPr>
              <a:t> GPU,</a:t>
            </a:r>
            <a:r>
              <a:rPr lang="en-US" sz="2400">
                <a:latin typeface="FreeSans"/>
              </a:rPr>
              <a:t> but we have also made networks</a:t>
            </a:r>
            <a:r>
              <a:rPr b="1" lang="en-US" sz="2400">
                <a:latin typeface="FreeSans"/>
              </a:rPr>
              <a:t> deeper</a:t>
            </a:r>
            <a:r>
              <a:rPr lang="en-US" sz="2400">
                <a:latin typeface="FreeSans"/>
              </a:rPr>
              <a:t> and more </a:t>
            </a:r>
            <a:r>
              <a:rPr b="1" lang="en-US" sz="2400">
                <a:latin typeface="FreeSans"/>
              </a:rPr>
              <a:t>non-linear</a:t>
            </a:r>
            <a:r>
              <a:rPr lang="en-US" sz="2400">
                <a:latin typeface="FreeSans"/>
              </a:rPr>
              <a:t>. 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Shape 1"/>
          <p:cNvSpPr txBox="1"/>
          <p:nvPr/>
        </p:nvSpPr>
        <p:spPr>
          <a:xfrm>
            <a:off x="97200" y="232200"/>
            <a:ext cx="9982800" cy="7355520"/>
          </a:xfrm>
          <a:prstGeom prst="rect">
            <a:avLst/>
          </a:prstGeom>
        </p:spPr>
        <p:txBody>
          <a:bodyPr bIns="45000" lIns="90000" rIns="90000" tIns="45000" wrap="none"/>
          <a:p>
            <a:endParaRPr/>
          </a:p>
          <a:p>
            <a:endParaRPr/>
          </a:p>
          <a:p>
            <a:r>
              <a:rPr lang="en-US" sz="2800">
                <a:latin typeface="FreeSans"/>
              </a:rPr>
              <a:t>- </a:t>
            </a:r>
            <a:r>
              <a:rPr b="1" lang="en-US" sz="2800">
                <a:latin typeface="FreeSans"/>
              </a:rPr>
              <a:t>Fukushima 1980</a:t>
            </a:r>
            <a:r>
              <a:rPr lang="en-US" sz="2800">
                <a:latin typeface="FreeSans"/>
              </a:rPr>
              <a:t>: </a:t>
            </a:r>
            <a:r>
              <a:rPr lang="en-US" sz="2400">
                <a:latin typeface="FreeSans"/>
              </a:rPr>
              <a:t>designed network with same basic structure but did not train by backpropagation.</a:t>
            </a:r>
            <a:endParaRPr/>
          </a:p>
          <a:p>
            <a:endParaRPr/>
          </a:p>
          <a:p>
            <a:r>
              <a:rPr lang="en-US" sz="2800">
                <a:latin typeface="FreeSans"/>
              </a:rPr>
              <a:t>- </a:t>
            </a:r>
            <a:r>
              <a:rPr b="1" lang="en-US" sz="2800">
                <a:latin typeface="FreeSans"/>
              </a:rPr>
              <a:t>LeCun from late 80s</a:t>
            </a:r>
            <a:r>
              <a:rPr lang="en-US" sz="2800">
                <a:latin typeface="FreeSans"/>
              </a:rPr>
              <a:t>: figured out</a:t>
            </a:r>
            <a:r>
              <a:rPr lang="en-US" sz="2400">
                <a:latin typeface="FreeSans"/>
              </a:rPr>
              <a:t> backpropagation for CNN, popularized and deployed CNN for OCR applications and others.</a:t>
            </a:r>
            <a:endParaRPr/>
          </a:p>
          <a:p>
            <a:endParaRPr/>
          </a:p>
          <a:p>
            <a:r>
              <a:rPr lang="en-US" sz="2800">
                <a:latin typeface="FreeSans"/>
              </a:rPr>
              <a:t>- </a:t>
            </a:r>
            <a:r>
              <a:rPr b="1" lang="en-US" sz="2800">
                <a:latin typeface="FreeSans"/>
              </a:rPr>
              <a:t>Poggio from 1999</a:t>
            </a:r>
            <a:r>
              <a:rPr lang="en-US" sz="2800">
                <a:latin typeface="FreeSans"/>
              </a:rPr>
              <a:t>: </a:t>
            </a:r>
            <a:r>
              <a:rPr lang="en-US" sz="2400">
                <a:latin typeface="FreeSans"/>
              </a:rPr>
              <a:t>same basic structure but learning is restricted to top layer (k-means at second stage)</a:t>
            </a:r>
            <a:r>
              <a:rPr lang="en-US" sz="2800">
                <a:latin typeface="FreeSans"/>
              </a:rPr>
              <a:t> </a:t>
            </a:r>
            <a:endParaRPr/>
          </a:p>
          <a:p>
            <a:endParaRPr/>
          </a:p>
          <a:p>
            <a:r>
              <a:rPr lang="en-US" sz="2800">
                <a:latin typeface="FreeSans"/>
              </a:rPr>
              <a:t>- </a:t>
            </a:r>
            <a:r>
              <a:rPr b="1" lang="en-US" sz="2800">
                <a:latin typeface="FreeSans"/>
              </a:rPr>
              <a:t>LeCun from 2006:</a:t>
            </a:r>
            <a:r>
              <a:rPr lang="en-US" sz="2800">
                <a:latin typeface="FreeSans"/>
              </a:rPr>
              <a:t> </a:t>
            </a:r>
            <a:r>
              <a:rPr lang="en-US" sz="2400">
                <a:latin typeface="FreeSans"/>
              </a:rPr>
              <a:t>unsupervised feature learning</a:t>
            </a:r>
            <a:endParaRPr/>
          </a:p>
          <a:p>
            <a:endParaRPr/>
          </a:p>
          <a:p>
            <a:r>
              <a:rPr lang="en-US" sz="2800">
                <a:latin typeface="FreeSans"/>
              </a:rPr>
              <a:t>- </a:t>
            </a:r>
            <a:r>
              <a:rPr b="1" lang="en-US" sz="2800">
                <a:latin typeface="FreeSans"/>
              </a:rPr>
              <a:t>DiCarlo from 2008:</a:t>
            </a:r>
            <a:r>
              <a:rPr lang="en-US" sz="2800">
                <a:latin typeface="FreeSans"/>
              </a:rPr>
              <a:t> </a:t>
            </a:r>
            <a:r>
              <a:rPr lang="en-US" sz="2400">
                <a:latin typeface="FreeSans"/>
              </a:rPr>
              <a:t>large scale experiments, normalization layer</a:t>
            </a:r>
            <a:endParaRPr/>
          </a:p>
          <a:p>
            <a:endParaRPr/>
          </a:p>
          <a:p>
            <a:r>
              <a:rPr lang="en-US" sz="2800">
                <a:latin typeface="FreeSans"/>
              </a:rPr>
              <a:t>- </a:t>
            </a:r>
            <a:r>
              <a:rPr b="1" lang="en-US" sz="2800">
                <a:latin typeface="FreeSans"/>
              </a:rPr>
              <a:t>LeCun from 2009:</a:t>
            </a:r>
            <a:r>
              <a:rPr lang="en-US" sz="2800">
                <a:latin typeface="FreeSans"/>
              </a:rPr>
              <a:t> </a:t>
            </a:r>
            <a:r>
              <a:rPr lang="en-US" sz="2400">
                <a:latin typeface="FreeSans"/>
              </a:rPr>
              <a:t>harsher non-linearities, normalization layer, learning unsupervised and supervised. </a:t>
            </a:r>
            <a:endParaRPr/>
          </a:p>
          <a:p>
            <a:endParaRPr/>
          </a:p>
          <a:p>
            <a:r>
              <a:rPr lang="en-US" sz="2800">
                <a:latin typeface="FreeSans"/>
              </a:rPr>
              <a:t>- </a:t>
            </a:r>
            <a:r>
              <a:rPr b="1" lang="en-US" sz="2800">
                <a:latin typeface="FreeSans"/>
              </a:rPr>
              <a:t>Mallat from 2011:</a:t>
            </a:r>
            <a:r>
              <a:rPr lang="en-US" sz="2800">
                <a:latin typeface="FreeSans"/>
              </a:rPr>
              <a:t> </a:t>
            </a:r>
            <a:r>
              <a:rPr lang="en-US" sz="2400">
                <a:latin typeface="FreeSans"/>
              </a:rPr>
              <a:t>provides a theory behind the architecture</a:t>
            </a:r>
            <a:endParaRPr/>
          </a:p>
          <a:p>
            <a:endParaRPr/>
          </a:p>
          <a:p>
            <a:r>
              <a:rPr lang="en-US" sz="2800">
                <a:latin typeface="FreeSans"/>
              </a:rPr>
              <a:t>- </a:t>
            </a:r>
            <a:r>
              <a:rPr b="1" lang="en-US" sz="2800">
                <a:latin typeface="FreeSans"/>
              </a:rPr>
              <a:t>Hinton 2012:</a:t>
            </a:r>
            <a:r>
              <a:rPr lang="en-US" sz="2400">
                <a:latin typeface="FreeSans"/>
              </a:rPr>
              <a:t> use bigger nets, GPUs, more data</a:t>
            </a:r>
            <a:endParaRPr/>
          </a:p>
          <a:p>
            <a:endParaRPr/>
          </a:p>
        </p:txBody>
      </p:sp>
      <p:sp>
        <p:nvSpPr>
          <p:cNvPr id="467" name="TextShape 2"/>
          <p:cNvSpPr txBox="1"/>
          <p:nvPr/>
        </p:nvSpPr>
        <p:spPr>
          <a:xfrm>
            <a:off x="36000" y="7112880"/>
            <a:ext cx="1000116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LeCun et al. “Gradient-based learning applied to document recognition” IEEE 1998</a:t>
            </a:r>
            <a:endParaRPr/>
          </a:p>
        </p:txBody>
      </p:sp>
      <p:sp>
        <p:nvSpPr>
          <p:cNvPr id="468" name="TextShape 3"/>
          <p:cNvSpPr txBox="1"/>
          <p:nvPr/>
        </p:nvSpPr>
        <p:spPr>
          <a:xfrm>
            <a:off x="6300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ConvNets: History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6336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ConvNets: till 2012</a:t>
            </a:r>
            <a:endParaRPr/>
          </a:p>
        </p:txBody>
      </p:sp>
      <p:sp>
        <p:nvSpPr>
          <p:cNvPr id="470" name="Freeform 2"/>
          <p:cNvSpPr/>
          <p:nvPr/>
        </p:nvSpPr>
        <p:spPr>
          <a:xfrm>
            <a:off x="-686880" y="2610720"/>
            <a:ext cx="12471480" cy="6319440"/>
          </a:xfrm>
          <a:custGeom>
            <a:avLst/>
            <a:gdLst/>
            <a:ahLst/>
            <a:rect b="b" l="0" r="r" t="0"/>
            <a:pathLst>
              <a:path h="17554" w="34643">
                <a:moveTo>
                  <a:pt x="2732" y="4927"/>
                </a:moveTo>
                <a:cubicBezTo>
                  <a:pt x="2806" y="4461"/>
                  <a:pt x="2864" y="3991"/>
                  <a:pt x="2993" y="3539"/>
                </a:cubicBezTo>
                <a:cubicBezTo>
                  <a:pt x="3145" y="3008"/>
                  <a:pt x="3626" y="2613"/>
                  <a:pt x="4164" y="2412"/>
                </a:cubicBezTo>
                <a:cubicBezTo>
                  <a:pt x="4611" y="2245"/>
                  <a:pt x="5181" y="1972"/>
                  <a:pt x="5595" y="2325"/>
                </a:cubicBezTo>
                <a:cubicBezTo>
                  <a:pt x="6020" y="2688"/>
                  <a:pt x="6230" y="3220"/>
                  <a:pt x="6463" y="3713"/>
                </a:cubicBezTo>
                <a:cubicBezTo>
                  <a:pt x="6691" y="4195"/>
                  <a:pt x="6867" y="4723"/>
                  <a:pt x="7243" y="5101"/>
                </a:cubicBezTo>
                <a:cubicBezTo>
                  <a:pt x="7586" y="5446"/>
                  <a:pt x="8119" y="5435"/>
                  <a:pt x="8588" y="5448"/>
                </a:cubicBezTo>
                <a:cubicBezTo>
                  <a:pt x="9247" y="5466"/>
                  <a:pt x="9535" y="4851"/>
                  <a:pt x="9802" y="4407"/>
                </a:cubicBezTo>
                <a:cubicBezTo>
                  <a:pt x="10053" y="3989"/>
                  <a:pt x="10220" y="3525"/>
                  <a:pt x="10366" y="3062"/>
                </a:cubicBezTo>
                <a:cubicBezTo>
                  <a:pt x="10519" y="2577"/>
                  <a:pt x="10684" y="2096"/>
                  <a:pt x="10887" y="1631"/>
                </a:cubicBezTo>
                <a:cubicBezTo>
                  <a:pt x="11074" y="1202"/>
                  <a:pt x="11208" y="403"/>
                  <a:pt x="11798" y="503"/>
                </a:cubicBezTo>
                <a:cubicBezTo>
                  <a:pt x="12388" y="603"/>
                  <a:pt x="12571" y="1308"/>
                  <a:pt x="12795" y="1804"/>
                </a:cubicBezTo>
                <a:cubicBezTo>
                  <a:pt x="13025" y="2314"/>
                  <a:pt x="12934" y="2874"/>
                  <a:pt x="13099" y="3409"/>
                </a:cubicBezTo>
                <a:cubicBezTo>
                  <a:pt x="13237" y="3856"/>
                  <a:pt x="13109" y="4334"/>
                  <a:pt x="13186" y="4797"/>
                </a:cubicBezTo>
                <a:cubicBezTo>
                  <a:pt x="13267" y="5285"/>
                  <a:pt x="13435" y="5744"/>
                  <a:pt x="13533" y="6229"/>
                </a:cubicBezTo>
                <a:cubicBezTo>
                  <a:pt x="13627" y="6695"/>
                  <a:pt x="13492" y="7233"/>
                  <a:pt x="13793" y="7617"/>
                </a:cubicBezTo>
                <a:cubicBezTo>
                  <a:pt x="14238" y="8184"/>
                  <a:pt x="15075" y="7729"/>
                  <a:pt x="15354" y="7270"/>
                </a:cubicBezTo>
                <a:cubicBezTo>
                  <a:pt x="15717" y="6673"/>
                  <a:pt x="15763" y="5926"/>
                  <a:pt x="15788" y="5231"/>
                </a:cubicBezTo>
                <a:cubicBezTo>
                  <a:pt x="15805" y="4769"/>
                  <a:pt x="15723" y="4300"/>
                  <a:pt x="15788" y="3843"/>
                </a:cubicBezTo>
                <a:cubicBezTo>
                  <a:pt x="15862" y="3326"/>
                  <a:pt x="16131" y="2857"/>
                  <a:pt x="16309" y="2368"/>
                </a:cubicBezTo>
                <a:cubicBezTo>
                  <a:pt x="16523" y="1779"/>
                  <a:pt x="17042" y="1352"/>
                  <a:pt x="17219" y="763"/>
                </a:cubicBezTo>
                <a:cubicBezTo>
                  <a:pt x="17440" y="29"/>
                  <a:pt x="18330" y="191"/>
                  <a:pt x="18521" y="807"/>
                </a:cubicBezTo>
                <a:cubicBezTo>
                  <a:pt x="18684" y="1334"/>
                  <a:pt x="18908" y="1833"/>
                  <a:pt x="19041" y="2368"/>
                </a:cubicBezTo>
                <a:cubicBezTo>
                  <a:pt x="19173" y="2899"/>
                  <a:pt x="19707" y="3367"/>
                  <a:pt x="20212" y="3192"/>
                </a:cubicBezTo>
                <a:cubicBezTo>
                  <a:pt x="20798" y="2989"/>
                  <a:pt x="21092" y="2343"/>
                  <a:pt x="21253" y="1761"/>
                </a:cubicBezTo>
                <a:cubicBezTo>
                  <a:pt x="21407" y="1204"/>
                  <a:pt x="21677" y="438"/>
                  <a:pt x="22294" y="373"/>
                </a:cubicBezTo>
                <a:cubicBezTo>
                  <a:pt x="22926" y="307"/>
                  <a:pt x="23048" y="1156"/>
                  <a:pt x="23292" y="1631"/>
                </a:cubicBezTo>
                <a:cubicBezTo>
                  <a:pt x="23540" y="2114"/>
                  <a:pt x="23424" y="2650"/>
                  <a:pt x="23552" y="3149"/>
                </a:cubicBezTo>
                <a:cubicBezTo>
                  <a:pt x="23724" y="3819"/>
                  <a:pt x="23574" y="4512"/>
                  <a:pt x="23639" y="5188"/>
                </a:cubicBezTo>
                <a:cubicBezTo>
                  <a:pt x="23700" y="5826"/>
                  <a:pt x="23708" y="6482"/>
                  <a:pt x="23899" y="7096"/>
                </a:cubicBezTo>
                <a:cubicBezTo>
                  <a:pt x="24047" y="7573"/>
                  <a:pt x="24218" y="8042"/>
                  <a:pt x="24333" y="8527"/>
                </a:cubicBezTo>
                <a:cubicBezTo>
                  <a:pt x="24449" y="9016"/>
                  <a:pt x="24449" y="9542"/>
                  <a:pt x="24680" y="10002"/>
                </a:cubicBezTo>
                <a:cubicBezTo>
                  <a:pt x="25062" y="10763"/>
                  <a:pt x="25861" y="10567"/>
                  <a:pt x="26458" y="10436"/>
                </a:cubicBezTo>
                <a:cubicBezTo>
                  <a:pt x="27120" y="10291"/>
                  <a:pt x="26922" y="9356"/>
                  <a:pt x="26935" y="8788"/>
                </a:cubicBezTo>
                <a:cubicBezTo>
                  <a:pt x="26947" y="8275"/>
                  <a:pt x="27083" y="7805"/>
                  <a:pt x="27152" y="7313"/>
                </a:cubicBezTo>
                <a:cubicBezTo>
                  <a:pt x="27226" y="6783"/>
                  <a:pt x="27365" y="6268"/>
                  <a:pt x="27499" y="5751"/>
                </a:cubicBezTo>
                <a:cubicBezTo>
                  <a:pt x="27607" y="5335"/>
                  <a:pt x="28416" y="4642"/>
                  <a:pt x="28714" y="5274"/>
                </a:cubicBezTo>
                <a:cubicBezTo>
                  <a:pt x="29258" y="6427"/>
                  <a:pt x="29534" y="4993"/>
                  <a:pt x="29494" y="4537"/>
                </a:cubicBezTo>
                <a:cubicBezTo>
                  <a:pt x="29096" y="0"/>
                  <a:pt x="34642" y="17553"/>
                  <a:pt x="31118" y="14968"/>
                </a:cubicBezTo>
                <a:cubicBezTo>
                  <a:pt x="30489" y="14507"/>
                  <a:pt x="28789" y="13906"/>
                  <a:pt x="28193" y="14037"/>
                </a:cubicBezTo>
                <a:cubicBezTo>
                  <a:pt x="27602" y="14167"/>
                  <a:pt x="27064" y="14346"/>
                  <a:pt x="26502" y="14514"/>
                </a:cubicBezTo>
                <a:cubicBezTo>
                  <a:pt x="26023" y="14657"/>
                  <a:pt x="25521" y="14658"/>
                  <a:pt x="25027" y="14687"/>
                </a:cubicBezTo>
                <a:cubicBezTo>
                  <a:pt x="24464" y="14720"/>
                  <a:pt x="23895" y="14631"/>
                  <a:pt x="23335" y="14687"/>
                </a:cubicBezTo>
                <a:cubicBezTo>
                  <a:pt x="22034" y="14817"/>
                  <a:pt x="20751" y="15155"/>
                  <a:pt x="19432" y="15034"/>
                </a:cubicBezTo>
                <a:cubicBezTo>
                  <a:pt x="18698" y="14967"/>
                  <a:pt x="17942" y="15148"/>
                  <a:pt x="17219" y="14991"/>
                </a:cubicBezTo>
                <a:cubicBezTo>
                  <a:pt x="16158" y="14761"/>
                  <a:pt x="15085" y="15007"/>
                  <a:pt x="14010" y="14904"/>
                </a:cubicBezTo>
                <a:cubicBezTo>
                  <a:pt x="12905" y="14798"/>
                  <a:pt x="11848" y="14552"/>
                  <a:pt x="10757" y="14470"/>
                </a:cubicBezTo>
                <a:cubicBezTo>
                  <a:pt x="10194" y="14428"/>
                  <a:pt x="9629" y="14467"/>
                  <a:pt x="9065" y="14514"/>
                </a:cubicBezTo>
                <a:cubicBezTo>
                  <a:pt x="8567" y="14556"/>
                  <a:pt x="8066" y="14589"/>
                  <a:pt x="7590" y="14731"/>
                </a:cubicBezTo>
                <a:cubicBezTo>
                  <a:pt x="5888" y="15239"/>
                  <a:pt x="4131" y="14152"/>
                  <a:pt x="2385" y="14774"/>
                </a:cubicBezTo>
                <a:cubicBezTo>
                  <a:pt x="1681" y="15025"/>
                  <a:pt x="936" y="14535"/>
                  <a:pt x="260" y="14254"/>
                </a:cubicBezTo>
                <a:lnTo>
                  <a:pt x="0" y="14210"/>
                </a:lnTo>
                <a:lnTo>
                  <a:pt x="2732" y="4927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471" name="Line 3"/>
          <p:cNvSpPr/>
          <p:nvPr/>
        </p:nvSpPr>
        <p:spPr>
          <a:xfrm flipV="1">
            <a:off x="228600" y="1719000"/>
            <a:ext cx="0" cy="54864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72" name="Line 4"/>
          <p:cNvSpPr/>
          <p:nvPr/>
        </p:nvSpPr>
        <p:spPr>
          <a:xfrm>
            <a:off x="-914400" y="6771600"/>
            <a:ext cx="1051560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73" name="TextShape 5"/>
          <p:cNvSpPr txBox="1"/>
          <p:nvPr/>
        </p:nvSpPr>
        <p:spPr>
          <a:xfrm>
            <a:off x="313200" y="1600200"/>
            <a:ext cx="1600200" cy="54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/>
              <a:t>Loss</a:t>
            </a:r>
            <a:endParaRPr/>
          </a:p>
        </p:txBody>
      </p:sp>
      <p:sp>
        <p:nvSpPr>
          <p:cNvPr id="474" name="TextShape 6"/>
          <p:cNvSpPr txBox="1"/>
          <p:nvPr/>
        </p:nvSpPr>
        <p:spPr>
          <a:xfrm>
            <a:off x="7194600" y="6769080"/>
            <a:ext cx="2286000" cy="54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/>
              <a:t>parameter</a:t>
            </a:r>
            <a:endParaRPr/>
          </a:p>
        </p:txBody>
      </p:sp>
      <p:sp>
        <p:nvSpPr>
          <p:cNvPr id="475" name="Line 7"/>
          <p:cNvSpPr/>
          <p:nvPr/>
        </p:nvSpPr>
        <p:spPr>
          <a:xfrm>
            <a:off x="2286000" y="4572000"/>
            <a:ext cx="0" cy="2286000"/>
          </a:xfrm>
          <a:prstGeom prst="line">
            <a:avLst/>
          </a:prstGeom>
          <a:ln w="54720">
            <a:solidFill>
              <a:srgbClr val="ff0000"/>
            </a:solidFill>
            <a:custDash>
              <a:ds d="197000" sp="197000"/>
            </a:custDash>
            <a:round/>
          </a:ln>
        </p:spPr>
      </p:sp>
      <p:sp>
        <p:nvSpPr>
          <p:cNvPr id="476" name="CustomShape 8"/>
          <p:cNvSpPr/>
          <p:nvPr/>
        </p:nvSpPr>
        <p:spPr>
          <a:xfrm>
            <a:off x="2165400" y="4399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</p:sp>
      <p:sp>
        <p:nvSpPr>
          <p:cNvPr id="477" name="TextShape 9"/>
          <p:cNvSpPr txBox="1"/>
          <p:nvPr/>
        </p:nvSpPr>
        <p:spPr>
          <a:xfrm>
            <a:off x="2352600" y="1071000"/>
            <a:ext cx="6690600" cy="1014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800">
                <a:solidFill>
                  <a:srgbClr val="ff0000"/>
                </a:solidFill>
                <a:latin typeface="FreeSans"/>
              </a:rPr>
              <a:t>Common wisdom:</a:t>
            </a:r>
            <a:r>
              <a:rPr lang="en-US" sz="2800">
                <a:latin typeface="FreeSans"/>
              </a:rPr>
              <a:t> training does not work because we “</a:t>
            </a:r>
            <a:r>
              <a:rPr lang="en-US" sz="2800">
                <a:solidFill>
                  <a:srgbClr val="ff0000"/>
                </a:solidFill>
                <a:latin typeface="FreeSans"/>
              </a:rPr>
              <a:t>get stuck in local minima</a:t>
            </a:r>
            <a:r>
              <a:rPr lang="en-US" sz="2800">
                <a:latin typeface="FreeSans"/>
              </a:rPr>
              <a:t>”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-685800" y="4752000"/>
            <a:ext cx="11658600" cy="3429000"/>
          </a:xfrm>
          <a:prstGeom prst="rect">
            <a:avLst/>
          </a:prstGeom>
          <a:solidFill>
            <a:srgbClr val="99ccff"/>
          </a:solidFill>
        </p:spPr>
      </p:sp>
      <p:sp>
        <p:nvSpPr>
          <p:cNvPr id="479" name="TextShape 2"/>
          <p:cNvSpPr txBox="1"/>
          <p:nvPr/>
        </p:nvSpPr>
        <p:spPr>
          <a:xfrm>
            <a:off x="6336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ConvNets: today</a:t>
            </a:r>
            <a:endParaRPr/>
          </a:p>
        </p:txBody>
      </p:sp>
      <p:sp>
        <p:nvSpPr>
          <p:cNvPr id="480" name="Line 3"/>
          <p:cNvSpPr/>
          <p:nvPr/>
        </p:nvSpPr>
        <p:spPr>
          <a:xfrm>
            <a:off x="-914400" y="6771600"/>
            <a:ext cx="1051560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81" name="TextShape 4"/>
          <p:cNvSpPr txBox="1"/>
          <p:nvPr/>
        </p:nvSpPr>
        <p:spPr>
          <a:xfrm>
            <a:off x="313200" y="1600200"/>
            <a:ext cx="1600200" cy="54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/>
              <a:t>Loss</a:t>
            </a:r>
            <a:endParaRPr/>
          </a:p>
        </p:txBody>
      </p:sp>
      <p:sp>
        <p:nvSpPr>
          <p:cNvPr id="482" name="TextShape 5"/>
          <p:cNvSpPr txBox="1"/>
          <p:nvPr/>
        </p:nvSpPr>
        <p:spPr>
          <a:xfrm>
            <a:off x="7194600" y="6769080"/>
            <a:ext cx="2286000" cy="54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/>
              <a:t>parameter</a:t>
            </a:r>
            <a:endParaRPr/>
          </a:p>
        </p:txBody>
      </p:sp>
      <p:sp>
        <p:nvSpPr>
          <p:cNvPr id="483" name="Line 6"/>
          <p:cNvSpPr/>
          <p:nvPr/>
        </p:nvSpPr>
        <p:spPr>
          <a:xfrm>
            <a:off x="2862000" y="4572000"/>
            <a:ext cx="0" cy="2286000"/>
          </a:xfrm>
          <a:prstGeom prst="line">
            <a:avLst/>
          </a:prstGeom>
          <a:ln w="54720">
            <a:solidFill>
              <a:srgbClr val="ff0000"/>
            </a:solidFill>
            <a:custDash>
              <a:ds d="197000" sp="197000"/>
            </a:custDash>
            <a:round/>
          </a:ln>
        </p:spPr>
      </p:sp>
      <p:sp>
        <p:nvSpPr>
          <p:cNvPr id="484" name="CustomShape 7"/>
          <p:cNvSpPr/>
          <p:nvPr/>
        </p:nvSpPr>
        <p:spPr>
          <a:xfrm>
            <a:off x="2741400" y="4507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</p:sp>
      <p:sp>
        <p:nvSpPr>
          <p:cNvPr id="485" name="TextShape 8"/>
          <p:cNvSpPr txBox="1"/>
          <p:nvPr/>
        </p:nvSpPr>
        <p:spPr>
          <a:xfrm>
            <a:off x="1143000" y="1071000"/>
            <a:ext cx="8915400" cy="15750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800">
                <a:latin typeface="FreeSans"/>
              </a:rPr>
              <a:t>Local minima are all similar, there are long plateaus, </a:t>
            </a:r>
            <a:endParaRPr/>
          </a:p>
          <a:p>
            <a:pPr algn="ctr"/>
            <a:r>
              <a:rPr lang="en-US" sz="2800">
                <a:latin typeface="FreeSans"/>
              </a:rPr>
              <a:t>it can take long time to break  symmetries.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486" name="Line 9"/>
          <p:cNvSpPr/>
          <p:nvPr/>
        </p:nvSpPr>
        <p:spPr>
          <a:xfrm flipV="1">
            <a:off x="228600" y="1719000"/>
            <a:ext cx="0" cy="54864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pic>
        <p:nvPicPr>
          <p:cNvPr descr="" id="48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59600" y="2286000"/>
            <a:ext cx="4217400" cy="1474200"/>
          </a:xfrm>
          <a:prstGeom prst="rect">
            <a:avLst/>
          </a:prstGeom>
        </p:spPr>
      </p:pic>
      <p:sp>
        <p:nvSpPr>
          <p:cNvPr id="488" name="CustomShape 10"/>
          <p:cNvSpPr/>
          <p:nvPr/>
        </p:nvSpPr>
        <p:spPr>
          <a:xfrm>
            <a:off x="6499800" y="2298600"/>
            <a:ext cx="228600" cy="2286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489" name="Line 11"/>
          <p:cNvSpPr/>
          <p:nvPr/>
        </p:nvSpPr>
        <p:spPr>
          <a:xfrm flipV="1">
            <a:off x="5864400" y="2514600"/>
            <a:ext cx="685800" cy="91440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490" name="Line 12"/>
          <p:cNvSpPr/>
          <p:nvPr/>
        </p:nvSpPr>
        <p:spPr>
          <a:xfrm flipH="1" flipV="1">
            <a:off x="6656400" y="2514600"/>
            <a:ext cx="685800" cy="91440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491" name="TextShape 13"/>
          <p:cNvSpPr txBox="1"/>
          <p:nvPr/>
        </p:nvSpPr>
        <p:spPr>
          <a:xfrm>
            <a:off x="5779800" y="2671200"/>
            <a:ext cx="6858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w</a:t>
            </a:r>
            <a:endParaRPr/>
          </a:p>
        </p:txBody>
      </p:sp>
      <p:sp>
        <p:nvSpPr>
          <p:cNvPr id="492" name="TextShape 14"/>
          <p:cNvSpPr txBox="1"/>
          <p:nvPr/>
        </p:nvSpPr>
        <p:spPr>
          <a:xfrm>
            <a:off x="7004160" y="2671200"/>
            <a:ext cx="6858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w</a:t>
            </a:r>
            <a:endParaRPr/>
          </a:p>
        </p:txBody>
      </p:sp>
      <p:sp>
        <p:nvSpPr>
          <p:cNvPr id="493" name="TextShape 15"/>
          <p:cNvSpPr txBox="1"/>
          <p:nvPr/>
        </p:nvSpPr>
        <p:spPr>
          <a:xfrm>
            <a:off x="1022400" y="3886200"/>
            <a:ext cx="41148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input/output invariant to permutations</a:t>
            </a:r>
            <a:endParaRPr/>
          </a:p>
        </p:txBody>
      </p:sp>
      <p:sp>
        <p:nvSpPr>
          <p:cNvPr id="494" name="TextShape 16"/>
          <p:cNvSpPr txBox="1"/>
          <p:nvPr/>
        </p:nvSpPr>
        <p:spPr>
          <a:xfrm>
            <a:off x="5167800" y="3588480"/>
            <a:ext cx="2948400" cy="6022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/>
              <a:t>breaking ties</a:t>
            </a:r>
            <a:endParaRPr/>
          </a:p>
          <a:p>
            <a:pPr algn="ctr"/>
            <a:r>
              <a:rPr lang="en-US"/>
              <a:t> </a:t>
            </a:r>
            <a:r>
              <a:rPr lang="en-US"/>
              <a:t>between parameters</a:t>
            </a:r>
            <a:endParaRPr/>
          </a:p>
        </p:txBody>
      </p:sp>
      <p:pic>
        <p:nvPicPr>
          <p:cNvPr descr="" id="49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8344800" y="2588040"/>
            <a:ext cx="1274040" cy="567720"/>
          </a:xfrm>
          <a:prstGeom prst="rect">
            <a:avLst/>
          </a:prstGeom>
        </p:spPr>
      </p:pic>
      <p:sp>
        <p:nvSpPr>
          <p:cNvPr id="496" name="Line 17"/>
          <p:cNvSpPr/>
          <p:nvPr/>
        </p:nvSpPr>
        <p:spPr>
          <a:xfrm>
            <a:off x="8229600" y="3196080"/>
            <a:ext cx="1828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97" name="Line 18"/>
          <p:cNvSpPr/>
          <p:nvPr/>
        </p:nvSpPr>
        <p:spPr>
          <a:xfrm flipV="1">
            <a:off x="9000000" y="2165400"/>
            <a:ext cx="0" cy="13716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98" name="TextShape 19"/>
          <p:cNvSpPr txBox="1"/>
          <p:nvPr/>
        </p:nvSpPr>
        <p:spPr>
          <a:xfrm>
            <a:off x="7723800" y="3588840"/>
            <a:ext cx="2635200" cy="3463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/>
              <a:t>Saturating units </a:t>
            </a:r>
            <a:endParaRPr/>
          </a:p>
        </p:txBody>
      </p:sp>
      <p:sp>
        <p:nvSpPr>
          <p:cNvPr id="499" name="CustomShape 20"/>
          <p:cNvSpPr/>
          <p:nvPr/>
        </p:nvSpPr>
        <p:spPr>
          <a:xfrm>
            <a:off x="9160200" y="3283200"/>
            <a:ext cx="741600" cy="181800"/>
          </a:xfrm>
          <a:prstGeom prst="rect">
            <a:avLst/>
          </a:prstGeom>
          <a:solidFill>
            <a:srgbClr val="ffffff"/>
          </a:solidFill>
        </p:spPr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Shape 1"/>
          <p:cNvSpPr txBox="1"/>
          <p:nvPr/>
        </p:nvSpPr>
        <p:spPr>
          <a:xfrm>
            <a:off x="0" y="180000"/>
            <a:ext cx="100800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</a:rPr>
              <a:t>The Manifold of Natural Images</a:t>
            </a:r>
            <a:endParaRPr/>
          </a:p>
        </p:txBody>
      </p:sp>
      <p:pic>
        <p:nvPicPr>
          <p:cNvPr descr="" id="2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4360" y="1179000"/>
            <a:ext cx="9595440" cy="6229080"/>
          </a:xfrm>
          <a:prstGeom prst="rect">
            <a:avLst/>
          </a:prstGeom>
        </p:spPr>
      </p:pic>
      <p:sp>
        <p:nvSpPr>
          <p:cNvPr id="21" name="Line 2"/>
          <p:cNvSpPr/>
          <p:nvPr/>
        </p:nvSpPr>
        <p:spPr>
          <a:xfrm flipV="1">
            <a:off x="3034800" y="1587600"/>
            <a:ext cx="0" cy="4343400"/>
          </a:xfrm>
          <a:prstGeom prst="line">
            <a:avLst/>
          </a:prstGeom>
          <a:ln w="10980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2" name="Line 3"/>
          <p:cNvSpPr/>
          <p:nvPr/>
        </p:nvSpPr>
        <p:spPr>
          <a:xfrm>
            <a:off x="2998800" y="6003360"/>
            <a:ext cx="4150800" cy="1214640"/>
          </a:xfrm>
          <a:prstGeom prst="line">
            <a:avLst/>
          </a:prstGeom>
          <a:ln w="10980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3" name="Line 4"/>
          <p:cNvSpPr/>
          <p:nvPr/>
        </p:nvSpPr>
        <p:spPr>
          <a:xfrm flipV="1">
            <a:off x="2998800" y="5016600"/>
            <a:ext cx="4379400" cy="842760"/>
          </a:xfrm>
          <a:prstGeom prst="line">
            <a:avLst/>
          </a:prstGeom>
          <a:ln w="109800">
            <a:solidFill>
              <a:srgbClr val="ff0000"/>
            </a:solidFill>
            <a:round/>
            <a:tailEnd len="med" type="triangle" w="med"/>
          </a:ln>
        </p:spPr>
      </p:sp>
      <p:pic>
        <p:nvPicPr>
          <p:cNvPr descr="" id="2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056400" y="3657600"/>
            <a:ext cx="2657160" cy="2723760"/>
          </a:xfrm>
          <a:prstGeom prst="rect">
            <a:avLst/>
          </a:prstGeom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0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631800"/>
            <a:ext cx="9601200" cy="6116400"/>
          </a:xfrm>
          <a:prstGeom prst="rect">
            <a:avLst/>
          </a:prstGeom>
        </p:spPr>
      </p:pic>
      <p:sp>
        <p:nvSpPr>
          <p:cNvPr id="501" name="TextShape 1"/>
          <p:cNvSpPr txBox="1"/>
          <p:nvPr/>
        </p:nvSpPr>
        <p:spPr>
          <a:xfrm>
            <a:off x="552600" y="637560"/>
            <a:ext cx="9145800" cy="6847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600">
                <a:solidFill>
                  <a:srgbClr val="ff0000"/>
                </a:solidFill>
                <a:latin typeface="FreeSans"/>
              </a:rPr>
              <a:t>Like walking on a ridge between valleys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-685800" y="4752000"/>
            <a:ext cx="11658600" cy="3429000"/>
          </a:xfrm>
          <a:prstGeom prst="rect">
            <a:avLst/>
          </a:prstGeom>
          <a:solidFill>
            <a:srgbClr val="99ccff"/>
          </a:solidFill>
        </p:spPr>
      </p:sp>
      <p:sp>
        <p:nvSpPr>
          <p:cNvPr id="503" name="TextShape 2"/>
          <p:cNvSpPr txBox="1"/>
          <p:nvPr/>
        </p:nvSpPr>
        <p:spPr>
          <a:xfrm>
            <a:off x="6336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ConvNets: today</a:t>
            </a:r>
            <a:endParaRPr/>
          </a:p>
        </p:txBody>
      </p:sp>
      <p:sp>
        <p:nvSpPr>
          <p:cNvPr id="504" name="Line 3"/>
          <p:cNvSpPr/>
          <p:nvPr/>
        </p:nvSpPr>
        <p:spPr>
          <a:xfrm>
            <a:off x="-914400" y="6771600"/>
            <a:ext cx="1051560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505" name="TextShape 4"/>
          <p:cNvSpPr txBox="1"/>
          <p:nvPr/>
        </p:nvSpPr>
        <p:spPr>
          <a:xfrm>
            <a:off x="313200" y="1600200"/>
            <a:ext cx="1600200" cy="54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/>
              <a:t>Loss</a:t>
            </a:r>
            <a:endParaRPr/>
          </a:p>
        </p:txBody>
      </p:sp>
      <p:sp>
        <p:nvSpPr>
          <p:cNvPr id="506" name="TextShape 5"/>
          <p:cNvSpPr txBox="1"/>
          <p:nvPr/>
        </p:nvSpPr>
        <p:spPr>
          <a:xfrm>
            <a:off x="7194600" y="6769080"/>
            <a:ext cx="2286000" cy="54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/>
              <a:t>parameter</a:t>
            </a:r>
            <a:endParaRPr/>
          </a:p>
        </p:txBody>
      </p:sp>
      <p:sp>
        <p:nvSpPr>
          <p:cNvPr id="507" name="Line 6"/>
          <p:cNvSpPr/>
          <p:nvPr/>
        </p:nvSpPr>
        <p:spPr>
          <a:xfrm>
            <a:off x="2862000" y="4572000"/>
            <a:ext cx="0" cy="2286000"/>
          </a:xfrm>
          <a:prstGeom prst="line">
            <a:avLst/>
          </a:prstGeom>
          <a:ln w="54720">
            <a:solidFill>
              <a:srgbClr val="ff0000"/>
            </a:solidFill>
            <a:custDash>
              <a:ds d="197000" sp="197000"/>
            </a:custDash>
            <a:round/>
          </a:ln>
        </p:spPr>
      </p:sp>
      <p:sp>
        <p:nvSpPr>
          <p:cNvPr id="508" name="CustomShape 7"/>
          <p:cNvSpPr/>
          <p:nvPr/>
        </p:nvSpPr>
        <p:spPr>
          <a:xfrm>
            <a:off x="2741400" y="4507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</p:sp>
      <p:sp>
        <p:nvSpPr>
          <p:cNvPr id="509" name="TextShape 8"/>
          <p:cNvSpPr txBox="1"/>
          <p:nvPr/>
        </p:nvSpPr>
        <p:spPr>
          <a:xfrm>
            <a:off x="2352600" y="1071000"/>
            <a:ext cx="7705800" cy="2829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800">
                <a:latin typeface="FreeSans"/>
              </a:rPr>
              <a:t>Local minima are all similar, there are long plateaus, it can take long to break symmetries.</a:t>
            </a:r>
            <a:endParaRPr/>
          </a:p>
          <a:p>
            <a:endParaRPr/>
          </a:p>
          <a:p>
            <a:r>
              <a:rPr lang="en-US" sz="2800">
                <a:latin typeface="FreeSans"/>
              </a:rPr>
              <a:t>Optimization is not the real problem when:</a:t>
            </a:r>
            <a:endParaRPr/>
          </a:p>
          <a:p>
            <a:r>
              <a:rPr lang="en-US" sz="2400">
                <a:latin typeface="FreeSans"/>
              </a:rPr>
              <a:t>– </a:t>
            </a:r>
            <a:r>
              <a:rPr lang="en-US" sz="2400">
                <a:latin typeface="FreeSans"/>
              </a:rPr>
              <a:t>dataset is large</a:t>
            </a:r>
            <a:endParaRPr/>
          </a:p>
          <a:p>
            <a:r>
              <a:rPr lang="en-US" sz="2400">
                <a:latin typeface="FreeSans"/>
              </a:rPr>
              <a:t>– </a:t>
            </a:r>
            <a:r>
              <a:rPr lang="en-US" sz="2400">
                <a:latin typeface="FreeSans"/>
              </a:rPr>
              <a:t>unit do not saturate too much</a:t>
            </a:r>
            <a:endParaRPr/>
          </a:p>
          <a:p>
            <a:r>
              <a:rPr lang="en-US" sz="2400">
                <a:latin typeface="FreeSans"/>
              </a:rPr>
              <a:t>– </a:t>
            </a:r>
            <a:r>
              <a:rPr lang="en-US" sz="2400">
                <a:latin typeface="FreeSans"/>
              </a:rPr>
              <a:t>normalization layer</a:t>
            </a:r>
            <a:endParaRPr/>
          </a:p>
        </p:txBody>
      </p:sp>
      <p:sp>
        <p:nvSpPr>
          <p:cNvPr id="510" name="Line 9"/>
          <p:cNvSpPr/>
          <p:nvPr/>
        </p:nvSpPr>
        <p:spPr>
          <a:xfrm flipV="1">
            <a:off x="228600" y="1719000"/>
            <a:ext cx="0" cy="54864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-685800" y="4752000"/>
            <a:ext cx="11658600" cy="3429000"/>
          </a:xfrm>
          <a:prstGeom prst="rect">
            <a:avLst/>
          </a:prstGeom>
          <a:solidFill>
            <a:srgbClr val="99ccff"/>
          </a:solidFill>
        </p:spPr>
      </p:sp>
      <p:sp>
        <p:nvSpPr>
          <p:cNvPr id="512" name="TextShape 2"/>
          <p:cNvSpPr txBox="1"/>
          <p:nvPr/>
        </p:nvSpPr>
        <p:spPr>
          <a:xfrm>
            <a:off x="6336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ConvNets: today</a:t>
            </a:r>
            <a:endParaRPr/>
          </a:p>
        </p:txBody>
      </p:sp>
      <p:sp>
        <p:nvSpPr>
          <p:cNvPr id="513" name="Line 3"/>
          <p:cNvSpPr/>
          <p:nvPr/>
        </p:nvSpPr>
        <p:spPr>
          <a:xfrm>
            <a:off x="-914400" y="6771600"/>
            <a:ext cx="1051560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514" name="TextShape 4"/>
          <p:cNvSpPr txBox="1"/>
          <p:nvPr/>
        </p:nvSpPr>
        <p:spPr>
          <a:xfrm>
            <a:off x="313200" y="1600200"/>
            <a:ext cx="1600200" cy="54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/>
              <a:t>Loss</a:t>
            </a:r>
            <a:endParaRPr/>
          </a:p>
        </p:txBody>
      </p:sp>
      <p:sp>
        <p:nvSpPr>
          <p:cNvPr id="515" name="TextShape 5"/>
          <p:cNvSpPr txBox="1"/>
          <p:nvPr/>
        </p:nvSpPr>
        <p:spPr>
          <a:xfrm>
            <a:off x="7194600" y="6769080"/>
            <a:ext cx="2286000" cy="54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/>
              <a:t>parameter</a:t>
            </a:r>
            <a:endParaRPr/>
          </a:p>
        </p:txBody>
      </p:sp>
      <p:sp>
        <p:nvSpPr>
          <p:cNvPr id="516" name="Line 6"/>
          <p:cNvSpPr/>
          <p:nvPr/>
        </p:nvSpPr>
        <p:spPr>
          <a:xfrm>
            <a:off x="2862000" y="4572000"/>
            <a:ext cx="0" cy="2286000"/>
          </a:xfrm>
          <a:prstGeom prst="line">
            <a:avLst/>
          </a:prstGeom>
          <a:ln w="54720">
            <a:solidFill>
              <a:srgbClr val="ff0000"/>
            </a:solidFill>
            <a:custDash>
              <a:ds d="197000" sp="197000"/>
            </a:custDash>
            <a:round/>
          </a:ln>
        </p:spPr>
      </p:sp>
      <p:sp>
        <p:nvSpPr>
          <p:cNvPr id="517" name="CustomShape 7"/>
          <p:cNvSpPr/>
          <p:nvPr/>
        </p:nvSpPr>
        <p:spPr>
          <a:xfrm>
            <a:off x="2741400" y="4507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</p:sp>
      <p:sp>
        <p:nvSpPr>
          <p:cNvPr id="518" name="TextShape 8"/>
          <p:cNvSpPr txBox="1"/>
          <p:nvPr/>
        </p:nvSpPr>
        <p:spPr>
          <a:xfrm>
            <a:off x="2057400" y="1071000"/>
            <a:ext cx="8001000" cy="2730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800">
                <a:latin typeface="FreeSans"/>
              </a:rPr>
              <a:t>Today's belief is that the challenge is about:</a:t>
            </a:r>
            <a:endParaRPr/>
          </a:p>
          <a:p>
            <a:r>
              <a:rPr lang="en-US" sz="2800">
                <a:latin typeface="FreeSans"/>
              </a:rPr>
              <a:t>– </a:t>
            </a:r>
            <a:r>
              <a:rPr lang="en-US" sz="2800">
                <a:latin typeface="FreeSans"/>
              </a:rPr>
              <a:t>generalization </a:t>
            </a:r>
            <a:endParaRPr/>
          </a:p>
          <a:p>
            <a:r>
              <a:rPr lang="en-US" sz="2800">
                <a:latin typeface="FreeSans"/>
              </a:rPr>
              <a:t>   </a:t>
            </a:r>
            <a:r>
              <a:rPr lang="en-US" sz="2000">
                <a:latin typeface="FreeSans"/>
              </a:rPr>
              <a:t>How many training samples to fit 1B parameters?</a:t>
            </a:r>
            <a:endParaRPr/>
          </a:p>
          <a:p>
            <a:r>
              <a:rPr lang="en-US" sz="2000">
                <a:latin typeface="FreeSans"/>
              </a:rPr>
              <a:t>    </a:t>
            </a:r>
            <a:r>
              <a:rPr lang="en-US" sz="2000">
                <a:latin typeface="FreeSans"/>
              </a:rPr>
              <a:t>How many parameters/samples to model spaces with 1M dim.? </a:t>
            </a:r>
            <a:endParaRPr/>
          </a:p>
          <a:p>
            <a:r>
              <a:rPr lang="en-US" sz="2800">
                <a:latin typeface="FreeSans"/>
              </a:rPr>
              <a:t>– </a:t>
            </a:r>
            <a:r>
              <a:rPr lang="en-US" sz="2800">
                <a:latin typeface="FreeSans"/>
              </a:rPr>
              <a:t>scalability</a:t>
            </a:r>
            <a:endParaRPr/>
          </a:p>
          <a:p>
            <a:endParaRPr/>
          </a:p>
        </p:txBody>
      </p:sp>
      <p:sp>
        <p:nvSpPr>
          <p:cNvPr id="519" name="Line 9"/>
          <p:cNvSpPr/>
          <p:nvPr/>
        </p:nvSpPr>
        <p:spPr>
          <a:xfrm flipV="1">
            <a:off x="228600" y="1719000"/>
            <a:ext cx="0" cy="54864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ustomShape 1"/>
          <p:cNvSpPr/>
          <p:nvPr/>
        </p:nvSpPr>
        <p:spPr>
          <a:xfrm>
            <a:off x="5029200" y="0"/>
            <a:ext cx="5050800" cy="7560000"/>
          </a:xfrm>
          <a:prstGeom prst="rect">
            <a:avLst/>
          </a:prstGeom>
          <a:solidFill>
            <a:srgbClr val="ffff66"/>
          </a:solidFill>
          <a:ln>
            <a:solidFill>
              <a:srgbClr val="000000"/>
            </a:solidFill>
          </a:ln>
        </p:spPr>
      </p:sp>
      <p:sp>
        <p:nvSpPr>
          <p:cNvPr id="521" name="CustomShape 2"/>
          <p:cNvSpPr/>
          <p:nvPr/>
        </p:nvSpPr>
        <p:spPr>
          <a:xfrm>
            <a:off x="0" y="0"/>
            <a:ext cx="5029200" cy="75600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522" name="TextShape 3"/>
          <p:cNvSpPr txBox="1"/>
          <p:nvPr/>
        </p:nvSpPr>
        <p:spPr>
          <a:xfrm>
            <a:off x="6825600" y="2617200"/>
            <a:ext cx="1635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Perceptron</a:t>
            </a:r>
            <a:endParaRPr/>
          </a:p>
        </p:txBody>
      </p:sp>
      <p:sp>
        <p:nvSpPr>
          <p:cNvPr id="523" name="TextShape 4"/>
          <p:cNvSpPr txBox="1"/>
          <p:nvPr/>
        </p:nvSpPr>
        <p:spPr>
          <a:xfrm>
            <a:off x="1684800" y="2622600"/>
            <a:ext cx="19562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Neural Net</a:t>
            </a:r>
            <a:endParaRPr/>
          </a:p>
        </p:txBody>
      </p:sp>
      <p:sp>
        <p:nvSpPr>
          <p:cNvPr id="524" name="CustomShape 5"/>
          <p:cNvSpPr/>
          <p:nvPr/>
        </p:nvSpPr>
        <p:spPr>
          <a:xfrm>
            <a:off x="8685720" y="1188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25" name="TextShape 6"/>
          <p:cNvSpPr txBox="1"/>
          <p:nvPr/>
        </p:nvSpPr>
        <p:spPr>
          <a:xfrm>
            <a:off x="8134200" y="1401480"/>
            <a:ext cx="13316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Boosting</a:t>
            </a:r>
            <a:endParaRPr/>
          </a:p>
        </p:txBody>
      </p:sp>
      <p:sp>
        <p:nvSpPr>
          <p:cNvPr id="526" name="CustomShape 7"/>
          <p:cNvSpPr/>
          <p:nvPr/>
        </p:nvSpPr>
        <p:spPr>
          <a:xfrm>
            <a:off x="9303480" y="29718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27" name="TextShape 8"/>
          <p:cNvSpPr txBox="1"/>
          <p:nvPr/>
        </p:nvSpPr>
        <p:spPr>
          <a:xfrm>
            <a:off x="9003960" y="3185280"/>
            <a:ext cx="1041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SVM</a:t>
            </a:r>
            <a:endParaRPr/>
          </a:p>
        </p:txBody>
      </p:sp>
      <p:sp>
        <p:nvSpPr>
          <p:cNvPr id="528" name="CustomShape 9"/>
          <p:cNvSpPr/>
          <p:nvPr/>
        </p:nvSpPr>
        <p:spPr>
          <a:xfrm>
            <a:off x="9028800" y="5715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29" name="TextShape 10"/>
          <p:cNvSpPr txBox="1"/>
          <p:nvPr/>
        </p:nvSpPr>
        <p:spPr>
          <a:xfrm>
            <a:off x="8650800" y="5243400"/>
            <a:ext cx="110016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GMM</a:t>
            </a:r>
            <a:endParaRPr/>
          </a:p>
        </p:txBody>
      </p:sp>
      <p:sp>
        <p:nvSpPr>
          <p:cNvPr id="530" name="CustomShape 11"/>
          <p:cNvSpPr/>
          <p:nvPr/>
        </p:nvSpPr>
        <p:spPr>
          <a:xfrm>
            <a:off x="638640" y="57294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31" name="TextShape 12"/>
          <p:cNvSpPr txBox="1"/>
          <p:nvPr/>
        </p:nvSpPr>
        <p:spPr>
          <a:xfrm>
            <a:off x="404640" y="5257800"/>
            <a:ext cx="738360" cy="488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Symbol"/>
              </a:rPr>
              <a:t>SP</a:t>
            </a:r>
            <a:endParaRPr/>
          </a:p>
        </p:txBody>
      </p:sp>
      <p:sp>
        <p:nvSpPr>
          <p:cNvPr id="532" name="CustomShape 13"/>
          <p:cNvSpPr/>
          <p:nvPr/>
        </p:nvSpPr>
        <p:spPr>
          <a:xfrm>
            <a:off x="1482480" y="70866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33" name="TextShape 14"/>
          <p:cNvSpPr txBox="1"/>
          <p:nvPr/>
        </p:nvSpPr>
        <p:spPr>
          <a:xfrm>
            <a:off x="914400" y="6589800"/>
            <a:ext cx="137160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BayesNP</a:t>
            </a:r>
            <a:endParaRPr/>
          </a:p>
        </p:txBody>
      </p:sp>
      <p:sp>
        <p:nvSpPr>
          <p:cNvPr id="534" name="CustomShape 15"/>
          <p:cNvSpPr/>
          <p:nvPr/>
        </p:nvSpPr>
        <p:spPr>
          <a:xfrm>
            <a:off x="1492200" y="293400"/>
            <a:ext cx="7086600" cy="7086600"/>
          </a:xfrm>
          <a:prstGeom prst="ellipse">
            <a:avLst/>
          </a:prstGeom>
          <a:ln w="109800">
            <a:solidFill>
              <a:srgbClr val="ff0000"/>
            </a:solidFill>
            <a:custDash>
              <a:ds d="197000" sp="197000"/>
            </a:custDash>
            <a:round/>
          </a:ln>
        </p:spPr>
      </p:sp>
      <p:sp>
        <p:nvSpPr>
          <p:cNvPr id="535" name="CustomShape 16"/>
          <p:cNvSpPr/>
          <p:nvPr/>
        </p:nvSpPr>
        <p:spPr>
          <a:xfrm>
            <a:off x="1596600" y="24804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36" name="TextShape 17"/>
          <p:cNvSpPr txBox="1"/>
          <p:nvPr/>
        </p:nvSpPr>
        <p:spPr>
          <a:xfrm>
            <a:off x="2189160" y="16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Convolutional Neural Net</a:t>
            </a:r>
            <a:endParaRPr/>
          </a:p>
        </p:txBody>
      </p:sp>
      <p:sp>
        <p:nvSpPr>
          <p:cNvPr id="537" name="CustomShape 18"/>
          <p:cNvSpPr/>
          <p:nvPr/>
        </p:nvSpPr>
        <p:spPr>
          <a:xfrm>
            <a:off x="2064960" y="15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38" name="TextShape 19"/>
          <p:cNvSpPr txBox="1"/>
          <p:nvPr/>
        </p:nvSpPr>
        <p:spPr>
          <a:xfrm>
            <a:off x="3161520" y="7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Recurrent Neural Net</a:t>
            </a:r>
            <a:endParaRPr/>
          </a:p>
        </p:txBody>
      </p:sp>
      <p:sp>
        <p:nvSpPr>
          <p:cNvPr id="539" name="CustomShape 20"/>
          <p:cNvSpPr/>
          <p:nvPr/>
        </p:nvSpPr>
        <p:spPr>
          <a:xfrm>
            <a:off x="3037320" y="6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40" name="TextShape 21"/>
          <p:cNvSpPr txBox="1"/>
          <p:nvPr/>
        </p:nvSpPr>
        <p:spPr>
          <a:xfrm>
            <a:off x="6665400" y="4036320"/>
            <a:ext cx="1956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AutoencoderNeural Net</a:t>
            </a:r>
            <a:endParaRPr/>
          </a:p>
        </p:txBody>
      </p:sp>
      <p:sp>
        <p:nvSpPr>
          <p:cNvPr id="541" name="CustomShape 22"/>
          <p:cNvSpPr/>
          <p:nvPr/>
        </p:nvSpPr>
        <p:spPr>
          <a:xfrm>
            <a:off x="8386560" y="44532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42" name="TextShape 23"/>
          <p:cNvSpPr txBox="1"/>
          <p:nvPr/>
        </p:nvSpPr>
        <p:spPr>
          <a:xfrm>
            <a:off x="6233400" y="4792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Sparse Coding</a:t>
            </a:r>
            <a:endParaRPr/>
          </a:p>
        </p:txBody>
      </p:sp>
      <p:sp>
        <p:nvSpPr>
          <p:cNvPr id="543" name="CustomShape 24"/>
          <p:cNvSpPr/>
          <p:nvPr/>
        </p:nvSpPr>
        <p:spPr>
          <a:xfrm>
            <a:off x="8206560" y="5173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44" name="TextShape 25"/>
          <p:cNvSpPr txBox="1"/>
          <p:nvPr/>
        </p:nvSpPr>
        <p:spPr>
          <a:xfrm>
            <a:off x="5693400" y="5620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Restricted BM</a:t>
            </a:r>
            <a:endParaRPr/>
          </a:p>
        </p:txBody>
      </p:sp>
      <p:sp>
        <p:nvSpPr>
          <p:cNvPr id="545" name="CustomShape 26"/>
          <p:cNvSpPr/>
          <p:nvPr/>
        </p:nvSpPr>
        <p:spPr>
          <a:xfrm>
            <a:off x="7666560" y="6001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46" name="TextShape 27"/>
          <p:cNvSpPr txBox="1"/>
          <p:nvPr/>
        </p:nvSpPr>
        <p:spPr>
          <a:xfrm>
            <a:off x="2297160" y="5646960"/>
            <a:ext cx="23810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Deep Belief Net</a:t>
            </a:r>
            <a:endParaRPr/>
          </a:p>
        </p:txBody>
      </p:sp>
      <p:sp>
        <p:nvSpPr>
          <p:cNvPr id="547" name="CustomShape 28"/>
          <p:cNvSpPr/>
          <p:nvPr/>
        </p:nvSpPr>
        <p:spPr>
          <a:xfrm>
            <a:off x="2208960" y="5972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48" name="CustomShape 29"/>
          <p:cNvSpPr/>
          <p:nvPr/>
        </p:nvSpPr>
        <p:spPr>
          <a:xfrm>
            <a:off x="8279280" y="249624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49" name="TextShape 30"/>
          <p:cNvSpPr txBox="1"/>
          <p:nvPr/>
        </p:nvSpPr>
        <p:spPr>
          <a:xfrm>
            <a:off x="1733400" y="4108680"/>
            <a:ext cx="329580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Deep (sparse/denoising) Autoencoder</a:t>
            </a:r>
            <a:endParaRPr/>
          </a:p>
        </p:txBody>
      </p:sp>
      <p:sp>
        <p:nvSpPr>
          <p:cNvPr id="550" name="CustomShape 31"/>
          <p:cNvSpPr/>
          <p:nvPr/>
        </p:nvSpPr>
        <p:spPr>
          <a:xfrm>
            <a:off x="1438560" y="4453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51" name="TextShape 32"/>
          <p:cNvSpPr txBox="1"/>
          <p:nvPr/>
        </p:nvSpPr>
        <p:spPr>
          <a:xfrm>
            <a:off x="5050080" y="2743200"/>
            <a:ext cx="2748240" cy="56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400">
                <a:solidFill>
                  <a:srgbClr val="000000"/>
                </a:solidFill>
                <a:latin typeface="Times New Roman"/>
              </a:rPr>
              <a:t>SHALLOW</a:t>
            </a:r>
            <a:endParaRPr/>
          </a:p>
        </p:txBody>
      </p:sp>
      <p:sp>
        <p:nvSpPr>
          <p:cNvPr id="552" name="TextShape 33"/>
          <p:cNvSpPr txBox="1"/>
          <p:nvPr/>
        </p:nvSpPr>
        <p:spPr>
          <a:xfrm>
            <a:off x="4436640" y="7552800"/>
            <a:ext cx="1837800" cy="56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400">
                <a:solidFill>
                  <a:srgbClr val="000000"/>
                </a:solidFill>
                <a:latin typeface="Times New Roman"/>
              </a:rPr>
              <a:t>DEEP</a:t>
            </a:r>
            <a:endParaRPr/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0" y="3888360"/>
            <a:ext cx="10080000" cy="3671640"/>
          </a:xfrm>
          <a:prstGeom prst="rect">
            <a:avLst/>
          </a:prstGeom>
          <a:solidFill>
            <a:srgbClr val="9999ff"/>
          </a:solidFill>
          <a:ln>
            <a:solidFill>
              <a:srgbClr val="000000"/>
            </a:solidFill>
          </a:ln>
        </p:spPr>
      </p:sp>
      <p:sp>
        <p:nvSpPr>
          <p:cNvPr id="554" name="CustomShape 2"/>
          <p:cNvSpPr/>
          <p:nvPr/>
        </p:nvSpPr>
        <p:spPr>
          <a:xfrm>
            <a:off x="0" y="-36000"/>
            <a:ext cx="10080000" cy="3886200"/>
          </a:xfrm>
          <a:prstGeom prst="rect">
            <a:avLst/>
          </a:prstGeom>
          <a:solidFill>
            <a:srgbClr val="94bd5e"/>
          </a:solidFill>
          <a:ln>
            <a:solidFill>
              <a:srgbClr val="000000"/>
            </a:solidFill>
          </a:ln>
        </p:spPr>
      </p:sp>
      <p:sp>
        <p:nvSpPr>
          <p:cNvPr id="555" name="TextShape 3"/>
          <p:cNvSpPr txBox="1"/>
          <p:nvPr/>
        </p:nvSpPr>
        <p:spPr>
          <a:xfrm>
            <a:off x="6825600" y="2617200"/>
            <a:ext cx="1635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Perceptron</a:t>
            </a:r>
            <a:endParaRPr/>
          </a:p>
        </p:txBody>
      </p:sp>
      <p:sp>
        <p:nvSpPr>
          <p:cNvPr id="556" name="TextShape 4"/>
          <p:cNvSpPr txBox="1"/>
          <p:nvPr/>
        </p:nvSpPr>
        <p:spPr>
          <a:xfrm>
            <a:off x="1684800" y="2622600"/>
            <a:ext cx="19562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Neural Net</a:t>
            </a:r>
            <a:endParaRPr/>
          </a:p>
        </p:txBody>
      </p:sp>
      <p:sp>
        <p:nvSpPr>
          <p:cNvPr id="557" name="CustomShape 5"/>
          <p:cNvSpPr/>
          <p:nvPr/>
        </p:nvSpPr>
        <p:spPr>
          <a:xfrm>
            <a:off x="8685720" y="1188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58" name="TextShape 6"/>
          <p:cNvSpPr txBox="1"/>
          <p:nvPr/>
        </p:nvSpPr>
        <p:spPr>
          <a:xfrm>
            <a:off x="8134200" y="1401480"/>
            <a:ext cx="13316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Boosting</a:t>
            </a:r>
            <a:endParaRPr/>
          </a:p>
        </p:txBody>
      </p:sp>
      <p:sp>
        <p:nvSpPr>
          <p:cNvPr id="559" name="CustomShape 7"/>
          <p:cNvSpPr/>
          <p:nvPr/>
        </p:nvSpPr>
        <p:spPr>
          <a:xfrm>
            <a:off x="9303480" y="29718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60" name="TextShape 8"/>
          <p:cNvSpPr txBox="1"/>
          <p:nvPr/>
        </p:nvSpPr>
        <p:spPr>
          <a:xfrm>
            <a:off x="9003960" y="3185280"/>
            <a:ext cx="1041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SVM</a:t>
            </a:r>
            <a:endParaRPr/>
          </a:p>
        </p:txBody>
      </p:sp>
      <p:sp>
        <p:nvSpPr>
          <p:cNvPr id="561" name="CustomShape 9"/>
          <p:cNvSpPr/>
          <p:nvPr/>
        </p:nvSpPr>
        <p:spPr>
          <a:xfrm>
            <a:off x="9028800" y="5715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62" name="TextShape 10"/>
          <p:cNvSpPr txBox="1"/>
          <p:nvPr/>
        </p:nvSpPr>
        <p:spPr>
          <a:xfrm>
            <a:off x="8650800" y="5243400"/>
            <a:ext cx="110016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GMM</a:t>
            </a:r>
            <a:endParaRPr/>
          </a:p>
        </p:txBody>
      </p:sp>
      <p:sp>
        <p:nvSpPr>
          <p:cNvPr id="563" name="CustomShape 11"/>
          <p:cNvSpPr/>
          <p:nvPr/>
        </p:nvSpPr>
        <p:spPr>
          <a:xfrm>
            <a:off x="638640" y="57294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64" name="TextShape 12"/>
          <p:cNvSpPr txBox="1"/>
          <p:nvPr/>
        </p:nvSpPr>
        <p:spPr>
          <a:xfrm>
            <a:off x="404640" y="5257800"/>
            <a:ext cx="738360" cy="488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Symbol"/>
              </a:rPr>
              <a:t>SP</a:t>
            </a:r>
            <a:endParaRPr/>
          </a:p>
        </p:txBody>
      </p:sp>
      <p:sp>
        <p:nvSpPr>
          <p:cNvPr id="565" name="CustomShape 13"/>
          <p:cNvSpPr/>
          <p:nvPr/>
        </p:nvSpPr>
        <p:spPr>
          <a:xfrm>
            <a:off x="1482480" y="70866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66" name="TextShape 14"/>
          <p:cNvSpPr txBox="1"/>
          <p:nvPr/>
        </p:nvSpPr>
        <p:spPr>
          <a:xfrm>
            <a:off x="914400" y="6589800"/>
            <a:ext cx="137160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BayesNP</a:t>
            </a:r>
            <a:endParaRPr/>
          </a:p>
        </p:txBody>
      </p:sp>
      <p:sp>
        <p:nvSpPr>
          <p:cNvPr id="567" name="CustomShape 15"/>
          <p:cNvSpPr/>
          <p:nvPr/>
        </p:nvSpPr>
        <p:spPr>
          <a:xfrm>
            <a:off x="1492200" y="293400"/>
            <a:ext cx="7086600" cy="7086600"/>
          </a:xfrm>
          <a:prstGeom prst="ellipse">
            <a:avLst/>
          </a:prstGeom>
          <a:ln w="109800">
            <a:solidFill>
              <a:srgbClr val="ff0000"/>
            </a:solidFill>
            <a:custDash>
              <a:ds d="197000" sp="197000"/>
            </a:custDash>
            <a:round/>
          </a:ln>
        </p:spPr>
      </p:sp>
      <p:sp>
        <p:nvSpPr>
          <p:cNvPr id="568" name="CustomShape 16"/>
          <p:cNvSpPr/>
          <p:nvPr/>
        </p:nvSpPr>
        <p:spPr>
          <a:xfrm>
            <a:off x="1596600" y="24804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69" name="TextShape 17"/>
          <p:cNvSpPr txBox="1"/>
          <p:nvPr/>
        </p:nvSpPr>
        <p:spPr>
          <a:xfrm>
            <a:off x="2189160" y="16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Convolutional Neural Net</a:t>
            </a:r>
            <a:endParaRPr/>
          </a:p>
        </p:txBody>
      </p:sp>
      <p:sp>
        <p:nvSpPr>
          <p:cNvPr id="570" name="CustomShape 18"/>
          <p:cNvSpPr/>
          <p:nvPr/>
        </p:nvSpPr>
        <p:spPr>
          <a:xfrm>
            <a:off x="2064960" y="15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71" name="TextShape 19"/>
          <p:cNvSpPr txBox="1"/>
          <p:nvPr/>
        </p:nvSpPr>
        <p:spPr>
          <a:xfrm>
            <a:off x="3161520" y="7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Recurrent Neural Net</a:t>
            </a:r>
            <a:endParaRPr/>
          </a:p>
        </p:txBody>
      </p:sp>
      <p:sp>
        <p:nvSpPr>
          <p:cNvPr id="572" name="CustomShape 20"/>
          <p:cNvSpPr/>
          <p:nvPr/>
        </p:nvSpPr>
        <p:spPr>
          <a:xfrm>
            <a:off x="3037320" y="6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73" name="TextShape 21"/>
          <p:cNvSpPr txBox="1"/>
          <p:nvPr/>
        </p:nvSpPr>
        <p:spPr>
          <a:xfrm>
            <a:off x="6665400" y="4036320"/>
            <a:ext cx="1956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AutoencoderNeural Net</a:t>
            </a:r>
            <a:endParaRPr/>
          </a:p>
        </p:txBody>
      </p:sp>
      <p:sp>
        <p:nvSpPr>
          <p:cNvPr id="574" name="CustomShape 22"/>
          <p:cNvSpPr/>
          <p:nvPr/>
        </p:nvSpPr>
        <p:spPr>
          <a:xfrm>
            <a:off x="8386560" y="44532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75" name="TextShape 23"/>
          <p:cNvSpPr txBox="1"/>
          <p:nvPr/>
        </p:nvSpPr>
        <p:spPr>
          <a:xfrm>
            <a:off x="6233400" y="4792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Sparse Coding</a:t>
            </a:r>
            <a:endParaRPr/>
          </a:p>
        </p:txBody>
      </p:sp>
      <p:sp>
        <p:nvSpPr>
          <p:cNvPr id="576" name="CustomShape 24"/>
          <p:cNvSpPr/>
          <p:nvPr/>
        </p:nvSpPr>
        <p:spPr>
          <a:xfrm>
            <a:off x="8206560" y="5173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77" name="TextShape 25"/>
          <p:cNvSpPr txBox="1"/>
          <p:nvPr/>
        </p:nvSpPr>
        <p:spPr>
          <a:xfrm>
            <a:off x="5693400" y="5620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Restricted BM</a:t>
            </a:r>
            <a:endParaRPr/>
          </a:p>
        </p:txBody>
      </p:sp>
      <p:sp>
        <p:nvSpPr>
          <p:cNvPr id="578" name="CustomShape 26"/>
          <p:cNvSpPr/>
          <p:nvPr/>
        </p:nvSpPr>
        <p:spPr>
          <a:xfrm>
            <a:off x="7666560" y="6001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79" name="TextShape 27"/>
          <p:cNvSpPr txBox="1"/>
          <p:nvPr/>
        </p:nvSpPr>
        <p:spPr>
          <a:xfrm>
            <a:off x="2297160" y="5646960"/>
            <a:ext cx="23810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Deep Belief Net</a:t>
            </a:r>
            <a:endParaRPr/>
          </a:p>
        </p:txBody>
      </p:sp>
      <p:sp>
        <p:nvSpPr>
          <p:cNvPr id="580" name="CustomShape 28"/>
          <p:cNvSpPr/>
          <p:nvPr/>
        </p:nvSpPr>
        <p:spPr>
          <a:xfrm>
            <a:off x="2208960" y="5972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81" name="CustomShape 29"/>
          <p:cNvSpPr/>
          <p:nvPr/>
        </p:nvSpPr>
        <p:spPr>
          <a:xfrm>
            <a:off x="8279280" y="249624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82" name="TextShape 30"/>
          <p:cNvSpPr txBox="1"/>
          <p:nvPr/>
        </p:nvSpPr>
        <p:spPr>
          <a:xfrm>
            <a:off x="1733400" y="4108680"/>
            <a:ext cx="329580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Deep (sparse/denoising) Autoencoder</a:t>
            </a:r>
            <a:endParaRPr/>
          </a:p>
        </p:txBody>
      </p:sp>
      <p:sp>
        <p:nvSpPr>
          <p:cNvPr id="583" name="CustomShape 31"/>
          <p:cNvSpPr/>
          <p:nvPr/>
        </p:nvSpPr>
        <p:spPr>
          <a:xfrm>
            <a:off x="1438560" y="4453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84" name="Line 32"/>
          <p:cNvSpPr/>
          <p:nvPr/>
        </p:nvSpPr>
        <p:spPr>
          <a:xfrm>
            <a:off x="5029200" y="0"/>
            <a:ext cx="0" cy="7560000"/>
          </a:xfrm>
          <a:prstGeom prst="line">
            <a:avLst/>
          </a:prstGeom>
          <a:ln w="36720">
            <a:solidFill>
              <a:srgbClr val="000000"/>
            </a:solidFill>
            <a:custDash>
              <a:ds d="197000" sp="197000"/>
            </a:custDash>
            <a:round/>
          </a:ln>
        </p:spPr>
      </p:sp>
      <p:sp>
        <p:nvSpPr>
          <p:cNvPr id="585" name="TextShape 33"/>
          <p:cNvSpPr txBox="1"/>
          <p:nvPr/>
        </p:nvSpPr>
        <p:spPr>
          <a:xfrm>
            <a:off x="6487200" y="3886560"/>
            <a:ext cx="3668400" cy="56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400">
                <a:solidFill>
                  <a:srgbClr val="000000"/>
                </a:solidFill>
                <a:latin typeface="Times New Roman"/>
              </a:rPr>
              <a:t>UNSUPERVISED</a:t>
            </a:r>
            <a:endParaRPr/>
          </a:p>
        </p:txBody>
      </p:sp>
      <p:sp>
        <p:nvSpPr>
          <p:cNvPr id="586" name="TextShape 34"/>
          <p:cNvSpPr txBox="1"/>
          <p:nvPr/>
        </p:nvSpPr>
        <p:spPr>
          <a:xfrm>
            <a:off x="0" y="3272400"/>
            <a:ext cx="3200400" cy="56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400">
                <a:solidFill>
                  <a:srgbClr val="000000"/>
                </a:solidFill>
                <a:latin typeface="Times New Roman"/>
              </a:rPr>
              <a:t>SUPERVISED</a:t>
            </a:r>
            <a:endParaRPr/>
          </a:p>
        </p:txBody>
      </p:sp>
      <p:sp>
        <p:nvSpPr>
          <p:cNvPr id="587" name="TextShape 35"/>
          <p:cNvSpPr txBox="1"/>
          <p:nvPr/>
        </p:nvSpPr>
        <p:spPr>
          <a:xfrm>
            <a:off x="4436640" y="7553160"/>
            <a:ext cx="1837800" cy="56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400">
                <a:solidFill>
                  <a:srgbClr val="000000"/>
                </a:solidFill>
                <a:latin typeface="Times New Roman"/>
              </a:rPr>
              <a:t>DEEP</a:t>
            </a:r>
            <a:endParaRPr/>
          </a:p>
        </p:txBody>
      </p:sp>
      <p:sp>
        <p:nvSpPr>
          <p:cNvPr id="588" name="TextShape 36"/>
          <p:cNvSpPr txBox="1"/>
          <p:nvPr/>
        </p:nvSpPr>
        <p:spPr>
          <a:xfrm>
            <a:off x="5050080" y="2743200"/>
            <a:ext cx="2748240" cy="56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400">
                <a:solidFill>
                  <a:srgbClr val="000000"/>
                </a:solidFill>
                <a:latin typeface="Times New Roman"/>
              </a:rPr>
              <a:t>SHALLOW</a:t>
            </a:r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TextShape 1"/>
          <p:cNvSpPr txBox="1"/>
          <p:nvPr/>
        </p:nvSpPr>
        <p:spPr>
          <a:xfrm>
            <a:off x="144720" y="3109320"/>
            <a:ext cx="9589680" cy="22057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buBlip>
                <a:blip r:embed="rId1"/>
              </a:buBlip>
            </a:pPr>
            <a:r>
              <a:rPr lang="en-US" sz="3200"/>
              <a:t>Deep Learning is a very rich family!</a:t>
            </a:r>
            <a:endParaRPr/>
          </a:p>
          <a:p>
            <a:pPr algn="ctr">
              <a:buBlip>
                <a:blip r:embed="rId2"/>
              </a:buBlip>
            </a:pPr>
            <a:r>
              <a:rPr lang="en-US" sz="3200"/>
              <a:t>I am going to focus on a few methods...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590" name="TextShape 2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59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"/>
          <p:cNvSpPr/>
          <p:nvPr/>
        </p:nvSpPr>
        <p:spPr>
          <a:xfrm>
            <a:off x="0" y="3888360"/>
            <a:ext cx="10080000" cy="3671640"/>
          </a:xfrm>
          <a:prstGeom prst="rect">
            <a:avLst/>
          </a:prstGeom>
          <a:solidFill>
            <a:srgbClr val="9999ff"/>
          </a:solidFill>
          <a:ln>
            <a:solidFill>
              <a:srgbClr val="000000"/>
            </a:solidFill>
          </a:ln>
        </p:spPr>
      </p:sp>
      <p:sp>
        <p:nvSpPr>
          <p:cNvPr id="593" name="CustomShape 2"/>
          <p:cNvSpPr/>
          <p:nvPr/>
        </p:nvSpPr>
        <p:spPr>
          <a:xfrm>
            <a:off x="0" y="-36000"/>
            <a:ext cx="10080000" cy="3886200"/>
          </a:xfrm>
          <a:prstGeom prst="rect">
            <a:avLst/>
          </a:prstGeom>
          <a:solidFill>
            <a:srgbClr val="94bd5e"/>
          </a:solidFill>
          <a:ln>
            <a:solidFill>
              <a:srgbClr val="000000"/>
            </a:solidFill>
          </a:ln>
        </p:spPr>
      </p:sp>
      <p:sp>
        <p:nvSpPr>
          <p:cNvPr id="594" name="CustomShape 3"/>
          <p:cNvSpPr/>
          <p:nvPr/>
        </p:nvSpPr>
        <p:spPr>
          <a:xfrm>
            <a:off x="1492200" y="1179000"/>
            <a:ext cx="2514600" cy="1143000"/>
          </a:xfrm>
          <a:prstGeom prst="irregularSeal2">
            <a:avLst/>
          </a:prstGeom>
          <a:solidFill>
            <a:srgbClr val="ffff00"/>
          </a:solidFill>
        </p:spPr>
      </p:sp>
      <p:sp>
        <p:nvSpPr>
          <p:cNvPr id="595" name="TextShape 4"/>
          <p:cNvSpPr txBox="1"/>
          <p:nvPr/>
        </p:nvSpPr>
        <p:spPr>
          <a:xfrm>
            <a:off x="6825600" y="2617200"/>
            <a:ext cx="1635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Perceptron</a:t>
            </a:r>
            <a:endParaRPr/>
          </a:p>
        </p:txBody>
      </p:sp>
      <p:sp>
        <p:nvSpPr>
          <p:cNvPr id="596" name="TextShape 5"/>
          <p:cNvSpPr txBox="1"/>
          <p:nvPr/>
        </p:nvSpPr>
        <p:spPr>
          <a:xfrm>
            <a:off x="1684800" y="2622600"/>
            <a:ext cx="19562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Neural Net</a:t>
            </a:r>
            <a:endParaRPr/>
          </a:p>
        </p:txBody>
      </p:sp>
      <p:sp>
        <p:nvSpPr>
          <p:cNvPr id="597" name="CustomShape 6"/>
          <p:cNvSpPr/>
          <p:nvPr/>
        </p:nvSpPr>
        <p:spPr>
          <a:xfrm>
            <a:off x="8685720" y="1188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598" name="TextShape 7"/>
          <p:cNvSpPr txBox="1"/>
          <p:nvPr/>
        </p:nvSpPr>
        <p:spPr>
          <a:xfrm>
            <a:off x="8134200" y="1401480"/>
            <a:ext cx="13316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Boosting</a:t>
            </a:r>
            <a:endParaRPr/>
          </a:p>
        </p:txBody>
      </p:sp>
      <p:sp>
        <p:nvSpPr>
          <p:cNvPr id="599" name="CustomShape 8"/>
          <p:cNvSpPr/>
          <p:nvPr/>
        </p:nvSpPr>
        <p:spPr>
          <a:xfrm>
            <a:off x="9303480" y="29718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600" name="TextShape 9"/>
          <p:cNvSpPr txBox="1"/>
          <p:nvPr/>
        </p:nvSpPr>
        <p:spPr>
          <a:xfrm>
            <a:off x="9003960" y="3185280"/>
            <a:ext cx="1041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SVM</a:t>
            </a:r>
            <a:endParaRPr/>
          </a:p>
        </p:txBody>
      </p:sp>
      <p:sp>
        <p:nvSpPr>
          <p:cNvPr id="601" name="CustomShape 10"/>
          <p:cNvSpPr/>
          <p:nvPr/>
        </p:nvSpPr>
        <p:spPr>
          <a:xfrm>
            <a:off x="9028800" y="5715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602" name="TextShape 11"/>
          <p:cNvSpPr txBox="1"/>
          <p:nvPr/>
        </p:nvSpPr>
        <p:spPr>
          <a:xfrm>
            <a:off x="8650800" y="5243400"/>
            <a:ext cx="110016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GMM</a:t>
            </a:r>
            <a:endParaRPr/>
          </a:p>
        </p:txBody>
      </p:sp>
      <p:sp>
        <p:nvSpPr>
          <p:cNvPr id="603" name="CustomShape 12"/>
          <p:cNvSpPr/>
          <p:nvPr/>
        </p:nvSpPr>
        <p:spPr>
          <a:xfrm>
            <a:off x="638640" y="57294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604" name="TextShape 13"/>
          <p:cNvSpPr txBox="1"/>
          <p:nvPr/>
        </p:nvSpPr>
        <p:spPr>
          <a:xfrm>
            <a:off x="404640" y="5257800"/>
            <a:ext cx="738360" cy="488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Symbol"/>
              </a:rPr>
              <a:t>SP</a:t>
            </a:r>
            <a:endParaRPr/>
          </a:p>
        </p:txBody>
      </p:sp>
      <p:sp>
        <p:nvSpPr>
          <p:cNvPr id="605" name="CustomShape 14"/>
          <p:cNvSpPr/>
          <p:nvPr/>
        </p:nvSpPr>
        <p:spPr>
          <a:xfrm>
            <a:off x="1482480" y="70866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606" name="TextShape 15"/>
          <p:cNvSpPr txBox="1"/>
          <p:nvPr/>
        </p:nvSpPr>
        <p:spPr>
          <a:xfrm>
            <a:off x="914400" y="6589800"/>
            <a:ext cx="137160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BayesNP</a:t>
            </a:r>
            <a:endParaRPr/>
          </a:p>
        </p:txBody>
      </p:sp>
      <p:sp>
        <p:nvSpPr>
          <p:cNvPr id="607" name="CustomShape 16"/>
          <p:cNvSpPr/>
          <p:nvPr/>
        </p:nvSpPr>
        <p:spPr>
          <a:xfrm>
            <a:off x="1492200" y="293400"/>
            <a:ext cx="7086600" cy="7086600"/>
          </a:xfrm>
          <a:prstGeom prst="ellipse">
            <a:avLst/>
          </a:prstGeom>
          <a:ln w="109800">
            <a:solidFill>
              <a:srgbClr val="ff0000"/>
            </a:solidFill>
            <a:custDash>
              <a:ds d="197000" sp="197000"/>
            </a:custDash>
            <a:round/>
          </a:ln>
        </p:spPr>
      </p:sp>
      <p:sp>
        <p:nvSpPr>
          <p:cNvPr id="608" name="CustomShape 17"/>
          <p:cNvSpPr/>
          <p:nvPr/>
        </p:nvSpPr>
        <p:spPr>
          <a:xfrm>
            <a:off x="1596600" y="24804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609" name="TextShape 18"/>
          <p:cNvSpPr txBox="1"/>
          <p:nvPr/>
        </p:nvSpPr>
        <p:spPr>
          <a:xfrm>
            <a:off x="2225160" y="1542960"/>
            <a:ext cx="12398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>
                <a:latin typeface="FreeSans"/>
              </a:rPr>
              <a:t>CNN</a:t>
            </a:r>
            <a:endParaRPr/>
          </a:p>
        </p:txBody>
      </p:sp>
      <p:sp>
        <p:nvSpPr>
          <p:cNvPr id="610" name="CustomShape 19"/>
          <p:cNvSpPr/>
          <p:nvPr/>
        </p:nvSpPr>
        <p:spPr>
          <a:xfrm>
            <a:off x="2064960" y="150876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611" name="TextShape 20"/>
          <p:cNvSpPr txBox="1"/>
          <p:nvPr/>
        </p:nvSpPr>
        <p:spPr>
          <a:xfrm>
            <a:off x="3161520" y="7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Recurrent Neural Net</a:t>
            </a:r>
            <a:endParaRPr/>
          </a:p>
        </p:txBody>
      </p:sp>
      <p:sp>
        <p:nvSpPr>
          <p:cNvPr id="612" name="CustomShape 21"/>
          <p:cNvSpPr/>
          <p:nvPr/>
        </p:nvSpPr>
        <p:spPr>
          <a:xfrm>
            <a:off x="3037320" y="6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613" name="TextShape 22"/>
          <p:cNvSpPr txBox="1"/>
          <p:nvPr/>
        </p:nvSpPr>
        <p:spPr>
          <a:xfrm>
            <a:off x="6665400" y="4036320"/>
            <a:ext cx="1956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AutoencoderNeural Net</a:t>
            </a:r>
            <a:endParaRPr/>
          </a:p>
        </p:txBody>
      </p:sp>
      <p:sp>
        <p:nvSpPr>
          <p:cNvPr id="614" name="CustomShape 23"/>
          <p:cNvSpPr/>
          <p:nvPr/>
        </p:nvSpPr>
        <p:spPr>
          <a:xfrm>
            <a:off x="8386560" y="44532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615" name="TextShape 24"/>
          <p:cNvSpPr txBox="1"/>
          <p:nvPr/>
        </p:nvSpPr>
        <p:spPr>
          <a:xfrm>
            <a:off x="7036200" y="4800600"/>
            <a:ext cx="1312200" cy="7642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400">
                <a:latin typeface="Times New Roman"/>
              </a:rPr>
              <a:t>Sparse </a:t>
            </a:r>
            <a:endParaRPr/>
          </a:p>
          <a:p>
            <a:pPr algn="ctr"/>
            <a:r>
              <a:rPr b="1" lang="en-US" sz="2400">
                <a:latin typeface="Times New Roman"/>
              </a:rPr>
              <a:t>Coding</a:t>
            </a:r>
            <a:endParaRPr/>
          </a:p>
        </p:txBody>
      </p:sp>
      <p:sp>
        <p:nvSpPr>
          <p:cNvPr id="616" name="CustomShape 25"/>
          <p:cNvSpPr/>
          <p:nvPr/>
        </p:nvSpPr>
        <p:spPr>
          <a:xfrm>
            <a:off x="8206560" y="5173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617" name="TextShape 26"/>
          <p:cNvSpPr txBox="1"/>
          <p:nvPr/>
        </p:nvSpPr>
        <p:spPr>
          <a:xfrm>
            <a:off x="5693400" y="5620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Restricted BM</a:t>
            </a:r>
            <a:endParaRPr/>
          </a:p>
        </p:txBody>
      </p:sp>
      <p:sp>
        <p:nvSpPr>
          <p:cNvPr id="618" name="CustomShape 27"/>
          <p:cNvSpPr/>
          <p:nvPr/>
        </p:nvSpPr>
        <p:spPr>
          <a:xfrm>
            <a:off x="7666560" y="6001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619" name="CustomShape 28"/>
          <p:cNvSpPr/>
          <p:nvPr/>
        </p:nvSpPr>
        <p:spPr>
          <a:xfrm>
            <a:off x="1492560" y="5247360"/>
            <a:ext cx="2514600" cy="1143000"/>
          </a:xfrm>
          <a:prstGeom prst="irregularSeal2">
            <a:avLst/>
          </a:prstGeom>
          <a:solidFill>
            <a:srgbClr val="ffff00"/>
          </a:solidFill>
        </p:spPr>
      </p:sp>
      <p:sp>
        <p:nvSpPr>
          <p:cNvPr id="620" name="TextShape 29"/>
          <p:cNvSpPr txBox="1"/>
          <p:nvPr/>
        </p:nvSpPr>
        <p:spPr>
          <a:xfrm>
            <a:off x="1949400" y="5422320"/>
            <a:ext cx="1585800" cy="6624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200">
                <a:latin typeface="FreeSans"/>
              </a:rPr>
              <a:t>DBN</a:t>
            </a:r>
            <a:endParaRPr/>
          </a:p>
        </p:txBody>
      </p:sp>
      <p:sp>
        <p:nvSpPr>
          <p:cNvPr id="621" name="CustomShape 30"/>
          <p:cNvSpPr/>
          <p:nvPr/>
        </p:nvSpPr>
        <p:spPr>
          <a:xfrm>
            <a:off x="2208960" y="597276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622" name="CustomShape 31"/>
          <p:cNvSpPr/>
          <p:nvPr/>
        </p:nvSpPr>
        <p:spPr>
          <a:xfrm>
            <a:off x="8279280" y="249624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623" name="TextShape 32"/>
          <p:cNvSpPr txBox="1"/>
          <p:nvPr/>
        </p:nvSpPr>
        <p:spPr>
          <a:xfrm>
            <a:off x="1733400" y="4108680"/>
            <a:ext cx="329580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Deep (sparse/denoising) Autoencoder</a:t>
            </a:r>
            <a:endParaRPr/>
          </a:p>
        </p:txBody>
      </p:sp>
      <p:sp>
        <p:nvSpPr>
          <p:cNvPr id="624" name="CustomShape 33"/>
          <p:cNvSpPr/>
          <p:nvPr/>
        </p:nvSpPr>
        <p:spPr>
          <a:xfrm>
            <a:off x="1438560" y="4453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625" name="Line 34"/>
          <p:cNvSpPr/>
          <p:nvPr/>
        </p:nvSpPr>
        <p:spPr>
          <a:xfrm>
            <a:off x="5029200" y="0"/>
            <a:ext cx="0" cy="7560000"/>
          </a:xfrm>
          <a:prstGeom prst="line">
            <a:avLst/>
          </a:prstGeom>
          <a:ln w="36720">
            <a:solidFill>
              <a:srgbClr val="000000"/>
            </a:solidFill>
            <a:custDash>
              <a:ds d="197000" sp="197000"/>
            </a:custDash>
            <a:round/>
          </a:ln>
        </p:spPr>
      </p:sp>
      <p:sp>
        <p:nvSpPr>
          <p:cNvPr id="626" name="TextShape 35"/>
          <p:cNvSpPr txBox="1"/>
          <p:nvPr/>
        </p:nvSpPr>
        <p:spPr>
          <a:xfrm>
            <a:off x="6487200" y="3886560"/>
            <a:ext cx="3668400" cy="56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400">
                <a:solidFill>
                  <a:srgbClr val="000000"/>
                </a:solidFill>
                <a:latin typeface="Times New Roman"/>
              </a:rPr>
              <a:t>UNSUPERVISED</a:t>
            </a:r>
            <a:endParaRPr/>
          </a:p>
        </p:txBody>
      </p:sp>
      <p:sp>
        <p:nvSpPr>
          <p:cNvPr id="627" name="TextShape 36"/>
          <p:cNvSpPr txBox="1"/>
          <p:nvPr/>
        </p:nvSpPr>
        <p:spPr>
          <a:xfrm>
            <a:off x="0" y="3272400"/>
            <a:ext cx="3200400" cy="56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400">
                <a:solidFill>
                  <a:srgbClr val="000000"/>
                </a:solidFill>
                <a:latin typeface="Times New Roman"/>
              </a:rPr>
              <a:t>SUPERVISED</a:t>
            </a:r>
            <a:endParaRPr/>
          </a:p>
        </p:txBody>
      </p:sp>
      <p:sp>
        <p:nvSpPr>
          <p:cNvPr id="628" name="TextShape 37"/>
          <p:cNvSpPr txBox="1"/>
          <p:nvPr/>
        </p:nvSpPr>
        <p:spPr>
          <a:xfrm>
            <a:off x="4436640" y="7553160"/>
            <a:ext cx="1837800" cy="56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400">
                <a:solidFill>
                  <a:srgbClr val="000000"/>
                </a:solidFill>
                <a:latin typeface="Times New Roman"/>
              </a:rPr>
              <a:t>DEEP</a:t>
            </a:r>
            <a:endParaRPr/>
          </a:p>
        </p:txBody>
      </p:sp>
      <p:sp>
        <p:nvSpPr>
          <p:cNvPr id="629" name="TextShape 38"/>
          <p:cNvSpPr txBox="1"/>
          <p:nvPr/>
        </p:nvSpPr>
        <p:spPr>
          <a:xfrm>
            <a:off x="5050080" y="2743200"/>
            <a:ext cx="2748240" cy="56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400">
                <a:solidFill>
                  <a:srgbClr val="000000"/>
                </a:solidFill>
                <a:latin typeface="Times New Roman"/>
              </a:rPr>
              <a:t>SHALLOW</a:t>
            </a:r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extShape 1"/>
          <p:cNvSpPr txBox="1"/>
          <p:nvPr/>
        </p:nvSpPr>
        <p:spPr>
          <a:xfrm>
            <a:off x="6264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Deep Gated MRF</a:t>
            </a:r>
            <a:endParaRPr/>
          </a:p>
        </p:txBody>
      </p:sp>
      <p:sp>
        <p:nvSpPr>
          <p:cNvPr id="631" name="TextShape 2"/>
          <p:cNvSpPr txBox="1"/>
          <p:nvPr/>
        </p:nvSpPr>
        <p:spPr>
          <a:xfrm>
            <a:off x="228600" y="927000"/>
            <a:ext cx="66294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latin typeface="FreeSans"/>
              </a:rPr>
              <a:t>Layer 1:</a:t>
            </a:r>
            <a:endParaRPr/>
          </a:p>
        </p:txBody>
      </p:sp>
      <p:sp>
        <p:nvSpPr>
          <p:cNvPr id="632" name="TextShape 3"/>
          <p:cNvSpPr txBox="1"/>
          <p:nvPr/>
        </p:nvSpPr>
        <p:spPr>
          <a:xfrm>
            <a:off x="6061320" y="3822120"/>
            <a:ext cx="3539880" cy="6573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3200">
                <a:solidFill>
                  <a:srgbClr val="000000"/>
                </a:solidFill>
                <a:latin typeface="Comic Sans MS"/>
              </a:rPr>
              <a:t>pair-wise MRF</a:t>
            </a:r>
            <a:endParaRPr/>
          </a:p>
        </p:txBody>
      </p:sp>
      <p:sp>
        <p:nvSpPr>
          <p:cNvPr id="633" name="Line 4"/>
          <p:cNvSpPr/>
          <p:nvPr/>
        </p:nvSpPr>
        <p:spPr>
          <a:xfrm>
            <a:off x="2743200" y="4115160"/>
            <a:ext cx="2057400" cy="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634" name="CustomShape 5"/>
          <p:cNvSpPr/>
          <p:nvPr/>
        </p:nvSpPr>
        <p:spPr>
          <a:xfrm>
            <a:off x="2203560" y="3881160"/>
            <a:ext cx="489960" cy="513360"/>
          </a:xfrm>
          <a:prstGeom prst="ellipse">
            <a:avLst/>
          </a:prstGeom>
          <a:solidFill>
            <a:srgbClr val="808080"/>
          </a:solidFill>
          <a:ln w="54720">
            <a:solidFill>
              <a:srgbClr val="000000"/>
            </a:solidFill>
            <a:round/>
          </a:ln>
        </p:spPr>
      </p:sp>
      <p:sp>
        <p:nvSpPr>
          <p:cNvPr id="635" name="CustomShape 6"/>
          <p:cNvSpPr/>
          <p:nvPr/>
        </p:nvSpPr>
        <p:spPr>
          <a:xfrm>
            <a:off x="4834800" y="3881160"/>
            <a:ext cx="489960" cy="513360"/>
          </a:xfrm>
          <a:prstGeom prst="ellipse">
            <a:avLst/>
          </a:prstGeom>
          <a:solidFill>
            <a:srgbClr val="808080"/>
          </a:solidFill>
          <a:ln w="54720">
            <a:solidFill>
              <a:srgbClr val="000000"/>
            </a:solidFill>
            <a:round/>
          </a:ln>
        </p:spPr>
      </p:sp>
      <p:sp>
        <p:nvSpPr>
          <p:cNvPr id="636" name="TextShape 7"/>
          <p:cNvSpPr txBox="1"/>
          <p:nvPr/>
        </p:nvSpPr>
        <p:spPr>
          <a:xfrm>
            <a:off x="72000" y="7113600"/>
            <a:ext cx="81576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“Modeling natural images with gated MRFs” PAMI 2013</a:t>
            </a:r>
            <a:endParaRPr/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TextShape 1"/>
          <p:cNvSpPr txBox="1"/>
          <p:nvPr/>
        </p:nvSpPr>
        <p:spPr>
          <a:xfrm>
            <a:off x="6264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Deep Gated MRF</a:t>
            </a:r>
            <a:endParaRPr/>
          </a:p>
        </p:txBody>
      </p:sp>
      <p:sp>
        <p:nvSpPr>
          <p:cNvPr id="638" name="TextShape 2"/>
          <p:cNvSpPr txBox="1"/>
          <p:nvPr/>
        </p:nvSpPr>
        <p:spPr>
          <a:xfrm>
            <a:off x="228600" y="927000"/>
            <a:ext cx="66294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latin typeface="FreeSans"/>
              </a:rPr>
              <a:t>Layer 1:</a:t>
            </a:r>
            <a:endParaRPr/>
          </a:p>
        </p:txBody>
      </p:sp>
      <p:sp>
        <p:nvSpPr>
          <p:cNvPr id="639" name="CustomShape 3"/>
          <p:cNvSpPr/>
          <p:nvPr/>
        </p:nvSpPr>
        <p:spPr>
          <a:xfrm>
            <a:off x="3164760" y="1683000"/>
            <a:ext cx="914400" cy="457200"/>
          </a:xfrm>
          <a:prstGeom prst="ellipse">
            <a:avLst/>
          </a:prstGeom>
          <a:solidFill>
            <a:srgbClr val="ffff00"/>
          </a:solidFill>
        </p:spPr>
      </p:sp>
      <p:sp>
        <p:nvSpPr>
          <p:cNvPr id="640" name="TextShape 4"/>
          <p:cNvSpPr txBox="1"/>
          <p:nvPr/>
        </p:nvSpPr>
        <p:spPr>
          <a:xfrm>
            <a:off x="6061320" y="3821760"/>
            <a:ext cx="3539880" cy="6573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3200">
                <a:solidFill>
                  <a:srgbClr val="000000"/>
                </a:solidFill>
                <a:latin typeface="Comic Sans MS"/>
              </a:rPr>
              <a:t>pair-wise MRF</a:t>
            </a:r>
            <a:endParaRPr/>
          </a:p>
        </p:txBody>
      </p:sp>
      <p:sp>
        <p:nvSpPr>
          <p:cNvPr id="641" name="Line 5"/>
          <p:cNvSpPr/>
          <p:nvPr/>
        </p:nvSpPr>
        <p:spPr>
          <a:xfrm>
            <a:off x="2743200" y="4114800"/>
            <a:ext cx="2057400" cy="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642" name="CustomShape 6"/>
          <p:cNvSpPr/>
          <p:nvPr/>
        </p:nvSpPr>
        <p:spPr>
          <a:xfrm>
            <a:off x="2203560" y="3880800"/>
            <a:ext cx="489960" cy="513360"/>
          </a:xfrm>
          <a:prstGeom prst="ellipse">
            <a:avLst/>
          </a:prstGeom>
          <a:solidFill>
            <a:srgbClr val="808080"/>
          </a:solidFill>
          <a:ln w="54720">
            <a:solidFill>
              <a:srgbClr val="000000"/>
            </a:solidFill>
            <a:round/>
          </a:ln>
        </p:spPr>
      </p:sp>
      <p:sp>
        <p:nvSpPr>
          <p:cNvPr id="643" name="CustomShape 7"/>
          <p:cNvSpPr/>
          <p:nvPr/>
        </p:nvSpPr>
        <p:spPr>
          <a:xfrm>
            <a:off x="4834800" y="3880800"/>
            <a:ext cx="489960" cy="513360"/>
          </a:xfrm>
          <a:prstGeom prst="ellipse">
            <a:avLst/>
          </a:prstGeom>
          <a:solidFill>
            <a:srgbClr val="808080"/>
          </a:solidFill>
          <a:ln w="54720">
            <a:solidFill>
              <a:srgbClr val="000000"/>
            </a:solidFill>
            <a:round/>
          </a:ln>
        </p:spPr>
      </p:sp>
      <p:sp>
        <p:nvSpPr>
          <p:cNvPr id="644" name="CustomShape 8"/>
          <p:cNvSpPr/>
          <p:nvPr/>
        </p:nvSpPr>
        <p:spPr>
          <a:xfrm>
            <a:off x="3585600" y="3886200"/>
            <a:ext cx="457200" cy="4572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645" name="CustomShape 9"/>
          <p:cNvSpPr/>
          <p:nvPr/>
        </p:nvSpPr>
        <p:spPr>
          <a:xfrm>
            <a:off x="3285000" y="3272400"/>
            <a:ext cx="1143000" cy="160020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646" name="TextShape 10"/>
          <p:cNvSpPr txBox="1"/>
          <p:nvPr/>
        </p:nvSpPr>
        <p:spPr>
          <a:xfrm>
            <a:off x="72000" y="7113600"/>
            <a:ext cx="81576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“Modeling natural images with gated MRFs” PAMI 2013</a:t>
            </a:r>
            <a:endParaRPr/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TextShape 1"/>
          <p:cNvSpPr txBox="1"/>
          <p:nvPr/>
        </p:nvSpPr>
        <p:spPr>
          <a:xfrm>
            <a:off x="6264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Deep Gated MRF</a:t>
            </a:r>
            <a:endParaRPr/>
          </a:p>
        </p:txBody>
      </p:sp>
      <p:sp>
        <p:nvSpPr>
          <p:cNvPr id="648" name="TextShape 2"/>
          <p:cNvSpPr txBox="1"/>
          <p:nvPr/>
        </p:nvSpPr>
        <p:spPr>
          <a:xfrm>
            <a:off x="228600" y="927000"/>
            <a:ext cx="66294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latin typeface="FreeSans"/>
              </a:rPr>
              <a:t>Layer 1:</a:t>
            </a:r>
            <a:endParaRPr/>
          </a:p>
        </p:txBody>
      </p:sp>
      <p:sp>
        <p:nvSpPr>
          <p:cNvPr id="649" name="CustomShape 3"/>
          <p:cNvSpPr/>
          <p:nvPr/>
        </p:nvSpPr>
        <p:spPr>
          <a:xfrm>
            <a:off x="3596760" y="1683000"/>
            <a:ext cx="1589400" cy="457200"/>
          </a:xfrm>
          <a:prstGeom prst="ellipse">
            <a:avLst/>
          </a:prstGeom>
          <a:solidFill>
            <a:srgbClr val="ffff00"/>
          </a:solidFill>
        </p:spPr>
      </p:sp>
      <p:sp>
        <p:nvSpPr>
          <p:cNvPr id="650" name="TextShape 4"/>
          <p:cNvSpPr txBox="1"/>
          <p:nvPr/>
        </p:nvSpPr>
        <p:spPr>
          <a:xfrm>
            <a:off x="-130320" y="3893760"/>
            <a:ext cx="2625480" cy="65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3200">
                <a:solidFill>
                  <a:srgbClr val="000000"/>
                </a:solidFill>
                <a:latin typeface="Comic Sans MS"/>
              </a:rPr>
              <a:t>gated MRF</a:t>
            </a:r>
            <a:endParaRPr/>
          </a:p>
        </p:txBody>
      </p:sp>
      <p:sp>
        <p:nvSpPr>
          <p:cNvPr id="651" name="Line 5"/>
          <p:cNvSpPr/>
          <p:nvPr/>
        </p:nvSpPr>
        <p:spPr>
          <a:xfrm>
            <a:off x="2743560" y="4834800"/>
            <a:ext cx="2057400" cy="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652" name="CustomShape 6"/>
          <p:cNvSpPr/>
          <p:nvPr/>
        </p:nvSpPr>
        <p:spPr>
          <a:xfrm>
            <a:off x="2203920" y="4600800"/>
            <a:ext cx="489960" cy="513360"/>
          </a:xfrm>
          <a:prstGeom prst="ellipse">
            <a:avLst/>
          </a:prstGeom>
          <a:solidFill>
            <a:srgbClr val="808080"/>
          </a:solidFill>
          <a:ln w="54720">
            <a:solidFill>
              <a:srgbClr val="000000"/>
            </a:solidFill>
            <a:round/>
          </a:ln>
        </p:spPr>
      </p:sp>
      <p:sp>
        <p:nvSpPr>
          <p:cNvPr id="653" name="CustomShape 7"/>
          <p:cNvSpPr/>
          <p:nvPr/>
        </p:nvSpPr>
        <p:spPr>
          <a:xfrm>
            <a:off x="4835160" y="4600800"/>
            <a:ext cx="489960" cy="513360"/>
          </a:xfrm>
          <a:prstGeom prst="ellipse">
            <a:avLst/>
          </a:prstGeom>
          <a:solidFill>
            <a:srgbClr val="808080"/>
          </a:solidFill>
          <a:ln w="54720">
            <a:solidFill>
              <a:srgbClr val="000000"/>
            </a:solidFill>
            <a:round/>
          </a:ln>
        </p:spPr>
      </p:sp>
      <p:sp>
        <p:nvSpPr>
          <p:cNvPr id="654" name="CustomShape 8"/>
          <p:cNvSpPr/>
          <p:nvPr/>
        </p:nvSpPr>
        <p:spPr>
          <a:xfrm>
            <a:off x="3531960" y="4347360"/>
            <a:ext cx="490320" cy="513360"/>
          </a:xfrm>
          <a:prstGeom prst="triangle">
            <a:avLst>
              <a:gd fmla="val 10800" name="adj"/>
            </a:avLst>
          </a:prstGeom>
          <a:solidFill>
            <a:srgbClr val="ff0000"/>
          </a:solidFill>
        </p:spPr>
      </p:sp>
      <p:sp>
        <p:nvSpPr>
          <p:cNvPr id="655" name="Line 9"/>
          <p:cNvSpPr/>
          <p:nvPr/>
        </p:nvSpPr>
        <p:spPr>
          <a:xfrm flipV="1">
            <a:off x="3789360" y="3460680"/>
            <a:ext cx="0" cy="1106280"/>
          </a:xfrm>
          <a:prstGeom prst="line">
            <a:avLst/>
          </a:prstGeom>
          <a:ln w="54720">
            <a:solidFill>
              <a:srgbClr val="ff0000"/>
            </a:solidFill>
            <a:round/>
          </a:ln>
        </p:spPr>
      </p:sp>
      <p:sp>
        <p:nvSpPr>
          <p:cNvPr id="656" name="CustomShape 10"/>
          <p:cNvSpPr/>
          <p:nvPr/>
        </p:nvSpPr>
        <p:spPr>
          <a:xfrm>
            <a:off x="3557160" y="2953080"/>
            <a:ext cx="489960" cy="513360"/>
          </a:xfrm>
          <a:prstGeom prst="ellipse">
            <a:avLst/>
          </a:prstGeom>
          <a:ln w="54720">
            <a:solidFill>
              <a:srgbClr val="ff0000"/>
            </a:solidFill>
            <a:round/>
          </a:ln>
        </p:spPr>
      </p:sp>
      <p:sp>
        <p:nvSpPr>
          <p:cNvPr id="657" name="CustomShape 11"/>
          <p:cNvSpPr/>
          <p:nvPr/>
        </p:nvSpPr>
        <p:spPr>
          <a:xfrm>
            <a:off x="3213720" y="4028760"/>
            <a:ext cx="1143000" cy="160020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658" name="CustomShape 12"/>
          <p:cNvSpPr/>
          <p:nvPr/>
        </p:nvSpPr>
        <p:spPr>
          <a:xfrm>
            <a:off x="3214080" y="2514600"/>
            <a:ext cx="1143000" cy="127872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659" name="TextShape 13"/>
          <p:cNvSpPr txBox="1"/>
          <p:nvPr/>
        </p:nvSpPr>
        <p:spPr>
          <a:xfrm>
            <a:off x="72000" y="7113600"/>
            <a:ext cx="81576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“Modeling natural images with gated MRFs” PAMI 2013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Shape 1"/>
          <p:cNvSpPr txBox="1"/>
          <p:nvPr/>
        </p:nvSpPr>
        <p:spPr>
          <a:xfrm>
            <a:off x="0" y="180000"/>
            <a:ext cx="100800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</a:rPr>
              <a:t>Ideal Feature Extraction</a:t>
            </a:r>
            <a:endParaRPr/>
          </a:p>
        </p:txBody>
      </p:sp>
      <p:sp>
        <p:nvSpPr>
          <p:cNvPr id="26" name="Line 2"/>
          <p:cNvSpPr/>
          <p:nvPr/>
        </p:nvSpPr>
        <p:spPr>
          <a:xfrm flipV="1">
            <a:off x="155160" y="3099600"/>
            <a:ext cx="0" cy="27432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7" name="Line 3"/>
          <p:cNvSpPr/>
          <p:nvPr/>
        </p:nvSpPr>
        <p:spPr>
          <a:xfrm>
            <a:off x="119160" y="6003360"/>
            <a:ext cx="2636640" cy="6260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8" name="Line 4"/>
          <p:cNvSpPr/>
          <p:nvPr/>
        </p:nvSpPr>
        <p:spPr>
          <a:xfrm flipV="1">
            <a:off x="119160" y="5173200"/>
            <a:ext cx="3779640" cy="8301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</p:sp>
      <p:pic>
        <p:nvPicPr>
          <p:cNvPr descr="" id="2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0800" y="3164400"/>
            <a:ext cx="2743560" cy="3200400"/>
          </a:xfrm>
          <a:prstGeom prst="rect">
            <a:avLst/>
          </a:prstGeom>
        </p:spPr>
      </p:pic>
      <p:sp>
        <p:nvSpPr>
          <p:cNvPr id="30" name="TextShape 5"/>
          <p:cNvSpPr txBox="1"/>
          <p:nvPr/>
        </p:nvSpPr>
        <p:spPr>
          <a:xfrm>
            <a:off x="1348200" y="6546600"/>
            <a:ext cx="1828800" cy="486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Pixel 1</a:t>
            </a:r>
            <a:endParaRPr/>
          </a:p>
        </p:txBody>
      </p:sp>
      <p:sp>
        <p:nvSpPr>
          <p:cNvPr id="31" name="TextShape 6"/>
          <p:cNvSpPr txBox="1"/>
          <p:nvPr/>
        </p:nvSpPr>
        <p:spPr>
          <a:xfrm>
            <a:off x="3004200" y="5394600"/>
            <a:ext cx="1828800" cy="486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Pixel 2</a:t>
            </a:r>
            <a:endParaRPr/>
          </a:p>
        </p:txBody>
      </p:sp>
      <p:sp>
        <p:nvSpPr>
          <p:cNvPr id="32" name="TextShape 7"/>
          <p:cNvSpPr txBox="1"/>
          <p:nvPr/>
        </p:nvSpPr>
        <p:spPr>
          <a:xfrm>
            <a:off x="169200" y="2743200"/>
            <a:ext cx="1828800" cy="486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Pixel n</a:t>
            </a:r>
            <a:endParaRPr/>
          </a:p>
        </p:txBody>
      </p:sp>
      <p:sp>
        <p:nvSpPr>
          <p:cNvPr id="33" name="TextShape 8"/>
          <p:cNvSpPr txBox="1"/>
          <p:nvPr/>
        </p:nvSpPr>
        <p:spPr>
          <a:xfrm>
            <a:off x="7254000" y="6341400"/>
            <a:ext cx="1828800" cy="486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Expression</a:t>
            </a:r>
            <a:endParaRPr/>
          </a:p>
        </p:txBody>
      </p:sp>
      <p:sp>
        <p:nvSpPr>
          <p:cNvPr id="34" name="TextShape 9"/>
          <p:cNvSpPr txBox="1"/>
          <p:nvPr/>
        </p:nvSpPr>
        <p:spPr>
          <a:xfrm>
            <a:off x="9252000" y="2707200"/>
            <a:ext cx="1143000" cy="486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Pose</a:t>
            </a:r>
            <a:endParaRPr/>
          </a:p>
        </p:txBody>
      </p:sp>
      <p:sp>
        <p:nvSpPr>
          <p:cNvPr id="35" name="Line 10"/>
          <p:cNvSpPr/>
          <p:nvPr/>
        </p:nvSpPr>
        <p:spPr>
          <a:xfrm>
            <a:off x="5956200" y="4042800"/>
            <a:ext cx="3200400" cy="25866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6" name="Line 11"/>
          <p:cNvSpPr/>
          <p:nvPr/>
        </p:nvSpPr>
        <p:spPr>
          <a:xfrm flipV="1">
            <a:off x="5956200" y="3200400"/>
            <a:ext cx="3779640" cy="8301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7" name="CustomShape 12"/>
          <p:cNvSpPr/>
          <p:nvPr/>
        </p:nvSpPr>
        <p:spPr>
          <a:xfrm>
            <a:off x="3567960" y="3141000"/>
            <a:ext cx="1638000" cy="1620000"/>
          </a:xfrm>
          <a:prstGeom prst="rect">
            <a:avLst/>
          </a:prstGeom>
          <a:solidFill>
            <a:srgbClr val="000000"/>
          </a:solidFill>
        </p:spPr>
        <p:txBody>
          <a:bodyPr anchor="ctr" bIns="45000" lIns="90000" rIns="90000" tIns="45000" wrap="none"/>
          <a:p>
            <a:pPr algn="ctr"/>
            <a:r>
              <a:rPr b="1" lang="en-US" sz="2800">
                <a:solidFill>
                  <a:srgbClr val="ffffff"/>
                </a:solidFill>
              </a:rPr>
              <a:t>Ideal</a:t>
            </a:r>
            <a:endParaRPr/>
          </a:p>
          <a:p>
            <a:pPr algn="ctr"/>
            <a:r>
              <a:rPr b="1" lang="en-US" sz="2800">
                <a:solidFill>
                  <a:srgbClr val="ffffff"/>
                </a:solidFill>
              </a:rPr>
              <a:t> </a:t>
            </a:r>
            <a:r>
              <a:rPr b="1" lang="en-US" sz="2800">
                <a:solidFill>
                  <a:srgbClr val="ffffff"/>
                </a:solidFill>
              </a:rPr>
              <a:t>Feature </a:t>
            </a:r>
            <a:endParaRPr/>
          </a:p>
          <a:p>
            <a:pPr algn="ctr"/>
            <a:r>
              <a:rPr b="1" lang="en-US" sz="2800">
                <a:solidFill>
                  <a:srgbClr val="ffffff"/>
                </a:solidFill>
              </a:rPr>
              <a:t>Extractor</a:t>
            </a:r>
            <a:endParaRPr/>
          </a:p>
        </p:txBody>
      </p:sp>
      <p:sp>
        <p:nvSpPr>
          <p:cNvPr id="38" name="Line 13"/>
          <p:cNvSpPr/>
          <p:nvPr/>
        </p:nvSpPr>
        <p:spPr>
          <a:xfrm>
            <a:off x="3096360" y="3954600"/>
            <a:ext cx="45720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9" name="Line 14"/>
          <p:cNvSpPr/>
          <p:nvPr/>
        </p:nvSpPr>
        <p:spPr>
          <a:xfrm>
            <a:off x="5148360" y="3954600"/>
            <a:ext cx="45720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0" name="Line 15"/>
          <p:cNvSpPr/>
          <p:nvPr/>
        </p:nvSpPr>
        <p:spPr>
          <a:xfrm flipV="1">
            <a:off x="6172560" y="3488400"/>
            <a:ext cx="3779640" cy="83016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</p:sp>
      <p:sp>
        <p:nvSpPr>
          <p:cNvPr id="41" name="Line 16"/>
          <p:cNvSpPr/>
          <p:nvPr/>
        </p:nvSpPr>
        <p:spPr>
          <a:xfrm flipV="1">
            <a:off x="6496920" y="3884400"/>
            <a:ext cx="3779640" cy="83016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</p:sp>
      <p:sp>
        <p:nvSpPr>
          <p:cNvPr id="42" name="Line 17"/>
          <p:cNvSpPr/>
          <p:nvPr/>
        </p:nvSpPr>
        <p:spPr>
          <a:xfrm flipV="1">
            <a:off x="6785280" y="4244400"/>
            <a:ext cx="3779640" cy="83016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</p:sp>
      <p:sp>
        <p:nvSpPr>
          <p:cNvPr id="43" name="Line 18"/>
          <p:cNvSpPr/>
          <p:nvPr/>
        </p:nvSpPr>
        <p:spPr>
          <a:xfrm flipV="1">
            <a:off x="7181640" y="4640400"/>
            <a:ext cx="3779640" cy="83016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</p:sp>
      <p:sp>
        <p:nvSpPr>
          <p:cNvPr id="44" name="Line 19"/>
          <p:cNvSpPr/>
          <p:nvPr/>
        </p:nvSpPr>
        <p:spPr>
          <a:xfrm flipV="1">
            <a:off x="7686000" y="5036400"/>
            <a:ext cx="3779640" cy="83016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</p:sp>
      <p:sp>
        <p:nvSpPr>
          <p:cNvPr id="45" name="Line 20"/>
          <p:cNvSpPr/>
          <p:nvPr/>
        </p:nvSpPr>
        <p:spPr>
          <a:xfrm flipH="1" flipV="1">
            <a:off x="6543000" y="3742200"/>
            <a:ext cx="2613600" cy="212940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</p:sp>
      <p:sp>
        <p:nvSpPr>
          <p:cNvPr id="46" name="Line 21"/>
          <p:cNvSpPr/>
          <p:nvPr/>
        </p:nvSpPr>
        <p:spPr>
          <a:xfrm flipH="1" flipV="1">
            <a:off x="7335000" y="3562560"/>
            <a:ext cx="2613600" cy="212940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</p:sp>
      <p:sp>
        <p:nvSpPr>
          <p:cNvPr id="47" name="Line 22"/>
          <p:cNvSpPr/>
          <p:nvPr/>
        </p:nvSpPr>
        <p:spPr>
          <a:xfrm flipH="1" flipV="1">
            <a:off x="8091000" y="3418920"/>
            <a:ext cx="2613600" cy="212940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</p:sp>
      <p:sp>
        <p:nvSpPr>
          <p:cNvPr id="48" name="Line 23"/>
          <p:cNvSpPr/>
          <p:nvPr/>
        </p:nvSpPr>
        <p:spPr>
          <a:xfrm flipH="1" flipV="1">
            <a:off x="8811000" y="3275280"/>
            <a:ext cx="2613600" cy="212940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</p:sp>
      <p:pic>
        <p:nvPicPr>
          <p:cNvPr descr="" id="4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8447400" y="5194800"/>
            <a:ext cx="1143000" cy="1143000"/>
          </a:xfrm>
          <a:prstGeom prst="rect">
            <a:avLst/>
          </a:prstGeom>
        </p:spPr>
      </p:pic>
      <p:pic>
        <p:nvPicPr>
          <p:cNvPr descr="" id="5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8049600" y="2394000"/>
            <a:ext cx="1143000" cy="1143000"/>
          </a:xfrm>
          <a:prstGeom prst="rect">
            <a:avLst/>
          </a:prstGeom>
        </p:spPr>
      </p:pic>
      <p:sp>
        <p:nvSpPr>
          <p:cNvPr id="51" name="CustomShape 24"/>
          <p:cNvSpPr/>
          <p:nvPr/>
        </p:nvSpPr>
        <p:spPr>
          <a:xfrm>
            <a:off x="6809400" y="40374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</p:sp>
      <p:sp>
        <p:nvSpPr>
          <p:cNvPr id="52" name="CustomShape 25"/>
          <p:cNvSpPr/>
          <p:nvPr/>
        </p:nvSpPr>
        <p:spPr>
          <a:xfrm>
            <a:off x="8213760" y="508176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</p:sp>
      <p:sp>
        <p:nvSpPr>
          <p:cNvPr id="53" name="CustomShape 26"/>
          <p:cNvSpPr/>
          <p:nvPr/>
        </p:nvSpPr>
        <p:spPr>
          <a:xfrm>
            <a:off x="9150120" y="349812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</p:sp>
      <p:pic>
        <p:nvPicPr>
          <p:cNvPr descr="" id="54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727600" y="4062600"/>
            <a:ext cx="1143000" cy="1143000"/>
          </a:xfrm>
          <a:prstGeom prst="rect">
            <a:avLst/>
          </a:prstGeom>
        </p:spPr>
      </p:pic>
      <p:sp>
        <p:nvSpPr>
          <p:cNvPr id="55" name="TextShape 27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56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6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941800" y="3934800"/>
            <a:ext cx="3947400" cy="3187800"/>
          </a:xfrm>
          <a:prstGeom prst="rect">
            <a:avLst/>
          </a:prstGeom>
        </p:spPr>
      </p:pic>
      <p:sp>
        <p:nvSpPr>
          <p:cNvPr id="661" name="TextShape 1"/>
          <p:cNvSpPr txBox="1"/>
          <p:nvPr/>
        </p:nvSpPr>
        <p:spPr>
          <a:xfrm>
            <a:off x="6264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Deep Gated MRF</a:t>
            </a:r>
            <a:endParaRPr/>
          </a:p>
        </p:txBody>
      </p:sp>
      <p:sp>
        <p:nvSpPr>
          <p:cNvPr id="662" name="TextShape 2"/>
          <p:cNvSpPr txBox="1"/>
          <p:nvPr/>
        </p:nvSpPr>
        <p:spPr>
          <a:xfrm>
            <a:off x="72000" y="7113600"/>
            <a:ext cx="81576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“Modeling natural images with gated MRFs” PAMI 2013</a:t>
            </a:r>
            <a:endParaRPr/>
          </a:p>
        </p:txBody>
      </p:sp>
      <p:sp>
        <p:nvSpPr>
          <p:cNvPr id="663" name="TextShape 3"/>
          <p:cNvSpPr txBox="1"/>
          <p:nvPr/>
        </p:nvSpPr>
        <p:spPr>
          <a:xfrm>
            <a:off x="228600" y="927000"/>
            <a:ext cx="66294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latin typeface="FreeSans"/>
              </a:rPr>
              <a:t>Layer 1:</a:t>
            </a:r>
            <a:endParaRPr/>
          </a:p>
        </p:txBody>
      </p:sp>
      <p:sp>
        <p:nvSpPr>
          <p:cNvPr id="664" name="CustomShape 4"/>
          <p:cNvSpPr/>
          <p:nvPr/>
        </p:nvSpPr>
        <p:spPr>
          <a:xfrm>
            <a:off x="2658600" y="1454400"/>
            <a:ext cx="3501000" cy="914400"/>
          </a:xfrm>
          <a:prstGeom prst="rect">
            <a:avLst/>
          </a:prstGeom>
          <a:solidFill>
            <a:srgbClr val="ffff00"/>
          </a:solidFill>
        </p:spPr>
      </p:sp>
      <p:sp>
        <p:nvSpPr>
          <p:cNvPr id="665" name="CustomShape 5"/>
          <p:cNvSpPr/>
          <p:nvPr/>
        </p:nvSpPr>
        <p:spPr>
          <a:xfrm>
            <a:off x="6294960" y="1454400"/>
            <a:ext cx="2753640" cy="914400"/>
          </a:xfrm>
          <a:prstGeom prst="rect">
            <a:avLst/>
          </a:prstGeom>
          <a:solidFill>
            <a:srgbClr val="00ffff"/>
          </a:solidFill>
        </p:spPr>
      </p:sp>
      <p:sp>
        <p:nvSpPr>
          <p:cNvPr id="666" name="CustomShape 6"/>
          <p:cNvSpPr/>
          <p:nvPr/>
        </p:nvSpPr>
        <p:spPr>
          <a:xfrm>
            <a:off x="2203560" y="4601160"/>
            <a:ext cx="489960" cy="513360"/>
          </a:xfrm>
          <a:prstGeom prst="ellipse">
            <a:avLst/>
          </a:prstGeom>
          <a:solidFill>
            <a:srgbClr val="808080"/>
          </a:solidFill>
          <a:ln w="54720">
            <a:solidFill>
              <a:srgbClr val="000000"/>
            </a:solidFill>
            <a:round/>
          </a:ln>
        </p:spPr>
      </p:sp>
      <p:sp>
        <p:nvSpPr>
          <p:cNvPr id="667" name="CustomShape 7"/>
          <p:cNvSpPr/>
          <p:nvPr/>
        </p:nvSpPr>
        <p:spPr>
          <a:xfrm>
            <a:off x="4834800" y="4601160"/>
            <a:ext cx="489960" cy="513360"/>
          </a:xfrm>
          <a:prstGeom prst="ellipse">
            <a:avLst/>
          </a:prstGeom>
          <a:solidFill>
            <a:srgbClr val="808080"/>
          </a:solidFill>
          <a:ln w="54720">
            <a:solidFill>
              <a:srgbClr val="000000"/>
            </a:solidFill>
            <a:round/>
          </a:ln>
        </p:spPr>
      </p:sp>
      <p:sp>
        <p:nvSpPr>
          <p:cNvPr id="668" name="Line 8"/>
          <p:cNvSpPr/>
          <p:nvPr/>
        </p:nvSpPr>
        <p:spPr>
          <a:xfrm flipH="1">
            <a:off x="3886560" y="5099760"/>
            <a:ext cx="1143000" cy="114300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669" name="CustomShape 9"/>
          <p:cNvSpPr/>
          <p:nvPr/>
        </p:nvSpPr>
        <p:spPr>
          <a:xfrm>
            <a:off x="3557160" y="6219360"/>
            <a:ext cx="489960" cy="513360"/>
          </a:xfrm>
          <a:prstGeom prst="ellips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670" name="Line 10"/>
          <p:cNvSpPr/>
          <p:nvPr/>
        </p:nvSpPr>
        <p:spPr>
          <a:xfrm>
            <a:off x="2554560" y="5100120"/>
            <a:ext cx="1143000" cy="114300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671" name="Line 11"/>
          <p:cNvSpPr/>
          <p:nvPr/>
        </p:nvSpPr>
        <p:spPr>
          <a:xfrm>
            <a:off x="2743560" y="4835520"/>
            <a:ext cx="2057400" cy="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672" name="CustomShape 12"/>
          <p:cNvSpPr/>
          <p:nvPr/>
        </p:nvSpPr>
        <p:spPr>
          <a:xfrm>
            <a:off x="3531960" y="4348080"/>
            <a:ext cx="490320" cy="513360"/>
          </a:xfrm>
          <a:prstGeom prst="triangle">
            <a:avLst>
              <a:gd fmla="val 10800" name="adj"/>
            </a:avLst>
          </a:prstGeom>
          <a:solidFill>
            <a:srgbClr val="ff0000"/>
          </a:solidFill>
        </p:spPr>
      </p:sp>
      <p:sp>
        <p:nvSpPr>
          <p:cNvPr id="673" name="Line 13"/>
          <p:cNvSpPr/>
          <p:nvPr/>
        </p:nvSpPr>
        <p:spPr>
          <a:xfrm flipV="1">
            <a:off x="3789360" y="3461400"/>
            <a:ext cx="0" cy="1106280"/>
          </a:xfrm>
          <a:prstGeom prst="line">
            <a:avLst/>
          </a:prstGeom>
          <a:ln w="54720">
            <a:solidFill>
              <a:srgbClr val="ff0000"/>
            </a:solidFill>
            <a:round/>
          </a:ln>
        </p:spPr>
      </p:sp>
      <p:sp>
        <p:nvSpPr>
          <p:cNvPr id="674" name="CustomShape 14"/>
          <p:cNvSpPr/>
          <p:nvPr/>
        </p:nvSpPr>
        <p:spPr>
          <a:xfrm>
            <a:off x="3557160" y="2953800"/>
            <a:ext cx="489960" cy="513360"/>
          </a:xfrm>
          <a:prstGeom prst="ellipse">
            <a:avLst/>
          </a:prstGeom>
          <a:ln w="54720">
            <a:solidFill>
              <a:srgbClr val="ff0000"/>
            </a:solidFill>
            <a:round/>
          </a:ln>
        </p:spPr>
      </p:sp>
      <p:sp>
        <p:nvSpPr>
          <p:cNvPr id="675" name="CustomShape 15"/>
          <p:cNvSpPr/>
          <p:nvPr/>
        </p:nvSpPr>
        <p:spPr>
          <a:xfrm>
            <a:off x="3214080" y="4029840"/>
            <a:ext cx="1143000" cy="160020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676" name="CustomShape 16"/>
          <p:cNvSpPr/>
          <p:nvPr/>
        </p:nvSpPr>
        <p:spPr>
          <a:xfrm>
            <a:off x="3214440" y="2515320"/>
            <a:ext cx="1143000" cy="127872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677" name="CustomShape 17"/>
          <p:cNvSpPr/>
          <p:nvPr/>
        </p:nvSpPr>
        <p:spPr>
          <a:xfrm>
            <a:off x="3214800" y="5791320"/>
            <a:ext cx="1143000" cy="127872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678" name="TextShape 18"/>
          <p:cNvSpPr txBox="1"/>
          <p:nvPr/>
        </p:nvSpPr>
        <p:spPr>
          <a:xfrm>
            <a:off x="-130320" y="3894120"/>
            <a:ext cx="2625480" cy="65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3200">
                <a:solidFill>
                  <a:srgbClr val="000000"/>
                </a:solidFill>
                <a:latin typeface="Comic Sans MS"/>
              </a:rPr>
              <a:t>gated MRF</a:t>
            </a:r>
            <a:endParaRPr/>
          </a:p>
        </p:txBody>
      </p:sp>
      <p:sp>
        <p:nvSpPr>
          <p:cNvPr id="679" name="CustomShape 19"/>
          <p:cNvSpPr/>
          <p:nvPr/>
        </p:nvSpPr>
        <p:spPr>
          <a:xfrm>
            <a:off x="8001000" y="5029200"/>
            <a:ext cx="4572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680" name="CustomShape 20"/>
          <p:cNvSpPr/>
          <p:nvPr/>
        </p:nvSpPr>
        <p:spPr>
          <a:xfrm>
            <a:off x="7723800" y="5500800"/>
            <a:ext cx="4572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681" name="CustomShape 21"/>
          <p:cNvSpPr/>
          <p:nvPr/>
        </p:nvSpPr>
        <p:spPr>
          <a:xfrm>
            <a:off x="8361360" y="5340240"/>
            <a:ext cx="4572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682" name="CustomShape 22"/>
          <p:cNvSpPr/>
          <p:nvPr/>
        </p:nvSpPr>
        <p:spPr>
          <a:xfrm>
            <a:off x="7432200" y="5697720"/>
            <a:ext cx="4572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8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941800" y="3934800"/>
            <a:ext cx="3947400" cy="3187800"/>
          </a:xfrm>
          <a:prstGeom prst="rect">
            <a:avLst/>
          </a:prstGeom>
        </p:spPr>
      </p:pic>
      <p:sp>
        <p:nvSpPr>
          <p:cNvPr id="684" name="TextShape 1"/>
          <p:cNvSpPr txBox="1"/>
          <p:nvPr/>
        </p:nvSpPr>
        <p:spPr>
          <a:xfrm>
            <a:off x="6264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Deep Gated MRF</a:t>
            </a:r>
            <a:endParaRPr/>
          </a:p>
        </p:txBody>
      </p:sp>
      <p:sp>
        <p:nvSpPr>
          <p:cNvPr id="685" name="TextShape 2"/>
          <p:cNvSpPr txBox="1"/>
          <p:nvPr/>
        </p:nvSpPr>
        <p:spPr>
          <a:xfrm>
            <a:off x="72000" y="7113600"/>
            <a:ext cx="81576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“Modeling natural images with gated MRFs” PAMI 2013</a:t>
            </a:r>
            <a:endParaRPr/>
          </a:p>
        </p:txBody>
      </p:sp>
      <p:sp>
        <p:nvSpPr>
          <p:cNvPr id="686" name="TextShape 3"/>
          <p:cNvSpPr txBox="1"/>
          <p:nvPr/>
        </p:nvSpPr>
        <p:spPr>
          <a:xfrm>
            <a:off x="228600" y="927000"/>
            <a:ext cx="66294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latin typeface="FreeSans"/>
              </a:rPr>
              <a:t>Layer 1:</a:t>
            </a:r>
            <a:endParaRPr/>
          </a:p>
        </p:txBody>
      </p:sp>
      <p:sp>
        <p:nvSpPr>
          <p:cNvPr id="687" name="CustomShape 4"/>
          <p:cNvSpPr/>
          <p:nvPr/>
        </p:nvSpPr>
        <p:spPr>
          <a:xfrm>
            <a:off x="2658600" y="1454400"/>
            <a:ext cx="3501000" cy="914400"/>
          </a:xfrm>
          <a:prstGeom prst="rect">
            <a:avLst/>
          </a:prstGeom>
          <a:solidFill>
            <a:srgbClr val="ffff00"/>
          </a:solidFill>
        </p:spPr>
      </p:sp>
      <p:sp>
        <p:nvSpPr>
          <p:cNvPr id="688" name="CustomShape 5"/>
          <p:cNvSpPr/>
          <p:nvPr/>
        </p:nvSpPr>
        <p:spPr>
          <a:xfrm>
            <a:off x="6294960" y="1454400"/>
            <a:ext cx="2753640" cy="914400"/>
          </a:xfrm>
          <a:prstGeom prst="rect">
            <a:avLst/>
          </a:prstGeom>
          <a:solidFill>
            <a:srgbClr val="00ffff"/>
          </a:solidFill>
        </p:spPr>
      </p:sp>
      <p:sp>
        <p:nvSpPr>
          <p:cNvPr id="689" name="CustomShape 6"/>
          <p:cNvSpPr/>
          <p:nvPr/>
        </p:nvSpPr>
        <p:spPr>
          <a:xfrm>
            <a:off x="8001000" y="5029200"/>
            <a:ext cx="4572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690" name="CustomShape 7"/>
          <p:cNvSpPr/>
          <p:nvPr/>
        </p:nvSpPr>
        <p:spPr>
          <a:xfrm>
            <a:off x="7723800" y="5500800"/>
            <a:ext cx="4572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691" name="CustomShape 8"/>
          <p:cNvSpPr/>
          <p:nvPr/>
        </p:nvSpPr>
        <p:spPr>
          <a:xfrm>
            <a:off x="8361360" y="5340240"/>
            <a:ext cx="4572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692" name="CustomShape 9"/>
          <p:cNvSpPr/>
          <p:nvPr/>
        </p:nvSpPr>
        <p:spPr>
          <a:xfrm>
            <a:off x="7432200" y="5697720"/>
            <a:ext cx="4572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693" name="TextShape 10"/>
          <p:cNvSpPr txBox="1"/>
          <p:nvPr/>
        </p:nvSpPr>
        <p:spPr>
          <a:xfrm>
            <a:off x="12600" y="3285000"/>
            <a:ext cx="5702400" cy="37530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400">
                <a:latin typeface="FreeSans"/>
              </a:rPr>
              <a:t>Inference of latent variables:</a:t>
            </a:r>
            <a:r>
              <a:rPr lang="en-US" sz="2400">
                <a:latin typeface="FreeSans"/>
              </a:rPr>
              <a:t> </a:t>
            </a:r>
            <a:endParaRPr/>
          </a:p>
          <a:p>
            <a:pPr algn="ctr"/>
            <a:r>
              <a:rPr lang="en-US" sz="2400">
                <a:latin typeface="FreeSans"/>
              </a:rPr>
              <a:t>just a forward pass</a:t>
            </a:r>
            <a:endParaRPr/>
          </a:p>
          <a:p>
            <a:endParaRPr/>
          </a:p>
          <a:p>
            <a:pPr algn="ctr"/>
            <a:r>
              <a:rPr b="1" lang="en-US" sz="2400">
                <a:latin typeface="FreeSans"/>
              </a:rPr>
              <a:t>Training:</a:t>
            </a:r>
            <a:endParaRPr/>
          </a:p>
          <a:p>
            <a:pPr algn="ctr"/>
            <a:r>
              <a:rPr lang="en-US" sz="2400">
                <a:latin typeface="FreeSans"/>
              </a:rPr>
              <a:t>requires approximations</a:t>
            </a:r>
            <a:endParaRPr/>
          </a:p>
          <a:p>
            <a:pPr algn="ctr"/>
            <a:r>
              <a:rPr lang="en-US" sz="2400">
                <a:latin typeface="FreeSans"/>
              </a:rPr>
              <a:t>(here we used MCMC methods)</a:t>
            </a:r>
            <a:endParaRPr/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Line 1"/>
          <p:cNvSpPr/>
          <p:nvPr/>
        </p:nvSpPr>
        <p:spPr>
          <a:xfrm flipV="1">
            <a:off x="1900800" y="4500000"/>
            <a:ext cx="3886200" cy="160020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695" name="TextShape 2"/>
          <p:cNvSpPr txBox="1"/>
          <p:nvPr/>
        </p:nvSpPr>
        <p:spPr>
          <a:xfrm>
            <a:off x="6264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Deep Gated MRF</a:t>
            </a:r>
            <a:endParaRPr/>
          </a:p>
        </p:txBody>
      </p:sp>
      <p:sp>
        <p:nvSpPr>
          <p:cNvPr id="696" name="TextShape 3"/>
          <p:cNvSpPr txBox="1"/>
          <p:nvPr/>
        </p:nvSpPr>
        <p:spPr>
          <a:xfrm>
            <a:off x="72000" y="7113600"/>
            <a:ext cx="81576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“Modeling natural images with gated MRFs” PAMI 2013</a:t>
            </a:r>
            <a:endParaRPr/>
          </a:p>
        </p:txBody>
      </p:sp>
      <p:sp>
        <p:nvSpPr>
          <p:cNvPr id="697" name="TextShape 4"/>
          <p:cNvSpPr txBox="1"/>
          <p:nvPr/>
        </p:nvSpPr>
        <p:spPr>
          <a:xfrm>
            <a:off x="1128600" y="1323000"/>
            <a:ext cx="16002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latin typeface="FreeSans"/>
              </a:rPr>
              <a:t>Layer 1</a:t>
            </a:r>
            <a:endParaRPr/>
          </a:p>
        </p:txBody>
      </p:sp>
      <p:sp>
        <p:nvSpPr>
          <p:cNvPr id="698" name="CustomShape 5"/>
          <p:cNvSpPr/>
          <p:nvPr/>
        </p:nvSpPr>
        <p:spPr>
          <a:xfrm>
            <a:off x="331560" y="4169160"/>
            <a:ext cx="489960" cy="513360"/>
          </a:xfrm>
          <a:prstGeom prst="ellipse">
            <a:avLst/>
          </a:prstGeom>
          <a:solidFill>
            <a:srgbClr val="c0c0c0"/>
          </a:solidFill>
          <a:ln w="54720">
            <a:solidFill>
              <a:srgbClr val="c0c0c0"/>
            </a:solidFill>
            <a:round/>
          </a:ln>
        </p:spPr>
      </p:sp>
      <p:sp>
        <p:nvSpPr>
          <p:cNvPr id="699" name="CustomShape 6"/>
          <p:cNvSpPr/>
          <p:nvPr/>
        </p:nvSpPr>
        <p:spPr>
          <a:xfrm>
            <a:off x="2962800" y="4169160"/>
            <a:ext cx="489960" cy="513360"/>
          </a:xfrm>
          <a:prstGeom prst="ellipse">
            <a:avLst/>
          </a:prstGeom>
          <a:solidFill>
            <a:srgbClr val="c0c0c0"/>
          </a:solidFill>
          <a:ln w="54720">
            <a:solidFill>
              <a:srgbClr val="c0c0c0"/>
            </a:solidFill>
            <a:round/>
          </a:ln>
        </p:spPr>
      </p:sp>
      <p:sp>
        <p:nvSpPr>
          <p:cNvPr id="700" name="Line 7"/>
          <p:cNvSpPr/>
          <p:nvPr/>
        </p:nvSpPr>
        <p:spPr>
          <a:xfrm flipH="1">
            <a:off x="2014560" y="4667760"/>
            <a:ext cx="1143000" cy="1143000"/>
          </a:xfrm>
          <a:prstGeom prst="line">
            <a:avLst/>
          </a:prstGeom>
          <a:ln w="54720">
            <a:solidFill>
              <a:srgbClr val="c0c0c0"/>
            </a:solidFill>
            <a:round/>
          </a:ln>
        </p:spPr>
      </p:sp>
      <p:sp>
        <p:nvSpPr>
          <p:cNvPr id="701" name="CustomShape 8"/>
          <p:cNvSpPr/>
          <p:nvPr/>
        </p:nvSpPr>
        <p:spPr>
          <a:xfrm>
            <a:off x="1685160" y="5787360"/>
            <a:ext cx="489960" cy="513360"/>
          </a:xfrm>
          <a:prstGeom prst="ellipse">
            <a:avLst/>
          </a:prstGeom>
          <a:solidFill>
            <a:srgbClr val="808080"/>
          </a:solidFill>
          <a:ln w="54720">
            <a:solidFill>
              <a:srgbClr val="000000"/>
            </a:solidFill>
            <a:round/>
          </a:ln>
        </p:spPr>
      </p:sp>
      <p:sp>
        <p:nvSpPr>
          <p:cNvPr id="702" name="Line 9"/>
          <p:cNvSpPr/>
          <p:nvPr/>
        </p:nvSpPr>
        <p:spPr>
          <a:xfrm>
            <a:off x="682560" y="4668120"/>
            <a:ext cx="1143000" cy="1143000"/>
          </a:xfrm>
          <a:prstGeom prst="line">
            <a:avLst/>
          </a:prstGeom>
          <a:ln w="54720">
            <a:solidFill>
              <a:srgbClr val="c0c0c0"/>
            </a:solidFill>
            <a:round/>
          </a:ln>
        </p:spPr>
      </p:sp>
      <p:sp>
        <p:nvSpPr>
          <p:cNvPr id="703" name="Line 10"/>
          <p:cNvSpPr/>
          <p:nvPr/>
        </p:nvSpPr>
        <p:spPr>
          <a:xfrm>
            <a:off x="871560" y="4403520"/>
            <a:ext cx="2057400" cy="0"/>
          </a:xfrm>
          <a:prstGeom prst="line">
            <a:avLst/>
          </a:prstGeom>
          <a:ln w="54720">
            <a:solidFill>
              <a:srgbClr val="c0c0c0"/>
            </a:solidFill>
            <a:round/>
          </a:ln>
        </p:spPr>
      </p:sp>
      <p:sp>
        <p:nvSpPr>
          <p:cNvPr id="704" name="CustomShape 11"/>
          <p:cNvSpPr/>
          <p:nvPr/>
        </p:nvSpPr>
        <p:spPr>
          <a:xfrm>
            <a:off x="1659960" y="3916080"/>
            <a:ext cx="490320" cy="513360"/>
          </a:xfrm>
          <a:prstGeom prst="triangle">
            <a:avLst>
              <a:gd fmla="val 10800" name="adj"/>
            </a:avLst>
          </a:prstGeom>
          <a:solidFill>
            <a:srgbClr val="c0c0c0"/>
          </a:solidFill>
        </p:spPr>
      </p:sp>
      <p:sp>
        <p:nvSpPr>
          <p:cNvPr id="705" name="Line 12"/>
          <p:cNvSpPr/>
          <p:nvPr/>
        </p:nvSpPr>
        <p:spPr>
          <a:xfrm flipV="1">
            <a:off x="1917360" y="3029400"/>
            <a:ext cx="0" cy="1106280"/>
          </a:xfrm>
          <a:prstGeom prst="line">
            <a:avLst/>
          </a:prstGeom>
          <a:ln w="54720">
            <a:solidFill>
              <a:srgbClr val="c0c0c0"/>
            </a:solidFill>
            <a:round/>
          </a:ln>
        </p:spPr>
      </p:sp>
      <p:sp>
        <p:nvSpPr>
          <p:cNvPr id="706" name="CustomShape 13"/>
          <p:cNvSpPr/>
          <p:nvPr/>
        </p:nvSpPr>
        <p:spPr>
          <a:xfrm>
            <a:off x="1685160" y="2521800"/>
            <a:ext cx="489960" cy="513360"/>
          </a:xfrm>
          <a:prstGeom prst="ellipse">
            <a:avLst/>
          </a:prstGeom>
          <a:solidFill>
            <a:srgbClr val="808080"/>
          </a:solidFill>
          <a:ln w="54720">
            <a:solidFill>
              <a:srgbClr val="000000"/>
            </a:solidFill>
            <a:round/>
          </a:ln>
        </p:spPr>
      </p:sp>
      <p:sp>
        <p:nvSpPr>
          <p:cNvPr id="707" name="CustomShape 14"/>
          <p:cNvSpPr/>
          <p:nvPr/>
        </p:nvSpPr>
        <p:spPr>
          <a:xfrm>
            <a:off x="1342080" y="3597840"/>
            <a:ext cx="1143000" cy="160020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708" name="CustomShape 15"/>
          <p:cNvSpPr/>
          <p:nvPr/>
        </p:nvSpPr>
        <p:spPr>
          <a:xfrm>
            <a:off x="1342440" y="2083320"/>
            <a:ext cx="1143000" cy="127872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709" name="CustomShape 16"/>
          <p:cNvSpPr/>
          <p:nvPr/>
        </p:nvSpPr>
        <p:spPr>
          <a:xfrm>
            <a:off x="1342800" y="5359320"/>
            <a:ext cx="1143000" cy="127872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710" name="CustomShape 17"/>
          <p:cNvSpPr/>
          <p:nvPr/>
        </p:nvSpPr>
        <p:spPr>
          <a:xfrm>
            <a:off x="5795280" y="4258080"/>
            <a:ext cx="489960" cy="513360"/>
          </a:xfrm>
          <a:prstGeom prst="ellips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711" name="CustomShape 18"/>
          <p:cNvSpPr/>
          <p:nvPr/>
        </p:nvSpPr>
        <p:spPr>
          <a:xfrm>
            <a:off x="5452560" y="3819600"/>
            <a:ext cx="1143000" cy="127872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712" name="Line 19"/>
          <p:cNvSpPr/>
          <p:nvPr/>
        </p:nvSpPr>
        <p:spPr>
          <a:xfrm flipH="1" flipV="1">
            <a:off x="2129400" y="2707200"/>
            <a:ext cx="3657600" cy="182880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713" name="TextShape 20"/>
          <p:cNvSpPr txBox="1"/>
          <p:nvPr/>
        </p:nvSpPr>
        <p:spPr>
          <a:xfrm>
            <a:off x="5257800" y="2876760"/>
            <a:ext cx="16002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latin typeface="FreeSans"/>
              </a:rPr>
              <a:t>Layer 2</a:t>
            </a:r>
            <a:endParaRPr/>
          </a:p>
        </p:txBody>
      </p:sp>
      <p:sp>
        <p:nvSpPr>
          <p:cNvPr id="714" name="TextShape 21"/>
          <p:cNvSpPr txBox="1"/>
          <p:nvPr/>
        </p:nvSpPr>
        <p:spPr>
          <a:xfrm>
            <a:off x="72000" y="3562560"/>
            <a:ext cx="11430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solidFill>
                  <a:srgbClr val="c0c0c0"/>
                </a:solidFill>
                <a:latin typeface="FreeSans"/>
              </a:rPr>
              <a:t>input</a:t>
            </a:r>
            <a:endParaRPr/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Line 1"/>
          <p:cNvSpPr/>
          <p:nvPr/>
        </p:nvSpPr>
        <p:spPr>
          <a:xfrm>
            <a:off x="6136200" y="4536000"/>
            <a:ext cx="2514600" cy="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716" name="Line 2"/>
          <p:cNvSpPr/>
          <p:nvPr/>
        </p:nvSpPr>
        <p:spPr>
          <a:xfrm flipV="1">
            <a:off x="1900800" y="4500000"/>
            <a:ext cx="3886200" cy="1600200"/>
          </a:xfrm>
          <a:prstGeom prst="line">
            <a:avLst/>
          </a:prstGeom>
          <a:ln w="54720">
            <a:solidFill>
              <a:srgbClr val="c0c0c0"/>
            </a:solidFill>
            <a:round/>
          </a:ln>
        </p:spPr>
      </p:sp>
      <p:sp>
        <p:nvSpPr>
          <p:cNvPr id="717" name="TextShape 3"/>
          <p:cNvSpPr txBox="1"/>
          <p:nvPr/>
        </p:nvSpPr>
        <p:spPr>
          <a:xfrm>
            <a:off x="6264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Deep Gated MRF</a:t>
            </a:r>
            <a:endParaRPr/>
          </a:p>
        </p:txBody>
      </p:sp>
      <p:sp>
        <p:nvSpPr>
          <p:cNvPr id="718" name="TextShape 4"/>
          <p:cNvSpPr txBox="1"/>
          <p:nvPr/>
        </p:nvSpPr>
        <p:spPr>
          <a:xfrm>
            <a:off x="72000" y="7113600"/>
            <a:ext cx="81576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“Modeling natural images with gated MRFs” PAMI 2013</a:t>
            </a:r>
            <a:endParaRPr/>
          </a:p>
        </p:txBody>
      </p:sp>
      <p:sp>
        <p:nvSpPr>
          <p:cNvPr id="719" name="TextShape 5"/>
          <p:cNvSpPr txBox="1"/>
          <p:nvPr/>
        </p:nvSpPr>
        <p:spPr>
          <a:xfrm>
            <a:off x="1128600" y="1323000"/>
            <a:ext cx="16002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latin typeface="FreeSans"/>
              </a:rPr>
              <a:t>Layer 1</a:t>
            </a:r>
            <a:endParaRPr/>
          </a:p>
        </p:txBody>
      </p:sp>
      <p:sp>
        <p:nvSpPr>
          <p:cNvPr id="720" name="CustomShape 6"/>
          <p:cNvSpPr/>
          <p:nvPr/>
        </p:nvSpPr>
        <p:spPr>
          <a:xfrm>
            <a:off x="331560" y="4169160"/>
            <a:ext cx="489960" cy="513360"/>
          </a:xfrm>
          <a:prstGeom prst="ellipse">
            <a:avLst/>
          </a:prstGeom>
          <a:solidFill>
            <a:srgbClr val="c0c0c0"/>
          </a:solidFill>
          <a:ln w="54720">
            <a:solidFill>
              <a:srgbClr val="c0c0c0"/>
            </a:solidFill>
            <a:round/>
          </a:ln>
        </p:spPr>
      </p:sp>
      <p:sp>
        <p:nvSpPr>
          <p:cNvPr id="721" name="CustomShape 7"/>
          <p:cNvSpPr/>
          <p:nvPr/>
        </p:nvSpPr>
        <p:spPr>
          <a:xfrm>
            <a:off x="2962800" y="4169160"/>
            <a:ext cx="489960" cy="513360"/>
          </a:xfrm>
          <a:prstGeom prst="ellipse">
            <a:avLst/>
          </a:prstGeom>
          <a:solidFill>
            <a:srgbClr val="c0c0c0"/>
          </a:solidFill>
          <a:ln w="54720">
            <a:solidFill>
              <a:srgbClr val="c0c0c0"/>
            </a:solidFill>
            <a:round/>
          </a:ln>
        </p:spPr>
      </p:sp>
      <p:sp>
        <p:nvSpPr>
          <p:cNvPr id="722" name="Line 8"/>
          <p:cNvSpPr/>
          <p:nvPr/>
        </p:nvSpPr>
        <p:spPr>
          <a:xfrm flipH="1">
            <a:off x="2014560" y="4667760"/>
            <a:ext cx="1143000" cy="1143000"/>
          </a:xfrm>
          <a:prstGeom prst="line">
            <a:avLst/>
          </a:prstGeom>
          <a:ln w="54720">
            <a:solidFill>
              <a:srgbClr val="c0c0c0"/>
            </a:solidFill>
            <a:round/>
          </a:ln>
        </p:spPr>
      </p:sp>
      <p:sp>
        <p:nvSpPr>
          <p:cNvPr id="723" name="CustomShape 9"/>
          <p:cNvSpPr/>
          <p:nvPr/>
        </p:nvSpPr>
        <p:spPr>
          <a:xfrm>
            <a:off x="1685160" y="5787360"/>
            <a:ext cx="489960" cy="513360"/>
          </a:xfrm>
          <a:prstGeom prst="ellipse">
            <a:avLst/>
          </a:prstGeom>
          <a:solidFill>
            <a:srgbClr val="c0c0c0"/>
          </a:solidFill>
          <a:ln w="54720">
            <a:solidFill>
              <a:srgbClr val="c0c0c0"/>
            </a:solidFill>
            <a:round/>
          </a:ln>
        </p:spPr>
      </p:sp>
      <p:sp>
        <p:nvSpPr>
          <p:cNvPr id="724" name="Line 10"/>
          <p:cNvSpPr/>
          <p:nvPr/>
        </p:nvSpPr>
        <p:spPr>
          <a:xfrm>
            <a:off x="682560" y="4668120"/>
            <a:ext cx="1143000" cy="1143000"/>
          </a:xfrm>
          <a:prstGeom prst="line">
            <a:avLst/>
          </a:prstGeom>
          <a:ln w="54720">
            <a:solidFill>
              <a:srgbClr val="c0c0c0"/>
            </a:solidFill>
            <a:round/>
          </a:ln>
        </p:spPr>
      </p:sp>
      <p:sp>
        <p:nvSpPr>
          <p:cNvPr id="725" name="Line 11"/>
          <p:cNvSpPr/>
          <p:nvPr/>
        </p:nvSpPr>
        <p:spPr>
          <a:xfrm>
            <a:off x="871560" y="4403520"/>
            <a:ext cx="2057400" cy="0"/>
          </a:xfrm>
          <a:prstGeom prst="line">
            <a:avLst/>
          </a:prstGeom>
          <a:ln w="54720">
            <a:solidFill>
              <a:srgbClr val="c0c0c0"/>
            </a:solidFill>
            <a:round/>
          </a:ln>
        </p:spPr>
      </p:sp>
      <p:sp>
        <p:nvSpPr>
          <p:cNvPr id="726" name="CustomShape 12"/>
          <p:cNvSpPr/>
          <p:nvPr/>
        </p:nvSpPr>
        <p:spPr>
          <a:xfrm>
            <a:off x="1659960" y="3916080"/>
            <a:ext cx="490320" cy="513360"/>
          </a:xfrm>
          <a:prstGeom prst="triangle">
            <a:avLst>
              <a:gd fmla="val 10800" name="adj"/>
            </a:avLst>
          </a:prstGeom>
          <a:solidFill>
            <a:srgbClr val="c0c0c0"/>
          </a:solidFill>
        </p:spPr>
      </p:sp>
      <p:sp>
        <p:nvSpPr>
          <p:cNvPr id="727" name="Line 13"/>
          <p:cNvSpPr/>
          <p:nvPr/>
        </p:nvSpPr>
        <p:spPr>
          <a:xfrm flipV="1">
            <a:off x="1917360" y="3029400"/>
            <a:ext cx="0" cy="1106280"/>
          </a:xfrm>
          <a:prstGeom prst="line">
            <a:avLst/>
          </a:prstGeom>
          <a:ln w="54720">
            <a:solidFill>
              <a:srgbClr val="c0c0c0"/>
            </a:solidFill>
            <a:round/>
          </a:ln>
        </p:spPr>
      </p:sp>
      <p:sp>
        <p:nvSpPr>
          <p:cNvPr id="728" name="CustomShape 14"/>
          <p:cNvSpPr/>
          <p:nvPr/>
        </p:nvSpPr>
        <p:spPr>
          <a:xfrm>
            <a:off x="1685160" y="2521800"/>
            <a:ext cx="489960" cy="513360"/>
          </a:xfrm>
          <a:prstGeom prst="ellipse">
            <a:avLst/>
          </a:prstGeom>
          <a:solidFill>
            <a:srgbClr val="c0c0c0"/>
          </a:solidFill>
          <a:ln w="54720">
            <a:solidFill>
              <a:srgbClr val="c0c0c0"/>
            </a:solidFill>
            <a:round/>
          </a:ln>
        </p:spPr>
      </p:sp>
      <p:sp>
        <p:nvSpPr>
          <p:cNvPr id="729" name="CustomShape 15"/>
          <p:cNvSpPr/>
          <p:nvPr/>
        </p:nvSpPr>
        <p:spPr>
          <a:xfrm>
            <a:off x="1342080" y="3597840"/>
            <a:ext cx="1143000" cy="160020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730" name="CustomShape 16"/>
          <p:cNvSpPr/>
          <p:nvPr/>
        </p:nvSpPr>
        <p:spPr>
          <a:xfrm>
            <a:off x="1342440" y="2083320"/>
            <a:ext cx="1143000" cy="127872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731" name="CustomShape 17"/>
          <p:cNvSpPr/>
          <p:nvPr/>
        </p:nvSpPr>
        <p:spPr>
          <a:xfrm>
            <a:off x="1342800" y="5359320"/>
            <a:ext cx="1143000" cy="127872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732" name="CustomShape 18"/>
          <p:cNvSpPr/>
          <p:nvPr/>
        </p:nvSpPr>
        <p:spPr>
          <a:xfrm>
            <a:off x="5795280" y="4258080"/>
            <a:ext cx="489960" cy="513360"/>
          </a:xfrm>
          <a:prstGeom prst="ellipse">
            <a:avLst/>
          </a:prstGeom>
          <a:solidFill>
            <a:srgbClr val="808080"/>
          </a:solidFill>
          <a:ln w="54720">
            <a:solidFill>
              <a:srgbClr val="000000"/>
            </a:solidFill>
            <a:round/>
          </a:ln>
        </p:spPr>
      </p:sp>
      <p:sp>
        <p:nvSpPr>
          <p:cNvPr id="733" name="CustomShape 19"/>
          <p:cNvSpPr/>
          <p:nvPr/>
        </p:nvSpPr>
        <p:spPr>
          <a:xfrm>
            <a:off x="5452560" y="3819600"/>
            <a:ext cx="1143000" cy="127872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734" name="Line 20"/>
          <p:cNvSpPr/>
          <p:nvPr/>
        </p:nvSpPr>
        <p:spPr>
          <a:xfrm flipH="1" flipV="1">
            <a:off x="2129400" y="2707200"/>
            <a:ext cx="3657600" cy="1828800"/>
          </a:xfrm>
          <a:prstGeom prst="line">
            <a:avLst/>
          </a:prstGeom>
          <a:ln w="54720">
            <a:solidFill>
              <a:srgbClr val="c0c0c0"/>
            </a:solidFill>
            <a:round/>
          </a:ln>
        </p:spPr>
      </p:sp>
      <p:sp>
        <p:nvSpPr>
          <p:cNvPr id="735" name="TextShape 21"/>
          <p:cNvSpPr txBox="1"/>
          <p:nvPr/>
        </p:nvSpPr>
        <p:spPr>
          <a:xfrm>
            <a:off x="5257800" y="2876760"/>
            <a:ext cx="16002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latin typeface="FreeSans"/>
              </a:rPr>
              <a:t>Layer 2</a:t>
            </a:r>
            <a:endParaRPr/>
          </a:p>
        </p:txBody>
      </p:sp>
      <p:sp>
        <p:nvSpPr>
          <p:cNvPr id="736" name="TextShape 22"/>
          <p:cNvSpPr txBox="1"/>
          <p:nvPr/>
        </p:nvSpPr>
        <p:spPr>
          <a:xfrm>
            <a:off x="72000" y="3562560"/>
            <a:ext cx="11430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solidFill>
                  <a:srgbClr val="c0c0c0"/>
                </a:solidFill>
                <a:latin typeface="FreeSans"/>
              </a:rPr>
              <a:t>input</a:t>
            </a:r>
            <a:endParaRPr/>
          </a:p>
        </p:txBody>
      </p:sp>
      <p:sp>
        <p:nvSpPr>
          <p:cNvPr id="737" name="CustomShape 23"/>
          <p:cNvSpPr/>
          <p:nvPr/>
        </p:nvSpPr>
        <p:spPr>
          <a:xfrm>
            <a:off x="8603280" y="4258440"/>
            <a:ext cx="489960" cy="513360"/>
          </a:xfrm>
          <a:prstGeom prst="ellips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738" name="CustomShape 24"/>
          <p:cNvSpPr/>
          <p:nvPr/>
        </p:nvSpPr>
        <p:spPr>
          <a:xfrm>
            <a:off x="8260560" y="3819960"/>
            <a:ext cx="1143000" cy="127872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739" name="TextShape 25"/>
          <p:cNvSpPr txBox="1"/>
          <p:nvPr/>
        </p:nvSpPr>
        <p:spPr>
          <a:xfrm>
            <a:off x="8065800" y="2877120"/>
            <a:ext cx="16002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latin typeface="FreeSans"/>
              </a:rPr>
              <a:t>Layer 3</a:t>
            </a:r>
            <a:endParaRPr/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4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612920" y="1329120"/>
            <a:ext cx="2504880" cy="2495880"/>
          </a:xfrm>
          <a:prstGeom prst="rect">
            <a:avLst/>
          </a:prstGeom>
        </p:spPr>
      </p:pic>
      <p:pic>
        <p:nvPicPr>
          <p:cNvPr descr="" id="74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14800" y="1315800"/>
            <a:ext cx="2505600" cy="2505600"/>
          </a:xfrm>
          <a:prstGeom prst="rect">
            <a:avLst/>
          </a:prstGeom>
        </p:spPr>
      </p:pic>
      <p:pic>
        <p:nvPicPr>
          <p:cNvPr descr="" id="74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147280" y="4750200"/>
            <a:ext cx="2468520" cy="2468520"/>
          </a:xfrm>
          <a:prstGeom prst="rect">
            <a:avLst/>
          </a:prstGeom>
        </p:spPr>
      </p:pic>
      <p:pic>
        <p:nvPicPr>
          <p:cNvPr descr="" id="743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7667640" y="4750560"/>
            <a:ext cx="2468520" cy="2468520"/>
          </a:xfrm>
          <a:prstGeom prst="rect">
            <a:avLst/>
          </a:prstGeom>
        </p:spPr>
      </p:pic>
      <p:sp>
        <p:nvSpPr>
          <p:cNvPr id="744" name="TextShape 1"/>
          <p:cNvSpPr txBox="1"/>
          <p:nvPr/>
        </p:nvSpPr>
        <p:spPr>
          <a:xfrm>
            <a:off x="4944600" y="95040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Gaussian model</a:t>
            </a:r>
            <a:endParaRPr/>
          </a:p>
        </p:txBody>
      </p:sp>
      <p:sp>
        <p:nvSpPr>
          <p:cNvPr id="745" name="TextShape 2"/>
          <p:cNvSpPr txBox="1"/>
          <p:nvPr/>
        </p:nvSpPr>
        <p:spPr>
          <a:xfrm>
            <a:off x="6960600" y="950400"/>
            <a:ext cx="3207600" cy="3736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000">
                <a:solidFill>
                  <a:srgbClr val="800000"/>
                </a:solidFill>
              </a:rPr>
              <a:t>marginal wavelet</a:t>
            </a:r>
            <a:endParaRPr/>
          </a:p>
        </p:txBody>
      </p:sp>
      <p:sp>
        <p:nvSpPr>
          <p:cNvPr id="746" name="TextShape 3"/>
          <p:cNvSpPr txBox="1"/>
          <p:nvPr/>
        </p:nvSpPr>
        <p:spPr>
          <a:xfrm>
            <a:off x="5018400" y="3763800"/>
            <a:ext cx="249948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Simoncelli 2005</a:t>
            </a:r>
            <a:endParaRPr/>
          </a:p>
        </p:txBody>
      </p:sp>
      <p:sp>
        <p:nvSpPr>
          <p:cNvPr id="747" name="TextShape 4"/>
          <p:cNvSpPr txBox="1"/>
          <p:nvPr/>
        </p:nvSpPr>
        <p:spPr>
          <a:xfrm>
            <a:off x="5089320" y="440676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Pair-wise MRF</a:t>
            </a:r>
            <a:endParaRPr/>
          </a:p>
        </p:txBody>
      </p:sp>
      <p:sp>
        <p:nvSpPr>
          <p:cNvPr id="748" name="TextShape 5"/>
          <p:cNvSpPr txBox="1"/>
          <p:nvPr/>
        </p:nvSpPr>
        <p:spPr>
          <a:xfrm>
            <a:off x="7537320" y="437112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FoE</a:t>
            </a:r>
            <a:endParaRPr/>
          </a:p>
        </p:txBody>
      </p:sp>
      <p:sp>
        <p:nvSpPr>
          <p:cNvPr id="749" name="TextShape 6"/>
          <p:cNvSpPr txBox="1"/>
          <p:nvPr/>
        </p:nvSpPr>
        <p:spPr>
          <a:xfrm>
            <a:off x="5018400" y="7184160"/>
            <a:ext cx="419796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Schmidt, Gao, Roth CVPR 2010</a:t>
            </a:r>
            <a:endParaRPr/>
          </a:p>
        </p:txBody>
      </p:sp>
      <p:sp>
        <p:nvSpPr>
          <p:cNvPr id="750" name="TextShape 7"/>
          <p:cNvSpPr txBox="1"/>
          <p:nvPr/>
        </p:nvSpPr>
        <p:spPr>
          <a:xfrm>
            <a:off x="6300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Sampling High-Resolution Images</a:t>
            </a:r>
            <a:endParaRPr/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5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612920" y="1329120"/>
            <a:ext cx="2504880" cy="2495880"/>
          </a:xfrm>
          <a:prstGeom prst="rect">
            <a:avLst/>
          </a:prstGeom>
        </p:spPr>
      </p:pic>
      <p:pic>
        <p:nvPicPr>
          <p:cNvPr descr="" id="75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14800" y="1315800"/>
            <a:ext cx="2505600" cy="2505600"/>
          </a:xfrm>
          <a:prstGeom prst="rect">
            <a:avLst/>
          </a:prstGeom>
        </p:spPr>
      </p:pic>
      <p:pic>
        <p:nvPicPr>
          <p:cNvPr descr="" id="75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147280" y="4750200"/>
            <a:ext cx="2468520" cy="2468520"/>
          </a:xfrm>
          <a:prstGeom prst="rect">
            <a:avLst/>
          </a:prstGeom>
        </p:spPr>
      </p:pic>
      <p:pic>
        <p:nvPicPr>
          <p:cNvPr descr="" id="754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7667640" y="4750560"/>
            <a:ext cx="2468520" cy="2468520"/>
          </a:xfrm>
          <a:prstGeom prst="rect">
            <a:avLst/>
          </a:prstGeom>
        </p:spPr>
      </p:pic>
      <p:sp>
        <p:nvSpPr>
          <p:cNvPr id="755" name="TextShape 1"/>
          <p:cNvSpPr txBox="1"/>
          <p:nvPr/>
        </p:nvSpPr>
        <p:spPr>
          <a:xfrm>
            <a:off x="4944600" y="95040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Gaussian model</a:t>
            </a:r>
            <a:endParaRPr/>
          </a:p>
        </p:txBody>
      </p:sp>
      <p:sp>
        <p:nvSpPr>
          <p:cNvPr id="756" name="TextShape 2"/>
          <p:cNvSpPr txBox="1"/>
          <p:nvPr/>
        </p:nvSpPr>
        <p:spPr>
          <a:xfrm>
            <a:off x="6960600" y="950400"/>
            <a:ext cx="3207600" cy="3736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000">
                <a:solidFill>
                  <a:srgbClr val="800000"/>
                </a:solidFill>
              </a:rPr>
              <a:t>marginal wavelet</a:t>
            </a:r>
            <a:endParaRPr/>
          </a:p>
        </p:txBody>
      </p:sp>
      <p:sp>
        <p:nvSpPr>
          <p:cNvPr id="757" name="TextShape 3"/>
          <p:cNvSpPr txBox="1"/>
          <p:nvPr/>
        </p:nvSpPr>
        <p:spPr>
          <a:xfrm>
            <a:off x="5018400" y="3763800"/>
            <a:ext cx="249948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Simoncelli 2005</a:t>
            </a:r>
            <a:endParaRPr/>
          </a:p>
        </p:txBody>
      </p:sp>
      <p:sp>
        <p:nvSpPr>
          <p:cNvPr id="758" name="TextShape 4"/>
          <p:cNvSpPr txBox="1"/>
          <p:nvPr/>
        </p:nvSpPr>
        <p:spPr>
          <a:xfrm>
            <a:off x="5089320" y="440676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Pair-wise MRF</a:t>
            </a:r>
            <a:endParaRPr/>
          </a:p>
        </p:txBody>
      </p:sp>
      <p:sp>
        <p:nvSpPr>
          <p:cNvPr id="759" name="TextShape 5"/>
          <p:cNvSpPr txBox="1"/>
          <p:nvPr/>
        </p:nvSpPr>
        <p:spPr>
          <a:xfrm>
            <a:off x="7537320" y="437112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FoE</a:t>
            </a:r>
            <a:endParaRPr/>
          </a:p>
        </p:txBody>
      </p:sp>
      <p:sp>
        <p:nvSpPr>
          <p:cNvPr id="760" name="TextShape 6"/>
          <p:cNvSpPr txBox="1"/>
          <p:nvPr/>
        </p:nvSpPr>
        <p:spPr>
          <a:xfrm>
            <a:off x="5018400" y="7184160"/>
            <a:ext cx="419796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Schmidt, Gao, Roth CVPR 2010</a:t>
            </a:r>
            <a:endParaRPr/>
          </a:p>
        </p:txBody>
      </p:sp>
      <p:sp>
        <p:nvSpPr>
          <p:cNvPr id="761" name="TextShape 7"/>
          <p:cNvSpPr txBox="1"/>
          <p:nvPr/>
        </p:nvSpPr>
        <p:spPr>
          <a:xfrm>
            <a:off x="6300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Sampling High-Resolution Images</a:t>
            </a:r>
            <a:endParaRPr/>
          </a:p>
        </p:txBody>
      </p:sp>
      <p:pic>
        <p:nvPicPr>
          <p:cNvPr descr="" id="762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93680" y="2019960"/>
            <a:ext cx="4498920" cy="4572000"/>
          </a:xfrm>
          <a:prstGeom prst="rect">
            <a:avLst/>
          </a:prstGeom>
        </p:spPr>
      </p:pic>
      <p:sp>
        <p:nvSpPr>
          <p:cNvPr id="763" name="TextShape 8"/>
          <p:cNvSpPr txBox="1"/>
          <p:nvPr/>
        </p:nvSpPr>
        <p:spPr>
          <a:xfrm>
            <a:off x="192600" y="161208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gMRF: </a:t>
            </a:r>
            <a:r>
              <a:rPr b="1" lang="en-US" sz="2000">
                <a:solidFill>
                  <a:srgbClr val="800000"/>
                </a:solidFill>
              </a:rPr>
              <a:t>1 layer</a:t>
            </a:r>
            <a:endParaRPr/>
          </a:p>
        </p:txBody>
      </p:sp>
      <p:sp>
        <p:nvSpPr>
          <p:cNvPr id="764" name="TextShape 9"/>
          <p:cNvSpPr txBox="1"/>
          <p:nvPr/>
        </p:nvSpPr>
        <p:spPr>
          <a:xfrm>
            <a:off x="100800" y="6544800"/>
            <a:ext cx="32004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PAMI 2013</a:t>
            </a:r>
            <a:endParaRPr/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6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612920" y="1329120"/>
            <a:ext cx="2504880" cy="2495880"/>
          </a:xfrm>
          <a:prstGeom prst="rect">
            <a:avLst/>
          </a:prstGeom>
        </p:spPr>
      </p:pic>
      <p:pic>
        <p:nvPicPr>
          <p:cNvPr descr="" id="76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14800" y="1315800"/>
            <a:ext cx="2505600" cy="2505600"/>
          </a:xfrm>
          <a:prstGeom prst="rect">
            <a:avLst/>
          </a:prstGeom>
        </p:spPr>
      </p:pic>
      <p:pic>
        <p:nvPicPr>
          <p:cNvPr descr="" id="76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147280" y="4750200"/>
            <a:ext cx="2468520" cy="2468520"/>
          </a:xfrm>
          <a:prstGeom prst="rect">
            <a:avLst/>
          </a:prstGeom>
        </p:spPr>
      </p:pic>
      <p:pic>
        <p:nvPicPr>
          <p:cNvPr descr="" id="768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7667640" y="4750560"/>
            <a:ext cx="2468520" cy="2468520"/>
          </a:xfrm>
          <a:prstGeom prst="rect">
            <a:avLst/>
          </a:prstGeom>
        </p:spPr>
      </p:pic>
      <p:sp>
        <p:nvSpPr>
          <p:cNvPr id="769" name="TextShape 1"/>
          <p:cNvSpPr txBox="1"/>
          <p:nvPr/>
        </p:nvSpPr>
        <p:spPr>
          <a:xfrm>
            <a:off x="4944600" y="95040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Gaussian model</a:t>
            </a:r>
            <a:endParaRPr/>
          </a:p>
        </p:txBody>
      </p:sp>
      <p:sp>
        <p:nvSpPr>
          <p:cNvPr id="770" name="TextShape 2"/>
          <p:cNvSpPr txBox="1"/>
          <p:nvPr/>
        </p:nvSpPr>
        <p:spPr>
          <a:xfrm>
            <a:off x="6960600" y="950400"/>
            <a:ext cx="3207600" cy="3736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000">
                <a:solidFill>
                  <a:srgbClr val="800000"/>
                </a:solidFill>
              </a:rPr>
              <a:t>marginal wavelet</a:t>
            </a:r>
            <a:endParaRPr/>
          </a:p>
        </p:txBody>
      </p:sp>
      <p:sp>
        <p:nvSpPr>
          <p:cNvPr id="771" name="TextShape 3"/>
          <p:cNvSpPr txBox="1"/>
          <p:nvPr/>
        </p:nvSpPr>
        <p:spPr>
          <a:xfrm>
            <a:off x="5018400" y="3763800"/>
            <a:ext cx="249948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Simoncelli 2005</a:t>
            </a:r>
            <a:endParaRPr/>
          </a:p>
        </p:txBody>
      </p:sp>
      <p:sp>
        <p:nvSpPr>
          <p:cNvPr id="772" name="TextShape 4"/>
          <p:cNvSpPr txBox="1"/>
          <p:nvPr/>
        </p:nvSpPr>
        <p:spPr>
          <a:xfrm>
            <a:off x="5089320" y="440676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Pair-wise MRF</a:t>
            </a:r>
            <a:endParaRPr/>
          </a:p>
        </p:txBody>
      </p:sp>
      <p:sp>
        <p:nvSpPr>
          <p:cNvPr id="773" name="TextShape 5"/>
          <p:cNvSpPr txBox="1"/>
          <p:nvPr/>
        </p:nvSpPr>
        <p:spPr>
          <a:xfrm>
            <a:off x="7537320" y="437112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FoE</a:t>
            </a:r>
            <a:endParaRPr/>
          </a:p>
        </p:txBody>
      </p:sp>
      <p:sp>
        <p:nvSpPr>
          <p:cNvPr id="774" name="TextShape 6"/>
          <p:cNvSpPr txBox="1"/>
          <p:nvPr/>
        </p:nvSpPr>
        <p:spPr>
          <a:xfrm>
            <a:off x="5018400" y="7184160"/>
            <a:ext cx="419796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Schmidt, Gao, Roth CVPR 2010</a:t>
            </a:r>
            <a:endParaRPr/>
          </a:p>
        </p:txBody>
      </p:sp>
      <p:sp>
        <p:nvSpPr>
          <p:cNvPr id="775" name="TextShape 7"/>
          <p:cNvSpPr txBox="1"/>
          <p:nvPr/>
        </p:nvSpPr>
        <p:spPr>
          <a:xfrm>
            <a:off x="6300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Sampling High-Resolution Images</a:t>
            </a:r>
            <a:endParaRPr/>
          </a:p>
        </p:txBody>
      </p:sp>
      <p:sp>
        <p:nvSpPr>
          <p:cNvPr id="776" name="TextShape 8"/>
          <p:cNvSpPr txBox="1"/>
          <p:nvPr/>
        </p:nvSpPr>
        <p:spPr>
          <a:xfrm>
            <a:off x="192600" y="161208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gMRF: </a:t>
            </a:r>
            <a:r>
              <a:rPr b="1" lang="en-US" sz="2000">
                <a:solidFill>
                  <a:srgbClr val="800000"/>
                </a:solidFill>
              </a:rPr>
              <a:t>1 layer</a:t>
            </a:r>
            <a:endParaRPr/>
          </a:p>
        </p:txBody>
      </p:sp>
      <p:sp>
        <p:nvSpPr>
          <p:cNvPr id="777" name="TextShape 9"/>
          <p:cNvSpPr txBox="1"/>
          <p:nvPr/>
        </p:nvSpPr>
        <p:spPr>
          <a:xfrm>
            <a:off x="100800" y="6544800"/>
            <a:ext cx="32004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PAMI 2013</a:t>
            </a:r>
            <a:endParaRPr/>
          </a:p>
        </p:txBody>
      </p:sp>
      <p:pic>
        <p:nvPicPr>
          <p:cNvPr descr="" id="778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93680" y="2019960"/>
            <a:ext cx="4498920" cy="4572000"/>
          </a:xfrm>
          <a:prstGeom prst="rect">
            <a:avLst/>
          </a:prstGeom>
        </p:spPr>
      </p:pic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7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612920" y="1329120"/>
            <a:ext cx="2504880" cy="2495880"/>
          </a:xfrm>
          <a:prstGeom prst="rect">
            <a:avLst/>
          </a:prstGeom>
        </p:spPr>
      </p:pic>
      <p:pic>
        <p:nvPicPr>
          <p:cNvPr descr="" id="78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14800" y="1315800"/>
            <a:ext cx="2505600" cy="2505600"/>
          </a:xfrm>
          <a:prstGeom prst="rect">
            <a:avLst/>
          </a:prstGeom>
        </p:spPr>
      </p:pic>
      <p:pic>
        <p:nvPicPr>
          <p:cNvPr descr="" id="78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147280" y="4750200"/>
            <a:ext cx="2468520" cy="2468520"/>
          </a:xfrm>
          <a:prstGeom prst="rect">
            <a:avLst/>
          </a:prstGeom>
        </p:spPr>
      </p:pic>
      <p:pic>
        <p:nvPicPr>
          <p:cNvPr descr="" id="782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7667640" y="4750560"/>
            <a:ext cx="2468520" cy="2468520"/>
          </a:xfrm>
          <a:prstGeom prst="rect">
            <a:avLst/>
          </a:prstGeom>
        </p:spPr>
      </p:pic>
      <p:sp>
        <p:nvSpPr>
          <p:cNvPr id="783" name="TextShape 1"/>
          <p:cNvSpPr txBox="1"/>
          <p:nvPr/>
        </p:nvSpPr>
        <p:spPr>
          <a:xfrm>
            <a:off x="4944600" y="95040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Gaussian model</a:t>
            </a:r>
            <a:endParaRPr/>
          </a:p>
        </p:txBody>
      </p:sp>
      <p:sp>
        <p:nvSpPr>
          <p:cNvPr id="784" name="TextShape 2"/>
          <p:cNvSpPr txBox="1"/>
          <p:nvPr/>
        </p:nvSpPr>
        <p:spPr>
          <a:xfrm>
            <a:off x="6960600" y="950400"/>
            <a:ext cx="3207600" cy="3736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000">
                <a:solidFill>
                  <a:srgbClr val="800000"/>
                </a:solidFill>
              </a:rPr>
              <a:t>marginal wavelet</a:t>
            </a:r>
            <a:endParaRPr/>
          </a:p>
        </p:txBody>
      </p:sp>
      <p:sp>
        <p:nvSpPr>
          <p:cNvPr id="785" name="TextShape 3"/>
          <p:cNvSpPr txBox="1"/>
          <p:nvPr/>
        </p:nvSpPr>
        <p:spPr>
          <a:xfrm>
            <a:off x="5018400" y="3763800"/>
            <a:ext cx="249948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Simoncelli 2005</a:t>
            </a:r>
            <a:endParaRPr/>
          </a:p>
        </p:txBody>
      </p:sp>
      <p:sp>
        <p:nvSpPr>
          <p:cNvPr id="786" name="TextShape 4"/>
          <p:cNvSpPr txBox="1"/>
          <p:nvPr/>
        </p:nvSpPr>
        <p:spPr>
          <a:xfrm>
            <a:off x="5089320" y="440676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Pair-wise MRF</a:t>
            </a:r>
            <a:endParaRPr/>
          </a:p>
        </p:txBody>
      </p:sp>
      <p:sp>
        <p:nvSpPr>
          <p:cNvPr id="787" name="TextShape 5"/>
          <p:cNvSpPr txBox="1"/>
          <p:nvPr/>
        </p:nvSpPr>
        <p:spPr>
          <a:xfrm>
            <a:off x="7537320" y="437112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FoE</a:t>
            </a:r>
            <a:endParaRPr/>
          </a:p>
        </p:txBody>
      </p:sp>
      <p:sp>
        <p:nvSpPr>
          <p:cNvPr id="788" name="TextShape 6"/>
          <p:cNvSpPr txBox="1"/>
          <p:nvPr/>
        </p:nvSpPr>
        <p:spPr>
          <a:xfrm>
            <a:off x="5018400" y="7184160"/>
            <a:ext cx="419796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Schmidt, Gao, Roth CVPR 2010</a:t>
            </a:r>
            <a:endParaRPr/>
          </a:p>
        </p:txBody>
      </p:sp>
      <p:sp>
        <p:nvSpPr>
          <p:cNvPr id="789" name="TextShape 7"/>
          <p:cNvSpPr txBox="1"/>
          <p:nvPr/>
        </p:nvSpPr>
        <p:spPr>
          <a:xfrm>
            <a:off x="6300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Sampling High-Resolution Images</a:t>
            </a:r>
            <a:endParaRPr/>
          </a:p>
        </p:txBody>
      </p:sp>
      <p:sp>
        <p:nvSpPr>
          <p:cNvPr id="790" name="TextShape 8"/>
          <p:cNvSpPr txBox="1"/>
          <p:nvPr/>
        </p:nvSpPr>
        <p:spPr>
          <a:xfrm>
            <a:off x="192600" y="161208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gMRF: </a:t>
            </a:r>
            <a:r>
              <a:rPr b="1" lang="en-US" sz="2000">
                <a:solidFill>
                  <a:srgbClr val="800000"/>
                </a:solidFill>
              </a:rPr>
              <a:t>1 layer</a:t>
            </a:r>
            <a:endParaRPr/>
          </a:p>
        </p:txBody>
      </p:sp>
      <p:sp>
        <p:nvSpPr>
          <p:cNvPr id="791" name="TextShape 9"/>
          <p:cNvSpPr txBox="1"/>
          <p:nvPr/>
        </p:nvSpPr>
        <p:spPr>
          <a:xfrm>
            <a:off x="100800" y="6544800"/>
            <a:ext cx="32004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PAMI 2013</a:t>
            </a:r>
            <a:endParaRPr/>
          </a:p>
        </p:txBody>
      </p:sp>
      <p:pic>
        <p:nvPicPr>
          <p:cNvPr descr="" id="792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93680" y="2019960"/>
            <a:ext cx="4498920" cy="4572000"/>
          </a:xfrm>
          <a:prstGeom prst="rect">
            <a:avLst/>
          </a:prstGeom>
        </p:spPr>
      </p:pic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9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612920" y="1329120"/>
            <a:ext cx="2504880" cy="2495880"/>
          </a:xfrm>
          <a:prstGeom prst="rect">
            <a:avLst/>
          </a:prstGeom>
        </p:spPr>
      </p:pic>
      <p:pic>
        <p:nvPicPr>
          <p:cNvPr descr="" id="79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14800" y="1315800"/>
            <a:ext cx="2505600" cy="2505600"/>
          </a:xfrm>
          <a:prstGeom prst="rect">
            <a:avLst/>
          </a:prstGeom>
        </p:spPr>
      </p:pic>
      <p:pic>
        <p:nvPicPr>
          <p:cNvPr descr="" id="79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147280" y="4750200"/>
            <a:ext cx="2468520" cy="2468520"/>
          </a:xfrm>
          <a:prstGeom prst="rect">
            <a:avLst/>
          </a:prstGeom>
        </p:spPr>
      </p:pic>
      <p:pic>
        <p:nvPicPr>
          <p:cNvPr descr="" id="796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7667640" y="4750560"/>
            <a:ext cx="2468520" cy="2468520"/>
          </a:xfrm>
          <a:prstGeom prst="rect">
            <a:avLst/>
          </a:prstGeom>
        </p:spPr>
      </p:pic>
      <p:sp>
        <p:nvSpPr>
          <p:cNvPr id="797" name="TextShape 1"/>
          <p:cNvSpPr txBox="1"/>
          <p:nvPr/>
        </p:nvSpPr>
        <p:spPr>
          <a:xfrm>
            <a:off x="4944600" y="95040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Gaussian model</a:t>
            </a:r>
            <a:endParaRPr/>
          </a:p>
        </p:txBody>
      </p:sp>
      <p:sp>
        <p:nvSpPr>
          <p:cNvPr id="798" name="TextShape 2"/>
          <p:cNvSpPr txBox="1"/>
          <p:nvPr/>
        </p:nvSpPr>
        <p:spPr>
          <a:xfrm>
            <a:off x="6960600" y="950400"/>
            <a:ext cx="3207600" cy="3736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000">
                <a:solidFill>
                  <a:srgbClr val="800000"/>
                </a:solidFill>
              </a:rPr>
              <a:t>marginal wavelet</a:t>
            </a:r>
            <a:endParaRPr/>
          </a:p>
        </p:txBody>
      </p:sp>
      <p:sp>
        <p:nvSpPr>
          <p:cNvPr id="799" name="TextShape 3"/>
          <p:cNvSpPr txBox="1"/>
          <p:nvPr/>
        </p:nvSpPr>
        <p:spPr>
          <a:xfrm>
            <a:off x="5018400" y="3763800"/>
            <a:ext cx="249948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Simoncelli 2005</a:t>
            </a:r>
            <a:endParaRPr/>
          </a:p>
        </p:txBody>
      </p:sp>
      <p:sp>
        <p:nvSpPr>
          <p:cNvPr id="800" name="TextShape 4"/>
          <p:cNvSpPr txBox="1"/>
          <p:nvPr/>
        </p:nvSpPr>
        <p:spPr>
          <a:xfrm>
            <a:off x="5089320" y="440676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Pair-wise MRF</a:t>
            </a:r>
            <a:endParaRPr/>
          </a:p>
        </p:txBody>
      </p:sp>
      <p:sp>
        <p:nvSpPr>
          <p:cNvPr id="801" name="TextShape 5"/>
          <p:cNvSpPr txBox="1"/>
          <p:nvPr/>
        </p:nvSpPr>
        <p:spPr>
          <a:xfrm>
            <a:off x="7537320" y="437112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FoE</a:t>
            </a:r>
            <a:endParaRPr/>
          </a:p>
        </p:txBody>
      </p:sp>
      <p:sp>
        <p:nvSpPr>
          <p:cNvPr id="802" name="TextShape 6"/>
          <p:cNvSpPr txBox="1"/>
          <p:nvPr/>
        </p:nvSpPr>
        <p:spPr>
          <a:xfrm>
            <a:off x="5018400" y="7184160"/>
            <a:ext cx="419796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Schmidt, Gao, Roth CVPR 2010</a:t>
            </a:r>
            <a:endParaRPr/>
          </a:p>
        </p:txBody>
      </p:sp>
      <p:sp>
        <p:nvSpPr>
          <p:cNvPr id="803" name="TextShape 7"/>
          <p:cNvSpPr txBox="1"/>
          <p:nvPr/>
        </p:nvSpPr>
        <p:spPr>
          <a:xfrm>
            <a:off x="6300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Sampling High-Resolution Images</a:t>
            </a:r>
            <a:endParaRPr/>
          </a:p>
        </p:txBody>
      </p:sp>
      <p:sp>
        <p:nvSpPr>
          <p:cNvPr id="804" name="TextShape 8"/>
          <p:cNvSpPr txBox="1"/>
          <p:nvPr/>
        </p:nvSpPr>
        <p:spPr>
          <a:xfrm>
            <a:off x="192600" y="161208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gMRF: </a:t>
            </a:r>
            <a:r>
              <a:rPr b="1" lang="en-US" sz="2000">
                <a:solidFill>
                  <a:srgbClr val="800000"/>
                </a:solidFill>
              </a:rPr>
              <a:t>3 layers</a:t>
            </a:r>
            <a:endParaRPr/>
          </a:p>
        </p:txBody>
      </p:sp>
      <p:sp>
        <p:nvSpPr>
          <p:cNvPr id="805" name="TextShape 9"/>
          <p:cNvSpPr txBox="1"/>
          <p:nvPr/>
        </p:nvSpPr>
        <p:spPr>
          <a:xfrm>
            <a:off x="100800" y="6544800"/>
            <a:ext cx="32004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PAMI 2013</a:t>
            </a:r>
            <a:endParaRPr/>
          </a:p>
        </p:txBody>
      </p:sp>
      <p:pic>
        <p:nvPicPr>
          <p:cNvPr descr="" id="806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91880" y="2020680"/>
            <a:ext cx="4498920" cy="4572000"/>
          </a:xfrm>
          <a:prstGeom prst="rect">
            <a:avLst/>
          </a:prstGeom>
        </p:spPr>
      </p:pic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0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612920" y="1329120"/>
            <a:ext cx="2504880" cy="2495880"/>
          </a:xfrm>
          <a:prstGeom prst="rect">
            <a:avLst/>
          </a:prstGeom>
        </p:spPr>
      </p:pic>
      <p:pic>
        <p:nvPicPr>
          <p:cNvPr descr="" id="80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14800" y="1315800"/>
            <a:ext cx="2505600" cy="2505600"/>
          </a:xfrm>
          <a:prstGeom prst="rect">
            <a:avLst/>
          </a:prstGeom>
        </p:spPr>
      </p:pic>
      <p:pic>
        <p:nvPicPr>
          <p:cNvPr descr="" id="80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147280" y="4750200"/>
            <a:ext cx="2468520" cy="2468520"/>
          </a:xfrm>
          <a:prstGeom prst="rect">
            <a:avLst/>
          </a:prstGeom>
        </p:spPr>
      </p:pic>
      <p:pic>
        <p:nvPicPr>
          <p:cNvPr descr="" id="810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7667640" y="4750560"/>
            <a:ext cx="2468520" cy="2468520"/>
          </a:xfrm>
          <a:prstGeom prst="rect">
            <a:avLst/>
          </a:prstGeom>
        </p:spPr>
      </p:pic>
      <p:sp>
        <p:nvSpPr>
          <p:cNvPr id="811" name="TextShape 1"/>
          <p:cNvSpPr txBox="1"/>
          <p:nvPr/>
        </p:nvSpPr>
        <p:spPr>
          <a:xfrm>
            <a:off x="4944600" y="95040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Gaussian model</a:t>
            </a:r>
            <a:endParaRPr/>
          </a:p>
        </p:txBody>
      </p:sp>
      <p:sp>
        <p:nvSpPr>
          <p:cNvPr id="812" name="TextShape 2"/>
          <p:cNvSpPr txBox="1"/>
          <p:nvPr/>
        </p:nvSpPr>
        <p:spPr>
          <a:xfrm>
            <a:off x="6960600" y="950400"/>
            <a:ext cx="3207600" cy="3736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000">
                <a:solidFill>
                  <a:srgbClr val="800000"/>
                </a:solidFill>
              </a:rPr>
              <a:t>marginal wavelet</a:t>
            </a:r>
            <a:endParaRPr/>
          </a:p>
        </p:txBody>
      </p:sp>
      <p:sp>
        <p:nvSpPr>
          <p:cNvPr id="813" name="TextShape 3"/>
          <p:cNvSpPr txBox="1"/>
          <p:nvPr/>
        </p:nvSpPr>
        <p:spPr>
          <a:xfrm>
            <a:off x="5018400" y="3763800"/>
            <a:ext cx="249948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Simoncelli 2005</a:t>
            </a:r>
            <a:endParaRPr/>
          </a:p>
        </p:txBody>
      </p:sp>
      <p:sp>
        <p:nvSpPr>
          <p:cNvPr id="814" name="TextShape 4"/>
          <p:cNvSpPr txBox="1"/>
          <p:nvPr/>
        </p:nvSpPr>
        <p:spPr>
          <a:xfrm>
            <a:off x="5089320" y="440676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Pair-wise MRF</a:t>
            </a:r>
            <a:endParaRPr/>
          </a:p>
        </p:txBody>
      </p:sp>
      <p:sp>
        <p:nvSpPr>
          <p:cNvPr id="815" name="TextShape 5"/>
          <p:cNvSpPr txBox="1"/>
          <p:nvPr/>
        </p:nvSpPr>
        <p:spPr>
          <a:xfrm>
            <a:off x="7537320" y="437112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FoE</a:t>
            </a:r>
            <a:endParaRPr/>
          </a:p>
        </p:txBody>
      </p:sp>
      <p:sp>
        <p:nvSpPr>
          <p:cNvPr id="816" name="TextShape 6"/>
          <p:cNvSpPr txBox="1"/>
          <p:nvPr/>
        </p:nvSpPr>
        <p:spPr>
          <a:xfrm>
            <a:off x="5018400" y="7184160"/>
            <a:ext cx="419796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Schmidt, Gao, Roth CVPR 2010</a:t>
            </a:r>
            <a:endParaRPr/>
          </a:p>
        </p:txBody>
      </p:sp>
      <p:sp>
        <p:nvSpPr>
          <p:cNvPr id="817" name="TextShape 7"/>
          <p:cNvSpPr txBox="1"/>
          <p:nvPr/>
        </p:nvSpPr>
        <p:spPr>
          <a:xfrm>
            <a:off x="6300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Sampling High-Resolution Images</a:t>
            </a:r>
            <a:endParaRPr/>
          </a:p>
        </p:txBody>
      </p:sp>
      <p:sp>
        <p:nvSpPr>
          <p:cNvPr id="818" name="TextShape 8"/>
          <p:cNvSpPr txBox="1"/>
          <p:nvPr/>
        </p:nvSpPr>
        <p:spPr>
          <a:xfrm>
            <a:off x="192600" y="161208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gMRF:</a:t>
            </a:r>
            <a:r>
              <a:rPr b="1" lang="en-US" sz="2000">
                <a:solidFill>
                  <a:srgbClr val="800000"/>
                </a:solidFill>
              </a:rPr>
              <a:t> 3 layers</a:t>
            </a:r>
            <a:endParaRPr/>
          </a:p>
        </p:txBody>
      </p:sp>
      <p:sp>
        <p:nvSpPr>
          <p:cNvPr id="819" name="TextShape 9"/>
          <p:cNvSpPr txBox="1"/>
          <p:nvPr/>
        </p:nvSpPr>
        <p:spPr>
          <a:xfrm>
            <a:off x="100800" y="6544800"/>
            <a:ext cx="32004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PAMI 2013</a:t>
            </a:r>
            <a:endParaRPr/>
          </a:p>
        </p:txBody>
      </p:sp>
      <p:pic>
        <p:nvPicPr>
          <p:cNvPr descr="" id="820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91880" y="2020680"/>
            <a:ext cx="4498920" cy="45720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0" y="180000"/>
            <a:ext cx="100800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</a:rPr>
              <a:t>Learning Non-Linear Features</a:t>
            </a:r>
            <a:endParaRPr/>
          </a:p>
        </p:txBody>
      </p:sp>
      <p:sp>
        <p:nvSpPr>
          <p:cNvPr id="58" name="TextShape 2"/>
          <p:cNvSpPr txBox="1"/>
          <p:nvPr/>
        </p:nvSpPr>
        <p:spPr>
          <a:xfrm>
            <a:off x="48600" y="2554200"/>
            <a:ext cx="6580800" cy="619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>
                <a:solidFill>
                  <a:srgbClr val="ff0000"/>
                </a:solidFill>
                <a:latin typeface="FreeSans"/>
              </a:rPr>
              <a:t>Proposal #1: linear combination</a:t>
            </a:r>
            <a:endParaRPr/>
          </a:p>
        </p:txBody>
      </p:sp>
      <p:sp>
        <p:nvSpPr>
          <p:cNvPr id="59" name="TextShape 3"/>
          <p:cNvSpPr txBox="1"/>
          <p:nvPr/>
        </p:nvSpPr>
        <p:spPr>
          <a:xfrm>
            <a:off x="48960" y="4930200"/>
            <a:ext cx="5714640" cy="619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>
                <a:solidFill>
                  <a:srgbClr val="ff0000"/>
                </a:solidFill>
                <a:latin typeface="FreeSans"/>
              </a:rPr>
              <a:t>Proposal #2: composition</a:t>
            </a:r>
            <a:endParaRPr/>
          </a:p>
        </p:txBody>
      </p:sp>
      <p:sp>
        <p:nvSpPr>
          <p:cNvPr id="60" name="TextShape 4"/>
          <p:cNvSpPr txBox="1"/>
          <p:nvPr/>
        </p:nvSpPr>
        <p:spPr>
          <a:xfrm>
            <a:off x="217080" y="1386000"/>
            <a:ext cx="8926920" cy="552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800">
                <a:latin typeface="FreeSans"/>
              </a:rPr>
              <a:t>Given a dictionary of simple non-linear  functions: </a:t>
            </a:r>
            <a:endParaRPr/>
          </a:p>
        </p:txBody>
      </p:sp>
      <p:sp>
        <p:nvSpPr>
          <p:cNvPr id="61" name="CustomShape 5"/>
          <p:cNvSpPr/>
          <p:nvPr/>
        </p:nvSpPr>
        <p:spPr>
          <a:xfrm>
            <a:off x="1828800" y="434340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62" name="CustomShape 6"/>
          <p:cNvSpPr/>
          <p:nvPr/>
        </p:nvSpPr>
        <p:spPr>
          <a:xfrm>
            <a:off x="2909160" y="434376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63" name="CustomShape 7"/>
          <p:cNvSpPr/>
          <p:nvPr/>
        </p:nvSpPr>
        <p:spPr>
          <a:xfrm>
            <a:off x="3917520" y="434412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64" name="CustomShape 8"/>
          <p:cNvSpPr/>
          <p:nvPr/>
        </p:nvSpPr>
        <p:spPr>
          <a:xfrm>
            <a:off x="5069880" y="434448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65" name="CustomShape 9"/>
          <p:cNvSpPr/>
          <p:nvPr/>
        </p:nvSpPr>
        <p:spPr>
          <a:xfrm>
            <a:off x="6258240" y="434484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66" name="CustomShape 10"/>
          <p:cNvSpPr/>
          <p:nvPr/>
        </p:nvSpPr>
        <p:spPr>
          <a:xfrm>
            <a:off x="7446600" y="434520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67" name="CustomShape 11"/>
          <p:cNvSpPr/>
          <p:nvPr/>
        </p:nvSpPr>
        <p:spPr>
          <a:xfrm>
            <a:off x="8670960" y="434556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68" name="CustomShape 12"/>
          <p:cNvSpPr/>
          <p:nvPr/>
        </p:nvSpPr>
        <p:spPr>
          <a:xfrm>
            <a:off x="571320" y="434592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69" name="CustomShape 13"/>
          <p:cNvSpPr/>
          <p:nvPr/>
        </p:nvSpPr>
        <p:spPr>
          <a:xfrm>
            <a:off x="2484000" y="684900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70" name="CustomShape 14"/>
          <p:cNvSpPr/>
          <p:nvPr/>
        </p:nvSpPr>
        <p:spPr>
          <a:xfrm>
            <a:off x="1521720" y="685368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71" name="Line 15"/>
          <p:cNvSpPr/>
          <p:nvPr/>
        </p:nvSpPr>
        <p:spPr>
          <a:xfrm>
            <a:off x="840600" y="647280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72" name="Line 16"/>
          <p:cNvSpPr/>
          <p:nvPr/>
        </p:nvSpPr>
        <p:spPr>
          <a:xfrm>
            <a:off x="1776960" y="647280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73" name="CustomShape 17"/>
          <p:cNvSpPr/>
          <p:nvPr/>
        </p:nvSpPr>
        <p:spPr>
          <a:xfrm>
            <a:off x="3384360" y="684936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74" name="Line 18"/>
          <p:cNvSpPr/>
          <p:nvPr/>
        </p:nvSpPr>
        <p:spPr>
          <a:xfrm>
            <a:off x="2677320" y="647316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75" name="CustomShape 19"/>
          <p:cNvSpPr/>
          <p:nvPr/>
        </p:nvSpPr>
        <p:spPr>
          <a:xfrm>
            <a:off x="4320720" y="684972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76" name="Line 20"/>
          <p:cNvSpPr/>
          <p:nvPr/>
        </p:nvSpPr>
        <p:spPr>
          <a:xfrm>
            <a:off x="3613680" y="647352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77" name="CustomShape 21"/>
          <p:cNvSpPr/>
          <p:nvPr/>
        </p:nvSpPr>
        <p:spPr>
          <a:xfrm>
            <a:off x="5257080" y="685008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78" name="Line 22"/>
          <p:cNvSpPr/>
          <p:nvPr/>
        </p:nvSpPr>
        <p:spPr>
          <a:xfrm>
            <a:off x="4550040" y="647388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79" name="CustomShape 23"/>
          <p:cNvSpPr/>
          <p:nvPr/>
        </p:nvSpPr>
        <p:spPr>
          <a:xfrm>
            <a:off x="6193440" y="685044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80" name="Line 24"/>
          <p:cNvSpPr/>
          <p:nvPr/>
        </p:nvSpPr>
        <p:spPr>
          <a:xfrm>
            <a:off x="5486400" y="647424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81" name="CustomShape 25"/>
          <p:cNvSpPr/>
          <p:nvPr/>
        </p:nvSpPr>
        <p:spPr>
          <a:xfrm>
            <a:off x="7129800" y="685080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82" name="Line 26"/>
          <p:cNvSpPr/>
          <p:nvPr/>
        </p:nvSpPr>
        <p:spPr>
          <a:xfrm>
            <a:off x="6422760" y="647460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83" name="CustomShape 27"/>
          <p:cNvSpPr/>
          <p:nvPr/>
        </p:nvSpPr>
        <p:spPr>
          <a:xfrm>
            <a:off x="8066160" y="6851160"/>
            <a:ext cx="685800" cy="2286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84" name="Line 28"/>
          <p:cNvSpPr/>
          <p:nvPr/>
        </p:nvSpPr>
        <p:spPr>
          <a:xfrm>
            <a:off x="7359120" y="647496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85" name="Line 29"/>
          <p:cNvSpPr/>
          <p:nvPr/>
        </p:nvSpPr>
        <p:spPr>
          <a:xfrm>
            <a:off x="8295480" y="647532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86" name="CustomShape 30"/>
          <p:cNvSpPr/>
          <p:nvPr/>
        </p:nvSpPr>
        <p:spPr>
          <a:xfrm>
            <a:off x="4498200" y="3441600"/>
            <a:ext cx="457200" cy="457200"/>
          </a:xfrm>
          <a:prstGeom prst="ellipse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87" name="TextShape 31"/>
          <p:cNvSpPr txBox="1"/>
          <p:nvPr/>
        </p:nvSpPr>
        <p:spPr>
          <a:xfrm>
            <a:off x="4510800" y="3382200"/>
            <a:ext cx="457200" cy="54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3200"/>
              <a:t>+</a:t>
            </a:r>
            <a:endParaRPr/>
          </a:p>
        </p:txBody>
      </p:sp>
      <p:sp>
        <p:nvSpPr>
          <p:cNvPr id="88" name="Line 32"/>
          <p:cNvSpPr/>
          <p:nvPr/>
        </p:nvSpPr>
        <p:spPr>
          <a:xfrm flipV="1">
            <a:off x="914400" y="3657600"/>
            <a:ext cx="36576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89" name="Line 33"/>
          <p:cNvSpPr/>
          <p:nvPr/>
        </p:nvSpPr>
        <p:spPr>
          <a:xfrm flipV="1">
            <a:off x="2057400" y="3657600"/>
            <a:ext cx="25146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0" name="Line 34"/>
          <p:cNvSpPr/>
          <p:nvPr/>
        </p:nvSpPr>
        <p:spPr>
          <a:xfrm flipV="1">
            <a:off x="3200400" y="3657600"/>
            <a:ext cx="13716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1" name="Line 35"/>
          <p:cNvSpPr/>
          <p:nvPr/>
        </p:nvSpPr>
        <p:spPr>
          <a:xfrm flipV="1">
            <a:off x="4343400" y="3886200"/>
            <a:ext cx="228600" cy="4572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2" name="Line 36"/>
          <p:cNvSpPr/>
          <p:nvPr/>
        </p:nvSpPr>
        <p:spPr>
          <a:xfrm flipH="1" flipV="1">
            <a:off x="4800600" y="3886200"/>
            <a:ext cx="685800" cy="4572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3" name="Line 37"/>
          <p:cNvSpPr/>
          <p:nvPr/>
        </p:nvSpPr>
        <p:spPr>
          <a:xfrm flipH="1" flipV="1">
            <a:off x="4908600" y="3693600"/>
            <a:ext cx="18288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4" name="Line 38"/>
          <p:cNvSpPr/>
          <p:nvPr/>
        </p:nvSpPr>
        <p:spPr>
          <a:xfrm flipH="1" flipV="1">
            <a:off x="4944600" y="3693600"/>
            <a:ext cx="29718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5" name="Line 39"/>
          <p:cNvSpPr/>
          <p:nvPr/>
        </p:nvSpPr>
        <p:spPr>
          <a:xfrm flipH="1" flipV="1">
            <a:off x="4957200" y="3657600"/>
            <a:ext cx="38862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6" name="TextShape 40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9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2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612920" y="1329120"/>
            <a:ext cx="2504880" cy="2495880"/>
          </a:xfrm>
          <a:prstGeom prst="rect">
            <a:avLst/>
          </a:prstGeom>
        </p:spPr>
      </p:pic>
      <p:pic>
        <p:nvPicPr>
          <p:cNvPr descr="" id="82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14800" y="1315800"/>
            <a:ext cx="2505600" cy="2505600"/>
          </a:xfrm>
          <a:prstGeom prst="rect">
            <a:avLst/>
          </a:prstGeom>
        </p:spPr>
      </p:pic>
      <p:pic>
        <p:nvPicPr>
          <p:cNvPr descr="" id="82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147280" y="4750200"/>
            <a:ext cx="2468520" cy="2468520"/>
          </a:xfrm>
          <a:prstGeom prst="rect">
            <a:avLst/>
          </a:prstGeom>
        </p:spPr>
      </p:pic>
      <p:pic>
        <p:nvPicPr>
          <p:cNvPr descr="" id="824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7667640" y="4750560"/>
            <a:ext cx="2468520" cy="2468520"/>
          </a:xfrm>
          <a:prstGeom prst="rect">
            <a:avLst/>
          </a:prstGeom>
        </p:spPr>
      </p:pic>
      <p:sp>
        <p:nvSpPr>
          <p:cNvPr id="825" name="TextShape 1"/>
          <p:cNvSpPr txBox="1"/>
          <p:nvPr/>
        </p:nvSpPr>
        <p:spPr>
          <a:xfrm>
            <a:off x="4944600" y="95040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Gaussian model</a:t>
            </a:r>
            <a:endParaRPr/>
          </a:p>
        </p:txBody>
      </p:sp>
      <p:sp>
        <p:nvSpPr>
          <p:cNvPr id="826" name="TextShape 2"/>
          <p:cNvSpPr txBox="1"/>
          <p:nvPr/>
        </p:nvSpPr>
        <p:spPr>
          <a:xfrm>
            <a:off x="6960600" y="950400"/>
            <a:ext cx="3207600" cy="3736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000">
                <a:solidFill>
                  <a:srgbClr val="800000"/>
                </a:solidFill>
              </a:rPr>
              <a:t>marginal wavelet</a:t>
            </a:r>
            <a:endParaRPr/>
          </a:p>
        </p:txBody>
      </p:sp>
      <p:sp>
        <p:nvSpPr>
          <p:cNvPr id="827" name="TextShape 3"/>
          <p:cNvSpPr txBox="1"/>
          <p:nvPr/>
        </p:nvSpPr>
        <p:spPr>
          <a:xfrm>
            <a:off x="5018400" y="3763800"/>
            <a:ext cx="249948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Simoncelli 2005</a:t>
            </a:r>
            <a:endParaRPr/>
          </a:p>
        </p:txBody>
      </p:sp>
      <p:sp>
        <p:nvSpPr>
          <p:cNvPr id="828" name="TextShape 4"/>
          <p:cNvSpPr txBox="1"/>
          <p:nvPr/>
        </p:nvSpPr>
        <p:spPr>
          <a:xfrm>
            <a:off x="5089320" y="440676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Pair-wise MRF</a:t>
            </a:r>
            <a:endParaRPr/>
          </a:p>
        </p:txBody>
      </p:sp>
      <p:sp>
        <p:nvSpPr>
          <p:cNvPr id="829" name="TextShape 5"/>
          <p:cNvSpPr txBox="1"/>
          <p:nvPr/>
        </p:nvSpPr>
        <p:spPr>
          <a:xfrm>
            <a:off x="7537320" y="437112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FoE</a:t>
            </a:r>
            <a:endParaRPr/>
          </a:p>
        </p:txBody>
      </p:sp>
      <p:sp>
        <p:nvSpPr>
          <p:cNvPr id="830" name="TextShape 6"/>
          <p:cNvSpPr txBox="1"/>
          <p:nvPr/>
        </p:nvSpPr>
        <p:spPr>
          <a:xfrm>
            <a:off x="5018400" y="7184160"/>
            <a:ext cx="419796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Schmidt, Gao, Roth CVPR 2010</a:t>
            </a:r>
            <a:endParaRPr/>
          </a:p>
        </p:txBody>
      </p:sp>
      <p:sp>
        <p:nvSpPr>
          <p:cNvPr id="831" name="TextShape 7"/>
          <p:cNvSpPr txBox="1"/>
          <p:nvPr/>
        </p:nvSpPr>
        <p:spPr>
          <a:xfrm>
            <a:off x="6300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Sampling High-Resolution Images</a:t>
            </a:r>
            <a:endParaRPr/>
          </a:p>
        </p:txBody>
      </p:sp>
      <p:sp>
        <p:nvSpPr>
          <p:cNvPr id="832" name="TextShape 8"/>
          <p:cNvSpPr txBox="1"/>
          <p:nvPr/>
        </p:nvSpPr>
        <p:spPr>
          <a:xfrm>
            <a:off x="192600" y="161208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gMRF: </a:t>
            </a:r>
            <a:r>
              <a:rPr b="1" lang="en-US" sz="2000">
                <a:solidFill>
                  <a:srgbClr val="800000"/>
                </a:solidFill>
              </a:rPr>
              <a:t>3 layers</a:t>
            </a:r>
            <a:endParaRPr/>
          </a:p>
        </p:txBody>
      </p:sp>
      <p:sp>
        <p:nvSpPr>
          <p:cNvPr id="833" name="TextShape 9"/>
          <p:cNvSpPr txBox="1"/>
          <p:nvPr/>
        </p:nvSpPr>
        <p:spPr>
          <a:xfrm>
            <a:off x="100800" y="6544800"/>
            <a:ext cx="32004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PAMI 2013</a:t>
            </a:r>
            <a:endParaRPr/>
          </a:p>
        </p:txBody>
      </p:sp>
      <p:pic>
        <p:nvPicPr>
          <p:cNvPr descr="" id="834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91880" y="2020680"/>
            <a:ext cx="4498920" cy="4572000"/>
          </a:xfrm>
          <a:prstGeom prst="rect">
            <a:avLst/>
          </a:prstGeom>
        </p:spPr>
      </p:pic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3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612920" y="1329120"/>
            <a:ext cx="2504880" cy="2495880"/>
          </a:xfrm>
          <a:prstGeom prst="rect">
            <a:avLst/>
          </a:prstGeom>
        </p:spPr>
      </p:pic>
      <p:pic>
        <p:nvPicPr>
          <p:cNvPr descr="" id="83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14800" y="1315800"/>
            <a:ext cx="2505600" cy="2505600"/>
          </a:xfrm>
          <a:prstGeom prst="rect">
            <a:avLst/>
          </a:prstGeom>
        </p:spPr>
      </p:pic>
      <p:pic>
        <p:nvPicPr>
          <p:cNvPr descr="" id="83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147280" y="4750200"/>
            <a:ext cx="2468520" cy="2468520"/>
          </a:xfrm>
          <a:prstGeom prst="rect">
            <a:avLst/>
          </a:prstGeom>
        </p:spPr>
      </p:pic>
      <p:pic>
        <p:nvPicPr>
          <p:cNvPr descr="" id="838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7667640" y="4750560"/>
            <a:ext cx="2468520" cy="2468520"/>
          </a:xfrm>
          <a:prstGeom prst="rect">
            <a:avLst/>
          </a:prstGeom>
        </p:spPr>
      </p:pic>
      <p:sp>
        <p:nvSpPr>
          <p:cNvPr id="839" name="TextShape 1"/>
          <p:cNvSpPr txBox="1"/>
          <p:nvPr/>
        </p:nvSpPr>
        <p:spPr>
          <a:xfrm>
            <a:off x="4944600" y="95040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Gaussian model</a:t>
            </a:r>
            <a:endParaRPr/>
          </a:p>
        </p:txBody>
      </p:sp>
      <p:sp>
        <p:nvSpPr>
          <p:cNvPr id="840" name="TextShape 2"/>
          <p:cNvSpPr txBox="1"/>
          <p:nvPr/>
        </p:nvSpPr>
        <p:spPr>
          <a:xfrm>
            <a:off x="6960600" y="950400"/>
            <a:ext cx="3207600" cy="3736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000">
                <a:solidFill>
                  <a:srgbClr val="800000"/>
                </a:solidFill>
              </a:rPr>
              <a:t>marginal wavelet</a:t>
            </a:r>
            <a:endParaRPr/>
          </a:p>
        </p:txBody>
      </p:sp>
      <p:sp>
        <p:nvSpPr>
          <p:cNvPr id="841" name="TextShape 3"/>
          <p:cNvSpPr txBox="1"/>
          <p:nvPr/>
        </p:nvSpPr>
        <p:spPr>
          <a:xfrm>
            <a:off x="5018400" y="3763800"/>
            <a:ext cx="249948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Simoncelli 2005</a:t>
            </a:r>
            <a:endParaRPr/>
          </a:p>
        </p:txBody>
      </p:sp>
      <p:sp>
        <p:nvSpPr>
          <p:cNvPr id="842" name="TextShape 4"/>
          <p:cNvSpPr txBox="1"/>
          <p:nvPr/>
        </p:nvSpPr>
        <p:spPr>
          <a:xfrm>
            <a:off x="5089320" y="440676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Pair-wise MRF</a:t>
            </a:r>
            <a:endParaRPr/>
          </a:p>
        </p:txBody>
      </p:sp>
      <p:sp>
        <p:nvSpPr>
          <p:cNvPr id="843" name="TextShape 5"/>
          <p:cNvSpPr txBox="1"/>
          <p:nvPr/>
        </p:nvSpPr>
        <p:spPr>
          <a:xfrm>
            <a:off x="7537320" y="437112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FoE</a:t>
            </a:r>
            <a:endParaRPr/>
          </a:p>
        </p:txBody>
      </p:sp>
      <p:sp>
        <p:nvSpPr>
          <p:cNvPr id="844" name="TextShape 6"/>
          <p:cNvSpPr txBox="1"/>
          <p:nvPr/>
        </p:nvSpPr>
        <p:spPr>
          <a:xfrm>
            <a:off x="5018400" y="7184160"/>
            <a:ext cx="419796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1600">
                <a:solidFill>
                  <a:srgbClr val="000080"/>
                </a:solidFill>
                <a:latin typeface="Comic Sans MS"/>
              </a:rPr>
              <a:t>from Schmidt, Gao, Roth CVPR 2010</a:t>
            </a:r>
            <a:endParaRPr/>
          </a:p>
        </p:txBody>
      </p:sp>
      <p:sp>
        <p:nvSpPr>
          <p:cNvPr id="845" name="TextShape 7"/>
          <p:cNvSpPr txBox="1"/>
          <p:nvPr/>
        </p:nvSpPr>
        <p:spPr>
          <a:xfrm>
            <a:off x="63000" y="8532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Sampling High-Resolution Images</a:t>
            </a:r>
            <a:endParaRPr/>
          </a:p>
        </p:txBody>
      </p:sp>
      <p:sp>
        <p:nvSpPr>
          <p:cNvPr id="846" name="TextShape 8"/>
          <p:cNvSpPr txBox="1"/>
          <p:nvPr/>
        </p:nvSpPr>
        <p:spPr>
          <a:xfrm>
            <a:off x="192600" y="1612080"/>
            <a:ext cx="2743200" cy="373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800000"/>
                </a:solidFill>
              </a:rPr>
              <a:t>gMRF:</a:t>
            </a:r>
            <a:r>
              <a:rPr b="1" lang="en-US" sz="2000">
                <a:solidFill>
                  <a:srgbClr val="800000"/>
                </a:solidFill>
              </a:rPr>
              <a:t> 3 layers</a:t>
            </a:r>
            <a:endParaRPr/>
          </a:p>
        </p:txBody>
      </p:sp>
      <p:sp>
        <p:nvSpPr>
          <p:cNvPr id="847" name="TextShape 9"/>
          <p:cNvSpPr txBox="1"/>
          <p:nvPr/>
        </p:nvSpPr>
        <p:spPr>
          <a:xfrm>
            <a:off x="100800" y="6544800"/>
            <a:ext cx="32004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PAMI 2013</a:t>
            </a:r>
            <a:endParaRPr/>
          </a:p>
        </p:txBody>
      </p:sp>
      <p:pic>
        <p:nvPicPr>
          <p:cNvPr descr="" id="848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91880" y="2020680"/>
            <a:ext cx="4498920" cy="4572000"/>
          </a:xfrm>
          <a:prstGeom prst="rect">
            <a:avLst/>
          </a:prstGeom>
        </p:spPr>
      </p:pic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TextShape 1"/>
          <p:cNvSpPr txBox="1"/>
          <p:nvPr/>
        </p:nvSpPr>
        <p:spPr>
          <a:xfrm>
            <a:off x="63000" y="85320"/>
            <a:ext cx="9829800" cy="7182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800">
                <a:solidFill>
                  <a:srgbClr val="000080"/>
                </a:solidFill>
                <a:latin typeface="FreeSans"/>
              </a:rPr>
              <a:t>Sampling After Training on Face Images</a:t>
            </a:r>
            <a:endParaRPr/>
          </a:p>
        </p:txBody>
      </p:sp>
      <p:pic>
        <p:nvPicPr>
          <p:cNvPr descr="" id="85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86400" y="1159920"/>
            <a:ext cx="2487240" cy="2487240"/>
          </a:xfrm>
          <a:prstGeom prst="rect">
            <a:avLst/>
          </a:prstGeom>
        </p:spPr>
      </p:pic>
      <p:sp>
        <p:nvSpPr>
          <p:cNvPr id="851" name="TextShape 2"/>
          <p:cNvSpPr txBox="1"/>
          <p:nvPr/>
        </p:nvSpPr>
        <p:spPr>
          <a:xfrm>
            <a:off x="-48600" y="4698000"/>
            <a:ext cx="1371600" cy="430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/>
              <a:t>Original</a:t>
            </a:r>
            <a:endParaRPr/>
          </a:p>
        </p:txBody>
      </p:sp>
      <p:sp>
        <p:nvSpPr>
          <p:cNvPr id="852" name="TextShape 3"/>
          <p:cNvSpPr txBox="1"/>
          <p:nvPr/>
        </p:nvSpPr>
        <p:spPr>
          <a:xfrm>
            <a:off x="1427400" y="4698000"/>
            <a:ext cx="1371600" cy="4302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400"/>
              <a:t>Input</a:t>
            </a:r>
            <a:endParaRPr/>
          </a:p>
        </p:txBody>
      </p:sp>
      <p:sp>
        <p:nvSpPr>
          <p:cNvPr id="853" name="TextShape 4"/>
          <p:cNvSpPr txBox="1"/>
          <p:nvPr/>
        </p:nvSpPr>
        <p:spPr>
          <a:xfrm>
            <a:off x="2831400" y="4698000"/>
            <a:ext cx="1371600" cy="4420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400"/>
              <a:t>1</a:t>
            </a:r>
            <a:r>
              <a:rPr lang="en-US" sz="2400"/>
              <a:t>st</a:t>
            </a:r>
            <a:r>
              <a:rPr lang="en-US" sz="2400"/>
              <a:t> layer</a:t>
            </a:r>
            <a:endParaRPr/>
          </a:p>
        </p:txBody>
      </p:sp>
      <p:sp>
        <p:nvSpPr>
          <p:cNvPr id="854" name="TextShape 5"/>
          <p:cNvSpPr txBox="1"/>
          <p:nvPr/>
        </p:nvSpPr>
        <p:spPr>
          <a:xfrm>
            <a:off x="4343400" y="4698000"/>
            <a:ext cx="1371600" cy="4420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400"/>
              <a:t>2</a:t>
            </a:r>
            <a:r>
              <a:rPr lang="en-US" sz="2400"/>
              <a:t>nd</a:t>
            </a:r>
            <a:r>
              <a:rPr lang="en-US" sz="2400"/>
              <a:t> layer</a:t>
            </a:r>
            <a:endParaRPr/>
          </a:p>
        </p:txBody>
      </p:sp>
      <p:sp>
        <p:nvSpPr>
          <p:cNvPr id="855" name="TextShape 6"/>
          <p:cNvSpPr txBox="1"/>
          <p:nvPr/>
        </p:nvSpPr>
        <p:spPr>
          <a:xfrm>
            <a:off x="5819400" y="4698000"/>
            <a:ext cx="1371600" cy="4420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400"/>
              <a:t>3</a:t>
            </a:r>
            <a:r>
              <a:rPr lang="en-US" sz="2400"/>
              <a:t>rd </a:t>
            </a:r>
            <a:r>
              <a:rPr lang="en-US" sz="2400"/>
              <a:t>layer</a:t>
            </a:r>
            <a:endParaRPr/>
          </a:p>
        </p:txBody>
      </p:sp>
      <p:sp>
        <p:nvSpPr>
          <p:cNvPr id="856" name="TextShape 7"/>
          <p:cNvSpPr txBox="1"/>
          <p:nvPr/>
        </p:nvSpPr>
        <p:spPr>
          <a:xfrm>
            <a:off x="7259400" y="4698000"/>
            <a:ext cx="1371600" cy="4420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400"/>
              <a:t>4</a:t>
            </a:r>
            <a:r>
              <a:rPr lang="en-US" sz="2400"/>
              <a:t>th</a:t>
            </a:r>
            <a:r>
              <a:rPr lang="en-US" sz="2400"/>
              <a:t> layer</a:t>
            </a:r>
            <a:endParaRPr/>
          </a:p>
        </p:txBody>
      </p:sp>
      <p:sp>
        <p:nvSpPr>
          <p:cNvPr id="857" name="TextShape 8"/>
          <p:cNvSpPr txBox="1"/>
          <p:nvPr/>
        </p:nvSpPr>
        <p:spPr>
          <a:xfrm>
            <a:off x="8735400" y="4698000"/>
            <a:ext cx="1371600" cy="4028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200"/>
              <a:t> </a:t>
            </a:r>
            <a:r>
              <a:rPr lang="en-US" sz="2200"/>
              <a:t>10 times</a:t>
            </a:r>
            <a:endParaRPr/>
          </a:p>
        </p:txBody>
      </p:sp>
      <p:pic>
        <p:nvPicPr>
          <p:cNvPr descr="" id="85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8843400" y="5135400"/>
            <a:ext cx="1164600" cy="1143000"/>
          </a:xfrm>
          <a:prstGeom prst="rect">
            <a:avLst/>
          </a:prstGeom>
        </p:spPr>
      </p:pic>
      <p:pic>
        <p:nvPicPr>
          <p:cNvPr descr="" id="85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7403760" y="5135760"/>
            <a:ext cx="1164600" cy="1143000"/>
          </a:xfrm>
          <a:prstGeom prst="rect">
            <a:avLst/>
          </a:prstGeom>
        </p:spPr>
      </p:pic>
      <p:pic>
        <p:nvPicPr>
          <p:cNvPr descr="" id="860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964120" y="5136120"/>
            <a:ext cx="1164600" cy="1143000"/>
          </a:xfrm>
          <a:prstGeom prst="rect">
            <a:avLst/>
          </a:prstGeom>
        </p:spPr>
      </p:pic>
      <p:pic>
        <p:nvPicPr>
          <p:cNvPr descr="" id="861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4452480" y="5136480"/>
            <a:ext cx="1164600" cy="1143000"/>
          </a:xfrm>
          <a:prstGeom prst="rect">
            <a:avLst/>
          </a:prstGeom>
        </p:spPr>
      </p:pic>
      <p:pic>
        <p:nvPicPr>
          <p:cNvPr descr="" id="862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2940840" y="5136840"/>
            <a:ext cx="1164600" cy="1143000"/>
          </a:xfrm>
          <a:prstGeom prst="rect">
            <a:avLst/>
          </a:prstGeom>
        </p:spPr>
      </p:pic>
      <p:pic>
        <p:nvPicPr>
          <p:cNvPr descr="" id="863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1501200" y="5137200"/>
            <a:ext cx="1164600" cy="1143000"/>
          </a:xfrm>
          <a:prstGeom prst="rect">
            <a:avLst/>
          </a:prstGeom>
        </p:spPr>
      </p:pic>
      <p:pic>
        <p:nvPicPr>
          <p:cNvPr descr="" id="864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61560" y="5137560"/>
            <a:ext cx="1164600" cy="1143000"/>
          </a:xfrm>
          <a:prstGeom prst="rect">
            <a:avLst/>
          </a:prstGeom>
        </p:spPr>
      </p:pic>
      <p:sp>
        <p:nvSpPr>
          <p:cNvPr id="865" name="TextShape 9"/>
          <p:cNvSpPr txBox="1"/>
          <p:nvPr/>
        </p:nvSpPr>
        <p:spPr>
          <a:xfrm>
            <a:off x="3177000" y="3670200"/>
            <a:ext cx="38862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800">
                <a:latin typeface="FreeSans"/>
              </a:rPr>
              <a:t>unconstrained samples</a:t>
            </a:r>
            <a:endParaRPr/>
          </a:p>
        </p:txBody>
      </p:sp>
      <p:sp>
        <p:nvSpPr>
          <p:cNvPr id="866" name="TextShape 10"/>
          <p:cNvSpPr txBox="1"/>
          <p:nvPr/>
        </p:nvSpPr>
        <p:spPr>
          <a:xfrm>
            <a:off x="0" y="6262200"/>
            <a:ext cx="10080000" cy="552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800">
                <a:latin typeface="FreeSans"/>
              </a:rPr>
              <a:t>conditional (on the left part of the face) samples</a:t>
            </a:r>
            <a:endParaRPr/>
          </a:p>
        </p:txBody>
      </p:sp>
      <p:sp>
        <p:nvSpPr>
          <p:cNvPr id="867" name="TextShape 11"/>
          <p:cNvSpPr txBox="1"/>
          <p:nvPr/>
        </p:nvSpPr>
        <p:spPr>
          <a:xfrm>
            <a:off x="100800" y="7084800"/>
            <a:ext cx="32004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PAMI 2013</a:t>
            </a:r>
            <a:endParaRPr/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TextShape 1"/>
          <p:cNvSpPr txBox="1"/>
          <p:nvPr/>
        </p:nvSpPr>
        <p:spPr>
          <a:xfrm>
            <a:off x="63000" y="85320"/>
            <a:ext cx="9829800" cy="7182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800">
                <a:solidFill>
                  <a:srgbClr val="000080"/>
                </a:solidFill>
                <a:latin typeface="FreeSans"/>
              </a:rPr>
              <a:t>Expression Recognition Under Occlusion</a:t>
            </a:r>
            <a:endParaRPr/>
          </a:p>
        </p:txBody>
      </p:sp>
      <p:sp>
        <p:nvSpPr>
          <p:cNvPr id="869" name="TextShape 2"/>
          <p:cNvSpPr txBox="1"/>
          <p:nvPr/>
        </p:nvSpPr>
        <p:spPr>
          <a:xfrm>
            <a:off x="100800" y="7084800"/>
            <a:ext cx="320040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Ranzato et al. PAMI 2013</a:t>
            </a:r>
            <a:endParaRPr/>
          </a:p>
        </p:txBody>
      </p:sp>
      <p:pic>
        <p:nvPicPr>
          <p:cNvPr descr="" id="87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20" y="1953360"/>
            <a:ext cx="10079640" cy="3385440"/>
          </a:xfrm>
          <a:prstGeom prst="rect">
            <a:avLst/>
          </a:prstGeom>
        </p:spPr>
      </p:pic>
      <p:pic>
        <p:nvPicPr>
          <p:cNvPr descr="" id="87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69240" y="5338800"/>
            <a:ext cx="704160" cy="704160"/>
          </a:xfrm>
          <a:prstGeom prst="rect">
            <a:avLst/>
          </a:prstGeom>
        </p:spPr>
      </p:pic>
      <p:pic>
        <p:nvPicPr>
          <p:cNvPr descr="" id="87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55960" y="5373000"/>
            <a:ext cx="704160" cy="704160"/>
          </a:xfrm>
          <a:prstGeom prst="rect">
            <a:avLst/>
          </a:prstGeom>
        </p:spPr>
      </p:pic>
      <p:pic>
        <p:nvPicPr>
          <p:cNvPr descr="" id="873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3450960" y="5344920"/>
            <a:ext cx="704160" cy="704160"/>
          </a:xfrm>
          <a:prstGeom prst="rect">
            <a:avLst/>
          </a:prstGeom>
        </p:spPr>
      </p:pic>
      <p:pic>
        <p:nvPicPr>
          <p:cNvPr descr="" id="874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4860000" y="5355000"/>
            <a:ext cx="704160" cy="704160"/>
          </a:xfrm>
          <a:prstGeom prst="rect">
            <a:avLst/>
          </a:prstGeom>
        </p:spPr>
      </p:pic>
      <p:pic>
        <p:nvPicPr>
          <p:cNvPr descr="" id="875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6258960" y="5355000"/>
            <a:ext cx="704160" cy="704160"/>
          </a:xfrm>
          <a:prstGeom prst="rect">
            <a:avLst/>
          </a:prstGeom>
        </p:spPr>
      </p:pic>
      <p:pic>
        <p:nvPicPr>
          <p:cNvPr descr="" id="876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7606800" y="5349960"/>
            <a:ext cx="704160" cy="704160"/>
          </a:xfrm>
          <a:prstGeom prst="rect">
            <a:avLst/>
          </a:prstGeom>
        </p:spPr>
      </p:pic>
      <p:pic>
        <p:nvPicPr>
          <p:cNvPr descr="" id="877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9025920" y="5355000"/>
            <a:ext cx="704160" cy="704160"/>
          </a:xfrm>
          <a:prstGeom prst="rect">
            <a:avLst/>
          </a:prstGeom>
        </p:spPr>
      </p:pic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TextShape 1"/>
          <p:cNvSpPr txBox="1"/>
          <p:nvPr/>
        </p:nvSpPr>
        <p:spPr>
          <a:xfrm>
            <a:off x="-8640" y="49680"/>
            <a:ext cx="2222640" cy="7182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800">
                <a:solidFill>
                  <a:srgbClr val="000080"/>
                </a:solidFill>
                <a:latin typeface="FreeSans"/>
              </a:rPr>
              <a:t>Pros</a:t>
            </a:r>
            <a:endParaRPr/>
          </a:p>
        </p:txBody>
      </p:sp>
      <p:sp>
        <p:nvSpPr>
          <p:cNvPr id="879" name="TextShape 2"/>
          <p:cNvSpPr txBox="1"/>
          <p:nvPr/>
        </p:nvSpPr>
        <p:spPr>
          <a:xfrm>
            <a:off x="4779360" y="50040"/>
            <a:ext cx="2222640" cy="7182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800">
                <a:solidFill>
                  <a:srgbClr val="000080"/>
                </a:solidFill>
                <a:latin typeface="FreeSans"/>
              </a:rPr>
              <a:t>Cons</a:t>
            </a:r>
            <a:endParaRPr/>
          </a:p>
        </p:txBody>
      </p:sp>
      <p:sp>
        <p:nvSpPr>
          <p:cNvPr id="880" name="Line 3"/>
          <p:cNvSpPr/>
          <p:nvPr/>
        </p:nvSpPr>
        <p:spPr>
          <a:xfrm flipV="1">
            <a:off x="4651920" y="-10440"/>
            <a:ext cx="0" cy="480348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881" name="TextShape 4"/>
          <p:cNvSpPr txBox="1"/>
          <p:nvPr/>
        </p:nvSpPr>
        <p:spPr>
          <a:xfrm>
            <a:off x="48600" y="950400"/>
            <a:ext cx="4487400" cy="26694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1"/>
              </a:buBlip>
            </a:pPr>
            <a:r>
              <a:rPr lang="en-US" sz="2600">
                <a:latin typeface="FreeSans"/>
              </a:rPr>
              <a:t> </a:t>
            </a:r>
            <a:r>
              <a:rPr lang="en-US" sz="2600">
                <a:latin typeface="FreeSans"/>
              </a:rPr>
              <a:t>Feature extraction is fast</a:t>
            </a:r>
            <a:endParaRPr/>
          </a:p>
          <a:p>
            <a:pPr>
              <a:buBlip>
                <a:blip r:embed="rId2"/>
              </a:buBlip>
            </a:pPr>
            <a:r>
              <a:rPr lang="en-US" sz="2600">
                <a:latin typeface="FreeSans"/>
              </a:rPr>
              <a:t> </a:t>
            </a:r>
            <a:r>
              <a:rPr lang="en-US" sz="2600">
                <a:latin typeface="FreeSans"/>
              </a:rPr>
              <a:t>Unprecedented generation quality</a:t>
            </a:r>
            <a:endParaRPr/>
          </a:p>
          <a:p>
            <a:pPr>
              <a:buBlip>
                <a:blip r:embed="rId3"/>
              </a:buBlip>
            </a:pPr>
            <a:r>
              <a:rPr lang="en-US" sz="2600">
                <a:latin typeface="FreeSans"/>
              </a:rPr>
              <a:t> </a:t>
            </a:r>
            <a:r>
              <a:rPr lang="en-US" sz="2600">
                <a:latin typeface="FreeSans"/>
              </a:rPr>
              <a:t>Advances models of natural images</a:t>
            </a:r>
            <a:endParaRPr/>
          </a:p>
          <a:p>
            <a:pPr>
              <a:buBlip>
                <a:blip r:embed="rId4"/>
              </a:buBlip>
            </a:pPr>
            <a:r>
              <a:rPr lang="en-US" sz="2600">
                <a:latin typeface="FreeSans"/>
              </a:rPr>
              <a:t> </a:t>
            </a:r>
            <a:r>
              <a:rPr lang="en-US" sz="2600">
                <a:latin typeface="FreeSans"/>
              </a:rPr>
              <a:t>Trains without labeled data</a:t>
            </a:r>
            <a:endParaRPr/>
          </a:p>
        </p:txBody>
      </p:sp>
      <p:sp>
        <p:nvSpPr>
          <p:cNvPr id="882" name="TextShape 5"/>
          <p:cNvSpPr txBox="1"/>
          <p:nvPr/>
        </p:nvSpPr>
        <p:spPr>
          <a:xfrm>
            <a:off x="4872960" y="950760"/>
            <a:ext cx="5185440" cy="30992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5"/>
              </a:buBlip>
            </a:pPr>
            <a:r>
              <a:rPr lang="en-US" sz="2600">
                <a:latin typeface="FreeSans"/>
              </a:rPr>
              <a:t> </a:t>
            </a:r>
            <a:r>
              <a:rPr lang="en-US" sz="2600">
                <a:latin typeface="FreeSans"/>
              </a:rPr>
              <a:t>Training is inefficient</a:t>
            </a:r>
            <a:endParaRPr/>
          </a:p>
          <a:p>
            <a:pPr lvl="1">
              <a:buBlip>
                <a:blip r:embed="rId6"/>
              </a:buBlip>
            </a:pPr>
            <a:r>
              <a:rPr lang="en-US" sz="2600">
                <a:latin typeface="FreeSans"/>
              </a:rPr>
              <a:t>Slow</a:t>
            </a:r>
            <a:endParaRPr/>
          </a:p>
          <a:p>
            <a:pPr lvl="1">
              <a:buBlip>
                <a:blip r:embed="rId7"/>
              </a:buBlip>
            </a:pPr>
            <a:r>
              <a:rPr lang="en-US" sz="2600">
                <a:latin typeface="FreeSans"/>
              </a:rPr>
              <a:t>Tricky</a:t>
            </a:r>
            <a:endParaRPr/>
          </a:p>
          <a:p>
            <a:pPr>
              <a:buBlip>
                <a:blip r:embed="rId8"/>
              </a:buBlip>
            </a:pPr>
            <a:r>
              <a:rPr lang="en-US" sz="2600">
                <a:latin typeface="FreeSans"/>
              </a:rPr>
              <a:t> </a:t>
            </a:r>
            <a:r>
              <a:rPr lang="en-US" sz="2600">
                <a:latin typeface="FreeSans"/>
              </a:rPr>
              <a:t>Sampling scales badly with dimensionality</a:t>
            </a:r>
            <a:endParaRPr/>
          </a:p>
          <a:p>
            <a:pPr>
              <a:buBlip>
                <a:blip r:embed="rId9"/>
              </a:buBlip>
            </a:pPr>
            <a:r>
              <a:rPr lang="en-US" sz="2600">
                <a:latin typeface="FreeSans"/>
              </a:rPr>
              <a:t> </a:t>
            </a:r>
            <a:r>
              <a:rPr lang="en-US" sz="2600">
                <a:latin typeface="FreeSans"/>
              </a:rPr>
              <a:t>What's the use case of generative models?</a:t>
            </a:r>
            <a:endParaRPr/>
          </a:p>
        </p:txBody>
      </p:sp>
      <p:sp>
        <p:nvSpPr>
          <p:cNvPr id="883" name="Line 6"/>
          <p:cNvSpPr/>
          <p:nvPr/>
        </p:nvSpPr>
        <p:spPr>
          <a:xfrm>
            <a:off x="0" y="4788000"/>
            <a:ext cx="10080000" cy="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884" name="TextShape 7"/>
          <p:cNvSpPr txBox="1"/>
          <p:nvPr/>
        </p:nvSpPr>
        <p:spPr>
          <a:xfrm>
            <a:off x="-8640" y="4802040"/>
            <a:ext cx="2980440" cy="7182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800">
                <a:solidFill>
                  <a:srgbClr val="000080"/>
                </a:solidFill>
                <a:latin typeface="FreeSans"/>
              </a:rPr>
              <a:t>Conclusion</a:t>
            </a:r>
            <a:endParaRPr/>
          </a:p>
        </p:txBody>
      </p:sp>
      <p:sp>
        <p:nvSpPr>
          <p:cNvPr id="885" name="TextShape 8"/>
          <p:cNvSpPr txBox="1"/>
          <p:nvPr/>
        </p:nvSpPr>
        <p:spPr>
          <a:xfrm>
            <a:off x="72360" y="5504760"/>
            <a:ext cx="10007640" cy="13798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10"/>
              </a:buBlip>
            </a:pPr>
            <a:r>
              <a:rPr lang="en-US" sz="2600">
                <a:latin typeface="FreeSans"/>
              </a:rPr>
              <a:t> </a:t>
            </a:r>
            <a:r>
              <a:rPr lang="en-US" sz="2600">
                <a:latin typeface="FreeSans"/>
              </a:rPr>
              <a:t>If generation is not required, other feature learning methods are more efficient (e.g., sparse auto-encoders).</a:t>
            </a:r>
            <a:endParaRPr/>
          </a:p>
          <a:p>
            <a:pPr>
              <a:buBlip>
                <a:blip r:embed="rId11"/>
              </a:buBlip>
            </a:pPr>
            <a:r>
              <a:rPr lang="en-US" sz="2600">
                <a:latin typeface="FreeSans"/>
              </a:rPr>
              <a:t> </a:t>
            </a:r>
            <a:r>
              <a:rPr lang="en-US" sz="2600">
                <a:latin typeface="FreeSans"/>
              </a:rPr>
              <a:t>What's the use case of generative models?</a:t>
            </a:r>
            <a:endParaRPr/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CustomShape 1"/>
          <p:cNvSpPr/>
          <p:nvPr/>
        </p:nvSpPr>
        <p:spPr>
          <a:xfrm>
            <a:off x="0" y="3888360"/>
            <a:ext cx="10080000" cy="3671640"/>
          </a:xfrm>
          <a:prstGeom prst="rect">
            <a:avLst/>
          </a:prstGeom>
          <a:solidFill>
            <a:srgbClr val="9999ff"/>
          </a:solidFill>
          <a:ln>
            <a:solidFill>
              <a:srgbClr val="000000"/>
            </a:solidFill>
          </a:ln>
        </p:spPr>
      </p:sp>
      <p:sp>
        <p:nvSpPr>
          <p:cNvPr id="887" name="CustomShape 2"/>
          <p:cNvSpPr/>
          <p:nvPr/>
        </p:nvSpPr>
        <p:spPr>
          <a:xfrm>
            <a:off x="0" y="-36000"/>
            <a:ext cx="10080000" cy="3886200"/>
          </a:xfrm>
          <a:prstGeom prst="rect">
            <a:avLst/>
          </a:prstGeom>
          <a:solidFill>
            <a:srgbClr val="94bd5e"/>
          </a:solidFill>
          <a:ln>
            <a:solidFill>
              <a:srgbClr val="000000"/>
            </a:solidFill>
          </a:ln>
        </p:spPr>
      </p:sp>
      <p:sp>
        <p:nvSpPr>
          <p:cNvPr id="888" name="CustomShape 3"/>
          <p:cNvSpPr/>
          <p:nvPr/>
        </p:nvSpPr>
        <p:spPr>
          <a:xfrm>
            <a:off x="1492200" y="1179000"/>
            <a:ext cx="2514600" cy="1143000"/>
          </a:xfrm>
          <a:prstGeom prst="irregularSeal2">
            <a:avLst/>
          </a:prstGeom>
          <a:solidFill>
            <a:srgbClr val="ffff00"/>
          </a:solidFill>
        </p:spPr>
      </p:sp>
      <p:sp>
        <p:nvSpPr>
          <p:cNvPr id="889" name="TextShape 4"/>
          <p:cNvSpPr txBox="1"/>
          <p:nvPr/>
        </p:nvSpPr>
        <p:spPr>
          <a:xfrm>
            <a:off x="6825600" y="2617200"/>
            <a:ext cx="1635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Perceptron</a:t>
            </a:r>
            <a:endParaRPr/>
          </a:p>
        </p:txBody>
      </p:sp>
      <p:sp>
        <p:nvSpPr>
          <p:cNvPr id="890" name="TextShape 5"/>
          <p:cNvSpPr txBox="1"/>
          <p:nvPr/>
        </p:nvSpPr>
        <p:spPr>
          <a:xfrm>
            <a:off x="1684800" y="2622600"/>
            <a:ext cx="19562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Neural Net</a:t>
            </a:r>
            <a:endParaRPr/>
          </a:p>
        </p:txBody>
      </p:sp>
      <p:sp>
        <p:nvSpPr>
          <p:cNvPr id="891" name="CustomShape 6"/>
          <p:cNvSpPr/>
          <p:nvPr/>
        </p:nvSpPr>
        <p:spPr>
          <a:xfrm>
            <a:off x="8685720" y="1188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892" name="TextShape 7"/>
          <p:cNvSpPr txBox="1"/>
          <p:nvPr/>
        </p:nvSpPr>
        <p:spPr>
          <a:xfrm>
            <a:off x="8134200" y="1401480"/>
            <a:ext cx="13316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Boosting</a:t>
            </a:r>
            <a:endParaRPr/>
          </a:p>
        </p:txBody>
      </p:sp>
      <p:sp>
        <p:nvSpPr>
          <p:cNvPr id="893" name="CustomShape 8"/>
          <p:cNvSpPr/>
          <p:nvPr/>
        </p:nvSpPr>
        <p:spPr>
          <a:xfrm>
            <a:off x="9303480" y="29718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894" name="TextShape 9"/>
          <p:cNvSpPr txBox="1"/>
          <p:nvPr/>
        </p:nvSpPr>
        <p:spPr>
          <a:xfrm>
            <a:off x="9003960" y="3185280"/>
            <a:ext cx="104184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SVM</a:t>
            </a:r>
            <a:endParaRPr/>
          </a:p>
        </p:txBody>
      </p:sp>
      <p:sp>
        <p:nvSpPr>
          <p:cNvPr id="895" name="CustomShape 10"/>
          <p:cNvSpPr/>
          <p:nvPr/>
        </p:nvSpPr>
        <p:spPr>
          <a:xfrm>
            <a:off x="9028800" y="57150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896" name="TextShape 11"/>
          <p:cNvSpPr txBox="1"/>
          <p:nvPr/>
        </p:nvSpPr>
        <p:spPr>
          <a:xfrm>
            <a:off x="8650800" y="5243400"/>
            <a:ext cx="110016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GMM</a:t>
            </a:r>
            <a:endParaRPr/>
          </a:p>
        </p:txBody>
      </p:sp>
      <p:sp>
        <p:nvSpPr>
          <p:cNvPr id="897" name="CustomShape 12"/>
          <p:cNvSpPr/>
          <p:nvPr/>
        </p:nvSpPr>
        <p:spPr>
          <a:xfrm>
            <a:off x="638640" y="57294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898" name="TextShape 13"/>
          <p:cNvSpPr txBox="1"/>
          <p:nvPr/>
        </p:nvSpPr>
        <p:spPr>
          <a:xfrm>
            <a:off x="404640" y="5257800"/>
            <a:ext cx="738360" cy="488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Symbol"/>
              </a:rPr>
              <a:t>SP</a:t>
            </a:r>
            <a:endParaRPr/>
          </a:p>
        </p:txBody>
      </p:sp>
      <p:sp>
        <p:nvSpPr>
          <p:cNvPr id="899" name="CustomShape 14"/>
          <p:cNvSpPr/>
          <p:nvPr/>
        </p:nvSpPr>
        <p:spPr>
          <a:xfrm>
            <a:off x="1482480" y="70866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900" name="TextShape 15"/>
          <p:cNvSpPr txBox="1"/>
          <p:nvPr/>
        </p:nvSpPr>
        <p:spPr>
          <a:xfrm>
            <a:off x="914400" y="6589800"/>
            <a:ext cx="1371600" cy="427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BayesNP</a:t>
            </a:r>
            <a:endParaRPr/>
          </a:p>
        </p:txBody>
      </p:sp>
      <p:sp>
        <p:nvSpPr>
          <p:cNvPr id="901" name="CustomShape 16"/>
          <p:cNvSpPr/>
          <p:nvPr/>
        </p:nvSpPr>
        <p:spPr>
          <a:xfrm>
            <a:off x="1492200" y="293400"/>
            <a:ext cx="7086600" cy="7086600"/>
          </a:xfrm>
          <a:prstGeom prst="ellipse">
            <a:avLst/>
          </a:prstGeom>
          <a:ln w="109800">
            <a:solidFill>
              <a:srgbClr val="ff0000"/>
            </a:solidFill>
            <a:custDash>
              <a:ds d="197000" sp="197000"/>
            </a:custDash>
            <a:round/>
          </a:ln>
        </p:spPr>
      </p:sp>
      <p:sp>
        <p:nvSpPr>
          <p:cNvPr id="902" name="CustomShape 17"/>
          <p:cNvSpPr/>
          <p:nvPr/>
        </p:nvSpPr>
        <p:spPr>
          <a:xfrm>
            <a:off x="1596600" y="24804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903" name="TextShape 18"/>
          <p:cNvSpPr txBox="1"/>
          <p:nvPr/>
        </p:nvSpPr>
        <p:spPr>
          <a:xfrm>
            <a:off x="2225160" y="1542960"/>
            <a:ext cx="123984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>
                <a:latin typeface="FreeSans"/>
              </a:rPr>
              <a:t>CNN</a:t>
            </a:r>
            <a:endParaRPr/>
          </a:p>
        </p:txBody>
      </p:sp>
      <p:sp>
        <p:nvSpPr>
          <p:cNvPr id="904" name="CustomShape 19"/>
          <p:cNvSpPr/>
          <p:nvPr/>
        </p:nvSpPr>
        <p:spPr>
          <a:xfrm>
            <a:off x="2064960" y="150876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905" name="TextShape 20"/>
          <p:cNvSpPr txBox="1"/>
          <p:nvPr/>
        </p:nvSpPr>
        <p:spPr>
          <a:xfrm>
            <a:off x="3161520" y="714960"/>
            <a:ext cx="2118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Recurrent Neural Net</a:t>
            </a:r>
            <a:endParaRPr/>
          </a:p>
        </p:txBody>
      </p:sp>
      <p:sp>
        <p:nvSpPr>
          <p:cNvPr id="906" name="CustomShape 21"/>
          <p:cNvSpPr/>
          <p:nvPr/>
        </p:nvSpPr>
        <p:spPr>
          <a:xfrm>
            <a:off x="3037320" y="6087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907" name="TextShape 22"/>
          <p:cNvSpPr txBox="1"/>
          <p:nvPr/>
        </p:nvSpPr>
        <p:spPr>
          <a:xfrm>
            <a:off x="6665400" y="4036320"/>
            <a:ext cx="195624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AutoencoderNeural Net</a:t>
            </a:r>
            <a:endParaRPr/>
          </a:p>
        </p:txBody>
      </p:sp>
      <p:sp>
        <p:nvSpPr>
          <p:cNvPr id="908" name="CustomShape 23"/>
          <p:cNvSpPr/>
          <p:nvPr/>
        </p:nvSpPr>
        <p:spPr>
          <a:xfrm>
            <a:off x="8386560" y="445320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909" name="TextShape 24"/>
          <p:cNvSpPr txBox="1"/>
          <p:nvPr/>
        </p:nvSpPr>
        <p:spPr>
          <a:xfrm>
            <a:off x="6892200" y="4800600"/>
            <a:ext cx="220140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>
                <a:latin typeface="Times New Roman"/>
              </a:rPr>
              <a:t>SPARSE CODING</a:t>
            </a:r>
            <a:endParaRPr/>
          </a:p>
        </p:txBody>
      </p:sp>
      <p:sp>
        <p:nvSpPr>
          <p:cNvPr id="910" name="CustomShape 25"/>
          <p:cNvSpPr/>
          <p:nvPr/>
        </p:nvSpPr>
        <p:spPr>
          <a:xfrm>
            <a:off x="8206560" y="517356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911" name="TextShape 26"/>
          <p:cNvSpPr txBox="1"/>
          <p:nvPr/>
        </p:nvSpPr>
        <p:spPr>
          <a:xfrm>
            <a:off x="5693400" y="5620680"/>
            <a:ext cx="2201400" cy="662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Restricted BM</a:t>
            </a:r>
            <a:endParaRPr/>
          </a:p>
        </p:txBody>
      </p:sp>
      <p:sp>
        <p:nvSpPr>
          <p:cNvPr id="912" name="CustomShape 27"/>
          <p:cNvSpPr/>
          <p:nvPr/>
        </p:nvSpPr>
        <p:spPr>
          <a:xfrm>
            <a:off x="7666560" y="6001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913" name="TextShape 28"/>
          <p:cNvSpPr txBox="1"/>
          <p:nvPr/>
        </p:nvSpPr>
        <p:spPr>
          <a:xfrm>
            <a:off x="1913400" y="5566320"/>
            <a:ext cx="1585800" cy="6624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400">
                <a:latin typeface="FreeSans"/>
              </a:rPr>
              <a:t>DBN</a:t>
            </a:r>
            <a:endParaRPr/>
          </a:p>
        </p:txBody>
      </p:sp>
      <p:sp>
        <p:nvSpPr>
          <p:cNvPr id="914" name="CustomShape 29"/>
          <p:cNvSpPr/>
          <p:nvPr/>
        </p:nvSpPr>
        <p:spPr>
          <a:xfrm>
            <a:off x="2208960" y="5972760"/>
            <a:ext cx="228600" cy="228600"/>
          </a:xfrm>
          <a:prstGeom prst="ellipse">
            <a:avLst/>
          </a:prstGeom>
          <a:solidFill>
            <a:srgbClr val="ff00ff"/>
          </a:solidFill>
          <a:ln>
            <a:solidFill>
              <a:srgbClr val="000000"/>
            </a:solidFill>
          </a:ln>
        </p:spPr>
      </p:sp>
      <p:sp>
        <p:nvSpPr>
          <p:cNvPr id="915" name="CustomShape 30"/>
          <p:cNvSpPr/>
          <p:nvPr/>
        </p:nvSpPr>
        <p:spPr>
          <a:xfrm>
            <a:off x="8279280" y="249624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916" name="TextShape 31"/>
          <p:cNvSpPr txBox="1"/>
          <p:nvPr/>
        </p:nvSpPr>
        <p:spPr>
          <a:xfrm>
            <a:off x="1733400" y="4108680"/>
            <a:ext cx="3295800" cy="764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Times New Roman"/>
              </a:rPr>
              <a:t>Deep (sparse/denoising) Autoencoder</a:t>
            </a:r>
            <a:endParaRPr/>
          </a:p>
        </p:txBody>
      </p:sp>
      <p:sp>
        <p:nvSpPr>
          <p:cNvPr id="917" name="CustomShape 32"/>
          <p:cNvSpPr/>
          <p:nvPr/>
        </p:nvSpPr>
        <p:spPr>
          <a:xfrm>
            <a:off x="1438560" y="4453560"/>
            <a:ext cx="228600" cy="2286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918" name="Line 33"/>
          <p:cNvSpPr/>
          <p:nvPr/>
        </p:nvSpPr>
        <p:spPr>
          <a:xfrm>
            <a:off x="5029200" y="0"/>
            <a:ext cx="0" cy="7560000"/>
          </a:xfrm>
          <a:prstGeom prst="line">
            <a:avLst/>
          </a:prstGeom>
          <a:ln w="36720">
            <a:solidFill>
              <a:srgbClr val="000000"/>
            </a:solidFill>
            <a:custDash>
              <a:ds d="197000" sp="197000"/>
            </a:custDash>
            <a:round/>
          </a:ln>
        </p:spPr>
      </p:sp>
      <p:sp>
        <p:nvSpPr>
          <p:cNvPr id="919" name="TextShape 34"/>
          <p:cNvSpPr txBox="1"/>
          <p:nvPr/>
        </p:nvSpPr>
        <p:spPr>
          <a:xfrm>
            <a:off x="6487200" y="3886560"/>
            <a:ext cx="3668400" cy="56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400">
                <a:solidFill>
                  <a:srgbClr val="000000"/>
                </a:solidFill>
                <a:latin typeface="Times New Roman"/>
              </a:rPr>
              <a:t>UNSUPERVISED</a:t>
            </a:r>
            <a:endParaRPr/>
          </a:p>
        </p:txBody>
      </p:sp>
      <p:sp>
        <p:nvSpPr>
          <p:cNvPr id="920" name="TextShape 35"/>
          <p:cNvSpPr txBox="1"/>
          <p:nvPr/>
        </p:nvSpPr>
        <p:spPr>
          <a:xfrm>
            <a:off x="0" y="3236400"/>
            <a:ext cx="3200400" cy="56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400">
                <a:solidFill>
                  <a:srgbClr val="000000"/>
                </a:solidFill>
                <a:latin typeface="Times New Roman"/>
              </a:rPr>
              <a:t>SUPERVISED</a:t>
            </a:r>
            <a:endParaRPr/>
          </a:p>
        </p:txBody>
      </p:sp>
      <p:sp>
        <p:nvSpPr>
          <p:cNvPr id="921" name="TextShape 36"/>
          <p:cNvSpPr txBox="1"/>
          <p:nvPr/>
        </p:nvSpPr>
        <p:spPr>
          <a:xfrm>
            <a:off x="4436640" y="7553160"/>
            <a:ext cx="1837800" cy="56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400">
                <a:solidFill>
                  <a:srgbClr val="000000"/>
                </a:solidFill>
                <a:latin typeface="Times New Roman"/>
              </a:rPr>
              <a:t>DEEP</a:t>
            </a:r>
            <a:endParaRPr/>
          </a:p>
        </p:txBody>
      </p:sp>
      <p:sp>
        <p:nvSpPr>
          <p:cNvPr id="922" name="TextShape 37"/>
          <p:cNvSpPr txBox="1"/>
          <p:nvPr/>
        </p:nvSpPr>
        <p:spPr>
          <a:xfrm>
            <a:off x="5050080" y="2743200"/>
            <a:ext cx="2748240" cy="567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400">
                <a:solidFill>
                  <a:srgbClr val="000000"/>
                </a:solidFill>
                <a:latin typeface="Times New Roman"/>
              </a:rPr>
              <a:t>SHALLOW</a:t>
            </a:r>
            <a:endParaRPr/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CustomShape 1"/>
          <p:cNvSpPr/>
          <p:nvPr/>
        </p:nvSpPr>
        <p:spPr>
          <a:xfrm>
            <a:off x="1828800" y="1600200"/>
            <a:ext cx="6629400" cy="18288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</p:sp>
      <p:sp>
        <p:nvSpPr>
          <p:cNvPr id="924" name="TextShape 2"/>
          <p:cNvSpPr txBox="1"/>
          <p:nvPr/>
        </p:nvSpPr>
        <p:spPr>
          <a:xfrm>
            <a:off x="62280" y="120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 NETS: TYPICAL ARCHITECTURE</a:t>
            </a:r>
            <a:endParaRPr/>
          </a:p>
        </p:txBody>
      </p:sp>
      <p:sp>
        <p:nvSpPr>
          <p:cNvPr id="925" name="Line 3"/>
          <p:cNvSpPr/>
          <p:nvPr/>
        </p:nvSpPr>
        <p:spPr>
          <a:xfrm>
            <a:off x="1445400" y="247680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26" name="CustomShape 4"/>
          <p:cNvSpPr/>
          <p:nvPr/>
        </p:nvSpPr>
        <p:spPr>
          <a:xfrm>
            <a:off x="2131200" y="1911600"/>
            <a:ext cx="1600200" cy="114300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  <p:txBody>
          <a:bodyPr anchor="ctr" bIns="63000" lIns="108000" rIns="108000" tIns="63000" wrap="none"/>
          <a:p>
            <a:pPr algn="ctr"/>
            <a:r>
              <a:rPr b="1" lang="en-US" sz="2800"/>
              <a:t>Convol.</a:t>
            </a:r>
            <a:endParaRPr/>
          </a:p>
        </p:txBody>
      </p:sp>
      <p:sp>
        <p:nvSpPr>
          <p:cNvPr id="927" name="Line 5"/>
          <p:cNvSpPr/>
          <p:nvPr/>
        </p:nvSpPr>
        <p:spPr>
          <a:xfrm>
            <a:off x="3713400" y="247716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28" name="CustomShape 6"/>
          <p:cNvSpPr/>
          <p:nvPr/>
        </p:nvSpPr>
        <p:spPr>
          <a:xfrm>
            <a:off x="4399200" y="1911960"/>
            <a:ext cx="1600200" cy="1143000"/>
          </a:xfrm>
          <a:prstGeom prst="rect">
            <a:avLst/>
          </a:prstGeom>
          <a:ln w="36720">
            <a:solidFill>
              <a:srgbClr val="000000"/>
            </a:solidFill>
            <a:custDash>
              <a:ds d="197000" sp="197000"/>
            </a:custDash>
            <a:round/>
          </a:ln>
        </p:spPr>
        <p:txBody>
          <a:bodyPr anchor="ctr" bIns="63000" lIns="108000" rIns="108000" tIns="63000" wrap="none"/>
          <a:p>
            <a:pPr algn="ctr"/>
            <a:r>
              <a:rPr b="1" lang="en-US" sz="2800"/>
              <a:t>LCN</a:t>
            </a:r>
            <a:endParaRPr/>
          </a:p>
        </p:txBody>
      </p:sp>
      <p:sp>
        <p:nvSpPr>
          <p:cNvPr id="929" name="Line 7"/>
          <p:cNvSpPr/>
          <p:nvPr/>
        </p:nvSpPr>
        <p:spPr>
          <a:xfrm>
            <a:off x="5981400" y="247752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30" name="CustomShape 8"/>
          <p:cNvSpPr/>
          <p:nvPr/>
        </p:nvSpPr>
        <p:spPr>
          <a:xfrm>
            <a:off x="6667200" y="1912320"/>
            <a:ext cx="1600200" cy="1143000"/>
          </a:xfrm>
          <a:prstGeom prst="rect">
            <a:avLst/>
          </a:prstGeom>
          <a:ln w="36720">
            <a:solidFill>
              <a:srgbClr val="000000"/>
            </a:solidFill>
            <a:custDash>
              <a:ds d="197000" sp="197000"/>
            </a:custDash>
            <a:round/>
          </a:ln>
        </p:spPr>
        <p:txBody>
          <a:bodyPr anchor="ctr" bIns="63000" lIns="108000" rIns="108000" tIns="63000" wrap="none"/>
          <a:p>
            <a:pPr algn="ctr"/>
            <a:r>
              <a:rPr b="1" lang="en-US" sz="2800"/>
              <a:t>Pooling</a:t>
            </a:r>
            <a:endParaRPr/>
          </a:p>
        </p:txBody>
      </p:sp>
      <p:sp>
        <p:nvSpPr>
          <p:cNvPr id="931" name="Line 9"/>
          <p:cNvSpPr/>
          <p:nvPr/>
        </p:nvSpPr>
        <p:spPr>
          <a:xfrm>
            <a:off x="8249760" y="247752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32" name="TextShape 10"/>
          <p:cNvSpPr txBox="1"/>
          <p:nvPr/>
        </p:nvSpPr>
        <p:spPr>
          <a:xfrm>
            <a:off x="1828800" y="1022400"/>
            <a:ext cx="41148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solidFill>
                  <a:srgbClr val="ff0000"/>
                </a:solidFill>
                <a:latin typeface="FreeSans"/>
              </a:rPr>
              <a:t>One stage (zoom)</a:t>
            </a:r>
            <a:endParaRPr/>
          </a:p>
        </p:txBody>
      </p:sp>
      <p:sp>
        <p:nvSpPr>
          <p:cNvPr id="933" name="CustomShape 11"/>
          <p:cNvSpPr/>
          <p:nvPr/>
        </p:nvSpPr>
        <p:spPr>
          <a:xfrm>
            <a:off x="1337400" y="4212000"/>
            <a:ext cx="1224000" cy="18288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</p:sp>
      <p:sp>
        <p:nvSpPr>
          <p:cNvPr id="934" name="Line 12"/>
          <p:cNvSpPr/>
          <p:nvPr/>
        </p:nvSpPr>
        <p:spPr>
          <a:xfrm>
            <a:off x="617400" y="514116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35" name="Line 13"/>
          <p:cNvSpPr/>
          <p:nvPr/>
        </p:nvSpPr>
        <p:spPr>
          <a:xfrm>
            <a:off x="6341400" y="514188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36" name="CustomShape 14"/>
          <p:cNvSpPr/>
          <p:nvPr/>
        </p:nvSpPr>
        <p:spPr>
          <a:xfrm>
            <a:off x="7027200" y="4576680"/>
            <a:ext cx="2116800" cy="114300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  <p:txBody>
          <a:bodyPr anchor="ctr" bIns="63000" lIns="108000" rIns="108000" tIns="63000" wrap="none"/>
          <a:p>
            <a:pPr algn="ctr"/>
            <a:r>
              <a:rPr b="1" lang="en-US" sz="2800"/>
              <a:t>Fully Conn. </a:t>
            </a:r>
            <a:endParaRPr/>
          </a:p>
          <a:p>
            <a:pPr algn="ctr"/>
            <a:r>
              <a:rPr b="1" lang="en-US" sz="2800"/>
              <a:t>Layers</a:t>
            </a:r>
            <a:endParaRPr/>
          </a:p>
        </p:txBody>
      </p:sp>
      <p:sp>
        <p:nvSpPr>
          <p:cNvPr id="937" name="Line 15"/>
          <p:cNvSpPr/>
          <p:nvPr/>
        </p:nvSpPr>
        <p:spPr>
          <a:xfrm>
            <a:off x="9113760" y="514188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38" name="TextShape 16"/>
          <p:cNvSpPr txBox="1"/>
          <p:nvPr/>
        </p:nvSpPr>
        <p:spPr>
          <a:xfrm>
            <a:off x="1216800" y="3650760"/>
            <a:ext cx="28620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solidFill>
                  <a:srgbClr val="ff0000"/>
                </a:solidFill>
                <a:latin typeface="FreeSans"/>
              </a:rPr>
              <a:t>Whole system</a:t>
            </a:r>
            <a:endParaRPr/>
          </a:p>
        </p:txBody>
      </p:sp>
      <p:sp>
        <p:nvSpPr>
          <p:cNvPr id="939" name="Line 17"/>
          <p:cNvSpPr/>
          <p:nvPr/>
        </p:nvSpPr>
        <p:spPr>
          <a:xfrm>
            <a:off x="2561400" y="514116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40" name="Line 18"/>
          <p:cNvSpPr/>
          <p:nvPr/>
        </p:nvSpPr>
        <p:spPr>
          <a:xfrm>
            <a:off x="4433400" y="514116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41" name="CustomShape 19"/>
          <p:cNvSpPr/>
          <p:nvPr/>
        </p:nvSpPr>
        <p:spPr>
          <a:xfrm>
            <a:off x="3209400" y="4212000"/>
            <a:ext cx="1224000" cy="18288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</p:sp>
      <p:sp>
        <p:nvSpPr>
          <p:cNvPr id="942" name="CustomShape 20"/>
          <p:cNvSpPr/>
          <p:nvPr/>
        </p:nvSpPr>
        <p:spPr>
          <a:xfrm>
            <a:off x="5117400" y="4212000"/>
            <a:ext cx="1224000" cy="18288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</p:sp>
      <p:sp>
        <p:nvSpPr>
          <p:cNvPr id="943" name="TextShape 21"/>
          <p:cNvSpPr txBox="1"/>
          <p:nvPr/>
        </p:nvSpPr>
        <p:spPr>
          <a:xfrm>
            <a:off x="1360800" y="6026760"/>
            <a:ext cx="1382400" cy="383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000"/>
              <a:t>1</a:t>
            </a:r>
            <a:r>
              <a:rPr b="1" lang="en-US" sz="2000"/>
              <a:t>st</a:t>
            </a:r>
            <a:r>
              <a:rPr b="1" lang="en-US" sz="2000"/>
              <a:t> stage</a:t>
            </a:r>
            <a:endParaRPr/>
          </a:p>
        </p:txBody>
      </p:sp>
      <p:sp>
        <p:nvSpPr>
          <p:cNvPr id="944" name="TextShape 22"/>
          <p:cNvSpPr txBox="1"/>
          <p:nvPr/>
        </p:nvSpPr>
        <p:spPr>
          <a:xfrm>
            <a:off x="3196800" y="6027120"/>
            <a:ext cx="1382400" cy="383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000"/>
              <a:t>2</a:t>
            </a:r>
            <a:r>
              <a:rPr b="1" lang="en-US" sz="2000"/>
              <a:t>nd</a:t>
            </a:r>
            <a:r>
              <a:rPr b="1" lang="en-US" sz="2000"/>
              <a:t> stage</a:t>
            </a:r>
            <a:endParaRPr/>
          </a:p>
        </p:txBody>
      </p:sp>
      <p:sp>
        <p:nvSpPr>
          <p:cNvPr id="945" name="TextShape 23"/>
          <p:cNvSpPr txBox="1"/>
          <p:nvPr/>
        </p:nvSpPr>
        <p:spPr>
          <a:xfrm>
            <a:off x="5140800" y="6027480"/>
            <a:ext cx="1382400" cy="383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000"/>
              <a:t>3</a:t>
            </a:r>
            <a:r>
              <a:rPr b="1" lang="en-US" sz="2000"/>
              <a:t>rd</a:t>
            </a:r>
            <a:r>
              <a:rPr b="1" lang="en-US" sz="2000"/>
              <a:t> stage</a:t>
            </a:r>
            <a:endParaRPr/>
          </a:p>
        </p:txBody>
      </p:sp>
      <p:sp>
        <p:nvSpPr>
          <p:cNvPr id="946" name="TextShape 24"/>
          <p:cNvSpPr txBox="1"/>
          <p:nvPr/>
        </p:nvSpPr>
        <p:spPr>
          <a:xfrm>
            <a:off x="136800" y="4371120"/>
            <a:ext cx="1382400" cy="6570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000"/>
              <a:t>Input Image</a:t>
            </a:r>
            <a:endParaRPr/>
          </a:p>
        </p:txBody>
      </p:sp>
      <p:sp>
        <p:nvSpPr>
          <p:cNvPr id="947" name="TextShape 25"/>
          <p:cNvSpPr txBox="1"/>
          <p:nvPr/>
        </p:nvSpPr>
        <p:spPr>
          <a:xfrm>
            <a:off x="8920800" y="4407480"/>
            <a:ext cx="1382400" cy="6570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000"/>
              <a:t>Class</a:t>
            </a:r>
            <a:endParaRPr/>
          </a:p>
          <a:p>
            <a:pPr algn="ctr"/>
            <a:r>
              <a:rPr b="1" lang="en-US" sz="2000"/>
              <a:t>Labels</a:t>
            </a:r>
            <a:endParaRPr/>
          </a:p>
        </p:txBody>
      </p:sp>
      <p:sp>
        <p:nvSpPr>
          <p:cNvPr id="948" name="TextShape 26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94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CustomShape 1"/>
          <p:cNvSpPr/>
          <p:nvPr/>
        </p:nvSpPr>
        <p:spPr>
          <a:xfrm>
            <a:off x="1828800" y="1600200"/>
            <a:ext cx="6629400" cy="18288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</p:sp>
      <p:sp>
        <p:nvSpPr>
          <p:cNvPr id="951" name="TextShape 2"/>
          <p:cNvSpPr txBox="1"/>
          <p:nvPr/>
        </p:nvSpPr>
        <p:spPr>
          <a:xfrm>
            <a:off x="62280" y="120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 NETS: TYPICAL ARCHITECTURE</a:t>
            </a:r>
            <a:endParaRPr/>
          </a:p>
        </p:txBody>
      </p:sp>
      <p:sp>
        <p:nvSpPr>
          <p:cNvPr id="952" name="Line 3"/>
          <p:cNvSpPr/>
          <p:nvPr/>
        </p:nvSpPr>
        <p:spPr>
          <a:xfrm>
            <a:off x="1445400" y="247680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53" name="CustomShape 4"/>
          <p:cNvSpPr/>
          <p:nvPr/>
        </p:nvSpPr>
        <p:spPr>
          <a:xfrm>
            <a:off x="2131200" y="1911600"/>
            <a:ext cx="1600200" cy="1143000"/>
          </a:xfrm>
          <a:prstGeom prst="rect">
            <a:avLst/>
          </a:prstGeom>
          <a:ln w="36720">
            <a:solidFill>
              <a:srgbClr val="000000"/>
            </a:solidFill>
            <a:round/>
          </a:ln>
        </p:spPr>
        <p:txBody>
          <a:bodyPr anchor="ctr" bIns="63000" lIns="108000" rIns="108000" tIns="63000" wrap="none"/>
          <a:p>
            <a:pPr algn="ctr"/>
            <a:r>
              <a:rPr b="1" lang="en-US" sz="2800"/>
              <a:t>Convol.</a:t>
            </a:r>
            <a:endParaRPr/>
          </a:p>
        </p:txBody>
      </p:sp>
      <p:sp>
        <p:nvSpPr>
          <p:cNvPr id="954" name="Line 5"/>
          <p:cNvSpPr/>
          <p:nvPr/>
        </p:nvSpPr>
        <p:spPr>
          <a:xfrm>
            <a:off x="3713400" y="247716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55" name="CustomShape 6"/>
          <p:cNvSpPr/>
          <p:nvPr/>
        </p:nvSpPr>
        <p:spPr>
          <a:xfrm>
            <a:off x="4399200" y="1911960"/>
            <a:ext cx="1600200" cy="1143000"/>
          </a:xfrm>
          <a:prstGeom prst="rect">
            <a:avLst/>
          </a:prstGeom>
          <a:ln w="36720">
            <a:solidFill>
              <a:srgbClr val="000000"/>
            </a:solidFill>
            <a:custDash>
              <a:ds d="197000" sp="197000"/>
            </a:custDash>
            <a:round/>
          </a:ln>
        </p:spPr>
        <p:txBody>
          <a:bodyPr anchor="ctr" bIns="63000" lIns="108000" rIns="108000" tIns="63000" wrap="none"/>
          <a:p>
            <a:pPr algn="ctr"/>
            <a:r>
              <a:rPr b="1" lang="en-US" sz="2800"/>
              <a:t>LCN</a:t>
            </a:r>
            <a:endParaRPr/>
          </a:p>
        </p:txBody>
      </p:sp>
      <p:sp>
        <p:nvSpPr>
          <p:cNvPr id="956" name="Line 7"/>
          <p:cNvSpPr/>
          <p:nvPr/>
        </p:nvSpPr>
        <p:spPr>
          <a:xfrm>
            <a:off x="5981400" y="247752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57" name="CustomShape 8"/>
          <p:cNvSpPr/>
          <p:nvPr/>
        </p:nvSpPr>
        <p:spPr>
          <a:xfrm>
            <a:off x="6667200" y="1912320"/>
            <a:ext cx="1600200" cy="1143000"/>
          </a:xfrm>
          <a:prstGeom prst="rect">
            <a:avLst/>
          </a:prstGeom>
          <a:ln w="36720">
            <a:solidFill>
              <a:srgbClr val="000000"/>
            </a:solidFill>
            <a:custDash>
              <a:ds d="197000" sp="197000"/>
            </a:custDash>
            <a:round/>
          </a:ln>
        </p:spPr>
        <p:txBody>
          <a:bodyPr anchor="ctr" bIns="63000" lIns="108000" rIns="108000" tIns="63000" wrap="none"/>
          <a:p>
            <a:pPr algn="ctr"/>
            <a:r>
              <a:rPr b="1" lang="en-US" sz="2800"/>
              <a:t>Pooling</a:t>
            </a:r>
            <a:endParaRPr/>
          </a:p>
        </p:txBody>
      </p:sp>
      <p:sp>
        <p:nvSpPr>
          <p:cNvPr id="958" name="Line 9"/>
          <p:cNvSpPr/>
          <p:nvPr/>
        </p:nvSpPr>
        <p:spPr>
          <a:xfrm>
            <a:off x="8249760" y="2477520"/>
            <a:ext cx="6858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959" name="TextShape 10"/>
          <p:cNvSpPr txBox="1"/>
          <p:nvPr/>
        </p:nvSpPr>
        <p:spPr>
          <a:xfrm>
            <a:off x="1828800" y="1022400"/>
            <a:ext cx="41148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800">
                <a:solidFill>
                  <a:srgbClr val="ff0000"/>
                </a:solidFill>
                <a:latin typeface="FreeSans"/>
              </a:rPr>
              <a:t>One stage (zoom)</a:t>
            </a:r>
            <a:endParaRPr/>
          </a:p>
        </p:txBody>
      </p:sp>
      <p:sp>
        <p:nvSpPr>
          <p:cNvPr id="960" name="TextShape 11"/>
          <p:cNvSpPr txBox="1"/>
          <p:nvPr/>
        </p:nvSpPr>
        <p:spPr>
          <a:xfrm>
            <a:off x="241200" y="4834800"/>
            <a:ext cx="93726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800">
                <a:latin typeface="FreeSans"/>
              </a:rPr>
              <a:t>SIFT → K-Means → Pyramid Pooling → SVM</a:t>
            </a:r>
            <a:endParaRPr/>
          </a:p>
        </p:txBody>
      </p:sp>
      <p:sp>
        <p:nvSpPr>
          <p:cNvPr id="961" name="TextShape 12"/>
          <p:cNvSpPr txBox="1"/>
          <p:nvPr/>
        </p:nvSpPr>
        <p:spPr>
          <a:xfrm>
            <a:off x="241560" y="5878800"/>
            <a:ext cx="93726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800">
                <a:latin typeface="FreeSans"/>
              </a:rPr>
              <a:t>SIFT → Fisher Vect. → Pooling → SVM</a:t>
            </a:r>
            <a:endParaRPr/>
          </a:p>
        </p:txBody>
      </p:sp>
      <p:sp>
        <p:nvSpPr>
          <p:cNvPr id="962" name="TextShape 13"/>
          <p:cNvSpPr txBox="1"/>
          <p:nvPr/>
        </p:nvSpPr>
        <p:spPr>
          <a:xfrm>
            <a:off x="252360" y="5312880"/>
            <a:ext cx="1000116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Lazebnik et al. “...Spatial Pyramid Matching...” CVPR 2006</a:t>
            </a:r>
            <a:endParaRPr/>
          </a:p>
        </p:txBody>
      </p:sp>
      <p:sp>
        <p:nvSpPr>
          <p:cNvPr id="963" name="TextShape 14"/>
          <p:cNvSpPr txBox="1"/>
          <p:nvPr/>
        </p:nvSpPr>
        <p:spPr>
          <a:xfrm>
            <a:off x="252720" y="6356880"/>
            <a:ext cx="1000116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Sanchez et al. “Image classifcation with F.V.: Theory and practice” IJCV 2012</a:t>
            </a:r>
            <a:endParaRPr/>
          </a:p>
        </p:txBody>
      </p:sp>
      <p:sp>
        <p:nvSpPr>
          <p:cNvPr id="964" name="TextShape 15"/>
          <p:cNvSpPr txBox="1"/>
          <p:nvPr/>
        </p:nvSpPr>
        <p:spPr>
          <a:xfrm>
            <a:off x="131400" y="4102200"/>
            <a:ext cx="4343400" cy="552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800">
                <a:latin typeface="FreeSans"/>
              </a:rPr>
              <a:t>Conceptually similar to:</a:t>
            </a:r>
            <a:endParaRPr/>
          </a:p>
        </p:txBody>
      </p:sp>
      <p:sp>
        <p:nvSpPr>
          <p:cNvPr id="965" name="TextShape 16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96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TextShape 1"/>
          <p:cNvSpPr txBox="1"/>
          <p:nvPr/>
        </p:nvSpPr>
        <p:spPr>
          <a:xfrm>
            <a:off x="6192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 NETS: EXAMPLES</a:t>
            </a:r>
            <a:endParaRPr/>
          </a:p>
        </p:txBody>
      </p:sp>
      <p:sp>
        <p:nvSpPr>
          <p:cNvPr id="968" name="CustomShape 2"/>
          <p:cNvSpPr/>
          <p:nvPr/>
        </p:nvSpPr>
        <p:spPr>
          <a:xfrm>
            <a:off x="6820200" y="4057200"/>
            <a:ext cx="2286000" cy="4572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69" name="TextShape 3"/>
          <p:cNvSpPr txBox="1"/>
          <p:nvPr/>
        </p:nvSpPr>
        <p:spPr>
          <a:xfrm>
            <a:off x="48600" y="1107000"/>
            <a:ext cx="10031400" cy="141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>
                <a:latin typeface="FreeSans"/>
              </a:rPr>
              <a:t>- </a:t>
            </a:r>
            <a:r>
              <a:rPr b="1" lang="en-US" sz="2400">
                <a:latin typeface="FreeSans"/>
              </a:rPr>
              <a:t>OCR  /  House number</a:t>
            </a:r>
            <a:r>
              <a:rPr lang="en-US" sz="2400">
                <a:latin typeface="FreeSans"/>
              </a:rPr>
              <a:t>  </a:t>
            </a:r>
            <a:r>
              <a:rPr b="1" lang="en-US" sz="2400">
                <a:latin typeface="FreeSans"/>
              </a:rPr>
              <a:t>&amp;  Traffic sign  classification</a:t>
            </a:r>
            <a:endParaRPr/>
          </a:p>
          <a:p>
            <a:r>
              <a:rPr lang="en-US" sz="2400">
                <a:latin typeface="FreeSans"/>
              </a:rPr>
              <a:t>  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97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671160" y="1818000"/>
            <a:ext cx="3095640" cy="4552920"/>
          </a:xfrm>
          <a:prstGeom prst="rect">
            <a:avLst/>
          </a:prstGeom>
        </p:spPr>
      </p:pic>
      <p:pic>
        <p:nvPicPr>
          <p:cNvPr descr="" id="97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051000" y="1891800"/>
            <a:ext cx="3429000" cy="3886200"/>
          </a:xfrm>
          <a:prstGeom prst="rect">
            <a:avLst/>
          </a:prstGeom>
        </p:spPr>
      </p:pic>
      <p:sp>
        <p:nvSpPr>
          <p:cNvPr id="972" name="TextShape 4"/>
          <p:cNvSpPr txBox="1"/>
          <p:nvPr/>
        </p:nvSpPr>
        <p:spPr>
          <a:xfrm>
            <a:off x="37080" y="6752880"/>
            <a:ext cx="1000116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Ciresan et al. “MCDNN for image classification” CVPR 2012</a:t>
            </a:r>
            <a:endParaRPr/>
          </a:p>
        </p:txBody>
      </p:sp>
      <p:sp>
        <p:nvSpPr>
          <p:cNvPr id="973" name="TextShape 5"/>
          <p:cNvSpPr txBox="1"/>
          <p:nvPr/>
        </p:nvSpPr>
        <p:spPr>
          <a:xfrm>
            <a:off x="37440" y="7076880"/>
            <a:ext cx="1000116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Wan et al. “Regularization of neural networks using dropconnect” ICML 2013</a:t>
            </a:r>
            <a:endParaRPr/>
          </a:p>
        </p:txBody>
      </p:sp>
      <p:pic>
        <p:nvPicPr>
          <p:cNvPr descr="" id="97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2959560"/>
            <a:ext cx="2514600" cy="1155240"/>
          </a:xfrm>
          <a:prstGeom prst="rect">
            <a:avLst/>
          </a:prstGeom>
        </p:spPr>
      </p:pic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TextShape 1"/>
          <p:cNvSpPr txBox="1"/>
          <p:nvPr/>
        </p:nvSpPr>
        <p:spPr>
          <a:xfrm>
            <a:off x="6192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 NETS: EXAMPLES</a:t>
            </a:r>
            <a:endParaRPr/>
          </a:p>
        </p:txBody>
      </p:sp>
      <p:sp>
        <p:nvSpPr>
          <p:cNvPr id="976" name="CustomShape 2"/>
          <p:cNvSpPr/>
          <p:nvPr/>
        </p:nvSpPr>
        <p:spPr>
          <a:xfrm>
            <a:off x="6820200" y="4057200"/>
            <a:ext cx="2286000" cy="4572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77" name="TextShape 3"/>
          <p:cNvSpPr txBox="1"/>
          <p:nvPr/>
        </p:nvSpPr>
        <p:spPr>
          <a:xfrm>
            <a:off x="48600" y="1107000"/>
            <a:ext cx="10031400" cy="141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>
                <a:latin typeface="FreeSans"/>
              </a:rPr>
              <a:t>- </a:t>
            </a:r>
            <a:r>
              <a:rPr b="1" lang="en-US" sz="2400">
                <a:latin typeface="FreeSans"/>
              </a:rPr>
              <a:t>Texture classification</a:t>
            </a:r>
            <a:endParaRPr/>
          </a:p>
          <a:p>
            <a:r>
              <a:rPr lang="en-US" sz="2400">
                <a:latin typeface="FreeSans"/>
              </a:rPr>
              <a:t>  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978" name="TextShape 4"/>
          <p:cNvSpPr txBox="1"/>
          <p:nvPr/>
        </p:nvSpPr>
        <p:spPr>
          <a:xfrm>
            <a:off x="37800" y="7076880"/>
            <a:ext cx="1000116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Sifre et al. “Rotation, scaling and deformation invariant scattering...” CVPR 2013</a:t>
            </a:r>
            <a:endParaRPr/>
          </a:p>
        </p:txBody>
      </p:sp>
      <p:pic>
        <p:nvPicPr>
          <p:cNvPr descr="" id="97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48240" y="1828800"/>
            <a:ext cx="6838560" cy="502920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0" y="180000"/>
            <a:ext cx="100800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</a:rPr>
              <a:t>Learning Non-Linear Features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48600" y="2554200"/>
            <a:ext cx="6580800" cy="619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>
                <a:solidFill>
                  <a:srgbClr val="ff0000"/>
                </a:solidFill>
                <a:latin typeface="FreeSans"/>
              </a:rPr>
              <a:t>Proposal #1: linear combination</a:t>
            </a:r>
            <a:endParaRPr/>
          </a:p>
        </p:txBody>
      </p:sp>
      <p:sp>
        <p:nvSpPr>
          <p:cNvPr id="100" name="TextShape 3"/>
          <p:cNvSpPr txBox="1"/>
          <p:nvPr/>
        </p:nvSpPr>
        <p:spPr>
          <a:xfrm>
            <a:off x="48960" y="4930200"/>
            <a:ext cx="5714640" cy="619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200">
                <a:solidFill>
                  <a:srgbClr val="ff0000"/>
                </a:solidFill>
                <a:latin typeface="FreeSans"/>
              </a:rPr>
              <a:t>Proposal #2: composition</a:t>
            </a:r>
            <a:endParaRPr/>
          </a:p>
        </p:txBody>
      </p:sp>
      <p:sp>
        <p:nvSpPr>
          <p:cNvPr id="101" name="TextShape 4"/>
          <p:cNvSpPr txBox="1"/>
          <p:nvPr/>
        </p:nvSpPr>
        <p:spPr>
          <a:xfrm>
            <a:off x="217080" y="1386000"/>
            <a:ext cx="8926920" cy="552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800">
                <a:latin typeface="FreeSans"/>
              </a:rPr>
              <a:t>Given a dictionary of simple non-linear  functions: </a:t>
            </a:r>
            <a:endParaRPr/>
          </a:p>
        </p:txBody>
      </p:sp>
      <p:sp>
        <p:nvSpPr>
          <p:cNvPr id="102" name="TextShape 5"/>
          <p:cNvSpPr txBox="1"/>
          <p:nvPr/>
        </p:nvSpPr>
        <p:spPr>
          <a:xfrm>
            <a:off x="914760" y="3429000"/>
            <a:ext cx="7543800" cy="12794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1"/>
              </a:buBlip>
            </a:pPr>
            <a:r>
              <a:rPr lang="en-US"/>
              <a:t> </a:t>
            </a:r>
            <a:r>
              <a:rPr lang="en-US"/>
              <a:t>Kernel learning</a:t>
            </a:r>
            <a:endParaRPr/>
          </a:p>
          <a:p>
            <a:pPr>
              <a:buBlip>
                <a:blip r:embed="rId2"/>
              </a:buBlip>
            </a:pPr>
            <a:r>
              <a:rPr lang="en-US"/>
              <a:t> </a:t>
            </a:r>
            <a:r>
              <a:rPr lang="en-US"/>
              <a:t>Boosting</a:t>
            </a:r>
            <a:endParaRPr/>
          </a:p>
          <a:p>
            <a:pPr>
              <a:buBlip>
                <a:blip r:embed="rId3"/>
              </a:buBlip>
            </a:pPr>
            <a:r>
              <a:rPr lang="en-US"/>
              <a:t> </a:t>
            </a:r>
            <a:r>
              <a:rPr lang="en-US"/>
              <a:t>...</a:t>
            </a:r>
            <a:endParaRPr/>
          </a:p>
        </p:txBody>
      </p:sp>
      <p:sp>
        <p:nvSpPr>
          <p:cNvPr id="103" name="TextShape 6"/>
          <p:cNvSpPr txBox="1"/>
          <p:nvPr/>
        </p:nvSpPr>
        <p:spPr>
          <a:xfrm>
            <a:off x="915120" y="5769000"/>
            <a:ext cx="7543800" cy="12794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4"/>
              </a:buBlip>
            </a:pPr>
            <a:r>
              <a:rPr lang="en-US"/>
              <a:t> </a:t>
            </a:r>
            <a:r>
              <a:rPr lang="en-US"/>
              <a:t>Deep learning</a:t>
            </a:r>
            <a:endParaRPr/>
          </a:p>
          <a:p>
            <a:pPr>
              <a:buBlip>
                <a:blip r:embed="rId5"/>
              </a:buBlip>
            </a:pPr>
            <a:r>
              <a:rPr lang="en-US"/>
              <a:t> </a:t>
            </a:r>
            <a:r>
              <a:rPr lang="en-US"/>
              <a:t>Scattering networks (wavelet cascade)</a:t>
            </a:r>
            <a:endParaRPr/>
          </a:p>
          <a:p>
            <a:pPr>
              <a:buBlip>
                <a:blip r:embed="rId6"/>
              </a:buBlip>
            </a:pPr>
            <a:r>
              <a:rPr lang="en-US"/>
              <a:t> </a:t>
            </a:r>
            <a:r>
              <a:rPr lang="en-US"/>
              <a:t>S.C. Zhou &amp; D. Mumford “grammar”</a:t>
            </a:r>
            <a:endParaRPr/>
          </a:p>
        </p:txBody>
      </p:sp>
      <p:sp>
        <p:nvSpPr>
          <p:cNvPr id="104" name="CustomShape 7"/>
          <p:cNvSpPr/>
          <p:nvPr/>
        </p:nvSpPr>
        <p:spPr>
          <a:xfrm>
            <a:off x="6985440" y="4194000"/>
            <a:ext cx="3429000" cy="1143000"/>
          </a:xfrm>
          <a:prstGeom prst="irregularSeal2">
            <a:avLst/>
          </a:prstGeom>
          <a:solidFill>
            <a:srgbClr val="ffff00"/>
          </a:solidFill>
        </p:spPr>
      </p:sp>
      <p:sp>
        <p:nvSpPr>
          <p:cNvPr id="105" name="TextShape 8"/>
          <p:cNvSpPr txBox="1"/>
          <p:nvPr/>
        </p:nvSpPr>
        <p:spPr>
          <a:xfrm>
            <a:off x="7315920" y="4347720"/>
            <a:ext cx="3453840" cy="684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600">
                <a:solidFill>
                  <a:srgbClr val="ff0000"/>
                </a:solidFill>
              </a:rPr>
              <a:t>S h a l l o w</a:t>
            </a:r>
            <a:endParaRPr/>
          </a:p>
        </p:txBody>
      </p:sp>
      <p:sp>
        <p:nvSpPr>
          <p:cNvPr id="106" name="CustomShape 9"/>
          <p:cNvSpPr/>
          <p:nvPr/>
        </p:nvSpPr>
        <p:spPr>
          <a:xfrm>
            <a:off x="5797440" y="6786360"/>
            <a:ext cx="3429000" cy="1143000"/>
          </a:xfrm>
          <a:prstGeom prst="irregularSeal2">
            <a:avLst/>
          </a:prstGeom>
          <a:solidFill>
            <a:srgbClr val="ffff00"/>
          </a:solidFill>
        </p:spPr>
      </p:sp>
      <p:sp>
        <p:nvSpPr>
          <p:cNvPr id="107" name="TextShape 10"/>
          <p:cNvSpPr txBox="1"/>
          <p:nvPr/>
        </p:nvSpPr>
        <p:spPr>
          <a:xfrm>
            <a:off x="6559920" y="6652080"/>
            <a:ext cx="3453840" cy="684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3600">
                <a:solidFill>
                  <a:srgbClr val="ff0000"/>
                </a:solidFill>
              </a:rPr>
              <a:t>D e e p</a:t>
            </a:r>
            <a:endParaRPr/>
          </a:p>
        </p:txBody>
      </p:sp>
      <p:sp>
        <p:nvSpPr>
          <p:cNvPr id="108" name="TextShape 11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09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TextShape 1"/>
          <p:cNvSpPr txBox="1"/>
          <p:nvPr/>
        </p:nvSpPr>
        <p:spPr>
          <a:xfrm>
            <a:off x="6192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 NETS: EXAMPLES</a:t>
            </a:r>
            <a:endParaRPr/>
          </a:p>
        </p:txBody>
      </p:sp>
      <p:sp>
        <p:nvSpPr>
          <p:cNvPr id="981" name="CustomShape 2"/>
          <p:cNvSpPr/>
          <p:nvPr/>
        </p:nvSpPr>
        <p:spPr>
          <a:xfrm>
            <a:off x="6820200" y="4057200"/>
            <a:ext cx="2286000" cy="4572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82" name="TextShape 3"/>
          <p:cNvSpPr txBox="1"/>
          <p:nvPr/>
        </p:nvSpPr>
        <p:spPr>
          <a:xfrm>
            <a:off x="48600" y="1107000"/>
            <a:ext cx="10031400" cy="141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>
                <a:latin typeface="FreeSans"/>
              </a:rPr>
              <a:t>- </a:t>
            </a:r>
            <a:r>
              <a:rPr b="1" lang="en-US" sz="2400">
                <a:latin typeface="FreeSans"/>
              </a:rPr>
              <a:t>Pedestrian detection</a:t>
            </a:r>
            <a:endParaRPr/>
          </a:p>
          <a:p>
            <a:r>
              <a:rPr lang="en-US" sz="2400">
                <a:latin typeface="FreeSans"/>
              </a:rPr>
              <a:t>  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983" name="TextShape 4"/>
          <p:cNvSpPr txBox="1"/>
          <p:nvPr/>
        </p:nvSpPr>
        <p:spPr>
          <a:xfrm>
            <a:off x="37800" y="7040880"/>
            <a:ext cx="1000116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Sermanet et al. “Pedestrian detection with unsupervised multi-stage..” CVPR 2013</a:t>
            </a:r>
            <a:endParaRPr/>
          </a:p>
        </p:txBody>
      </p:sp>
      <p:pic>
        <p:nvPicPr>
          <p:cNvPr descr="" id="98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892400" y="2376720"/>
            <a:ext cx="4708440" cy="3530520"/>
          </a:xfrm>
          <a:prstGeom prst="rect">
            <a:avLst/>
          </a:prstGeom>
        </p:spPr>
      </p:pic>
      <p:pic>
        <p:nvPicPr>
          <p:cNvPr descr="" id="98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40" y="2697480"/>
            <a:ext cx="3809880" cy="2857320"/>
          </a:xfrm>
          <a:prstGeom prst="rect">
            <a:avLst/>
          </a:prstGeom>
        </p:spPr>
      </p:pic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TextShape 1"/>
          <p:cNvSpPr txBox="1"/>
          <p:nvPr/>
        </p:nvSpPr>
        <p:spPr>
          <a:xfrm>
            <a:off x="6192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 NETS: EXAMPLES</a:t>
            </a:r>
            <a:endParaRPr/>
          </a:p>
        </p:txBody>
      </p:sp>
      <p:sp>
        <p:nvSpPr>
          <p:cNvPr id="987" name="TextShape 2"/>
          <p:cNvSpPr txBox="1"/>
          <p:nvPr/>
        </p:nvSpPr>
        <p:spPr>
          <a:xfrm>
            <a:off x="48600" y="1107000"/>
            <a:ext cx="10031400" cy="141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>
                <a:latin typeface="FreeSans"/>
              </a:rPr>
              <a:t>- </a:t>
            </a:r>
            <a:r>
              <a:rPr b="1" lang="en-US" sz="2400">
                <a:latin typeface="FreeSans"/>
              </a:rPr>
              <a:t>Scene Parsing </a:t>
            </a:r>
            <a:r>
              <a:rPr lang="en-US" sz="2400">
                <a:latin typeface="FreeSans"/>
              </a:rPr>
              <a:t>  </a:t>
            </a:r>
            <a:endParaRPr/>
          </a:p>
          <a:p>
            <a:r>
              <a:rPr lang="en-US" sz="2400">
                <a:latin typeface="FreeSans"/>
              </a:rPr>
              <a:t>  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98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4520" y="1924560"/>
            <a:ext cx="3048120" cy="2286000"/>
          </a:xfrm>
          <a:prstGeom prst="rect">
            <a:avLst/>
          </a:prstGeom>
        </p:spPr>
      </p:pic>
      <p:pic>
        <p:nvPicPr>
          <p:cNvPr descr="" id="98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80880" y="4367880"/>
            <a:ext cx="3048120" cy="2286000"/>
          </a:xfrm>
          <a:prstGeom prst="rect">
            <a:avLst/>
          </a:prstGeom>
        </p:spPr>
      </p:pic>
      <p:pic>
        <p:nvPicPr>
          <p:cNvPr descr="" id="99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524400" y="1945080"/>
            <a:ext cx="3047760" cy="2286000"/>
          </a:xfrm>
          <a:prstGeom prst="rect">
            <a:avLst/>
          </a:prstGeom>
        </p:spPr>
      </p:pic>
      <p:pic>
        <p:nvPicPr>
          <p:cNvPr descr="" id="991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3524400" y="4356720"/>
            <a:ext cx="3047760" cy="2286000"/>
          </a:xfrm>
          <a:prstGeom prst="rect">
            <a:avLst/>
          </a:prstGeom>
        </p:spPr>
      </p:pic>
      <p:pic>
        <p:nvPicPr>
          <p:cNvPr descr="" id="992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6692760" y="4356720"/>
            <a:ext cx="3048120" cy="2286000"/>
          </a:xfrm>
          <a:prstGeom prst="rect">
            <a:avLst/>
          </a:prstGeom>
        </p:spPr>
      </p:pic>
      <p:pic>
        <p:nvPicPr>
          <p:cNvPr descr="" id="993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6710400" y="1937160"/>
            <a:ext cx="3048120" cy="2286000"/>
          </a:xfrm>
          <a:prstGeom prst="rect">
            <a:avLst/>
          </a:prstGeom>
        </p:spPr>
      </p:pic>
      <p:sp>
        <p:nvSpPr>
          <p:cNvPr id="994" name="TextShape 3"/>
          <p:cNvSpPr txBox="1"/>
          <p:nvPr/>
        </p:nvSpPr>
        <p:spPr>
          <a:xfrm>
            <a:off x="38160" y="7040880"/>
            <a:ext cx="1000116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Farabet et al. “Learning hierarchical features for scene labeling” PAMI 2013</a:t>
            </a:r>
            <a:endParaRPr/>
          </a:p>
        </p:txBody>
      </p:sp>
      <p:sp>
        <p:nvSpPr>
          <p:cNvPr id="995" name="TextShape 4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996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TextShape 1"/>
          <p:cNvSpPr txBox="1"/>
          <p:nvPr/>
        </p:nvSpPr>
        <p:spPr>
          <a:xfrm>
            <a:off x="6192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 NETS: EXAMPLES</a:t>
            </a:r>
            <a:endParaRPr/>
          </a:p>
        </p:txBody>
      </p:sp>
      <p:sp>
        <p:nvSpPr>
          <p:cNvPr id="998" name="TextShape 2"/>
          <p:cNvSpPr txBox="1"/>
          <p:nvPr/>
        </p:nvSpPr>
        <p:spPr>
          <a:xfrm>
            <a:off x="48600" y="1107000"/>
            <a:ext cx="10031400" cy="141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>
                <a:latin typeface="FreeSans"/>
              </a:rPr>
              <a:t>- </a:t>
            </a:r>
            <a:r>
              <a:rPr b="1" lang="en-US" sz="2400">
                <a:latin typeface="FreeSans"/>
              </a:rPr>
              <a:t>Segmentation 3D volumetric images</a:t>
            </a:r>
            <a:endParaRPr/>
          </a:p>
          <a:p>
            <a:r>
              <a:rPr lang="en-US" sz="2400">
                <a:latin typeface="FreeSans"/>
              </a:rPr>
              <a:t>  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999" name="TextShape 3"/>
          <p:cNvSpPr txBox="1"/>
          <p:nvPr/>
        </p:nvSpPr>
        <p:spPr>
          <a:xfrm>
            <a:off x="38880" y="6788880"/>
            <a:ext cx="1000116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Ciresan et al. “DNN segment neuronal membranes...” NIPS 2012</a:t>
            </a:r>
            <a:endParaRPr/>
          </a:p>
        </p:txBody>
      </p:sp>
      <p:pic>
        <p:nvPicPr>
          <p:cNvPr descr="" id="100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3160" y="1658520"/>
            <a:ext cx="9772200" cy="4895640"/>
          </a:xfrm>
          <a:prstGeom prst="rect">
            <a:avLst/>
          </a:prstGeom>
        </p:spPr>
      </p:pic>
      <p:sp>
        <p:nvSpPr>
          <p:cNvPr id="1001" name="TextShape 4"/>
          <p:cNvSpPr txBox="1"/>
          <p:nvPr/>
        </p:nvSpPr>
        <p:spPr>
          <a:xfrm>
            <a:off x="39240" y="7112880"/>
            <a:ext cx="1000116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Turaga et al. “Maximin learning of image segmentation” NIPS 2009</a:t>
            </a:r>
            <a:endParaRPr/>
          </a:p>
        </p:txBody>
      </p:sp>
      <p:sp>
        <p:nvSpPr>
          <p:cNvPr id="1002" name="TextShape 5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00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TextShape 1"/>
          <p:cNvSpPr txBox="1"/>
          <p:nvPr/>
        </p:nvSpPr>
        <p:spPr>
          <a:xfrm>
            <a:off x="6192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 NETS: EXAMPLES</a:t>
            </a:r>
            <a:endParaRPr/>
          </a:p>
        </p:txBody>
      </p:sp>
      <p:sp>
        <p:nvSpPr>
          <p:cNvPr id="1005" name="TextShape 2"/>
          <p:cNvSpPr txBox="1"/>
          <p:nvPr/>
        </p:nvSpPr>
        <p:spPr>
          <a:xfrm>
            <a:off x="48600" y="1107000"/>
            <a:ext cx="10031400" cy="141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>
                <a:latin typeface="FreeSans"/>
              </a:rPr>
              <a:t>- </a:t>
            </a:r>
            <a:r>
              <a:rPr b="1" lang="en-US" sz="2400">
                <a:latin typeface="FreeSans"/>
              </a:rPr>
              <a:t>Action recognition from videos</a:t>
            </a:r>
            <a:endParaRPr/>
          </a:p>
          <a:p>
            <a:r>
              <a:rPr lang="en-US" sz="2400">
                <a:latin typeface="FreeSans"/>
              </a:rPr>
              <a:t>  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006" name="TextShape 3"/>
          <p:cNvSpPr txBox="1"/>
          <p:nvPr/>
        </p:nvSpPr>
        <p:spPr>
          <a:xfrm>
            <a:off x="39240" y="7112880"/>
            <a:ext cx="1000116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Taylor et al. “Convolutional learning of spatio-temporal features” ECCV 2010</a:t>
            </a:r>
            <a:endParaRPr/>
          </a:p>
        </p:txBody>
      </p:sp>
      <p:pic>
        <p:nvPicPr>
          <p:cNvPr descr="" id="100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034000"/>
            <a:ext cx="4114800" cy="2743200"/>
          </a:xfrm>
          <a:prstGeom prst="rect">
            <a:avLst/>
          </a:prstGeom>
        </p:spPr>
      </p:pic>
      <p:pic>
        <p:nvPicPr>
          <p:cNvPr descr="" id="100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971800" y="1744200"/>
            <a:ext cx="4114800" cy="2743200"/>
          </a:xfrm>
          <a:prstGeom prst="rect">
            <a:avLst/>
          </a:prstGeom>
        </p:spPr>
      </p:pic>
      <p:pic>
        <p:nvPicPr>
          <p:cNvPr descr="" id="100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895000" y="2368800"/>
            <a:ext cx="4114800" cy="2743200"/>
          </a:xfrm>
          <a:prstGeom prst="rect">
            <a:avLst/>
          </a:prstGeom>
        </p:spPr>
      </p:pic>
      <p:pic>
        <p:nvPicPr>
          <p:cNvPr descr="" id="1010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603000" y="4307400"/>
            <a:ext cx="4114800" cy="2743200"/>
          </a:xfrm>
          <a:prstGeom prst="rect">
            <a:avLst/>
          </a:prstGeom>
        </p:spPr>
      </p:pic>
      <p:pic>
        <p:nvPicPr>
          <p:cNvPr descr="" id="1011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4717800" y="4343400"/>
            <a:ext cx="4114800" cy="2743200"/>
          </a:xfrm>
          <a:prstGeom prst="rect">
            <a:avLst/>
          </a:prstGeom>
        </p:spPr>
      </p:pic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TextShape 1"/>
          <p:cNvSpPr txBox="1"/>
          <p:nvPr/>
        </p:nvSpPr>
        <p:spPr>
          <a:xfrm>
            <a:off x="6192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 NETS: EXAMPLES</a:t>
            </a:r>
            <a:endParaRPr/>
          </a:p>
        </p:txBody>
      </p:sp>
      <p:sp>
        <p:nvSpPr>
          <p:cNvPr id="1013" name="TextShape 2"/>
          <p:cNvSpPr txBox="1"/>
          <p:nvPr/>
        </p:nvSpPr>
        <p:spPr>
          <a:xfrm>
            <a:off x="48600" y="1107000"/>
            <a:ext cx="10031400" cy="141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>
                <a:latin typeface="FreeSans"/>
              </a:rPr>
              <a:t>- </a:t>
            </a:r>
            <a:r>
              <a:rPr b="1" lang="en-US" sz="2400">
                <a:latin typeface="FreeSans"/>
              </a:rPr>
              <a:t>Robotics</a:t>
            </a:r>
            <a:endParaRPr/>
          </a:p>
          <a:p>
            <a:r>
              <a:rPr lang="en-US" sz="2400">
                <a:latin typeface="FreeSans"/>
              </a:rPr>
              <a:t>  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014" name="TextShape 3"/>
          <p:cNvSpPr txBox="1"/>
          <p:nvPr/>
        </p:nvSpPr>
        <p:spPr>
          <a:xfrm>
            <a:off x="39240" y="7076880"/>
            <a:ext cx="1000116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Sermanet et al. “Mapping and planning ...with long range perception” IROS 2008</a:t>
            </a:r>
            <a:endParaRPr/>
          </a:p>
        </p:txBody>
      </p:sp>
      <p:pic>
        <p:nvPicPr>
          <p:cNvPr descr="" id="101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49480" y="2057400"/>
            <a:ext cx="5722920" cy="3778200"/>
          </a:xfrm>
          <a:prstGeom prst="rect">
            <a:avLst/>
          </a:prstGeom>
        </p:spPr>
      </p:pic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TextShape 1"/>
          <p:cNvSpPr txBox="1"/>
          <p:nvPr/>
        </p:nvSpPr>
        <p:spPr>
          <a:xfrm>
            <a:off x="6192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 NETS: EXAMPLES</a:t>
            </a:r>
            <a:endParaRPr/>
          </a:p>
        </p:txBody>
      </p:sp>
      <p:sp>
        <p:nvSpPr>
          <p:cNvPr id="1017" name="TextShape 2"/>
          <p:cNvSpPr txBox="1"/>
          <p:nvPr/>
        </p:nvSpPr>
        <p:spPr>
          <a:xfrm>
            <a:off x="48600" y="1107000"/>
            <a:ext cx="10031400" cy="141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>
                <a:latin typeface="FreeSans"/>
              </a:rPr>
              <a:t>- </a:t>
            </a:r>
            <a:r>
              <a:rPr b="1" lang="en-US" sz="2400">
                <a:latin typeface="FreeSans"/>
              </a:rPr>
              <a:t>Denoising</a:t>
            </a:r>
            <a:endParaRPr/>
          </a:p>
          <a:p>
            <a:r>
              <a:rPr lang="en-US" sz="2400">
                <a:latin typeface="FreeSans"/>
              </a:rPr>
              <a:t>  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018" name="TextShape 3"/>
          <p:cNvSpPr txBox="1"/>
          <p:nvPr/>
        </p:nvSpPr>
        <p:spPr>
          <a:xfrm>
            <a:off x="39240" y="7076880"/>
            <a:ext cx="1000116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Burger et al. “Can plain NNs compete with BM3D?” CVPR 2012</a:t>
            </a:r>
            <a:endParaRPr/>
          </a:p>
        </p:txBody>
      </p:sp>
      <p:pic>
        <p:nvPicPr>
          <p:cNvPr descr="" id="101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7440" y="2399760"/>
            <a:ext cx="9810360" cy="3197520"/>
          </a:xfrm>
          <a:prstGeom prst="rect">
            <a:avLst/>
          </a:prstGeom>
        </p:spPr>
      </p:pic>
      <p:sp>
        <p:nvSpPr>
          <p:cNvPr id="1020" name="TextShape 4"/>
          <p:cNvSpPr txBox="1"/>
          <p:nvPr/>
        </p:nvSpPr>
        <p:spPr>
          <a:xfrm>
            <a:off x="108000" y="2008800"/>
            <a:ext cx="1828800" cy="453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200">
                <a:latin typeface="FreeSans"/>
              </a:rPr>
              <a:t>original</a:t>
            </a:r>
            <a:endParaRPr/>
          </a:p>
        </p:txBody>
      </p:sp>
      <p:sp>
        <p:nvSpPr>
          <p:cNvPr id="1021" name="TextShape 5"/>
          <p:cNvSpPr txBox="1"/>
          <p:nvPr/>
        </p:nvSpPr>
        <p:spPr>
          <a:xfrm>
            <a:off x="3456000" y="2009160"/>
            <a:ext cx="1828800" cy="453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200">
                <a:latin typeface="FreeSans"/>
              </a:rPr>
              <a:t>noised</a:t>
            </a:r>
            <a:endParaRPr/>
          </a:p>
        </p:txBody>
      </p:sp>
      <p:sp>
        <p:nvSpPr>
          <p:cNvPr id="1022" name="TextShape 6"/>
          <p:cNvSpPr txBox="1"/>
          <p:nvPr/>
        </p:nvSpPr>
        <p:spPr>
          <a:xfrm>
            <a:off x="6804000" y="2009520"/>
            <a:ext cx="1828800" cy="453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200">
                <a:latin typeface="FreeSans"/>
              </a:rPr>
              <a:t>denoised</a:t>
            </a:r>
            <a:endParaRPr/>
          </a:p>
        </p:txBody>
      </p:sp>
      <p:sp>
        <p:nvSpPr>
          <p:cNvPr id="1023" name="TextShape 7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02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Shape 1"/>
          <p:cNvSpPr txBox="1"/>
          <p:nvPr/>
        </p:nvSpPr>
        <p:spPr>
          <a:xfrm>
            <a:off x="6192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 NETS: EXAMPLES</a:t>
            </a:r>
            <a:endParaRPr/>
          </a:p>
        </p:txBody>
      </p:sp>
      <p:sp>
        <p:nvSpPr>
          <p:cNvPr id="1026" name="TextShape 2"/>
          <p:cNvSpPr txBox="1"/>
          <p:nvPr/>
        </p:nvSpPr>
        <p:spPr>
          <a:xfrm>
            <a:off x="48600" y="1107000"/>
            <a:ext cx="10031400" cy="141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>
                <a:latin typeface="FreeSans"/>
              </a:rPr>
              <a:t>- </a:t>
            </a:r>
            <a:r>
              <a:rPr b="1" lang="en-US" sz="2400">
                <a:latin typeface="FreeSans"/>
              </a:rPr>
              <a:t>Dimensionality reduction / learning embeddings</a:t>
            </a:r>
            <a:endParaRPr/>
          </a:p>
          <a:p>
            <a:r>
              <a:rPr lang="en-US" sz="2400">
                <a:latin typeface="FreeSans"/>
              </a:rPr>
              <a:t>  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027" name="TextShape 3"/>
          <p:cNvSpPr txBox="1"/>
          <p:nvPr/>
        </p:nvSpPr>
        <p:spPr>
          <a:xfrm>
            <a:off x="39240" y="7040880"/>
            <a:ext cx="1000116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Hadsell et al. “Dimensionality reduction by learning an invariant mapping” CVPR 2006</a:t>
            </a:r>
            <a:endParaRPr/>
          </a:p>
        </p:txBody>
      </p:sp>
      <p:pic>
        <p:nvPicPr>
          <p:cNvPr descr="" id="102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94720" y="2183760"/>
            <a:ext cx="3690000" cy="4302000"/>
          </a:xfrm>
          <a:prstGeom prst="rect">
            <a:avLst/>
          </a:prstGeom>
        </p:spPr>
      </p:pic>
      <p:pic>
        <p:nvPicPr>
          <p:cNvPr descr="" id="102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229720" y="1809000"/>
            <a:ext cx="757080" cy="741960"/>
          </a:xfrm>
          <a:prstGeom prst="rect">
            <a:avLst/>
          </a:prstGeom>
        </p:spPr>
      </p:pic>
      <p:sp>
        <p:nvSpPr>
          <p:cNvPr id="1030" name="Rectangle 4"/>
          <p:cNvSpPr/>
          <p:nvPr/>
        </p:nvSpPr>
        <p:spPr>
          <a:xfrm>
            <a:off x="5226840" y="1806480"/>
            <a:ext cx="759960" cy="75492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3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028920" y="2046600"/>
            <a:ext cx="799200" cy="736200"/>
          </a:xfrm>
          <a:prstGeom prst="rect">
            <a:avLst/>
          </a:prstGeom>
        </p:spPr>
      </p:pic>
      <p:sp>
        <p:nvSpPr>
          <p:cNvPr id="1032" name="Rectangle 5"/>
          <p:cNvSpPr/>
          <p:nvPr/>
        </p:nvSpPr>
        <p:spPr>
          <a:xfrm>
            <a:off x="6024960" y="2034000"/>
            <a:ext cx="817920" cy="75924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33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6645240" y="2655000"/>
            <a:ext cx="776880" cy="730080"/>
          </a:xfrm>
          <a:prstGeom prst="rect">
            <a:avLst/>
          </a:prstGeom>
        </p:spPr>
      </p:pic>
      <p:sp>
        <p:nvSpPr>
          <p:cNvPr id="1034" name="Rectangle 6"/>
          <p:cNvSpPr/>
          <p:nvPr/>
        </p:nvSpPr>
        <p:spPr>
          <a:xfrm>
            <a:off x="6649200" y="2643120"/>
            <a:ext cx="784800" cy="74844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35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6819480" y="3531960"/>
            <a:ext cx="755640" cy="725400"/>
          </a:xfrm>
          <a:prstGeom prst="rect">
            <a:avLst/>
          </a:prstGeom>
        </p:spPr>
      </p:pic>
      <p:sp>
        <p:nvSpPr>
          <p:cNvPr id="1036" name="Rectangle 7"/>
          <p:cNvSpPr/>
          <p:nvPr/>
        </p:nvSpPr>
        <p:spPr>
          <a:xfrm>
            <a:off x="6821640" y="3517560"/>
            <a:ext cx="754920" cy="75276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37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6823800" y="4391640"/>
            <a:ext cx="781200" cy="734400"/>
          </a:xfrm>
          <a:prstGeom prst="rect">
            <a:avLst/>
          </a:prstGeom>
        </p:spPr>
      </p:pic>
      <p:sp>
        <p:nvSpPr>
          <p:cNvPr id="1038" name="Rectangle 8"/>
          <p:cNvSpPr/>
          <p:nvPr/>
        </p:nvSpPr>
        <p:spPr>
          <a:xfrm>
            <a:off x="6830280" y="4377960"/>
            <a:ext cx="773640" cy="73656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39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6573600" y="5120640"/>
            <a:ext cx="771120" cy="739440"/>
          </a:xfrm>
          <a:prstGeom prst="rect">
            <a:avLst/>
          </a:prstGeom>
        </p:spPr>
      </p:pic>
      <p:sp>
        <p:nvSpPr>
          <p:cNvPr id="1040" name="Rectangle 9"/>
          <p:cNvSpPr/>
          <p:nvPr/>
        </p:nvSpPr>
        <p:spPr>
          <a:xfrm>
            <a:off x="6571800" y="5126760"/>
            <a:ext cx="780480" cy="74268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41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6040800" y="5869440"/>
            <a:ext cx="753480" cy="739800"/>
          </a:xfrm>
          <a:prstGeom prst="rect">
            <a:avLst/>
          </a:prstGeom>
        </p:spPr>
      </p:pic>
      <p:sp>
        <p:nvSpPr>
          <p:cNvPr id="1042" name="Rectangle 10"/>
          <p:cNvSpPr/>
          <p:nvPr/>
        </p:nvSpPr>
        <p:spPr>
          <a:xfrm>
            <a:off x="6040800" y="5869440"/>
            <a:ext cx="764640" cy="73980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43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339160" y="6167880"/>
            <a:ext cx="723600" cy="666360"/>
          </a:xfrm>
          <a:prstGeom prst="rect">
            <a:avLst/>
          </a:prstGeom>
        </p:spPr>
      </p:pic>
      <p:sp>
        <p:nvSpPr>
          <p:cNvPr id="1044" name="Rectangle 11"/>
          <p:cNvSpPr/>
          <p:nvPr/>
        </p:nvSpPr>
        <p:spPr>
          <a:xfrm>
            <a:off x="5339160" y="6162480"/>
            <a:ext cx="712800" cy="67896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45" nam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4512240" y="6157800"/>
            <a:ext cx="750960" cy="706320"/>
          </a:xfrm>
          <a:prstGeom prst="rect">
            <a:avLst/>
          </a:prstGeom>
        </p:spPr>
      </p:pic>
      <p:sp>
        <p:nvSpPr>
          <p:cNvPr id="1046" name="Rectangle 12"/>
          <p:cNvSpPr/>
          <p:nvPr/>
        </p:nvSpPr>
        <p:spPr>
          <a:xfrm>
            <a:off x="4527000" y="6157800"/>
            <a:ext cx="744480" cy="70632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47" nam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3679920" y="6085080"/>
            <a:ext cx="769680" cy="723600"/>
          </a:xfrm>
          <a:prstGeom prst="rect">
            <a:avLst/>
          </a:prstGeom>
        </p:spPr>
      </p:pic>
      <p:sp>
        <p:nvSpPr>
          <p:cNvPr id="1048" name="Rectangle 13"/>
          <p:cNvSpPr/>
          <p:nvPr/>
        </p:nvSpPr>
        <p:spPr>
          <a:xfrm>
            <a:off x="3672360" y="6089400"/>
            <a:ext cx="788040" cy="72864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49" nam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2977920" y="5632920"/>
            <a:ext cx="811080" cy="743760"/>
          </a:xfrm>
          <a:prstGeom prst="rect">
            <a:avLst/>
          </a:prstGeom>
        </p:spPr>
      </p:pic>
      <p:sp>
        <p:nvSpPr>
          <p:cNvPr id="1050" name="Rectangle 14"/>
          <p:cNvSpPr/>
          <p:nvPr/>
        </p:nvSpPr>
        <p:spPr>
          <a:xfrm>
            <a:off x="2970720" y="5636160"/>
            <a:ext cx="818280" cy="75060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51" nam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2730600" y="4862160"/>
            <a:ext cx="786600" cy="738360"/>
          </a:xfrm>
          <a:prstGeom prst="rect">
            <a:avLst/>
          </a:prstGeom>
        </p:spPr>
      </p:pic>
      <p:sp>
        <p:nvSpPr>
          <p:cNvPr id="1052" name="Rectangle 15"/>
          <p:cNvSpPr/>
          <p:nvPr/>
        </p:nvSpPr>
        <p:spPr>
          <a:xfrm>
            <a:off x="2724120" y="4878360"/>
            <a:ext cx="793080" cy="73116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53" nam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2547360" y="4047120"/>
            <a:ext cx="734040" cy="719640"/>
          </a:xfrm>
          <a:prstGeom prst="rect">
            <a:avLst/>
          </a:prstGeom>
        </p:spPr>
      </p:pic>
      <p:sp>
        <p:nvSpPr>
          <p:cNvPr id="1054" name="Rectangle 16"/>
          <p:cNvSpPr/>
          <p:nvPr/>
        </p:nvSpPr>
        <p:spPr>
          <a:xfrm>
            <a:off x="2559960" y="4049640"/>
            <a:ext cx="721440" cy="72900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55" name=""/>
          <p:cNvPicPr/>
          <p:nvPr/>
        </p:nvPicPr>
        <p:blipFill>
          <a:blip r:embed="rId15"/>
          <a:stretch>
            <a:fillRect/>
          </a:stretch>
        </p:blipFill>
        <p:spPr>
          <a:xfrm>
            <a:off x="3025440" y="2531520"/>
            <a:ext cx="774000" cy="702360"/>
          </a:xfrm>
          <a:prstGeom prst="rect">
            <a:avLst/>
          </a:prstGeom>
        </p:spPr>
      </p:pic>
      <p:sp>
        <p:nvSpPr>
          <p:cNvPr id="1056" name="Rectangle 17"/>
          <p:cNvSpPr/>
          <p:nvPr/>
        </p:nvSpPr>
        <p:spPr>
          <a:xfrm>
            <a:off x="2999880" y="2522160"/>
            <a:ext cx="791280" cy="75600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57" name=""/>
          <p:cNvPicPr/>
          <p:nvPr/>
        </p:nvPicPr>
        <p:blipFill>
          <a:blip r:embed="rId16"/>
          <a:stretch>
            <a:fillRect/>
          </a:stretch>
        </p:blipFill>
        <p:spPr>
          <a:xfrm>
            <a:off x="3616920" y="1953000"/>
            <a:ext cx="727200" cy="728640"/>
          </a:xfrm>
          <a:prstGeom prst="rect">
            <a:avLst/>
          </a:prstGeom>
        </p:spPr>
      </p:pic>
      <p:sp>
        <p:nvSpPr>
          <p:cNvPr id="1058" name="Rectangle 18"/>
          <p:cNvSpPr/>
          <p:nvPr/>
        </p:nvSpPr>
        <p:spPr>
          <a:xfrm>
            <a:off x="3611520" y="1941120"/>
            <a:ext cx="732600" cy="75096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59" name=""/>
          <p:cNvPicPr/>
          <p:nvPr/>
        </p:nvPicPr>
        <p:blipFill>
          <a:blip r:embed="rId17"/>
          <a:stretch>
            <a:fillRect/>
          </a:stretch>
        </p:blipFill>
        <p:spPr>
          <a:xfrm>
            <a:off x="4379040" y="1784160"/>
            <a:ext cx="753840" cy="738720"/>
          </a:xfrm>
          <a:prstGeom prst="rect">
            <a:avLst/>
          </a:prstGeom>
        </p:spPr>
      </p:pic>
      <p:sp>
        <p:nvSpPr>
          <p:cNvPr id="1060" name="Rectangle 19"/>
          <p:cNvSpPr/>
          <p:nvPr/>
        </p:nvSpPr>
        <p:spPr>
          <a:xfrm>
            <a:off x="4381920" y="1780200"/>
            <a:ext cx="757440" cy="742680"/>
          </a:xfrm>
          <a:prstGeom prst="rect">
            <a:avLst/>
          </a:prstGeom>
          <a:ln>
            <a:solidFill>
              <a:srgbClr val="000000"/>
            </a:solidFill>
          </a:ln>
        </p:spPr>
      </p:sp>
      <p:pic>
        <p:nvPicPr>
          <p:cNvPr descr="" id="1061" name=""/>
          <p:cNvPicPr/>
          <p:nvPr/>
        </p:nvPicPr>
        <p:blipFill>
          <a:blip r:embed="rId18"/>
          <a:stretch>
            <a:fillRect/>
          </a:stretch>
        </p:blipFill>
        <p:spPr>
          <a:xfrm>
            <a:off x="2711520" y="3245040"/>
            <a:ext cx="727560" cy="721800"/>
          </a:xfrm>
          <a:prstGeom prst="rect">
            <a:avLst/>
          </a:prstGeom>
        </p:spPr>
      </p:pic>
      <p:sp>
        <p:nvSpPr>
          <p:cNvPr id="1062" name="Rectangle 20"/>
          <p:cNvSpPr/>
          <p:nvPr/>
        </p:nvSpPr>
        <p:spPr>
          <a:xfrm>
            <a:off x="2711520" y="3242520"/>
            <a:ext cx="738000" cy="735120"/>
          </a:xfrm>
          <a:prstGeom prst="rect">
            <a:avLst/>
          </a:prstGeom>
          <a:ln>
            <a:solidFill>
              <a:srgbClr val="000000"/>
            </a:solidFill>
          </a:ln>
        </p:spPr>
      </p:sp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TextShape 1"/>
          <p:cNvSpPr txBox="1"/>
          <p:nvPr/>
        </p:nvSpPr>
        <p:spPr>
          <a:xfrm>
            <a:off x="6192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 NETS: EXAMPLES</a:t>
            </a:r>
            <a:endParaRPr/>
          </a:p>
        </p:txBody>
      </p:sp>
      <p:sp>
        <p:nvSpPr>
          <p:cNvPr id="1064" name="TextShape 2"/>
          <p:cNvSpPr txBox="1"/>
          <p:nvPr/>
        </p:nvSpPr>
        <p:spPr>
          <a:xfrm>
            <a:off x="48600" y="1107000"/>
            <a:ext cx="10031400" cy="141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>
                <a:latin typeface="FreeSans"/>
              </a:rPr>
              <a:t>- </a:t>
            </a:r>
            <a:r>
              <a:rPr b="1" lang="en-US" sz="2400">
                <a:latin typeface="FreeSans"/>
              </a:rPr>
              <a:t>Image classification</a:t>
            </a:r>
            <a:endParaRPr/>
          </a:p>
          <a:p>
            <a:r>
              <a:rPr lang="en-US" sz="2400">
                <a:latin typeface="FreeSans"/>
              </a:rPr>
              <a:t>  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065" name="TextShape 3"/>
          <p:cNvSpPr txBox="1"/>
          <p:nvPr/>
        </p:nvSpPr>
        <p:spPr>
          <a:xfrm>
            <a:off x="-9720" y="7052040"/>
            <a:ext cx="9576360" cy="473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Krizhevsky et al. “ImageNet Classification with deep CNNs” NIPS 2012</a:t>
            </a:r>
            <a:endParaRPr/>
          </a:p>
        </p:txBody>
      </p:sp>
      <p:pic>
        <p:nvPicPr>
          <p:cNvPr descr="" id="106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31680" y="2219760"/>
            <a:ext cx="2142720" cy="294840"/>
          </a:xfrm>
          <a:prstGeom prst="rect">
            <a:avLst/>
          </a:prstGeom>
        </p:spPr>
      </p:pic>
      <p:pic>
        <p:nvPicPr>
          <p:cNvPr descr="" id="106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81240" y="3429000"/>
            <a:ext cx="3047760" cy="2285640"/>
          </a:xfrm>
          <a:prstGeom prst="rect">
            <a:avLst/>
          </a:prstGeom>
        </p:spPr>
      </p:pic>
      <p:sp>
        <p:nvSpPr>
          <p:cNvPr id="1068" name="CustomShape 4"/>
          <p:cNvSpPr/>
          <p:nvPr/>
        </p:nvSpPr>
        <p:spPr>
          <a:xfrm>
            <a:off x="4647600" y="3785400"/>
            <a:ext cx="2057400" cy="1371600"/>
          </a:xfrm>
          <a:prstGeom prst="rect">
            <a:avLst/>
          </a:prstGeom>
          <a:solidFill>
            <a:srgbClr val="000000"/>
          </a:solidFill>
        </p:spPr>
        <p:txBody>
          <a:bodyPr anchor="ctr" bIns="45000" lIns="90000" rIns="90000" tIns="45000" wrap="none"/>
          <a:p>
            <a:pPr algn="ctr"/>
            <a:r>
              <a:rPr b="1" lang="en-US" sz="2800">
                <a:solidFill>
                  <a:srgbClr val="ffffff"/>
                </a:solidFill>
              </a:rPr>
              <a:t>Object</a:t>
            </a:r>
            <a:endParaRPr/>
          </a:p>
          <a:p>
            <a:pPr algn="ctr"/>
            <a:r>
              <a:rPr b="1" lang="en-US" sz="2800">
                <a:solidFill>
                  <a:srgbClr val="ffffff"/>
                </a:solidFill>
              </a:rPr>
              <a:t>Recognizer</a:t>
            </a:r>
            <a:endParaRPr/>
          </a:p>
        </p:txBody>
      </p:sp>
      <p:sp>
        <p:nvSpPr>
          <p:cNvPr id="1069" name="Line 5"/>
          <p:cNvSpPr/>
          <p:nvPr/>
        </p:nvSpPr>
        <p:spPr>
          <a:xfrm>
            <a:off x="3708000" y="4494600"/>
            <a:ext cx="91440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070" name="Line 6"/>
          <p:cNvSpPr/>
          <p:nvPr/>
        </p:nvSpPr>
        <p:spPr>
          <a:xfrm>
            <a:off x="6660000" y="4494600"/>
            <a:ext cx="91440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071" name="TextShape 7"/>
          <p:cNvSpPr txBox="1"/>
          <p:nvPr/>
        </p:nvSpPr>
        <p:spPr>
          <a:xfrm>
            <a:off x="7786800" y="4266000"/>
            <a:ext cx="1371600" cy="486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/>
              <a:t>railcar</a:t>
            </a:r>
            <a:endParaRPr/>
          </a:p>
        </p:txBody>
      </p:sp>
      <p:sp>
        <p:nvSpPr>
          <p:cNvPr id="1072" name="TextShape 8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07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extShape 1"/>
          <p:cNvSpPr txBox="1"/>
          <p:nvPr/>
        </p:nvSpPr>
        <p:spPr>
          <a:xfrm>
            <a:off x="6192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CONV NETS: EXAMPLES</a:t>
            </a:r>
            <a:endParaRPr/>
          </a:p>
        </p:txBody>
      </p:sp>
      <p:sp>
        <p:nvSpPr>
          <p:cNvPr id="1075" name="TextShape 2"/>
          <p:cNvSpPr txBox="1"/>
          <p:nvPr/>
        </p:nvSpPr>
        <p:spPr>
          <a:xfrm>
            <a:off x="48600" y="1107000"/>
            <a:ext cx="10031400" cy="141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400">
                <a:latin typeface="FreeSans"/>
              </a:rPr>
              <a:t>- </a:t>
            </a:r>
            <a:r>
              <a:rPr b="1" lang="en-US" sz="2400">
                <a:latin typeface="FreeSans"/>
              </a:rPr>
              <a:t>Deployed in commercial systems (Google &amp; Baidu, spring 2013)</a:t>
            </a:r>
            <a:endParaRPr/>
          </a:p>
          <a:p>
            <a:r>
              <a:rPr lang="en-US" sz="2400">
                <a:latin typeface="FreeSans"/>
              </a:rPr>
              <a:t>  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107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57760" y="1780200"/>
            <a:ext cx="5714640" cy="5752800"/>
          </a:xfrm>
          <a:prstGeom prst="rect">
            <a:avLst/>
          </a:prstGeom>
        </p:spPr>
      </p:pic>
      <p:sp>
        <p:nvSpPr>
          <p:cNvPr id="1077" name="TextShape 3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07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TextShape 1"/>
          <p:cNvSpPr txBox="1"/>
          <p:nvPr/>
        </p:nvSpPr>
        <p:spPr>
          <a:xfrm>
            <a:off x="6228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How To Use ConvNets...(properly)</a:t>
            </a:r>
            <a:endParaRPr/>
          </a:p>
        </p:txBody>
      </p:sp>
      <p:pic>
        <p:nvPicPr>
          <p:cNvPr descr="" id="108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0600" y="1407600"/>
            <a:ext cx="9851400" cy="571500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0" y="180000"/>
            <a:ext cx="100800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</a:rPr>
              <a:t>Linear Combination</a:t>
            </a:r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4498200" y="1497600"/>
            <a:ext cx="457200" cy="457200"/>
          </a:xfrm>
          <a:prstGeom prst="ellipse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112" name="TextShape 3"/>
          <p:cNvSpPr txBox="1"/>
          <p:nvPr/>
        </p:nvSpPr>
        <p:spPr>
          <a:xfrm>
            <a:off x="4510800" y="1438200"/>
            <a:ext cx="457200" cy="54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3200"/>
              <a:t>+</a:t>
            </a:r>
            <a:endParaRPr/>
          </a:p>
        </p:txBody>
      </p:sp>
      <p:pic>
        <p:nvPicPr>
          <p:cNvPr descr="" id="11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8880" y="2899800"/>
            <a:ext cx="816120" cy="685800"/>
          </a:xfrm>
          <a:prstGeom prst="rect">
            <a:avLst/>
          </a:prstGeom>
        </p:spPr>
      </p:pic>
      <p:pic>
        <p:nvPicPr>
          <p:cNvPr descr="" id="11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886200" y="2779200"/>
            <a:ext cx="685800" cy="882720"/>
          </a:xfrm>
          <a:prstGeom prst="rect">
            <a:avLst/>
          </a:prstGeom>
        </p:spPr>
      </p:pic>
      <p:pic>
        <p:nvPicPr>
          <p:cNvPr descr="" id="11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743200" y="2851200"/>
            <a:ext cx="771120" cy="706320"/>
          </a:xfrm>
          <a:prstGeom prst="rect">
            <a:avLst/>
          </a:prstGeom>
        </p:spPr>
      </p:pic>
      <p:pic>
        <p:nvPicPr>
          <p:cNvPr descr="" id="116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1609920" y="2971800"/>
            <a:ext cx="676080" cy="534960"/>
          </a:xfrm>
          <a:prstGeom prst="rect">
            <a:avLst/>
          </a:prstGeom>
        </p:spPr>
      </p:pic>
      <p:pic>
        <p:nvPicPr>
          <p:cNvPr descr="" id="117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6413400" y="2827800"/>
            <a:ext cx="673200" cy="685800"/>
          </a:xfrm>
          <a:prstGeom prst="rect">
            <a:avLst/>
          </a:prstGeom>
        </p:spPr>
      </p:pic>
      <p:pic>
        <p:nvPicPr>
          <p:cNvPr descr="" id="118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8686800" y="2890800"/>
            <a:ext cx="723960" cy="574200"/>
          </a:xfrm>
          <a:prstGeom prst="rect">
            <a:avLst/>
          </a:prstGeom>
        </p:spPr>
      </p:pic>
      <p:pic>
        <p:nvPicPr>
          <p:cNvPr descr="" id="119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7471800" y="2779200"/>
            <a:ext cx="685800" cy="770400"/>
          </a:xfrm>
          <a:prstGeom prst="rect">
            <a:avLst/>
          </a:prstGeom>
        </p:spPr>
      </p:pic>
      <p:pic>
        <p:nvPicPr>
          <p:cNvPr descr="" id="120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5257800" y="2743200"/>
            <a:ext cx="828360" cy="802800"/>
          </a:xfrm>
          <a:prstGeom prst="rect">
            <a:avLst/>
          </a:prstGeom>
        </p:spPr>
      </p:pic>
      <p:sp>
        <p:nvSpPr>
          <p:cNvPr id="121" name="CustomShape 4"/>
          <p:cNvSpPr/>
          <p:nvPr/>
        </p:nvSpPr>
        <p:spPr>
          <a:xfrm>
            <a:off x="457200" y="2779200"/>
            <a:ext cx="685800" cy="914400"/>
          </a:xfrm>
          <a:prstGeom prst="rect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22" name="CustomShape 5"/>
          <p:cNvSpPr/>
          <p:nvPr/>
        </p:nvSpPr>
        <p:spPr>
          <a:xfrm>
            <a:off x="1609560" y="2779200"/>
            <a:ext cx="685800" cy="914400"/>
          </a:xfrm>
          <a:prstGeom prst="rect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23" name="CustomShape 6"/>
          <p:cNvSpPr/>
          <p:nvPr/>
        </p:nvSpPr>
        <p:spPr>
          <a:xfrm>
            <a:off x="2797920" y="2779200"/>
            <a:ext cx="685800" cy="914400"/>
          </a:xfrm>
          <a:prstGeom prst="rect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24" name="CustomShape 7"/>
          <p:cNvSpPr/>
          <p:nvPr/>
        </p:nvSpPr>
        <p:spPr>
          <a:xfrm>
            <a:off x="3878280" y="2779200"/>
            <a:ext cx="685800" cy="914400"/>
          </a:xfrm>
          <a:prstGeom prst="rect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25" name="CustomShape 8"/>
          <p:cNvSpPr/>
          <p:nvPr/>
        </p:nvSpPr>
        <p:spPr>
          <a:xfrm>
            <a:off x="5462640" y="2779200"/>
            <a:ext cx="685800" cy="914400"/>
          </a:xfrm>
          <a:prstGeom prst="rect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26" name="CustomShape 9"/>
          <p:cNvSpPr/>
          <p:nvPr/>
        </p:nvSpPr>
        <p:spPr>
          <a:xfrm>
            <a:off x="6435000" y="2779200"/>
            <a:ext cx="685800" cy="914400"/>
          </a:xfrm>
          <a:prstGeom prst="rect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27" name="CustomShape 10"/>
          <p:cNvSpPr/>
          <p:nvPr/>
        </p:nvSpPr>
        <p:spPr>
          <a:xfrm>
            <a:off x="7479360" y="2779200"/>
            <a:ext cx="685800" cy="914400"/>
          </a:xfrm>
          <a:prstGeom prst="rect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28" name="CustomShape 11"/>
          <p:cNvSpPr/>
          <p:nvPr/>
        </p:nvSpPr>
        <p:spPr>
          <a:xfrm>
            <a:off x="8703720" y="2779200"/>
            <a:ext cx="685800" cy="914400"/>
          </a:xfrm>
          <a:prstGeom prst="rect">
            <a:avLst/>
          </a:prstGeom>
          <a:ln w="54720">
            <a:solidFill>
              <a:srgbClr val="000000"/>
            </a:solidFill>
            <a:round/>
          </a:ln>
        </p:spPr>
      </p:sp>
      <p:cxnSp>
        <p:nvCxnSpPr>
          <p:cNvPr id="129" name="Line 12"/>
          <p:cNvCxnSpPr>
            <a:stCxn id="121" idx="0"/>
            <a:endCxn id="112" idx="1"/>
          </p:cNvCxnSpPr>
          <p:nvPr/>
        </p:nvCxnSpPr>
        <p:spPr>
          <a:xfrm flipV="1">
            <a:off x="799920" y="1711080"/>
            <a:ext cx="3711240" cy="1068480"/>
          </a:xfrm>
          <a:prstGeom prst="bentConnector3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130" name="Line 13"/>
          <p:cNvCxnSpPr>
            <a:stCxn id="122" idx="0"/>
            <a:endCxn id="112" idx="2"/>
          </p:cNvCxnSpPr>
          <p:nvPr/>
        </p:nvCxnSpPr>
        <p:spPr>
          <a:xfrm flipV="1">
            <a:off x="1952280" y="1984320"/>
            <a:ext cx="2787480" cy="795240"/>
          </a:xfrm>
          <a:prstGeom prst="bentConnector3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131" name="Line 14"/>
          <p:cNvCxnSpPr>
            <a:stCxn id="123" idx="0"/>
            <a:endCxn id="112" idx="2"/>
          </p:cNvCxnSpPr>
          <p:nvPr/>
        </p:nvCxnSpPr>
        <p:spPr>
          <a:xfrm flipV="1">
            <a:off x="3140640" y="1984320"/>
            <a:ext cx="1599120" cy="795240"/>
          </a:xfrm>
          <a:prstGeom prst="bentConnector3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132" name="Line 15"/>
          <p:cNvCxnSpPr>
            <a:stCxn id="124" idx="0"/>
          </p:cNvCxnSpPr>
          <p:nvPr/>
        </p:nvCxnSpPr>
        <p:spPr>
          <a:xfrm flipV="1">
            <a:off x="4221000" y="2185920"/>
            <a:ext cx="510840" cy="593640"/>
          </a:xfrm>
          <a:prstGeom prst="bentConnector3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133" name="Line 16"/>
          <p:cNvCxnSpPr>
            <a:stCxn id="125" idx="0"/>
            <a:endCxn id="112" idx="2"/>
          </p:cNvCxnSpPr>
          <p:nvPr/>
        </p:nvCxnSpPr>
        <p:spPr>
          <a:xfrm flipH="1" flipV="1">
            <a:off x="4739400" y="1984320"/>
            <a:ext cx="1066320" cy="795240"/>
          </a:xfrm>
          <a:prstGeom prst="bentConnector3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134" name="Line 17"/>
          <p:cNvCxnSpPr>
            <a:stCxn id="126" idx="0"/>
            <a:endCxn id="112" idx="2"/>
          </p:cNvCxnSpPr>
          <p:nvPr/>
        </p:nvCxnSpPr>
        <p:spPr>
          <a:xfrm flipH="1" flipV="1">
            <a:off x="4739400" y="1984320"/>
            <a:ext cx="2038680" cy="795240"/>
          </a:xfrm>
          <a:prstGeom prst="bentConnector3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135" name="Line 18"/>
          <p:cNvCxnSpPr>
            <a:stCxn id="127" idx="0"/>
            <a:endCxn id="112" idx="2"/>
          </p:cNvCxnSpPr>
          <p:nvPr/>
        </p:nvCxnSpPr>
        <p:spPr>
          <a:xfrm flipH="1" flipV="1">
            <a:off x="4739400" y="1984320"/>
            <a:ext cx="3083040" cy="795240"/>
          </a:xfrm>
          <a:prstGeom prst="bentConnector3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136" name="Line 19"/>
          <p:cNvCxnSpPr>
            <a:stCxn id="128" idx="0"/>
            <a:endCxn id="112" idx="3"/>
          </p:cNvCxnSpPr>
          <p:nvPr/>
        </p:nvCxnSpPr>
        <p:spPr>
          <a:xfrm flipH="1" flipV="1">
            <a:off x="4968000" y="1711080"/>
            <a:ext cx="4078800" cy="1068480"/>
          </a:xfrm>
          <a:prstGeom prst="bentConnector3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137" name="TextShape 20"/>
          <p:cNvSpPr txBox="1"/>
          <p:nvPr/>
        </p:nvSpPr>
        <p:spPr>
          <a:xfrm>
            <a:off x="4510800" y="1973160"/>
            <a:ext cx="1828800" cy="16844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9000">
                <a:latin typeface="Comic Sans MS"/>
              </a:rPr>
              <a:t>...</a:t>
            </a:r>
            <a:endParaRPr/>
          </a:p>
        </p:txBody>
      </p:sp>
      <p:sp>
        <p:nvSpPr>
          <p:cNvPr id="138" name="Line 21"/>
          <p:cNvSpPr/>
          <p:nvPr/>
        </p:nvSpPr>
        <p:spPr>
          <a:xfrm flipV="1">
            <a:off x="4728600" y="842400"/>
            <a:ext cx="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pic>
        <p:nvPicPr>
          <p:cNvPr descr="" id="139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3764880" y="4915080"/>
            <a:ext cx="2466720" cy="1847520"/>
          </a:xfrm>
          <a:prstGeom prst="rect">
            <a:avLst/>
          </a:prstGeom>
        </p:spPr>
      </p:pic>
      <p:sp>
        <p:nvSpPr>
          <p:cNvPr id="140" name="Line 22"/>
          <p:cNvSpPr/>
          <p:nvPr/>
        </p:nvSpPr>
        <p:spPr>
          <a:xfrm flipV="1">
            <a:off x="4980600" y="4006800"/>
            <a:ext cx="0" cy="9144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41" name="TextShape 23"/>
          <p:cNvSpPr txBox="1"/>
          <p:nvPr/>
        </p:nvSpPr>
        <p:spPr>
          <a:xfrm>
            <a:off x="3727800" y="6762600"/>
            <a:ext cx="2514600" cy="5202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600">
                <a:latin typeface="FreeSans"/>
              </a:rPr>
              <a:t>Input image</a:t>
            </a:r>
            <a:endParaRPr/>
          </a:p>
        </p:txBody>
      </p:sp>
      <p:sp>
        <p:nvSpPr>
          <p:cNvPr id="142" name="TextShape 24"/>
          <p:cNvSpPr txBox="1"/>
          <p:nvPr/>
        </p:nvSpPr>
        <p:spPr>
          <a:xfrm>
            <a:off x="421200" y="3715200"/>
            <a:ext cx="3886200" cy="5202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600">
                <a:latin typeface="FreeSans"/>
              </a:rPr>
              <a:t>templete matchers</a:t>
            </a:r>
            <a:endParaRPr/>
          </a:p>
        </p:txBody>
      </p:sp>
      <p:sp>
        <p:nvSpPr>
          <p:cNvPr id="143" name="TextShape 25"/>
          <p:cNvSpPr txBox="1"/>
          <p:nvPr/>
        </p:nvSpPr>
        <p:spPr>
          <a:xfrm>
            <a:off x="4235400" y="851400"/>
            <a:ext cx="3886200" cy="5202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600">
                <a:latin typeface="FreeSans"/>
              </a:rPr>
              <a:t>prediction of class</a:t>
            </a:r>
            <a:endParaRPr/>
          </a:p>
        </p:txBody>
      </p:sp>
      <p:sp>
        <p:nvSpPr>
          <p:cNvPr id="144" name="TextShape 26"/>
          <p:cNvSpPr txBox="1"/>
          <p:nvPr/>
        </p:nvSpPr>
        <p:spPr>
          <a:xfrm>
            <a:off x="0" y="6012000"/>
            <a:ext cx="3657600" cy="14119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800">
                <a:solidFill>
                  <a:srgbClr val="ff0000"/>
                </a:solidFill>
                <a:latin typeface="FreeSans"/>
              </a:rPr>
              <a:t>BAD: </a:t>
            </a:r>
            <a:r>
              <a:rPr b="1" lang="en-US" sz="2600">
                <a:solidFill>
                  <a:srgbClr val="ff0000"/>
                </a:solidFill>
                <a:latin typeface="FreeSans"/>
              </a:rPr>
              <a:t>it may require an exponential nr. of templates!!!</a:t>
            </a:r>
            <a:endParaRPr/>
          </a:p>
        </p:txBody>
      </p:sp>
      <p:sp>
        <p:nvSpPr>
          <p:cNvPr id="145" name="TextShape 27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46" nam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extShape 1"/>
          <p:cNvSpPr txBox="1"/>
          <p:nvPr/>
        </p:nvSpPr>
        <p:spPr>
          <a:xfrm>
            <a:off x="6264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CHOOSING THE ARCHITECTURE</a:t>
            </a:r>
            <a:endParaRPr/>
          </a:p>
        </p:txBody>
      </p:sp>
      <p:sp>
        <p:nvSpPr>
          <p:cNvPr id="1082" name="TextShape 2"/>
          <p:cNvSpPr txBox="1"/>
          <p:nvPr/>
        </p:nvSpPr>
        <p:spPr>
          <a:xfrm>
            <a:off x="228960" y="1191600"/>
            <a:ext cx="9829800" cy="60948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1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Task dependent</a:t>
            </a:r>
            <a:endParaRPr/>
          </a:p>
          <a:p>
            <a:endParaRPr/>
          </a:p>
          <a:p>
            <a:pPr>
              <a:buBlip>
                <a:blip r:embed="rId2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Cross-validation</a:t>
            </a:r>
            <a:endParaRPr/>
          </a:p>
          <a:p>
            <a:endParaRPr/>
          </a:p>
          <a:p>
            <a:pPr>
              <a:buBlip>
                <a:blip r:embed="rId3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[Convolution → LCN → pooling]* + fully connected layer </a:t>
            </a:r>
            <a:endParaRPr/>
          </a:p>
          <a:p>
            <a:endParaRPr/>
          </a:p>
          <a:p>
            <a:pPr>
              <a:buBlip>
                <a:blip r:embed="rId4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The more data: the more layers and the more kernels</a:t>
            </a:r>
            <a:endParaRPr/>
          </a:p>
          <a:p>
            <a:pPr lvl="1">
              <a:buBlip>
                <a:blip r:embed="rId5"/>
              </a:buBlip>
            </a:pPr>
            <a:r>
              <a:rPr lang="en-US" sz="2800">
                <a:latin typeface="FreeSans"/>
              </a:rPr>
              <a:t>Look at the number of parameters at each layer</a:t>
            </a:r>
            <a:endParaRPr/>
          </a:p>
          <a:p>
            <a:pPr lvl="1">
              <a:buBlip>
                <a:blip r:embed="rId6"/>
              </a:buBlip>
            </a:pPr>
            <a:r>
              <a:rPr lang="en-US" sz="2800">
                <a:latin typeface="FreeSans"/>
              </a:rPr>
              <a:t>Look at the number of flops at each layer</a:t>
            </a:r>
            <a:endParaRPr/>
          </a:p>
          <a:p>
            <a:endParaRPr/>
          </a:p>
          <a:p>
            <a:pPr>
              <a:buBlip>
                <a:blip r:embed="rId7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Computational cost</a:t>
            </a:r>
            <a:endParaRPr/>
          </a:p>
          <a:p>
            <a:endParaRPr/>
          </a:p>
          <a:p>
            <a:pPr>
              <a:buBlip>
                <a:blip r:embed="rId8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Be creative :)</a:t>
            </a:r>
            <a:endParaRPr/>
          </a:p>
        </p:txBody>
      </p:sp>
      <p:sp>
        <p:nvSpPr>
          <p:cNvPr id="1083" name="TextShape 3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084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TextShape 1"/>
          <p:cNvSpPr txBox="1"/>
          <p:nvPr/>
        </p:nvSpPr>
        <p:spPr>
          <a:xfrm>
            <a:off x="6264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HOW TO OPTIMIZE</a:t>
            </a:r>
            <a:endParaRPr/>
          </a:p>
        </p:txBody>
      </p:sp>
      <p:sp>
        <p:nvSpPr>
          <p:cNvPr id="1086" name="TextShape 2"/>
          <p:cNvSpPr txBox="1"/>
          <p:nvPr/>
        </p:nvSpPr>
        <p:spPr>
          <a:xfrm>
            <a:off x="229320" y="1191600"/>
            <a:ext cx="9829800" cy="52398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1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SGD (with momentum) usually works very well</a:t>
            </a:r>
            <a:endParaRPr/>
          </a:p>
          <a:p>
            <a:endParaRPr/>
          </a:p>
          <a:p>
            <a:pPr>
              <a:buBlip>
                <a:blip r:embed="rId2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Pick learning rate by running on a subset of the data</a:t>
            </a:r>
            <a:endParaRPr/>
          </a:p>
          <a:p>
            <a:pPr lvl="1">
              <a:buBlip>
                <a:blip r:embed="rId3"/>
              </a:buBlip>
            </a:pPr>
            <a:r>
              <a:rPr lang="en-US" sz="2000">
                <a:solidFill>
                  <a:srgbClr val="000080"/>
                </a:solidFill>
                <a:latin typeface="FreeSans"/>
              </a:rPr>
              <a:t>Bottou “Stochastic Gradient Tricks” Neural Networks 2012</a:t>
            </a:r>
            <a:endParaRPr/>
          </a:p>
          <a:p>
            <a:pPr lvl="1">
              <a:buBlip>
                <a:blip r:embed="rId4"/>
              </a:buBlip>
            </a:pPr>
            <a:r>
              <a:rPr lang="en-US" sz="2000">
                <a:solidFill>
                  <a:srgbClr val="000000"/>
                </a:solidFill>
                <a:latin typeface="FreeSans"/>
              </a:rPr>
              <a:t>Start with large learning rate and divide by 2 until loss does not diverge</a:t>
            </a:r>
            <a:endParaRPr/>
          </a:p>
          <a:p>
            <a:pPr lvl="1">
              <a:buBlip>
                <a:blip r:embed="rId5"/>
              </a:buBlip>
            </a:pPr>
            <a:r>
              <a:rPr lang="en-US" sz="2000">
                <a:solidFill>
                  <a:srgbClr val="000000"/>
                </a:solidFill>
                <a:latin typeface="FreeSans"/>
              </a:rPr>
              <a:t>Decay learning rate by a factor of ~100 or more by the end of training </a:t>
            </a:r>
            <a:endParaRPr/>
          </a:p>
          <a:p>
            <a:endParaRPr/>
          </a:p>
          <a:p>
            <a:pPr>
              <a:buBlip>
                <a:blip r:embed="rId6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Use</a:t>
            </a:r>
            <a:r>
              <a:rPr b="1" lang="en-US" sz="2800">
                <a:latin typeface="FreeSans"/>
              </a:rPr>
              <a:t>     </a:t>
            </a:r>
            <a:r>
              <a:rPr lang="en-US" sz="2800">
                <a:latin typeface="FreeSans"/>
              </a:rPr>
              <a:t>     non-linearity</a:t>
            </a:r>
            <a:endParaRPr/>
          </a:p>
          <a:p>
            <a:endParaRPr/>
          </a:p>
          <a:p>
            <a:pPr>
              <a:buBlip>
                <a:blip r:embed="rId7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Initialize parameters so that each feature across layers has similar variance. Avoid units in saturation.</a:t>
            </a:r>
            <a:endParaRPr/>
          </a:p>
          <a:p>
            <a:endParaRPr/>
          </a:p>
        </p:txBody>
      </p:sp>
      <p:sp>
        <p:nvSpPr>
          <p:cNvPr id="1087" name="Line 3"/>
          <p:cNvSpPr/>
          <p:nvPr/>
        </p:nvSpPr>
        <p:spPr>
          <a:xfrm>
            <a:off x="1287000" y="4415400"/>
            <a:ext cx="457200" cy="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088" name="Line 4"/>
          <p:cNvSpPr/>
          <p:nvPr/>
        </p:nvSpPr>
        <p:spPr>
          <a:xfrm flipV="1">
            <a:off x="1744200" y="3958200"/>
            <a:ext cx="228600" cy="45720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089" name="TextShape 5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090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TextShape 1"/>
          <p:cNvSpPr txBox="1"/>
          <p:nvPr/>
        </p:nvSpPr>
        <p:spPr>
          <a:xfrm>
            <a:off x="6264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HOW TO IMPROVE GENERALIZATION</a:t>
            </a:r>
            <a:endParaRPr/>
          </a:p>
        </p:txBody>
      </p:sp>
      <p:sp>
        <p:nvSpPr>
          <p:cNvPr id="1092" name="TextShape 2"/>
          <p:cNvSpPr txBox="1"/>
          <p:nvPr/>
        </p:nvSpPr>
        <p:spPr>
          <a:xfrm>
            <a:off x="229320" y="1191600"/>
            <a:ext cx="9829800" cy="61635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1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Weight sharing (greatly reduce the number of parameters)</a:t>
            </a:r>
            <a:endParaRPr/>
          </a:p>
          <a:p>
            <a:endParaRPr/>
          </a:p>
          <a:p>
            <a:pPr>
              <a:buBlip>
                <a:blip r:embed="rId2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Data augmentation (e.g., jittering, noise injection, etc.)</a:t>
            </a:r>
            <a:endParaRPr/>
          </a:p>
          <a:p>
            <a:endParaRPr/>
          </a:p>
          <a:p>
            <a:pPr>
              <a:buBlip>
                <a:blip r:embed="rId3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Dropout </a:t>
            </a:r>
            <a:endParaRPr/>
          </a:p>
          <a:p>
            <a:pPr lvl="1">
              <a:buBlip>
                <a:blip r:embed="rId4"/>
              </a:buBlip>
            </a:pPr>
            <a:r>
              <a:rPr lang="en-US" sz="2000">
                <a:solidFill>
                  <a:srgbClr val="000080"/>
                </a:solidFill>
                <a:latin typeface="FreeSans"/>
              </a:rPr>
              <a:t>Hinton et al. “Improving Nns by preventing co-adaptation of feature detectors” arxiv 2012</a:t>
            </a:r>
            <a:endParaRPr/>
          </a:p>
          <a:p>
            <a:endParaRPr/>
          </a:p>
          <a:p>
            <a:pPr>
              <a:buBlip>
                <a:blip r:embed="rId5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Weight decay (L2, L1)</a:t>
            </a:r>
            <a:endParaRPr/>
          </a:p>
          <a:p>
            <a:endParaRPr/>
          </a:p>
          <a:p>
            <a:pPr>
              <a:buBlip>
                <a:blip r:embed="rId6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Sparsity in the hidden units</a:t>
            </a:r>
            <a:endParaRPr/>
          </a:p>
          <a:p>
            <a:endParaRPr/>
          </a:p>
          <a:p>
            <a:pPr>
              <a:buBlip>
                <a:blip r:embed="rId7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Multi-task (unsupervised learning) </a:t>
            </a:r>
            <a:endParaRPr/>
          </a:p>
          <a:p>
            <a:endParaRPr/>
          </a:p>
        </p:txBody>
      </p:sp>
      <p:sp>
        <p:nvSpPr>
          <p:cNvPr id="1093" name="TextShape 3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094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TextShape 1"/>
          <p:cNvSpPr txBox="1"/>
          <p:nvPr/>
        </p:nvSpPr>
        <p:spPr>
          <a:xfrm>
            <a:off x="6264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OTHER THINGS GOOD TO KNOW</a:t>
            </a:r>
            <a:endParaRPr/>
          </a:p>
        </p:txBody>
      </p:sp>
      <p:sp>
        <p:nvSpPr>
          <p:cNvPr id="1096" name="TextShape 2"/>
          <p:cNvSpPr txBox="1"/>
          <p:nvPr/>
        </p:nvSpPr>
        <p:spPr>
          <a:xfrm>
            <a:off x="229680" y="1191960"/>
            <a:ext cx="9829800" cy="21024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1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Check gradients numerically by finite differences</a:t>
            </a:r>
            <a:endParaRPr/>
          </a:p>
          <a:p>
            <a:endParaRPr/>
          </a:p>
          <a:p>
            <a:pPr>
              <a:buBlip>
                <a:blip r:embed="rId2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Visualize features (feature maps need to be uncorrelated) and have high variance.</a:t>
            </a:r>
            <a:endParaRPr/>
          </a:p>
          <a:p>
            <a:endParaRPr/>
          </a:p>
        </p:txBody>
      </p:sp>
      <p:pic>
        <p:nvPicPr>
          <p:cNvPr descr="" id="109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600" y="2929680"/>
            <a:ext cx="5029200" cy="3352320"/>
          </a:xfrm>
          <a:prstGeom prst="rect">
            <a:avLst/>
          </a:prstGeom>
        </p:spPr>
      </p:pic>
      <p:sp>
        <p:nvSpPr>
          <p:cNvPr id="1098" name="TextShape 3"/>
          <p:cNvSpPr txBox="1"/>
          <p:nvPr/>
        </p:nvSpPr>
        <p:spPr>
          <a:xfrm>
            <a:off x="2046240" y="5230440"/>
            <a:ext cx="1600200" cy="486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FreeSans"/>
              </a:rPr>
              <a:t>samples</a:t>
            </a:r>
            <a:endParaRPr/>
          </a:p>
        </p:txBody>
      </p:sp>
      <p:sp>
        <p:nvSpPr>
          <p:cNvPr id="1099" name="TextShape 4"/>
          <p:cNvSpPr txBox="1"/>
          <p:nvPr/>
        </p:nvSpPr>
        <p:spPr>
          <a:xfrm>
            <a:off x="3862800" y="6210000"/>
            <a:ext cx="2514600" cy="4867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400">
                <a:latin typeface="FreeSans"/>
              </a:rPr>
              <a:t>hidden unit</a:t>
            </a:r>
            <a:endParaRPr/>
          </a:p>
        </p:txBody>
      </p:sp>
      <p:sp>
        <p:nvSpPr>
          <p:cNvPr id="1100" name="TextShape 5"/>
          <p:cNvSpPr txBox="1"/>
          <p:nvPr/>
        </p:nvSpPr>
        <p:spPr>
          <a:xfrm>
            <a:off x="84600" y="6629040"/>
            <a:ext cx="9601200" cy="8830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solidFill>
                  <a:srgbClr val="ff0000"/>
                </a:solidFill>
                <a:latin typeface="FreeSans"/>
              </a:rPr>
              <a:t>Good training:</a:t>
            </a:r>
            <a:r>
              <a:rPr lang="en-US" sz="2400">
                <a:solidFill>
                  <a:srgbClr val="ff0000"/>
                </a:solidFill>
                <a:latin typeface="FreeSans"/>
              </a:rPr>
              <a:t> hidden units are sparse across samples </a:t>
            </a:r>
            <a:endParaRPr/>
          </a:p>
          <a:p>
            <a:r>
              <a:rPr lang="en-US" sz="2400">
                <a:solidFill>
                  <a:srgbClr val="ff0000"/>
                </a:solidFill>
                <a:latin typeface="FreeSans"/>
              </a:rPr>
              <a:t>                          </a:t>
            </a:r>
            <a:r>
              <a:rPr lang="en-US" sz="2400">
                <a:solidFill>
                  <a:srgbClr val="ff0000"/>
                </a:solidFill>
                <a:latin typeface="FreeSans"/>
              </a:rPr>
              <a:t>and across features. </a:t>
            </a:r>
            <a:endParaRPr/>
          </a:p>
        </p:txBody>
      </p:sp>
      <p:sp>
        <p:nvSpPr>
          <p:cNvPr id="1101" name="TextShape 6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102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TextShape 1"/>
          <p:cNvSpPr txBox="1"/>
          <p:nvPr/>
        </p:nvSpPr>
        <p:spPr>
          <a:xfrm>
            <a:off x="6264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OTHER THINGS GOOD TO KNOW</a:t>
            </a:r>
            <a:endParaRPr/>
          </a:p>
        </p:txBody>
      </p:sp>
      <p:sp>
        <p:nvSpPr>
          <p:cNvPr id="1104" name="TextShape 2"/>
          <p:cNvSpPr txBox="1"/>
          <p:nvPr/>
        </p:nvSpPr>
        <p:spPr>
          <a:xfrm>
            <a:off x="229680" y="1191960"/>
            <a:ext cx="9829800" cy="21024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1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Check gradients numerically by finite differences</a:t>
            </a:r>
            <a:endParaRPr/>
          </a:p>
          <a:p>
            <a:endParaRPr/>
          </a:p>
          <a:p>
            <a:pPr>
              <a:buBlip>
                <a:blip r:embed="rId2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Visualize features (feature maps need to be uncorrelated) and have high variance.</a:t>
            </a:r>
            <a:endParaRPr/>
          </a:p>
          <a:p>
            <a:endParaRPr/>
          </a:p>
        </p:txBody>
      </p:sp>
      <p:pic>
        <p:nvPicPr>
          <p:cNvPr descr="" id="110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600" y="2929680"/>
            <a:ext cx="5029200" cy="3352320"/>
          </a:xfrm>
          <a:prstGeom prst="rect">
            <a:avLst/>
          </a:prstGeom>
        </p:spPr>
      </p:pic>
      <p:sp>
        <p:nvSpPr>
          <p:cNvPr id="1106" name="TextShape 3"/>
          <p:cNvSpPr txBox="1"/>
          <p:nvPr/>
        </p:nvSpPr>
        <p:spPr>
          <a:xfrm>
            <a:off x="2046240" y="5230440"/>
            <a:ext cx="1600200" cy="486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latin typeface="FreeSans"/>
              </a:rPr>
              <a:t>samples</a:t>
            </a:r>
            <a:endParaRPr/>
          </a:p>
        </p:txBody>
      </p:sp>
      <p:sp>
        <p:nvSpPr>
          <p:cNvPr id="1107" name="TextShape 4"/>
          <p:cNvSpPr txBox="1"/>
          <p:nvPr/>
        </p:nvSpPr>
        <p:spPr>
          <a:xfrm>
            <a:off x="3862800" y="6210000"/>
            <a:ext cx="2514600" cy="4867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400">
                <a:latin typeface="FreeSans"/>
              </a:rPr>
              <a:t>hidden unit</a:t>
            </a:r>
            <a:endParaRPr/>
          </a:p>
        </p:txBody>
      </p:sp>
      <p:sp>
        <p:nvSpPr>
          <p:cNvPr id="1108" name="TextShape 5"/>
          <p:cNvSpPr txBox="1"/>
          <p:nvPr/>
        </p:nvSpPr>
        <p:spPr>
          <a:xfrm>
            <a:off x="84600" y="6629040"/>
            <a:ext cx="9601200" cy="8830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solidFill>
                  <a:srgbClr val="ff0000"/>
                </a:solidFill>
                <a:latin typeface="FreeSans"/>
              </a:rPr>
              <a:t>Bad training:</a:t>
            </a:r>
            <a:r>
              <a:rPr lang="en-US" sz="2400">
                <a:solidFill>
                  <a:srgbClr val="ff0000"/>
                </a:solidFill>
                <a:latin typeface="FreeSans"/>
              </a:rPr>
              <a:t> many hidden units ignore the input and/or</a:t>
            </a:r>
            <a:endParaRPr/>
          </a:p>
          <a:p>
            <a:r>
              <a:rPr lang="en-US" sz="2400">
                <a:solidFill>
                  <a:srgbClr val="ff0000"/>
                </a:solidFill>
                <a:latin typeface="FreeSans"/>
              </a:rPr>
              <a:t>                       </a:t>
            </a:r>
            <a:r>
              <a:rPr lang="en-US" sz="2400">
                <a:solidFill>
                  <a:srgbClr val="ff0000"/>
                </a:solidFill>
                <a:latin typeface="FreeSans"/>
              </a:rPr>
              <a:t>exhibit strong correlations.</a:t>
            </a:r>
            <a:endParaRPr/>
          </a:p>
        </p:txBody>
      </p:sp>
      <p:sp>
        <p:nvSpPr>
          <p:cNvPr id="1109" name="TextShape 6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110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TextShape 1"/>
          <p:cNvSpPr txBox="1"/>
          <p:nvPr/>
        </p:nvSpPr>
        <p:spPr>
          <a:xfrm>
            <a:off x="6264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OTHER THINGS GOOD TO KNOW</a:t>
            </a:r>
            <a:endParaRPr/>
          </a:p>
        </p:txBody>
      </p:sp>
      <p:sp>
        <p:nvSpPr>
          <p:cNvPr id="1112" name="TextShape 2"/>
          <p:cNvSpPr txBox="1"/>
          <p:nvPr/>
        </p:nvSpPr>
        <p:spPr>
          <a:xfrm>
            <a:off x="229680" y="1191960"/>
            <a:ext cx="9829800" cy="22669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1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Check gradients numerically by finite differences</a:t>
            </a:r>
            <a:endParaRPr/>
          </a:p>
          <a:p>
            <a:endParaRPr/>
          </a:p>
          <a:p>
            <a:pPr>
              <a:buBlip>
                <a:blip r:embed="rId2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Visualize features (feature maps need to be uncorrelated) and have high variance.</a:t>
            </a:r>
            <a:endParaRPr/>
          </a:p>
          <a:p>
            <a:endParaRPr/>
          </a:p>
          <a:p>
            <a:pPr>
              <a:buBlip>
                <a:blip r:embed="rId3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Visualize parameters</a:t>
            </a:r>
            <a:endParaRPr/>
          </a:p>
        </p:txBody>
      </p:sp>
      <p:sp>
        <p:nvSpPr>
          <p:cNvPr id="1113" name="TextShape 3"/>
          <p:cNvSpPr txBox="1"/>
          <p:nvPr/>
        </p:nvSpPr>
        <p:spPr>
          <a:xfrm>
            <a:off x="48600" y="6413400"/>
            <a:ext cx="9601200" cy="486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solidFill>
                  <a:srgbClr val="ff0000"/>
                </a:solidFill>
                <a:latin typeface="FreeSans"/>
              </a:rPr>
              <a:t>Good training:</a:t>
            </a:r>
            <a:r>
              <a:rPr lang="en-US" sz="2400">
                <a:solidFill>
                  <a:srgbClr val="ff0000"/>
                </a:solidFill>
                <a:latin typeface="FreeSans"/>
              </a:rPr>
              <a:t> learned filters exhibit structure and are uncorrelated. </a:t>
            </a:r>
            <a:endParaRPr/>
          </a:p>
        </p:txBody>
      </p:sp>
      <p:pic>
        <p:nvPicPr>
          <p:cNvPr descr="" id="1114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3092400" y="3877200"/>
            <a:ext cx="2103120" cy="2112120"/>
          </a:xfrm>
          <a:prstGeom prst="rect">
            <a:avLst/>
          </a:prstGeom>
        </p:spPr>
      </p:pic>
      <p:pic>
        <p:nvPicPr>
          <p:cNvPr descr="" id="1115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5432760" y="3877200"/>
            <a:ext cx="2103120" cy="2112120"/>
          </a:xfrm>
          <a:prstGeom prst="rect">
            <a:avLst/>
          </a:prstGeom>
        </p:spPr>
      </p:pic>
      <p:pic>
        <p:nvPicPr>
          <p:cNvPr descr="" id="1116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7783200" y="3877200"/>
            <a:ext cx="2103120" cy="2112120"/>
          </a:xfrm>
          <a:prstGeom prst="rect">
            <a:avLst/>
          </a:prstGeom>
        </p:spPr>
      </p:pic>
      <p:pic>
        <p:nvPicPr>
          <p:cNvPr descr="" id="1117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248760" y="3877200"/>
            <a:ext cx="2103120" cy="2112120"/>
          </a:xfrm>
          <a:prstGeom prst="rect">
            <a:avLst/>
          </a:prstGeom>
        </p:spPr>
      </p:pic>
      <p:sp>
        <p:nvSpPr>
          <p:cNvPr id="1118" name="CustomShape 4"/>
          <p:cNvSpPr/>
          <p:nvPr/>
        </p:nvSpPr>
        <p:spPr>
          <a:xfrm>
            <a:off x="241200" y="3886200"/>
            <a:ext cx="2103120" cy="2103120"/>
          </a:xfrm>
          <a:prstGeom prst="rect">
            <a:avLst/>
          </a:prstGeom>
          <a:ln w="54720">
            <a:solidFill>
              <a:srgbClr val="0000ff"/>
            </a:solidFill>
            <a:round/>
          </a:ln>
        </p:spPr>
      </p:sp>
      <p:sp>
        <p:nvSpPr>
          <p:cNvPr id="1119" name="CustomShape 5"/>
          <p:cNvSpPr/>
          <p:nvPr/>
        </p:nvSpPr>
        <p:spPr>
          <a:xfrm>
            <a:off x="3085560" y="3886560"/>
            <a:ext cx="2103120" cy="2103120"/>
          </a:xfrm>
          <a:prstGeom prst="rect">
            <a:avLst/>
          </a:prstGeom>
          <a:ln w="54720">
            <a:solidFill>
              <a:srgbClr val="ff0000"/>
            </a:solidFill>
            <a:round/>
          </a:ln>
        </p:spPr>
      </p:sp>
      <p:sp>
        <p:nvSpPr>
          <p:cNvPr id="1120" name="CustomShape 6"/>
          <p:cNvSpPr/>
          <p:nvPr/>
        </p:nvSpPr>
        <p:spPr>
          <a:xfrm>
            <a:off x="5461920" y="3886920"/>
            <a:ext cx="2103120" cy="2103120"/>
          </a:xfrm>
          <a:prstGeom prst="rect">
            <a:avLst/>
          </a:prstGeom>
          <a:ln w="54720">
            <a:solidFill>
              <a:srgbClr val="ff0000"/>
            </a:solidFill>
            <a:round/>
          </a:ln>
        </p:spPr>
      </p:sp>
      <p:sp>
        <p:nvSpPr>
          <p:cNvPr id="1121" name="CustomShape 7"/>
          <p:cNvSpPr/>
          <p:nvPr/>
        </p:nvSpPr>
        <p:spPr>
          <a:xfrm>
            <a:off x="7802280" y="3887280"/>
            <a:ext cx="2103120" cy="2103120"/>
          </a:xfrm>
          <a:prstGeom prst="rect">
            <a:avLst/>
          </a:prstGeom>
          <a:ln w="54720">
            <a:solidFill>
              <a:srgbClr val="ff0000"/>
            </a:solidFill>
            <a:round/>
          </a:ln>
        </p:spPr>
      </p:sp>
      <p:sp>
        <p:nvSpPr>
          <p:cNvPr id="1122" name="TextShape 8"/>
          <p:cNvSpPr txBox="1"/>
          <p:nvPr/>
        </p:nvSpPr>
        <p:spPr>
          <a:xfrm>
            <a:off x="457200" y="3519000"/>
            <a:ext cx="1600200" cy="3877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>
                <a:latin typeface="FreeSans"/>
              </a:rPr>
              <a:t>GOOD</a:t>
            </a:r>
            <a:endParaRPr/>
          </a:p>
        </p:txBody>
      </p:sp>
      <p:sp>
        <p:nvSpPr>
          <p:cNvPr id="1123" name="TextShape 9"/>
          <p:cNvSpPr txBox="1"/>
          <p:nvPr/>
        </p:nvSpPr>
        <p:spPr>
          <a:xfrm>
            <a:off x="5666400" y="3498480"/>
            <a:ext cx="1600200" cy="3877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>
                <a:latin typeface="FreeSans"/>
              </a:rPr>
              <a:t>BAD</a:t>
            </a:r>
            <a:endParaRPr/>
          </a:p>
        </p:txBody>
      </p:sp>
      <p:sp>
        <p:nvSpPr>
          <p:cNvPr id="1124" name="TextShape 10"/>
          <p:cNvSpPr txBox="1"/>
          <p:nvPr/>
        </p:nvSpPr>
        <p:spPr>
          <a:xfrm>
            <a:off x="3373920" y="3519720"/>
            <a:ext cx="1600200" cy="3877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>
                <a:latin typeface="FreeSans"/>
              </a:rPr>
              <a:t>BAD</a:t>
            </a:r>
            <a:endParaRPr/>
          </a:p>
        </p:txBody>
      </p:sp>
      <p:sp>
        <p:nvSpPr>
          <p:cNvPr id="1125" name="TextShape 11"/>
          <p:cNvSpPr txBox="1"/>
          <p:nvPr/>
        </p:nvSpPr>
        <p:spPr>
          <a:xfrm>
            <a:off x="8053920" y="3519720"/>
            <a:ext cx="1600200" cy="3877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>
                <a:latin typeface="FreeSans"/>
              </a:rPr>
              <a:t>BAD</a:t>
            </a:r>
            <a:endParaRPr/>
          </a:p>
        </p:txBody>
      </p:sp>
      <p:sp>
        <p:nvSpPr>
          <p:cNvPr id="1126" name="TextShape 12"/>
          <p:cNvSpPr txBox="1"/>
          <p:nvPr/>
        </p:nvSpPr>
        <p:spPr>
          <a:xfrm>
            <a:off x="3297600" y="5967000"/>
            <a:ext cx="1600200" cy="3877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>
                <a:latin typeface="FreeSans"/>
              </a:rPr>
              <a:t>too noisy</a:t>
            </a:r>
            <a:endParaRPr/>
          </a:p>
        </p:txBody>
      </p:sp>
      <p:sp>
        <p:nvSpPr>
          <p:cNvPr id="1127" name="TextShape 13"/>
          <p:cNvSpPr txBox="1"/>
          <p:nvPr/>
        </p:nvSpPr>
        <p:spPr>
          <a:xfrm>
            <a:off x="5673960" y="5967360"/>
            <a:ext cx="1600200" cy="3877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>
                <a:latin typeface="FreeSans"/>
              </a:rPr>
              <a:t>too correlated</a:t>
            </a:r>
            <a:endParaRPr/>
          </a:p>
        </p:txBody>
      </p:sp>
      <p:sp>
        <p:nvSpPr>
          <p:cNvPr id="1128" name="TextShape 14"/>
          <p:cNvSpPr txBox="1"/>
          <p:nvPr/>
        </p:nvSpPr>
        <p:spPr>
          <a:xfrm>
            <a:off x="8085960" y="5967360"/>
            <a:ext cx="1600200" cy="3877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>
                <a:latin typeface="FreeSans"/>
              </a:rPr>
              <a:t>lack structure</a:t>
            </a:r>
            <a:endParaRPr/>
          </a:p>
        </p:txBody>
      </p:sp>
      <p:sp>
        <p:nvSpPr>
          <p:cNvPr id="1129" name="TextShape 15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130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TextShape 1"/>
          <p:cNvSpPr txBox="1"/>
          <p:nvPr/>
        </p:nvSpPr>
        <p:spPr>
          <a:xfrm>
            <a:off x="6264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OTHER THINGS GOOD TO KNOW</a:t>
            </a:r>
            <a:endParaRPr/>
          </a:p>
        </p:txBody>
      </p:sp>
      <p:sp>
        <p:nvSpPr>
          <p:cNvPr id="1132" name="TextShape 2"/>
          <p:cNvSpPr txBox="1"/>
          <p:nvPr/>
        </p:nvSpPr>
        <p:spPr>
          <a:xfrm>
            <a:off x="229680" y="1191960"/>
            <a:ext cx="9829800" cy="39816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1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Check gradients numerically by finite differences</a:t>
            </a:r>
            <a:endParaRPr/>
          </a:p>
          <a:p>
            <a:endParaRPr/>
          </a:p>
          <a:p>
            <a:pPr>
              <a:buBlip>
                <a:blip r:embed="rId2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Visualize features (feature maps need to be uncorrelated) and have high variance.</a:t>
            </a:r>
            <a:endParaRPr/>
          </a:p>
          <a:p>
            <a:endParaRPr/>
          </a:p>
          <a:p>
            <a:pPr>
              <a:buBlip>
                <a:blip r:embed="rId3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Visualize parameters</a:t>
            </a:r>
            <a:endParaRPr/>
          </a:p>
          <a:p>
            <a:endParaRPr/>
          </a:p>
          <a:p>
            <a:pPr>
              <a:buBlip>
                <a:blip r:embed="rId4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Measure error on both training and validation set.</a:t>
            </a:r>
            <a:endParaRPr/>
          </a:p>
          <a:p>
            <a:endParaRPr/>
          </a:p>
          <a:p>
            <a:pPr>
              <a:buBlip>
                <a:blip r:embed="rId5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Test on a small subset of the data and check the error → 0.</a:t>
            </a:r>
            <a:endParaRPr/>
          </a:p>
          <a:p>
            <a:endParaRPr/>
          </a:p>
        </p:txBody>
      </p:sp>
      <p:sp>
        <p:nvSpPr>
          <p:cNvPr id="1133" name="TextShape 3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134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TextShape 1"/>
          <p:cNvSpPr txBox="1"/>
          <p:nvPr/>
        </p:nvSpPr>
        <p:spPr>
          <a:xfrm>
            <a:off x="6264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WHAT IF IT DOES NOT WORK?</a:t>
            </a:r>
            <a:endParaRPr/>
          </a:p>
        </p:txBody>
      </p:sp>
      <p:sp>
        <p:nvSpPr>
          <p:cNvPr id="1136" name="TextShape 2"/>
          <p:cNvSpPr txBox="1"/>
          <p:nvPr/>
        </p:nvSpPr>
        <p:spPr>
          <a:xfrm>
            <a:off x="229680" y="1191960"/>
            <a:ext cx="9829800" cy="64605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1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Training diverges:</a:t>
            </a:r>
            <a:endParaRPr/>
          </a:p>
          <a:p>
            <a:pPr lvl="1">
              <a:buBlip>
                <a:blip r:embed="rId2"/>
              </a:buBlip>
            </a:pPr>
            <a:r>
              <a:rPr lang="en-US" sz="2400">
                <a:latin typeface="FreeSans"/>
              </a:rPr>
              <a:t>Learning rate may be too large → decrease learning rate</a:t>
            </a:r>
            <a:endParaRPr/>
          </a:p>
          <a:p>
            <a:pPr lvl="1">
              <a:buBlip>
                <a:blip r:embed="rId3"/>
              </a:buBlip>
            </a:pPr>
            <a:r>
              <a:rPr lang="en-US" sz="2400">
                <a:latin typeface="FreeSans"/>
              </a:rPr>
              <a:t>BPROP is buggy → numerical gradient checking</a:t>
            </a:r>
            <a:endParaRPr/>
          </a:p>
          <a:p>
            <a:endParaRPr/>
          </a:p>
          <a:p>
            <a:pPr>
              <a:buBlip>
                <a:blip r:embed="rId4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Parameters collapse / loss is minimized but accuracy is low</a:t>
            </a:r>
            <a:endParaRPr/>
          </a:p>
          <a:p>
            <a:pPr lvl="1">
              <a:buBlip>
                <a:blip r:embed="rId5"/>
              </a:buBlip>
            </a:pPr>
            <a:r>
              <a:rPr lang="en-US" sz="2400">
                <a:latin typeface="FreeSans"/>
              </a:rPr>
              <a:t> </a:t>
            </a:r>
            <a:r>
              <a:rPr lang="en-US" sz="2400">
                <a:latin typeface="FreeSans"/>
              </a:rPr>
              <a:t>Check loss function:</a:t>
            </a:r>
            <a:endParaRPr/>
          </a:p>
          <a:p>
            <a:pPr lvl="2">
              <a:buBlip>
                <a:blip r:embed="rId6"/>
              </a:buBlip>
            </a:pPr>
            <a:r>
              <a:rPr lang="en-US" sz="2400">
                <a:latin typeface="FreeSans"/>
              </a:rPr>
              <a:t>Is it appropriate for the task you want to solve?</a:t>
            </a:r>
            <a:endParaRPr/>
          </a:p>
          <a:p>
            <a:pPr lvl="2">
              <a:buBlip>
                <a:blip r:embed="rId7"/>
              </a:buBlip>
            </a:pPr>
            <a:r>
              <a:rPr lang="en-US" sz="2400">
                <a:latin typeface="FreeSans"/>
              </a:rPr>
              <a:t>Does it have degenerate solutions?</a:t>
            </a:r>
            <a:endParaRPr/>
          </a:p>
          <a:p>
            <a:endParaRPr/>
          </a:p>
          <a:p>
            <a:pPr>
              <a:buBlip>
                <a:blip r:embed="rId8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Network is underperforming</a:t>
            </a:r>
            <a:endParaRPr/>
          </a:p>
          <a:p>
            <a:pPr lvl="1">
              <a:buBlip>
                <a:blip r:embed="rId9"/>
              </a:buBlip>
            </a:pPr>
            <a:r>
              <a:rPr lang="en-US" sz="2400">
                <a:latin typeface="FreeSans"/>
              </a:rPr>
              <a:t>Compute flops and nr. params. →  if too small, make net larger</a:t>
            </a:r>
            <a:endParaRPr/>
          </a:p>
          <a:p>
            <a:pPr lvl="1">
              <a:buBlip>
                <a:blip r:embed="rId10"/>
              </a:buBlip>
            </a:pPr>
            <a:r>
              <a:rPr lang="en-US" sz="2400">
                <a:latin typeface="FreeSans"/>
              </a:rPr>
              <a:t>Visualize hidden units/params → fix optmization</a:t>
            </a:r>
            <a:r>
              <a:rPr lang="en-US" sz="2400">
                <a:latin typeface="FreeSans"/>
              </a:rPr>
              <a:t>	</a:t>
            </a:r>
            <a:endParaRPr/>
          </a:p>
          <a:p>
            <a:endParaRPr/>
          </a:p>
          <a:p>
            <a:pPr>
              <a:buBlip>
                <a:blip r:embed="rId11"/>
              </a:buBlip>
            </a:pPr>
            <a:r>
              <a:rPr lang="en-US" sz="2800">
                <a:latin typeface="FreeSans"/>
              </a:rPr>
              <a:t> </a:t>
            </a:r>
            <a:r>
              <a:rPr lang="en-US" sz="2800">
                <a:latin typeface="FreeSans"/>
              </a:rPr>
              <a:t>Network is too slow</a:t>
            </a:r>
            <a:endParaRPr/>
          </a:p>
          <a:p>
            <a:pPr lvl="1">
              <a:buBlip>
                <a:blip r:embed="rId12"/>
              </a:buBlip>
            </a:pPr>
            <a:r>
              <a:rPr lang="en-US" sz="2400">
                <a:latin typeface="FreeSans"/>
              </a:rPr>
              <a:t>Compute flops and nr. params. → GPU,distrib. framework, make net smaller </a:t>
            </a:r>
            <a:endParaRPr/>
          </a:p>
          <a:p>
            <a:endParaRPr/>
          </a:p>
        </p:txBody>
      </p:sp>
      <p:sp>
        <p:nvSpPr>
          <p:cNvPr id="1137" name="TextShape 3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138" nam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TextShape 1"/>
          <p:cNvSpPr txBox="1"/>
          <p:nvPr/>
        </p:nvSpPr>
        <p:spPr>
          <a:xfrm>
            <a:off x="6228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SUMMARY</a:t>
            </a:r>
            <a:endParaRPr/>
          </a:p>
        </p:txBody>
      </p:sp>
      <p:sp>
        <p:nvSpPr>
          <p:cNvPr id="1140" name="TextShape 2"/>
          <p:cNvSpPr txBox="1"/>
          <p:nvPr/>
        </p:nvSpPr>
        <p:spPr>
          <a:xfrm>
            <a:off x="277200" y="819000"/>
            <a:ext cx="9144000" cy="70963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1"/>
              </a:buBlip>
            </a:pPr>
            <a:r>
              <a:rPr lang="en-US" sz="2600"/>
              <a:t> </a:t>
            </a:r>
            <a:r>
              <a:rPr lang="en-US" sz="2600"/>
              <a:t>Deep Learning = Learning Hierarchical representations.</a:t>
            </a:r>
            <a:endParaRPr/>
          </a:p>
          <a:p>
            <a:pPr>
              <a:buBlip>
                <a:blip r:embed="rId2"/>
              </a:buBlip>
            </a:pPr>
            <a:r>
              <a:rPr lang="en-US" sz="2600"/>
              <a:t> </a:t>
            </a:r>
            <a:r>
              <a:rPr lang="en-US" sz="2600"/>
              <a:t>Leverage compositionality to gain efficiency.</a:t>
            </a:r>
            <a:endParaRPr/>
          </a:p>
          <a:p>
            <a:endParaRPr/>
          </a:p>
          <a:p>
            <a:pPr>
              <a:buBlip>
                <a:blip r:embed="rId3"/>
              </a:buBlip>
            </a:pPr>
            <a:r>
              <a:rPr lang="en-US" sz="2600"/>
              <a:t> </a:t>
            </a:r>
            <a:r>
              <a:rPr lang="en-US" sz="2600"/>
              <a:t>Unsupervised learning: active research topic.</a:t>
            </a:r>
            <a:endParaRPr/>
          </a:p>
          <a:p>
            <a:endParaRPr/>
          </a:p>
          <a:p>
            <a:pPr>
              <a:buBlip>
                <a:blip r:embed="rId4"/>
              </a:buBlip>
            </a:pPr>
            <a:r>
              <a:rPr lang="en-US" sz="2600"/>
              <a:t> </a:t>
            </a:r>
            <a:r>
              <a:rPr lang="en-US" sz="2600"/>
              <a:t>Supervised learning: most successful set up today.</a:t>
            </a:r>
            <a:endParaRPr/>
          </a:p>
          <a:p>
            <a:endParaRPr/>
          </a:p>
          <a:p>
            <a:pPr>
              <a:buBlip>
                <a:blip r:embed="rId5"/>
              </a:buBlip>
            </a:pPr>
            <a:r>
              <a:rPr lang="en-US" sz="2600"/>
              <a:t> </a:t>
            </a:r>
            <a:r>
              <a:rPr lang="en-US" sz="2600"/>
              <a:t>Optimization</a:t>
            </a:r>
            <a:endParaRPr/>
          </a:p>
          <a:p>
            <a:pPr lvl="1">
              <a:buBlip>
                <a:blip r:embed="rId6"/>
              </a:buBlip>
            </a:pPr>
            <a:r>
              <a:rPr lang="en-US" sz="2200"/>
              <a:t>Don't we get stuck in local minima? No, they are all the same!</a:t>
            </a:r>
            <a:endParaRPr/>
          </a:p>
          <a:p>
            <a:pPr lvl="1">
              <a:buBlip>
                <a:blip r:embed="rId7"/>
              </a:buBlip>
            </a:pPr>
            <a:r>
              <a:rPr lang="en-US" sz="2200"/>
              <a:t>In large scale applications, local minima are even less of an issue.</a:t>
            </a:r>
            <a:endParaRPr/>
          </a:p>
          <a:p>
            <a:endParaRPr/>
          </a:p>
          <a:p>
            <a:pPr>
              <a:buBlip>
                <a:blip r:embed="rId8"/>
              </a:buBlip>
            </a:pPr>
            <a:r>
              <a:rPr lang="en-US" sz="2600"/>
              <a:t> </a:t>
            </a:r>
            <a:r>
              <a:rPr lang="en-US" sz="2600"/>
              <a:t>Scaling</a:t>
            </a:r>
            <a:endParaRPr/>
          </a:p>
          <a:p>
            <a:pPr lvl="1">
              <a:buBlip>
                <a:blip r:embed="rId9"/>
              </a:buBlip>
            </a:pPr>
            <a:r>
              <a:rPr lang="en-US" sz="2200"/>
              <a:t>GPUs</a:t>
            </a:r>
            <a:endParaRPr/>
          </a:p>
          <a:p>
            <a:pPr lvl="1">
              <a:buBlip>
                <a:blip r:embed="rId10"/>
              </a:buBlip>
            </a:pPr>
            <a:r>
              <a:rPr lang="en-US" sz="2200"/>
              <a:t>Distributed framework (Google)</a:t>
            </a:r>
            <a:endParaRPr/>
          </a:p>
          <a:p>
            <a:pPr lvl="1">
              <a:buBlip>
                <a:blip r:embed="rId11"/>
              </a:buBlip>
            </a:pPr>
            <a:r>
              <a:rPr lang="en-US" sz="2200"/>
              <a:t>Better optimization techniques</a:t>
            </a:r>
            <a:endParaRPr/>
          </a:p>
          <a:p>
            <a:endParaRPr/>
          </a:p>
          <a:p>
            <a:pPr>
              <a:buBlip>
                <a:blip r:embed="rId12"/>
              </a:buBlip>
            </a:pPr>
            <a:r>
              <a:rPr lang="en-US" sz="2600"/>
              <a:t> </a:t>
            </a:r>
            <a:r>
              <a:rPr lang="en-US" sz="2600"/>
              <a:t>Generalization on small datasets (curse of dimensionality):</a:t>
            </a:r>
            <a:endParaRPr/>
          </a:p>
          <a:p>
            <a:pPr lvl="1">
              <a:buBlip>
                <a:blip r:embed="rId13"/>
              </a:buBlip>
            </a:pPr>
            <a:r>
              <a:rPr lang="en-US" sz="2200"/>
              <a:t>Input distortions</a:t>
            </a:r>
            <a:endParaRPr/>
          </a:p>
          <a:p>
            <a:pPr lvl="1">
              <a:buBlip>
                <a:blip r:embed="rId14"/>
              </a:buBlip>
            </a:pPr>
            <a:r>
              <a:rPr lang="en-US" sz="2200"/>
              <a:t> </a:t>
            </a:r>
            <a:r>
              <a:rPr lang="en-US" sz="2200"/>
              <a:t>weight decay</a:t>
            </a:r>
            <a:endParaRPr/>
          </a:p>
          <a:p>
            <a:pPr lvl="1">
              <a:buBlip>
                <a:blip r:embed="rId15"/>
              </a:buBlip>
            </a:pPr>
            <a:r>
              <a:rPr lang="en-US" sz="2200"/>
              <a:t> </a:t>
            </a:r>
            <a:r>
              <a:rPr lang="en-US" sz="2200"/>
              <a:t>dropout</a:t>
            </a:r>
            <a:endParaRPr/>
          </a:p>
          <a:p>
            <a:endParaRPr/>
          </a:p>
        </p:txBody>
      </p:sp>
      <p:sp>
        <p:nvSpPr>
          <p:cNvPr id="1141" name="TextShape 3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142" name=""/>
          <p:cNvPicPr/>
          <p:nvPr/>
        </p:nvPicPr>
        <p:blipFill>
          <a:blip r:embed="rId16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TextShape 1"/>
          <p:cNvSpPr txBox="1"/>
          <p:nvPr/>
        </p:nvSpPr>
        <p:spPr>
          <a:xfrm>
            <a:off x="2356560" y="2608200"/>
            <a:ext cx="5777640" cy="19728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6000">
                <a:solidFill>
                  <a:srgbClr val="000080"/>
                </a:solidFill>
                <a:latin typeface="FreeSans"/>
              </a:rPr>
              <a:t>THANK YOU!</a:t>
            </a:r>
            <a:endParaRPr/>
          </a:p>
        </p:txBody>
      </p:sp>
      <p:sp>
        <p:nvSpPr>
          <p:cNvPr id="1144" name="TextShape 2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14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  <p:sp>
        <p:nvSpPr>
          <p:cNvPr id="1146" name="TextShape 3"/>
          <p:cNvSpPr txBox="1"/>
          <p:nvPr/>
        </p:nvSpPr>
        <p:spPr>
          <a:xfrm>
            <a:off x="228600" y="4800600"/>
            <a:ext cx="9601200" cy="10810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3000">
                <a:solidFill>
                  <a:srgbClr val="ff0000"/>
                </a:solidFill>
                <a:latin typeface="FreeSans"/>
              </a:rPr>
              <a:t>NOTE: IJCV Special Issue on Deep Learning. </a:t>
            </a:r>
            <a:endParaRPr/>
          </a:p>
          <a:p>
            <a:pPr algn="ctr"/>
            <a:r>
              <a:rPr b="1" lang="en-US" sz="3000">
                <a:solidFill>
                  <a:srgbClr val="ff0000"/>
                </a:solidFill>
                <a:latin typeface="FreeSans"/>
              </a:rPr>
              <a:t>Deadline: 9 Feb. 2014.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0" y="180000"/>
            <a:ext cx="100800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</a:rPr>
              <a:t>Composition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235800" y="5934600"/>
            <a:ext cx="2514600" cy="5202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600">
                <a:latin typeface="FreeSans"/>
              </a:rPr>
              <a:t>Input image</a:t>
            </a:r>
            <a:endParaRPr/>
          </a:p>
        </p:txBody>
      </p:sp>
      <p:sp>
        <p:nvSpPr>
          <p:cNvPr id="149" name="TextShape 3"/>
          <p:cNvSpPr txBox="1"/>
          <p:nvPr/>
        </p:nvSpPr>
        <p:spPr>
          <a:xfrm>
            <a:off x="-82800" y="4003200"/>
            <a:ext cx="1864800" cy="9500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600">
                <a:latin typeface="FreeSans"/>
              </a:rPr>
              <a:t>low level parts</a:t>
            </a:r>
            <a:endParaRPr/>
          </a:p>
        </p:txBody>
      </p:sp>
      <p:sp>
        <p:nvSpPr>
          <p:cNvPr id="150" name="TextShape 4"/>
          <p:cNvSpPr txBox="1"/>
          <p:nvPr/>
        </p:nvSpPr>
        <p:spPr>
          <a:xfrm>
            <a:off x="2244600" y="851400"/>
            <a:ext cx="2588400" cy="4212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000">
                <a:latin typeface="FreeSans"/>
              </a:rPr>
              <a:t>prediction of class</a:t>
            </a:r>
            <a:endParaRPr/>
          </a:p>
        </p:txBody>
      </p:sp>
      <p:sp>
        <p:nvSpPr>
          <p:cNvPr id="151" name="TextShape 5"/>
          <p:cNvSpPr txBox="1"/>
          <p:nvPr/>
        </p:nvSpPr>
        <p:spPr>
          <a:xfrm>
            <a:off x="5486400" y="5418720"/>
            <a:ext cx="4114800" cy="9820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2800">
                <a:solidFill>
                  <a:srgbClr val="ff0000"/>
                </a:solidFill>
                <a:latin typeface="FreeSans"/>
              </a:rPr>
              <a:t>GOOD: </a:t>
            </a:r>
            <a:r>
              <a:rPr b="1" lang="en-US" sz="2600">
                <a:solidFill>
                  <a:srgbClr val="ff0000"/>
                </a:solidFill>
                <a:latin typeface="FreeSans"/>
              </a:rPr>
              <a:t>(exponentially) more efficient</a:t>
            </a:r>
            <a:endParaRPr/>
          </a:p>
        </p:txBody>
      </p:sp>
      <p:sp>
        <p:nvSpPr>
          <p:cNvPr id="152" name="TextShape 6"/>
          <p:cNvSpPr txBox="1"/>
          <p:nvPr/>
        </p:nvSpPr>
        <p:spPr>
          <a:xfrm>
            <a:off x="-190800" y="2851560"/>
            <a:ext cx="2093400" cy="9500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600">
                <a:latin typeface="FreeSans"/>
              </a:rPr>
              <a:t>mid-level parts</a:t>
            </a:r>
            <a:endParaRPr/>
          </a:p>
        </p:txBody>
      </p:sp>
      <p:sp>
        <p:nvSpPr>
          <p:cNvPr id="153" name="TextShape 7"/>
          <p:cNvSpPr txBox="1"/>
          <p:nvPr/>
        </p:nvSpPr>
        <p:spPr>
          <a:xfrm>
            <a:off x="-190440" y="1483920"/>
            <a:ext cx="2093400" cy="9500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600">
                <a:latin typeface="FreeSans"/>
              </a:rPr>
              <a:t>high-level parts</a:t>
            </a:r>
            <a:endParaRPr/>
          </a:p>
        </p:txBody>
      </p:sp>
      <p:sp>
        <p:nvSpPr>
          <p:cNvPr id="154" name="CustomShape 8"/>
          <p:cNvSpPr/>
          <p:nvPr/>
        </p:nvSpPr>
        <p:spPr>
          <a:xfrm>
            <a:off x="1904400" y="4053600"/>
            <a:ext cx="3657600" cy="757800"/>
          </a:xfrm>
          <a:prstGeom prst="rect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55" name="CustomShape 9"/>
          <p:cNvSpPr/>
          <p:nvPr/>
        </p:nvSpPr>
        <p:spPr>
          <a:xfrm>
            <a:off x="1760400" y="2754000"/>
            <a:ext cx="3943800" cy="1157760"/>
          </a:xfrm>
          <a:prstGeom prst="rect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56" name="Line 10"/>
          <p:cNvSpPr/>
          <p:nvPr/>
        </p:nvSpPr>
        <p:spPr>
          <a:xfrm flipV="1">
            <a:off x="3684600" y="4766760"/>
            <a:ext cx="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pic>
        <p:nvPicPr>
          <p:cNvPr descr="" id="15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32880" y="5311080"/>
            <a:ext cx="2466720" cy="1847520"/>
          </a:xfrm>
          <a:prstGeom prst="rect">
            <a:avLst/>
          </a:prstGeom>
        </p:spPr>
      </p:pic>
      <p:pic>
        <p:nvPicPr>
          <p:cNvPr descr="" id="15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349000" y="4066200"/>
            <a:ext cx="2971800" cy="685800"/>
          </a:xfrm>
          <a:prstGeom prst="rect">
            <a:avLst/>
          </a:prstGeom>
        </p:spPr>
      </p:pic>
      <p:pic>
        <p:nvPicPr>
          <p:cNvPr descr="" id="15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82600" y="2874600"/>
            <a:ext cx="3344400" cy="914400"/>
          </a:xfrm>
          <a:prstGeom prst="rect">
            <a:avLst/>
          </a:prstGeom>
        </p:spPr>
      </p:pic>
      <p:sp>
        <p:nvSpPr>
          <p:cNvPr id="160" name="TextShape 11"/>
          <p:cNvSpPr txBox="1"/>
          <p:nvPr/>
        </p:nvSpPr>
        <p:spPr>
          <a:xfrm>
            <a:off x="5799600" y="2916720"/>
            <a:ext cx="4800600" cy="9820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Blip>
                <a:blip r:embed="rId4"/>
              </a:buBlip>
            </a:pPr>
            <a:r>
              <a:rPr lang="en-US" sz="2800">
                <a:solidFill>
                  <a:srgbClr val="000000"/>
                </a:solidFill>
                <a:latin typeface="FreeSans"/>
              </a:rPr>
              <a:t> </a:t>
            </a:r>
            <a:r>
              <a:rPr lang="en-US" sz="2600">
                <a:solidFill>
                  <a:srgbClr val="000000"/>
                </a:solidFill>
                <a:latin typeface="FreeSans"/>
              </a:rPr>
              <a:t>reuse intermediate parts</a:t>
            </a:r>
            <a:endParaRPr/>
          </a:p>
          <a:p>
            <a:pPr>
              <a:buBlip>
                <a:blip r:embed="rId5"/>
              </a:buBlip>
            </a:pPr>
            <a:r>
              <a:rPr lang="en-US" sz="2600">
                <a:solidFill>
                  <a:srgbClr val="000000"/>
                </a:solidFill>
                <a:latin typeface="FreeSans"/>
              </a:rPr>
              <a:t> </a:t>
            </a:r>
            <a:r>
              <a:rPr lang="en-US" sz="2600">
                <a:solidFill>
                  <a:srgbClr val="000000"/>
                </a:solidFill>
                <a:latin typeface="FreeSans"/>
              </a:rPr>
              <a:t>distributed representations</a:t>
            </a:r>
            <a:endParaRPr/>
          </a:p>
        </p:txBody>
      </p:sp>
      <p:sp>
        <p:nvSpPr>
          <p:cNvPr id="161" name="TextShape 12"/>
          <p:cNvSpPr txBox="1"/>
          <p:nvPr/>
        </p:nvSpPr>
        <p:spPr>
          <a:xfrm>
            <a:off x="38160" y="7186680"/>
            <a:ext cx="842004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Lee et al. “Convolutional DBN's ...” ICML 2009, Zeiler &amp; Fergus  </a:t>
            </a:r>
            <a:endParaRPr/>
          </a:p>
        </p:txBody>
      </p:sp>
      <p:sp>
        <p:nvSpPr>
          <p:cNvPr id="162" name="TextShape 13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63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  <p:sp>
        <p:nvSpPr>
          <p:cNvPr id="164" name="CustomShape 14"/>
          <p:cNvSpPr/>
          <p:nvPr/>
        </p:nvSpPr>
        <p:spPr>
          <a:xfrm>
            <a:off x="1760760" y="1422000"/>
            <a:ext cx="3943800" cy="1157760"/>
          </a:xfrm>
          <a:prstGeom prst="rect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65" name="Line 15"/>
          <p:cNvSpPr/>
          <p:nvPr/>
        </p:nvSpPr>
        <p:spPr>
          <a:xfrm flipV="1">
            <a:off x="3684600" y="1167120"/>
            <a:ext cx="0" cy="2286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pic>
        <p:nvPicPr>
          <p:cNvPr descr="" id="166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1892160" y="1591200"/>
            <a:ext cx="685800" cy="770400"/>
          </a:xfrm>
          <a:prstGeom prst="rect">
            <a:avLst/>
          </a:prstGeom>
        </p:spPr>
      </p:pic>
      <p:pic>
        <p:nvPicPr>
          <p:cNvPr descr="" id="167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4723200" y="1627200"/>
            <a:ext cx="771120" cy="706320"/>
          </a:xfrm>
          <a:prstGeom prst="rect">
            <a:avLst/>
          </a:prstGeom>
        </p:spPr>
      </p:pic>
      <p:sp>
        <p:nvSpPr>
          <p:cNvPr id="168" name="TextShape 16"/>
          <p:cNvSpPr txBox="1"/>
          <p:nvPr/>
        </p:nvSpPr>
        <p:spPr>
          <a:xfrm>
            <a:off x="3142800" y="734400"/>
            <a:ext cx="1562400" cy="16844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9000">
                <a:latin typeface="Comic Sans MS"/>
              </a:rPr>
              <a:t>...</a:t>
            </a:r>
            <a:endParaRPr/>
          </a:p>
        </p:txBody>
      </p:sp>
    </p:spTree>
  </p:cSld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TextShape 1"/>
          <p:cNvSpPr txBox="1"/>
          <p:nvPr/>
        </p:nvSpPr>
        <p:spPr>
          <a:xfrm>
            <a:off x="62280" y="84600"/>
            <a:ext cx="98298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  <a:latin typeface="FreeSans"/>
              </a:rPr>
              <a:t>SOFTWARE</a:t>
            </a:r>
            <a:endParaRPr/>
          </a:p>
        </p:txBody>
      </p:sp>
      <p:sp>
        <p:nvSpPr>
          <p:cNvPr id="1148" name="Line 2"/>
          <p:cNvSpPr/>
          <p:nvPr/>
        </p:nvSpPr>
        <p:spPr>
          <a:xfrm>
            <a:off x="360" y="1251000"/>
            <a:ext cx="10080000" cy="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149" name="TextShape 3"/>
          <p:cNvSpPr txBox="1"/>
          <p:nvPr/>
        </p:nvSpPr>
        <p:spPr>
          <a:xfrm>
            <a:off x="122760" y="772200"/>
            <a:ext cx="10164600" cy="486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solidFill>
                  <a:srgbClr val="800000"/>
                </a:solidFill>
                <a:latin typeface="FreeSans"/>
              </a:rPr>
              <a:t>Torch7: learning library that supports neural net training</a:t>
            </a:r>
            <a:endParaRPr/>
          </a:p>
        </p:txBody>
      </p:sp>
      <p:sp>
        <p:nvSpPr>
          <p:cNvPr id="1150" name="TextShape 4"/>
          <p:cNvSpPr txBox="1"/>
          <p:nvPr/>
        </p:nvSpPr>
        <p:spPr>
          <a:xfrm>
            <a:off x="106920" y="1316160"/>
            <a:ext cx="9901440" cy="7520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  <a:hlinkClick r:id="rId1"/>
              </a:rPr>
              <a:t>http://www.torch.ch</a:t>
            </a:r>
            <a:endParaRPr/>
          </a:p>
          <a:p>
            <a:r>
              <a:rPr lang="en-US" sz="2000">
                <a:solidFill>
                  <a:srgbClr val="000080"/>
                </a:solidFill>
                <a:latin typeface="FreeSans"/>
                <a:hlinkClick r:id="rId2"/>
              </a:rPr>
              <a:t>http://code.cogbits.com/wiki/doku.php</a:t>
            </a:r>
            <a:r>
              <a:rPr lang="en-US" sz="2000">
                <a:solidFill>
                  <a:srgbClr val="000080"/>
                </a:solidFill>
                <a:latin typeface="FreeSans"/>
              </a:rPr>
              <a:t>  (tutorial with demos by C. Farabet)</a:t>
            </a:r>
            <a:endParaRPr/>
          </a:p>
        </p:txBody>
      </p:sp>
      <p:sp>
        <p:nvSpPr>
          <p:cNvPr id="1151" name="Line 5"/>
          <p:cNvSpPr/>
          <p:nvPr/>
        </p:nvSpPr>
        <p:spPr>
          <a:xfrm>
            <a:off x="0" y="2799360"/>
            <a:ext cx="10080000" cy="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152" name="TextShape 6"/>
          <p:cNvSpPr txBox="1"/>
          <p:nvPr/>
        </p:nvSpPr>
        <p:spPr>
          <a:xfrm>
            <a:off x="122400" y="2320560"/>
            <a:ext cx="6629400" cy="486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solidFill>
                  <a:srgbClr val="800000"/>
                </a:solidFill>
                <a:latin typeface="FreeSans"/>
              </a:rPr>
              <a:t>Python-based learning library  (U. Montreal) </a:t>
            </a:r>
            <a:endParaRPr/>
          </a:p>
        </p:txBody>
      </p:sp>
      <p:sp>
        <p:nvSpPr>
          <p:cNvPr id="1153" name="TextShape 7"/>
          <p:cNvSpPr txBox="1"/>
          <p:nvPr/>
        </p:nvSpPr>
        <p:spPr>
          <a:xfrm>
            <a:off x="106560" y="2900160"/>
            <a:ext cx="990144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- </a:t>
            </a:r>
            <a:r>
              <a:rPr lang="en-US" sz="2000">
                <a:solidFill>
                  <a:srgbClr val="000080"/>
                </a:solidFill>
                <a:latin typeface="FreeSans"/>
                <a:hlinkClick r:id="rId3"/>
              </a:rPr>
              <a:t>http://deeplearning.net/software/theano/</a:t>
            </a:r>
            <a:r>
              <a:rPr lang="en-US" sz="2000">
                <a:solidFill>
                  <a:srgbClr val="000080"/>
                </a:solidFill>
                <a:latin typeface="FreeSans"/>
              </a:rPr>
              <a:t>  (does automatic differentiation)</a:t>
            </a:r>
            <a:endParaRPr/>
          </a:p>
        </p:txBody>
      </p:sp>
      <p:sp>
        <p:nvSpPr>
          <p:cNvPr id="1154" name="Line 8"/>
          <p:cNvSpPr/>
          <p:nvPr/>
        </p:nvSpPr>
        <p:spPr>
          <a:xfrm>
            <a:off x="0" y="4095000"/>
            <a:ext cx="10080000" cy="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155" name="TextShape 9"/>
          <p:cNvSpPr txBox="1"/>
          <p:nvPr/>
        </p:nvSpPr>
        <p:spPr>
          <a:xfrm>
            <a:off x="86400" y="3616200"/>
            <a:ext cx="6629400" cy="486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solidFill>
                  <a:srgbClr val="800000"/>
                </a:solidFill>
                <a:latin typeface="FreeSans"/>
              </a:rPr>
              <a:t>C++ code for ConvNets  (Sermanet)</a:t>
            </a:r>
            <a:endParaRPr/>
          </a:p>
        </p:txBody>
      </p:sp>
      <p:sp>
        <p:nvSpPr>
          <p:cNvPr id="1156" name="TextShape 10"/>
          <p:cNvSpPr txBox="1"/>
          <p:nvPr/>
        </p:nvSpPr>
        <p:spPr>
          <a:xfrm>
            <a:off x="34560" y="4195440"/>
            <a:ext cx="990144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– </a:t>
            </a:r>
            <a:r>
              <a:rPr lang="en-US" sz="2000">
                <a:solidFill>
                  <a:srgbClr val="000080"/>
                </a:solidFill>
                <a:latin typeface="FreeSans"/>
              </a:rPr>
              <a:t>http://eblearn.sourceforge.net/</a:t>
            </a:r>
            <a:endParaRPr/>
          </a:p>
        </p:txBody>
      </p:sp>
      <p:sp>
        <p:nvSpPr>
          <p:cNvPr id="1157" name="Line 11"/>
          <p:cNvSpPr/>
          <p:nvPr/>
        </p:nvSpPr>
        <p:spPr>
          <a:xfrm>
            <a:off x="0" y="5391360"/>
            <a:ext cx="10080000" cy="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</p:sp>
      <p:sp>
        <p:nvSpPr>
          <p:cNvPr id="1158" name="TextShape 12"/>
          <p:cNvSpPr txBox="1"/>
          <p:nvPr/>
        </p:nvSpPr>
        <p:spPr>
          <a:xfrm>
            <a:off x="86400" y="4912560"/>
            <a:ext cx="9514800" cy="486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solidFill>
                  <a:srgbClr val="800000"/>
                </a:solidFill>
                <a:latin typeface="FreeSans"/>
              </a:rPr>
              <a:t>Efficient CUDA kernels for ConvNets  (Krizhevsky) </a:t>
            </a:r>
            <a:endParaRPr/>
          </a:p>
        </p:txBody>
      </p:sp>
      <p:sp>
        <p:nvSpPr>
          <p:cNvPr id="1159" name="TextShape 13"/>
          <p:cNvSpPr txBox="1"/>
          <p:nvPr/>
        </p:nvSpPr>
        <p:spPr>
          <a:xfrm>
            <a:off x="34560" y="5491800"/>
            <a:ext cx="9901440" cy="42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80"/>
                </a:solidFill>
                <a:latin typeface="FreeSans"/>
              </a:rPr>
              <a:t>– </a:t>
            </a:r>
            <a:r>
              <a:rPr lang="en-US" sz="2000">
                <a:solidFill>
                  <a:srgbClr val="000080"/>
                </a:solidFill>
                <a:latin typeface="FreeSans"/>
              </a:rPr>
              <a:t>code.google.com/p/cuda-convnet</a:t>
            </a:r>
            <a:endParaRPr/>
          </a:p>
        </p:txBody>
      </p:sp>
      <p:sp>
        <p:nvSpPr>
          <p:cNvPr id="1160" name="TextShape 14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161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  <p:sp>
        <p:nvSpPr>
          <p:cNvPr id="1162" name="TextShape 15"/>
          <p:cNvSpPr txBox="1"/>
          <p:nvPr/>
        </p:nvSpPr>
        <p:spPr>
          <a:xfrm>
            <a:off x="86400" y="6316920"/>
            <a:ext cx="9514800" cy="8830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2400">
                <a:solidFill>
                  <a:srgbClr val="800000"/>
                </a:solidFill>
                <a:latin typeface="FreeSans"/>
              </a:rPr>
              <a:t>More references at  the CVPR 2013 tutorial on deep learning: </a:t>
            </a:r>
            <a:r>
              <a:rPr lang="en-US" sz="2000">
                <a:solidFill>
                  <a:srgbClr val="000080"/>
                </a:solidFill>
                <a:latin typeface="FreeSans"/>
                <a:hlinkClick r:id="rId5"/>
              </a:rPr>
              <a:t>http://www.cs.toronto.edu/~ranzato/publications/ranzato_cvpr13.pdf</a:t>
            </a:r>
            <a:r>
              <a:rPr b="1" lang="en-US" sz="2400">
                <a:solidFill>
                  <a:srgbClr val="800000"/>
                </a:solidFill>
                <a:latin typeface="FreeSans"/>
              </a:rPr>
              <a:t> 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0" y="180000"/>
            <a:ext cx="10080000" cy="7502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4000">
                <a:solidFill>
                  <a:srgbClr val="000080"/>
                </a:solidFill>
              </a:rPr>
              <a:t>A Potential Problem with Deep Learning</a:t>
            </a:r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217440" y="1386360"/>
            <a:ext cx="10069560" cy="552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800">
                <a:latin typeface="FreeSans"/>
              </a:rPr>
              <a:t>Optimization is difficult: non-convex, non-linear system</a:t>
            </a:r>
            <a:endParaRPr/>
          </a:p>
        </p:txBody>
      </p:sp>
      <p:sp>
        <p:nvSpPr>
          <p:cNvPr id="171" name="CustomShape 3"/>
          <p:cNvSpPr/>
          <p:nvPr/>
        </p:nvSpPr>
        <p:spPr>
          <a:xfrm>
            <a:off x="2792520" y="217692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172" name="CustomShape 4"/>
          <p:cNvSpPr/>
          <p:nvPr/>
        </p:nvSpPr>
        <p:spPr>
          <a:xfrm>
            <a:off x="4484520" y="217728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173" name="CustomShape 5"/>
          <p:cNvSpPr/>
          <p:nvPr/>
        </p:nvSpPr>
        <p:spPr>
          <a:xfrm>
            <a:off x="6212520" y="217764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174" name="CustomShape 6"/>
          <p:cNvSpPr/>
          <p:nvPr/>
        </p:nvSpPr>
        <p:spPr>
          <a:xfrm>
            <a:off x="7976520" y="2178000"/>
            <a:ext cx="1094400" cy="26694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  <p:sp>
        <p:nvSpPr>
          <p:cNvPr id="175" name="Line 7"/>
          <p:cNvSpPr/>
          <p:nvPr/>
        </p:nvSpPr>
        <p:spPr>
          <a:xfrm>
            <a:off x="7316280" y="349992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76" name="Line 8"/>
          <p:cNvSpPr/>
          <p:nvPr/>
        </p:nvSpPr>
        <p:spPr>
          <a:xfrm>
            <a:off x="3824280" y="349992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77" name="Line 9"/>
          <p:cNvSpPr/>
          <p:nvPr/>
        </p:nvSpPr>
        <p:spPr>
          <a:xfrm>
            <a:off x="5588280" y="349992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pic>
        <p:nvPicPr>
          <p:cNvPr descr="" id="17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91240" y="2731320"/>
            <a:ext cx="1738080" cy="1672560"/>
          </a:xfrm>
          <a:prstGeom prst="rect">
            <a:avLst/>
          </a:prstGeom>
        </p:spPr>
      </p:pic>
      <p:sp>
        <p:nvSpPr>
          <p:cNvPr id="179" name="Line 10"/>
          <p:cNvSpPr/>
          <p:nvPr/>
        </p:nvSpPr>
        <p:spPr>
          <a:xfrm>
            <a:off x="2060640" y="3500280"/>
            <a:ext cx="731520" cy="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80" name="TextShape 11"/>
          <p:cNvSpPr txBox="1"/>
          <p:nvPr/>
        </p:nvSpPr>
        <p:spPr>
          <a:xfrm>
            <a:off x="8625600" y="7115400"/>
            <a:ext cx="1348200" cy="471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>
                <a:latin typeface="Nice"/>
              </a:rPr>
              <a:t>Ranzato</a:t>
            </a:r>
            <a:endParaRPr/>
          </a:p>
        </p:txBody>
      </p:sp>
      <p:pic>
        <p:nvPicPr>
          <p:cNvPr descr="" id="18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9695520" y="7122600"/>
            <a:ext cx="365760" cy="36576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