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  <p:sldMasterId id="2147483674" r:id="rId2"/>
    <p:sldMasterId id="2147483701" r:id="rId3"/>
    <p:sldMasterId id="2147483726" r:id="rId4"/>
  </p:sldMasterIdLst>
  <p:notesMasterIdLst>
    <p:notesMasterId r:id="rId32"/>
  </p:notesMasterIdLst>
  <p:handoutMasterIdLst>
    <p:handoutMasterId r:id="rId33"/>
  </p:handoutMasterIdLst>
  <p:sldIdLst>
    <p:sldId id="488" r:id="rId5"/>
    <p:sldId id="626" r:id="rId6"/>
    <p:sldId id="571" r:id="rId7"/>
    <p:sldId id="572" r:id="rId8"/>
    <p:sldId id="582" r:id="rId9"/>
    <p:sldId id="586" r:id="rId10"/>
    <p:sldId id="587" r:id="rId11"/>
    <p:sldId id="588" r:id="rId12"/>
    <p:sldId id="589" r:id="rId13"/>
    <p:sldId id="590" r:id="rId14"/>
    <p:sldId id="591" r:id="rId15"/>
    <p:sldId id="592" r:id="rId16"/>
    <p:sldId id="593" r:id="rId17"/>
    <p:sldId id="594" r:id="rId18"/>
    <p:sldId id="595" r:id="rId19"/>
    <p:sldId id="596" r:id="rId20"/>
    <p:sldId id="597" r:id="rId21"/>
    <p:sldId id="598" r:id="rId22"/>
    <p:sldId id="600" r:id="rId23"/>
    <p:sldId id="601" r:id="rId24"/>
    <p:sldId id="602" r:id="rId25"/>
    <p:sldId id="603" r:id="rId26"/>
    <p:sldId id="604" r:id="rId27"/>
    <p:sldId id="605" r:id="rId28"/>
    <p:sldId id="606" r:id="rId29"/>
    <p:sldId id="607" r:id="rId30"/>
    <p:sldId id="627" r:id="rId31"/>
  </p:sldIdLst>
  <p:sldSz cx="9144000" cy="6858000" type="screen4x3"/>
  <p:notesSz cx="9283700" cy="6985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0">
          <p15:clr>
            <a:srgbClr val="A4A3A4"/>
          </p15:clr>
        </p15:guide>
        <p15:guide id="2" pos="292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033CC"/>
    <a:srgbClr val="006600"/>
    <a:srgbClr val="960000"/>
    <a:srgbClr val="2A55D6"/>
    <a:srgbClr val="009900"/>
    <a:srgbClr val="993300"/>
    <a:srgbClr val="649A6D"/>
    <a:srgbClr val="6ACE52"/>
    <a:srgbClr val="005E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97" autoAdjust="0"/>
    <p:restoredTop sz="86535" autoAdjust="0"/>
  </p:normalViewPr>
  <p:slideViewPr>
    <p:cSldViewPr>
      <p:cViewPr varScale="1">
        <p:scale>
          <a:sx n="67" d="100"/>
          <a:sy n="67" d="100"/>
        </p:scale>
        <p:origin x="97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228" y="-108"/>
      </p:cViewPr>
      <p:guideLst>
        <p:guide orient="horz" pos="2200"/>
        <p:guide pos="29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97aeff6ed7ede7e0/Presentations/CSC%202231%5eJ%20Fall%202017/Grades%20-%20Review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aseline="0"/>
              <a:t>Grades (out of 10)</a:t>
            </a:r>
          </a:p>
          <a:p>
            <a:pPr>
              <a:defRPr sz="2000"/>
            </a:pPr>
            <a:r>
              <a:rPr lang="en-US" sz="2000" baseline="0"/>
              <a:t>Mean: 9.06</a:t>
            </a:r>
          </a:p>
          <a:p>
            <a:pPr>
              <a:defRPr sz="2000"/>
            </a:pPr>
            <a:endParaRPr lang="en-US" sz="2000" baseline="0"/>
          </a:p>
        </c:rich>
      </c:tx>
      <c:layout>
        <c:manualLayout>
          <c:xMode val="edge"/>
          <c:yMode val="edge"/>
          <c:x val="0.34002077865266844"/>
          <c:y val="9.722222222222222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'[Grades - Reviews.xlsx]Week 7'!$C$2:$C$6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4</c:v>
                </c:pt>
                <c:pt idx="3">
                  <c:v>5</c:v>
                </c:pt>
                <c:pt idx="4">
                  <c:v>7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'[Grades - Reviews.xlsx]Week 7'!$B$2:$B$6</c15:sqref>
                        </c15:formulaRef>
                      </c:ext>
                    </c:extLst>
                    <c:strCache>
                      <c:ptCount val="5"/>
                      <c:pt idx="0">
                        <c:v>6s</c:v>
                      </c:pt>
                      <c:pt idx="1">
                        <c:v>7s</c:v>
                      </c:pt>
                      <c:pt idx="2">
                        <c:v>8s</c:v>
                      </c:pt>
                      <c:pt idx="3">
                        <c:v>9s</c:v>
                      </c:pt>
                      <c:pt idx="4">
                        <c:v>10s</c:v>
                      </c:pt>
                    </c:strCache>
                  </c:strRef>
                </c15:cat>
              </c15:filteredCategoryTitle>
            </c:ext>
            <c:ext xmlns:c16="http://schemas.microsoft.com/office/drawing/2014/chart" uri="{C3380CC4-5D6E-409C-BE32-E72D297353CC}">
              <c16:uniqueId val="{00000000-448F-49FC-9E0E-9C3BC32FCE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02518616"/>
        <c:axId val="402515664"/>
      </c:barChart>
      <c:catAx>
        <c:axId val="402518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2515664"/>
        <c:crosses val="autoZero"/>
        <c:auto val="1"/>
        <c:lblAlgn val="ctr"/>
        <c:lblOffset val="100"/>
        <c:noMultiLvlLbl val="0"/>
      </c:catAx>
      <c:valAx>
        <c:axId val="402515664"/>
        <c:scaling>
          <c:orientation val="minMax"/>
          <c:max val="1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25186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58617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r">
              <a:defRPr sz="1200"/>
            </a:lvl1pPr>
          </a:lstStyle>
          <a:p>
            <a:fld id="{AC167E78-EA36-40A1-A9A0-B443C6CB1F60}" type="datetimeFigureOut">
              <a:rPr lang="en-US" smtClean="0"/>
              <a:pPr/>
              <a:t>11/17/2017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58617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r">
              <a:defRPr sz="1200"/>
            </a:lvl1pPr>
          </a:lstStyle>
          <a:p>
            <a:fld id="{1E401BE2-F7AC-4C50-A6E5-F6C806E13D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6851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58617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r">
              <a:defRPr sz="1200"/>
            </a:lvl1pPr>
          </a:lstStyle>
          <a:p>
            <a:fld id="{88D89EF4-2B2A-4F54-A6DD-1EB35DCF17B3}" type="datetimeFigureOut">
              <a:rPr lang="en-US" smtClean="0"/>
              <a:pPr/>
              <a:t>11/17/2017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3875"/>
            <a:ext cx="3492500" cy="2619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3" tIns="46477" rIns="92953" bIns="4647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8370" y="3317877"/>
            <a:ext cx="7426960" cy="3143250"/>
          </a:xfrm>
          <a:prstGeom prst="rect">
            <a:avLst/>
          </a:prstGeom>
        </p:spPr>
        <p:txBody>
          <a:bodyPr vert="horz" lIns="92953" tIns="46477" rIns="92953" bIns="46477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58617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r">
              <a:defRPr sz="1200"/>
            </a:lvl1pPr>
          </a:lstStyle>
          <a:p>
            <a:fld id="{AB959945-7217-484B-8E74-88DC87A74B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711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6177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2DD43E-DB87-4654-8BF5-31CE5D2042F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5788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2DD43E-DB87-4654-8BF5-31CE5D2042F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2366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44A884-2199-814A-9487-C81CBDA9AC09}" type="slidenum">
              <a:rPr lang="en-US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2287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44A884-2199-814A-9487-C81CBDA9AC09}" type="slidenum">
              <a:rPr lang="en-US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0297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44A884-2199-814A-9487-C81CBDA9AC09}" type="slidenum">
              <a:rPr lang="en-US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980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44A884-2199-814A-9487-C81CBDA9AC09}" type="slidenum">
              <a:rPr lang="en-US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6570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1236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 noChangeArrowheads="1"/>
          </p:cNvSpPr>
          <p:nvPr/>
        </p:nvSpPr>
        <p:spPr bwMode="auto">
          <a:xfrm>
            <a:off x="457200" y="1123950"/>
            <a:ext cx="82296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457200" y="337185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Line 10"/>
          <p:cNvSpPr>
            <a:spLocks noChangeShapeType="1"/>
          </p:cNvSpPr>
          <p:nvPr userDrawn="1"/>
        </p:nvSpPr>
        <p:spPr bwMode="auto">
          <a:xfrm>
            <a:off x="86868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924800" cy="17526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81400"/>
            <a:ext cx="78486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Garamond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7341D3D9-3FE8-4025-BF66-8DAB1ABB951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4DDA66-0DFC-412A-A4B0-EFE91F0913E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52400"/>
            <a:ext cx="2152650" cy="6096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05550" cy="6096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1F9A79-97CD-456A-8962-B51E5744B9C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D3D9-3FE8-4025-BF66-8DAB1ABB951F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86868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057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EF5891-60A9-4DA4-8C9F-E9D9ADCD64CE}" type="datetimeFigureOut">
              <a:rPr lang="en-US" smtClean="0"/>
              <a:pPr/>
              <a:t>11/17/2017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68968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D3D9-3FE8-4025-BF66-8DAB1ABB951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/>
            </a:lvl1pPr>
          </a:lstStyle>
          <a:p>
            <a:fld id="{323594FA-E141-4234-AE05-360401972BE7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11/17/2017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11/17/2017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11/17/2017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3594FA-E141-4234-AE05-360401972BE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11/17/2017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11/17/2017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11/17/2017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 noChangeArrowheads="1"/>
          </p:cNvSpPr>
          <p:nvPr/>
        </p:nvSpPr>
        <p:spPr bwMode="auto">
          <a:xfrm>
            <a:off x="457200" y="1123950"/>
            <a:ext cx="82296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000000"/>
              </a:solidFill>
              <a:latin typeface="Tahoma"/>
              <a:ea typeface=""/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457200" y="337185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Tahoma"/>
              <a:ea typeface=""/>
            </a:endParaRPr>
          </a:p>
        </p:txBody>
      </p:sp>
      <p:sp>
        <p:nvSpPr>
          <p:cNvPr id="6" name="Line 10"/>
          <p:cNvSpPr>
            <a:spLocks noChangeShapeType="1"/>
          </p:cNvSpPr>
          <p:nvPr userDrawn="1"/>
        </p:nvSpPr>
        <p:spPr bwMode="auto">
          <a:xfrm>
            <a:off x="86868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Tahoma"/>
              <a:ea typeface=""/>
            </a:endParaRPr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924800" cy="17526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81400"/>
            <a:ext cx="78486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Garamond" pitchFamily="18" charset="0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altLang="en-US">
              <a:solidFill>
                <a:srgbClr val="000000"/>
              </a:solidFill>
              <a:ea typeface="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7341D3D9-3FE8-4025-BF66-8DAB1ABB951F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1390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xmlns:p14="http://schemas.microsoft.com/office/powerpoint/2010/main" spd="slow" advClick="0"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3594FA-E141-4234-AE05-360401972BE7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2767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xmlns:p14="http://schemas.microsoft.com/office/powerpoint/2010/main" spd="slow" advClick="0"/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AC7BA1-BEA2-40AF-9056-44DC8C985687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6971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xmlns:p14="http://schemas.microsoft.com/office/powerpoint/2010/main" spd="slow" advClick="0"/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D2BBBE-2A44-4D16-8758-0239282DCC58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258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xmlns:p14="http://schemas.microsoft.com/office/powerpoint/2010/main" spd="slow" advClick="0"/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D5635-BCCD-45D2-B61E-320731E13B17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4876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xmlns:p14="http://schemas.microsoft.com/office/powerpoint/2010/main"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AC7BA1-BEA2-40AF-9056-44DC8C98568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8A7077-2B78-4FB5-8F56-24239751AEF0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0660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xmlns:p14="http://schemas.microsoft.com/office/powerpoint/2010/main" spd="slow" advClick="0"/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86574E-FA2E-425B-A84C-39F9592E9EC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2797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xmlns:p14="http://schemas.microsoft.com/office/powerpoint/2010/main" spd="slow" advClick="0"/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48CFD0-6DDB-45F0-A989-9F5CE648BC1E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974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xmlns:p14="http://schemas.microsoft.com/office/powerpoint/2010/main" spd="slow" advClick="0"/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97B092-8552-4BA4-B0E1-CE51B98A2A2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2292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xmlns:p14="http://schemas.microsoft.com/office/powerpoint/2010/main" spd="slow" advClick="0"/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4DDA66-0DFC-412A-A4B0-EFE91F0913E7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7631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xmlns:p14="http://schemas.microsoft.com/office/powerpoint/2010/main" spd="slow" advClick="0"/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52400"/>
            <a:ext cx="2152650" cy="6096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05550" cy="6096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1F9A79-97CD-456A-8962-B51E5744B9C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1032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xmlns:p14="http://schemas.microsoft.com/office/powerpoint/2010/main"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D2BBBE-2A44-4D16-8758-0239282DCC5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D5635-BCCD-45D2-B61E-320731E13B1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8A7077-2B78-4FB5-8F56-24239751AEF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86574E-FA2E-425B-A84C-39F9592E9EC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48CFD0-6DDB-45F0-A989-9F5CE648BC1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97B092-8552-4BA4-B0E1-CE51B98A2A2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75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908720"/>
            <a:ext cx="8610600" cy="5339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US" altLang="en-US" dirty="0"/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Garamond" pitchFamily="18" charset="0"/>
              </a:defRPr>
            </a:lvl1pPr>
          </a:lstStyle>
          <a:p>
            <a:fld id="{6F400BD0-49BF-48FC-8114-37C1D4F5AB3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228600" y="6248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200">
          <a:solidFill>
            <a:schemeClr val="tx1"/>
          </a:solidFill>
          <a:latin typeface="+mn-lt"/>
        </a:defRPr>
      </a:lvl2pPr>
      <a:lvl3pPr marL="1022350" indent="-35083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6811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1383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371600"/>
            <a:ext cx="8610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Garamond" pitchFamily="18" charset="0"/>
              </a:defRPr>
            </a:lvl1pPr>
          </a:lstStyle>
          <a:p>
            <a:fld id="{6F400BD0-49BF-48FC-8114-37C1D4F5AB3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228600" y="6248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2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048B6-75C2-4B3C-A1E9-A765E362A827}" type="datetimeFigureOut">
              <a:rPr lang="en-US" smtClean="0"/>
              <a:t>11/17/2017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00BD0-49BF-48FC-8114-37C1D4F5AB3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371600"/>
            <a:ext cx="8610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altLang="en-US">
              <a:solidFill>
                <a:srgbClr val="000000"/>
              </a:solidFill>
              <a:ea typeface=""/>
            </a:endParaRPr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Garamond" pitchFamily="18" charset="0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6F400BD0-49BF-48FC-8114-37C1D4F5AB3D}" type="slidenum">
              <a:rPr lang="en-US" altLang="en-US">
                <a:solidFill>
                  <a:srgbClr val="000000"/>
                </a:solidFill>
                <a:ea typeface="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  <a:ea typeface=""/>
            </a:endParaRPr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228600" y="6381328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Tahoma"/>
              <a:ea typeface=""/>
            </a:endParaRPr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Tahoma"/>
              <a:ea typeface=""/>
            </a:endParaRPr>
          </a:p>
        </p:txBody>
      </p:sp>
      <p:pic>
        <p:nvPicPr>
          <p:cNvPr id="8" name="Picture 7" descr="safari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179512" y="6453336"/>
            <a:ext cx="1080120" cy="312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6801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xmlns:p14="http://schemas.microsoft.com/office/powerpoint/2010/main" spd="slow" advClick="0"/>
    </mc:Fallback>
  </mc:AlternateConten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2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053" y="609600"/>
            <a:ext cx="9091863" cy="2819400"/>
          </a:xfrm>
          <a:solidFill>
            <a:schemeClr val="bg1">
              <a:lumMod val="95000"/>
            </a:schemeClr>
          </a:solidFill>
        </p:spPr>
        <p:txBody>
          <a:bodyPr anchor="ctr" anchorCtr="0">
            <a:noAutofit/>
          </a:bodyPr>
          <a:lstStyle/>
          <a:p>
            <a:pPr fontAlgn="base"/>
            <a:r>
              <a:rPr lang="en-US" b="1" dirty="0"/>
              <a:t>CSC 2231: Parallel Computer Architecture and Programming</a:t>
            </a:r>
            <a:br>
              <a:rPr lang="en-US" b="1" dirty="0"/>
            </a:br>
            <a:r>
              <a:rPr lang="en-US" b="1" dirty="0"/>
              <a:t>GPUs - 2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5905500" y="5414556"/>
            <a:ext cx="571500" cy="4270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22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38BC0D9-9426-462E-A586-ED53F18E48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3875481"/>
            <a:ext cx="8153400" cy="17526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Prof. Gennady </a:t>
            </a:r>
            <a:r>
              <a:rPr lang="en-US" dirty="0" err="1">
                <a:solidFill>
                  <a:srgbClr val="0000FF"/>
                </a:solidFill>
              </a:rPr>
              <a:t>Pekhimenko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University of Toronto</a:t>
            </a:r>
          </a:p>
          <a:p>
            <a:r>
              <a:rPr lang="en-US" dirty="0">
                <a:solidFill>
                  <a:schemeClr val="tx1"/>
                </a:solidFill>
              </a:rPr>
              <a:t>Fall 2017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EA2E33A-EA90-4EC4-B1F5-051D808F97CF}"/>
              </a:ext>
            </a:extLst>
          </p:cNvPr>
          <p:cNvSpPr/>
          <p:nvPr/>
        </p:nvSpPr>
        <p:spPr>
          <a:xfrm>
            <a:off x="1371600" y="5947139"/>
            <a:ext cx="6553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i="1" dirty="0">
                <a:solidFill>
                  <a:schemeClr val="tx2"/>
                </a:solidFill>
              </a:rPr>
              <a:t>The content of this lecture is adapted from the slides of </a:t>
            </a:r>
          </a:p>
          <a:p>
            <a:pPr algn="ctr"/>
            <a:r>
              <a:rPr lang="en-US" b="1" i="1" dirty="0">
                <a:solidFill>
                  <a:schemeClr val="tx2"/>
                </a:solidFill>
              </a:rPr>
              <a:t>Tor </a:t>
            </a:r>
            <a:r>
              <a:rPr lang="en-US" b="1" i="1" dirty="0" err="1">
                <a:solidFill>
                  <a:schemeClr val="tx2"/>
                </a:solidFill>
              </a:rPr>
              <a:t>Aamodt</a:t>
            </a:r>
            <a:r>
              <a:rPr lang="en-US" b="1" i="1" dirty="0">
                <a:solidFill>
                  <a:schemeClr val="tx2"/>
                </a:solidFill>
              </a:rPr>
              <a:t> (UBC)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44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72"/>
    </mc:Choice>
    <mc:Fallback xmlns="">
      <p:transition spd="slow" advTm="2972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CUDA/</a:t>
            </a:r>
            <a:r>
              <a:rPr lang="en-US" dirty="0" err="1"/>
              <a:t>OpenCL</a:t>
            </a:r>
            <a:r>
              <a:rPr lang="en-US" dirty="0"/>
              <a:t> Threading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114800"/>
            <a:ext cx="8229600" cy="2011363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Spawns more threads than GPU can run (some may wait)</a:t>
            </a:r>
          </a:p>
          <a:p>
            <a:r>
              <a:rPr lang="en-US" dirty="0"/>
              <a:t>Organize threads into “blocks” (up to 1024 threads per block)</a:t>
            </a:r>
          </a:p>
          <a:p>
            <a:r>
              <a:rPr lang="en-US" dirty="0"/>
              <a:t>Threads can communicate/synchronize with other threads in block</a:t>
            </a:r>
          </a:p>
          <a:p>
            <a:r>
              <a:rPr lang="en-US" dirty="0"/>
              <a:t>Threads/Blocks have an identifier (can be 1, 2 or 3 dimensional)</a:t>
            </a:r>
          </a:p>
          <a:p>
            <a:r>
              <a:rPr lang="en-US" dirty="0"/>
              <a:t>Each kernel spawns a “grid” containing 1 or more thread blocks.</a:t>
            </a:r>
          </a:p>
          <a:p>
            <a:r>
              <a:rPr lang="en-US" dirty="0">
                <a:solidFill>
                  <a:srgbClr val="0000FF"/>
                </a:solidFill>
              </a:rPr>
              <a:t>Motivation: Write parallel software </a:t>
            </a:r>
            <a:r>
              <a:rPr lang="en-US" u="sng" dirty="0">
                <a:solidFill>
                  <a:srgbClr val="0000FF"/>
                </a:solidFill>
              </a:rPr>
              <a:t>once</a:t>
            </a:r>
            <a:r>
              <a:rPr lang="en-US" dirty="0">
                <a:solidFill>
                  <a:srgbClr val="0000FF"/>
                </a:solidFill>
              </a:rPr>
              <a:t> and run on future hardware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rot="5400000">
            <a:off x="1525191" y="2551509"/>
            <a:ext cx="76120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5400000">
            <a:off x="1601391" y="2551509"/>
            <a:ext cx="76120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5400000">
            <a:off x="1677591" y="2551509"/>
            <a:ext cx="76120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>
            <a:off x="1753791" y="2551509"/>
            <a:ext cx="76120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>
            <a:off x="1828403" y="2551509"/>
            <a:ext cx="76120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>
            <a:off x="1904603" y="2551509"/>
            <a:ext cx="76120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>
            <a:off x="1980803" y="2551509"/>
            <a:ext cx="76120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5400000">
            <a:off x="2361803" y="2551509"/>
            <a:ext cx="456406" cy="3063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436812" y="2171700"/>
            <a:ext cx="306389" cy="304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5400000">
            <a:off x="2439591" y="2551509"/>
            <a:ext cx="456406" cy="3063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514600" y="2171700"/>
            <a:ext cx="306389" cy="304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1066800" y="2019300"/>
            <a:ext cx="1812427" cy="990600"/>
          </a:xfrm>
          <a:prstGeom prst="rect">
            <a:avLst/>
          </a:prstGeom>
          <a:noFill/>
          <a:ln>
            <a:solidFill>
              <a:srgbClr val="33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774700" y="1609130"/>
            <a:ext cx="9065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kernel()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 rot="5400000">
            <a:off x="3431780" y="2551509"/>
            <a:ext cx="76120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5400000">
            <a:off x="3507980" y="2551509"/>
            <a:ext cx="76120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>
            <a:off x="3584180" y="2551509"/>
            <a:ext cx="76120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5400000">
            <a:off x="3660380" y="2551509"/>
            <a:ext cx="76120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5400000">
            <a:off x="3734992" y="2551509"/>
            <a:ext cx="76120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5400000">
            <a:off x="3811192" y="2551509"/>
            <a:ext cx="76120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5400000">
            <a:off x="3887392" y="2551509"/>
            <a:ext cx="76120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2973389" y="2019300"/>
            <a:ext cx="1812427" cy="990600"/>
          </a:xfrm>
          <a:prstGeom prst="rect">
            <a:avLst/>
          </a:prstGeom>
          <a:noFill/>
          <a:ln>
            <a:solidFill>
              <a:srgbClr val="33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1142947" y="3015734"/>
            <a:ext cx="1527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thread block 0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047948" y="3015734"/>
            <a:ext cx="1527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thread block 1</a:t>
            </a:r>
          </a:p>
        </p:txBody>
      </p:sp>
      <p:cxnSp>
        <p:nvCxnSpPr>
          <p:cNvPr id="36" name="Straight Arrow Connector 35"/>
          <p:cNvCxnSpPr/>
          <p:nvPr/>
        </p:nvCxnSpPr>
        <p:spPr>
          <a:xfrm rot="5400000">
            <a:off x="6479832" y="2545675"/>
            <a:ext cx="76120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rot="5400000">
            <a:off x="6556032" y="2545675"/>
            <a:ext cx="76120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5400000">
            <a:off x="6632232" y="2545675"/>
            <a:ext cx="76120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rot="5400000">
            <a:off x="6708432" y="2545675"/>
            <a:ext cx="76120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rot="5400000">
            <a:off x="6783044" y="2545675"/>
            <a:ext cx="76120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5400000">
            <a:off x="7314803" y="2545675"/>
            <a:ext cx="76120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rot="5400000">
            <a:off x="7391003" y="2545675"/>
            <a:ext cx="76120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5400000">
            <a:off x="7163991" y="2545675"/>
            <a:ext cx="456406" cy="3063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239000" y="2165866"/>
            <a:ext cx="306389" cy="304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rot="5400000">
            <a:off x="7241779" y="2545675"/>
            <a:ext cx="456406" cy="3063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7316788" y="2165866"/>
            <a:ext cx="306389" cy="304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6036173" y="2013466"/>
            <a:ext cx="1812427" cy="990600"/>
          </a:xfrm>
          <a:prstGeom prst="rect">
            <a:avLst/>
          </a:prstGeom>
          <a:noFill/>
          <a:ln>
            <a:solidFill>
              <a:srgbClr val="33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6096000" y="3009900"/>
            <a:ext cx="1559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thread block N</a:t>
            </a:r>
          </a:p>
        </p:txBody>
      </p:sp>
      <p:cxnSp>
        <p:nvCxnSpPr>
          <p:cNvPr id="54" name="Straight Arrow Connector 53"/>
          <p:cNvCxnSpPr/>
          <p:nvPr/>
        </p:nvCxnSpPr>
        <p:spPr>
          <a:xfrm rot="5400000">
            <a:off x="3965180" y="2551509"/>
            <a:ext cx="76120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rot="5400000">
            <a:off x="4041380" y="2551509"/>
            <a:ext cx="76120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762000" y="1676400"/>
            <a:ext cx="7391400" cy="1828800"/>
          </a:xfrm>
          <a:prstGeom prst="rect">
            <a:avLst/>
          </a:prstGeom>
          <a:noFill/>
          <a:ln w="22225">
            <a:solidFill>
              <a:srgbClr val="008000"/>
            </a:solidFill>
            <a:prstDash val="sys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56"/>
          <p:cNvSpPr txBox="1"/>
          <p:nvPr/>
        </p:nvSpPr>
        <p:spPr>
          <a:xfrm>
            <a:off x="747597" y="1219200"/>
            <a:ext cx="5134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CPU spawns fork-join style “grid” of parallel threads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683627" y="3429000"/>
            <a:ext cx="12229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thread grid</a:t>
            </a:r>
          </a:p>
        </p:txBody>
      </p:sp>
      <p:sp>
        <p:nvSpPr>
          <p:cNvPr id="59" name="Slide Number Placeholder 5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EC47D-D5CA-A042-A8D0-C217E3EA6E2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494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/>
              <a:t>SIMT Execution Model</a:t>
            </a:r>
          </a:p>
        </p:txBody>
      </p:sp>
      <p:sp>
        <p:nvSpPr>
          <p:cNvPr id="122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26670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2400" dirty="0"/>
              <a:t>Programmers sees </a:t>
            </a:r>
            <a:r>
              <a:rPr lang="en-US" sz="2400" dirty="0">
                <a:solidFill>
                  <a:srgbClr val="7030A0"/>
                </a:solidFill>
              </a:rPr>
              <a:t>MIMD threads </a:t>
            </a:r>
            <a:r>
              <a:rPr lang="en-US" sz="2400" dirty="0"/>
              <a:t>(scalar)</a:t>
            </a:r>
          </a:p>
          <a:p>
            <a:pPr eaLnBrk="1" hangingPunct="1">
              <a:defRPr/>
            </a:pPr>
            <a:r>
              <a:rPr lang="en-US" sz="2400" dirty="0"/>
              <a:t>GPU bundles threads into </a:t>
            </a:r>
            <a:r>
              <a:rPr lang="en-US" sz="2400" dirty="0">
                <a:solidFill>
                  <a:srgbClr val="0070C0"/>
                </a:solidFill>
              </a:rPr>
              <a:t>warps</a:t>
            </a:r>
            <a:r>
              <a:rPr lang="en-US" sz="2400" dirty="0"/>
              <a:t> (</a:t>
            </a:r>
            <a:r>
              <a:rPr lang="en-US" sz="2400" dirty="0" err="1"/>
              <a:t>wavefronts</a:t>
            </a:r>
            <a:r>
              <a:rPr lang="en-US" sz="2400" dirty="0"/>
              <a:t>) and runs them in lockstep on </a:t>
            </a:r>
            <a:r>
              <a:rPr lang="en-US" sz="2400" dirty="0">
                <a:solidFill>
                  <a:srgbClr val="00B050"/>
                </a:solidFill>
              </a:rPr>
              <a:t>SIMD hardware</a:t>
            </a:r>
          </a:p>
          <a:p>
            <a:pPr eaLnBrk="1" hangingPunct="1">
              <a:defRPr/>
            </a:pPr>
            <a:r>
              <a:rPr lang="en-US" sz="2400" dirty="0"/>
              <a:t>An NVIDIA warp groups 32 consecutive threads together (AMD </a:t>
            </a:r>
            <a:r>
              <a:rPr lang="en-US" sz="2400" dirty="0" err="1"/>
              <a:t>wavefronts</a:t>
            </a:r>
            <a:r>
              <a:rPr lang="en-US" sz="2400" dirty="0"/>
              <a:t> group 64 threads together)</a:t>
            </a:r>
          </a:p>
        </p:txBody>
      </p:sp>
      <p:sp>
        <p:nvSpPr>
          <p:cNvPr id="55" name="Slide Number Placeholder 5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1.</a:t>
            </a:r>
            <a:fld id="{2DCAE7AC-0DFB-40CF-A4F2-C416A0FCE17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2600" y="3200400"/>
            <a:ext cx="2895600" cy="3210506"/>
          </a:xfrm>
          <a:prstGeom prst="rect">
            <a:avLst/>
          </a:prstGeom>
        </p:spPr>
      </p:pic>
      <p:sp>
        <p:nvSpPr>
          <p:cNvPr id="54" name="Rectangle 3"/>
          <p:cNvSpPr txBox="1">
            <a:spLocks noChangeArrowheads="1"/>
          </p:cNvSpPr>
          <p:nvPr/>
        </p:nvSpPr>
        <p:spPr>
          <a:xfrm>
            <a:off x="431800" y="3276600"/>
            <a:ext cx="4902200" cy="3079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Aside: Why “Warp”?  In the textile industry, the term </a:t>
            </a:r>
            <a:r>
              <a:rPr lang="ja-JP" altLang="en-US" sz="2400" dirty="0">
                <a:latin typeface="Arial"/>
              </a:rPr>
              <a:t>“</a:t>
            </a:r>
            <a:r>
              <a:rPr lang="en-US" sz="2400" dirty="0"/>
              <a:t>warp</a:t>
            </a:r>
            <a:r>
              <a:rPr lang="ja-JP" altLang="en-US" sz="2400" dirty="0">
                <a:latin typeface="Arial"/>
              </a:rPr>
              <a:t>”</a:t>
            </a:r>
            <a:r>
              <a:rPr lang="en-US" sz="2400" dirty="0"/>
              <a:t> refers to </a:t>
            </a:r>
            <a:r>
              <a:rPr lang="ja-JP" altLang="en-US" sz="2400" dirty="0">
                <a:latin typeface="Arial"/>
              </a:rPr>
              <a:t>“</a:t>
            </a:r>
            <a:r>
              <a:rPr lang="en-US" sz="2400" dirty="0"/>
              <a:t>the threads stretched lengthwise in a loom to be crossed by the weft</a:t>
            </a:r>
            <a:r>
              <a:rPr lang="ja-JP" altLang="en-US" sz="2400" dirty="0">
                <a:latin typeface="Arial"/>
              </a:rPr>
              <a:t>”</a:t>
            </a:r>
            <a:r>
              <a:rPr lang="en-US" altLang="ja-JP" sz="2400" dirty="0"/>
              <a:t> [</a:t>
            </a:r>
            <a:r>
              <a:rPr lang="en-CA" sz="2400" dirty="0"/>
              <a:t>Oxford Dictionary].</a:t>
            </a:r>
            <a:r>
              <a:rPr lang="en-US" sz="2400" dirty="0"/>
              <a:t>  </a:t>
            </a:r>
          </a:p>
          <a:p>
            <a:r>
              <a:rPr lang="en-US" sz="2400" dirty="0"/>
              <a:t>Jacquard Loom =&gt; Babbage’s Analytical Engine =&gt; … =&gt; GPU.</a:t>
            </a:r>
          </a:p>
          <a:p>
            <a:pPr>
              <a:defRPr/>
            </a:pP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5666719" y="6078379"/>
            <a:ext cx="271528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>
                    <a:lumMod val="50000"/>
                  </a:schemeClr>
                </a:solidFill>
              </a:rPr>
              <a:t>[https://</a:t>
            </a:r>
            <a:r>
              <a:rPr lang="en-US" sz="1000" dirty="0" err="1">
                <a:solidFill>
                  <a:schemeClr val="bg1">
                    <a:lumMod val="50000"/>
                  </a:schemeClr>
                </a:solidFill>
              </a:rPr>
              <a:t>en.wikipedia.org</a:t>
            </a:r>
            <a:r>
              <a:rPr lang="en-US" sz="1000" dirty="0">
                <a:solidFill>
                  <a:schemeClr val="bg1">
                    <a:lumMod val="50000"/>
                  </a:schemeClr>
                </a:solidFill>
              </a:rPr>
              <a:t>/wiki/</a:t>
            </a:r>
            <a:r>
              <a:rPr lang="en-US" sz="1000" dirty="0" err="1">
                <a:solidFill>
                  <a:schemeClr val="bg1">
                    <a:lumMod val="50000"/>
                  </a:schemeClr>
                </a:solidFill>
              </a:rPr>
              <a:t>Warp_and_woof</a:t>
            </a:r>
            <a:r>
              <a:rPr lang="en-US" sz="1000" dirty="0">
                <a:solidFill>
                  <a:schemeClr val="bg1">
                    <a:lumMod val="50000"/>
                  </a:schemeClr>
                </a:solidFill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2837853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3"/>
          <p:cNvGrpSpPr/>
          <p:nvPr/>
        </p:nvGrpSpPr>
        <p:grpSpPr>
          <a:xfrm>
            <a:off x="1371600" y="3962400"/>
            <a:ext cx="5181600" cy="1600200"/>
            <a:chOff x="1371600" y="3962400"/>
            <a:chExt cx="5181600" cy="1600200"/>
          </a:xfrm>
        </p:grpSpPr>
        <p:cxnSp>
          <p:nvCxnSpPr>
            <p:cNvPr id="50" name="Straight Connector 49"/>
            <p:cNvCxnSpPr/>
            <p:nvPr/>
          </p:nvCxnSpPr>
          <p:spPr>
            <a:xfrm>
              <a:off x="1371600" y="3962400"/>
              <a:ext cx="5181600" cy="0"/>
            </a:xfrm>
            <a:prstGeom prst="line">
              <a:avLst/>
            </a:prstGeom>
            <a:ln w="19050">
              <a:solidFill>
                <a:schemeClr val="bg2">
                  <a:lumMod val="60000"/>
                  <a:lumOff val="4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>
              <a:off x="1371600" y="4495800"/>
              <a:ext cx="5181600" cy="0"/>
            </a:xfrm>
            <a:prstGeom prst="line">
              <a:avLst/>
            </a:prstGeom>
            <a:ln w="19050">
              <a:solidFill>
                <a:schemeClr val="bg2">
                  <a:lumMod val="60000"/>
                  <a:lumOff val="4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1371600" y="5029200"/>
              <a:ext cx="5181600" cy="0"/>
            </a:xfrm>
            <a:prstGeom prst="line">
              <a:avLst/>
            </a:prstGeom>
            <a:ln w="19050">
              <a:solidFill>
                <a:schemeClr val="bg2">
                  <a:lumMod val="60000"/>
                  <a:lumOff val="4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1371600" y="5562600"/>
              <a:ext cx="5181600" cy="0"/>
            </a:xfrm>
            <a:prstGeom prst="line">
              <a:avLst/>
            </a:prstGeom>
            <a:ln w="19050">
              <a:solidFill>
                <a:schemeClr val="bg2">
                  <a:lumMod val="60000"/>
                  <a:lumOff val="4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/>
              <a:t>SIMT Execution Model</a:t>
            </a:r>
          </a:p>
        </p:txBody>
      </p:sp>
      <p:sp>
        <p:nvSpPr>
          <p:cNvPr id="122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1828800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US" sz="2800" dirty="0"/>
              <a:t>Challenge:  How to handle branch operations when different threads in a warp follow a different path through program?</a:t>
            </a:r>
          </a:p>
          <a:p>
            <a:pPr eaLnBrk="1" hangingPunct="1">
              <a:defRPr/>
            </a:pPr>
            <a:r>
              <a:rPr lang="en-US" sz="2800" dirty="0"/>
              <a:t>Solution: Serialize different paths.</a:t>
            </a:r>
          </a:p>
        </p:txBody>
      </p:sp>
      <p:sp>
        <p:nvSpPr>
          <p:cNvPr id="12295" name="Text Box 4"/>
          <p:cNvSpPr txBox="1">
            <a:spLocks noChangeArrowheads="1"/>
          </p:cNvSpPr>
          <p:nvPr/>
        </p:nvSpPr>
        <p:spPr bwMode="auto">
          <a:xfrm>
            <a:off x="1447800" y="3657600"/>
            <a:ext cx="4038600" cy="2446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latin typeface="Courier New" pitchFamily="49" charset="0"/>
                <a:ea typeface="ＭＳ Ｐゴシック" pitchFamily="34" charset="-128"/>
              </a:rPr>
              <a:t>A: </a:t>
            </a:r>
            <a:r>
              <a:rPr lang="en-US" dirty="0">
                <a:latin typeface="Courier New" pitchFamily="49" charset="0"/>
                <a:ea typeface="ＭＳ Ｐゴシック" pitchFamily="34" charset="-128"/>
              </a:rPr>
              <a:t>v = foo[</a:t>
            </a:r>
            <a:r>
              <a:rPr lang="en-US" dirty="0" err="1">
                <a:latin typeface="Courier New" pitchFamily="49" charset="0"/>
                <a:ea typeface="ＭＳ Ｐゴシック" pitchFamily="34" charset="-128"/>
              </a:rPr>
              <a:t>threadIdx.x</a:t>
            </a:r>
            <a:r>
              <a:rPr lang="en-US" dirty="0">
                <a:latin typeface="Courier New" pitchFamily="49" charset="0"/>
                <a:ea typeface="ＭＳ Ｐゴシック" pitchFamily="34" charset="-128"/>
              </a:rPr>
              <a:t>];</a:t>
            </a:r>
          </a:p>
          <a:p>
            <a:pPr>
              <a:spcBef>
                <a:spcPct val="50000"/>
              </a:spcBef>
            </a:pPr>
            <a:r>
              <a:rPr lang="en-US" b="1" dirty="0">
                <a:latin typeface="Courier New" pitchFamily="49" charset="0"/>
                <a:ea typeface="ＭＳ Ｐゴシック" pitchFamily="34" charset="-128"/>
              </a:rPr>
              <a:t>B: </a:t>
            </a:r>
            <a:r>
              <a:rPr lang="en-US" dirty="0">
                <a:latin typeface="Courier New" pitchFamily="49" charset="0"/>
                <a:ea typeface="ＭＳ Ｐゴシック" pitchFamily="34" charset="-128"/>
              </a:rPr>
              <a:t>if (v &lt; 10) </a:t>
            </a:r>
          </a:p>
          <a:p>
            <a:pPr>
              <a:spcBef>
                <a:spcPct val="50000"/>
              </a:spcBef>
            </a:pPr>
            <a:r>
              <a:rPr lang="en-US" b="1" dirty="0">
                <a:latin typeface="Courier New" pitchFamily="49" charset="0"/>
                <a:ea typeface="ＭＳ Ｐゴシック" pitchFamily="34" charset="-128"/>
              </a:rPr>
              <a:t>C:    </a:t>
            </a:r>
            <a:r>
              <a:rPr lang="en-US" dirty="0">
                <a:latin typeface="Courier New" pitchFamily="49" charset="0"/>
                <a:ea typeface="ＭＳ Ｐゴシック" pitchFamily="34" charset="-128"/>
              </a:rPr>
              <a:t>v = 0;</a:t>
            </a:r>
          </a:p>
          <a:p>
            <a:pPr>
              <a:spcBef>
                <a:spcPct val="50000"/>
              </a:spcBef>
            </a:pPr>
            <a:r>
              <a:rPr lang="en-US" b="1" dirty="0">
                <a:latin typeface="Courier New" pitchFamily="49" charset="0"/>
                <a:ea typeface="ＭＳ Ｐゴシック" pitchFamily="34" charset="-128"/>
              </a:rPr>
              <a:t>   </a:t>
            </a:r>
            <a:r>
              <a:rPr lang="en-US" dirty="0">
                <a:latin typeface="Courier New" pitchFamily="49" charset="0"/>
                <a:ea typeface="ＭＳ Ｐゴシック" pitchFamily="34" charset="-128"/>
              </a:rPr>
              <a:t>else</a:t>
            </a:r>
          </a:p>
          <a:p>
            <a:pPr>
              <a:spcBef>
                <a:spcPct val="50000"/>
              </a:spcBef>
            </a:pPr>
            <a:r>
              <a:rPr lang="en-US" b="1" dirty="0">
                <a:latin typeface="Courier New" pitchFamily="49" charset="0"/>
                <a:ea typeface="ＭＳ Ｐゴシック" pitchFamily="34" charset="-128"/>
              </a:rPr>
              <a:t>D:    </a:t>
            </a:r>
            <a:r>
              <a:rPr lang="en-US" dirty="0">
                <a:latin typeface="Courier New" pitchFamily="49" charset="0"/>
                <a:ea typeface="ＭＳ Ｐゴシック" pitchFamily="34" charset="-128"/>
              </a:rPr>
              <a:t>v = 10;</a:t>
            </a:r>
          </a:p>
          <a:p>
            <a:pPr>
              <a:spcBef>
                <a:spcPct val="50000"/>
              </a:spcBef>
            </a:pPr>
            <a:r>
              <a:rPr lang="en-US" b="1" dirty="0">
                <a:latin typeface="Courier New" pitchFamily="49" charset="0"/>
                <a:ea typeface="ＭＳ Ｐゴシック" pitchFamily="34" charset="-128"/>
              </a:rPr>
              <a:t>E: </a:t>
            </a:r>
            <a:r>
              <a:rPr lang="en-US" dirty="0">
                <a:latin typeface="Courier New" pitchFamily="49" charset="0"/>
                <a:ea typeface="ＭＳ Ｐゴシック" pitchFamily="34" charset="-128"/>
              </a:rPr>
              <a:t>w = bar[</a:t>
            </a:r>
            <a:r>
              <a:rPr lang="en-US" dirty="0" err="1">
                <a:latin typeface="Courier New" pitchFamily="49" charset="0"/>
                <a:ea typeface="ＭＳ Ｐゴシック" pitchFamily="34" charset="-128"/>
              </a:rPr>
              <a:t>threadIdx.x</a:t>
            </a:r>
            <a:r>
              <a:rPr lang="en-US" dirty="0">
                <a:latin typeface="Courier New" pitchFamily="49" charset="0"/>
                <a:ea typeface="ＭＳ Ｐゴシック" pitchFamily="34" charset="-128"/>
              </a:rPr>
              <a:t>]+v;</a:t>
            </a:r>
          </a:p>
        </p:txBody>
      </p:sp>
      <p:sp>
        <p:nvSpPr>
          <p:cNvPr id="12296" name="Line 76"/>
          <p:cNvSpPr>
            <a:spLocks noChangeShapeType="1"/>
          </p:cNvSpPr>
          <p:nvPr/>
        </p:nvSpPr>
        <p:spPr bwMode="auto">
          <a:xfrm>
            <a:off x="8304212" y="3429000"/>
            <a:ext cx="0" cy="28194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sm" len="lg"/>
          </a:ln>
        </p:spPr>
        <p:txBody>
          <a:bodyPr/>
          <a:lstStyle/>
          <a:p>
            <a:endParaRPr lang="en-CA"/>
          </a:p>
        </p:txBody>
      </p:sp>
      <p:sp>
        <p:nvSpPr>
          <p:cNvPr id="12297" name="Text Box 83"/>
          <p:cNvSpPr txBox="1">
            <a:spLocks noChangeArrowheads="1"/>
          </p:cNvSpPr>
          <p:nvPr/>
        </p:nvSpPr>
        <p:spPr bwMode="auto">
          <a:xfrm>
            <a:off x="8304212" y="4495800"/>
            <a:ext cx="458788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en-US">
                <a:ea typeface="ＭＳ Ｐゴシック" pitchFamily="34" charset="-128"/>
              </a:rPr>
              <a:t>Time</a:t>
            </a:r>
          </a:p>
        </p:txBody>
      </p:sp>
      <p:grpSp>
        <p:nvGrpSpPr>
          <p:cNvPr id="3" name="Group 147"/>
          <p:cNvGrpSpPr>
            <a:grpSpLocks/>
          </p:cNvGrpSpPr>
          <p:nvPr/>
        </p:nvGrpSpPr>
        <p:grpSpPr bwMode="auto">
          <a:xfrm>
            <a:off x="6323012" y="3505200"/>
            <a:ext cx="1752600" cy="457200"/>
            <a:chOff x="2208" y="1392"/>
            <a:chExt cx="1104" cy="288"/>
          </a:xfrm>
        </p:grpSpPr>
        <p:sp>
          <p:nvSpPr>
            <p:cNvPr id="12331" name="Rectangle 27"/>
            <p:cNvSpPr>
              <a:spLocks noChangeArrowheads="1"/>
            </p:cNvSpPr>
            <p:nvPr/>
          </p:nvSpPr>
          <p:spPr bwMode="auto">
            <a:xfrm>
              <a:off x="2448" y="1392"/>
              <a:ext cx="864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>
                <a:ea typeface="ＭＳ Ｐゴシック" pitchFamily="34" charset="-128"/>
              </a:endParaRPr>
            </a:p>
          </p:txBody>
        </p:sp>
        <p:sp>
          <p:nvSpPr>
            <p:cNvPr id="12332" name="Rectangle 93"/>
            <p:cNvSpPr>
              <a:spLocks noChangeArrowheads="1"/>
            </p:cNvSpPr>
            <p:nvPr/>
          </p:nvSpPr>
          <p:spPr bwMode="auto">
            <a:xfrm>
              <a:off x="2208" y="1392"/>
              <a:ext cx="240" cy="288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>
                  <a:latin typeface="Courier New" pitchFamily="49" charset="0"/>
                  <a:ea typeface="ＭＳ Ｐゴシック" pitchFamily="34" charset="-128"/>
                </a:rPr>
                <a:t>A</a:t>
              </a:r>
            </a:p>
          </p:txBody>
        </p:sp>
        <p:sp>
          <p:nvSpPr>
            <p:cNvPr id="12333" name="Rectangle 126"/>
            <p:cNvSpPr>
              <a:spLocks noChangeArrowheads="1"/>
            </p:cNvSpPr>
            <p:nvPr/>
          </p:nvSpPr>
          <p:spPr bwMode="auto">
            <a:xfrm>
              <a:off x="2496" y="1440"/>
              <a:ext cx="192" cy="192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>
                  <a:solidFill>
                    <a:schemeClr val="bg1"/>
                  </a:solidFill>
                  <a:ea typeface="ＭＳ Ｐゴシック" pitchFamily="34" charset="-128"/>
                </a:rPr>
                <a:t>T1</a:t>
              </a:r>
            </a:p>
          </p:txBody>
        </p:sp>
        <p:sp>
          <p:nvSpPr>
            <p:cNvPr id="12334" name="Rectangle 127"/>
            <p:cNvSpPr>
              <a:spLocks noChangeArrowheads="1"/>
            </p:cNvSpPr>
            <p:nvPr/>
          </p:nvSpPr>
          <p:spPr bwMode="auto">
            <a:xfrm>
              <a:off x="2688" y="1440"/>
              <a:ext cx="192" cy="192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>
                  <a:solidFill>
                    <a:schemeClr val="bg1"/>
                  </a:solidFill>
                  <a:ea typeface="ＭＳ Ｐゴシック" pitchFamily="34" charset="-128"/>
                </a:rPr>
                <a:t>T2</a:t>
              </a:r>
            </a:p>
          </p:txBody>
        </p:sp>
        <p:sp>
          <p:nvSpPr>
            <p:cNvPr id="12335" name="Rectangle 128"/>
            <p:cNvSpPr>
              <a:spLocks noChangeArrowheads="1"/>
            </p:cNvSpPr>
            <p:nvPr/>
          </p:nvSpPr>
          <p:spPr bwMode="auto">
            <a:xfrm>
              <a:off x="2880" y="1440"/>
              <a:ext cx="192" cy="192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>
                  <a:solidFill>
                    <a:schemeClr val="bg1"/>
                  </a:solidFill>
                  <a:ea typeface="ＭＳ Ｐゴシック" pitchFamily="34" charset="-128"/>
                </a:rPr>
                <a:t>T3</a:t>
              </a:r>
            </a:p>
          </p:txBody>
        </p:sp>
        <p:sp>
          <p:nvSpPr>
            <p:cNvPr id="12336" name="Rectangle 129"/>
            <p:cNvSpPr>
              <a:spLocks noChangeArrowheads="1"/>
            </p:cNvSpPr>
            <p:nvPr/>
          </p:nvSpPr>
          <p:spPr bwMode="auto">
            <a:xfrm>
              <a:off x="3072" y="1440"/>
              <a:ext cx="192" cy="192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>
                  <a:solidFill>
                    <a:schemeClr val="bg1"/>
                  </a:solidFill>
                  <a:ea typeface="ＭＳ Ｐゴシック" pitchFamily="34" charset="-128"/>
                </a:rPr>
                <a:t>T4</a:t>
              </a:r>
            </a:p>
          </p:txBody>
        </p:sp>
      </p:grpSp>
      <p:grpSp>
        <p:nvGrpSpPr>
          <p:cNvPr id="4" name="Group 148"/>
          <p:cNvGrpSpPr>
            <a:grpSpLocks/>
          </p:cNvGrpSpPr>
          <p:nvPr/>
        </p:nvGrpSpPr>
        <p:grpSpPr bwMode="auto">
          <a:xfrm>
            <a:off x="6323012" y="4038600"/>
            <a:ext cx="1752600" cy="457200"/>
            <a:chOff x="2208" y="1680"/>
            <a:chExt cx="1104" cy="288"/>
          </a:xfrm>
        </p:grpSpPr>
        <p:sp>
          <p:nvSpPr>
            <p:cNvPr id="12325" name="Rectangle 37"/>
            <p:cNvSpPr>
              <a:spLocks noChangeArrowheads="1"/>
            </p:cNvSpPr>
            <p:nvPr/>
          </p:nvSpPr>
          <p:spPr bwMode="auto">
            <a:xfrm>
              <a:off x="2448" y="1680"/>
              <a:ext cx="864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>
                <a:ea typeface="ＭＳ Ｐゴシック" pitchFamily="34" charset="-128"/>
              </a:endParaRPr>
            </a:p>
          </p:txBody>
        </p:sp>
        <p:sp>
          <p:nvSpPr>
            <p:cNvPr id="12326" name="Rectangle 94"/>
            <p:cNvSpPr>
              <a:spLocks noChangeArrowheads="1"/>
            </p:cNvSpPr>
            <p:nvPr/>
          </p:nvSpPr>
          <p:spPr bwMode="auto">
            <a:xfrm>
              <a:off x="2208" y="1680"/>
              <a:ext cx="240" cy="288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>
                  <a:latin typeface="Courier New" pitchFamily="49" charset="0"/>
                  <a:ea typeface="ＭＳ Ｐゴシック" pitchFamily="34" charset="-128"/>
                </a:rPr>
                <a:t>B</a:t>
              </a:r>
            </a:p>
          </p:txBody>
        </p:sp>
        <p:sp>
          <p:nvSpPr>
            <p:cNvPr id="12327" name="Rectangle 130"/>
            <p:cNvSpPr>
              <a:spLocks noChangeArrowheads="1"/>
            </p:cNvSpPr>
            <p:nvPr/>
          </p:nvSpPr>
          <p:spPr bwMode="auto">
            <a:xfrm>
              <a:off x="2496" y="1728"/>
              <a:ext cx="192" cy="192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>
                  <a:solidFill>
                    <a:schemeClr val="bg1"/>
                  </a:solidFill>
                  <a:ea typeface="ＭＳ Ｐゴシック" pitchFamily="34" charset="-128"/>
                </a:rPr>
                <a:t>T1</a:t>
              </a:r>
            </a:p>
          </p:txBody>
        </p:sp>
        <p:sp>
          <p:nvSpPr>
            <p:cNvPr id="12328" name="Rectangle 131"/>
            <p:cNvSpPr>
              <a:spLocks noChangeArrowheads="1"/>
            </p:cNvSpPr>
            <p:nvPr/>
          </p:nvSpPr>
          <p:spPr bwMode="auto">
            <a:xfrm>
              <a:off x="2688" y="1728"/>
              <a:ext cx="192" cy="192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>
                  <a:solidFill>
                    <a:schemeClr val="bg1"/>
                  </a:solidFill>
                  <a:ea typeface="ＭＳ Ｐゴシック" pitchFamily="34" charset="-128"/>
                </a:rPr>
                <a:t>T2</a:t>
              </a:r>
            </a:p>
          </p:txBody>
        </p:sp>
        <p:sp>
          <p:nvSpPr>
            <p:cNvPr id="12329" name="Rectangle 132"/>
            <p:cNvSpPr>
              <a:spLocks noChangeArrowheads="1"/>
            </p:cNvSpPr>
            <p:nvPr/>
          </p:nvSpPr>
          <p:spPr bwMode="auto">
            <a:xfrm>
              <a:off x="2880" y="1728"/>
              <a:ext cx="192" cy="192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>
                  <a:solidFill>
                    <a:schemeClr val="bg1"/>
                  </a:solidFill>
                  <a:ea typeface="ＭＳ Ｐゴシック" pitchFamily="34" charset="-128"/>
                </a:rPr>
                <a:t>T3</a:t>
              </a:r>
            </a:p>
          </p:txBody>
        </p:sp>
        <p:sp>
          <p:nvSpPr>
            <p:cNvPr id="12330" name="Rectangle 133"/>
            <p:cNvSpPr>
              <a:spLocks noChangeArrowheads="1"/>
            </p:cNvSpPr>
            <p:nvPr/>
          </p:nvSpPr>
          <p:spPr bwMode="auto">
            <a:xfrm>
              <a:off x="3072" y="1728"/>
              <a:ext cx="192" cy="192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>
                  <a:solidFill>
                    <a:schemeClr val="bg1"/>
                  </a:solidFill>
                  <a:ea typeface="ＭＳ Ｐゴシック" pitchFamily="34" charset="-128"/>
                </a:rPr>
                <a:t>T4</a:t>
              </a:r>
            </a:p>
          </p:txBody>
        </p:sp>
      </p:grpSp>
      <p:grpSp>
        <p:nvGrpSpPr>
          <p:cNvPr id="5" name="Group 149"/>
          <p:cNvGrpSpPr>
            <a:grpSpLocks/>
          </p:cNvGrpSpPr>
          <p:nvPr/>
        </p:nvGrpSpPr>
        <p:grpSpPr bwMode="auto">
          <a:xfrm>
            <a:off x="6323012" y="4572000"/>
            <a:ext cx="1752600" cy="457200"/>
            <a:chOff x="2208" y="2016"/>
            <a:chExt cx="1104" cy="288"/>
          </a:xfrm>
        </p:grpSpPr>
        <p:sp>
          <p:nvSpPr>
            <p:cNvPr id="12319" name="Rectangle 47"/>
            <p:cNvSpPr>
              <a:spLocks noChangeArrowheads="1"/>
            </p:cNvSpPr>
            <p:nvPr/>
          </p:nvSpPr>
          <p:spPr bwMode="auto">
            <a:xfrm>
              <a:off x="2448" y="2016"/>
              <a:ext cx="864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>
                <a:ea typeface="ＭＳ Ｐゴシック" pitchFamily="34" charset="-128"/>
              </a:endParaRPr>
            </a:p>
          </p:txBody>
        </p:sp>
        <p:sp>
          <p:nvSpPr>
            <p:cNvPr id="12320" name="Rectangle 80"/>
            <p:cNvSpPr>
              <a:spLocks noChangeArrowheads="1"/>
            </p:cNvSpPr>
            <p:nvPr/>
          </p:nvSpPr>
          <p:spPr bwMode="auto">
            <a:xfrm>
              <a:off x="2208" y="2016"/>
              <a:ext cx="240" cy="288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>
                  <a:latin typeface="Courier New" pitchFamily="49" charset="0"/>
                  <a:ea typeface="ＭＳ Ｐゴシック" pitchFamily="34" charset="-128"/>
                </a:rPr>
                <a:t>C</a:t>
              </a:r>
            </a:p>
          </p:txBody>
        </p:sp>
        <p:sp>
          <p:nvSpPr>
            <p:cNvPr id="12321" name="Rectangle 134"/>
            <p:cNvSpPr>
              <a:spLocks noChangeArrowheads="1"/>
            </p:cNvSpPr>
            <p:nvPr/>
          </p:nvSpPr>
          <p:spPr bwMode="auto">
            <a:xfrm>
              <a:off x="2496" y="2064"/>
              <a:ext cx="192" cy="192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>
                  <a:solidFill>
                    <a:schemeClr val="bg1"/>
                  </a:solidFill>
                  <a:ea typeface="ＭＳ Ｐゴシック" pitchFamily="34" charset="-128"/>
                </a:rPr>
                <a:t>T1</a:t>
              </a:r>
            </a:p>
          </p:txBody>
        </p:sp>
        <p:sp>
          <p:nvSpPr>
            <p:cNvPr id="12322" name="Rectangle 135"/>
            <p:cNvSpPr>
              <a:spLocks noChangeArrowheads="1"/>
            </p:cNvSpPr>
            <p:nvPr/>
          </p:nvSpPr>
          <p:spPr bwMode="auto">
            <a:xfrm>
              <a:off x="2688" y="2064"/>
              <a:ext cx="192" cy="192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>
                  <a:solidFill>
                    <a:schemeClr val="bg1"/>
                  </a:solidFill>
                  <a:ea typeface="ＭＳ Ｐゴシック" pitchFamily="34" charset="-128"/>
                </a:rPr>
                <a:t>T2</a:t>
              </a:r>
            </a:p>
          </p:txBody>
        </p:sp>
      </p:grpSp>
      <p:grpSp>
        <p:nvGrpSpPr>
          <p:cNvPr id="6" name="Group 150"/>
          <p:cNvGrpSpPr>
            <a:grpSpLocks/>
          </p:cNvGrpSpPr>
          <p:nvPr/>
        </p:nvGrpSpPr>
        <p:grpSpPr bwMode="auto">
          <a:xfrm>
            <a:off x="6323012" y="5105400"/>
            <a:ext cx="1752600" cy="457200"/>
            <a:chOff x="2208" y="2352"/>
            <a:chExt cx="1104" cy="288"/>
          </a:xfrm>
        </p:grpSpPr>
        <p:sp>
          <p:nvSpPr>
            <p:cNvPr id="12313" name="Rectangle 57"/>
            <p:cNvSpPr>
              <a:spLocks noChangeArrowheads="1"/>
            </p:cNvSpPr>
            <p:nvPr/>
          </p:nvSpPr>
          <p:spPr bwMode="auto">
            <a:xfrm>
              <a:off x="2448" y="2352"/>
              <a:ext cx="864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>
                <a:ea typeface="ＭＳ Ｐゴシック" pitchFamily="34" charset="-128"/>
              </a:endParaRPr>
            </a:p>
          </p:txBody>
        </p:sp>
        <p:sp>
          <p:nvSpPr>
            <p:cNvPr id="12314" name="Rectangle 81"/>
            <p:cNvSpPr>
              <a:spLocks noChangeArrowheads="1"/>
            </p:cNvSpPr>
            <p:nvPr/>
          </p:nvSpPr>
          <p:spPr bwMode="auto">
            <a:xfrm>
              <a:off x="2208" y="2352"/>
              <a:ext cx="240" cy="288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>
                  <a:latin typeface="Courier New" pitchFamily="49" charset="0"/>
                  <a:ea typeface="ＭＳ Ｐゴシック" pitchFamily="34" charset="-128"/>
                </a:rPr>
                <a:t>D</a:t>
              </a:r>
            </a:p>
          </p:txBody>
        </p:sp>
        <p:sp>
          <p:nvSpPr>
            <p:cNvPr id="12317" name="Rectangle 140"/>
            <p:cNvSpPr>
              <a:spLocks noChangeArrowheads="1"/>
            </p:cNvSpPr>
            <p:nvPr/>
          </p:nvSpPr>
          <p:spPr bwMode="auto">
            <a:xfrm>
              <a:off x="2880" y="2400"/>
              <a:ext cx="192" cy="192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>
                  <a:solidFill>
                    <a:schemeClr val="bg1"/>
                  </a:solidFill>
                  <a:ea typeface="ＭＳ Ｐゴシック" pitchFamily="34" charset="-128"/>
                </a:rPr>
                <a:t>T3</a:t>
              </a:r>
            </a:p>
          </p:txBody>
        </p:sp>
        <p:sp>
          <p:nvSpPr>
            <p:cNvPr id="12318" name="Rectangle 141"/>
            <p:cNvSpPr>
              <a:spLocks noChangeArrowheads="1"/>
            </p:cNvSpPr>
            <p:nvPr/>
          </p:nvSpPr>
          <p:spPr bwMode="auto">
            <a:xfrm>
              <a:off x="3072" y="2400"/>
              <a:ext cx="192" cy="192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>
                  <a:solidFill>
                    <a:schemeClr val="bg1"/>
                  </a:solidFill>
                  <a:ea typeface="ＭＳ Ｐゴシック" pitchFamily="34" charset="-128"/>
                </a:rPr>
                <a:t>T4</a:t>
              </a:r>
            </a:p>
          </p:txBody>
        </p:sp>
      </p:grpSp>
      <p:grpSp>
        <p:nvGrpSpPr>
          <p:cNvPr id="7" name="Group 151"/>
          <p:cNvGrpSpPr>
            <a:grpSpLocks/>
          </p:cNvGrpSpPr>
          <p:nvPr/>
        </p:nvGrpSpPr>
        <p:grpSpPr bwMode="auto">
          <a:xfrm>
            <a:off x="6323012" y="5638800"/>
            <a:ext cx="1752600" cy="457200"/>
            <a:chOff x="2208" y="2688"/>
            <a:chExt cx="1104" cy="288"/>
          </a:xfrm>
        </p:grpSpPr>
        <p:sp>
          <p:nvSpPr>
            <p:cNvPr id="12307" name="Rectangle 67"/>
            <p:cNvSpPr>
              <a:spLocks noChangeArrowheads="1"/>
            </p:cNvSpPr>
            <p:nvPr/>
          </p:nvSpPr>
          <p:spPr bwMode="auto">
            <a:xfrm>
              <a:off x="2448" y="2688"/>
              <a:ext cx="864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>
                <a:ea typeface="ＭＳ Ｐゴシック" pitchFamily="34" charset="-128"/>
              </a:endParaRPr>
            </a:p>
          </p:txBody>
        </p:sp>
        <p:sp>
          <p:nvSpPr>
            <p:cNvPr id="12308" name="Rectangle 82"/>
            <p:cNvSpPr>
              <a:spLocks noChangeArrowheads="1"/>
            </p:cNvSpPr>
            <p:nvPr/>
          </p:nvSpPr>
          <p:spPr bwMode="auto">
            <a:xfrm>
              <a:off x="2208" y="2688"/>
              <a:ext cx="240" cy="288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>
                  <a:latin typeface="Courier New" pitchFamily="49" charset="0"/>
                  <a:ea typeface="ＭＳ Ｐゴシック" pitchFamily="34" charset="-128"/>
                </a:rPr>
                <a:t>E</a:t>
              </a:r>
            </a:p>
          </p:txBody>
        </p:sp>
        <p:sp>
          <p:nvSpPr>
            <p:cNvPr id="12309" name="Rectangle 142"/>
            <p:cNvSpPr>
              <a:spLocks noChangeArrowheads="1"/>
            </p:cNvSpPr>
            <p:nvPr/>
          </p:nvSpPr>
          <p:spPr bwMode="auto">
            <a:xfrm>
              <a:off x="2496" y="2736"/>
              <a:ext cx="192" cy="192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>
                  <a:solidFill>
                    <a:schemeClr val="bg1"/>
                  </a:solidFill>
                  <a:ea typeface="ＭＳ Ｐゴシック" pitchFamily="34" charset="-128"/>
                </a:rPr>
                <a:t>T1</a:t>
              </a:r>
            </a:p>
          </p:txBody>
        </p:sp>
        <p:sp>
          <p:nvSpPr>
            <p:cNvPr id="12310" name="Rectangle 143"/>
            <p:cNvSpPr>
              <a:spLocks noChangeArrowheads="1"/>
            </p:cNvSpPr>
            <p:nvPr/>
          </p:nvSpPr>
          <p:spPr bwMode="auto">
            <a:xfrm>
              <a:off x="2688" y="2736"/>
              <a:ext cx="192" cy="192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>
                  <a:solidFill>
                    <a:schemeClr val="bg1"/>
                  </a:solidFill>
                  <a:ea typeface="ＭＳ Ｐゴシック" pitchFamily="34" charset="-128"/>
                </a:rPr>
                <a:t>T2</a:t>
              </a:r>
            </a:p>
          </p:txBody>
        </p:sp>
        <p:sp>
          <p:nvSpPr>
            <p:cNvPr id="12311" name="Rectangle 144"/>
            <p:cNvSpPr>
              <a:spLocks noChangeArrowheads="1"/>
            </p:cNvSpPr>
            <p:nvPr/>
          </p:nvSpPr>
          <p:spPr bwMode="auto">
            <a:xfrm>
              <a:off x="2880" y="2736"/>
              <a:ext cx="192" cy="192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>
                  <a:solidFill>
                    <a:schemeClr val="bg1"/>
                  </a:solidFill>
                  <a:ea typeface="ＭＳ Ｐゴシック" pitchFamily="34" charset="-128"/>
                </a:rPr>
                <a:t>T3</a:t>
              </a:r>
            </a:p>
          </p:txBody>
        </p:sp>
        <p:sp>
          <p:nvSpPr>
            <p:cNvPr id="12312" name="Rectangle 145"/>
            <p:cNvSpPr>
              <a:spLocks noChangeArrowheads="1"/>
            </p:cNvSpPr>
            <p:nvPr/>
          </p:nvSpPr>
          <p:spPr bwMode="auto">
            <a:xfrm>
              <a:off x="3072" y="2736"/>
              <a:ext cx="192" cy="192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>
                  <a:solidFill>
                    <a:schemeClr val="bg1"/>
                  </a:solidFill>
                  <a:ea typeface="ＭＳ Ｐゴシック" pitchFamily="34" charset="-128"/>
                </a:rPr>
                <a:t>T4</a:t>
              </a:r>
            </a:p>
          </p:txBody>
        </p:sp>
      </p:grpSp>
      <p:grpSp>
        <p:nvGrpSpPr>
          <p:cNvPr id="8" name="Group 88"/>
          <p:cNvGrpSpPr>
            <a:grpSpLocks/>
          </p:cNvGrpSpPr>
          <p:nvPr/>
        </p:nvGrpSpPr>
        <p:grpSpPr bwMode="auto">
          <a:xfrm>
            <a:off x="6932612" y="4343400"/>
            <a:ext cx="690563" cy="384175"/>
            <a:chOff x="3195" y="2015"/>
            <a:chExt cx="435" cy="242"/>
          </a:xfrm>
        </p:grpSpPr>
        <p:sp>
          <p:nvSpPr>
            <p:cNvPr id="12305" name="AutoShape 89"/>
            <p:cNvSpPr>
              <a:spLocks noChangeArrowheads="1"/>
            </p:cNvSpPr>
            <p:nvPr/>
          </p:nvSpPr>
          <p:spPr bwMode="auto">
            <a:xfrm>
              <a:off x="3195" y="2015"/>
              <a:ext cx="435" cy="242"/>
            </a:xfrm>
            <a:prstGeom prst="irregularSeal1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>
                <a:ea typeface="ＭＳ Ｐゴシック" pitchFamily="34" charset="-128"/>
              </a:endParaRPr>
            </a:p>
          </p:txBody>
        </p:sp>
        <p:sp>
          <p:nvSpPr>
            <p:cNvPr id="12306" name="AutoShape 90"/>
            <p:cNvSpPr>
              <a:spLocks noChangeArrowheads="1"/>
            </p:cNvSpPr>
            <p:nvPr/>
          </p:nvSpPr>
          <p:spPr bwMode="auto">
            <a:xfrm>
              <a:off x="3267" y="2087"/>
              <a:ext cx="290" cy="97"/>
            </a:xfrm>
            <a:prstGeom prst="irregularSeal1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>
                <a:ea typeface="ＭＳ Ｐゴシック" pitchFamily="34" charset="-128"/>
              </a:endParaRPr>
            </a:p>
          </p:txBody>
        </p:sp>
      </p:grpSp>
      <p:sp>
        <p:nvSpPr>
          <p:cNvPr id="12304" name="Text Box 86"/>
          <p:cNvSpPr txBox="1">
            <a:spLocks noChangeArrowheads="1"/>
          </p:cNvSpPr>
          <p:nvPr/>
        </p:nvSpPr>
        <p:spPr bwMode="auto">
          <a:xfrm>
            <a:off x="1371600" y="3200400"/>
            <a:ext cx="29418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>
                <a:latin typeface="Courier New" pitchFamily="49" charset="0"/>
                <a:ea typeface="ＭＳ Ｐゴシック" pitchFamily="34" charset="-128"/>
              </a:rPr>
              <a:t>foo</a:t>
            </a:r>
            <a:r>
              <a:rPr lang="en-US" dirty="0">
                <a:latin typeface="Courier New" pitchFamily="49" charset="0"/>
                <a:ea typeface="ＭＳ Ｐゴシック" pitchFamily="34" charset="-128"/>
              </a:rPr>
              <a:t>[] = {4,8,12,16};</a:t>
            </a:r>
          </a:p>
        </p:txBody>
      </p:sp>
      <p:sp>
        <p:nvSpPr>
          <p:cNvPr id="55" name="Slide Number Placeholder 5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1.</a:t>
            </a:r>
            <a:fld id="{2DCAE7AC-0DFB-40CF-A4F2-C416A0FCE17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08422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Arial  " charset="0"/>
                <a:ea typeface="ＭＳ Ｐゴシック" pitchFamily="-65" charset="-128"/>
                <a:cs typeface="Arial  " charset="0"/>
              </a:rPr>
              <a:t>CUDA Syntax Extensions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 eaLnBrk="1" hangingPunct="1"/>
            <a:r>
              <a:rPr lang="en-US" sz="2800" dirty="0">
                <a:latin typeface="Arial  " charset="0"/>
                <a:ea typeface="ＭＳ Ｐゴシック" pitchFamily="-65" charset="-128"/>
                <a:cs typeface="Arial  " charset="0"/>
              </a:rPr>
              <a:t>Declaration </a:t>
            </a:r>
            <a:r>
              <a:rPr lang="en-US" sz="2800" dirty="0" err="1">
                <a:latin typeface="Arial  " charset="0"/>
                <a:ea typeface="ＭＳ Ｐゴシック" pitchFamily="-65" charset="-128"/>
                <a:cs typeface="Arial  " charset="0"/>
              </a:rPr>
              <a:t>specifiers</a:t>
            </a:r>
            <a:endParaRPr lang="en-US" sz="2800" dirty="0">
              <a:latin typeface="Arial  " charset="0"/>
              <a:ea typeface="ＭＳ Ｐゴシック" pitchFamily="-65" charset="-128"/>
              <a:cs typeface="Arial  " charset="0"/>
            </a:endParaRPr>
          </a:p>
          <a:p>
            <a:pPr lvl="1" eaLnBrk="1" hangingPunct="1">
              <a:buFontTx/>
              <a:buNone/>
            </a:pPr>
            <a:r>
              <a:rPr lang="en-US" sz="2000" dirty="0">
                <a:solidFill>
                  <a:srgbClr val="0000FF"/>
                </a:solidFill>
                <a:latin typeface="Arial  " charset="0"/>
                <a:ea typeface="ＭＳ Ｐゴシック" pitchFamily="-65" charset="-128"/>
                <a:cs typeface="Arial  " charset="0"/>
              </a:rPr>
              <a:t>__global__</a:t>
            </a:r>
            <a:r>
              <a:rPr lang="en-US" sz="2000" dirty="0">
                <a:solidFill>
                  <a:srgbClr val="0070C0"/>
                </a:solidFill>
                <a:latin typeface="Arial  " charset="0"/>
                <a:ea typeface="ＭＳ Ｐゴシック" pitchFamily="-65" charset="-128"/>
                <a:cs typeface="Arial  " charset="0"/>
              </a:rPr>
              <a:t> </a:t>
            </a:r>
            <a:r>
              <a:rPr lang="en-US" sz="2000" dirty="0">
                <a:latin typeface="Arial  " charset="0"/>
                <a:ea typeface="ＭＳ Ｐゴシック" pitchFamily="-65" charset="-128"/>
                <a:cs typeface="Arial  " charset="0"/>
              </a:rPr>
              <a:t>void foo(...);  // kernel entry point (runs on GPU)</a:t>
            </a:r>
          </a:p>
          <a:p>
            <a:pPr lvl="1" eaLnBrk="1" hangingPunct="1">
              <a:buFontTx/>
              <a:buNone/>
            </a:pPr>
            <a:r>
              <a:rPr lang="en-US" sz="2000" dirty="0">
                <a:solidFill>
                  <a:srgbClr val="0000FF"/>
                </a:solidFill>
                <a:latin typeface="Arial  " charset="0"/>
                <a:ea typeface="ＭＳ Ｐゴシック" pitchFamily="-65" charset="-128"/>
                <a:cs typeface="Arial  " charset="0"/>
              </a:rPr>
              <a:t>__device__</a:t>
            </a:r>
            <a:r>
              <a:rPr lang="en-US" sz="2000" dirty="0">
                <a:solidFill>
                  <a:srgbClr val="0070C0"/>
                </a:solidFill>
                <a:latin typeface="Arial  " charset="0"/>
                <a:ea typeface="ＭＳ Ｐゴシック" pitchFamily="-65" charset="-128"/>
                <a:cs typeface="Arial  " charset="0"/>
              </a:rPr>
              <a:t> </a:t>
            </a:r>
            <a:r>
              <a:rPr lang="en-US" sz="2000" dirty="0">
                <a:latin typeface="Arial  " charset="0"/>
                <a:ea typeface="ＭＳ Ｐゴシック" pitchFamily="-65" charset="-128"/>
                <a:cs typeface="Arial  " charset="0"/>
              </a:rPr>
              <a:t>void bar(...); // function callable from a GPU thread</a:t>
            </a:r>
          </a:p>
          <a:p>
            <a:pPr eaLnBrk="1" hangingPunct="1"/>
            <a:endParaRPr lang="en-US" sz="2800" dirty="0">
              <a:latin typeface="Arial  " charset="0"/>
              <a:ea typeface="ＭＳ Ｐゴシック" pitchFamily="-65" charset="-128"/>
              <a:cs typeface="Arial  " charset="0"/>
            </a:endParaRPr>
          </a:p>
          <a:p>
            <a:pPr eaLnBrk="1" hangingPunct="1"/>
            <a:r>
              <a:rPr lang="en-US" sz="2800" dirty="0">
                <a:latin typeface="Arial  " charset="0"/>
                <a:ea typeface="ＭＳ Ｐゴシック" pitchFamily="-65" charset="-128"/>
                <a:cs typeface="Arial  " charset="0"/>
              </a:rPr>
              <a:t>Syntax for kernel launch</a:t>
            </a:r>
          </a:p>
          <a:p>
            <a:pPr lvl="1" eaLnBrk="1" hangingPunct="1">
              <a:buFontTx/>
              <a:buNone/>
            </a:pPr>
            <a:r>
              <a:rPr lang="en-US" sz="2000" dirty="0">
                <a:latin typeface="Arial  " charset="0"/>
                <a:ea typeface="ＭＳ Ｐゴシック" pitchFamily="-65" charset="-128"/>
                <a:cs typeface="Arial  " charset="0"/>
              </a:rPr>
              <a:t>foo</a:t>
            </a:r>
            <a:r>
              <a:rPr lang="en-US" sz="2000" dirty="0">
                <a:solidFill>
                  <a:srgbClr val="0000FF"/>
                </a:solidFill>
                <a:latin typeface="Arial  " charset="0"/>
                <a:ea typeface="ＭＳ Ｐゴシック" pitchFamily="-65" charset="-128"/>
                <a:cs typeface="Arial  " charset="0"/>
              </a:rPr>
              <a:t>&lt;&lt;&lt;500, 128&gt;&gt;&gt;</a:t>
            </a:r>
            <a:r>
              <a:rPr lang="en-US" sz="2000" dirty="0">
                <a:latin typeface="Arial  " charset="0"/>
                <a:ea typeface="ＭＳ Ｐゴシック" pitchFamily="-65" charset="-128"/>
                <a:cs typeface="Arial  " charset="0"/>
              </a:rPr>
              <a:t>(...); // 500 thread blocks, 128 threads each</a:t>
            </a:r>
          </a:p>
          <a:p>
            <a:pPr eaLnBrk="1" hangingPunct="1"/>
            <a:endParaRPr lang="en-US" sz="2800" dirty="0">
              <a:latin typeface="Arial  " charset="0"/>
              <a:ea typeface="ＭＳ Ｐゴシック" pitchFamily="-65" charset="-128"/>
              <a:cs typeface="Arial  " charset="0"/>
            </a:endParaRPr>
          </a:p>
          <a:p>
            <a:pPr eaLnBrk="1" hangingPunct="1"/>
            <a:r>
              <a:rPr lang="en-US" sz="2800" dirty="0">
                <a:latin typeface="Arial  " charset="0"/>
                <a:ea typeface="ＭＳ Ｐゴシック" pitchFamily="-65" charset="-128"/>
                <a:cs typeface="Arial  " charset="0"/>
              </a:rPr>
              <a:t>Built in variables for thread identification</a:t>
            </a:r>
          </a:p>
          <a:p>
            <a:pPr lvl="1" eaLnBrk="1" hangingPunct="1">
              <a:buFontTx/>
              <a:buNone/>
            </a:pPr>
            <a:r>
              <a:rPr lang="en-US" sz="2000" dirty="0">
                <a:latin typeface="Arial  " charset="0"/>
                <a:ea typeface="ＭＳ Ｐゴシック" pitchFamily="-65" charset="-128"/>
                <a:cs typeface="Arial  " charset="0"/>
              </a:rPr>
              <a:t>dim3 </a:t>
            </a:r>
            <a:r>
              <a:rPr lang="en-US" sz="2000" dirty="0" err="1">
                <a:solidFill>
                  <a:srgbClr val="0000FF"/>
                </a:solidFill>
                <a:latin typeface="Arial  " charset="0"/>
                <a:ea typeface="ＭＳ Ｐゴシック" pitchFamily="-65" charset="-128"/>
                <a:cs typeface="Arial  " charset="0"/>
              </a:rPr>
              <a:t>threadIdx</a:t>
            </a:r>
            <a:r>
              <a:rPr lang="en-US" sz="2000" dirty="0">
                <a:latin typeface="Arial  " charset="0"/>
                <a:ea typeface="ＭＳ Ｐゴシック" pitchFamily="-65" charset="-128"/>
                <a:cs typeface="Arial  " charset="0"/>
              </a:rPr>
              <a:t>; dim3 </a:t>
            </a:r>
            <a:r>
              <a:rPr lang="en-US" sz="2000" dirty="0" err="1">
                <a:solidFill>
                  <a:srgbClr val="0000FF"/>
                </a:solidFill>
                <a:latin typeface="Arial  " charset="0"/>
                <a:ea typeface="ＭＳ Ｐゴシック" pitchFamily="-65" charset="-128"/>
                <a:cs typeface="Arial  " charset="0"/>
              </a:rPr>
              <a:t>blockIdx</a:t>
            </a:r>
            <a:r>
              <a:rPr lang="en-US" sz="2000" dirty="0">
                <a:latin typeface="Arial  " charset="0"/>
                <a:ea typeface="ＭＳ Ｐゴシック" pitchFamily="-65" charset="-128"/>
                <a:cs typeface="Arial  " charset="0"/>
              </a:rPr>
              <a:t>; dim3 </a:t>
            </a:r>
            <a:r>
              <a:rPr lang="en-US" sz="2000" dirty="0" err="1">
                <a:solidFill>
                  <a:srgbClr val="0000FF"/>
                </a:solidFill>
                <a:latin typeface="Arial  " charset="0"/>
                <a:ea typeface="ＭＳ Ｐゴシック" pitchFamily="-65" charset="-128"/>
                <a:cs typeface="Arial  " charset="0"/>
              </a:rPr>
              <a:t>blockDim</a:t>
            </a:r>
            <a:r>
              <a:rPr lang="en-US" sz="2000" dirty="0">
                <a:latin typeface="Arial  " charset="0"/>
                <a:ea typeface="ＭＳ Ｐゴシック" pitchFamily="-65" charset="-128"/>
                <a:cs typeface="Arial  " charset="0"/>
              </a:rPr>
              <a:t>;</a:t>
            </a:r>
          </a:p>
          <a:p>
            <a:pPr eaLnBrk="1" hangingPunct="1"/>
            <a:endParaRPr lang="en-US" dirty="0">
              <a:latin typeface="Arial  " charset="0"/>
              <a:ea typeface="ＭＳ Ｐゴシック" pitchFamily="-65" charset="-128"/>
              <a:cs typeface="Arial  " charset="0"/>
            </a:endParaRPr>
          </a:p>
        </p:txBody>
      </p:sp>
      <p:sp>
        <p:nvSpPr>
          <p:cNvPr id="3277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1.</a:t>
            </a:r>
            <a:fld id="{E6EF5FF8-67E5-B043-A7AD-A31AAB07679F}" type="slidenum">
              <a:rPr lang="en-US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8183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Arial  " charset="0"/>
                <a:ea typeface="ＭＳ Ｐゴシック" pitchFamily="-65" charset="-128"/>
                <a:cs typeface="Arial  " charset="0"/>
              </a:rPr>
              <a:t>Example: Original C Code</a:t>
            </a:r>
          </a:p>
        </p:txBody>
      </p:sp>
      <p:sp>
        <p:nvSpPr>
          <p:cNvPr id="33796" name="Text Placeholder 2"/>
          <p:cNvSpPr>
            <a:spLocks/>
          </p:cNvSpPr>
          <p:nvPr/>
        </p:nvSpPr>
        <p:spPr bwMode="auto">
          <a:xfrm>
            <a:off x="457200" y="1447799"/>
            <a:ext cx="8229600" cy="527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1600" b="1" dirty="0">
                <a:solidFill>
                  <a:srgbClr val="0000FF"/>
                </a:solidFill>
                <a:latin typeface="Courier New" pitchFamily="-65" charset="0"/>
                <a:ea typeface="Courier New" pitchFamily="-65" charset="0"/>
                <a:cs typeface="Courier New" pitchFamily="-65" charset="0"/>
              </a:rPr>
              <a:t>void</a:t>
            </a: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 </a:t>
            </a:r>
            <a:r>
              <a:rPr lang="en-US" sz="16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saxpy_serial</a:t>
            </a: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(</a:t>
            </a:r>
            <a:r>
              <a:rPr lang="en-US" sz="1600" b="1" dirty="0" err="1">
                <a:solidFill>
                  <a:srgbClr val="0000FF"/>
                </a:solidFill>
                <a:latin typeface="Courier New" pitchFamily="-65" charset="0"/>
                <a:ea typeface="Courier New" pitchFamily="-65" charset="0"/>
                <a:cs typeface="Courier New" pitchFamily="-65" charset="0"/>
              </a:rPr>
              <a:t>int</a:t>
            </a:r>
            <a:r>
              <a:rPr lang="en-US" sz="1600" dirty="0">
                <a:solidFill>
                  <a:srgbClr val="0000FF"/>
                </a:solidFill>
                <a:latin typeface="Courier New" pitchFamily="-65" charset="0"/>
                <a:ea typeface="Courier New" pitchFamily="-65" charset="0"/>
                <a:cs typeface="Courier New" pitchFamily="-65" charset="0"/>
              </a:rPr>
              <a:t> </a:t>
            </a: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n, </a:t>
            </a:r>
            <a:r>
              <a:rPr lang="en-US" sz="1600" b="1" dirty="0">
                <a:solidFill>
                  <a:srgbClr val="0000FF"/>
                </a:solidFill>
                <a:latin typeface="Courier New" pitchFamily="-65" charset="0"/>
                <a:ea typeface="Courier New" pitchFamily="-65" charset="0"/>
                <a:cs typeface="Courier New" pitchFamily="-65" charset="0"/>
              </a:rPr>
              <a:t>float</a:t>
            </a: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 a, </a:t>
            </a:r>
            <a:r>
              <a:rPr lang="en-US" sz="1600" b="1" dirty="0">
                <a:solidFill>
                  <a:srgbClr val="0000FF"/>
                </a:solidFill>
                <a:latin typeface="Courier New" pitchFamily="-65" charset="0"/>
                <a:ea typeface="Courier New" pitchFamily="-65" charset="0"/>
                <a:cs typeface="Courier New" pitchFamily="-65" charset="0"/>
              </a:rPr>
              <a:t>float</a:t>
            </a: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 *x, </a:t>
            </a:r>
            <a:r>
              <a:rPr lang="en-US" sz="1600" b="1" dirty="0">
                <a:solidFill>
                  <a:srgbClr val="0000FF"/>
                </a:solidFill>
                <a:latin typeface="Courier New" pitchFamily="-65" charset="0"/>
                <a:ea typeface="Courier New" pitchFamily="-65" charset="0"/>
                <a:cs typeface="Courier New" pitchFamily="-65" charset="0"/>
              </a:rPr>
              <a:t>float</a:t>
            </a: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 *y) 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{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1600" b="1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	for</a:t>
            </a: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 (</a:t>
            </a:r>
            <a:r>
              <a:rPr lang="en-US" sz="1600" b="1" dirty="0" err="1">
                <a:solidFill>
                  <a:srgbClr val="0000FF"/>
                </a:solidFill>
                <a:latin typeface="Courier New" pitchFamily="-65" charset="0"/>
                <a:ea typeface="Courier New" pitchFamily="-65" charset="0"/>
                <a:cs typeface="Courier New" pitchFamily="-65" charset="0"/>
              </a:rPr>
              <a:t>int</a:t>
            </a: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 </a:t>
            </a:r>
            <a:r>
              <a:rPr lang="en-US" sz="16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i</a:t>
            </a: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 = 0; </a:t>
            </a:r>
            <a:r>
              <a:rPr lang="en-US" sz="16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i</a:t>
            </a: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 &lt; n; ++</a:t>
            </a:r>
            <a:r>
              <a:rPr lang="en-US" sz="16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i</a:t>
            </a: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)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     y[</a:t>
            </a:r>
            <a:r>
              <a:rPr lang="en-US" sz="16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i</a:t>
            </a: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] = a*x[</a:t>
            </a:r>
            <a:r>
              <a:rPr lang="en-US" sz="16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i</a:t>
            </a: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] + y[</a:t>
            </a:r>
            <a:r>
              <a:rPr lang="en-US" sz="16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i</a:t>
            </a: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];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}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US" sz="1600" dirty="0">
              <a:latin typeface="Courier New" pitchFamily="-65" charset="0"/>
              <a:ea typeface="Courier New" pitchFamily="-65" charset="0"/>
              <a:cs typeface="Courier New" pitchFamily="-65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1600" b="1" dirty="0" err="1">
                <a:solidFill>
                  <a:srgbClr val="0000FF"/>
                </a:solidFill>
                <a:latin typeface="Courier New" pitchFamily="-65" charset="0"/>
                <a:ea typeface="Courier New" pitchFamily="-65" charset="0"/>
                <a:cs typeface="Courier New" pitchFamily="-65" charset="0"/>
              </a:rPr>
              <a:t>int</a:t>
            </a:r>
            <a:r>
              <a:rPr lang="en-US" sz="1600" dirty="0">
                <a:solidFill>
                  <a:srgbClr val="0000FF"/>
                </a:solidFill>
                <a:latin typeface="Courier New" pitchFamily="-65" charset="0"/>
                <a:ea typeface="Courier New" pitchFamily="-65" charset="0"/>
                <a:cs typeface="Courier New" pitchFamily="-65" charset="0"/>
              </a:rPr>
              <a:t> </a:t>
            </a: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main() {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  </a:t>
            </a:r>
            <a:r>
              <a:rPr lang="en-US" sz="1600" i="1" dirty="0">
                <a:solidFill>
                  <a:srgbClr val="008000"/>
                </a:solidFill>
                <a:latin typeface="Courier New" pitchFamily="-65" charset="0"/>
                <a:ea typeface="Courier New" pitchFamily="-65" charset="0"/>
                <a:cs typeface="Courier New" pitchFamily="-65" charset="0"/>
              </a:rPr>
              <a:t>// omitted: allocate and initialize memory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  </a:t>
            </a:r>
            <a:r>
              <a:rPr lang="en-US" sz="16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saxpy_serial</a:t>
            </a: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(n, 2.0, x, y); </a:t>
            </a:r>
            <a:r>
              <a:rPr lang="en-US" sz="1600" i="1" dirty="0">
                <a:solidFill>
                  <a:srgbClr val="008000"/>
                </a:solidFill>
                <a:latin typeface="Courier New" pitchFamily="-65" charset="0"/>
                <a:ea typeface="Courier New" pitchFamily="-65" charset="0"/>
                <a:cs typeface="Courier New" pitchFamily="-65" charset="0"/>
              </a:rPr>
              <a:t>// Invoke serial SAXPY kernel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1600" i="1" dirty="0">
                <a:solidFill>
                  <a:srgbClr val="008000"/>
                </a:solidFill>
                <a:latin typeface="Courier New" pitchFamily="-65" charset="0"/>
                <a:ea typeface="Courier New" pitchFamily="-65" charset="0"/>
                <a:cs typeface="Courier New" pitchFamily="-65" charset="0"/>
              </a:rPr>
              <a:t>  // omitted: using result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}</a:t>
            </a:r>
            <a:r>
              <a:rPr lang="en-US" sz="1600" i="1" dirty="0">
                <a:solidFill>
                  <a:srgbClr val="008000"/>
                </a:solidFill>
                <a:latin typeface="Courier New" pitchFamily="-65" charset="0"/>
                <a:ea typeface="Courier New" pitchFamily="-65" charset="0"/>
                <a:cs typeface="Courier New" pitchFamily="-65" charset="0"/>
              </a:rPr>
              <a:t> </a:t>
            </a:r>
            <a:endParaRPr lang="en-US" sz="1600" i="1" dirty="0">
              <a:solidFill>
                <a:srgbClr val="008000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US" sz="1600" b="1" dirty="0"/>
          </a:p>
        </p:txBody>
      </p:sp>
      <p:sp>
        <p:nvSpPr>
          <p:cNvPr id="33798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919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Arial  " charset="0"/>
                <a:ea typeface="ＭＳ Ｐゴシック" pitchFamily="-65" charset="-128"/>
                <a:cs typeface="Arial  " charset="0"/>
              </a:rPr>
              <a:t>CUDA Code</a:t>
            </a:r>
          </a:p>
        </p:txBody>
      </p:sp>
      <p:sp>
        <p:nvSpPr>
          <p:cNvPr id="33796" name="Text Placeholder 2"/>
          <p:cNvSpPr>
            <a:spLocks/>
          </p:cNvSpPr>
          <p:nvPr/>
        </p:nvSpPr>
        <p:spPr bwMode="auto">
          <a:xfrm>
            <a:off x="457200" y="1447799"/>
            <a:ext cx="8229600" cy="527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US" sz="16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1600" b="1" dirty="0">
                <a:solidFill>
                  <a:srgbClr val="0000FF"/>
                </a:solidFill>
                <a:latin typeface="Courier New" pitchFamily="-65" charset="0"/>
                <a:ea typeface="Courier New" pitchFamily="-65" charset="0"/>
                <a:cs typeface="Courier New" pitchFamily="-65" charset="0"/>
              </a:rPr>
              <a:t>__global__ void</a:t>
            </a:r>
            <a:r>
              <a:rPr lang="en-US" sz="1600" dirty="0">
                <a:solidFill>
                  <a:srgbClr val="0000FF"/>
                </a:solidFill>
                <a:latin typeface="Courier New" pitchFamily="-65" charset="0"/>
                <a:ea typeface="Courier New" pitchFamily="-65" charset="0"/>
                <a:cs typeface="Courier New" pitchFamily="-65" charset="0"/>
              </a:rPr>
              <a:t> </a:t>
            </a:r>
            <a:r>
              <a:rPr lang="en-US" sz="16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saxpy</a:t>
            </a: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(</a:t>
            </a:r>
            <a:r>
              <a:rPr lang="en-US" sz="1600" b="1" dirty="0" err="1">
                <a:solidFill>
                  <a:srgbClr val="0000FF"/>
                </a:solidFill>
                <a:latin typeface="Courier New" pitchFamily="-65" charset="0"/>
                <a:ea typeface="Courier New" pitchFamily="-65" charset="0"/>
                <a:cs typeface="Courier New" pitchFamily="-65" charset="0"/>
              </a:rPr>
              <a:t>int</a:t>
            </a: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 n, </a:t>
            </a:r>
            <a:r>
              <a:rPr lang="en-US" sz="1600" b="1" dirty="0">
                <a:solidFill>
                  <a:srgbClr val="0000FF"/>
                </a:solidFill>
                <a:latin typeface="Courier New" pitchFamily="-65" charset="0"/>
                <a:ea typeface="Courier New" pitchFamily="-65" charset="0"/>
                <a:cs typeface="Courier New" pitchFamily="-65" charset="0"/>
              </a:rPr>
              <a:t>float</a:t>
            </a: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 a, </a:t>
            </a:r>
            <a:r>
              <a:rPr lang="en-US" sz="1600" b="1" dirty="0">
                <a:solidFill>
                  <a:srgbClr val="0000FF"/>
                </a:solidFill>
                <a:latin typeface="Courier New" pitchFamily="-65" charset="0"/>
                <a:ea typeface="Courier New" pitchFamily="-65" charset="0"/>
                <a:cs typeface="Courier New" pitchFamily="-65" charset="0"/>
              </a:rPr>
              <a:t>float</a:t>
            </a: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 *x, </a:t>
            </a:r>
            <a:r>
              <a:rPr lang="en-US" sz="1600" b="1" dirty="0">
                <a:solidFill>
                  <a:srgbClr val="0000FF"/>
                </a:solidFill>
                <a:latin typeface="Courier New" pitchFamily="-65" charset="0"/>
                <a:ea typeface="Courier New" pitchFamily="-65" charset="0"/>
                <a:cs typeface="Courier New" pitchFamily="-65" charset="0"/>
              </a:rPr>
              <a:t>float</a:t>
            </a: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 *y) {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   </a:t>
            </a:r>
            <a:r>
              <a:rPr lang="en-US" sz="1600" b="1" dirty="0" err="1">
                <a:solidFill>
                  <a:srgbClr val="0000FF"/>
                </a:solidFill>
                <a:latin typeface="Courier New" pitchFamily="-65" charset="0"/>
                <a:ea typeface="Courier New" pitchFamily="-65" charset="0"/>
                <a:cs typeface="Courier New" pitchFamily="-65" charset="0"/>
              </a:rPr>
              <a:t>int</a:t>
            </a: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 </a:t>
            </a:r>
            <a:r>
              <a:rPr lang="en-US" sz="16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i</a:t>
            </a: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 = </a:t>
            </a:r>
            <a:r>
              <a:rPr lang="en-US" sz="1600" b="1" dirty="0" err="1">
                <a:solidFill>
                  <a:srgbClr val="0000FF"/>
                </a:solidFill>
                <a:latin typeface="Courier New" pitchFamily="-65" charset="0"/>
                <a:ea typeface="Courier New" pitchFamily="-65" charset="0"/>
                <a:cs typeface="Courier New" pitchFamily="-65" charset="0"/>
              </a:rPr>
              <a:t>blockIdx</a:t>
            </a:r>
            <a:r>
              <a:rPr lang="en-US" sz="16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.x</a:t>
            </a: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*</a:t>
            </a:r>
            <a:r>
              <a:rPr lang="en-US" sz="1600" b="1" dirty="0" err="1">
                <a:solidFill>
                  <a:srgbClr val="0000FF"/>
                </a:solidFill>
                <a:latin typeface="Courier New" pitchFamily="-65" charset="0"/>
                <a:ea typeface="Courier New" pitchFamily="-65" charset="0"/>
                <a:cs typeface="Courier New" pitchFamily="-65" charset="0"/>
              </a:rPr>
              <a:t>blockDim</a:t>
            </a:r>
            <a:r>
              <a:rPr lang="en-US" sz="16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.x</a:t>
            </a: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 + </a:t>
            </a:r>
            <a:r>
              <a:rPr lang="en-US" sz="1600" b="1" dirty="0" err="1">
                <a:solidFill>
                  <a:srgbClr val="0000FF"/>
                </a:solidFill>
                <a:latin typeface="Courier New" pitchFamily="-65" charset="0"/>
                <a:ea typeface="Courier New" pitchFamily="-65" charset="0"/>
                <a:cs typeface="Courier New" pitchFamily="-65" charset="0"/>
              </a:rPr>
              <a:t>threadIdx</a:t>
            </a:r>
            <a:r>
              <a:rPr lang="en-US" sz="16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.x</a:t>
            </a: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   </a:t>
            </a:r>
            <a:r>
              <a:rPr lang="en-US" sz="16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if(i</a:t>
            </a: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&lt;</a:t>
            </a:r>
            <a:r>
              <a:rPr lang="en-US" sz="16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n</a:t>
            </a: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) </a:t>
            </a:r>
            <a:r>
              <a:rPr lang="en-US" sz="16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y[i</a:t>
            </a: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]=a*</a:t>
            </a:r>
            <a:r>
              <a:rPr lang="en-US" sz="16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x[i]+y[i</a:t>
            </a: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];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}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US" sz="1600" dirty="0">
              <a:latin typeface="Courier New" pitchFamily="-65" charset="0"/>
              <a:ea typeface="Courier New" pitchFamily="-65" charset="0"/>
              <a:cs typeface="Courier New" pitchFamily="-65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1600" b="1" dirty="0" err="1">
                <a:solidFill>
                  <a:srgbClr val="0000FF"/>
                </a:solidFill>
                <a:latin typeface="Courier New" pitchFamily="-65" charset="0"/>
                <a:ea typeface="Courier New" pitchFamily="-65" charset="0"/>
                <a:cs typeface="Courier New" pitchFamily="-65" charset="0"/>
              </a:rPr>
              <a:t>int</a:t>
            </a: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 main() {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solidFill>
                  <a:srgbClr val="00B050"/>
                </a:solidFill>
                <a:latin typeface="Courier New" pitchFamily="-65" charset="0"/>
                <a:ea typeface="Courier New" pitchFamily="-65" charset="0"/>
                <a:cs typeface="Courier New" pitchFamily="-65" charset="0"/>
              </a:rPr>
              <a:t>  </a:t>
            </a:r>
            <a:r>
              <a:rPr lang="en-US" sz="1600" i="1" dirty="0">
                <a:solidFill>
                  <a:srgbClr val="008000"/>
                </a:solidFill>
                <a:latin typeface="Courier New" pitchFamily="-65" charset="0"/>
                <a:ea typeface="Courier New" pitchFamily="-65" charset="0"/>
                <a:cs typeface="Courier New" pitchFamily="-65" charset="0"/>
              </a:rPr>
              <a:t>// omitted: allocate and initialize memory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  </a:t>
            </a:r>
            <a:r>
              <a:rPr lang="en-US" sz="1600" b="1" dirty="0" err="1">
                <a:solidFill>
                  <a:srgbClr val="0000FF"/>
                </a:solidFill>
                <a:latin typeface="Courier New" pitchFamily="-65" charset="0"/>
                <a:ea typeface="Courier New" pitchFamily="-65" charset="0"/>
                <a:cs typeface="Courier New" pitchFamily="-65" charset="0"/>
              </a:rPr>
              <a:t>int</a:t>
            </a: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 </a:t>
            </a:r>
            <a:r>
              <a:rPr lang="en-US" sz="16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nblocks</a:t>
            </a: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 = (n + 255) / 256;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US" sz="1600" dirty="0">
              <a:latin typeface="Courier New" pitchFamily="-65" charset="0"/>
              <a:ea typeface="Courier New" pitchFamily="-65" charset="0"/>
              <a:cs typeface="Courier New" pitchFamily="-65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  </a:t>
            </a:r>
            <a:r>
              <a:rPr lang="en-US" sz="16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cudaMalloc</a:t>
            </a: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((</a:t>
            </a:r>
            <a:r>
              <a:rPr lang="en-US" sz="1600" b="1" dirty="0">
                <a:solidFill>
                  <a:srgbClr val="0000FF"/>
                </a:solidFill>
                <a:latin typeface="Courier New" pitchFamily="-65" charset="0"/>
                <a:ea typeface="Courier New" pitchFamily="-65" charset="0"/>
                <a:cs typeface="Courier New" pitchFamily="-65" charset="0"/>
              </a:rPr>
              <a:t>void</a:t>
            </a: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**) &amp;</a:t>
            </a:r>
            <a:r>
              <a:rPr lang="en-US" sz="16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d_x</a:t>
            </a: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, n);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  </a:t>
            </a:r>
            <a:r>
              <a:rPr lang="en-US" sz="16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cudaMalloc</a:t>
            </a: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((</a:t>
            </a:r>
            <a:r>
              <a:rPr lang="en-US" sz="1600" b="1" dirty="0">
                <a:solidFill>
                  <a:srgbClr val="0000FF"/>
                </a:solidFill>
                <a:latin typeface="Courier New" pitchFamily="-65" charset="0"/>
                <a:ea typeface="Courier New" pitchFamily="-65" charset="0"/>
                <a:cs typeface="Courier New" pitchFamily="-65" charset="0"/>
              </a:rPr>
              <a:t>void</a:t>
            </a: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**) &amp;</a:t>
            </a:r>
            <a:r>
              <a:rPr lang="en-US" sz="16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d_y</a:t>
            </a: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, n);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  </a:t>
            </a:r>
            <a:r>
              <a:rPr lang="en-US" sz="16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cudaMemcpy</a:t>
            </a: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(</a:t>
            </a:r>
            <a:r>
              <a:rPr lang="en-US" sz="16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d_x,h_x,n</a:t>
            </a: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*</a:t>
            </a:r>
            <a:r>
              <a:rPr lang="en-US" sz="1600" b="1" dirty="0" err="1">
                <a:solidFill>
                  <a:srgbClr val="3366FF"/>
                </a:solidFill>
                <a:latin typeface="Courier New" pitchFamily="-65" charset="0"/>
                <a:ea typeface="Courier New" pitchFamily="-65" charset="0"/>
                <a:cs typeface="Courier New" pitchFamily="-65" charset="0"/>
              </a:rPr>
              <a:t>sizeof</a:t>
            </a: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(</a:t>
            </a:r>
            <a:r>
              <a:rPr lang="en-US" sz="1600" b="1" dirty="0">
                <a:solidFill>
                  <a:srgbClr val="3366FF"/>
                </a:solidFill>
                <a:latin typeface="Courier New" pitchFamily="-65" charset="0"/>
                <a:ea typeface="Courier New" pitchFamily="-65" charset="0"/>
                <a:cs typeface="Courier New" pitchFamily="-65" charset="0"/>
              </a:rPr>
              <a:t>float</a:t>
            </a: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),</a:t>
            </a:r>
            <a:r>
              <a:rPr lang="en-US" sz="16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cudaMemcpyHostToDevice</a:t>
            </a: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  </a:t>
            </a:r>
            <a:r>
              <a:rPr lang="en-US" sz="16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cudaMemcpy</a:t>
            </a: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(</a:t>
            </a:r>
            <a:r>
              <a:rPr lang="en-US" sz="16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d_y,h_y,n</a:t>
            </a: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*</a:t>
            </a:r>
            <a:r>
              <a:rPr lang="en-US" sz="1600" b="1" dirty="0" err="1">
                <a:solidFill>
                  <a:srgbClr val="3366FF"/>
                </a:solidFill>
                <a:latin typeface="Courier New" pitchFamily="-65" charset="0"/>
                <a:ea typeface="Courier New" pitchFamily="-65" charset="0"/>
                <a:cs typeface="Courier New" pitchFamily="-65" charset="0"/>
              </a:rPr>
              <a:t>sizeof</a:t>
            </a: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(</a:t>
            </a:r>
            <a:r>
              <a:rPr lang="en-US" sz="1600" b="1" dirty="0">
                <a:solidFill>
                  <a:srgbClr val="3366FF"/>
                </a:solidFill>
                <a:latin typeface="Courier New" pitchFamily="-65" charset="0"/>
                <a:ea typeface="Courier New" pitchFamily="-65" charset="0"/>
                <a:cs typeface="Courier New" pitchFamily="-65" charset="0"/>
              </a:rPr>
              <a:t>float</a:t>
            </a: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),</a:t>
            </a:r>
            <a:r>
              <a:rPr lang="en-US" sz="16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cudaMemcpyHostToDevice</a:t>
            </a: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  </a:t>
            </a:r>
            <a:r>
              <a:rPr lang="en-US" sz="16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saxpy</a:t>
            </a: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&lt;&lt;&lt;</a:t>
            </a:r>
            <a:r>
              <a:rPr lang="en-US" sz="16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nblocks</a:t>
            </a: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, 256&gt;&gt;&gt;(</a:t>
            </a:r>
            <a:r>
              <a:rPr lang="en-US" sz="16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n</a:t>
            </a: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, 2.0, </a:t>
            </a:r>
            <a:r>
              <a:rPr lang="en-US" sz="16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d_x</a:t>
            </a: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, </a:t>
            </a:r>
            <a:r>
              <a:rPr lang="en-US" sz="16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d_y</a:t>
            </a: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  </a:t>
            </a:r>
            <a:r>
              <a:rPr lang="en-US" sz="16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cudaMemcpy</a:t>
            </a: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(</a:t>
            </a:r>
            <a:r>
              <a:rPr lang="en-US" sz="16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h_y,d_y,n</a:t>
            </a: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*</a:t>
            </a:r>
            <a:r>
              <a:rPr lang="en-US" sz="1600" b="1" dirty="0" err="1">
                <a:solidFill>
                  <a:srgbClr val="3366FF"/>
                </a:solidFill>
                <a:latin typeface="Courier New" pitchFamily="-65" charset="0"/>
                <a:ea typeface="Courier New" pitchFamily="-65" charset="0"/>
                <a:cs typeface="Courier New" pitchFamily="-65" charset="0"/>
              </a:rPr>
              <a:t>sizeof</a:t>
            </a: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(</a:t>
            </a:r>
            <a:r>
              <a:rPr lang="en-US" sz="1600" b="1" dirty="0">
                <a:solidFill>
                  <a:srgbClr val="3366FF"/>
                </a:solidFill>
                <a:latin typeface="Courier New" pitchFamily="-65" charset="0"/>
                <a:ea typeface="Courier New" pitchFamily="-65" charset="0"/>
                <a:cs typeface="Courier New" pitchFamily="-65" charset="0"/>
              </a:rPr>
              <a:t>float</a:t>
            </a: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),</a:t>
            </a:r>
            <a:r>
              <a:rPr lang="en-US" sz="16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cudaMemcpyDeviceToHost</a:t>
            </a: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solidFill>
                  <a:srgbClr val="00B050"/>
                </a:solidFill>
                <a:latin typeface="Courier New" pitchFamily="-65" charset="0"/>
                <a:ea typeface="Courier New" pitchFamily="-65" charset="0"/>
                <a:cs typeface="Courier New" pitchFamily="-65" charset="0"/>
              </a:rPr>
              <a:t>  </a:t>
            </a:r>
            <a:r>
              <a:rPr lang="en-US" sz="1600" i="1" dirty="0">
                <a:solidFill>
                  <a:srgbClr val="008000"/>
                </a:solidFill>
                <a:latin typeface="Courier New" pitchFamily="-65" charset="0"/>
                <a:ea typeface="Courier New" pitchFamily="-65" charset="0"/>
                <a:cs typeface="Courier New" pitchFamily="-65" charset="0"/>
              </a:rPr>
              <a:t>// omitted: using result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}</a:t>
            </a:r>
          </a:p>
        </p:txBody>
      </p:sp>
      <p:sp>
        <p:nvSpPr>
          <p:cNvPr id="33798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457200" y="1676400"/>
            <a:ext cx="7705725" cy="1038225"/>
            <a:chOff x="395536" y="3429000"/>
            <a:chExt cx="7704856" cy="1037729"/>
          </a:xfrm>
        </p:grpSpPr>
        <p:sp>
          <p:nvSpPr>
            <p:cNvPr id="33800" name="Rectangle 8"/>
            <p:cNvSpPr>
              <a:spLocks noChangeArrowheads="1"/>
            </p:cNvSpPr>
            <p:nvPr/>
          </p:nvSpPr>
          <p:spPr bwMode="auto">
            <a:xfrm>
              <a:off x="395536" y="3429000"/>
              <a:ext cx="7632848" cy="1008112"/>
            </a:xfrm>
            <a:prstGeom prst="rect">
              <a:avLst/>
            </a:prstGeom>
            <a:noFill/>
            <a:ln w="9525">
              <a:solidFill>
                <a:srgbClr val="0000FF"/>
              </a:solidFill>
              <a:prstDash val="sysDash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3801" name="TextBox 9"/>
            <p:cNvSpPr txBox="1">
              <a:spLocks noChangeArrowheads="1"/>
            </p:cNvSpPr>
            <p:nvPr/>
          </p:nvSpPr>
          <p:spPr bwMode="auto">
            <a:xfrm>
              <a:off x="6203719" y="4005064"/>
              <a:ext cx="1896673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CA">
                  <a:solidFill>
                    <a:srgbClr val="0000FF"/>
                  </a:solidFill>
                </a:rPr>
                <a:t>Runs on GPU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28643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931798"/>
          </a:xfrm>
        </p:spPr>
        <p:txBody>
          <a:bodyPr/>
          <a:lstStyle/>
          <a:p>
            <a:r>
              <a:rPr lang="en-US" dirty="0" err="1"/>
              <a:t>OpenCL</a:t>
            </a:r>
            <a:r>
              <a:rPr lang="en-US" dirty="0"/>
              <a:t> Code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EC47D-D5CA-A042-A8D0-C217E3EA6E2F}" type="slidenum">
              <a:rPr lang="en-US" smtClean="0"/>
              <a:t>16</a:t>
            </a:fld>
            <a:endParaRPr lang="en-US"/>
          </a:p>
        </p:txBody>
      </p:sp>
      <p:sp>
        <p:nvSpPr>
          <p:cNvPr id="5" name="Text Placeholder 2"/>
          <p:cNvSpPr>
            <a:spLocks/>
          </p:cNvSpPr>
          <p:nvPr/>
        </p:nvSpPr>
        <p:spPr bwMode="auto">
          <a:xfrm>
            <a:off x="274462" y="762000"/>
            <a:ext cx="9174338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1100" b="1" dirty="0">
                <a:solidFill>
                  <a:srgbClr val="0000FF"/>
                </a:solidFill>
                <a:latin typeface="Courier New" pitchFamily="-65" charset="0"/>
                <a:ea typeface="Courier New" pitchFamily="-65" charset="0"/>
                <a:cs typeface="Courier New" pitchFamily="-65" charset="0"/>
              </a:rPr>
              <a:t>__kernel void </a:t>
            </a:r>
            <a:r>
              <a:rPr lang="en-US" sz="11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saxpy</a:t>
            </a: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(</a:t>
            </a:r>
            <a:r>
              <a:rPr lang="en-US" sz="1100" b="1" dirty="0" err="1">
                <a:solidFill>
                  <a:srgbClr val="0000FF"/>
                </a:solidFill>
                <a:latin typeface="Courier New" pitchFamily="-65" charset="0"/>
                <a:ea typeface="Courier New" pitchFamily="-65" charset="0"/>
                <a:cs typeface="Courier New" pitchFamily="-65" charset="0"/>
              </a:rPr>
              <a:t>int</a:t>
            </a:r>
            <a:r>
              <a:rPr lang="en-US" sz="1100" dirty="0">
                <a:solidFill>
                  <a:srgbClr val="0000FF"/>
                </a:solidFill>
                <a:latin typeface="Courier New" pitchFamily="-65" charset="0"/>
                <a:ea typeface="Courier New" pitchFamily="-65" charset="0"/>
                <a:cs typeface="Courier New" pitchFamily="-65" charset="0"/>
              </a:rPr>
              <a:t> </a:t>
            </a: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n, </a:t>
            </a:r>
            <a:r>
              <a:rPr lang="en-US" sz="1100" b="1" dirty="0">
                <a:solidFill>
                  <a:srgbClr val="0000FF"/>
                </a:solidFill>
                <a:latin typeface="Courier New" pitchFamily="-65" charset="0"/>
                <a:ea typeface="Courier New" pitchFamily="-65" charset="0"/>
                <a:cs typeface="Courier New" pitchFamily="-65" charset="0"/>
              </a:rPr>
              <a:t>float</a:t>
            </a:r>
            <a:r>
              <a:rPr lang="en-US" sz="1100" dirty="0">
                <a:solidFill>
                  <a:srgbClr val="0000FF"/>
                </a:solidFill>
                <a:latin typeface="Courier New" pitchFamily="-65" charset="0"/>
                <a:ea typeface="Courier New" pitchFamily="-65" charset="0"/>
                <a:cs typeface="Courier New" pitchFamily="-65" charset="0"/>
              </a:rPr>
              <a:t> </a:t>
            </a: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a, </a:t>
            </a:r>
            <a:r>
              <a:rPr lang="en-US" sz="1100" b="1" dirty="0">
                <a:solidFill>
                  <a:srgbClr val="0000FF"/>
                </a:solidFill>
                <a:latin typeface="Courier New" pitchFamily="-65" charset="0"/>
                <a:ea typeface="Courier New" pitchFamily="-65" charset="0"/>
                <a:cs typeface="Courier New" pitchFamily="-65" charset="0"/>
              </a:rPr>
              <a:t>__global float </a:t>
            </a: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*x, </a:t>
            </a:r>
            <a:r>
              <a:rPr lang="en-US" sz="1100" b="1" dirty="0">
                <a:solidFill>
                  <a:srgbClr val="0000FF"/>
                </a:solidFill>
                <a:latin typeface="Courier New" pitchFamily="-65" charset="0"/>
                <a:ea typeface="Courier New" pitchFamily="-65" charset="0"/>
                <a:cs typeface="Courier New" pitchFamily="-65" charset="0"/>
              </a:rPr>
              <a:t>__global float </a:t>
            </a: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*y) {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   </a:t>
            </a:r>
            <a:r>
              <a:rPr lang="en-US" sz="1100" b="1" dirty="0" err="1">
                <a:solidFill>
                  <a:srgbClr val="0000FF"/>
                </a:solidFill>
                <a:latin typeface="Courier New" pitchFamily="-65" charset="0"/>
                <a:ea typeface="Courier New" pitchFamily="-65" charset="0"/>
                <a:cs typeface="Courier New" pitchFamily="-65" charset="0"/>
              </a:rPr>
              <a:t>int</a:t>
            </a:r>
            <a:r>
              <a:rPr lang="en-US" sz="1100" dirty="0">
                <a:solidFill>
                  <a:srgbClr val="0000FF"/>
                </a:solidFill>
                <a:latin typeface="Courier New" pitchFamily="-65" charset="0"/>
                <a:ea typeface="Courier New" pitchFamily="-65" charset="0"/>
                <a:cs typeface="Courier New" pitchFamily="-65" charset="0"/>
              </a:rPr>
              <a:t> </a:t>
            </a:r>
            <a:r>
              <a:rPr lang="en-US" sz="11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i</a:t>
            </a: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 = </a:t>
            </a:r>
            <a:r>
              <a:rPr lang="en-US" sz="11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get_global_id</a:t>
            </a: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(0);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   </a:t>
            </a:r>
            <a:r>
              <a:rPr lang="en-US" sz="1100" b="1" dirty="0">
                <a:solidFill>
                  <a:srgbClr val="0000FF"/>
                </a:solidFill>
                <a:latin typeface="Courier New" pitchFamily="-65" charset="0"/>
                <a:ea typeface="Courier New" pitchFamily="-65" charset="0"/>
                <a:cs typeface="Courier New" pitchFamily="-65" charset="0"/>
              </a:rPr>
              <a:t>if</a:t>
            </a: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(</a:t>
            </a:r>
            <a:r>
              <a:rPr lang="en-US" sz="11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i</a:t>
            </a: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&lt;n) y[</a:t>
            </a:r>
            <a:r>
              <a:rPr lang="en-US" sz="11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i</a:t>
            </a: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]=a*x[</a:t>
            </a:r>
            <a:r>
              <a:rPr lang="en-US" sz="11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i</a:t>
            </a: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]+y[</a:t>
            </a:r>
            <a:r>
              <a:rPr lang="en-US" sz="11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i</a:t>
            </a: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];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}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US" sz="1100" dirty="0">
              <a:latin typeface="Courier New" pitchFamily="-65" charset="0"/>
              <a:ea typeface="Courier New" pitchFamily="-65" charset="0"/>
              <a:cs typeface="Courier New" pitchFamily="-65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11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int</a:t>
            </a: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 main() {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  </a:t>
            </a:r>
            <a:r>
              <a:rPr lang="en-US" sz="1100" i="1" dirty="0">
                <a:solidFill>
                  <a:srgbClr val="008000"/>
                </a:solidFill>
                <a:latin typeface="Courier New" pitchFamily="-65" charset="0"/>
                <a:ea typeface="Courier New" pitchFamily="-65" charset="0"/>
                <a:cs typeface="Courier New" pitchFamily="-65" charset="0"/>
              </a:rPr>
              <a:t>// omitted: allocate and initialize memory on host, variable declarations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US" sz="1100" dirty="0">
              <a:latin typeface="Courier New" pitchFamily="-65" charset="0"/>
              <a:ea typeface="Courier New" pitchFamily="-65" charset="0"/>
              <a:cs typeface="Courier New" pitchFamily="-65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  </a:t>
            </a:r>
            <a:r>
              <a:rPr lang="en-US" sz="11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int</a:t>
            </a: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 </a:t>
            </a:r>
            <a:r>
              <a:rPr lang="en-US" sz="11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nblocks</a:t>
            </a: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 = (n + 255) / 256;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  </a:t>
            </a:r>
            <a:r>
              <a:rPr lang="en-US" sz="11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int</a:t>
            </a: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 </a:t>
            </a:r>
            <a:r>
              <a:rPr lang="en-US" sz="11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blocksize</a:t>
            </a: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 = 256;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US" sz="1100" dirty="0">
              <a:latin typeface="Courier New" pitchFamily="-65" charset="0"/>
              <a:ea typeface="Courier New" pitchFamily="-65" charset="0"/>
              <a:cs typeface="Courier New" pitchFamily="-65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  </a:t>
            </a:r>
            <a:r>
              <a:rPr lang="en-US" sz="11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clGetPlatformIDs</a:t>
            </a: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(1, &amp;</a:t>
            </a:r>
            <a:r>
              <a:rPr lang="en-US" sz="11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cpPlatform</a:t>
            </a: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, NULL);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  </a:t>
            </a:r>
            <a:r>
              <a:rPr lang="en-US" sz="11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clGetDeviceIDs</a:t>
            </a: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(</a:t>
            </a:r>
            <a:r>
              <a:rPr lang="en-US" sz="11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cpPlatform</a:t>
            </a: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, CL_DEVICE_TYPE_GPU, 1, &amp;</a:t>
            </a:r>
            <a:r>
              <a:rPr lang="en-US" sz="11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cdDevice</a:t>
            </a: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, NULL);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  </a:t>
            </a:r>
            <a:r>
              <a:rPr lang="en-US" sz="11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cxGPUContext</a:t>
            </a: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 = </a:t>
            </a:r>
            <a:r>
              <a:rPr lang="en-US" sz="11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clCreateContext</a:t>
            </a: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(0, 1, &amp;</a:t>
            </a:r>
            <a:r>
              <a:rPr lang="en-US" sz="11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cdDevice</a:t>
            </a: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, NULL, NULL, &amp;ciErr1);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  </a:t>
            </a:r>
            <a:r>
              <a:rPr lang="en-US" sz="11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cqCommandQueue</a:t>
            </a: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 = </a:t>
            </a:r>
            <a:r>
              <a:rPr lang="en-US" sz="11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clCreateCommandQueue</a:t>
            </a: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(</a:t>
            </a:r>
            <a:r>
              <a:rPr lang="en-US" sz="11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cxGPUContext</a:t>
            </a: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, </a:t>
            </a:r>
            <a:r>
              <a:rPr lang="en-US" sz="11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cdDevice</a:t>
            </a: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, 0, &amp;ciErr1);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  dx = </a:t>
            </a:r>
            <a:r>
              <a:rPr lang="en-US" sz="11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clCreateBuffer</a:t>
            </a: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(</a:t>
            </a:r>
            <a:r>
              <a:rPr lang="en-US" sz="11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cxGPUContext</a:t>
            </a: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, CL_MEM_READ_ONLY, </a:t>
            </a:r>
            <a:r>
              <a:rPr lang="en-US" sz="11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sizeof</a:t>
            </a: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(</a:t>
            </a:r>
            <a:r>
              <a:rPr lang="en-US" sz="11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cl_float</a:t>
            </a: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) * n, NULL, &amp;ciErr1);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  </a:t>
            </a:r>
            <a:r>
              <a:rPr lang="en-US" sz="11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dy</a:t>
            </a: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 = </a:t>
            </a:r>
            <a:r>
              <a:rPr lang="en-US" sz="11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clCreateBuffer</a:t>
            </a: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(</a:t>
            </a:r>
            <a:r>
              <a:rPr lang="en-US" sz="11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cxGPUContext</a:t>
            </a: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, CL_MEM_READ_WRITE, </a:t>
            </a:r>
            <a:r>
              <a:rPr lang="en-US" sz="11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sizeof</a:t>
            </a: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(</a:t>
            </a:r>
            <a:r>
              <a:rPr lang="en-US" sz="11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cl_float</a:t>
            </a: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) * n, NULL, &amp;ciErr1);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US" sz="1100" dirty="0">
              <a:latin typeface="Courier New" pitchFamily="-65" charset="0"/>
              <a:ea typeface="Courier New" pitchFamily="-65" charset="0"/>
              <a:cs typeface="Courier New" pitchFamily="-65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  </a:t>
            </a:r>
            <a:r>
              <a:rPr lang="en-US" sz="1100" i="1" dirty="0">
                <a:solidFill>
                  <a:srgbClr val="008000"/>
                </a:solidFill>
                <a:latin typeface="Courier New" pitchFamily="-65" charset="0"/>
                <a:ea typeface="Courier New" pitchFamily="-65" charset="0"/>
                <a:cs typeface="Courier New" pitchFamily="-65" charset="0"/>
              </a:rPr>
              <a:t>// omitted: loading program into char string </a:t>
            </a:r>
            <a:r>
              <a:rPr lang="en-US" sz="1100" i="1" dirty="0" err="1">
                <a:solidFill>
                  <a:srgbClr val="008000"/>
                </a:solidFill>
                <a:latin typeface="Courier New" pitchFamily="-65" charset="0"/>
                <a:ea typeface="Courier New" pitchFamily="-65" charset="0"/>
                <a:cs typeface="Courier New" pitchFamily="-65" charset="0"/>
              </a:rPr>
              <a:t>cSourceCL</a:t>
            </a:r>
            <a:endParaRPr lang="en-US" sz="1100" i="1" dirty="0">
              <a:solidFill>
                <a:srgbClr val="008000"/>
              </a:solidFill>
              <a:latin typeface="Courier New" pitchFamily="-65" charset="0"/>
              <a:ea typeface="Courier New" pitchFamily="-65" charset="0"/>
              <a:cs typeface="Courier New" pitchFamily="-65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  </a:t>
            </a:r>
            <a:r>
              <a:rPr lang="en-US" sz="11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cpProgram</a:t>
            </a: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 = </a:t>
            </a:r>
            <a:r>
              <a:rPr lang="en-US" sz="11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clCreateProgramWithSource</a:t>
            </a: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(</a:t>
            </a:r>
            <a:r>
              <a:rPr lang="en-US" sz="11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cxGPUContext</a:t>
            </a: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, 1, (</a:t>
            </a:r>
            <a:r>
              <a:rPr lang="en-US" sz="11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const</a:t>
            </a: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 char **)&amp;</a:t>
            </a:r>
            <a:r>
              <a:rPr lang="en-US" sz="11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cSourceCL</a:t>
            </a: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, &amp;</a:t>
            </a:r>
            <a:r>
              <a:rPr lang="en-US" sz="11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szKernelLength</a:t>
            </a: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, &amp;ciErr1);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  </a:t>
            </a:r>
            <a:r>
              <a:rPr lang="en-US" sz="11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clBuildProgram</a:t>
            </a: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(</a:t>
            </a:r>
            <a:r>
              <a:rPr lang="en-US" sz="11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cpProgram</a:t>
            </a: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, 0, NULL, NULL, NULL, NULL);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  </a:t>
            </a:r>
            <a:r>
              <a:rPr lang="en-US" sz="11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ckKernel</a:t>
            </a: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 = </a:t>
            </a:r>
            <a:r>
              <a:rPr lang="en-US" sz="11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clCreateKernel</a:t>
            </a: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(</a:t>
            </a:r>
            <a:r>
              <a:rPr lang="en-US" sz="11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cpProgram</a:t>
            </a: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, “</a:t>
            </a:r>
            <a:r>
              <a:rPr lang="en-US" sz="11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saxpy_serial</a:t>
            </a: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”, &amp;ciErr1);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 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  </a:t>
            </a:r>
            <a:r>
              <a:rPr lang="en-US" sz="11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clSetKernelArg</a:t>
            </a: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(</a:t>
            </a:r>
            <a:r>
              <a:rPr lang="en-US" sz="11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ckKernel</a:t>
            </a: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, 0, </a:t>
            </a:r>
            <a:r>
              <a:rPr lang="en-US" sz="11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sizeof</a:t>
            </a: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(</a:t>
            </a:r>
            <a:r>
              <a:rPr lang="en-US" sz="11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cl_int</a:t>
            </a: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), (void*)&amp;n);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  </a:t>
            </a:r>
            <a:r>
              <a:rPr lang="en-US" sz="11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clSetKernelArg</a:t>
            </a: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(</a:t>
            </a:r>
            <a:r>
              <a:rPr lang="en-US" sz="11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ckKernel</a:t>
            </a: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, 1, </a:t>
            </a:r>
            <a:r>
              <a:rPr lang="en-US" sz="11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sizeof</a:t>
            </a: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(</a:t>
            </a:r>
            <a:r>
              <a:rPr lang="en-US" sz="11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cl_float</a:t>
            </a: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), (void*)&amp;a);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  </a:t>
            </a:r>
            <a:r>
              <a:rPr lang="en-US" sz="11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clSetKernelArg</a:t>
            </a: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(</a:t>
            </a:r>
            <a:r>
              <a:rPr lang="en-US" sz="11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ckKernel</a:t>
            </a: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, 2, </a:t>
            </a:r>
            <a:r>
              <a:rPr lang="en-US" sz="11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sizeof</a:t>
            </a: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(</a:t>
            </a:r>
            <a:r>
              <a:rPr lang="en-US" sz="11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cl_mem</a:t>
            </a: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), (void*)&amp;dx);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  </a:t>
            </a:r>
            <a:r>
              <a:rPr lang="en-US" sz="11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clSetKernelArg</a:t>
            </a: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(</a:t>
            </a:r>
            <a:r>
              <a:rPr lang="en-US" sz="11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ckKernel</a:t>
            </a: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, 3, </a:t>
            </a:r>
            <a:r>
              <a:rPr lang="en-US" sz="11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sizeof</a:t>
            </a: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(</a:t>
            </a:r>
            <a:r>
              <a:rPr lang="en-US" sz="11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cl_mem</a:t>
            </a: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), (void*)&amp;</a:t>
            </a:r>
            <a:r>
              <a:rPr lang="en-US" sz="11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dy</a:t>
            </a: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US" sz="1100" dirty="0">
              <a:latin typeface="Courier New" pitchFamily="-65" charset="0"/>
              <a:ea typeface="Courier New" pitchFamily="-65" charset="0"/>
              <a:cs typeface="Courier New" pitchFamily="-65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  </a:t>
            </a:r>
            <a:r>
              <a:rPr lang="en-US" sz="11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clEnqueueWriteBuffer</a:t>
            </a: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(</a:t>
            </a:r>
            <a:r>
              <a:rPr lang="en-US" sz="11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cqCommandQueue</a:t>
            </a: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, dx, CL_FALSE, 0, </a:t>
            </a:r>
            <a:r>
              <a:rPr lang="en-US" sz="11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sizeof</a:t>
            </a: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(</a:t>
            </a:r>
            <a:r>
              <a:rPr lang="en-US" sz="11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cl_float</a:t>
            </a: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) * n, x, 0, NULL, NULL);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  </a:t>
            </a:r>
            <a:r>
              <a:rPr lang="en-US" sz="11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clEnqueueWriteBuffer</a:t>
            </a: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(</a:t>
            </a:r>
            <a:r>
              <a:rPr lang="en-US" sz="11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cqCommandQueue</a:t>
            </a: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, </a:t>
            </a:r>
            <a:r>
              <a:rPr lang="en-US" sz="11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dy</a:t>
            </a: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, CL_FALSE, 0, </a:t>
            </a:r>
            <a:r>
              <a:rPr lang="en-US" sz="11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sizeof</a:t>
            </a: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(</a:t>
            </a:r>
            <a:r>
              <a:rPr lang="en-US" sz="11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cl_float</a:t>
            </a: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) * n, y, 0, NULL, NULL);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 </a:t>
            </a:r>
            <a:r>
              <a:rPr lang="en-US" sz="1100" b="1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 </a:t>
            </a:r>
            <a:r>
              <a:rPr lang="en-US" sz="1100" b="1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clEnqueueNDRangeKernel</a:t>
            </a:r>
            <a:r>
              <a:rPr lang="en-US" sz="1100" b="1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(</a:t>
            </a:r>
            <a:r>
              <a:rPr lang="en-US" sz="1100" b="1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cqCommandQueue</a:t>
            </a:r>
            <a:r>
              <a:rPr lang="en-US" sz="1100" b="1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, </a:t>
            </a:r>
            <a:r>
              <a:rPr lang="en-US" sz="1100" b="1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ckKernel</a:t>
            </a:r>
            <a:r>
              <a:rPr lang="en-US" sz="1100" b="1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, 1, NULL, &amp;</a:t>
            </a:r>
            <a:r>
              <a:rPr lang="en-US" sz="1100" b="1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nblocks</a:t>
            </a:r>
            <a:r>
              <a:rPr lang="en-US" sz="1100" b="1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, &amp; </a:t>
            </a:r>
            <a:r>
              <a:rPr lang="en-US" sz="1100" b="1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blocksize</a:t>
            </a:r>
            <a:r>
              <a:rPr lang="en-US" sz="1100" b="1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, 0, NULL, NULL);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  </a:t>
            </a:r>
            <a:r>
              <a:rPr lang="en-US" sz="11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clEnqueueReadBuffer</a:t>
            </a: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(</a:t>
            </a:r>
            <a:r>
              <a:rPr lang="en-US" sz="11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cqCommandQueue</a:t>
            </a: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, </a:t>
            </a:r>
            <a:r>
              <a:rPr lang="en-US" sz="11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dy</a:t>
            </a: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, CL_TRUE, 0, </a:t>
            </a:r>
            <a:r>
              <a:rPr lang="en-US" sz="11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sizeof</a:t>
            </a: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(</a:t>
            </a:r>
            <a:r>
              <a:rPr lang="en-US" sz="11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cl_float</a:t>
            </a: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) * n, y, 0, NULL, NULL);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US" sz="1100" dirty="0">
              <a:latin typeface="Courier New" pitchFamily="-65" charset="0"/>
              <a:ea typeface="Courier New" pitchFamily="-65" charset="0"/>
              <a:cs typeface="Courier New" pitchFamily="-65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  </a:t>
            </a:r>
            <a:r>
              <a:rPr lang="en-US" sz="1100" i="1" dirty="0">
                <a:solidFill>
                  <a:srgbClr val="008000"/>
                </a:solidFill>
                <a:latin typeface="Courier New" pitchFamily="-65" charset="0"/>
                <a:ea typeface="Courier New" pitchFamily="-65" charset="0"/>
                <a:cs typeface="Courier New" pitchFamily="-65" charset="0"/>
              </a:rPr>
              <a:t>// omitted: using result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11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}</a:t>
            </a:r>
          </a:p>
        </p:txBody>
      </p:sp>
      <p:grpSp>
        <p:nvGrpSpPr>
          <p:cNvPr id="6" name="Group 10"/>
          <p:cNvGrpSpPr>
            <a:grpSpLocks/>
          </p:cNvGrpSpPr>
          <p:nvPr/>
        </p:nvGrpSpPr>
        <p:grpSpPr bwMode="auto">
          <a:xfrm>
            <a:off x="248877" y="779398"/>
            <a:ext cx="8590323" cy="744602"/>
            <a:chOff x="395536" y="3069467"/>
            <a:chExt cx="7704856" cy="1267544"/>
          </a:xfrm>
        </p:grpSpPr>
        <p:sp>
          <p:nvSpPr>
            <p:cNvPr id="7" name="Rectangle 8"/>
            <p:cNvSpPr>
              <a:spLocks noChangeArrowheads="1"/>
            </p:cNvSpPr>
            <p:nvPr/>
          </p:nvSpPr>
          <p:spPr bwMode="auto">
            <a:xfrm>
              <a:off x="395536" y="3069467"/>
              <a:ext cx="7632848" cy="1267544"/>
            </a:xfrm>
            <a:prstGeom prst="rect">
              <a:avLst/>
            </a:prstGeom>
            <a:noFill/>
            <a:ln w="9525">
              <a:solidFill>
                <a:srgbClr val="0000FF"/>
              </a:solidFill>
              <a:prstDash val="sysDash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8" name="TextBox 9"/>
            <p:cNvSpPr txBox="1">
              <a:spLocks noChangeArrowheads="1"/>
            </p:cNvSpPr>
            <p:nvPr/>
          </p:nvSpPr>
          <p:spPr bwMode="auto">
            <a:xfrm>
              <a:off x="6203719" y="3688432"/>
              <a:ext cx="1896673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CA" dirty="0">
                  <a:solidFill>
                    <a:srgbClr val="0000FF"/>
                  </a:solidFill>
                </a:rPr>
                <a:t>Runs on GPU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71186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Arial  " charset="0"/>
                <a:ea typeface="ＭＳ Ｐゴシック" pitchFamily="-65" charset="-128"/>
                <a:cs typeface="Arial  " charset="0"/>
              </a:rPr>
              <a:t>C++AMP Example Code</a:t>
            </a:r>
          </a:p>
        </p:txBody>
      </p:sp>
      <p:sp>
        <p:nvSpPr>
          <p:cNvPr id="33796" name="Text Placeholder 2"/>
          <p:cNvSpPr>
            <a:spLocks/>
          </p:cNvSpPr>
          <p:nvPr/>
        </p:nvSpPr>
        <p:spPr bwMode="auto">
          <a:xfrm>
            <a:off x="457200" y="1447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US" sz="1600" b="1" dirty="0"/>
          </a:p>
        </p:txBody>
      </p:sp>
      <p:sp>
        <p:nvSpPr>
          <p:cNvPr id="33798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  <p:sp>
        <p:nvSpPr>
          <p:cNvPr id="8" name="Text Placeholder 2"/>
          <p:cNvSpPr>
            <a:spLocks/>
          </p:cNvSpPr>
          <p:nvPr/>
        </p:nvSpPr>
        <p:spPr bwMode="auto">
          <a:xfrm>
            <a:off x="457200" y="1447799"/>
            <a:ext cx="8534400" cy="527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1600" b="1" dirty="0">
                <a:solidFill>
                  <a:srgbClr val="0000FF"/>
                </a:solidFill>
                <a:latin typeface="Courier New" pitchFamily="-65" charset="0"/>
                <a:ea typeface="Courier New" pitchFamily="-65" charset="0"/>
                <a:cs typeface="Courier New" pitchFamily="-65" charset="0"/>
              </a:rPr>
              <a:t>#include </a:t>
            </a: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&lt;</a:t>
            </a:r>
            <a:r>
              <a:rPr lang="en-US" sz="16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amp.h</a:t>
            </a: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&gt;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1600" b="1" dirty="0">
                <a:solidFill>
                  <a:srgbClr val="0000FF"/>
                </a:solidFill>
                <a:latin typeface="Courier New" pitchFamily="-65" charset="0"/>
                <a:ea typeface="Courier New" pitchFamily="-65" charset="0"/>
                <a:cs typeface="Courier New" pitchFamily="-65" charset="0"/>
              </a:rPr>
              <a:t>using</a:t>
            </a:r>
            <a:r>
              <a:rPr lang="en-US" sz="1600" dirty="0">
                <a:solidFill>
                  <a:srgbClr val="0000FF"/>
                </a:solidFill>
                <a:latin typeface="Courier New" pitchFamily="-65" charset="0"/>
                <a:ea typeface="Courier New" pitchFamily="-65" charset="0"/>
                <a:cs typeface="Courier New" pitchFamily="-65" charset="0"/>
              </a:rPr>
              <a:t> </a:t>
            </a:r>
            <a:r>
              <a:rPr lang="en-US" sz="1600" b="1" dirty="0">
                <a:solidFill>
                  <a:srgbClr val="0000FF"/>
                </a:solidFill>
                <a:latin typeface="Courier New" pitchFamily="-65" charset="0"/>
                <a:ea typeface="Courier New" pitchFamily="-65" charset="0"/>
                <a:cs typeface="Courier New" pitchFamily="-65" charset="0"/>
              </a:rPr>
              <a:t>namespace</a:t>
            </a: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 concurrency;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US" sz="1600" dirty="0">
              <a:latin typeface="Courier New" pitchFamily="-65" charset="0"/>
              <a:ea typeface="Courier New" pitchFamily="-65" charset="0"/>
              <a:cs typeface="Courier New" pitchFamily="-65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1600" b="1" dirty="0" err="1">
                <a:solidFill>
                  <a:srgbClr val="0000FF"/>
                </a:solidFill>
                <a:latin typeface="Courier New" pitchFamily="-65" charset="0"/>
                <a:ea typeface="Courier New" pitchFamily="-65" charset="0"/>
                <a:cs typeface="Courier New" pitchFamily="-65" charset="0"/>
              </a:rPr>
              <a:t>int</a:t>
            </a:r>
            <a:r>
              <a:rPr lang="en-US" sz="1600" dirty="0">
                <a:solidFill>
                  <a:srgbClr val="0000FF"/>
                </a:solidFill>
                <a:latin typeface="Courier New" pitchFamily="-65" charset="0"/>
                <a:ea typeface="Courier New" pitchFamily="-65" charset="0"/>
                <a:cs typeface="Courier New" pitchFamily="-65" charset="0"/>
              </a:rPr>
              <a:t> </a:t>
            </a: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main() {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  </a:t>
            </a:r>
            <a:r>
              <a:rPr lang="en-US" sz="1600" i="1" dirty="0">
                <a:solidFill>
                  <a:srgbClr val="008000"/>
                </a:solidFill>
                <a:latin typeface="Courier New" pitchFamily="-65" charset="0"/>
                <a:ea typeface="Courier New" pitchFamily="-65" charset="0"/>
                <a:cs typeface="Courier New" pitchFamily="-65" charset="0"/>
              </a:rPr>
              <a:t>// omitted: allocation and initialization of y and x</a:t>
            </a:r>
            <a:endParaRPr lang="en-US" sz="1600" dirty="0">
              <a:latin typeface="Courier New" pitchFamily="-65" charset="0"/>
              <a:ea typeface="Courier New" pitchFamily="-65" charset="0"/>
              <a:cs typeface="Courier New" pitchFamily="-65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  </a:t>
            </a:r>
            <a:r>
              <a:rPr lang="en-US" sz="16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array_view</a:t>
            </a: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&lt;</a:t>
            </a:r>
            <a:r>
              <a:rPr lang="en-US" sz="1600" b="1" dirty="0" err="1">
                <a:solidFill>
                  <a:srgbClr val="0000FF"/>
                </a:solidFill>
                <a:latin typeface="Courier New" pitchFamily="-65" charset="0"/>
                <a:ea typeface="Courier New" pitchFamily="-65" charset="0"/>
                <a:cs typeface="Courier New" pitchFamily="-65" charset="0"/>
              </a:rPr>
              <a:t>int</a:t>
            </a: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&gt; xv(n, x);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  </a:t>
            </a:r>
            <a:r>
              <a:rPr lang="en-US" sz="16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array_view</a:t>
            </a: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&lt;</a:t>
            </a:r>
            <a:r>
              <a:rPr lang="en-US" sz="1600" b="1" dirty="0" err="1">
                <a:solidFill>
                  <a:srgbClr val="0000FF"/>
                </a:solidFill>
                <a:latin typeface="Courier New" pitchFamily="-65" charset="0"/>
                <a:ea typeface="Courier New" pitchFamily="-65" charset="0"/>
                <a:cs typeface="Courier New" pitchFamily="-65" charset="0"/>
              </a:rPr>
              <a:t>int</a:t>
            </a: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&gt; </a:t>
            </a:r>
            <a:r>
              <a:rPr lang="en-US" sz="16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yv</a:t>
            </a: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(n, y);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  </a:t>
            </a:r>
            <a:r>
              <a:rPr lang="en-US" sz="16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parallel_for_each</a:t>
            </a: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(</a:t>
            </a:r>
            <a:r>
              <a:rPr lang="en-US" sz="16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yv.get_extent</a:t>
            </a: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(), [=](index&lt;1&gt; </a:t>
            </a:r>
            <a:r>
              <a:rPr lang="en-US" sz="16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i</a:t>
            </a: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) restrict(amp) {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    </a:t>
            </a:r>
            <a:r>
              <a:rPr lang="en-US" sz="16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yv</a:t>
            </a: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[</a:t>
            </a:r>
            <a:r>
              <a:rPr lang="en-US" sz="16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i</a:t>
            </a: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] = a * xv[</a:t>
            </a:r>
            <a:r>
              <a:rPr lang="en-US" sz="16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i</a:t>
            </a: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] + </a:t>
            </a:r>
            <a:r>
              <a:rPr lang="en-US" sz="16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yv</a:t>
            </a: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[</a:t>
            </a:r>
            <a:r>
              <a:rPr lang="en-US" sz="16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i</a:t>
            </a: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];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  });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  </a:t>
            </a:r>
            <a:r>
              <a:rPr lang="en-US" sz="16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yv.synchronize</a:t>
            </a: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();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  </a:t>
            </a:r>
            <a:r>
              <a:rPr lang="en-US" sz="1600" dirty="0">
                <a:solidFill>
                  <a:srgbClr val="008000"/>
                </a:solidFill>
                <a:latin typeface="Courier New" pitchFamily="-65" charset="0"/>
                <a:ea typeface="Courier New" pitchFamily="-65" charset="0"/>
                <a:cs typeface="Courier New" pitchFamily="-65" charset="0"/>
              </a:rPr>
              <a:t>// omitted: using result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}</a:t>
            </a:r>
          </a:p>
        </p:txBody>
      </p:sp>
      <p:grpSp>
        <p:nvGrpSpPr>
          <p:cNvPr id="9" name="Group 10"/>
          <p:cNvGrpSpPr>
            <a:grpSpLocks/>
          </p:cNvGrpSpPr>
          <p:nvPr/>
        </p:nvGrpSpPr>
        <p:grpSpPr bwMode="auto">
          <a:xfrm>
            <a:off x="685800" y="3200400"/>
            <a:ext cx="8305800" cy="762000"/>
            <a:chOff x="395536" y="3429000"/>
            <a:chExt cx="7704856" cy="1037729"/>
          </a:xfrm>
        </p:grpSpPr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395536" y="3429000"/>
              <a:ext cx="7632848" cy="1008112"/>
            </a:xfrm>
            <a:prstGeom prst="rect">
              <a:avLst/>
            </a:prstGeom>
            <a:noFill/>
            <a:ln w="9525">
              <a:solidFill>
                <a:srgbClr val="0000FF"/>
              </a:solidFill>
              <a:prstDash val="sysDash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1" name="TextBox 9"/>
            <p:cNvSpPr txBox="1">
              <a:spLocks noChangeArrowheads="1"/>
            </p:cNvSpPr>
            <p:nvPr/>
          </p:nvSpPr>
          <p:spPr bwMode="auto">
            <a:xfrm>
              <a:off x="6203719" y="4005064"/>
              <a:ext cx="1896673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CA">
                  <a:solidFill>
                    <a:srgbClr val="0000FF"/>
                  </a:solidFill>
                </a:rPr>
                <a:t>Runs on GPU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30220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err="1">
                <a:latin typeface="Arial  " charset="0"/>
                <a:ea typeface="ＭＳ Ｐゴシック" pitchFamily="-65" charset="-128"/>
                <a:cs typeface="Arial  " charset="0"/>
              </a:rPr>
              <a:t>OpenACC</a:t>
            </a:r>
            <a:r>
              <a:rPr lang="en-US" dirty="0">
                <a:latin typeface="Arial  " charset="0"/>
                <a:ea typeface="ＭＳ Ｐゴシック" pitchFamily="-65" charset="-128"/>
                <a:cs typeface="Arial  " charset="0"/>
              </a:rPr>
              <a:t> Example Code</a:t>
            </a:r>
          </a:p>
        </p:txBody>
      </p:sp>
      <p:sp>
        <p:nvSpPr>
          <p:cNvPr id="33796" name="Text Placeholder 2"/>
          <p:cNvSpPr>
            <a:spLocks/>
          </p:cNvSpPr>
          <p:nvPr/>
        </p:nvSpPr>
        <p:spPr bwMode="auto">
          <a:xfrm>
            <a:off x="457200" y="1447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US" sz="1600" b="1" dirty="0"/>
          </a:p>
        </p:txBody>
      </p:sp>
      <p:sp>
        <p:nvSpPr>
          <p:cNvPr id="33798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  <p:sp>
        <p:nvSpPr>
          <p:cNvPr id="8" name="Text Placeholder 2"/>
          <p:cNvSpPr>
            <a:spLocks/>
          </p:cNvSpPr>
          <p:nvPr/>
        </p:nvSpPr>
        <p:spPr bwMode="auto">
          <a:xfrm>
            <a:off x="457200" y="1447799"/>
            <a:ext cx="8839200" cy="527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1600" b="1" dirty="0">
                <a:solidFill>
                  <a:srgbClr val="0000FF"/>
                </a:solidFill>
                <a:latin typeface="Courier New" pitchFamily="-65" charset="0"/>
                <a:ea typeface="Courier New" pitchFamily="-65" charset="0"/>
                <a:cs typeface="Courier New" pitchFamily="-65" charset="0"/>
              </a:rPr>
              <a:t>void</a:t>
            </a:r>
            <a:r>
              <a:rPr lang="en-US" sz="1600" dirty="0">
                <a:solidFill>
                  <a:srgbClr val="0000FF"/>
                </a:solidFill>
                <a:latin typeface="Courier New" pitchFamily="-65" charset="0"/>
                <a:ea typeface="Courier New" pitchFamily="-65" charset="0"/>
                <a:cs typeface="Courier New" pitchFamily="-65" charset="0"/>
              </a:rPr>
              <a:t> </a:t>
            </a:r>
            <a:r>
              <a:rPr lang="en-US" sz="16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saxpy_serial</a:t>
            </a: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(</a:t>
            </a:r>
            <a:r>
              <a:rPr lang="en-US" sz="1600" b="1" dirty="0" err="1">
                <a:solidFill>
                  <a:srgbClr val="0000FF"/>
                </a:solidFill>
                <a:latin typeface="Courier New" pitchFamily="-65" charset="0"/>
                <a:ea typeface="Courier New" pitchFamily="-65" charset="0"/>
                <a:cs typeface="Courier New" pitchFamily="-65" charset="0"/>
              </a:rPr>
              <a:t>int</a:t>
            </a:r>
            <a:r>
              <a:rPr lang="en-US" sz="1600" dirty="0">
                <a:solidFill>
                  <a:srgbClr val="0000FF"/>
                </a:solidFill>
                <a:latin typeface="Courier New" pitchFamily="-65" charset="0"/>
                <a:ea typeface="Courier New" pitchFamily="-65" charset="0"/>
                <a:cs typeface="Courier New" pitchFamily="-65" charset="0"/>
              </a:rPr>
              <a:t> </a:t>
            </a: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n, </a:t>
            </a:r>
            <a:r>
              <a:rPr lang="en-US" sz="1600" b="1" dirty="0">
                <a:solidFill>
                  <a:srgbClr val="0000FF"/>
                </a:solidFill>
                <a:latin typeface="Courier New" pitchFamily="-65" charset="0"/>
                <a:ea typeface="Courier New" pitchFamily="-65" charset="0"/>
                <a:cs typeface="Courier New" pitchFamily="-65" charset="0"/>
              </a:rPr>
              <a:t>float</a:t>
            </a:r>
            <a:r>
              <a:rPr lang="en-US" sz="1600" dirty="0">
                <a:solidFill>
                  <a:srgbClr val="0000FF"/>
                </a:solidFill>
                <a:latin typeface="Courier New" pitchFamily="-65" charset="0"/>
                <a:ea typeface="Courier New" pitchFamily="-65" charset="0"/>
                <a:cs typeface="Courier New" pitchFamily="-65" charset="0"/>
              </a:rPr>
              <a:t> </a:t>
            </a: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a, </a:t>
            </a:r>
            <a:r>
              <a:rPr lang="en-US" sz="1600" b="1" dirty="0">
                <a:solidFill>
                  <a:srgbClr val="0000FF"/>
                </a:solidFill>
                <a:latin typeface="Courier New" pitchFamily="-65" charset="0"/>
                <a:ea typeface="Courier New" pitchFamily="-65" charset="0"/>
                <a:cs typeface="Courier New" pitchFamily="-65" charset="0"/>
              </a:rPr>
              <a:t>float</a:t>
            </a:r>
            <a:r>
              <a:rPr lang="en-US" sz="1600" dirty="0">
                <a:solidFill>
                  <a:srgbClr val="0000FF"/>
                </a:solidFill>
                <a:latin typeface="Courier New" pitchFamily="-65" charset="0"/>
                <a:ea typeface="Courier New" pitchFamily="-65" charset="0"/>
                <a:cs typeface="Courier New" pitchFamily="-65" charset="0"/>
              </a:rPr>
              <a:t> </a:t>
            </a: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*x, </a:t>
            </a:r>
            <a:r>
              <a:rPr lang="en-US" sz="1600" b="1" dirty="0">
                <a:solidFill>
                  <a:srgbClr val="0000FF"/>
                </a:solidFill>
                <a:latin typeface="Courier New" pitchFamily="-65" charset="0"/>
                <a:ea typeface="Courier New" pitchFamily="-65" charset="0"/>
                <a:cs typeface="Courier New" pitchFamily="-65" charset="0"/>
              </a:rPr>
              <a:t>float</a:t>
            </a:r>
            <a:r>
              <a:rPr lang="en-US" sz="1600" dirty="0">
                <a:solidFill>
                  <a:srgbClr val="0000FF"/>
                </a:solidFill>
                <a:latin typeface="Courier New" pitchFamily="-65" charset="0"/>
                <a:ea typeface="Courier New" pitchFamily="-65" charset="0"/>
                <a:cs typeface="Courier New" pitchFamily="-65" charset="0"/>
              </a:rPr>
              <a:t> </a:t>
            </a: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*y) 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{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   </a:t>
            </a:r>
            <a:r>
              <a:rPr lang="en-US" sz="1600" b="1" dirty="0">
                <a:solidFill>
                  <a:srgbClr val="660066"/>
                </a:solidFill>
                <a:latin typeface="Courier New" pitchFamily="-65" charset="0"/>
                <a:ea typeface="Courier New" pitchFamily="-65" charset="0"/>
                <a:cs typeface="Courier New" pitchFamily="-65" charset="0"/>
              </a:rPr>
              <a:t>#pragma </a:t>
            </a:r>
            <a:r>
              <a:rPr lang="en-US" sz="1600" b="1" dirty="0" err="1">
                <a:solidFill>
                  <a:srgbClr val="660066"/>
                </a:solidFill>
                <a:latin typeface="Courier New" pitchFamily="-65" charset="0"/>
                <a:ea typeface="Courier New" pitchFamily="-65" charset="0"/>
                <a:cs typeface="Courier New" pitchFamily="-65" charset="0"/>
              </a:rPr>
              <a:t>acc</a:t>
            </a:r>
            <a:r>
              <a:rPr lang="en-US" sz="1600" b="1" dirty="0">
                <a:solidFill>
                  <a:srgbClr val="660066"/>
                </a:solidFill>
                <a:latin typeface="Courier New" pitchFamily="-65" charset="0"/>
                <a:ea typeface="Courier New" pitchFamily="-65" charset="0"/>
                <a:cs typeface="Courier New" pitchFamily="-65" charset="0"/>
              </a:rPr>
              <a:t> kernels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   </a:t>
            </a:r>
            <a:r>
              <a:rPr lang="en-US" sz="1600" b="1" dirty="0">
                <a:solidFill>
                  <a:srgbClr val="0000FF"/>
                </a:solidFill>
                <a:latin typeface="Courier New" pitchFamily="-65" charset="0"/>
                <a:ea typeface="Courier New" pitchFamily="-65" charset="0"/>
                <a:cs typeface="Courier New" pitchFamily="-65" charset="0"/>
              </a:rPr>
              <a:t>for</a:t>
            </a:r>
            <a:r>
              <a:rPr lang="en-US" sz="1600" dirty="0">
                <a:solidFill>
                  <a:srgbClr val="0000FF"/>
                </a:solidFill>
                <a:latin typeface="Courier New" pitchFamily="-65" charset="0"/>
                <a:ea typeface="Courier New" pitchFamily="-65" charset="0"/>
                <a:cs typeface="Courier New" pitchFamily="-65" charset="0"/>
              </a:rPr>
              <a:t> </a:t>
            </a: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(</a:t>
            </a:r>
            <a:r>
              <a:rPr lang="en-US" sz="1600" b="1" dirty="0" err="1">
                <a:solidFill>
                  <a:srgbClr val="0000FF"/>
                </a:solidFill>
                <a:latin typeface="Courier New" pitchFamily="-65" charset="0"/>
                <a:ea typeface="Courier New" pitchFamily="-65" charset="0"/>
                <a:cs typeface="Courier New" pitchFamily="-65" charset="0"/>
              </a:rPr>
              <a:t>int</a:t>
            </a:r>
            <a:r>
              <a:rPr lang="en-US" sz="1600" dirty="0">
                <a:solidFill>
                  <a:srgbClr val="0000FF"/>
                </a:solidFill>
                <a:latin typeface="Courier New" pitchFamily="-65" charset="0"/>
                <a:ea typeface="Courier New" pitchFamily="-65" charset="0"/>
                <a:cs typeface="Courier New" pitchFamily="-65" charset="0"/>
              </a:rPr>
              <a:t> </a:t>
            </a:r>
            <a:r>
              <a:rPr lang="en-US" sz="16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i</a:t>
            </a: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 = 0; </a:t>
            </a:r>
            <a:r>
              <a:rPr lang="en-US" sz="16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i</a:t>
            </a: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 &lt; n; ++</a:t>
            </a:r>
            <a:r>
              <a:rPr lang="en-US" sz="16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i</a:t>
            </a: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)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      y[</a:t>
            </a:r>
            <a:r>
              <a:rPr lang="en-US" sz="16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i</a:t>
            </a: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] = a*x[</a:t>
            </a:r>
            <a:r>
              <a:rPr lang="en-US" sz="16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i</a:t>
            </a: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] + y[</a:t>
            </a:r>
            <a:r>
              <a:rPr lang="en-US" sz="1600" dirty="0" err="1">
                <a:latin typeface="Courier New" pitchFamily="-65" charset="0"/>
                <a:ea typeface="Courier New" pitchFamily="-65" charset="0"/>
                <a:cs typeface="Courier New" pitchFamily="-65" charset="0"/>
              </a:rPr>
              <a:t>i</a:t>
            </a: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];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} </a:t>
            </a:r>
          </a:p>
        </p:txBody>
      </p:sp>
      <p:grpSp>
        <p:nvGrpSpPr>
          <p:cNvPr id="9" name="Group 10"/>
          <p:cNvGrpSpPr>
            <a:grpSpLocks/>
          </p:cNvGrpSpPr>
          <p:nvPr/>
        </p:nvGrpSpPr>
        <p:grpSpPr bwMode="auto">
          <a:xfrm>
            <a:off x="685800" y="2209800"/>
            <a:ext cx="8228176" cy="518177"/>
            <a:chOff x="395536" y="2509900"/>
            <a:chExt cx="7632848" cy="1008112"/>
          </a:xfrm>
        </p:grpSpPr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395536" y="2509900"/>
              <a:ext cx="7632848" cy="1008112"/>
            </a:xfrm>
            <a:prstGeom prst="rect">
              <a:avLst/>
            </a:prstGeom>
            <a:noFill/>
            <a:ln w="9525">
              <a:solidFill>
                <a:srgbClr val="0000FF"/>
              </a:solidFill>
              <a:prstDash val="sysDash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1" name="TextBox 9"/>
            <p:cNvSpPr txBox="1">
              <a:spLocks noChangeArrowheads="1"/>
            </p:cNvSpPr>
            <p:nvPr/>
          </p:nvSpPr>
          <p:spPr bwMode="auto">
            <a:xfrm>
              <a:off x="5414295" y="2509900"/>
              <a:ext cx="1896673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CA" dirty="0">
                  <a:solidFill>
                    <a:srgbClr val="0000FF"/>
                  </a:solidFill>
                </a:rPr>
                <a:t>Runs on GPU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19362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GPU Memory Address Spaces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13350"/>
          </a:xfrm>
        </p:spPr>
        <p:txBody>
          <a:bodyPr>
            <a:normAutofit/>
          </a:bodyPr>
          <a:lstStyle/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GPU has three </a:t>
            </a:r>
            <a:r>
              <a:rPr lang="en-US" sz="2800" i="1" u="sng" dirty="0"/>
              <a:t>address spaces </a:t>
            </a:r>
            <a:r>
              <a:rPr lang="en-US" sz="2800" dirty="0"/>
              <a:t>to support increasing visibility of data between threads: local, shared, global </a:t>
            </a:r>
          </a:p>
          <a:p>
            <a:r>
              <a:rPr lang="en-US" sz="2800" dirty="0"/>
              <a:t>In addition two more (read-only) address spaces: Constant and texture.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EC47D-D5CA-A042-A8D0-C217E3EA6E2F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686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057FDA-4F3A-4465-9CF4-B2D8E288D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Agenda	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7EEEA9-20D6-4A61-927D-5CB9264C3A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Presenters, please, send me your slides</a:t>
            </a:r>
          </a:p>
          <a:p>
            <a:r>
              <a:rPr lang="en-US" dirty="0"/>
              <a:t>Course evaluations next week:</a:t>
            </a:r>
          </a:p>
          <a:p>
            <a:pPr lvl="1"/>
            <a:r>
              <a:rPr lang="en-US" dirty="0"/>
              <a:t>Please bring laptop, </a:t>
            </a:r>
            <a:r>
              <a:rPr lang="en-US" dirty="0" err="1"/>
              <a:t>ipad</a:t>
            </a:r>
            <a:r>
              <a:rPr lang="en-US" dirty="0"/>
              <a:t>, smartphone to do it in class (10-15 mins max)</a:t>
            </a:r>
          </a:p>
          <a:p>
            <a:r>
              <a:rPr lang="en-US" dirty="0"/>
              <a:t>Poster presentations:</a:t>
            </a:r>
          </a:p>
          <a:p>
            <a:pPr lvl="1"/>
            <a:r>
              <a:rPr lang="en-US" dirty="0"/>
              <a:t>Dec. 1</a:t>
            </a:r>
            <a:r>
              <a:rPr lang="en-US" baseline="30000" dirty="0"/>
              <a:t>st</a:t>
            </a:r>
            <a:r>
              <a:rPr lang="en-US" dirty="0"/>
              <a:t> after class (I know it is </a:t>
            </a:r>
            <a:r>
              <a:rPr lang="en-US"/>
              <a:t>a bit late</a:t>
            </a:r>
            <a:r>
              <a:rPr lang="en-US" dirty="0"/>
              <a:t>…)</a:t>
            </a:r>
          </a:p>
          <a:p>
            <a:pPr lvl="1"/>
            <a:r>
              <a:rPr lang="en-US" dirty="0"/>
              <a:t>Different day (?)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05B9F6-B002-41C3-A843-7DFFE0021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45018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 (Private) Address Space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EC47D-D5CA-A042-A8D0-C217E3EA6E2F}" type="slidenum">
              <a:rPr lang="en-US" smtClean="0"/>
              <a:t>20</a:t>
            </a:fld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693781" y="1295400"/>
            <a:ext cx="78406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Each thread has own “local memory” (CUDA) “private memory” (</a:t>
            </a:r>
            <a:r>
              <a:rPr lang="en-US" sz="2400" dirty="0" err="1"/>
              <a:t>OpenCL</a:t>
            </a:r>
            <a:r>
              <a:rPr lang="en-US" sz="2400" dirty="0"/>
              <a:t>).  </a:t>
            </a:r>
          </a:p>
        </p:txBody>
      </p:sp>
      <p:sp>
        <p:nvSpPr>
          <p:cNvPr id="65" name="Freeform 64"/>
          <p:cNvSpPr/>
          <p:nvPr/>
        </p:nvSpPr>
        <p:spPr>
          <a:xfrm>
            <a:off x="510784" y="1625600"/>
            <a:ext cx="581416" cy="711200"/>
          </a:xfrm>
          <a:custGeom>
            <a:avLst/>
            <a:gdLst>
              <a:gd name="connsiteX0" fmla="*/ 162316 w 581416"/>
              <a:gd name="connsiteY0" fmla="*/ 0 h 711200"/>
              <a:gd name="connsiteX1" fmla="*/ 22616 w 581416"/>
              <a:gd name="connsiteY1" fmla="*/ 406400 h 711200"/>
              <a:gd name="connsiteX2" fmla="*/ 581416 w 581416"/>
              <a:gd name="connsiteY2" fmla="*/ 711200 h 71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1416" h="711200">
                <a:moveTo>
                  <a:pt x="162316" y="0"/>
                </a:moveTo>
                <a:cubicBezTo>
                  <a:pt x="57541" y="143933"/>
                  <a:pt x="-47234" y="287867"/>
                  <a:pt x="22616" y="406400"/>
                </a:cubicBezTo>
                <a:cubicBezTo>
                  <a:pt x="92466" y="524933"/>
                  <a:pt x="581416" y="711200"/>
                  <a:pt x="581416" y="711200"/>
                </a:cubicBezTo>
              </a:path>
            </a:pathLst>
          </a:cu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/>
          <p:cNvGrpSpPr>
            <a:grpSpLocks noChangeAspect="1"/>
          </p:cNvGrpSpPr>
          <p:nvPr/>
        </p:nvGrpSpPr>
        <p:grpSpPr>
          <a:xfrm>
            <a:off x="1152912" y="2247900"/>
            <a:ext cx="2743200" cy="2473880"/>
            <a:chOff x="1143000" y="2286000"/>
            <a:chExt cx="1371600" cy="1236940"/>
          </a:xfrm>
        </p:grpSpPr>
        <p:cxnSp>
          <p:nvCxnSpPr>
            <p:cNvPr id="18" name="Straight Arrow Connector 17"/>
            <p:cNvCxnSpPr/>
            <p:nvPr/>
          </p:nvCxnSpPr>
          <p:spPr>
            <a:xfrm rot="5400000">
              <a:off x="1149146" y="3141543"/>
              <a:ext cx="76120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 rot="5400000">
              <a:off x="1225346" y="3141543"/>
              <a:ext cx="761206" cy="1588"/>
            </a:xfrm>
            <a:prstGeom prst="straightConnector1">
              <a:avLst/>
            </a:prstGeom>
            <a:ln>
              <a:solidFill>
                <a:srgbClr val="008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 rot="5400000">
              <a:off x="1301546" y="3141543"/>
              <a:ext cx="76120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 rot="5400000">
              <a:off x="1377746" y="3141543"/>
              <a:ext cx="76120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 rot="5400000">
              <a:off x="1452358" y="3141543"/>
              <a:ext cx="76120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rot="5400000">
              <a:off x="1528558" y="3141543"/>
              <a:ext cx="76120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 rot="5400000">
              <a:off x="1604758" y="3141543"/>
              <a:ext cx="76120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 rot="5400000">
              <a:off x="1985758" y="3141543"/>
              <a:ext cx="456406" cy="3063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2060767" y="2761734"/>
              <a:ext cx="306389" cy="3048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 rot="5400000">
              <a:off x="2063546" y="3141543"/>
              <a:ext cx="456406" cy="3063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2138555" y="2761734"/>
              <a:ext cx="306389" cy="30480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Rectangle 44"/>
            <p:cNvSpPr/>
            <p:nvPr/>
          </p:nvSpPr>
          <p:spPr>
            <a:xfrm>
              <a:off x="1143000" y="2286000"/>
              <a:ext cx="227012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1447800" y="2286000"/>
              <a:ext cx="227012" cy="228600"/>
            </a:xfrm>
            <a:prstGeom prst="rect">
              <a:avLst/>
            </a:prstGeom>
            <a:gradFill>
              <a:gsLst>
                <a:gs pos="0">
                  <a:srgbClr val="008000"/>
                </a:gs>
                <a:gs pos="100000">
                  <a:schemeClr val="accent3">
                    <a:lumMod val="20000"/>
                    <a:lumOff val="80000"/>
                  </a:schemeClr>
                </a:gs>
              </a:gsLst>
            </a:gradFill>
            <a:ln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2287588" y="2286000"/>
              <a:ext cx="227012" cy="228600"/>
            </a:xfrm>
            <a:prstGeom prst="rect">
              <a:avLst/>
            </a:prstGeom>
            <a:gradFill>
              <a:gsLst>
                <a:gs pos="0">
                  <a:srgbClr val="FF0000"/>
                </a:gs>
                <a:gs pos="100000">
                  <a:schemeClr val="accent2">
                    <a:lumMod val="20000"/>
                    <a:lumOff val="80000"/>
                  </a:schemeClr>
                </a:gs>
              </a:gsLst>
            </a:gra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9" name="Straight Connector 48"/>
            <p:cNvCxnSpPr>
              <a:endCxn id="45" idx="2"/>
            </p:cNvCxnSpPr>
            <p:nvPr/>
          </p:nvCxnSpPr>
          <p:spPr>
            <a:xfrm flipH="1" flipV="1">
              <a:off x="1256506" y="2514600"/>
              <a:ext cx="272449" cy="247134"/>
            </a:xfrm>
            <a:prstGeom prst="line">
              <a:avLst/>
            </a:prstGeom>
            <a:ln w="19050" cmpd="sng">
              <a:solidFill>
                <a:schemeClr val="tx1"/>
              </a:solidFill>
              <a:prstDash val="sysDot"/>
              <a:headEnd type="triangle" w="sm" len="sm"/>
              <a:tailEnd type="triangle" w="sm" len="sm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>
              <a:endCxn id="46" idx="2"/>
            </p:cNvCxnSpPr>
            <p:nvPr/>
          </p:nvCxnSpPr>
          <p:spPr>
            <a:xfrm flipH="1" flipV="1">
              <a:off x="1561306" y="2514600"/>
              <a:ext cx="45438" cy="247134"/>
            </a:xfrm>
            <a:prstGeom prst="line">
              <a:avLst/>
            </a:prstGeom>
            <a:ln w="19050" cmpd="sng">
              <a:solidFill>
                <a:schemeClr val="tx1"/>
              </a:solidFill>
              <a:prstDash val="sysDot"/>
              <a:headEnd type="triangle" w="sm" len="sm"/>
              <a:tailEnd type="triangle" w="sm" len="sm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>
              <a:endCxn id="47" idx="2"/>
            </p:cNvCxnSpPr>
            <p:nvPr/>
          </p:nvCxnSpPr>
          <p:spPr>
            <a:xfrm flipV="1">
              <a:off x="2138555" y="2514600"/>
              <a:ext cx="262539" cy="247134"/>
            </a:xfrm>
            <a:prstGeom prst="line">
              <a:avLst/>
            </a:prstGeom>
            <a:ln w="19050" cmpd="sng">
              <a:solidFill>
                <a:schemeClr val="tx1"/>
              </a:solidFill>
              <a:prstDash val="sysDot"/>
              <a:headEnd type="triangle" w="sm" len="sm"/>
              <a:tailEnd type="triangle" w="sm" len="sm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Rectangle 47"/>
            <p:cNvSpPr/>
            <p:nvPr/>
          </p:nvSpPr>
          <p:spPr>
            <a:xfrm>
              <a:off x="1754188" y="2286000"/>
              <a:ext cx="227012" cy="228600"/>
            </a:xfrm>
            <a:prstGeom prst="rect">
              <a:avLst/>
            </a:prstGeom>
            <a:gradFill>
              <a:gsLst>
                <a:gs pos="0">
                  <a:schemeClr val="accent6">
                    <a:lumMod val="50000"/>
                  </a:schemeClr>
                </a:gs>
                <a:gs pos="100000">
                  <a:schemeClr val="accent6">
                    <a:lumMod val="20000"/>
                    <a:lumOff val="80000"/>
                  </a:schemeClr>
                </a:gs>
              </a:gsLst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1" name="Straight Connector 50"/>
            <p:cNvCxnSpPr/>
            <p:nvPr/>
          </p:nvCxnSpPr>
          <p:spPr>
            <a:xfrm flipV="1">
              <a:off x="1674812" y="2514600"/>
              <a:ext cx="183090" cy="247134"/>
            </a:xfrm>
            <a:prstGeom prst="line">
              <a:avLst/>
            </a:prstGeom>
            <a:ln w="19050" cmpd="sng">
              <a:solidFill>
                <a:schemeClr val="tx1"/>
              </a:solidFill>
              <a:prstDash val="sysDot"/>
              <a:headEnd type="triangle" w="sm" len="sm"/>
              <a:tailEnd type="triangle" w="sm" len="sm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Rectangle 52"/>
            <p:cNvSpPr/>
            <p:nvPr/>
          </p:nvSpPr>
          <p:spPr>
            <a:xfrm>
              <a:off x="1162050" y="2413000"/>
              <a:ext cx="185543" cy="9525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>
              <a:normAutofit/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0x42</a:t>
              </a:r>
            </a:p>
          </p:txBody>
        </p:sp>
      </p:grpSp>
      <p:sp>
        <p:nvSpPr>
          <p:cNvPr id="58" name="TextBox 57"/>
          <p:cNvSpPr txBox="1"/>
          <p:nvPr/>
        </p:nvSpPr>
        <p:spPr>
          <a:xfrm>
            <a:off x="617581" y="5029200"/>
            <a:ext cx="784061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Note: Location at address 100 for thread 0 is different from location at address 100 for thread 1.</a:t>
            </a:r>
          </a:p>
          <a:p>
            <a:endParaRPr lang="en-US" sz="2400" dirty="0"/>
          </a:p>
          <a:p>
            <a:r>
              <a:rPr lang="en-US" sz="2400" dirty="0"/>
              <a:t>Contains local variables private to a thread.</a:t>
            </a:r>
          </a:p>
        </p:txBody>
      </p:sp>
    </p:spTree>
    <p:extLst>
      <p:ext uri="{BB962C8B-B14F-4D97-AF65-F5344CB8AC3E}">
        <p14:creationId xmlns:p14="http://schemas.microsoft.com/office/powerpoint/2010/main" val="35596607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Global Address Spaces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EC47D-D5CA-A042-A8D0-C217E3EA6E2F}" type="slidenum">
              <a:rPr lang="en-US" smtClean="0"/>
              <a:t>21</a:t>
            </a:fld>
            <a:endParaRPr lang="en-US"/>
          </a:p>
        </p:txBody>
      </p:sp>
      <p:cxnSp>
        <p:nvCxnSpPr>
          <p:cNvPr id="18" name="Straight Arrow Connector 17"/>
          <p:cNvCxnSpPr/>
          <p:nvPr/>
        </p:nvCxnSpPr>
        <p:spPr>
          <a:xfrm rot="5400000">
            <a:off x="920546" y="2455743"/>
            <a:ext cx="76120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5400000">
            <a:off x="996746" y="2455743"/>
            <a:ext cx="761206" cy="1588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5400000">
            <a:off x="1072946" y="2455743"/>
            <a:ext cx="76120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5400000">
            <a:off x="1149146" y="2455743"/>
            <a:ext cx="76120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5400000">
            <a:off x="1223758" y="2455743"/>
            <a:ext cx="76120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>
            <a:off x="1299958" y="2455743"/>
            <a:ext cx="76120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5400000">
            <a:off x="1376158" y="2455743"/>
            <a:ext cx="76120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5400000">
            <a:off x="1757158" y="2455743"/>
            <a:ext cx="456406" cy="3063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1832167" y="2075934"/>
            <a:ext cx="306389" cy="304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5400000">
            <a:off x="1834946" y="2455743"/>
            <a:ext cx="456406" cy="3063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1909955" y="2075934"/>
            <a:ext cx="306389" cy="3048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1027906" y="1923534"/>
            <a:ext cx="1246676" cy="990600"/>
          </a:xfrm>
          <a:prstGeom prst="rect">
            <a:avLst/>
          </a:prstGeom>
          <a:noFill/>
          <a:ln>
            <a:solidFill>
              <a:srgbClr val="33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Arrow Connector 29"/>
          <p:cNvCxnSpPr/>
          <p:nvPr/>
        </p:nvCxnSpPr>
        <p:spPr>
          <a:xfrm rot="5400000">
            <a:off x="2515791" y="2437209"/>
            <a:ext cx="76120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5400000">
            <a:off x="2591991" y="2437209"/>
            <a:ext cx="76120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5400000">
            <a:off x="2668191" y="2437209"/>
            <a:ext cx="76120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5400000">
            <a:off x="2744391" y="2437209"/>
            <a:ext cx="76120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5400000">
            <a:off x="2819003" y="2437209"/>
            <a:ext cx="76120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rot="5400000">
            <a:off x="2895203" y="2437209"/>
            <a:ext cx="76120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5400000">
            <a:off x="2971403" y="2437209"/>
            <a:ext cx="76120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2667000" y="1905000"/>
            <a:ext cx="1202827" cy="990600"/>
          </a:xfrm>
          <a:prstGeom prst="rect">
            <a:avLst/>
          </a:prstGeom>
          <a:noFill/>
          <a:ln>
            <a:solidFill>
              <a:srgbClr val="33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152400" y="1905000"/>
            <a:ext cx="8984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thread block X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886200" y="1944469"/>
            <a:ext cx="10520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thread block Y</a:t>
            </a:r>
          </a:p>
        </p:txBody>
      </p:sp>
      <p:cxnSp>
        <p:nvCxnSpPr>
          <p:cNvPr id="40" name="Straight Arrow Connector 39"/>
          <p:cNvCxnSpPr/>
          <p:nvPr/>
        </p:nvCxnSpPr>
        <p:spPr>
          <a:xfrm rot="5400000">
            <a:off x="3049191" y="2437209"/>
            <a:ext cx="76120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5400000">
            <a:off x="3125391" y="2437209"/>
            <a:ext cx="76120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1052016" y="3733800"/>
            <a:ext cx="2817811" cy="609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/>
          <p:nvPr/>
        </p:nvCxnSpPr>
        <p:spPr>
          <a:xfrm flipH="1" flipV="1">
            <a:off x="1300355" y="2914134"/>
            <a:ext cx="609601" cy="1200666"/>
          </a:xfrm>
          <a:prstGeom prst="line">
            <a:avLst/>
          </a:prstGeom>
          <a:ln w="19050" cmpd="sng">
            <a:solidFill>
              <a:schemeClr val="tx1"/>
            </a:solidFill>
            <a:prstDash val="sysDot"/>
            <a:headEnd type="triangle" w="med" len="med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V="1">
            <a:off x="1909956" y="2818606"/>
            <a:ext cx="1365056" cy="1296194"/>
          </a:xfrm>
          <a:prstGeom prst="line">
            <a:avLst/>
          </a:prstGeom>
          <a:ln w="19050" cmpd="sng">
            <a:solidFill>
              <a:schemeClr val="tx1"/>
            </a:solidFill>
            <a:prstDash val="sysDot"/>
            <a:headEnd type="triangl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5105400" y="1676400"/>
            <a:ext cx="384730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Each thread in the different thread blocks (even from different kernels) can access a region called “global memory” (CUDA/</a:t>
            </a:r>
            <a:r>
              <a:rPr lang="en-US" sz="2400" dirty="0" err="1"/>
              <a:t>OpenCL</a:t>
            </a:r>
            <a:r>
              <a:rPr lang="en-US" sz="2400" dirty="0"/>
              <a:t>). </a:t>
            </a:r>
          </a:p>
          <a:p>
            <a:endParaRPr lang="en-US" sz="2400" dirty="0"/>
          </a:p>
          <a:p>
            <a:r>
              <a:rPr lang="en-US" sz="2400" dirty="0"/>
              <a:t>Commonly in GPGPU workloads threads write their own portion of global memory.  Avoids need for synchronization—slow; also unpredictable thread block scheduling.</a:t>
            </a:r>
          </a:p>
        </p:txBody>
      </p:sp>
      <p:sp>
        <p:nvSpPr>
          <p:cNvPr id="48" name="Rectangle 47"/>
          <p:cNvSpPr/>
          <p:nvPr/>
        </p:nvSpPr>
        <p:spPr>
          <a:xfrm>
            <a:off x="1708343" y="4114800"/>
            <a:ext cx="422467" cy="1338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tIns="0" bIns="0" rtlCol="0" anchor="ctr">
            <a:normAutofit fontScale="77500" lnSpcReduction="20000"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0x42</a:t>
            </a:r>
          </a:p>
        </p:txBody>
      </p:sp>
    </p:spTree>
    <p:extLst>
      <p:ext uri="{BB962C8B-B14F-4D97-AF65-F5344CB8AC3E}">
        <p14:creationId xmlns:p14="http://schemas.microsoft.com/office/powerpoint/2010/main" val="13419434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History of “global memory”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Prior to NVIDIA </a:t>
            </a:r>
            <a:r>
              <a:rPr lang="en-US" dirty="0" err="1"/>
              <a:t>GeForce</a:t>
            </a:r>
            <a:r>
              <a:rPr lang="en-US" dirty="0"/>
              <a:t> 8800 and CUDA 1.0, access to memory was through texture reads and raster operations for writing.</a:t>
            </a:r>
          </a:p>
          <a:p>
            <a:endParaRPr lang="en-US" u="sng" dirty="0"/>
          </a:p>
          <a:p>
            <a:r>
              <a:rPr lang="en-US" u="sng" dirty="0"/>
              <a:t>Problem</a:t>
            </a:r>
            <a:r>
              <a:rPr lang="en-US" dirty="0"/>
              <a:t>: Address of memory access was highly constrained function of thread ID.</a:t>
            </a:r>
          </a:p>
          <a:p>
            <a:endParaRPr lang="en-US" dirty="0"/>
          </a:p>
          <a:p>
            <a:r>
              <a:rPr lang="en-US" dirty="0"/>
              <a:t>CUDA 1.0 enabled access to arbitrary memory location in a flat memory space called “global”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EC47D-D5CA-A042-A8D0-C217E3EA6E2F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2379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Example: Transpose (CUDA SDK)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200" b="1" dirty="0">
                <a:solidFill>
                  <a:srgbClr val="0000FF"/>
                </a:solidFill>
                <a:latin typeface="Consolas"/>
                <a:cs typeface="Consolas"/>
              </a:rPr>
              <a:t>__global__ void </a:t>
            </a:r>
            <a:r>
              <a:rPr lang="en-US" sz="1200" dirty="0" err="1">
                <a:latin typeface="Consolas"/>
                <a:cs typeface="Consolas"/>
              </a:rPr>
              <a:t>transposeNaive</a:t>
            </a:r>
            <a:r>
              <a:rPr lang="en-US" sz="1200" dirty="0">
                <a:latin typeface="Consolas"/>
                <a:cs typeface="Consolas"/>
              </a:rPr>
              <a:t>(</a:t>
            </a:r>
            <a:r>
              <a:rPr lang="en-US" sz="1200" b="1" dirty="0">
                <a:solidFill>
                  <a:srgbClr val="0000FF"/>
                </a:solidFill>
                <a:latin typeface="Consolas"/>
                <a:cs typeface="Consolas"/>
              </a:rPr>
              <a:t>float</a:t>
            </a:r>
            <a:r>
              <a:rPr lang="en-US" sz="1200" dirty="0">
                <a:solidFill>
                  <a:srgbClr val="0000FF"/>
                </a:solidFill>
                <a:latin typeface="Consolas"/>
                <a:cs typeface="Consolas"/>
              </a:rPr>
              <a:t> </a:t>
            </a:r>
            <a:r>
              <a:rPr lang="en-US" sz="1200" dirty="0">
                <a:latin typeface="Consolas"/>
                <a:cs typeface="Consolas"/>
              </a:rPr>
              <a:t>*</a:t>
            </a:r>
            <a:r>
              <a:rPr lang="en-US" sz="1200" dirty="0" err="1">
                <a:latin typeface="Consolas"/>
                <a:cs typeface="Consolas"/>
              </a:rPr>
              <a:t>odata</a:t>
            </a:r>
            <a:r>
              <a:rPr lang="en-US" sz="1200" dirty="0">
                <a:latin typeface="Consolas"/>
                <a:cs typeface="Consolas"/>
              </a:rPr>
              <a:t>, </a:t>
            </a:r>
            <a:r>
              <a:rPr lang="en-US" sz="1200" b="1" dirty="0">
                <a:solidFill>
                  <a:srgbClr val="0000FF"/>
                </a:solidFill>
                <a:latin typeface="Consolas"/>
                <a:cs typeface="Consolas"/>
              </a:rPr>
              <a:t>float</a:t>
            </a:r>
            <a:r>
              <a:rPr lang="en-US" sz="1200" dirty="0">
                <a:latin typeface="Consolas"/>
                <a:cs typeface="Consolas"/>
              </a:rPr>
              <a:t>* </a:t>
            </a:r>
            <a:r>
              <a:rPr lang="en-US" sz="1200" dirty="0" err="1">
                <a:latin typeface="Consolas"/>
                <a:cs typeface="Consolas"/>
              </a:rPr>
              <a:t>idata</a:t>
            </a:r>
            <a:r>
              <a:rPr lang="en-US" sz="1200" dirty="0">
                <a:latin typeface="Consolas"/>
                <a:cs typeface="Consolas"/>
              </a:rPr>
              <a:t>, </a:t>
            </a:r>
            <a:r>
              <a:rPr lang="en-US" sz="1200" b="1" dirty="0" err="1">
                <a:solidFill>
                  <a:srgbClr val="0000FF"/>
                </a:solidFill>
                <a:latin typeface="Consolas"/>
                <a:cs typeface="Consolas"/>
              </a:rPr>
              <a:t>int</a:t>
            </a:r>
            <a:r>
              <a:rPr lang="en-US" sz="1200" dirty="0">
                <a:solidFill>
                  <a:srgbClr val="0000FF"/>
                </a:solidFill>
                <a:latin typeface="Consolas"/>
                <a:cs typeface="Consolas"/>
              </a:rPr>
              <a:t> </a:t>
            </a:r>
            <a:r>
              <a:rPr lang="en-US" sz="1200" dirty="0">
                <a:latin typeface="Consolas"/>
                <a:cs typeface="Consolas"/>
              </a:rPr>
              <a:t>width, </a:t>
            </a:r>
            <a:r>
              <a:rPr lang="en-US" sz="1200" b="1" dirty="0" err="1">
                <a:solidFill>
                  <a:srgbClr val="0000FF"/>
                </a:solidFill>
                <a:latin typeface="Consolas"/>
                <a:cs typeface="Consolas"/>
              </a:rPr>
              <a:t>int</a:t>
            </a:r>
            <a:r>
              <a:rPr lang="en-US" sz="1200" dirty="0">
                <a:solidFill>
                  <a:srgbClr val="0000FF"/>
                </a:solidFill>
                <a:latin typeface="Consolas"/>
                <a:cs typeface="Consolas"/>
              </a:rPr>
              <a:t> </a:t>
            </a:r>
            <a:r>
              <a:rPr lang="en-US" sz="1200" dirty="0">
                <a:latin typeface="Consolas"/>
                <a:cs typeface="Consolas"/>
              </a:rPr>
              <a:t>height)</a:t>
            </a:r>
          </a:p>
          <a:p>
            <a:pPr marL="0" indent="0">
              <a:buNone/>
            </a:pPr>
            <a:r>
              <a:rPr lang="en-US" sz="1200" dirty="0">
                <a:latin typeface="Consolas"/>
                <a:cs typeface="Consolas"/>
              </a:rPr>
              <a:t>{</a:t>
            </a:r>
          </a:p>
          <a:p>
            <a:pPr marL="0" indent="0">
              <a:buNone/>
            </a:pPr>
            <a:r>
              <a:rPr lang="en-US" sz="1200" dirty="0">
                <a:latin typeface="Consolas"/>
                <a:cs typeface="Consolas"/>
              </a:rPr>
              <a:t>  </a:t>
            </a:r>
            <a:r>
              <a:rPr lang="en-US" sz="1200" b="1" dirty="0" err="1">
                <a:solidFill>
                  <a:srgbClr val="0000FF"/>
                </a:solidFill>
                <a:latin typeface="Consolas"/>
                <a:cs typeface="Consolas"/>
              </a:rPr>
              <a:t>int</a:t>
            </a:r>
            <a:r>
              <a:rPr lang="en-US" sz="1200" dirty="0">
                <a:solidFill>
                  <a:srgbClr val="0000FF"/>
                </a:solidFill>
                <a:latin typeface="Consolas"/>
                <a:cs typeface="Consolas"/>
              </a:rPr>
              <a:t> </a:t>
            </a:r>
            <a:r>
              <a:rPr lang="en-US" sz="1200" dirty="0" err="1">
                <a:latin typeface="Consolas"/>
                <a:cs typeface="Consolas"/>
              </a:rPr>
              <a:t>xIndex</a:t>
            </a:r>
            <a:r>
              <a:rPr lang="en-US" sz="1200" dirty="0">
                <a:latin typeface="Consolas"/>
                <a:cs typeface="Consolas"/>
              </a:rPr>
              <a:t> = </a:t>
            </a:r>
            <a:r>
              <a:rPr lang="en-US" sz="1200" dirty="0" err="1">
                <a:latin typeface="Consolas"/>
                <a:cs typeface="Consolas"/>
              </a:rPr>
              <a:t>blockIdx.x</a:t>
            </a:r>
            <a:r>
              <a:rPr lang="en-US" sz="1200" dirty="0">
                <a:latin typeface="Consolas"/>
                <a:cs typeface="Consolas"/>
              </a:rPr>
              <a:t> * TILE_DIM + </a:t>
            </a:r>
            <a:r>
              <a:rPr lang="en-US" sz="1200" dirty="0" err="1">
                <a:latin typeface="Consolas"/>
                <a:cs typeface="Consolas"/>
              </a:rPr>
              <a:t>threadIdx.x</a:t>
            </a:r>
            <a:r>
              <a:rPr lang="en-US" sz="1200" dirty="0">
                <a:latin typeface="Consolas"/>
                <a:cs typeface="Consolas"/>
              </a:rPr>
              <a:t>;  </a:t>
            </a:r>
            <a:r>
              <a:rPr lang="en-US" sz="1200" dirty="0">
                <a:solidFill>
                  <a:srgbClr val="008000"/>
                </a:solidFill>
                <a:latin typeface="Consolas"/>
                <a:cs typeface="Consolas"/>
              </a:rPr>
              <a:t>// TILE_DIM = 16</a:t>
            </a:r>
          </a:p>
          <a:p>
            <a:pPr marL="0" indent="0">
              <a:buNone/>
            </a:pPr>
            <a:r>
              <a:rPr lang="en-US" sz="1200" dirty="0">
                <a:latin typeface="Consolas"/>
                <a:cs typeface="Consolas"/>
              </a:rPr>
              <a:t>  </a:t>
            </a:r>
            <a:r>
              <a:rPr lang="en-US" sz="1200" b="1" dirty="0" err="1">
                <a:solidFill>
                  <a:srgbClr val="0000FF"/>
                </a:solidFill>
                <a:latin typeface="Consolas"/>
                <a:cs typeface="Consolas"/>
              </a:rPr>
              <a:t>int</a:t>
            </a:r>
            <a:r>
              <a:rPr lang="en-US" sz="1200" dirty="0">
                <a:solidFill>
                  <a:srgbClr val="0000FF"/>
                </a:solidFill>
                <a:latin typeface="Consolas"/>
                <a:cs typeface="Consolas"/>
              </a:rPr>
              <a:t> </a:t>
            </a:r>
            <a:r>
              <a:rPr lang="en-US" sz="1200" dirty="0" err="1">
                <a:latin typeface="Consolas"/>
                <a:cs typeface="Consolas"/>
              </a:rPr>
              <a:t>yIndex</a:t>
            </a:r>
            <a:r>
              <a:rPr lang="en-US" sz="1200" dirty="0">
                <a:latin typeface="Consolas"/>
                <a:cs typeface="Consolas"/>
              </a:rPr>
              <a:t> = </a:t>
            </a:r>
            <a:r>
              <a:rPr lang="en-US" sz="1200" dirty="0" err="1">
                <a:latin typeface="Consolas"/>
                <a:cs typeface="Consolas"/>
              </a:rPr>
              <a:t>blockIdx.y</a:t>
            </a:r>
            <a:r>
              <a:rPr lang="en-US" sz="1200" dirty="0">
                <a:latin typeface="Consolas"/>
                <a:cs typeface="Consolas"/>
              </a:rPr>
              <a:t> * TILE_DIM + </a:t>
            </a:r>
            <a:r>
              <a:rPr lang="en-US" sz="1200" dirty="0" err="1">
                <a:latin typeface="Consolas"/>
                <a:cs typeface="Consolas"/>
              </a:rPr>
              <a:t>threadIdx.y</a:t>
            </a:r>
            <a:r>
              <a:rPr lang="en-US" sz="1200" dirty="0">
                <a:latin typeface="Consolas"/>
                <a:cs typeface="Consolas"/>
              </a:rPr>
              <a:t>;</a:t>
            </a:r>
          </a:p>
          <a:p>
            <a:pPr marL="0" indent="0">
              <a:buNone/>
            </a:pPr>
            <a:endParaRPr lang="en-US" sz="1200" dirty="0"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en-US" sz="1200" dirty="0">
                <a:latin typeface="Consolas"/>
                <a:cs typeface="Consolas"/>
              </a:rPr>
              <a:t>  </a:t>
            </a:r>
            <a:r>
              <a:rPr lang="en-US" sz="1200" b="1" dirty="0" err="1">
                <a:solidFill>
                  <a:srgbClr val="0000FF"/>
                </a:solidFill>
                <a:latin typeface="Consolas"/>
                <a:cs typeface="Consolas"/>
              </a:rPr>
              <a:t>int</a:t>
            </a:r>
            <a:r>
              <a:rPr lang="en-US" sz="1200" dirty="0">
                <a:solidFill>
                  <a:srgbClr val="0000FF"/>
                </a:solidFill>
                <a:latin typeface="Consolas"/>
                <a:cs typeface="Consolas"/>
              </a:rPr>
              <a:t> </a:t>
            </a:r>
            <a:r>
              <a:rPr lang="en-US" sz="1200" dirty="0" err="1">
                <a:latin typeface="Consolas"/>
                <a:cs typeface="Consolas"/>
              </a:rPr>
              <a:t>index_in</a:t>
            </a:r>
            <a:r>
              <a:rPr lang="en-US" sz="1200" dirty="0">
                <a:latin typeface="Consolas"/>
                <a:cs typeface="Consolas"/>
              </a:rPr>
              <a:t>  = </a:t>
            </a:r>
            <a:r>
              <a:rPr lang="en-US" sz="1200" dirty="0" err="1">
                <a:latin typeface="Consolas"/>
                <a:cs typeface="Consolas"/>
              </a:rPr>
              <a:t>xIndex</a:t>
            </a:r>
            <a:r>
              <a:rPr lang="en-US" sz="1200" dirty="0">
                <a:latin typeface="Consolas"/>
                <a:cs typeface="Consolas"/>
              </a:rPr>
              <a:t> + width * </a:t>
            </a:r>
            <a:r>
              <a:rPr lang="en-US" sz="1200" dirty="0" err="1">
                <a:latin typeface="Consolas"/>
                <a:cs typeface="Consolas"/>
              </a:rPr>
              <a:t>yIndex</a:t>
            </a:r>
            <a:r>
              <a:rPr lang="en-US" sz="1200" dirty="0">
                <a:latin typeface="Consolas"/>
                <a:cs typeface="Consolas"/>
              </a:rPr>
              <a:t>;</a:t>
            </a:r>
          </a:p>
          <a:p>
            <a:pPr marL="0" indent="0">
              <a:buNone/>
            </a:pPr>
            <a:r>
              <a:rPr lang="en-US" sz="1200" dirty="0">
                <a:latin typeface="Consolas"/>
                <a:cs typeface="Consolas"/>
              </a:rPr>
              <a:t>  </a:t>
            </a:r>
            <a:r>
              <a:rPr lang="en-US" sz="1200" b="1" dirty="0" err="1">
                <a:solidFill>
                  <a:srgbClr val="0000FF"/>
                </a:solidFill>
                <a:latin typeface="Consolas"/>
                <a:cs typeface="Consolas"/>
              </a:rPr>
              <a:t>int</a:t>
            </a:r>
            <a:r>
              <a:rPr lang="en-US" sz="1200" dirty="0">
                <a:solidFill>
                  <a:srgbClr val="0000FF"/>
                </a:solidFill>
                <a:latin typeface="Consolas"/>
                <a:cs typeface="Consolas"/>
              </a:rPr>
              <a:t> </a:t>
            </a:r>
            <a:r>
              <a:rPr lang="en-US" sz="1200" dirty="0" err="1">
                <a:latin typeface="Consolas"/>
                <a:cs typeface="Consolas"/>
              </a:rPr>
              <a:t>index_out</a:t>
            </a:r>
            <a:r>
              <a:rPr lang="en-US" sz="1200" dirty="0">
                <a:latin typeface="Consolas"/>
                <a:cs typeface="Consolas"/>
              </a:rPr>
              <a:t> = </a:t>
            </a:r>
            <a:r>
              <a:rPr lang="en-US" sz="1200" dirty="0" err="1">
                <a:latin typeface="Consolas"/>
                <a:cs typeface="Consolas"/>
              </a:rPr>
              <a:t>yIndex</a:t>
            </a:r>
            <a:r>
              <a:rPr lang="en-US" sz="1200" dirty="0">
                <a:latin typeface="Consolas"/>
                <a:cs typeface="Consolas"/>
              </a:rPr>
              <a:t> + height * </a:t>
            </a:r>
            <a:r>
              <a:rPr lang="en-US" sz="1200" dirty="0" err="1">
                <a:latin typeface="Consolas"/>
                <a:cs typeface="Consolas"/>
              </a:rPr>
              <a:t>xIndex</a:t>
            </a:r>
            <a:r>
              <a:rPr lang="en-US" sz="1200" dirty="0">
                <a:latin typeface="Consolas"/>
                <a:cs typeface="Consolas"/>
              </a:rPr>
              <a:t>;</a:t>
            </a:r>
          </a:p>
          <a:p>
            <a:pPr marL="0" indent="0">
              <a:buNone/>
            </a:pPr>
            <a:r>
              <a:rPr lang="en-US" sz="1200" dirty="0">
                <a:latin typeface="Consolas"/>
                <a:cs typeface="Consolas"/>
              </a:rPr>
              <a:t>  </a:t>
            </a:r>
            <a:r>
              <a:rPr lang="en-US" sz="1200" b="1" dirty="0">
                <a:solidFill>
                  <a:srgbClr val="0000FF"/>
                </a:solidFill>
                <a:latin typeface="Consolas"/>
                <a:cs typeface="Consolas"/>
              </a:rPr>
              <a:t>for</a:t>
            </a:r>
            <a:r>
              <a:rPr lang="en-US" sz="1200" dirty="0">
                <a:solidFill>
                  <a:srgbClr val="0000FF"/>
                </a:solidFill>
                <a:latin typeface="Consolas"/>
                <a:cs typeface="Consolas"/>
              </a:rPr>
              <a:t> </a:t>
            </a:r>
            <a:r>
              <a:rPr lang="en-US" sz="1200" dirty="0">
                <a:latin typeface="Consolas"/>
                <a:cs typeface="Consolas"/>
              </a:rPr>
              <a:t>(</a:t>
            </a:r>
            <a:r>
              <a:rPr lang="en-US" sz="1200" b="1" dirty="0" err="1">
                <a:solidFill>
                  <a:srgbClr val="0000FF"/>
                </a:solidFill>
                <a:latin typeface="Consolas"/>
                <a:cs typeface="Consolas"/>
              </a:rPr>
              <a:t>int</a:t>
            </a:r>
            <a:r>
              <a:rPr lang="en-US" sz="1200" dirty="0">
                <a:solidFill>
                  <a:srgbClr val="0000FF"/>
                </a:solidFill>
                <a:latin typeface="Consolas"/>
                <a:cs typeface="Consolas"/>
              </a:rPr>
              <a:t> </a:t>
            </a:r>
            <a:r>
              <a:rPr lang="en-US" sz="1200" dirty="0" err="1">
                <a:latin typeface="Consolas"/>
                <a:cs typeface="Consolas"/>
              </a:rPr>
              <a:t>i</a:t>
            </a:r>
            <a:r>
              <a:rPr lang="en-US" sz="1200" dirty="0">
                <a:latin typeface="Consolas"/>
                <a:cs typeface="Consolas"/>
              </a:rPr>
              <a:t>=0; </a:t>
            </a:r>
            <a:r>
              <a:rPr lang="en-US" sz="1200" dirty="0" err="1">
                <a:latin typeface="Consolas"/>
                <a:cs typeface="Consolas"/>
              </a:rPr>
              <a:t>i</a:t>
            </a:r>
            <a:r>
              <a:rPr lang="en-US" sz="1200" dirty="0">
                <a:latin typeface="Consolas"/>
                <a:cs typeface="Consolas"/>
              </a:rPr>
              <a:t>&lt;TILE_DIM; </a:t>
            </a:r>
            <a:r>
              <a:rPr lang="en-US" sz="1200" dirty="0" err="1">
                <a:latin typeface="Consolas"/>
                <a:cs typeface="Consolas"/>
              </a:rPr>
              <a:t>i</a:t>
            </a:r>
            <a:r>
              <a:rPr lang="en-US" sz="1200" dirty="0">
                <a:latin typeface="Consolas"/>
                <a:cs typeface="Consolas"/>
              </a:rPr>
              <a:t>+=BLOCK_ROWS) { </a:t>
            </a:r>
            <a:r>
              <a:rPr lang="en-US" sz="1200" dirty="0">
                <a:solidFill>
                  <a:srgbClr val="008000"/>
                </a:solidFill>
                <a:latin typeface="Consolas"/>
                <a:cs typeface="Consolas"/>
              </a:rPr>
              <a:t>// BLOCK_ROWS = 16</a:t>
            </a:r>
          </a:p>
          <a:p>
            <a:pPr marL="0" indent="0">
              <a:buNone/>
            </a:pPr>
            <a:r>
              <a:rPr lang="en-US" sz="1200" dirty="0">
                <a:latin typeface="Consolas"/>
                <a:cs typeface="Consolas"/>
              </a:rPr>
              <a:t>    </a:t>
            </a:r>
            <a:r>
              <a:rPr lang="en-US" sz="1200" dirty="0" err="1">
                <a:latin typeface="Consolas"/>
                <a:cs typeface="Consolas"/>
              </a:rPr>
              <a:t>odata</a:t>
            </a:r>
            <a:r>
              <a:rPr lang="en-US" sz="1200" dirty="0">
                <a:latin typeface="Consolas"/>
                <a:cs typeface="Consolas"/>
              </a:rPr>
              <a:t>[</a:t>
            </a:r>
            <a:r>
              <a:rPr lang="en-US" sz="1200" dirty="0" err="1">
                <a:latin typeface="Consolas"/>
                <a:cs typeface="Consolas"/>
              </a:rPr>
              <a:t>index_out+i</a:t>
            </a:r>
            <a:r>
              <a:rPr lang="en-US" sz="1200" dirty="0">
                <a:latin typeface="Consolas"/>
                <a:cs typeface="Consolas"/>
              </a:rPr>
              <a:t>] = </a:t>
            </a:r>
            <a:r>
              <a:rPr lang="en-US" sz="1200" dirty="0" err="1">
                <a:latin typeface="Consolas"/>
                <a:cs typeface="Consolas"/>
              </a:rPr>
              <a:t>idata</a:t>
            </a:r>
            <a:r>
              <a:rPr lang="en-US" sz="1200" dirty="0">
                <a:latin typeface="Consolas"/>
                <a:cs typeface="Consolas"/>
              </a:rPr>
              <a:t>[</a:t>
            </a:r>
            <a:r>
              <a:rPr lang="en-US" sz="1200" dirty="0" err="1">
                <a:latin typeface="Consolas"/>
                <a:cs typeface="Consolas"/>
              </a:rPr>
              <a:t>index_in+i</a:t>
            </a:r>
            <a:r>
              <a:rPr lang="en-US" sz="1200" dirty="0">
                <a:latin typeface="Consolas"/>
                <a:cs typeface="Consolas"/>
              </a:rPr>
              <a:t>*width];</a:t>
            </a:r>
          </a:p>
          <a:p>
            <a:pPr marL="0" indent="0">
              <a:buNone/>
            </a:pPr>
            <a:r>
              <a:rPr lang="en-US" sz="1200" dirty="0">
                <a:latin typeface="Consolas"/>
                <a:cs typeface="Consolas"/>
              </a:rPr>
              <a:t>  }</a:t>
            </a:r>
          </a:p>
          <a:p>
            <a:pPr marL="0" indent="0">
              <a:buNone/>
            </a:pPr>
            <a:r>
              <a:rPr lang="en-US" sz="1200" dirty="0">
                <a:latin typeface="Consolas"/>
                <a:cs typeface="Consolas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EC47D-D5CA-A042-A8D0-C217E3EA6E2F}" type="slidenum">
              <a:rPr lang="en-US" smtClean="0"/>
              <a:t>23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4648200"/>
            <a:ext cx="854695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NOTE: “</a:t>
            </a:r>
            <a:r>
              <a:rPr lang="en-US" sz="2000" dirty="0" err="1"/>
              <a:t>xIndex</a:t>
            </a:r>
            <a:r>
              <a:rPr lang="en-US" sz="2000" dirty="0"/>
              <a:t>”, “</a:t>
            </a:r>
            <a:r>
              <a:rPr lang="en-US" sz="2000" dirty="0" err="1"/>
              <a:t>yIndex</a:t>
            </a:r>
            <a:r>
              <a:rPr lang="en-US" sz="2000" dirty="0"/>
              <a:t>”, “</a:t>
            </a:r>
            <a:r>
              <a:rPr lang="en-US" sz="2000" dirty="0" err="1"/>
              <a:t>index_in</a:t>
            </a:r>
            <a:r>
              <a:rPr lang="en-US" sz="2000" dirty="0"/>
              <a:t>”, “</a:t>
            </a:r>
            <a:r>
              <a:rPr lang="en-US" sz="2000" dirty="0" err="1"/>
              <a:t>index_out</a:t>
            </a:r>
            <a:r>
              <a:rPr lang="en-US" sz="2000" dirty="0"/>
              <a:t>”, and “</a:t>
            </a:r>
            <a:r>
              <a:rPr lang="en-US" sz="2000" dirty="0" err="1"/>
              <a:t>i</a:t>
            </a:r>
            <a:r>
              <a:rPr lang="en-US" sz="2000" dirty="0"/>
              <a:t>” are in </a:t>
            </a:r>
            <a:r>
              <a:rPr lang="en-US" sz="2000" u="sng" dirty="0"/>
              <a:t>local memory </a:t>
            </a:r>
          </a:p>
          <a:p>
            <a:r>
              <a:rPr lang="en-US" sz="2000" dirty="0"/>
              <a:t>             (local variables are register allocated but stack lives in local memory)</a:t>
            </a:r>
          </a:p>
          <a:p>
            <a:endParaRPr lang="en-US" sz="2000" u="sng" dirty="0"/>
          </a:p>
        </p:txBody>
      </p:sp>
      <p:sp>
        <p:nvSpPr>
          <p:cNvPr id="6" name="TextBox 5"/>
          <p:cNvSpPr txBox="1"/>
          <p:nvPr/>
        </p:nvSpPr>
        <p:spPr>
          <a:xfrm>
            <a:off x="1143000" y="5616714"/>
            <a:ext cx="657012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 “</a:t>
            </a:r>
            <a:r>
              <a:rPr lang="en-US" sz="2000" dirty="0" err="1"/>
              <a:t>odata</a:t>
            </a:r>
            <a:r>
              <a:rPr lang="en-US" sz="2000" dirty="0"/>
              <a:t>” and “</a:t>
            </a:r>
            <a:r>
              <a:rPr lang="en-US" sz="2000" dirty="0" err="1"/>
              <a:t>idata</a:t>
            </a:r>
            <a:r>
              <a:rPr lang="en-US" sz="2000" dirty="0"/>
              <a:t>” are pointers to </a:t>
            </a:r>
            <a:r>
              <a:rPr lang="en-US" sz="2000" u="sng" dirty="0"/>
              <a:t>global memory</a:t>
            </a:r>
          </a:p>
          <a:p>
            <a:r>
              <a:rPr lang="en-US" sz="2000" dirty="0"/>
              <a:t> (both allocated using calls to </a:t>
            </a:r>
            <a:r>
              <a:rPr lang="en-US" sz="2000" dirty="0" err="1"/>
              <a:t>cudaMalloc</a:t>
            </a:r>
            <a:r>
              <a:rPr lang="en-US" sz="2000" dirty="0"/>
              <a:t> -- not shown above)</a:t>
            </a:r>
          </a:p>
        </p:txBody>
      </p:sp>
      <p:graphicFrame>
        <p:nvGraphicFramePr>
          <p:cNvPr id="7" name="Content Placeholder 11"/>
          <p:cNvGraphicFramePr>
            <a:graphicFrameLocks/>
          </p:cNvGraphicFramePr>
          <p:nvPr>
            <p:extLst/>
          </p:nvPr>
        </p:nvGraphicFramePr>
        <p:xfrm>
          <a:off x="6705600" y="2667000"/>
          <a:ext cx="67310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6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6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607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07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FF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Content Placeholder 11"/>
          <p:cNvGraphicFramePr>
            <a:graphicFrameLocks/>
          </p:cNvGraphicFramePr>
          <p:nvPr>
            <p:extLst/>
          </p:nvPr>
        </p:nvGraphicFramePr>
        <p:xfrm>
          <a:off x="7937500" y="2667000"/>
          <a:ext cx="67310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6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6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607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FF"/>
                          </a:solidFill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07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0" name="Straight Arrow Connector 9"/>
          <p:cNvCxnSpPr/>
          <p:nvPr/>
        </p:nvCxnSpPr>
        <p:spPr>
          <a:xfrm>
            <a:off x="7450672" y="3048000"/>
            <a:ext cx="39792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31212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/>
              <a:t>“Coalescing” global accesses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343399"/>
          </a:xfrm>
        </p:spPr>
        <p:txBody>
          <a:bodyPr>
            <a:normAutofit/>
          </a:bodyPr>
          <a:lstStyle/>
          <a:p>
            <a:r>
              <a:rPr lang="en-US" sz="2800" u="sng" dirty="0"/>
              <a:t>Not</a:t>
            </a:r>
            <a:r>
              <a:rPr lang="en-US" sz="2800" dirty="0"/>
              <a:t> same as CPU write combining/buffering:</a:t>
            </a:r>
          </a:p>
          <a:p>
            <a:r>
              <a:rPr lang="en-US" sz="2800" dirty="0"/>
              <a:t>Aligned accesses request single 128B cache </a:t>
            </a:r>
            <a:r>
              <a:rPr lang="en-US" sz="2800" dirty="0" err="1"/>
              <a:t>blk</a:t>
            </a:r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pPr>
              <a:buNone/>
            </a:pPr>
            <a:endParaRPr lang="en-US" sz="2800" dirty="0"/>
          </a:p>
          <a:p>
            <a:pPr>
              <a:buNone/>
            </a:pPr>
            <a:endParaRPr lang="en-US" sz="2800" dirty="0"/>
          </a:p>
          <a:p>
            <a:r>
              <a:rPr lang="en-US" sz="2800" dirty="0"/>
              <a:t>Memory Divergence:</a:t>
            </a:r>
          </a:p>
          <a:p>
            <a:pPr>
              <a:buNone/>
            </a:pP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838200" y="2502932"/>
            <a:ext cx="4880636" cy="533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096000" y="3353594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urier New"/>
                <a:cs typeface="Courier New"/>
              </a:rPr>
              <a:t>ld.global</a:t>
            </a:r>
            <a:r>
              <a:rPr lang="en-US" dirty="0">
                <a:latin typeface="Courier New"/>
                <a:cs typeface="Courier New"/>
              </a:rPr>
              <a:t> r1,0(r2)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98976" y="21336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128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255552" y="21336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255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 rot="5400000" flipH="1" flipV="1">
            <a:off x="610394" y="3493532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5400000" flipH="1" flipV="1">
            <a:off x="762794" y="3492738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rot="5400000" flipH="1" flipV="1">
            <a:off x="915194" y="3493532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5400000" flipH="1" flipV="1">
            <a:off x="1067594" y="3492738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rot="5400000" flipH="1" flipV="1">
            <a:off x="1219994" y="3493532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rot="5400000" flipH="1" flipV="1">
            <a:off x="1372394" y="3492738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5400000" flipH="1" flipV="1">
            <a:off x="1524794" y="3493532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rot="5400000" flipH="1" flipV="1">
            <a:off x="1677194" y="3492738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5400000" flipH="1" flipV="1">
            <a:off x="1829594" y="3493532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rot="5400000" flipH="1" flipV="1">
            <a:off x="1981994" y="3492738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rot="5400000" flipH="1" flipV="1">
            <a:off x="2134394" y="3493532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rot="5400000" flipH="1" flipV="1">
            <a:off x="2286794" y="3492738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rot="5400000" flipH="1" flipV="1">
            <a:off x="2439194" y="3493532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rot="5400000" flipH="1" flipV="1">
            <a:off x="2591594" y="3492738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rot="5400000" flipH="1" flipV="1">
            <a:off x="2743994" y="3493532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rot="5400000" flipH="1" flipV="1">
            <a:off x="2896394" y="3492738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rot="5400000" flipH="1" flipV="1">
            <a:off x="3048794" y="3493532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rot="5400000" flipH="1" flipV="1">
            <a:off x="3201194" y="3492738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rot="5400000" flipH="1" flipV="1">
            <a:off x="3353594" y="3493532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rot="5400000" flipH="1" flipV="1">
            <a:off x="3505994" y="3492738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rot="5400000" flipH="1" flipV="1">
            <a:off x="3658394" y="3493532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rot="5400000" flipH="1" flipV="1">
            <a:off x="3810794" y="3492738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rot="5400000" flipH="1" flipV="1">
            <a:off x="3963194" y="3493532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rot="5400000" flipH="1" flipV="1">
            <a:off x="4115594" y="3492738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 rot="5400000" flipH="1" flipV="1">
            <a:off x="4267994" y="3493532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rot="5400000" flipH="1" flipV="1">
            <a:off x="4420394" y="3492738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rot="5400000" flipH="1" flipV="1">
            <a:off x="4572794" y="3493532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rot="5400000" flipH="1" flipV="1">
            <a:off x="4725194" y="3492738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rot="5400000" flipH="1" flipV="1">
            <a:off x="4877594" y="3493532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rot="5400000" flipH="1" flipV="1">
            <a:off x="5029994" y="3492738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rot="5400000" flipH="1" flipV="1">
            <a:off x="5182394" y="3493532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rot="5400000" flipH="1" flipV="1">
            <a:off x="5334794" y="3492738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rot="5400000" flipH="1" flipV="1">
            <a:off x="493780" y="5791598"/>
            <a:ext cx="76279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 rot="5400000" flipH="1" flipV="1">
            <a:off x="798977" y="5791995"/>
            <a:ext cx="76199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 rot="16200000" flipV="1">
            <a:off x="795860" y="5635684"/>
            <a:ext cx="768232" cy="304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 rot="5400000" flipH="1" flipV="1">
            <a:off x="1256575" y="5639993"/>
            <a:ext cx="761203" cy="304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 rot="16200000" flipV="1">
            <a:off x="1162284" y="5697308"/>
            <a:ext cx="760409" cy="1893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 flipV="1">
            <a:off x="1789577" y="5411791"/>
            <a:ext cx="802813" cy="7612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 rot="16200000" flipV="1">
            <a:off x="1238484" y="5468708"/>
            <a:ext cx="760409" cy="6465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>
            <a:endCxn id="67" idx="2"/>
          </p:cNvCxnSpPr>
          <p:nvPr/>
        </p:nvCxnSpPr>
        <p:spPr>
          <a:xfrm rot="16200000" flipV="1">
            <a:off x="1437432" y="5516050"/>
            <a:ext cx="762794" cy="5510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 rot="5400000" flipH="1" flipV="1">
            <a:off x="1959266" y="5691478"/>
            <a:ext cx="768232" cy="1932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 rot="5400000" flipH="1" flipV="1">
            <a:off x="2172166" y="5791202"/>
            <a:ext cx="760409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 rot="5400000" flipH="1" flipV="1">
            <a:off x="2323375" y="5792393"/>
            <a:ext cx="761203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 rot="10800000">
            <a:off x="1677988" y="5412586"/>
            <a:ext cx="1178388" cy="75961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 rot="16200000" flipV="1">
            <a:off x="2648581" y="5659605"/>
            <a:ext cx="759614" cy="2655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>
            <a:endCxn id="112" idx="2"/>
          </p:cNvCxnSpPr>
          <p:nvPr/>
        </p:nvCxnSpPr>
        <p:spPr>
          <a:xfrm flipV="1">
            <a:off x="3313576" y="5410201"/>
            <a:ext cx="1162281" cy="76279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 flipV="1">
            <a:off x="3618376" y="5410202"/>
            <a:ext cx="2289819" cy="7627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>
          <a:xfrm rot="5400000" flipH="1" flipV="1">
            <a:off x="3485588" y="5695388"/>
            <a:ext cx="762000" cy="1916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/>
          <p:nvPr/>
        </p:nvCxnSpPr>
        <p:spPr>
          <a:xfrm rot="5400000" flipH="1" flipV="1">
            <a:off x="3634475" y="5692669"/>
            <a:ext cx="769026" cy="1916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 rot="10800000">
            <a:off x="2703976" y="5411791"/>
            <a:ext cx="1371600" cy="76041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 rot="16200000" flipV="1">
            <a:off x="3843463" y="5788481"/>
            <a:ext cx="769025" cy="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 flipV="1">
            <a:off x="4380376" y="5403969"/>
            <a:ext cx="1260012" cy="76823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 rot="16200000" flipV="1">
            <a:off x="4016270" y="5656488"/>
            <a:ext cx="769025" cy="2639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/>
          <p:nvPr/>
        </p:nvCxnSpPr>
        <p:spPr>
          <a:xfrm flipV="1">
            <a:off x="4685176" y="5410202"/>
            <a:ext cx="1106023" cy="76199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 rot="16200000" flipV="1">
            <a:off x="4321070" y="5656487"/>
            <a:ext cx="769026" cy="2639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>
            <a:endCxn id="107" idx="2"/>
          </p:cNvCxnSpPr>
          <p:nvPr/>
        </p:nvCxnSpPr>
        <p:spPr>
          <a:xfrm rot="10800000">
            <a:off x="3028058" y="5410200"/>
            <a:ext cx="1961919" cy="762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>
            <a:endCxn id="117" idx="2"/>
          </p:cNvCxnSpPr>
          <p:nvPr/>
        </p:nvCxnSpPr>
        <p:spPr>
          <a:xfrm flipV="1">
            <a:off x="5142376" y="5403969"/>
            <a:ext cx="896706" cy="7690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/>
          <p:nvPr/>
        </p:nvCxnSpPr>
        <p:spPr>
          <a:xfrm rot="5400000" flipH="1" flipV="1">
            <a:off x="4989976" y="5715000"/>
            <a:ext cx="762000" cy="152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/>
          <p:nvPr/>
        </p:nvCxnSpPr>
        <p:spPr>
          <a:xfrm flipV="1">
            <a:off x="5447176" y="5410200"/>
            <a:ext cx="801224" cy="7627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/>
          <p:nvPr/>
        </p:nvCxnSpPr>
        <p:spPr>
          <a:xfrm rot="10800000">
            <a:off x="4685176" y="5410202"/>
            <a:ext cx="914400" cy="76199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5" name="Group 104"/>
          <p:cNvGrpSpPr/>
          <p:nvPr/>
        </p:nvGrpSpPr>
        <p:grpSpPr>
          <a:xfrm>
            <a:off x="759752" y="4507468"/>
            <a:ext cx="2251270" cy="1049696"/>
            <a:chOff x="759752" y="4507468"/>
            <a:chExt cx="2251270" cy="1049696"/>
          </a:xfrm>
        </p:grpSpPr>
        <p:sp>
          <p:nvSpPr>
            <p:cNvPr id="67" name="Rectangle 66"/>
            <p:cNvSpPr/>
            <p:nvPr/>
          </p:nvSpPr>
          <p:spPr>
            <a:xfrm>
              <a:off x="798976" y="4876800"/>
              <a:ext cx="1488612" cy="5334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759752" y="4507468"/>
              <a:ext cx="5356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128</a:t>
              </a:r>
            </a:p>
          </p:txBody>
        </p:sp>
        <p:sp>
          <p:nvSpPr>
            <p:cNvPr id="102" name="Trapezoid 101"/>
            <p:cNvSpPr/>
            <p:nvPr/>
          </p:nvSpPr>
          <p:spPr>
            <a:xfrm rot="10800000">
              <a:off x="1295397" y="4648994"/>
              <a:ext cx="1715625" cy="908170"/>
            </a:xfrm>
            <a:prstGeom prst="trapezoid">
              <a:avLst>
                <a:gd name="adj" fmla="val 70834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4" name="Curved Connector 103"/>
            <p:cNvCxnSpPr/>
            <p:nvPr/>
          </p:nvCxnSpPr>
          <p:spPr>
            <a:xfrm rot="16200000" flipH="1">
              <a:off x="1389294" y="4935306"/>
              <a:ext cx="533400" cy="416388"/>
            </a:xfrm>
            <a:prstGeom prst="curvedConnector3">
              <a:avLst>
                <a:gd name="adj1" fmla="val 50000"/>
              </a:avLst>
            </a:prstGeom>
            <a:ln w="9525">
              <a:solidFill>
                <a:schemeClr val="tx1"/>
              </a:solidFill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6" name="Group 105"/>
          <p:cNvGrpSpPr/>
          <p:nvPr/>
        </p:nvGrpSpPr>
        <p:grpSpPr>
          <a:xfrm>
            <a:off x="2244527" y="4507468"/>
            <a:ext cx="2251273" cy="1055926"/>
            <a:chOff x="759752" y="4507468"/>
            <a:chExt cx="2251273" cy="1055926"/>
          </a:xfrm>
        </p:grpSpPr>
        <p:sp>
          <p:nvSpPr>
            <p:cNvPr id="107" name="Rectangle 106"/>
            <p:cNvSpPr/>
            <p:nvPr/>
          </p:nvSpPr>
          <p:spPr>
            <a:xfrm>
              <a:off x="798976" y="4876800"/>
              <a:ext cx="1488612" cy="5334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759752" y="4507468"/>
              <a:ext cx="5356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256</a:t>
              </a:r>
            </a:p>
          </p:txBody>
        </p:sp>
        <p:sp>
          <p:nvSpPr>
            <p:cNvPr id="109" name="Trapezoid 108"/>
            <p:cNvSpPr/>
            <p:nvPr/>
          </p:nvSpPr>
          <p:spPr>
            <a:xfrm rot="10800000">
              <a:off x="1295400" y="4648994"/>
              <a:ext cx="1715625" cy="914400"/>
            </a:xfrm>
            <a:prstGeom prst="trapezoid">
              <a:avLst>
                <a:gd name="adj" fmla="val 70834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0" name="Curved Connector 109"/>
            <p:cNvCxnSpPr/>
            <p:nvPr/>
          </p:nvCxnSpPr>
          <p:spPr>
            <a:xfrm rot="16200000" flipH="1">
              <a:off x="1389294" y="4935306"/>
              <a:ext cx="533400" cy="416388"/>
            </a:xfrm>
            <a:prstGeom prst="curvedConnector3">
              <a:avLst>
                <a:gd name="adj1" fmla="val 50000"/>
              </a:avLst>
            </a:prstGeom>
            <a:ln w="9525">
              <a:solidFill>
                <a:schemeClr val="tx1"/>
              </a:solidFill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1" name="Group 110"/>
          <p:cNvGrpSpPr/>
          <p:nvPr/>
        </p:nvGrpSpPr>
        <p:grpSpPr>
          <a:xfrm>
            <a:off x="3692327" y="4507469"/>
            <a:ext cx="2251273" cy="1055926"/>
            <a:chOff x="759752" y="4507468"/>
            <a:chExt cx="2251273" cy="1055926"/>
          </a:xfrm>
        </p:grpSpPr>
        <p:sp>
          <p:nvSpPr>
            <p:cNvPr id="112" name="Rectangle 111"/>
            <p:cNvSpPr/>
            <p:nvPr/>
          </p:nvSpPr>
          <p:spPr>
            <a:xfrm>
              <a:off x="798976" y="4876800"/>
              <a:ext cx="1488612" cy="5334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759752" y="4507468"/>
              <a:ext cx="6526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1024</a:t>
              </a:r>
            </a:p>
          </p:txBody>
        </p:sp>
        <p:sp>
          <p:nvSpPr>
            <p:cNvPr id="114" name="Trapezoid 113"/>
            <p:cNvSpPr/>
            <p:nvPr/>
          </p:nvSpPr>
          <p:spPr>
            <a:xfrm rot="10800000">
              <a:off x="1295400" y="4648994"/>
              <a:ext cx="1715625" cy="914400"/>
            </a:xfrm>
            <a:prstGeom prst="trapezoid">
              <a:avLst>
                <a:gd name="adj" fmla="val 70834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5" name="Curved Connector 114"/>
            <p:cNvCxnSpPr/>
            <p:nvPr/>
          </p:nvCxnSpPr>
          <p:spPr>
            <a:xfrm rot="16200000" flipH="1">
              <a:off x="1389294" y="4935306"/>
              <a:ext cx="533400" cy="416388"/>
            </a:xfrm>
            <a:prstGeom prst="curvedConnector3">
              <a:avLst>
                <a:gd name="adj1" fmla="val 50000"/>
              </a:avLst>
            </a:prstGeom>
            <a:ln w="9525">
              <a:solidFill>
                <a:schemeClr val="tx1"/>
              </a:solidFill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6" name="Group 115"/>
          <p:cNvGrpSpPr/>
          <p:nvPr/>
        </p:nvGrpSpPr>
        <p:grpSpPr>
          <a:xfrm>
            <a:off x="5255552" y="4501237"/>
            <a:ext cx="2251273" cy="1055926"/>
            <a:chOff x="759752" y="4507468"/>
            <a:chExt cx="2251273" cy="1055926"/>
          </a:xfrm>
        </p:grpSpPr>
        <p:sp>
          <p:nvSpPr>
            <p:cNvPr id="117" name="Rectangle 116"/>
            <p:cNvSpPr/>
            <p:nvPr/>
          </p:nvSpPr>
          <p:spPr>
            <a:xfrm>
              <a:off x="798976" y="4876800"/>
              <a:ext cx="1488612" cy="5334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759752" y="4507468"/>
              <a:ext cx="6526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1152</a:t>
              </a:r>
            </a:p>
          </p:txBody>
        </p:sp>
        <p:sp>
          <p:nvSpPr>
            <p:cNvPr id="119" name="Trapezoid 118"/>
            <p:cNvSpPr/>
            <p:nvPr/>
          </p:nvSpPr>
          <p:spPr>
            <a:xfrm rot="10800000">
              <a:off x="1295400" y="4648994"/>
              <a:ext cx="1715625" cy="914400"/>
            </a:xfrm>
            <a:prstGeom prst="trapezoid">
              <a:avLst>
                <a:gd name="adj" fmla="val 70834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0" name="Curved Connector 119"/>
            <p:cNvCxnSpPr/>
            <p:nvPr/>
          </p:nvCxnSpPr>
          <p:spPr>
            <a:xfrm rot="16200000" flipH="1">
              <a:off x="1389294" y="4935306"/>
              <a:ext cx="533400" cy="416388"/>
            </a:xfrm>
            <a:prstGeom prst="curvedConnector3">
              <a:avLst>
                <a:gd name="adj1" fmla="val 50000"/>
              </a:avLst>
            </a:prstGeom>
            <a:ln w="9525">
              <a:solidFill>
                <a:schemeClr val="tx1"/>
              </a:solidFill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1" name="Straight Arrow Connector 70"/>
          <p:cNvCxnSpPr/>
          <p:nvPr/>
        </p:nvCxnSpPr>
        <p:spPr>
          <a:xfrm flipV="1">
            <a:off x="1027576" y="5403968"/>
            <a:ext cx="2934824" cy="7682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 flipV="1">
            <a:off x="2399176" y="5403968"/>
            <a:ext cx="1524000" cy="76902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/>
          <p:nvPr/>
        </p:nvCxnSpPr>
        <p:spPr>
          <a:xfrm flipV="1">
            <a:off x="3008776" y="5403968"/>
            <a:ext cx="802813" cy="76902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/>
          <p:nvPr/>
        </p:nvCxnSpPr>
        <p:spPr>
          <a:xfrm rot="5400000" flipH="1" flipV="1">
            <a:off x="3258975" y="5619587"/>
            <a:ext cx="759614" cy="34561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2" name="TextBox 161"/>
          <p:cNvSpPr txBox="1"/>
          <p:nvPr/>
        </p:nvSpPr>
        <p:spPr>
          <a:xfrm>
            <a:off x="6096000" y="57150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urier New"/>
                <a:cs typeface="Courier New"/>
              </a:rPr>
              <a:t>ld.global</a:t>
            </a:r>
            <a:r>
              <a:rPr lang="en-US" dirty="0">
                <a:latin typeface="Courier New"/>
                <a:cs typeface="Courier New"/>
              </a:rPr>
              <a:t> r1,0(r2)</a:t>
            </a:r>
          </a:p>
        </p:txBody>
      </p:sp>
      <p:sp>
        <p:nvSpPr>
          <p:cNvPr id="163" name="Slide Number Placeholder 16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EC47D-D5CA-A042-A8D0-C217E3EA6E2F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8142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/>
              <a:t>Example: Transpose (CUDA SDK)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200" b="1" dirty="0">
                <a:solidFill>
                  <a:srgbClr val="0000FF"/>
                </a:solidFill>
                <a:latin typeface="Consolas"/>
                <a:cs typeface="Consolas"/>
              </a:rPr>
              <a:t>__global__ void </a:t>
            </a:r>
            <a:r>
              <a:rPr lang="en-US" sz="1200" dirty="0" err="1">
                <a:latin typeface="Consolas"/>
                <a:cs typeface="Consolas"/>
              </a:rPr>
              <a:t>transposeNaive</a:t>
            </a:r>
            <a:r>
              <a:rPr lang="en-US" sz="1200" dirty="0">
                <a:latin typeface="Consolas"/>
                <a:cs typeface="Consolas"/>
              </a:rPr>
              <a:t>(</a:t>
            </a:r>
            <a:r>
              <a:rPr lang="en-US" sz="1200" b="1" dirty="0">
                <a:solidFill>
                  <a:srgbClr val="0000FF"/>
                </a:solidFill>
                <a:latin typeface="Consolas"/>
                <a:cs typeface="Consolas"/>
              </a:rPr>
              <a:t>float</a:t>
            </a:r>
            <a:r>
              <a:rPr lang="en-US" sz="1200" dirty="0">
                <a:solidFill>
                  <a:srgbClr val="0000FF"/>
                </a:solidFill>
                <a:latin typeface="Consolas"/>
                <a:cs typeface="Consolas"/>
              </a:rPr>
              <a:t> </a:t>
            </a:r>
            <a:r>
              <a:rPr lang="en-US" sz="1200" dirty="0">
                <a:latin typeface="Consolas"/>
                <a:cs typeface="Consolas"/>
              </a:rPr>
              <a:t>*</a:t>
            </a:r>
            <a:r>
              <a:rPr lang="en-US" sz="1200" dirty="0" err="1">
                <a:latin typeface="Consolas"/>
                <a:cs typeface="Consolas"/>
              </a:rPr>
              <a:t>odata</a:t>
            </a:r>
            <a:r>
              <a:rPr lang="en-US" sz="1200" dirty="0">
                <a:latin typeface="Consolas"/>
                <a:cs typeface="Consolas"/>
              </a:rPr>
              <a:t>, </a:t>
            </a:r>
            <a:r>
              <a:rPr lang="en-US" sz="1200" b="1" dirty="0">
                <a:solidFill>
                  <a:srgbClr val="0000FF"/>
                </a:solidFill>
                <a:latin typeface="Consolas"/>
                <a:cs typeface="Consolas"/>
              </a:rPr>
              <a:t>float</a:t>
            </a:r>
            <a:r>
              <a:rPr lang="en-US" sz="1200" dirty="0">
                <a:latin typeface="Consolas"/>
                <a:cs typeface="Consolas"/>
              </a:rPr>
              <a:t>* </a:t>
            </a:r>
            <a:r>
              <a:rPr lang="en-US" sz="1200" dirty="0" err="1">
                <a:latin typeface="Consolas"/>
                <a:cs typeface="Consolas"/>
              </a:rPr>
              <a:t>idata</a:t>
            </a:r>
            <a:r>
              <a:rPr lang="en-US" sz="1200" dirty="0">
                <a:latin typeface="Consolas"/>
                <a:cs typeface="Consolas"/>
              </a:rPr>
              <a:t>, </a:t>
            </a:r>
            <a:r>
              <a:rPr lang="en-US" sz="1200" b="1" dirty="0" err="1">
                <a:solidFill>
                  <a:srgbClr val="0000FF"/>
                </a:solidFill>
                <a:latin typeface="Consolas"/>
                <a:cs typeface="Consolas"/>
              </a:rPr>
              <a:t>int</a:t>
            </a:r>
            <a:r>
              <a:rPr lang="en-US" sz="1200" dirty="0">
                <a:solidFill>
                  <a:srgbClr val="0000FF"/>
                </a:solidFill>
                <a:latin typeface="Consolas"/>
                <a:cs typeface="Consolas"/>
              </a:rPr>
              <a:t> </a:t>
            </a:r>
            <a:r>
              <a:rPr lang="en-US" sz="1200" dirty="0">
                <a:latin typeface="Consolas"/>
                <a:cs typeface="Consolas"/>
              </a:rPr>
              <a:t>width, </a:t>
            </a:r>
            <a:r>
              <a:rPr lang="en-US" sz="1200" b="1" dirty="0" err="1">
                <a:solidFill>
                  <a:srgbClr val="0000FF"/>
                </a:solidFill>
                <a:latin typeface="Consolas"/>
                <a:cs typeface="Consolas"/>
              </a:rPr>
              <a:t>int</a:t>
            </a:r>
            <a:r>
              <a:rPr lang="en-US" sz="1200" dirty="0">
                <a:solidFill>
                  <a:srgbClr val="0000FF"/>
                </a:solidFill>
                <a:latin typeface="Consolas"/>
                <a:cs typeface="Consolas"/>
              </a:rPr>
              <a:t> </a:t>
            </a:r>
            <a:r>
              <a:rPr lang="en-US" sz="1200" dirty="0">
                <a:latin typeface="Consolas"/>
                <a:cs typeface="Consolas"/>
              </a:rPr>
              <a:t>height)</a:t>
            </a:r>
          </a:p>
          <a:p>
            <a:pPr marL="0" indent="0">
              <a:buNone/>
            </a:pPr>
            <a:r>
              <a:rPr lang="en-US" sz="1200" dirty="0">
                <a:latin typeface="Consolas"/>
                <a:cs typeface="Consolas"/>
              </a:rPr>
              <a:t>{</a:t>
            </a:r>
          </a:p>
          <a:p>
            <a:pPr marL="0" indent="0">
              <a:buNone/>
            </a:pPr>
            <a:r>
              <a:rPr lang="en-US" sz="1200" dirty="0">
                <a:latin typeface="Consolas"/>
                <a:cs typeface="Consolas"/>
              </a:rPr>
              <a:t>  </a:t>
            </a:r>
            <a:r>
              <a:rPr lang="en-US" sz="1200" b="1" dirty="0" err="1">
                <a:solidFill>
                  <a:srgbClr val="0000FF"/>
                </a:solidFill>
                <a:latin typeface="Consolas"/>
                <a:cs typeface="Consolas"/>
              </a:rPr>
              <a:t>int</a:t>
            </a:r>
            <a:r>
              <a:rPr lang="en-US" sz="1200" dirty="0">
                <a:solidFill>
                  <a:srgbClr val="0000FF"/>
                </a:solidFill>
                <a:latin typeface="Consolas"/>
                <a:cs typeface="Consolas"/>
              </a:rPr>
              <a:t> </a:t>
            </a:r>
            <a:r>
              <a:rPr lang="en-US" sz="1200" dirty="0" err="1">
                <a:latin typeface="Consolas"/>
                <a:cs typeface="Consolas"/>
              </a:rPr>
              <a:t>xIndex</a:t>
            </a:r>
            <a:r>
              <a:rPr lang="en-US" sz="1200" dirty="0">
                <a:latin typeface="Consolas"/>
                <a:cs typeface="Consolas"/>
              </a:rPr>
              <a:t> = </a:t>
            </a:r>
            <a:r>
              <a:rPr lang="en-US" sz="1200" dirty="0" err="1">
                <a:latin typeface="Consolas"/>
                <a:cs typeface="Consolas"/>
              </a:rPr>
              <a:t>blockIdx.x</a:t>
            </a:r>
            <a:r>
              <a:rPr lang="en-US" sz="1200" dirty="0">
                <a:latin typeface="Consolas"/>
                <a:cs typeface="Consolas"/>
              </a:rPr>
              <a:t> * TILE_DIM + </a:t>
            </a:r>
            <a:r>
              <a:rPr lang="en-US" sz="1200" dirty="0" err="1">
                <a:latin typeface="Consolas"/>
                <a:cs typeface="Consolas"/>
              </a:rPr>
              <a:t>threadIdx.x</a:t>
            </a:r>
            <a:r>
              <a:rPr lang="en-US" sz="1200" dirty="0">
                <a:latin typeface="Consolas"/>
                <a:cs typeface="Consolas"/>
              </a:rPr>
              <a:t>;</a:t>
            </a:r>
          </a:p>
          <a:p>
            <a:pPr marL="0" indent="0">
              <a:buNone/>
            </a:pPr>
            <a:r>
              <a:rPr lang="en-US" sz="1200" dirty="0">
                <a:latin typeface="Consolas"/>
                <a:cs typeface="Consolas"/>
              </a:rPr>
              <a:t>  </a:t>
            </a:r>
            <a:r>
              <a:rPr lang="en-US" sz="1200" b="1" dirty="0" err="1">
                <a:solidFill>
                  <a:srgbClr val="0000FF"/>
                </a:solidFill>
                <a:latin typeface="Consolas"/>
                <a:cs typeface="Consolas"/>
              </a:rPr>
              <a:t>int</a:t>
            </a:r>
            <a:r>
              <a:rPr lang="en-US" sz="1200" dirty="0">
                <a:solidFill>
                  <a:srgbClr val="0000FF"/>
                </a:solidFill>
                <a:latin typeface="Consolas"/>
                <a:cs typeface="Consolas"/>
              </a:rPr>
              <a:t> </a:t>
            </a:r>
            <a:r>
              <a:rPr lang="en-US" sz="1200" dirty="0" err="1">
                <a:latin typeface="Consolas"/>
                <a:cs typeface="Consolas"/>
              </a:rPr>
              <a:t>yIndex</a:t>
            </a:r>
            <a:r>
              <a:rPr lang="en-US" sz="1200" dirty="0">
                <a:latin typeface="Consolas"/>
                <a:cs typeface="Consolas"/>
              </a:rPr>
              <a:t> = </a:t>
            </a:r>
            <a:r>
              <a:rPr lang="en-US" sz="1200" dirty="0" err="1">
                <a:latin typeface="Consolas"/>
                <a:cs typeface="Consolas"/>
              </a:rPr>
              <a:t>blockIdx.y</a:t>
            </a:r>
            <a:r>
              <a:rPr lang="en-US" sz="1200" dirty="0">
                <a:latin typeface="Consolas"/>
                <a:cs typeface="Consolas"/>
              </a:rPr>
              <a:t> * TILE_DIM + </a:t>
            </a:r>
            <a:r>
              <a:rPr lang="en-US" sz="1200" dirty="0" err="1">
                <a:latin typeface="Consolas"/>
                <a:cs typeface="Consolas"/>
              </a:rPr>
              <a:t>threadIdx.y</a:t>
            </a:r>
            <a:r>
              <a:rPr lang="en-US" sz="1200" dirty="0">
                <a:latin typeface="Consolas"/>
                <a:cs typeface="Consolas"/>
              </a:rPr>
              <a:t>;</a:t>
            </a:r>
          </a:p>
          <a:p>
            <a:pPr marL="0" indent="0">
              <a:buNone/>
            </a:pPr>
            <a:endParaRPr lang="en-US" sz="1200" dirty="0"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en-US" sz="1200" dirty="0">
                <a:latin typeface="Consolas"/>
                <a:cs typeface="Consolas"/>
              </a:rPr>
              <a:t>  </a:t>
            </a:r>
            <a:r>
              <a:rPr lang="en-US" sz="1200" b="1" dirty="0" err="1">
                <a:solidFill>
                  <a:srgbClr val="0000FF"/>
                </a:solidFill>
                <a:latin typeface="Consolas"/>
                <a:cs typeface="Consolas"/>
              </a:rPr>
              <a:t>int</a:t>
            </a:r>
            <a:r>
              <a:rPr lang="en-US" sz="1200" dirty="0">
                <a:solidFill>
                  <a:srgbClr val="0000FF"/>
                </a:solidFill>
                <a:latin typeface="Consolas"/>
                <a:cs typeface="Consolas"/>
              </a:rPr>
              <a:t> </a:t>
            </a:r>
            <a:r>
              <a:rPr lang="en-US" sz="1200" dirty="0" err="1">
                <a:latin typeface="Consolas"/>
                <a:cs typeface="Consolas"/>
              </a:rPr>
              <a:t>index_in</a:t>
            </a:r>
            <a:r>
              <a:rPr lang="en-US" sz="1200" dirty="0">
                <a:latin typeface="Consolas"/>
                <a:cs typeface="Consolas"/>
              </a:rPr>
              <a:t>  = </a:t>
            </a:r>
            <a:r>
              <a:rPr lang="en-US" sz="1200" dirty="0" err="1">
                <a:latin typeface="Consolas"/>
                <a:cs typeface="Consolas"/>
              </a:rPr>
              <a:t>xIndex</a:t>
            </a:r>
            <a:r>
              <a:rPr lang="en-US" sz="1200" dirty="0">
                <a:latin typeface="Consolas"/>
                <a:cs typeface="Consolas"/>
              </a:rPr>
              <a:t> + width * </a:t>
            </a:r>
            <a:r>
              <a:rPr lang="en-US" sz="1200" dirty="0" err="1">
                <a:latin typeface="Consolas"/>
                <a:cs typeface="Consolas"/>
              </a:rPr>
              <a:t>yIndex</a:t>
            </a:r>
            <a:r>
              <a:rPr lang="en-US" sz="1200" dirty="0">
                <a:latin typeface="Consolas"/>
                <a:cs typeface="Consolas"/>
              </a:rPr>
              <a:t>;</a:t>
            </a:r>
          </a:p>
          <a:p>
            <a:pPr marL="0" indent="0">
              <a:buNone/>
            </a:pPr>
            <a:r>
              <a:rPr lang="en-US" sz="1200" dirty="0">
                <a:latin typeface="Consolas"/>
                <a:cs typeface="Consolas"/>
              </a:rPr>
              <a:t>  </a:t>
            </a:r>
            <a:r>
              <a:rPr lang="en-US" sz="1200" b="1" dirty="0" err="1">
                <a:solidFill>
                  <a:srgbClr val="0000FF"/>
                </a:solidFill>
                <a:latin typeface="Consolas"/>
                <a:cs typeface="Consolas"/>
              </a:rPr>
              <a:t>int</a:t>
            </a:r>
            <a:r>
              <a:rPr lang="en-US" sz="1200" dirty="0">
                <a:solidFill>
                  <a:srgbClr val="0000FF"/>
                </a:solidFill>
                <a:latin typeface="Consolas"/>
                <a:cs typeface="Consolas"/>
              </a:rPr>
              <a:t> </a:t>
            </a:r>
            <a:r>
              <a:rPr lang="en-US" sz="1200" dirty="0" err="1">
                <a:latin typeface="Consolas"/>
                <a:cs typeface="Consolas"/>
              </a:rPr>
              <a:t>index_out</a:t>
            </a:r>
            <a:r>
              <a:rPr lang="en-US" sz="1200" dirty="0">
                <a:latin typeface="Consolas"/>
                <a:cs typeface="Consolas"/>
              </a:rPr>
              <a:t> = </a:t>
            </a:r>
            <a:r>
              <a:rPr lang="en-US" sz="1200" dirty="0" err="1">
                <a:latin typeface="Consolas"/>
                <a:cs typeface="Consolas"/>
              </a:rPr>
              <a:t>yIndex</a:t>
            </a:r>
            <a:r>
              <a:rPr lang="en-US" sz="1200" dirty="0">
                <a:latin typeface="Consolas"/>
                <a:cs typeface="Consolas"/>
              </a:rPr>
              <a:t> + height * </a:t>
            </a:r>
            <a:r>
              <a:rPr lang="en-US" sz="1200" dirty="0" err="1">
                <a:latin typeface="Consolas"/>
                <a:cs typeface="Consolas"/>
              </a:rPr>
              <a:t>xIndex</a:t>
            </a:r>
            <a:r>
              <a:rPr lang="en-US" sz="1200" dirty="0">
                <a:latin typeface="Consolas"/>
                <a:cs typeface="Consolas"/>
              </a:rPr>
              <a:t>;</a:t>
            </a:r>
          </a:p>
          <a:p>
            <a:pPr marL="0" indent="0">
              <a:buNone/>
            </a:pPr>
            <a:r>
              <a:rPr lang="en-US" sz="1200" dirty="0">
                <a:latin typeface="Consolas"/>
                <a:cs typeface="Consolas"/>
              </a:rPr>
              <a:t>  </a:t>
            </a:r>
            <a:r>
              <a:rPr lang="en-US" sz="1200" b="1" dirty="0">
                <a:solidFill>
                  <a:srgbClr val="0000FF"/>
                </a:solidFill>
                <a:latin typeface="Consolas"/>
                <a:cs typeface="Consolas"/>
              </a:rPr>
              <a:t>for</a:t>
            </a:r>
            <a:r>
              <a:rPr lang="en-US" sz="1200" dirty="0">
                <a:solidFill>
                  <a:srgbClr val="0000FF"/>
                </a:solidFill>
                <a:latin typeface="Consolas"/>
                <a:cs typeface="Consolas"/>
              </a:rPr>
              <a:t> </a:t>
            </a:r>
            <a:r>
              <a:rPr lang="en-US" sz="1200" dirty="0">
                <a:latin typeface="Consolas"/>
                <a:cs typeface="Consolas"/>
              </a:rPr>
              <a:t>(</a:t>
            </a:r>
            <a:r>
              <a:rPr lang="en-US" sz="1200" b="1" dirty="0" err="1">
                <a:solidFill>
                  <a:srgbClr val="0000FF"/>
                </a:solidFill>
                <a:latin typeface="Consolas"/>
                <a:cs typeface="Consolas"/>
              </a:rPr>
              <a:t>int</a:t>
            </a:r>
            <a:r>
              <a:rPr lang="en-US" sz="1200" dirty="0">
                <a:solidFill>
                  <a:srgbClr val="0000FF"/>
                </a:solidFill>
                <a:latin typeface="Consolas"/>
                <a:cs typeface="Consolas"/>
              </a:rPr>
              <a:t> </a:t>
            </a:r>
            <a:r>
              <a:rPr lang="en-US" sz="1200" dirty="0" err="1">
                <a:latin typeface="Consolas"/>
                <a:cs typeface="Consolas"/>
              </a:rPr>
              <a:t>i</a:t>
            </a:r>
            <a:r>
              <a:rPr lang="en-US" sz="1200" dirty="0">
                <a:latin typeface="Consolas"/>
                <a:cs typeface="Consolas"/>
              </a:rPr>
              <a:t>=0; </a:t>
            </a:r>
            <a:r>
              <a:rPr lang="en-US" sz="1200" dirty="0" err="1">
                <a:latin typeface="Consolas"/>
                <a:cs typeface="Consolas"/>
              </a:rPr>
              <a:t>i</a:t>
            </a:r>
            <a:r>
              <a:rPr lang="en-US" sz="1200" dirty="0">
                <a:latin typeface="Consolas"/>
                <a:cs typeface="Consolas"/>
              </a:rPr>
              <a:t>&lt;TILE_DIM; </a:t>
            </a:r>
            <a:r>
              <a:rPr lang="en-US" sz="1200" dirty="0" err="1">
                <a:latin typeface="Consolas"/>
                <a:cs typeface="Consolas"/>
              </a:rPr>
              <a:t>i</a:t>
            </a:r>
            <a:r>
              <a:rPr lang="en-US" sz="1200" dirty="0">
                <a:latin typeface="Consolas"/>
                <a:cs typeface="Consolas"/>
              </a:rPr>
              <a:t>+=BLOCK_ROWS) {</a:t>
            </a:r>
          </a:p>
          <a:p>
            <a:pPr marL="0" indent="0">
              <a:buNone/>
            </a:pPr>
            <a:r>
              <a:rPr lang="en-US" sz="1200" dirty="0">
                <a:latin typeface="Consolas"/>
                <a:cs typeface="Consolas"/>
              </a:rPr>
              <a:t>    </a:t>
            </a:r>
            <a:r>
              <a:rPr lang="en-US" sz="1200" dirty="0" err="1">
                <a:latin typeface="Consolas"/>
                <a:cs typeface="Consolas"/>
              </a:rPr>
              <a:t>odata</a:t>
            </a:r>
            <a:r>
              <a:rPr lang="en-US" sz="1200" dirty="0">
                <a:latin typeface="Consolas"/>
                <a:cs typeface="Consolas"/>
              </a:rPr>
              <a:t>[</a:t>
            </a:r>
            <a:r>
              <a:rPr lang="en-US" sz="1200" dirty="0" err="1">
                <a:latin typeface="Consolas"/>
                <a:cs typeface="Consolas"/>
              </a:rPr>
              <a:t>index_out+i</a:t>
            </a:r>
            <a:r>
              <a:rPr lang="en-US" sz="1200" dirty="0">
                <a:latin typeface="Consolas"/>
                <a:cs typeface="Consolas"/>
              </a:rPr>
              <a:t>] = </a:t>
            </a:r>
            <a:r>
              <a:rPr lang="en-US" sz="1200" dirty="0" err="1">
                <a:latin typeface="Consolas"/>
                <a:cs typeface="Consolas"/>
              </a:rPr>
              <a:t>idata</a:t>
            </a:r>
            <a:r>
              <a:rPr lang="en-US" sz="1200" dirty="0">
                <a:latin typeface="Consolas"/>
                <a:cs typeface="Consolas"/>
              </a:rPr>
              <a:t>[</a:t>
            </a:r>
            <a:r>
              <a:rPr lang="en-US" sz="1200" dirty="0" err="1">
                <a:latin typeface="Consolas"/>
                <a:cs typeface="Consolas"/>
              </a:rPr>
              <a:t>index_in+i</a:t>
            </a:r>
            <a:r>
              <a:rPr lang="en-US" sz="1200" dirty="0">
                <a:latin typeface="Consolas"/>
                <a:cs typeface="Consolas"/>
              </a:rPr>
              <a:t>*width];</a:t>
            </a:r>
          </a:p>
          <a:p>
            <a:pPr marL="0" indent="0">
              <a:buNone/>
            </a:pPr>
            <a:r>
              <a:rPr lang="en-US" sz="1200" dirty="0">
                <a:latin typeface="Consolas"/>
                <a:cs typeface="Consolas"/>
              </a:rPr>
              <a:t>  }</a:t>
            </a:r>
          </a:p>
          <a:p>
            <a:pPr marL="0" indent="0">
              <a:buNone/>
            </a:pPr>
            <a:r>
              <a:rPr lang="en-US" sz="1200" dirty="0">
                <a:latin typeface="Consolas"/>
                <a:cs typeface="Consolas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EC47D-D5CA-A042-A8D0-C217E3EA6E2F}" type="slidenum">
              <a:rPr lang="en-US" smtClean="0"/>
              <a:t>25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85800" y="3352800"/>
            <a:ext cx="1905000" cy="304800"/>
          </a:xfrm>
          <a:prstGeom prst="ellipse">
            <a:avLst/>
          </a:prstGeom>
          <a:noFill/>
          <a:ln w="28575" cmpd="sng">
            <a:solidFill>
              <a:srgbClr val="FF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57200" y="4267200"/>
            <a:ext cx="801538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Assume height=16 and consider </a:t>
            </a:r>
            <a:r>
              <a:rPr lang="en-US" sz="2400" dirty="0" err="1"/>
              <a:t>i</a:t>
            </a:r>
            <a:r>
              <a:rPr lang="en-US" sz="2400" dirty="0"/>
              <a:t>=0:</a:t>
            </a:r>
          </a:p>
          <a:p>
            <a:endParaRPr lang="en-US" sz="2400" dirty="0"/>
          </a:p>
          <a:p>
            <a:r>
              <a:rPr lang="en-US" sz="2400" dirty="0"/>
              <a:t>Thread x=0,y=0 has </a:t>
            </a:r>
            <a:r>
              <a:rPr lang="en-US" sz="2400" dirty="0" err="1"/>
              <a:t>xIndex</a:t>
            </a:r>
            <a:r>
              <a:rPr lang="en-US" sz="2400" dirty="0"/>
              <a:t>=0, </a:t>
            </a:r>
            <a:r>
              <a:rPr lang="en-US" sz="2400" dirty="0" err="1"/>
              <a:t>yIndex</a:t>
            </a:r>
            <a:r>
              <a:rPr lang="en-US" sz="2400" dirty="0"/>
              <a:t>=0 so accesses </a:t>
            </a:r>
            <a:r>
              <a:rPr lang="en-US" sz="2400" dirty="0" err="1"/>
              <a:t>odata</a:t>
            </a:r>
            <a:r>
              <a:rPr lang="en-US" sz="2400" dirty="0"/>
              <a:t>[0]</a:t>
            </a:r>
          </a:p>
          <a:p>
            <a:r>
              <a:rPr lang="en-US" sz="2400" dirty="0"/>
              <a:t>Thread x=1,y=0 has </a:t>
            </a:r>
            <a:r>
              <a:rPr lang="en-US" sz="2400" dirty="0" err="1"/>
              <a:t>xIndex</a:t>
            </a:r>
            <a:r>
              <a:rPr lang="en-US" sz="2400" dirty="0"/>
              <a:t>=1, </a:t>
            </a:r>
            <a:r>
              <a:rPr lang="en-US" sz="2400" dirty="0" err="1"/>
              <a:t>yIndex</a:t>
            </a:r>
            <a:r>
              <a:rPr lang="en-US" sz="2400" dirty="0"/>
              <a:t>=0 so accesses </a:t>
            </a:r>
            <a:r>
              <a:rPr lang="en-US" sz="2400" dirty="0" err="1"/>
              <a:t>odata</a:t>
            </a:r>
            <a:r>
              <a:rPr lang="en-US" sz="2400" dirty="0"/>
              <a:t>[16]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Write to global memory highlighted above is not “coalesced”.</a:t>
            </a:r>
          </a:p>
        </p:txBody>
      </p:sp>
    </p:spTree>
    <p:extLst>
      <p:ext uri="{BB962C8B-B14F-4D97-AF65-F5344CB8AC3E}">
        <p14:creationId xmlns:p14="http://schemas.microsoft.com/office/powerpoint/2010/main" val="42424625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Redundant Global Memory Accesses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EC47D-D5CA-A042-A8D0-C217E3EA6E2F}" type="slidenum">
              <a:rPr lang="en-US" smtClean="0"/>
              <a:t>26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9925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b="1" dirty="0">
                <a:solidFill>
                  <a:srgbClr val="0000FF"/>
                </a:solidFill>
                <a:latin typeface="Consolas"/>
                <a:cs typeface="Consolas"/>
              </a:rPr>
              <a:t>__global__ void </a:t>
            </a:r>
            <a:r>
              <a:rPr lang="en-US" sz="1400" dirty="0" err="1">
                <a:latin typeface="Consolas"/>
                <a:cs typeface="Consolas"/>
              </a:rPr>
              <a:t>matrixMul</a:t>
            </a:r>
            <a:r>
              <a:rPr lang="en-US" sz="1400" dirty="0">
                <a:latin typeface="Consolas"/>
                <a:cs typeface="Consolas"/>
              </a:rPr>
              <a:t> (</a:t>
            </a:r>
            <a:r>
              <a:rPr lang="en-US" sz="1400" b="1" dirty="0">
                <a:solidFill>
                  <a:srgbClr val="0000FF"/>
                </a:solidFill>
                <a:latin typeface="Consolas"/>
                <a:cs typeface="Consolas"/>
              </a:rPr>
              <a:t>float</a:t>
            </a:r>
            <a:r>
              <a:rPr lang="en-US" sz="1400" dirty="0">
                <a:solidFill>
                  <a:srgbClr val="0000FF"/>
                </a:solidFill>
                <a:latin typeface="Consolas"/>
                <a:cs typeface="Consolas"/>
              </a:rPr>
              <a:t> </a:t>
            </a:r>
            <a:r>
              <a:rPr lang="en-US" sz="1400" dirty="0">
                <a:latin typeface="Consolas"/>
                <a:cs typeface="Consolas"/>
              </a:rPr>
              <a:t>*C, </a:t>
            </a:r>
            <a:r>
              <a:rPr lang="en-US" sz="1400" b="1" dirty="0">
                <a:solidFill>
                  <a:srgbClr val="0000FF"/>
                </a:solidFill>
                <a:latin typeface="Consolas"/>
                <a:cs typeface="Consolas"/>
              </a:rPr>
              <a:t>float</a:t>
            </a:r>
            <a:r>
              <a:rPr lang="en-US" sz="1400" dirty="0">
                <a:solidFill>
                  <a:srgbClr val="0000FF"/>
                </a:solidFill>
                <a:latin typeface="Consolas"/>
                <a:cs typeface="Consolas"/>
              </a:rPr>
              <a:t> </a:t>
            </a:r>
            <a:r>
              <a:rPr lang="en-US" sz="1400" dirty="0">
                <a:latin typeface="Consolas"/>
                <a:cs typeface="Consolas"/>
              </a:rPr>
              <a:t>*A, </a:t>
            </a:r>
            <a:r>
              <a:rPr lang="en-US" sz="1400" b="1" dirty="0">
                <a:solidFill>
                  <a:srgbClr val="0000FF"/>
                </a:solidFill>
                <a:latin typeface="Consolas"/>
                <a:cs typeface="Consolas"/>
              </a:rPr>
              <a:t>float</a:t>
            </a:r>
            <a:r>
              <a:rPr lang="en-US" sz="1400" dirty="0">
                <a:solidFill>
                  <a:srgbClr val="0000FF"/>
                </a:solidFill>
                <a:latin typeface="Consolas"/>
                <a:cs typeface="Consolas"/>
              </a:rPr>
              <a:t> </a:t>
            </a:r>
            <a:r>
              <a:rPr lang="en-US" sz="1400" dirty="0">
                <a:latin typeface="Consolas"/>
                <a:cs typeface="Consolas"/>
              </a:rPr>
              <a:t>*B, </a:t>
            </a:r>
            <a:r>
              <a:rPr lang="en-US" sz="1400" b="1" dirty="0" err="1">
                <a:solidFill>
                  <a:srgbClr val="0000FF"/>
                </a:solidFill>
                <a:latin typeface="Consolas"/>
                <a:cs typeface="Consolas"/>
              </a:rPr>
              <a:t>int</a:t>
            </a:r>
            <a:r>
              <a:rPr lang="en-US" sz="1400" dirty="0">
                <a:solidFill>
                  <a:srgbClr val="0000FF"/>
                </a:solidFill>
                <a:latin typeface="Consolas"/>
                <a:cs typeface="Consolas"/>
              </a:rPr>
              <a:t> </a:t>
            </a:r>
            <a:r>
              <a:rPr lang="en-US" sz="1400" dirty="0">
                <a:latin typeface="Consolas"/>
                <a:cs typeface="Consolas"/>
              </a:rPr>
              <a:t>N)</a:t>
            </a:r>
          </a:p>
          <a:p>
            <a:pPr marL="0" indent="0">
              <a:buNone/>
            </a:pPr>
            <a:r>
              <a:rPr lang="en-US" sz="1400" dirty="0">
                <a:latin typeface="Consolas"/>
                <a:cs typeface="Consolas"/>
              </a:rPr>
              <a:t>{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0000FF"/>
                </a:solidFill>
                <a:latin typeface="Consolas"/>
                <a:cs typeface="Consolas"/>
              </a:rPr>
              <a:t>  </a:t>
            </a:r>
            <a:r>
              <a:rPr lang="en-US" sz="1400" b="1" dirty="0" err="1">
                <a:solidFill>
                  <a:srgbClr val="0000FF"/>
                </a:solidFill>
                <a:latin typeface="Consolas"/>
                <a:cs typeface="Consolas"/>
              </a:rPr>
              <a:t>int</a:t>
            </a:r>
            <a:r>
              <a:rPr lang="en-US" sz="1400" dirty="0">
                <a:solidFill>
                  <a:srgbClr val="0000FF"/>
                </a:solidFill>
                <a:latin typeface="Consolas"/>
                <a:cs typeface="Consolas"/>
              </a:rPr>
              <a:t> </a:t>
            </a:r>
            <a:r>
              <a:rPr lang="en-US" sz="1400" dirty="0" err="1">
                <a:latin typeface="Consolas"/>
                <a:cs typeface="Consolas"/>
              </a:rPr>
              <a:t>xIndex</a:t>
            </a:r>
            <a:r>
              <a:rPr lang="en-US" sz="1400" dirty="0">
                <a:latin typeface="Consolas"/>
                <a:cs typeface="Consolas"/>
              </a:rPr>
              <a:t> = </a:t>
            </a:r>
            <a:r>
              <a:rPr lang="en-US" sz="1400" dirty="0" err="1">
                <a:latin typeface="Consolas"/>
                <a:cs typeface="Consolas"/>
              </a:rPr>
              <a:t>blockIdx.x</a:t>
            </a:r>
            <a:r>
              <a:rPr lang="en-US" sz="1400" dirty="0">
                <a:latin typeface="Consolas"/>
                <a:cs typeface="Consolas"/>
              </a:rPr>
              <a:t> * BLOCK_SIZE + </a:t>
            </a:r>
            <a:r>
              <a:rPr lang="en-US" sz="1400" dirty="0" err="1">
                <a:latin typeface="Consolas"/>
                <a:cs typeface="Consolas"/>
              </a:rPr>
              <a:t>threadIdx.x</a:t>
            </a:r>
            <a:r>
              <a:rPr lang="en-US" sz="1400" dirty="0">
                <a:latin typeface="Consolas"/>
                <a:cs typeface="Consolas"/>
              </a:rPr>
              <a:t>;</a:t>
            </a:r>
          </a:p>
          <a:p>
            <a:pPr marL="0" indent="0">
              <a:buNone/>
            </a:pPr>
            <a:r>
              <a:rPr lang="en-US" sz="1400" dirty="0">
                <a:latin typeface="Consolas"/>
                <a:cs typeface="Consolas"/>
              </a:rPr>
              <a:t>  </a:t>
            </a:r>
            <a:r>
              <a:rPr lang="en-US" sz="1400" b="1" dirty="0" err="1">
                <a:solidFill>
                  <a:srgbClr val="0000FF"/>
                </a:solidFill>
                <a:latin typeface="Consolas"/>
                <a:cs typeface="Consolas"/>
              </a:rPr>
              <a:t>int</a:t>
            </a:r>
            <a:r>
              <a:rPr lang="en-US" sz="1400" dirty="0">
                <a:solidFill>
                  <a:srgbClr val="0000FF"/>
                </a:solidFill>
                <a:latin typeface="Consolas"/>
                <a:cs typeface="Consolas"/>
              </a:rPr>
              <a:t> </a:t>
            </a:r>
            <a:r>
              <a:rPr lang="en-US" sz="1400" dirty="0" err="1">
                <a:latin typeface="Consolas"/>
                <a:cs typeface="Consolas"/>
              </a:rPr>
              <a:t>yIndex</a:t>
            </a:r>
            <a:r>
              <a:rPr lang="en-US" sz="1400" dirty="0">
                <a:latin typeface="Consolas"/>
                <a:cs typeface="Consolas"/>
              </a:rPr>
              <a:t> = </a:t>
            </a:r>
            <a:r>
              <a:rPr lang="en-US" sz="1400" dirty="0" err="1">
                <a:latin typeface="Consolas"/>
                <a:cs typeface="Consolas"/>
              </a:rPr>
              <a:t>blockIdx.y</a:t>
            </a:r>
            <a:r>
              <a:rPr lang="en-US" sz="1400" dirty="0">
                <a:latin typeface="Consolas"/>
                <a:cs typeface="Consolas"/>
              </a:rPr>
              <a:t> * BLOCK_SIZE + </a:t>
            </a:r>
            <a:r>
              <a:rPr lang="en-US" sz="1400" dirty="0" err="1">
                <a:latin typeface="Consolas"/>
                <a:cs typeface="Consolas"/>
              </a:rPr>
              <a:t>threadIdx.y</a:t>
            </a:r>
            <a:r>
              <a:rPr lang="en-US" sz="1400" dirty="0">
                <a:latin typeface="Consolas"/>
                <a:cs typeface="Consolas"/>
              </a:rPr>
              <a:t>;  </a:t>
            </a:r>
          </a:p>
          <a:p>
            <a:pPr marL="0" indent="0">
              <a:buNone/>
            </a:pPr>
            <a:endParaRPr lang="en-US" sz="1400" dirty="0"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en-US" sz="1400" dirty="0">
                <a:latin typeface="Consolas"/>
                <a:cs typeface="Consolas"/>
              </a:rPr>
              <a:t>  </a:t>
            </a:r>
            <a:r>
              <a:rPr lang="en-US" sz="1400" b="1" dirty="0">
                <a:solidFill>
                  <a:srgbClr val="0000FF"/>
                </a:solidFill>
                <a:latin typeface="Consolas"/>
                <a:cs typeface="Consolas"/>
              </a:rPr>
              <a:t>float</a:t>
            </a:r>
            <a:r>
              <a:rPr lang="en-US" sz="1400" dirty="0">
                <a:solidFill>
                  <a:srgbClr val="0000FF"/>
                </a:solidFill>
                <a:latin typeface="Consolas"/>
                <a:cs typeface="Consolas"/>
              </a:rPr>
              <a:t> </a:t>
            </a:r>
            <a:r>
              <a:rPr lang="en-US" sz="1400" dirty="0">
                <a:latin typeface="Consolas"/>
                <a:cs typeface="Consolas"/>
              </a:rPr>
              <a:t>sum = 0;</a:t>
            </a:r>
          </a:p>
          <a:p>
            <a:pPr marL="0" indent="0">
              <a:buNone/>
            </a:pPr>
            <a:endParaRPr lang="en-US" sz="1400" dirty="0"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en-US" sz="1400" dirty="0">
                <a:latin typeface="Consolas"/>
                <a:cs typeface="Consolas"/>
              </a:rPr>
              <a:t>  </a:t>
            </a:r>
            <a:r>
              <a:rPr lang="en-US" sz="1400" b="1" dirty="0">
                <a:solidFill>
                  <a:srgbClr val="0000FF"/>
                </a:solidFill>
                <a:latin typeface="Consolas"/>
                <a:cs typeface="Consolas"/>
              </a:rPr>
              <a:t>for</a:t>
            </a:r>
            <a:r>
              <a:rPr lang="en-US" sz="1400" dirty="0">
                <a:solidFill>
                  <a:srgbClr val="0000FF"/>
                </a:solidFill>
                <a:latin typeface="Consolas"/>
                <a:cs typeface="Consolas"/>
              </a:rPr>
              <a:t> </a:t>
            </a:r>
            <a:r>
              <a:rPr lang="en-US" sz="1400" dirty="0">
                <a:latin typeface="Consolas"/>
                <a:cs typeface="Consolas"/>
              </a:rPr>
              <a:t>(</a:t>
            </a:r>
            <a:r>
              <a:rPr lang="en-US" sz="1400" b="1" dirty="0" err="1">
                <a:solidFill>
                  <a:srgbClr val="0000FF"/>
                </a:solidFill>
                <a:latin typeface="Consolas"/>
                <a:cs typeface="Consolas"/>
              </a:rPr>
              <a:t>int</a:t>
            </a:r>
            <a:r>
              <a:rPr lang="en-US" sz="1400" dirty="0">
                <a:solidFill>
                  <a:srgbClr val="0000FF"/>
                </a:solidFill>
                <a:latin typeface="Consolas"/>
                <a:cs typeface="Consolas"/>
              </a:rPr>
              <a:t> </a:t>
            </a:r>
            <a:r>
              <a:rPr lang="en-US" sz="1400" dirty="0">
                <a:latin typeface="Consolas"/>
                <a:cs typeface="Consolas"/>
              </a:rPr>
              <a:t>k=0; k&lt;N; </a:t>
            </a:r>
            <a:r>
              <a:rPr lang="en-US" sz="1400" dirty="0" err="1">
                <a:latin typeface="Consolas"/>
                <a:cs typeface="Consolas"/>
              </a:rPr>
              <a:t>i</a:t>
            </a:r>
            <a:r>
              <a:rPr lang="en-US" sz="1400" dirty="0">
                <a:latin typeface="Consolas"/>
                <a:cs typeface="Consolas"/>
              </a:rPr>
              <a:t>++) </a:t>
            </a:r>
          </a:p>
          <a:p>
            <a:pPr marL="0" indent="0">
              <a:buNone/>
            </a:pPr>
            <a:r>
              <a:rPr lang="en-US" sz="1400" dirty="0">
                <a:latin typeface="Consolas"/>
                <a:cs typeface="Consolas"/>
              </a:rPr>
              <a:t>    sum += A[</a:t>
            </a:r>
            <a:r>
              <a:rPr lang="en-US" sz="1400" dirty="0" err="1">
                <a:latin typeface="Consolas"/>
                <a:cs typeface="Consolas"/>
              </a:rPr>
              <a:t>yIndex</a:t>
            </a:r>
            <a:r>
              <a:rPr lang="en-US" sz="1400" dirty="0">
                <a:latin typeface="Consolas"/>
                <a:cs typeface="Consolas"/>
              </a:rPr>
              <a:t>][k] * B[k][</a:t>
            </a:r>
            <a:r>
              <a:rPr lang="en-US" sz="1400" dirty="0" err="1">
                <a:latin typeface="Consolas"/>
                <a:cs typeface="Consolas"/>
              </a:rPr>
              <a:t>xIndex</a:t>
            </a:r>
            <a:r>
              <a:rPr lang="en-US" sz="1400" dirty="0">
                <a:latin typeface="Consolas"/>
                <a:cs typeface="Consolas"/>
              </a:rPr>
              <a:t>];</a:t>
            </a:r>
          </a:p>
          <a:p>
            <a:pPr marL="0" indent="0">
              <a:buNone/>
            </a:pPr>
            <a:endParaRPr lang="en-US" sz="1400" dirty="0"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en-US" sz="1400" dirty="0">
                <a:latin typeface="Consolas"/>
                <a:cs typeface="Consolas"/>
              </a:rPr>
              <a:t>  C[</a:t>
            </a:r>
            <a:r>
              <a:rPr lang="en-US" sz="1400" dirty="0" err="1">
                <a:latin typeface="Consolas"/>
                <a:cs typeface="Consolas"/>
              </a:rPr>
              <a:t>yIndex</a:t>
            </a:r>
            <a:r>
              <a:rPr lang="en-US" sz="1400" dirty="0">
                <a:latin typeface="Consolas"/>
                <a:cs typeface="Consolas"/>
              </a:rPr>
              <a:t>][</a:t>
            </a:r>
            <a:r>
              <a:rPr lang="en-US" sz="1400" dirty="0" err="1">
                <a:latin typeface="Consolas"/>
                <a:cs typeface="Consolas"/>
              </a:rPr>
              <a:t>xIndex</a:t>
            </a:r>
            <a:r>
              <a:rPr lang="en-US" sz="1400" dirty="0">
                <a:latin typeface="Consolas"/>
                <a:cs typeface="Consolas"/>
              </a:rPr>
              <a:t>] = sum;  </a:t>
            </a:r>
          </a:p>
          <a:p>
            <a:pPr marL="0" indent="0">
              <a:buNone/>
            </a:pPr>
            <a:r>
              <a:rPr lang="en-US" sz="1400" dirty="0">
                <a:latin typeface="Consolas"/>
                <a:cs typeface="Consolas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5091966"/>
            <a:ext cx="80010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E.g., both thread x=0,y=0 and thread x=32, y=0 access A[0][0] potentially causing two accesses to off-chip DRAM.  In general, each element of A and B is redundantly fetched O(N) times.</a:t>
            </a:r>
          </a:p>
        </p:txBody>
      </p:sp>
    </p:spTree>
    <p:extLst>
      <p:ext uri="{BB962C8B-B14F-4D97-AF65-F5344CB8AC3E}">
        <p14:creationId xmlns:p14="http://schemas.microsoft.com/office/powerpoint/2010/main" val="8893518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053" y="609600"/>
            <a:ext cx="9091863" cy="2819400"/>
          </a:xfrm>
          <a:solidFill>
            <a:schemeClr val="bg1">
              <a:lumMod val="95000"/>
            </a:schemeClr>
          </a:solidFill>
        </p:spPr>
        <p:txBody>
          <a:bodyPr anchor="ctr" anchorCtr="0">
            <a:noAutofit/>
          </a:bodyPr>
          <a:lstStyle/>
          <a:p>
            <a:pPr fontAlgn="base"/>
            <a:r>
              <a:rPr lang="en-US" b="1" dirty="0"/>
              <a:t>CSC 2231: Parallel Computer Architecture and Programming</a:t>
            </a:r>
            <a:br>
              <a:rPr lang="en-US" b="1" dirty="0"/>
            </a:br>
            <a:r>
              <a:rPr lang="en-US" b="1" dirty="0"/>
              <a:t>GPUs - 2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5905500" y="5414556"/>
            <a:ext cx="571500" cy="4270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22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38BC0D9-9426-462E-A586-ED53F18E48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3875481"/>
            <a:ext cx="8153400" cy="17526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Prof. Gennady </a:t>
            </a:r>
            <a:r>
              <a:rPr lang="en-US" dirty="0" err="1">
                <a:solidFill>
                  <a:srgbClr val="0000FF"/>
                </a:solidFill>
              </a:rPr>
              <a:t>Pekhimenko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University of Toronto</a:t>
            </a:r>
          </a:p>
          <a:p>
            <a:r>
              <a:rPr lang="en-US" dirty="0">
                <a:solidFill>
                  <a:schemeClr val="tx1"/>
                </a:solidFill>
              </a:rPr>
              <a:t>Fall 2017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EA2E33A-EA90-4EC4-B1F5-051D808F97CF}"/>
              </a:ext>
            </a:extLst>
          </p:cNvPr>
          <p:cNvSpPr/>
          <p:nvPr/>
        </p:nvSpPr>
        <p:spPr>
          <a:xfrm>
            <a:off x="1371600" y="5947139"/>
            <a:ext cx="6553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i="1" dirty="0">
                <a:solidFill>
                  <a:schemeClr val="tx2"/>
                </a:solidFill>
              </a:rPr>
              <a:t>The content of this lecture is adapted from the slides of </a:t>
            </a:r>
          </a:p>
          <a:p>
            <a:pPr algn="ctr"/>
            <a:r>
              <a:rPr lang="en-US" b="1" i="1" dirty="0">
                <a:solidFill>
                  <a:schemeClr val="tx2"/>
                </a:solidFill>
              </a:rPr>
              <a:t>Tor </a:t>
            </a:r>
            <a:r>
              <a:rPr lang="en-US" b="1" i="1" dirty="0" err="1">
                <a:solidFill>
                  <a:schemeClr val="tx2"/>
                </a:solidFill>
              </a:rPr>
              <a:t>Aamodt</a:t>
            </a:r>
            <a:r>
              <a:rPr lang="en-US" b="1" i="1" dirty="0">
                <a:solidFill>
                  <a:schemeClr val="tx2"/>
                </a:solidFill>
              </a:rPr>
              <a:t> (UBC)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298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72"/>
    </mc:Choice>
    <mc:Fallback xmlns="">
      <p:transition spd="slow" advTm="2972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951809-2523-4B75-9072-594F44E60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#8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39D818-3F4A-4547-BEE5-DA6CF871AB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b="1" u="sng" dirty="0">
                <a:solidFill>
                  <a:srgbClr val="0000FF"/>
                </a:solidFill>
              </a:rPr>
              <a:t>Sequoia: Programming the Memory </a:t>
            </a:r>
            <a:r>
              <a:rPr lang="en-US" sz="3600" b="1" u="sng" dirty="0" err="1">
                <a:solidFill>
                  <a:srgbClr val="0000FF"/>
                </a:solidFill>
              </a:rPr>
              <a:t>Heirarchy</a:t>
            </a:r>
            <a:endParaRPr lang="en-US" sz="3600" b="1" u="sng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CA" dirty="0" err="1">
                <a:solidFill>
                  <a:srgbClr val="333333"/>
                </a:solidFill>
                <a:latin typeface="Helvetica Neue"/>
              </a:rPr>
              <a:t>Kayvon</a:t>
            </a:r>
            <a:r>
              <a:rPr lang="en-CA" dirty="0">
                <a:solidFill>
                  <a:srgbClr val="333333"/>
                </a:solidFill>
                <a:latin typeface="Helvetica Neue"/>
              </a:rPr>
              <a:t> </a:t>
            </a:r>
            <a:r>
              <a:rPr lang="en-CA" dirty="0" err="1">
                <a:solidFill>
                  <a:srgbClr val="333333"/>
                </a:solidFill>
                <a:latin typeface="Helvetica Neue"/>
              </a:rPr>
              <a:t>Fatahalian</a:t>
            </a:r>
            <a:r>
              <a:rPr lang="en-CA" dirty="0">
                <a:solidFill>
                  <a:srgbClr val="333333"/>
                </a:solidFill>
                <a:latin typeface="Helvetica Neue"/>
              </a:rPr>
              <a:t> et al., Supercomputing 2006</a:t>
            </a:r>
            <a:endParaRPr lang="en-CA" sz="2800" i="1" dirty="0">
              <a:solidFill>
                <a:srgbClr val="333333"/>
              </a:solidFill>
              <a:latin typeface="Helvetica Neue"/>
            </a:endParaRPr>
          </a:p>
          <a:p>
            <a:pPr marL="0" indent="0">
              <a:buNone/>
            </a:pPr>
            <a:endParaRPr lang="en-US" sz="2800" i="1" dirty="0">
              <a:solidFill>
                <a:srgbClr val="333333"/>
              </a:solidFill>
              <a:latin typeface="Helvetica Neue"/>
            </a:endParaRPr>
          </a:p>
          <a:p>
            <a:pPr marL="0" indent="0">
              <a:buNone/>
            </a:pPr>
            <a:r>
              <a:rPr lang="en-US" sz="2800" b="1" i="1" dirty="0">
                <a:solidFill>
                  <a:srgbClr val="333333"/>
                </a:solidFill>
                <a:latin typeface="Helvetica Neue"/>
              </a:rPr>
              <a:t>D</a:t>
            </a:r>
            <a:r>
              <a:rPr lang="en-CA" sz="2800" b="1" i="1" dirty="0" err="1">
                <a:solidFill>
                  <a:srgbClr val="333333"/>
                </a:solidFill>
                <a:latin typeface="Helvetica Neue"/>
              </a:rPr>
              <a:t>ue</a:t>
            </a:r>
            <a:r>
              <a:rPr lang="en-CA" sz="2800" b="1" i="1" dirty="0">
                <a:solidFill>
                  <a:srgbClr val="333333"/>
                </a:solidFill>
                <a:latin typeface="Helvetica Neue"/>
              </a:rPr>
              <a:t> Nov. 24</a:t>
            </a:r>
            <a:endParaRPr lang="en-CA" sz="28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7A132B-88CD-434C-9C53-D4683D07B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03900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97F5D-0E3F-459F-9452-4AFD34CB80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#7 Results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D62219-F362-44DC-B05A-A2A77C0BE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</a:t>
            </a:fld>
            <a:endParaRPr lang="en-US" altLang="en-US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65462B73-298B-4992-8AE4-AB30344ADCE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0018367"/>
              </p:ext>
            </p:extLst>
          </p:nvPr>
        </p:nvGraphicFramePr>
        <p:xfrm>
          <a:off x="838200" y="914400"/>
          <a:ext cx="7171985" cy="4748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485586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GPGPUs vs. Vector Processors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r>
              <a:rPr lang="en-US" dirty="0"/>
              <a:t>Similarities at hardware level between GPU and vector processors.</a:t>
            </a:r>
          </a:p>
          <a:p>
            <a:endParaRPr lang="en-US" dirty="0"/>
          </a:p>
          <a:p>
            <a:r>
              <a:rPr lang="en-US" dirty="0"/>
              <a:t>(I like to argue) SIMT programming model moves hardest parallelism detection problem from compiler to programmer. 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EC47D-D5CA-A042-A8D0-C217E3EA6E2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433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71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Part 1: Introduction to GPGPU Programming Model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EC47D-D5CA-A042-A8D0-C217E3EA6E2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2435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GPGPU Programming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Kirk and </a:t>
            </a:r>
            <a:r>
              <a:rPr lang="en-US" dirty="0" err="1"/>
              <a:t>Hwu</a:t>
            </a:r>
            <a:r>
              <a:rPr lang="en-US" dirty="0"/>
              <a:t>, Programming Massively Parallel Processors, Morgan Kaufmann, </a:t>
            </a:r>
            <a:r>
              <a:rPr lang="en-US" u="sng" dirty="0"/>
              <a:t>2</a:t>
            </a:r>
            <a:r>
              <a:rPr lang="en-US" u="sng" baseline="30000" dirty="0"/>
              <a:t>nd</a:t>
            </a:r>
            <a:r>
              <a:rPr lang="en-US" u="sng" dirty="0"/>
              <a:t> edition</a:t>
            </a:r>
            <a:r>
              <a:rPr lang="en-US" dirty="0"/>
              <a:t>, 2014  (NOTE: 2</a:t>
            </a:r>
            <a:r>
              <a:rPr lang="en-US" baseline="30000" dirty="0"/>
              <a:t>nd</a:t>
            </a:r>
            <a:r>
              <a:rPr lang="en-US" dirty="0"/>
              <a:t> edition includes coverage of OpenCL, C++AMP, and </a:t>
            </a:r>
            <a:r>
              <a:rPr lang="en-US" dirty="0" err="1"/>
              <a:t>OpenACC</a:t>
            </a:r>
            <a:r>
              <a:rPr lang="en-US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EC47D-D5CA-A042-A8D0-C217E3EA6E2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5561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/>
              <a:t>GPU Compute Programming Model</a:t>
            </a:r>
          </a:p>
        </p:txBody>
      </p:sp>
      <p:sp>
        <p:nvSpPr>
          <p:cNvPr id="61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4694237"/>
            <a:ext cx="8229600" cy="1858963"/>
          </a:xfrm>
        </p:spPr>
        <p:txBody>
          <a:bodyPr/>
          <a:lstStyle/>
          <a:p>
            <a:pPr lvl="1" algn="ctr" eaLnBrk="1" hangingPunct="1">
              <a:buFontTx/>
              <a:buNone/>
            </a:pPr>
            <a:r>
              <a:rPr lang="en-US" dirty="0"/>
              <a:t>CPU                                             GPU </a:t>
            </a:r>
          </a:p>
          <a:p>
            <a:pPr lvl="1" eaLnBrk="1" hangingPunct="1">
              <a:buNone/>
            </a:pPr>
            <a:endParaRPr lang="en-US" dirty="0"/>
          </a:p>
          <a:p>
            <a:pPr lvl="1" eaLnBrk="1" hangingPunct="1">
              <a:buNone/>
            </a:pPr>
            <a:endParaRPr lang="en-US" dirty="0"/>
          </a:p>
        </p:txBody>
      </p:sp>
      <p:pic>
        <p:nvPicPr>
          <p:cNvPr id="6151" name="Picture 3" descr="cpu.pd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2713037"/>
            <a:ext cx="1790700" cy="147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2" name="Picture 4" descr="gpu.pd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1951037"/>
            <a:ext cx="2209800" cy="234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eft-Right Arrow 5"/>
          <p:cNvSpPr/>
          <p:nvPr/>
        </p:nvSpPr>
        <p:spPr>
          <a:xfrm>
            <a:off x="3810000" y="3246437"/>
            <a:ext cx="1295400" cy="533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10" name="Picture 4" descr="gpu.pd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2027237"/>
            <a:ext cx="2209800" cy="234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gpu.pd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38800" y="2103437"/>
            <a:ext cx="2209800" cy="234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4" descr="gpu.pd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2179637"/>
            <a:ext cx="2209800" cy="234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4" descr="gpu.pd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2255837"/>
            <a:ext cx="2209800" cy="234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4" descr="gpu.pd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0200" y="2332037"/>
            <a:ext cx="2209800" cy="234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1.</a:t>
            </a:r>
            <a:fld id="{2DCAE7AC-0DFB-40CF-A4F2-C416A0FCE17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870408" y="5486400"/>
            <a:ext cx="697819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How is this system programmed (today)?</a:t>
            </a:r>
          </a:p>
        </p:txBody>
      </p:sp>
    </p:spTree>
    <p:extLst>
      <p:ext uri="{BB962C8B-B14F-4D97-AF65-F5344CB8AC3E}">
        <p14:creationId xmlns:p14="http://schemas.microsoft.com/office/powerpoint/2010/main" val="1053372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4"/>
          <p:cNvSpPr>
            <a:spLocks noChangeArrowheads="1"/>
          </p:cNvSpPr>
          <p:nvPr/>
        </p:nvSpPr>
        <p:spPr bwMode="auto">
          <a:xfrm>
            <a:off x="0" y="76200"/>
            <a:ext cx="9144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US" altLang="ja-JP" sz="4000" dirty="0">
                <a:solidFill>
                  <a:schemeClr val="tx2"/>
                </a:solidFill>
                <a:latin typeface="Comic Sans MS" charset="0"/>
              </a:rPr>
              <a:t>GPGPU Programming Model</a:t>
            </a:r>
          </a:p>
        </p:txBody>
      </p:sp>
      <p:sp>
        <p:nvSpPr>
          <p:cNvPr id="37891" name="Text Box 72"/>
          <p:cNvSpPr txBox="1">
            <a:spLocks noChangeArrowheads="1"/>
          </p:cNvSpPr>
          <p:nvPr/>
        </p:nvSpPr>
        <p:spPr bwMode="auto">
          <a:xfrm>
            <a:off x="1279525" y="1860550"/>
            <a:ext cx="838200" cy="466725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eaLnBrk="1" hangingPunct="1"/>
            <a:r>
              <a:rPr lang="en-CA">
                <a:latin typeface="Arial" charset="0"/>
              </a:rPr>
              <a:t>CPU</a:t>
            </a:r>
            <a:endParaRPr lang="en-US">
              <a:latin typeface="Arial" charset="0"/>
            </a:endParaRPr>
          </a:p>
        </p:txBody>
      </p:sp>
      <p:sp>
        <p:nvSpPr>
          <p:cNvPr id="37892" name="Line 73"/>
          <p:cNvSpPr>
            <a:spLocks noChangeShapeType="1"/>
          </p:cNvSpPr>
          <p:nvPr/>
        </p:nvSpPr>
        <p:spPr bwMode="auto">
          <a:xfrm>
            <a:off x="1868488" y="2386013"/>
            <a:ext cx="844550" cy="5000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3" name="Text Box 74"/>
          <p:cNvSpPr txBox="1">
            <a:spLocks noChangeArrowheads="1"/>
          </p:cNvSpPr>
          <p:nvPr/>
        </p:nvSpPr>
        <p:spPr bwMode="auto">
          <a:xfrm>
            <a:off x="2165350" y="2260600"/>
            <a:ext cx="844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eaLnBrk="1" hangingPunct="1"/>
            <a:r>
              <a:rPr lang="en-CA" sz="1800">
                <a:latin typeface="Arial" charset="0"/>
              </a:rPr>
              <a:t>spawn</a:t>
            </a:r>
            <a:endParaRPr lang="en-US" sz="1800">
              <a:latin typeface="Arial" charset="0"/>
            </a:endParaRPr>
          </a:p>
        </p:txBody>
      </p:sp>
      <p:sp>
        <p:nvSpPr>
          <p:cNvPr id="37894" name="Line 75"/>
          <p:cNvSpPr>
            <a:spLocks noChangeShapeType="1"/>
          </p:cNvSpPr>
          <p:nvPr/>
        </p:nvSpPr>
        <p:spPr bwMode="auto">
          <a:xfrm flipV="1">
            <a:off x="3255963" y="2436813"/>
            <a:ext cx="936625" cy="4445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5" name="Text Box 76"/>
          <p:cNvSpPr txBox="1">
            <a:spLocks noChangeArrowheads="1"/>
          </p:cNvSpPr>
          <p:nvPr/>
        </p:nvSpPr>
        <p:spPr bwMode="auto">
          <a:xfrm>
            <a:off x="3641725" y="2627313"/>
            <a:ext cx="692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eaLnBrk="1" hangingPunct="1"/>
            <a:r>
              <a:rPr lang="en-CA" sz="1800">
                <a:latin typeface="Arial" charset="0"/>
              </a:rPr>
              <a:t>done</a:t>
            </a:r>
            <a:endParaRPr lang="en-US" sz="1800">
              <a:latin typeface="Arial" charset="0"/>
            </a:endParaRPr>
          </a:p>
        </p:txBody>
      </p:sp>
      <p:sp>
        <p:nvSpPr>
          <p:cNvPr id="37896" name="Text Box 77"/>
          <p:cNvSpPr txBox="1">
            <a:spLocks noChangeArrowheads="1"/>
          </p:cNvSpPr>
          <p:nvPr/>
        </p:nvSpPr>
        <p:spPr bwMode="auto">
          <a:xfrm>
            <a:off x="2571750" y="3009900"/>
            <a:ext cx="854075" cy="498475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eaLnBrk="1" hangingPunct="1"/>
            <a:r>
              <a:rPr lang="en-CA">
                <a:latin typeface="Arial" charset="0"/>
              </a:rPr>
              <a:t>GPU</a:t>
            </a:r>
            <a:endParaRPr lang="en-US">
              <a:latin typeface="Arial" charset="0"/>
            </a:endParaRPr>
          </a:p>
        </p:txBody>
      </p:sp>
      <p:sp>
        <p:nvSpPr>
          <p:cNvPr id="37897" name="Text Box 78"/>
          <p:cNvSpPr txBox="1">
            <a:spLocks noChangeArrowheads="1"/>
          </p:cNvSpPr>
          <p:nvPr/>
        </p:nvSpPr>
        <p:spPr bwMode="auto">
          <a:xfrm>
            <a:off x="3946525" y="1855788"/>
            <a:ext cx="838200" cy="466725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eaLnBrk="1" hangingPunct="1"/>
            <a:r>
              <a:rPr lang="en-CA">
                <a:latin typeface="Arial" charset="0"/>
              </a:rPr>
              <a:t>CPU</a:t>
            </a:r>
            <a:endParaRPr lang="en-US">
              <a:latin typeface="Arial" charset="0"/>
            </a:endParaRPr>
          </a:p>
        </p:txBody>
      </p:sp>
      <p:sp>
        <p:nvSpPr>
          <p:cNvPr id="37898" name="AutoShape 79"/>
          <p:cNvSpPr>
            <a:spLocks noChangeArrowheads="1"/>
          </p:cNvSpPr>
          <p:nvPr/>
        </p:nvSpPr>
        <p:spPr bwMode="auto">
          <a:xfrm>
            <a:off x="1462088" y="3760788"/>
            <a:ext cx="5556250" cy="144462"/>
          </a:xfrm>
          <a:prstGeom prst="rightArrow">
            <a:avLst>
              <a:gd name="adj1" fmla="val 50417"/>
              <a:gd name="adj2" fmla="val 546120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1800">
              <a:latin typeface="Arial" charset="0"/>
            </a:endParaRPr>
          </a:p>
        </p:txBody>
      </p:sp>
      <p:sp>
        <p:nvSpPr>
          <p:cNvPr id="37899" name="Text Box 80"/>
          <p:cNvSpPr txBox="1">
            <a:spLocks noChangeArrowheads="1"/>
          </p:cNvSpPr>
          <p:nvPr/>
        </p:nvSpPr>
        <p:spPr bwMode="auto">
          <a:xfrm rot="-5400000">
            <a:off x="7439819" y="3615531"/>
            <a:ext cx="458788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Arial" charset="0"/>
              </a:rPr>
              <a:t>Time</a:t>
            </a:r>
          </a:p>
        </p:txBody>
      </p:sp>
      <p:sp>
        <p:nvSpPr>
          <p:cNvPr id="37900" name="Line 88"/>
          <p:cNvSpPr>
            <a:spLocks noChangeShapeType="1"/>
          </p:cNvSpPr>
          <p:nvPr/>
        </p:nvSpPr>
        <p:spPr bwMode="auto">
          <a:xfrm flipV="1">
            <a:off x="2879725" y="2078038"/>
            <a:ext cx="342900" cy="7937"/>
          </a:xfrm>
          <a:prstGeom prst="line">
            <a:avLst/>
          </a:prstGeom>
          <a:noFill/>
          <a:ln w="76200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1" name="Text Box 89"/>
          <p:cNvSpPr txBox="1">
            <a:spLocks noChangeArrowheads="1"/>
          </p:cNvSpPr>
          <p:nvPr/>
        </p:nvSpPr>
        <p:spPr bwMode="auto">
          <a:xfrm>
            <a:off x="5476875" y="1847850"/>
            <a:ext cx="838200" cy="466725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eaLnBrk="1" hangingPunct="1"/>
            <a:r>
              <a:rPr lang="en-CA">
                <a:latin typeface="Arial" charset="0"/>
              </a:rPr>
              <a:t>CPU</a:t>
            </a:r>
            <a:endParaRPr lang="en-US">
              <a:latin typeface="Arial" charset="0"/>
            </a:endParaRPr>
          </a:p>
        </p:txBody>
      </p:sp>
      <p:sp>
        <p:nvSpPr>
          <p:cNvPr id="37902" name="Line 90"/>
          <p:cNvSpPr>
            <a:spLocks noChangeShapeType="1"/>
          </p:cNvSpPr>
          <p:nvPr/>
        </p:nvSpPr>
        <p:spPr bwMode="auto">
          <a:xfrm>
            <a:off x="6065838" y="2373313"/>
            <a:ext cx="844550" cy="5000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3" name="Text Box 91"/>
          <p:cNvSpPr txBox="1">
            <a:spLocks noChangeArrowheads="1"/>
          </p:cNvSpPr>
          <p:nvPr/>
        </p:nvSpPr>
        <p:spPr bwMode="auto">
          <a:xfrm>
            <a:off x="6362700" y="2247900"/>
            <a:ext cx="844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eaLnBrk="1" hangingPunct="1"/>
            <a:r>
              <a:rPr lang="en-CA" sz="1800">
                <a:latin typeface="Arial" charset="0"/>
              </a:rPr>
              <a:t>spawn</a:t>
            </a:r>
            <a:endParaRPr lang="en-US" sz="1800">
              <a:latin typeface="Arial" charset="0"/>
            </a:endParaRPr>
          </a:p>
        </p:txBody>
      </p:sp>
      <p:sp>
        <p:nvSpPr>
          <p:cNvPr id="37904" name="Text Box 92"/>
          <p:cNvSpPr txBox="1">
            <a:spLocks noChangeArrowheads="1"/>
          </p:cNvSpPr>
          <p:nvPr/>
        </p:nvSpPr>
        <p:spPr bwMode="auto">
          <a:xfrm>
            <a:off x="6769100" y="2997200"/>
            <a:ext cx="854075" cy="498475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eaLnBrk="1" hangingPunct="1"/>
            <a:r>
              <a:rPr lang="en-CA">
                <a:latin typeface="Arial" charset="0"/>
              </a:rPr>
              <a:t>GPU</a:t>
            </a:r>
            <a:endParaRPr lang="en-US">
              <a:latin typeface="Arial" charset="0"/>
            </a:endParaRPr>
          </a:p>
        </p:txBody>
      </p:sp>
      <p:sp>
        <p:nvSpPr>
          <p:cNvPr id="37905" name="Line 93"/>
          <p:cNvSpPr>
            <a:spLocks noChangeShapeType="1"/>
          </p:cNvSpPr>
          <p:nvPr/>
        </p:nvSpPr>
        <p:spPr bwMode="auto">
          <a:xfrm flipV="1">
            <a:off x="7077075" y="2065338"/>
            <a:ext cx="342900" cy="7937"/>
          </a:xfrm>
          <a:prstGeom prst="line">
            <a:avLst/>
          </a:prstGeom>
          <a:noFill/>
          <a:ln w="76200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6" name="Line 94"/>
          <p:cNvSpPr>
            <a:spLocks noChangeShapeType="1"/>
          </p:cNvSpPr>
          <p:nvPr/>
        </p:nvSpPr>
        <p:spPr bwMode="auto">
          <a:xfrm flipV="1">
            <a:off x="4978400" y="2062163"/>
            <a:ext cx="342900" cy="7937"/>
          </a:xfrm>
          <a:prstGeom prst="line">
            <a:avLst/>
          </a:prstGeom>
          <a:noFill/>
          <a:ln w="76200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9" name="Slide Number Placeholder 371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r"/>
            <a:fld id="{2523D3D1-A863-C048-A2B5-F85C793D424A}" type="slidenum">
              <a:rPr lang="en-US" sz="1400">
                <a:latin typeface="Comic Sans MS" charset="0"/>
              </a:rPr>
              <a:pPr algn="r"/>
              <a:t>9</a:t>
            </a:fld>
            <a:r>
              <a:rPr lang="en-US" sz="1400">
                <a:latin typeface="Comic Sans MS" charset="0"/>
              </a:rPr>
              <a:t> </a:t>
            </a:r>
            <a:endParaRPr lang="en-US" sz="1400"/>
          </a:p>
        </p:txBody>
      </p:sp>
      <p:sp>
        <p:nvSpPr>
          <p:cNvPr id="37910" name="Rectangle 98"/>
          <p:cNvSpPr>
            <a:spLocks noGrp="1" noChangeArrowheads="1"/>
          </p:cNvSpPr>
          <p:nvPr>
            <p:ph type="body" idx="4294967295"/>
          </p:nvPr>
        </p:nvSpPr>
        <p:spPr>
          <a:xfrm>
            <a:off x="509588" y="1087438"/>
            <a:ext cx="8224837" cy="5160962"/>
          </a:xfrm>
          <a:noFill/>
        </p:spPr>
        <p:txBody>
          <a:bodyPr>
            <a:normAutofit/>
          </a:bodyPr>
          <a:lstStyle/>
          <a:p>
            <a:r>
              <a:rPr lang="en-US" altLang="ja-JP" dirty="0">
                <a:latin typeface="Arial  " charset="0"/>
                <a:ea typeface="ＭＳ Ｐゴシック" charset="0"/>
              </a:rPr>
              <a:t>CPU “Off-load” parallel kernels to GPU</a:t>
            </a:r>
          </a:p>
          <a:p>
            <a:endParaRPr lang="en-US" altLang="ja-JP" dirty="0">
              <a:latin typeface="Arial  " charset="0"/>
              <a:ea typeface="ＭＳ Ｐゴシック" charset="0"/>
            </a:endParaRPr>
          </a:p>
          <a:p>
            <a:endParaRPr lang="en-US" altLang="ja-JP" dirty="0">
              <a:latin typeface="Arial  " charset="0"/>
              <a:ea typeface="ＭＳ Ｐゴシック" charset="0"/>
            </a:endParaRPr>
          </a:p>
          <a:p>
            <a:endParaRPr lang="en-CA" altLang="ja-JP" dirty="0">
              <a:latin typeface="Arial  " charset="0"/>
              <a:ea typeface="ＭＳ Ｐゴシック" charset="0"/>
            </a:endParaRPr>
          </a:p>
          <a:p>
            <a:endParaRPr lang="en-CA" altLang="ja-JP" dirty="0">
              <a:latin typeface="Arial  " charset="0"/>
              <a:ea typeface="ＭＳ Ｐゴシック" charset="0"/>
            </a:endParaRPr>
          </a:p>
          <a:p>
            <a:pPr lvl="1"/>
            <a:r>
              <a:rPr lang="en-CA" altLang="ja-JP" dirty="0">
                <a:latin typeface="Arial  " charset="0"/>
                <a:ea typeface="ＭＳ Ｐゴシック" charset="0"/>
              </a:rPr>
              <a:t>Transfer data to GPU memory</a:t>
            </a:r>
          </a:p>
          <a:p>
            <a:pPr lvl="1"/>
            <a:r>
              <a:rPr lang="en-CA" altLang="ja-JP" dirty="0">
                <a:latin typeface="Arial  " charset="0"/>
                <a:ea typeface="ＭＳ Ｐゴシック" charset="0"/>
              </a:rPr>
              <a:t>GPU HW spawns threads </a:t>
            </a:r>
          </a:p>
          <a:p>
            <a:pPr lvl="1"/>
            <a:r>
              <a:rPr lang="en-CA" altLang="ja-JP" dirty="0">
                <a:latin typeface="Arial  " charset="0"/>
                <a:ea typeface="ＭＳ Ｐゴシック" charset="0"/>
              </a:rPr>
              <a:t>Need to transfer result data back to CPU main memory</a:t>
            </a:r>
            <a:endParaRPr lang="en-US" altLang="ja-JP" dirty="0">
              <a:latin typeface="Arial  " charset="0"/>
              <a:ea typeface="ＭＳ Ｐゴシック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686800" y="13329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3890774588"/>
      </p:ext>
    </p:extLst>
  </p:cSld>
  <p:clrMapOvr>
    <a:masterClrMapping/>
  </p:clrMapOvr>
</p:sld>
</file>

<file path=ppt/theme/theme1.xml><?xml version="1.0" encoding="utf-8"?>
<a:theme xmlns:a="http://schemas.openxmlformats.org/drawingml/2006/main" name="SAFARI_Templat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1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SAFARI_Template</Template>
  <TotalTime>0</TotalTime>
  <Words>2381</Words>
  <Application>Microsoft Office PowerPoint</Application>
  <PresentationFormat>On-screen Show (4:3)</PresentationFormat>
  <Paragraphs>336</Paragraphs>
  <Slides>27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27</vt:i4>
      </vt:variant>
    </vt:vector>
  </HeadingPairs>
  <TitlesOfParts>
    <vt:vector size="43" baseType="lpstr">
      <vt:lpstr>ＭＳ Ｐゴシック</vt:lpstr>
      <vt:lpstr>Arial</vt:lpstr>
      <vt:lpstr>Arial  </vt:lpstr>
      <vt:lpstr>Calibri</vt:lpstr>
      <vt:lpstr>Comic Sans MS</vt:lpstr>
      <vt:lpstr>Consolas</vt:lpstr>
      <vt:lpstr>Courier New</vt:lpstr>
      <vt:lpstr>Garamond</vt:lpstr>
      <vt:lpstr>Helvetica Neue</vt:lpstr>
      <vt:lpstr>Tahoma</vt:lpstr>
      <vt:lpstr>Times</vt:lpstr>
      <vt:lpstr>Wingdings</vt:lpstr>
      <vt:lpstr>SAFARI_Template</vt:lpstr>
      <vt:lpstr>1_Edge</vt:lpstr>
      <vt:lpstr>Office Theme</vt:lpstr>
      <vt:lpstr>11_Edge</vt:lpstr>
      <vt:lpstr>CSC 2231: Parallel Computer Architecture and Programming GPUs - 2</vt:lpstr>
      <vt:lpstr>Course Agenda </vt:lpstr>
      <vt:lpstr>Review #8</vt:lpstr>
      <vt:lpstr>Review #7 Results</vt:lpstr>
      <vt:lpstr>GPGPUs vs. Vector Processors</vt:lpstr>
      <vt:lpstr>Part 1: Introduction to GPGPU Programming Model</vt:lpstr>
      <vt:lpstr>GPGPU Programming Resources</vt:lpstr>
      <vt:lpstr>GPU Compute Programming Model</vt:lpstr>
      <vt:lpstr>PowerPoint Presentation</vt:lpstr>
      <vt:lpstr>CUDA/OpenCL Threading Model</vt:lpstr>
      <vt:lpstr>SIMT Execution Model</vt:lpstr>
      <vt:lpstr>SIMT Execution Model</vt:lpstr>
      <vt:lpstr>CUDA Syntax Extensions</vt:lpstr>
      <vt:lpstr>Example: Original C Code</vt:lpstr>
      <vt:lpstr>CUDA Code</vt:lpstr>
      <vt:lpstr>OpenCL Code</vt:lpstr>
      <vt:lpstr>C++AMP Example Code</vt:lpstr>
      <vt:lpstr>OpenACC Example Code</vt:lpstr>
      <vt:lpstr>GPU Memory Address Spaces</vt:lpstr>
      <vt:lpstr>Local (Private) Address Space</vt:lpstr>
      <vt:lpstr>Global Address Spaces</vt:lpstr>
      <vt:lpstr>History of “global memory”</vt:lpstr>
      <vt:lpstr>Example: Transpose (CUDA SDK) </vt:lpstr>
      <vt:lpstr>“Coalescing” global accesses</vt:lpstr>
      <vt:lpstr>Example: Transpose (CUDA SDK) </vt:lpstr>
      <vt:lpstr>Redundant Global Memory Accesses</vt:lpstr>
      <vt:lpstr>CSC 2231: Parallel Computer Architecture and Programming GPUs - 2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2011-01-11T20:10:42Z</dcterms:created>
  <dcterms:modified xsi:type="dcterms:W3CDTF">2017-11-19T22:31:14Z</dcterms:modified>
</cp:coreProperties>
</file>