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  <p:sldMasterId id="2147483726" r:id="rId4"/>
  </p:sldMasterIdLst>
  <p:notesMasterIdLst>
    <p:notesMasterId r:id="rId17"/>
  </p:notesMasterIdLst>
  <p:handoutMasterIdLst>
    <p:handoutMasterId r:id="rId18"/>
  </p:handoutMasterIdLst>
  <p:sldIdLst>
    <p:sldId id="488" r:id="rId5"/>
    <p:sldId id="626" r:id="rId6"/>
    <p:sldId id="571" r:id="rId7"/>
    <p:sldId id="572" r:id="rId8"/>
    <p:sldId id="574" r:id="rId9"/>
    <p:sldId id="575" r:id="rId10"/>
    <p:sldId id="576" r:id="rId11"/>
    <p:sldId id="577" r:id="rId12"/>
    <p:sldId id="578" r:id="rId13"/>
    <p:sldId id="579" r:id="rId14"/>
    <p:sldId id="580" r:id="rId15"/>
    <p:sldId id="573" r:id="rId16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0000FF"/>
    <a:srgbClr val="006600"/>
    <a:srgbClr val="960000"/>
    <a:srgbClr val="2A55D6"/>
    <a:srgbClr val="009900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86535" autoAdjust="0"/>
  </p:normalViewPr>
  <p:slideViewPr>
    <p:cSldViewPr>
      <p:cViewPr varScale="1">
        <p:scale>
          <a:sx n="67" d="100"/>
          <a:sy n="67" d="100"/>
        </p:scale>
        <p:origin x="9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pekh\Desktop\x1%20thinkpad\Presentations\CSC%202231,%20Fall%202017\Grades%20-%20Review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aseline="0"/>
              <a:t>Grades (out of 10)</a:t>
            </a:r>
          </a:p>
          <a:p>
            <a:pPr>
              <a:defRPr sz="2000"/>
            </a:pPr>
            <a:r>
              <a:rPr lang="en-US" sz="2000" baseline="0"/>
              <a:t>Mean: 9.05</a:t>
            </a:r>
          </a:p>
          <a:p>
            <a:pPr>
              <a:defRPr sz="2000"/>
            </a:pPr>
            <a:endParaRPr lang="en-US" sz="2000" baseline="0"/>
          </a:p>
        </c:rich>
      </c:tx>
      <c:layout>
        <c:manualLayout>
          <c:xMode val="edge"/>
          <c:yMode val="edge"/>
          <c:x val="0.34002077865266844"/>
          <c:y val="9.72222222222222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'Week 5'!$B$2:$B$6</c:f>
              <c:strCache>
                <c:ptCount val="5"/>
                <c:pt idx="0">
                  <c:v>6s</c:v>
                </c:pt>
                <c:pt idx="1">
                  <c:v>7s</c:v>
                </c:pt>
                <c:pt idx="2">
                  <c:v>8s</c:v>
                </c:pt>
                <c:pt idx="3">
                  <c:v>9s</c:v>
                </c:pt>
                <c:pt idx="4">
                  <c:v>10s</c:v>
                </c:pt>
              </c:strCache>
            </c:strRef>
          </c:cat>
          <c:val>
            <c:numRef>
              <c:f>'Week 5'!$C$2:$C$6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BA-48FA-8EB5-B92779026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2518616"/>
        <c:axId val="402515664"/>
      </c:barChart>
      <c:catAx>
        <c:axId val="402518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2515664"/>
        <c:crosses val="autoZero"/>
        <c:auto val="1"/>
        <c:lblAlgn val="ctr"/>
        <c:lblOffset val="100"/>
        <c:noMultiLvlLbl val="0"/>
      </c:catAx>
      <c:valAx>
        <c:axId val="402515664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2518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617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DD43E-DB87-4654-8BF5-31CE5D2042F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1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4999D-E542-FD41-B752-7CC1BF1656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88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GPGPU</a:t>
            </a:r>
          </a:p>
          <a:p>
            <a:pPr lvl="2"/>
            <a:r>
              <a:rPr lang="en-US" dirty="0"/>
              <a:t>Origins</a:t>
            </a:r>
          </a:p>
          <a:p>
            <a:pPr lvl="2"/>
            <a:r>
              <a:rPr lang="en-US" dirty="0"/>
              <a:t>Use in supercomputing </a:t>
            </a:r>
          </a:p>
          <a:p>
            <a:pPr lvl="2"/>
            <a:r>
              <a:rPr lang="en-US" dirty="0"/>
              <a:t>CUDA =&gt; </a:t>
            </a:r>
            <a:r>
              <a:rPr lang="en-US" dirty="0" err="1"/>
              <a:t>OpenCL</a:t>
            </a:r>
            <a:r>
              <a:rPr lang="en-US" dirty="0"/>
              <a:t> =&gt; C++AMP, </a:t>
            </a:r>
            <a:r>
              <a:rPr lang="en-US" dirty="0" err="1"/>
              <a:t>OpenACC</a:t>
            </a:r>
            <a:r>
              <a:rPr lang="en-US" dirty="0"/>
              <a:t>, others</a:t>
            </a:r>
          </a:p>
          <a:p>
            <a:pPr lvl="2"/>
            <a:r>
              <a:rPr lang="en-US" dirty="0"/>
              <a:t>Use in Smartphones (e.g., Imagination </a:t>
            </a:r>
            <a:r>
              <a:rPr lang="en-US" dirty="0" err="1"/>
              <a:t>PowerVR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Cars (e.g., NVIDIA DRIVE PX)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941F2-4885-8B4F-A4A1-81D3F1E582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64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2C6C9C9-B34E-0F4D-BFBF-8F8CF03ABD3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025"/>
            <a:ext cx="5486400" cy="41144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Each pixel the result of a single thread run on the GPU</a:t>
            </a:r>
          </a:p>
        </p:txBody>
      </p:sp>
    </p:spTree>
    <p:extLst>
      <p:ext uri="{BB962C8B-B14F-4D97-AF65-F5344CB8AC3E}">
        <p14:creationId xmlns:p14="http://schemas.microsoft.com/office/powerpoint/2010/main" val="278640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9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Tahoma"/>
              <a:ea typeface="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Tahoma"/>
              <a:ea typeface="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Tahoma"/>
              <a:ea typeface="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altLang="en-US">
              <a:solidFill>
                <a:srgbClr val="000000"/>
              </a:solidFill>
              <a:ea typeface="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39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76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97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5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87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66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79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7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29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63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03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altLang="en-US">
              <a:solidFill>
                <a:srgbClr val="000000"/>
              </a:solidFill>
              <a:ea typeface=""/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F400BD0-49BF-48FC-8114-37C1D4F5AB3D}" type="slidenum">
              <a:rPr lang="en-US" altLang="en-US">
                <a:solidFill>
                  <a:srgbClr val="000000"/>
                </a:solidFill>
                <a:ea typeface="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  <a:ea typeface=""/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38132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Tahoma"/>
              <a:ea typeface=""/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Tahoma"/>
              <a:ea typeface=""/>
            </a:endParaRPr>
          </a:p>
        </p:txBody>
      </p:sp>
      <p:pic>
        <p:nvPicPr>
          <p:cNvPr id="8" name="Picture 7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9512" y="6453336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80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users.ece.cmu.edu/~yoonguk/papers/kim-isca14.pdf" TargetMode="Externa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2231: Parallel Computer Architecture and Programming</a:t>
            </a:r>
            <a:br>
              <a:rPr lang="en-US" b="1" dirty="0"/>
            </a:br>
            <a:r>
              <a:rPr lang="en-US" b="1" dirty="0"/>
              <a:t>GPUs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Fall 2017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A2E33A-EA90-4EC4-B1F5-051D808F97CF}"/>
              </a:ext>
            </a:extLst>
          </p:cNvPr>
          <p:cNvSpPr/>
          <p:nvPr/>
        </p:nvSpPr>
        <p:spPr>
          <a:xfrm>
            <a:off x="1371600" y="5947139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slides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Tor </a:t>
            </a:r>
            <a:r>
              <a:rPr lang="en-US" b="1" i="1" dirty="0" err="1">
                <a:solidFill>
                  <a:schemeClr val="tx2"/>
                </a:solidFill>
              </a:rPr>
              <a:t>Aamodt</a:t>
            </a:r>
            <a:r>
              <a:rPr lang="en-US" b="1" i="1" dirty="0">
                <a:solidFill>
                  <a:schemeClr val="tx2"/>
                </a:solidFill>
              </a:rPr>
              <a:t> (UBC)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Why use a GPU for computing?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30763"/>
          </a:xfrm>
        </p:spPr>
        <p:txBody>
          <a:bodyPr>
            <a:normAutofit/>
          </a:bodyPr>
          <a:lstStyle/>
          <a:p>
            <a:r>
              <a:rPr lang="en-US" sz="2400" dirty="0"/>
              <a:t>GPU uses larger fraction of silicon for computation than CPU.  </a:t>
            </a:r>
          </a:p>
          <a:p>
            <a:r>
              <a:rPr lang="en-US" sz="2400" dirty="0"/>
              <a:t>At peak performance GPU uses order of magnitude less energy per operation than CPU.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819400"/>
            <a:ext cx="1981200" cy="1828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CPU</a:t>
            </a:r>
          </a:p>
          <a:p>
            <a:pPr algn="ctr"/>
            <a:r>
              <a:rPr lang="en-CA" dirty="0"/>
              <a:t>2nJ/op</a:t>
            </a:r>
          </a:p>
        </p:txBody>
      </p:sp>
      <p:sp>
        <p:nvSpPr>
          <p:cNvPr id="6" name="Rectangle 5"/>
          <p:cNvSpPr/>
          <p:nvPr/>
        </p:nvSpPr>
        <p:spPr>
          <a:xfrm>
            <a:off x="5943600" y="2819400"/>
            <a:ext cx="1981200" cy="1828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GPU</a:t>
            </a:r>
          </a:p>
          <a:p>
            <a:pPr algn="ctr"/>
            <a:r>
              <a:rPr lang="en-CA" dirty="0"/>
              <a:t>200pJ/op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895600" y="3429000"/>
            <a:ext cx="2971800" cy="609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3276600" y="30596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Rewrite Application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434012" y="4419600"/>
            <a:ext cx="3000375" cy="641866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/>
              <a:t>Order of Magnitude More Energy Efficient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62549" y="5334501"/>
            <a:ext cx="3543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However….</a:t>
            </a:r>
          </a:p>
          <a:p>
            <a:pPr algn="ctr"/>
            <a:r>
              <a:rPr lang="en-CA" b="1" dirty="0"/>
              <a:t>Application must perform well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226049" y="5226868"/>
            <a:ext cx="3416302" cy="861598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706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GPU uses larger fraction of silicon for computation than CPU?</a:t>
            </a:r>
          </a:p>
        </p:txBody>
      </p:sp>
      <p:grpSp>
        <p:nvGrpSpPr>
          <p:cNvPr id="28678" name="Group 4"/>
          <p:cNvGrpSpPr>
            <a:grpSpLocks/>
          </p:cNvGrpSpPr>
          <p:nvPr/>
        </p:nvGrpSpPr>
        <p:grpSpPr bwMode="auto">
          <a:xfrm>
            <a:off x="4953000" y="2809875"/>
            <a:ext cx="2678113" cy="1943100"/>
            <a:chOff x="3044" y="1052"/>
            <a:chExt cx="1987" cy="1441"/>
          </a:xfrm>
        </p:grpSpPr>
        <p:sp>
          <p:nvSpPr>
            <p:cNvPr id="28690" name="Rectangle 5"/>
            <p:cNvSpPr>
              <a:spLocks noChangeArrowheads="1"/>
            </p:cNvSpPr>
            <p:nvPr/>
          </p:nvSpPr>
          <p:spPr bwMode="auto">
            <a:xfrm>
              <a:off x="3044" y="2245"/>
              <a:ext cx="1987" cy="24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tIns="0" rIns="0" bIns="0" anchor="ctr"/>
            <a:lstStyle/>
            <a:p>
              <a:pPr eaLnBrk="1" hangingPunct="1"/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DRAM</a:t>
              </a:r>
            </a:p>
          </p:txBody>
        </p:sp>
        <p:grpSp>
          <p:nvGrpSpPr>
            <p:cNvPr id="28691" name="Group 6"/>
            <p:cNvGrpSpPr>
              <a:grpSpLocks/>
            </p:cNvGrpSpPr>
            <p:nvPr/>
          </p:nvGrpSpPr>
          <p:grpSpPr bwMode="auto">
            <a:xfrm>
              <a:off x="3046" y="1052"/>
              <a:ext cx="1984" cy="1086"/>
              <a:chOff x="1888" y="2761"/>
              <a:chExt cx="1984" cy="1086"/>
            </a:xfrm>
          </p:grpSpPr>
          <p:grpSp>
            <p:nvGrpSpPr>
              <p:cNvPr id="28692" name="Group 7"/>
              <p:cNvGrpSpPr>
                <a:grpSpLocks/>
              </p:cNvGrpSpPr>
              <p:nvPr/>
            </p:nvGrpSpPr>
            <p:grpSpPr bwMode="auto">
              <a:xfrm>
                <a:off x="1888" y="2761"/>
                <a:ext cx="1984" cy="118"/>
                <a:chOff x="-141" y="2876"/>
                <a:chExt cx="1984" cy="118"/>
              </a:xfrm>
            </p:grpSpPr>
            <p:grpSp>
              <p:nvGrpSpPr>
                <p:cNvPr id="28833" name="Group 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28850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2885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28834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algn="ctr" eaLnBrk="1" hangingPunct="1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28835" name="Line 1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36" name="Line 1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37" name="Line 1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38" name="Line 1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39" name="Line 1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40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41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42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43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44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45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46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47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48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49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3" name="Group 27"/>
              <p:cNvGrpSpPr>
                <a:grpSpLocks/>
              </p:cNvGrpSpPr>
              <p:nvPr/>
            </p:nvGrpSpPr>
            <p:grpSpPr bwMode="auto">
              <a:xfrm>
                <a:off x="1888" y="2899"/>
                <a:ext cx="1984" cy="118"/>
                <a:chOff x="-141" y="2876"/>
                <a:chExt cx="1984" cy="118"/>
              </a:xfrm>
            </p:grpSpPr>
            <p:grpSp>
              <p:nvGrpSpPr>
                <p:cNvPr id="28814" name="Group 2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28831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28832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28815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algn="ctr" eaLnBrk="1" hangingPunct="1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28816" name="Line 3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17" name="Line 3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18" name="Line 3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19" name="Line 3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20" name="Line 3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21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22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23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24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25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26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27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28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29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30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4" name="Group 47"/>
              <p:cNvGrpSpPr>
                <a:grpSpLocks/>
              </p:cNvGrpSpPr>
              <p:nvPr/>
            </p:nvGrpSpPr>
            <p:grpSpPr bwMode="auto">
              <a:xfrm>
                <a:off x="1888" y="3037"/>
                <a:ext cx="1984" cy="118"/>
                <a:chOff x="-141" y="2876"/>
                <a:chExt cx="1984" cy="118"/>
              </a:xfrm>
            </p:grpSpPr>
            <p:grpSp>
              <p:nvGrpSpPr>
                <p:cNvPr id="28795" name="Group 4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28812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28813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28796" name="Rectangle 5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algn="ctr" eaLnBrk="1" hangingPunct="1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28797" name="Line 5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98" name="Line 5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99" name="Line 5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00" name="Line 5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01" name="Line 5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02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03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04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05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06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07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08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09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10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811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5" name="Group 67"/>
              <p:cNvGrpSpPr>
                <a:grpSpLocks/>
              </p:cNvGrpSpPr>
              <p:nvPr/>
            </p:nvGrpSpPr>
            <p:grpSpPr bwMode="auto">
              <a:xfrm>
                <a:off x="1888" y="3175"/>
                <a:ext cx="1984" cy="118"/>
                <a:chOff x="-141" y="2876"/>
                <a:chExt cx="1984" cy="118"/>
              </a:xfrm>
            </p:grpSpPr>
            <p:grpSp>
              <p:nvGrpSpPr>
                <p:cNvPr id="28776" name="Group 6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28793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28794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28777" name="Rectangle 7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algn="ctr" eaLnBrk="1" hangingPunct="1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28778" name="Line 7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79" name="Line 7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80" name="Line 7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81" name="Line 7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82" name="Line 7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83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84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85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86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87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88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89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90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91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92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6" name="Group 87"/>
              <p:cNvGrpSpPr>
                <a:grpSpLocks/>
              </p:cNvGrpSpPr>
              <p:nvPr/>
            </p:nvGrpSpPr>
            <p:grpSpPr bwMode="auto">
              <a:xfrm>
                <a:off x="1888" y="3314"/>
                <a:ext cx="1984" cy="118"/>
                <a:chOff x="-141" y="2876"/>
                <a:chExt cx="1984" cy="118"/>
              </a:xfrm>
            </p:grpSpPr>
            <p:grpSp>
              <p:nvGrpSpPr>
                <p:cNvPr id="28757" name="Group 8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28774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28775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28758" name="Rectangle 9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algn="ctr" eaLnBrk="1" hangingPunct="1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28759" name="Line 9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60" name="Line 9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61" name="Line 9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62" name="Line 9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63" name="Line 9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64" name="Line 9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65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66" name="Line 9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67" name="Line 10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68" name="Line 10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69" name="Line 10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70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71" name="Line 10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72" name="Line 10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73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7" name="Group 107"/>
              <p:cNvGrpSpPr>
                <a:grpSpLocks/>
              </p:cNvGrpSpPr>
              <p:nvPr/>
            </p:nvGrpSpPr>
            <p:grpSpPr bwMode="auto">
              <a:xfrm>
                <a:off x="1888" y="3452"/>
                <a:ext cx="1984" cy="118"/>
                <a:chOff x="-141" y="2876"/>
                <a:chExt cx="1984" cy="118"/>
              </a:xfrm>
            </p:grpSpPr>
            <p:grpSp>
              <p:nvGrpSpPr>
                <p:cNvPr id="28738" name="Group 10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28755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28756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28739" name="Rectangle 11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algn="ctr" eaLnBrk="1" hangingPunct="1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28740" name="Line 11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41" name="Line 11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42" name="Line 11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43" name="Line 11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44" name="Line 11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45" name="Line 11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46" name="Line 11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47" name="Line 11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48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49" name="Line 12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50" name="Line 12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51" name="Line 12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52" name="Line 12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53" name="Line 12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54" name="Line 12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8" name="Group 127"/>
              <p:cNvGrpSpPr>
                <a:grpSpLocks/>
              </p:cNvGrpSpPr>
              <p:nvPr/>
            </p:nvGrpSpPr>
            <p:grpSpPr bwMode="auto">
              <a:xfrm>
                <a:off x="1888" y="3590"/>
                <a:ext cx="1984" cy="118"/>
                <a:chOff x="-141" y="2876"/>
                <a:chExt cx="1984" cy="118"/>
              </a:xfrm>
            </p:grpSpPr>
            <p:grpSp>
              <p:nvGrpSpPr>
                <p:cNvPr id="28719" name="Group 12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28736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28737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28720" name="Rectangle 13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algn="ctr" eaLnBrk="1" hangingPunct="1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28721" name="Line 13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22" name="Line 13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23" name="Line 13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24" name="Line 13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25" name="Line 13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26" name="Line 13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27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28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29" name="Line 14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30" name="Line 14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31" name="Line 14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32" name="Line 14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33" name="Line 14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34" name="Line 14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35" name="Line 14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8699" name="Group 147"/>
              <p:cNvGrpSpPr>
                <a:grpSpLocks/>
              </p:cNvGrpSpPr>
              <p:nvPr/>
            </p:nvGrpSpPr>
            <p:grpSpPr bwMode="auto">
              <a:xfrm>
                <a:off x="1888" y="3729"/>
                <a:ext cx="1984" cy="118"/>
                <a:chOff x="-141" y="2876"/>
                <a:chExt cx="1984" cy="118"/>
              </a:xfrm>
            </p:grpSpPr>
            <p:grpSp>
              <p:nvGrpSpPr>
                <p:cNvPr id="28700" name="Group 148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28717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28718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 lIns="45720" tIns="0" rIns="0" bIns="0" anchor="ctr"/>
                  <a:lstStyle/>
                  <a:p>
                    <a:pPr eaLnBrk="1" hangingPunct="1"/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28701" name="Rectangle 151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 lIns="0" tIns="0" rIns="0" bIns="0" anchor="ctr"/>
                <a:lstStyle/>
                <a:p>
                  <a:pPr algn="ctr" eaLnBrk="1" hangingPunct="1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28702" name="Line 152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03" name="Line 153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04" name="Line 154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05" name="Line 155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06" name="Line 156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07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08" name="Line 158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09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10" name="Line 160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11" name="Line 161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12" name="Line 162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13" name="Line 163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14" name="Line 164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15" name="Line 165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28716" name="Line 166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679" name="Group 167"/>
          <p:cNvGrpSpPr>
            <a:grpSpLocks/>
          </p:cNvGrpSpPr>
          <p:nvPr/>
        </p:nvGrpSpPr>
        <p:grpSpPr bwMode="auto">
          <a:xfrm>
            <a:off x="1600200" y="2809875"/>
            <a:ext cx="2679700" cy="1946275"/>
            <a:chOff x="991" y="1935"/>
            <a:chExt cx="1688" cy="1226"/>
          </a:xfrm>
        </p:grpSpPr>
        <p:sp>
          <p:nvSpPr>
            <p:cNvPr id="28683" name="Rectangle 168"/>
            <p:cNvSpPr>
              <a:spLocks noChangeArrowheads="1"/>
            </p:cNvSpPr>
            <p:nvPr/>
          </p:nvSpPr>
          <p:spPr bwMode="auto">
            <a:xfrm>
              <a:off x="992" y="2425"/>
              <a:ext cx="1687" cy="4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Cache</a:t>
              </a:r>
            </a:p>
          </p:txBody>
        </p:sp>
        <p:sp>
          <p:nvSpPr>
            <p:cNvPr id="28684" name="Rectangle 169"/>
            <p:cNvSpPr>
              <a:spLocks noChangeArrowheads="1"/>
            </p:cNvSpPr>
            <p:nvPr/>
          </p:nvSpPr>
          <p:spPr bwMode="auto">
            <a:xfrm>
              <a:off x="2285" y="1935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ALU</a:t>
              </a:r>
            </a:p>
          </p:txBody>
        </p:sp>
        <p:sp>
          <p:nvSpPr>
            <p:cNvPr id="28685" name="Rectangle 170"/>
            <p:cNvSpPr>
              <a:spLocks noChangeArrowheads="1"/>
            </p:cNvSpPr>
            <p:nvPr/>
          </p:nvSpPr>
          <p:spPr bwMode="auto">
            <a:xfrm>
              <a:off x="992" y="1935"/>
              <a:ext cx="836" cy="463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Control</a:t>
              </a:r>
            </a:p>
          </p:txBody>
        </p:sp>
        <p:sp>
          <p:nvSpPr>
            <p:cNvPr id="28686" name="Rectangle 171"/>
            <p:cNvSpPr>
              <a:spLocks noChangeArrowheads="1"/>
            </p:cNvSpPr>
            <p:nvPr/>
          </p:nvSpPr>
          <p:spPr bwMode="auto">
            <a:xfrm>
              <a:off x="2285" y="2178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ALU</a:t>
              </a:r>
            </a:p>
          </p:txBody>
        </p:sp>
        <p:sp>
          <p:nvSpPr>
            <p:cNvPr id="28687" name="Rectangle 172"/>
            <p:cNvSpPr>
              <a:spLocks noChangeArrowheads="1"/>
            </p:cNvSpPr>
            <p:nvPr/>
          </p:nvSpPr>
          <p:spPr bwMode="auto">
            <a:xfrm>
              <a:off x="1870" y="1935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ALU</a:t>
              </a:r>
            </a:p>
          </p:txBody>
        </p:sp>
        <p:sp>
          <p:nvSpPr>
            <p:cNvPr id="28688" name="Rectangle 173"/>
            <p:cNvSpPr>
              <a:spLocks noChangeArrowheads="1"/>
            </p:cNvSpPr>
            <p:nvPr/>
          </p:nvSpPr>
          <p:spPr bwMode="auto">
            <a:xfrm>
              <a:off x="1870" y="2178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1" hangingPunct="1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ALU</a:t>
              </a:r>
            </a:p>
          </p:txBody>
        </p:sp>
        <p:sp>
          <p:nvSpPr>
            <p:cNvPr id="28689" name="Rectangle 174"/>
            <p:cNvSpPr>
              <a:spLocks noChangeArrowheads="1"/>
            </p:cNvSpPr>
            <p:nvPr/>
          </p:nvSpPr>
          <p:spPr bwMode="auto">
            <a:xfrm>
              <a:off x="991" y="2950"/>
              <a:ext cx="1687" cy="21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tIns="0" rIns="0" bIns="0" anchor="ctr"/>
            <a:lstStyle/>
            <a:p>
              <a:pPr eaLnBrk="1" hangingPunct="1"/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DRAM</a:t>
              </a:r>
            </a:p>
          </p:txBody>
        </p:sp>
      </p:grpSp>
      <p:sp>
        <p:nvSpPr>
          <p:cNvPr id="28680" name="Text Box 175"/>
          <p:cNvSpPr txBox="1">
            <a:spLocks noChangeArrowheads="1"/>
          </p:cNvSpPr>
          <p:nvPr/>
        </p:nvSpPr>
        <p:spPr bwMode="auto">
          <a:xfrm>
            <a:off x="2533650" y="4738688"/>
            <a:ext cx="757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CPU</a:t>
            </a:r>
          </a:p>
        </p:txBody>
      </p:sp>
      <p:sp>
        <p:nvSpPr>
          <p:cNvPr id="28681" name="Text Box 176"/>
          <p:cNvSpPr txBox="1">
            <a:spLocks noChangeArrowheads="1"/>
          </p:cNvSpPr>
          <p:nvPr/>
        </p:nvSpPr>
        <p:spPr bwMode="auto">
          <a:xfrm>
            <a:off x="5853113" y="4738688"/>
            <a:ext cx="757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GPU</a:t>
            </a:r>
          </a:p>
        </p:txBody>
      </p:sp>
      <p:sp>
        <p:nvSpPr>
          <p:cNvPr id="28682" name="Slide Number Placeholder 17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612C416-BA43-4644-A2C4-DF0429C24CCE}" type="slidenum">
              <a:rPr lang="en-US" sz="1400">
                <a:latin typeface="Arial  " charset="0"/>
                <a:cs typeface="Arial  " charset="0"/>
              </a:rPr>
              <a:pPr/>
              <a:t>11</a:t>
            </a:fld>
            <a:r>
              <a:rPr lang="en-US" sz="1400">
                <a:latin typeface="Arial  " charset="0"/>
                <a:cs typeface="Arial  " charset="0"/>
              </a:rPr>
              <a:t> </a:t>
            </a:r>
            <a:endParaRPr lang="en-US" sz="1400">
              <a:cs typeface="Arial  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6356350"/>
            <a:ext cx="99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[NVIDIA]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8686800" y="1332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65774200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2231: Parallel Computer Architecture and Programming</a:t>
            </a:r>
            <a:br>
              <a:rPr lang="en-US" b="1" dirty="0"/>
            </a:br>
            <a:r>
              <a:rPr lang="en-US" b="1" dirty="0"/>
              <a:t>GPUs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Fall 2017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A2E33A-EA90-4EC4-B1F5-051D808F97CF}"/>
              </a:ext>
            </a:extLst>
          </p:cNvPr>
          <p:cNvSpPr/>
          <p:nvPr/>
        </p:nvSpPr>
        <p:spPr>
          <a:xfrm>
            <a:off x="1371600" y="5947139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slides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Tor </a:t>
            </a:r>
            <a:r>
              <a:rPr lang="en-US" b="1" i="1" dirty="0" err="1">
                <a:solidFill>
                  <a:schemeClr val="tx2"/>
                </a:solidFill>
              </a:rPr>
              <a:t>Aamodt</a:t>
            </a:r>
            <a:r>
              <a:rPr lang="en-US" b="1" i="1" dirty="0">
                <a:solidFill>
                  <a:schemeClr val="tx2"/>
                </a:solidFill>
              </a:rPr>
              <a:t> (UBC)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14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57FDA-4F3A-4465-9CF4-B2D8E288D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Progress Report 	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EEEA9-20D6-4A61-927D-5CB9264C3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next week Friday (</a:t>
            </a:r>
            <a:r>
              <a:rPr lang="en-US" b="1" dirty="0"/>
              <a:t>Nov. 3</a:t>
            </a:r>
            <a:r>
              <a:rPr lang="en-US" b="1" baseline="30000" dirty="0"/>
              <a:t>rd</a:t>
            </a:r>
            <a:r>
              <a:rPr lang="en-US" dirty="0"/>
              <a:t>)</a:t>
            </a:r>
          </a:p>
          <a:p>
            <a:r>
              <a:rPr lang="en-US" dirty="0"/>
              <a:t>Ask questions after the class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5B9F6-B002-41C3-A843-7DFFE002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50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51809-2523-4B75-9072-594F44E60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#7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9D818-3F4A-4547-BEE5-DA6CF871A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u="sng" dirty="0">
                <a:hlinkClick r:id="rId2"/>
              </a:rPr>
              <a:t>GPUs and the Future of Parallel Computing</a:t>
            </a:r>
            <a:br>
              <a:rPr lang="en-CA" dirty="0">
                <a:solidFill>
                  <a:srgbClr val="0033CC"/>
                </a:solidFill>
              </a:rPr>
            </a:br>
            <a:r>
              <a:rPr lang="en-CA" dirty="0">
                <a:solidFill>
                  <a:srgbClr val="333333"/>
                </a:solidFill>
                <a:latin typeface="Helvetica Neue"/>
              </a:rPr>
              <a:t>Steve Keckler et al., </a:t>
            </a:r>
            <a:r>
              <a:rPr lang="en-CA" sz="2800" i="1" dirty="0">
                <a:solidFill>
                  <a:srgbClr val="333333"/>
                </a:solidFill>
                <a:latin typeface="Helvetica Neue"/>
              </a:rPr>
              <a:t>IEEE Micro 2011</a:t>
            </a:r>
          </a:p>
          <a:p>
            <a:pPr marL="0" indent="0">
              <a:buNone/>
            </a:pPr>
            <a:endParaRPr lang="en-US" sz="2800" i="1" dirty="0">
              <a:solidFill>
                <a:srgbClr val="333333"/>
              </a:solidFill>
              <a:latin typeface="Helvetica Neue"/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rgbClr val="333333"/>
                </a:solidFill>
                <a:latin typeface="Helvetica Neue"/>
              </a:rPr>
              <a:t>D</a:t>
            </a:r>
            <a:r>
              <a:rPr lang="en-CA" sz="2800" b="1" i="1" dirty="0" err="1">
                <a:solidFill>
                  <a:srgbClr val="333333"/>
                </a:solidFill>
                <a:latin typeface="Helvetica Neue"/>
              </a:rPr>
              <a:t>ue</a:t>
            </a:r>
            <a:r>
              <a:rPr lang="en-CA" sz="2800" b="1" i="1" dirty="0">
                <a:solidFill>
                  <a:srgbClr val="333333"/>
                </a:solidFill>
                <a:latin typeface="Helvetica Neue"/>
              </a:rPr>
              <a:t> Nov. 10</a:t>
            </a:r>
            <a:endParaRPr lang="en-CA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7A132B-88CD-434C-9C53-D4683D07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9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97F5D-0E3F-459F-9452-4AFD34CB8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#5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62219-F362-44DC-B05A-A2A77C0BE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08E1FFB-2CCB-4B04-B0DD-F4730F1A19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338162"/>
              </p:ext>
            </p:extLst>
          </p:nvPr>
        </p:nvGraphicFramePr>
        <p:xfrm>
          <a:off x="990600" y="1143000"/>
          <a:ext cx="6867185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8558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What is a GPU?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5344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/>
              <a:t>GPU = Graphics Processing Unit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/>
              <a:t>Accelerator for raster based graphics (OpenGL, DirectX)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/>
              <a:t>Highly programmable (Turing complete)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/>
              <a:t>Commodity hardware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/>
              <a:t>100’s of ALUs;  10’s of 1000s of concurrent threads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/>
          </a:p>
          <a:p>
            <a:pPr eaLnBrk="1" hangingPunct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AE7AC-0DFB-40CF-A4F2-C416A0FCE17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26" name="Picture 2" descr="Image result for nvidia volta v100">
            <a:extLst>
              <a:ext uri="{FF2B5EF4-FFF2-40B4-BE49-F238E27FC236}">
                <a16:creationId xmlns:a16="http://schemas.microsoft.com/office/drawing/2014/main" id="{E0A529F2-256B-45CA-81B0-39F5213CE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10476"/>
            <a:ext cx="5181600" cy="2728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DA09ADD-9C97-45C1-A47B-4106EB8EC58A}"/>
              </a:ext>
            </a:extLst>
          </p:cNvPr>
          <p:cNvSpPr txBox="1"/>
          <p:nvPr/>
        </p:nvSpPr>
        <p:spPr>
          <a:xfrm>
            <a:off x="3349217" y="6147809"/>
            <a:ext cx="1988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NVIDIA Volta: V100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552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r>
              <a:rPr lang="en-CA">
                <a:latin typeface="Arial  " charset="0"/>
                <a:ea typeface="ＭＳ Ｐゴシック" charset="0"/>
                <a:cs typeface="Arial  " charset="0"/>
              </a:rPr>
              <a:t>The GPU is Ubiquitous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06A7D4B-738E-9A42-B19C-675FCF438456}" type="slidenum">
              <a:rPr lang="en-US" sz="1400">
                <a:latin typeface="Arial  " charset="0"/>
              </a:rPr>
              <a:pPr/>
              <a:t>6</a:t>
            </a:fld>
            <a:r>
              <a:rPr lang="en-US" sz="1400">
                <a:latin typeface="Arial  " charset="0"/>
              </a:rPr>
              <a:t> </a:t>
            </a:r>
            <a:endParaRPr lang="en-US" sz="1400"/>
          </a:p>
        </p:txBody>
      </p:sp>
      <p:pic>
        <p:nvPicPr>
          <p:cNvPr id="24580" name="Picture 4" descr="amd-apu-graphics-size-compared-to-inte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44000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3782" y="6356350"/>
            <a:ext cx="177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[APU13 keynote]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86800" y="1332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739467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“Early” GPU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1981:  IBM PC Monochrome Display Adapter (2D)</a:t>
            </a:r>
          </a:p>
          <a:p>
            <a:pPr lvl="1"/>
            <a:r>
              <a:rPr lang="en-US" dirty="0"/>
              <a:t>1996:  3D graphics (e.g., 3dfx Voodoo)</a:t>
            </a:r>
          </a:p>
          <a:p>
            <a:pPr lvl="1"/>
            <a:r>
              <a:rPr lang="en-US" dirty="0"/>
              <a:t>1999:  register combiner (NVIDIA GeForce 256)</a:t>
            </a:r>
          </a:p>
          <a:p>
            <a:pPr lvl="1"/>
            <a:r>
              <a:rPr lang="en-US" dirty="0"/>
              <a:t>2001:  programmable </a:t>
            </a:r>
            <a:r>
              <a:rPr lang="en-US" dirty="0" err="1"/>
              <a:t>shaders</a:t>
            </a:r>
            <a:r>
              <a:rPr lang="en-US" dirty="0"/>
              <a:t> (NVIDIA GeForce 3)</a:t>
            </a:r>
          </a:p>
          <a:p>
            <a:pPr lvl="1"/>
            <a:r>
              <a:rPr lang="en-US" dirty="0"/>
              <a:t>2002:  floating-point (ATI Radeon 9700)</a:t>
            </a:r>
          </a:p>
          <a:p>
            <a:pPr lvl="1"/>
            <a:r>
              <a:rPr lang="en-US" dirty="0"/>
              <a:t>2005:  unified </a:t>
            </a:r>
            <a:r>
              <a:rPr lang="en-US" dirty="0" err="1"/>
              <a:t>shaders</a:t>
            </a:r>
            <a:r>
              <a:rPr lang="en-US" dirty="0"/>
              <a:t> (ATI R520 in Xbox 360)</a:t>
            </a:r>
          </a:p>
          <a:p>
            <a:pPr lvl="1"/>
            <a:r>
              <a:rPr lang="en-US" dirty="0"/>
              <a:t>2006:  compute (NVIDIA GeForce 8800)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C47D-D5CA-A042-A8D0-C217E3EA6E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AF5AC66-ECA0-A74F-8D9A-2F5F375C4BE0}" type="slidenum">
              <a:rPr lang="en-US" sz="1400">
                <a:latin typeface="Arial  " charset="0"/>
              </a:rPr>
              <a:pPr/>
              <a:t>8</a:t>
            </a:fld>
            <a:r>
              <a:rPr lang="en-US" sz="1400">
                <a:latin typeface="Arial  " charset="0"/>
              </a:rPr>
              <a:t> </a:t>
            </a:r>
            <a:endParaRPr lang="en-US" sz="140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762000" y="1116013"/>
            <a:ext cx="7162800" cy="502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03300"/>
          </a:xfrm>
        </p:spPr>
        <p:txBody>
          <a:bodyPr/>
          <a:lstStyle/>
          <a:p>
            <a:pPr eaLnBrk="1" hangingPunct="1"/>
            <a:r>
              <a:rPr lang="en-US" sz="3600">
                <a:latin typeface="Arial  " charset="0"/>
                <a:ea typeface="ＭＳ Ｐゴシック" charset="0"/>
                <a:cs typeface="Arial  " charset="0"/>
              </a:rPr>
              <a:t>GPU: The Life of a Triangle</a:t>
            </a:r>
            <a:endParaRPr lang="en-US">
              <a:latin typeface="Arial  " charset="0"/>
              <a:ea typeface="ＭＳ Ｐゴシック" charset="0"/>
              <a:cs typeface="Arial  " charset="0"/>
            </a:endParaRPr>
          </a:p>
        </p:txBody>
      </p:sp>
      <p:sp>
        <p:nvSpPr>
          <p:cNvPr id="25605" name="AutoShape 4"/>
          <p:cNvSpPr>
            <a:spLocks noChangeAspect="1" noChangeArrowheads="1" noTextEdit="1"/>
          </p:cNvSpPr>
          <p:nvPr/>
        </p:nvSpPr>
        <p:spPr bwMode="auto">
          <a:xfrm>
            <a:off x="966788" y="1108075"/>
            <a:ext cx="6835775" cy="506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977900" y="5672138"/>
            <a:ext cx="3281363" cy="3698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1512888" y="4010025"/>
            <a:ext cx="3290887" cy="3698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Rectangle 7"/>
          <p:cNvSpPr>
            <a:spLocks noChangeArrowheads="1"/>
          </p:cNvSpPr>
          <p:nvPr/>
        </p:nvSpPr>
        <p:spPr bwMode="auto">
          <a:xfrm>
            <a:off x="977900" y="3455988"/>
            <a:ext cx="3141663" cy="148113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Rectangle 8"/>
          <p:cNvSpPr>
            <a:spLocks noChangeArrowheads="1"/>
          </p:cNvSpPr>
          <p:nvPr/>
        </p:nvSpPr>
        <p:spPr bwMode="auto">
          <a:xfrm>
            <a:off x="977900" y="2901950"/>
            <a:ext cx="3465513" cy="3698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Rectangle 9"/>
          <p:cNvSpPr>
            <a:spLocks noChangeArrowheads="1"/>
          </p:cNvSpPr>
          <p:nvPr/>
        </p:nvSpPr>
        <p:spPr bwMode="auto">
          <a:xfrm>
            <a:off x="974725" y="2346325"/>
            <a:ext cx="2987675" cy="3698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Rectangle 10"/>
          <p:cNvSpPr>
            <a:spLocks noChangeArrowheads="1"/>
          </p:cNvSpPr>
          <p:nvPr/>
        </p:nvSpPr>
        <p:spPr bwMode="auto">
          <a:xfrm>
            <a:off x="977900" y="1792288"/>
            <a:ext cx="3373438" cy="3698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Rectangle 11"/>
          <p:cNvSpPr>
            <a:spLocks noChangeArrowheads="1"/>
          </p:cNvSpPr>
          <p:nvPr/>
        </p:nvSpPr>
        <p:spPr bwMode="auto">
          <a:xfrm>
            <a:off x="977900" y="1238250"/>
            <a:ext cx="2755900" cy="36988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Rectangle 12"/>
          <p:cNvSpPr>
            <a:spLocks noChangeArrowheads="1"/>
          </p:cNvSpPr>
          <p:nvPr/>
        </p:nvSpPr>
        <p:spPr bwMode="auto">
          <a:xfrm>
            <a:off x="5265738" y="4010025"/>
            <a:ext cx="369887" cy="369888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Rectangle 13"/>
          <p:cNvSpPr>
            <a:spLocks noChangeArrowheads="1"/>
          </p:cNvSpPr>
          <p:nvPr/>
        </p:nvSpPr>
        <p:spPr bwMode="auto">
          <a:xfrm>
            <a:off x="4803775" y="4010025"/>
            <a:ext cx="831850" cy="369888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Rectangle 14"/>
          <p:cNvSpPr>
            <a:spLocks noChangeArrowheads="1"/>
          </p:cNvSpPr>
          <p:nvPr/>
        </p:nvSpPr>
        <p:spPr bwMode="auto">
          <a:xfrm>
            <a:off x="4803775" y="4010025"/>
            <a:ext cx="831850" cy="369888"/>
          </a:xfrm>
          <a:prstGeom prst="rect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15"/>
          <p:cNvSpPr>
            <a:spLocks noChangeArrowheads="1"/>
          </p:cNvSpPr>
          <p:nvPr/>
        </p:nvSpPr>
        <p:spPr bwMode="auto">
          <a:xfrm>
            <a:off x="4886325" y="4079875"/>
            <a:ext cx="6810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Texture</a:t>
            </a:r>
            <a:endParaRPr lang="en-US" sz="2000">
              <a:latin typeface="Arial" charset="0"/>
            </a:endParaRP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391400" y="4010025"/>
            <a:ext cx="369888" cy="369888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7"/>
          <p:cNvSpPr>
            <a:spLocks noChangeShapeType="1"/>
          </p:cNvSpPr>
          <p:nvPr/>
        </p:nvSpPr>
        <p:spPr bwMode="auto">
          <a:xfrm flipH="1">
            <a:off x="5715000" y="4132263"/>
            <a:ext cx="1676400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Freeform 18"/>
          <p:cNvSpPr>
            <a:spLocks/>
          </p:cNvSpPr>
          <p:nvPr/>
        </p:nvSpPr>
        <p:spPr bwMode="auto">
          <a:xfrm>
            <a:off x="5635625" y="4079875"/>
            <a:ext cx="106363" cy="106363"/>
          </a:xfrm>
          <a:custGeom>
            <a:avLst/>
            <a:gdLst>
              <a:gd name="T0" fmla="*/ 0 w 220"/>
              <a:gd name="T1" fmla="*/ 2147483647 h 220"/>
              <a:gd name="T2" fmla="*/ 2147483647 w 220"/>
              <a:gd name="T3" fmla="*/ 0 h 220"/>
              <a:gd name="T4" fmla="*/ 2147483647 w 220"/>
              <a:gd name="T5" fmla="*/ 2147483647 h 220"/>
              <a:gd name="T6" fmla="*/ 0 w 220"/>
              <a:gd name="T7" fmla="*/ 2147483647 h 220"/>
              <a:gd name="T8" fmla="*/ 0 60000 65536"/>
              <a:gd name="T9" fmla="*/ 0 60000 65536"/>
              <a:gd name="T10" fmla="*/ 0 60000 65536"/>
              <a:gd name="T11" fmla="*/ 0 60000 65536"/>
              <a:gd name="T12" fmla="*/ 0 w 220"/>
              <a:gd name="T13" fmla="*/ 0 h 220"/>
              <a:gd name="T14" fmla="*/ 220 w 220"/>
              <a:gd name="T15" fmla="*/ 220 h 2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" h="220">
                <a:moveTo>
                  <a:pt x="0" y="110"/>
                </a:moveTo>
                <a:lnTo>
                  <a:pt x="220" y="0"/>
                </a:lnTo>
                <a:cubicBezTo>
                  <a:pt x="185" y="69"/>
                  <a:pt x="185" y="151"/>
                  <a:pt x="220" y="22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0" name="Line 19"/>
          <p:cNvSpPr>
            <a:spLocks noChangeShapeType="1"/>
          </p:cNvSpPr>
          <p:nvPr/>
        </p:nvSpPr>
        <p:spPr bwMode="auto">
          <a:xfrm flipH="1">
            <a:off x="5635625" y="4256088"/>
            <a:ext cx="1674813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Freeform 20"/>
          <p:cNvSpPr>
            <a:spLocks/>
          </p:cNvSpPr>
          <p:nvPr/>
        </p:nvSpPr>
        <p:spPr bwMode="auto">
          <a:xfrm>
            <a:off x="7285038" y="4203700"/>
            <a:ext cx="106362" cy="104775"/>
          </a:xfrm>
          <a:custGeom>
            <a:avLst/>
            <a:gdLst>
              <a:gd name="T0" fmla="*/ 2147483647 w 220"/>
              <a:gd name="T1" fmla="*/ 2147483647 h 220"/>
              <a:gd name="T2" fmla="*/ 0 w 220"/>
              <a:gd name="T3" fmla="*/ 2147483647 h 220"/>
              <a:gd name="T4" fmla="*/ 0 w 220"/>
              <a:gd name="T5" fmla="*/ 0 h 220"/>
              <a:gd name="T6" fmla="*/ 2147483647 w 220"/>
              <a:gd name="T7" fmla="*/ 2147483647 h 220"/>
              <a:gd name="T8" fmla="*/ 0 60000 65536"/>
              <a:gd name="T9" fmla="*/ 0 60000 65536"/>
              <a:gd name="T10" fmla="*/ 0 60000 65536"/>
              <a:gd name="T11" fmla="*/ 0 60000 65536"/>
              <a:gd name="T12" fmla="*/ 0 w 220"/>
              <a:gd name="T13" fmla="*/ 0 h 220"/>
              <a:gd name="T14" fmla="*/ 220 w 220"/>
              <a:gd name="T15" fmla="*/ 220 h 2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" h="220">
                <a:moveTo>
                  <a:pt x="220" y="110"/>
                </a:moveTo>
                <a:lnTo>
                  <a:pt x="0" y="220"/>
                </a:lnTo>
                <a:cubicBezTo>
                  <a:pt x="34" y="151"/>
                  <a:pt x="34" y="69"/>
                  <a:pt x="0" y="0"/>
                </a:cubicBezTo>
                <a:lnTo>
                  <a:pt x="220" y="11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2" name="Rectangle 21"/>
          <p:cNvSpPr>
            <a:spLocks noChangeArrowheads="1"/>
          </p:cNvSpPr>
          <p:nvPr/>
        </p:nvSpPr>
        <p:spPr bwMode="auto">
          <a:xfrm>
            <a:off x="7391400" y="2900363"/>
            <a:ext cx="369888" cy="369887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Rectangle 22"/>
          <p:cNvSpPr>
            <a:spLocks noChangeArrowheads="1"/>
          </p:cNvSpPr>
          <p:nvPr/>
        </p:nvSpPr>
        <p:spPr bwMode="auto">
          <a:xfrm>
            <a:off x="5635625" y="2900363"/>
            <a:ext cx="369888" cy="369887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Rectangle 23"/>
          <p:cNvSpPr>
            <a:spLocks noChangeArrowheads="1"/>
          </p:cNvSpPr>
          <p:nvPr/>
        </p:nvSpPr>
        <p:spPr bwMode="auto">
          <a:xfrm>
            <a:off x="7413625" y="1238250"/>
            <a:ext cx="369888" cy="369888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Rectangle 24"/>
          <p:cNvSpPr>
            <a:spLocks noChangeArrowheads="1"/>
          </p:cNvSpPr>
          <p:nvPr/>
        </p:nvSpPr>
        <p:spPr bwMode="auto">
          <a:xfrm>
            <a:off x="6513513" y="1238250"/>
            <a:ext cx="369887" cy="369888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25"/>
          <p:cNvSpPr>
            <a:spLocks noChangeShapeType="1"/>
          </p:cNvSpPr>
          <p:nvPr/>
        </p:nvSpPr>
        <p:spPr bwMode="auto">
          <a:xfrm flipH="1">
            <a:off x="6962775" y="1362075"/>
            <a:ext cx="450850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Freeform 26"/>
          <p:cNvSpPr>
            <a:spLocks/>
          </p:cNvSpPr>
          <p:nvPr/>
        </p:nvSpPr>
        <p:spPr bwMode="auto">
          <a:xfrm>
            <a:off x="6883400" y="1308100"/>
            <a:ext cx="104775" cy="106363"/>
          </a:xfrm>
          <a:custGeom>
            <a:avLst/>
            <a:gdLst>
              <a:gd name="T0" fmla="*/ 0 w 220"/>
              <a:gd name="T1" fmla="*/ 2147483647 h 220"/>
              <a:gd name="T2" fmla="*/ 2147483647 w 220"/>
              <a:gd name="T3" fmla="*/ 0 h 220"/>
              <a:gd name="T4" fmla="*/ 2147483647 w 220"/>
              <a:gd name="T5" fmla="*/ 2147483647 h 220"/>
              <a:gd name="T6" fmla="*/ 2147483647 w 220"/>
              <a:gd name="T7" fmla="*/ 2147483647 h 220"/>
              <a:gd name="T8" fmla="*/ 0 w 220"/>
              <a:gd name="T9" fmla="*/ 2147483647 h 2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220"/>
              <a:gd name="T17" fmla="*/ 220 w 220"/>
              <a:gd name="T18" fmla="*/ 220 h 2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220">
                <a:moveTo>
                  <a:pt x="0" y="110"/>
                </a:moveTo>
                <a:lnTo>
                  <a:pt x="220" y="0"/>
                </a:lnTo>
                <a:cubicBezTo>
                  <a:pt x="185" y="69"/>
                  <a:pt x="185" y="150"/>
                  <a:pt x="220" y="22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8" name="Line 27"/>
          <p:cNvSpPr>
            <a:spLocks noChangeShapeType="1"/>
          </p:cNvSpPr>
          <p:nvPr/>
        </p:nvSpPr>
        <p:spPr bwMode="auto">
          <a:xfrm flipH="1">
            <a:off x="6883400" y="1484313"/>
            <a:ext cx="450850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Freeform 28"/>
          <p:cNvSpPr>
            <a:spLocks/>
          </p:cNvSpPr>
          <p:nvPr/>
        </p:nvSpPr>
        <p:spPr bwMode="auto">
          <a:xfrm>
            <a:off x="7308850" y="1431925"/>
            <a:ext cx="104775" cy="106363"/>
          </a:xfrm>
          <a:custGeom>
            <a:avLst/>
            <a:gdLst>
              <a:gd name="T0" fmla="*/ 2147483647 w 220"/>
              <a:gd name="T1" fmla="*/ 2147483647 h 220"/>
              <a:gd name="T2" fmla="*/ 0 w 220"/>
              <a:gd name="T3" fmla="*/ 2147483647 h 220"/>
              <a:gd name="T4" fmla="*/ 0 w 220"/>
              <a:gd name="T5" fmla="*/ 0 h 220"/>
              <a:gd name="T6" fmla="*/ 0 w 220"/>
              <a:gd name="T7" fmla="*/ 0 h 220"/>
              <a:gd name="T8" fmla="*/ 2147483647 w 220"/>
              <a:gd name="T9" fmla="*/ 2147483647 h 2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220"/>
              <a:gd name="T17" fmla="*/ 220 w 220"/>
              <a:gd name="T18" fmla="*/ 220 h 2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220">
                <a:moveTo>
                  <a:pt x="220" y="110"/>
                </a:moveTo>
                <a:lnTo>
                  <a:pt x="0" y="220"/>
                </a:lnTo>
                <a:cubicBezTo>
                  <a:pt x="34" y="150"/>
                  <a:pt x="34" y="69"/>
                  <a:pt x="0" y="0"/>
                </a:cubicBezTo>
                <a:lnTo>
                  <a:pt x="220" y="11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0" name="Rectangle 29"/>
          <p:cNvSpPr>
            <a:spLocks noChangeArrowheads="1"/>
          </p:cNvSpPr>
          <p:nvPr/>
        </p:nvSpPr>
        <p:spPr bwMode="auto">
          <a:xfrm>
            <a:off x="3741738" y="1238250"/>
            <a:ext cx="2955925" cy="369888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Rectangle 30"/>
          <p:cNvSpPr>
            <a:spLocks noChangeArrowheads="1"/>
          </p:cNvSpPr>
          <p:nvPr/>
        </p:nvSpPr>
        <p:spPr bwMode="auto">
          <a:xfrm>
            <a:off x="3741738" y="1238250"/>
            <a:ext cx="3116262" cy="369888"/>
          </a:xfrm>
          <a:prstGeom prst="rect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Rectangle 31"/>
          <p:cNvSpPr>
            <a:spLocks noChangeArrowheads="1"/>
          </p:cNvSpPr>
          <p:nvPr/>
        </p:nvSpPr>
        <p:spPr bwMode="auto">
          <a:xfrm>
            <a:off x="3846513" y="1308100"/>
            <a:ext cx="481012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Host </a:t>
            </a:r>
            <a:endParaRPr lang="en-US" sz="2000">
              <a:latin typeface="Arial" charset="0"/>
            </a:endParaRPr>
          </a:p>
        </p:txBody>
      </p:sp>
      <p:sp>
        <p:nvSpPr>
          <p:cNvPr id="25633" name="Rectangle 32"/>
          <p:cNvSpPr>
            <a:spLocks noChangeArrowheads="1"/>
          </p:cNvSpPr>
          <p:nvPr/>
        </p:nvSpPr>
        <p:spPr bwMode="auto">
          <a:xfrm>
            <a:off x="4308475" y="1308100"/>
            <a:ext cx="1587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/  </a:t>
            </a:r>
            <a:endParaRPr lang="en-US" sz="2000">
              <a:latin typeface="Arial" charset="0"/>
            </a:endParaRPr>
          </a:p>
        </p:txBody>
      </p:sp>
      <p:sp>
        <p:nvSpPr>
          <p:cNvPr id="25634" name="Rectangle 33"/>
          <p:cNvSpPr>
            <a:spLocks noChangeArrowheads="1"/>
          </p:cNvSpPr>
          <p:nvPr/>
        </p:nvSpPr>
        <p:spPr bwMode="auto">
          <a:xfrm>
            <a:off x="4462463" y="1308100"/>
            <a:ext cx="9588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Front End </a:t>
            </a:r>
            <a:endParaRPr lang="en-US" sz="2000">
              <a:latin typeface="Arial" charset="0"/>
            </a:endParaRPr>
          </a:p>
        </p:txBody>
      </p:sp>
      <p:sp>
        <p:nvSpPr>
          <p:cNvPr id="25635" name="Rectangle 34"/>
          <p:cNvSpPr>
            <a:spLocks noChangeArrowheads="1"/>
          </p:cNvSpPr>
          <p:nvPr/>
        </p:nvSpPr>
        <p:spPr bwMode="auto">
          <a:xfrm>
            <a:off x="5386388" y="1308100"/>
            <a:ext cx="106362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/ </a:t>
            </a:r>
            <a:endParaRPr lang="en-US" sz="2000">
              <a:latin typeface="Arial" charset="0"/>
            </a:endParaRPr>
          </a:p>
        </p:txBody>
      </p:sp>
      <p:sp>
        <p:nvSpPr>
          <p:cNvPr id="25636" name="Rectangle 35"/>
          <p:cNvSpPr>
            <a:spLocks noChangeArrowheads="1"/>
          </p:cNvSpPr>
          <p:nvPr/>
        </p:nvSpPr>
        <p:spPr bwMode="auto">
          <a:xfrm>
            <a:off x="5486400" y="1308100"/>
            <a:ext cx="114458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Vertex Fetch</a:t>
            </a:r>
            <a:endParaRPr lang="en-US" sz="2000">
              <a:latin typeface="Arial" charset="0"/>
            </a:endParaRPr>
          </a:p>
        </p:txBody>
      </p:sp>
      <p:sp>
        <p:nvSpPr>
          <p:cNvPr id="25637" name="Rectangle 36"/>
          <p:cNvSpPr>
            <a:spLocks noChangeArrowheads="1"/>
          </p:cNvSpPr>
          <p:nvPr/>
        </p:nvSpPr>
        <p:spPr bwMode="auto">
          <a:xfrm>
            <a:off x="7391400" y="5672138"/>
            <a:ext cx="369888" cy="369887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Rectangle 37"/>
          <p:cNvSpPr>
            <a:spLocks noChangeArrowheads="1"/>
          </p:cNvSpPr>
          <p:nvPr/>
        </p:nvSpPr>
        <p:spPr bwMode="auto">
          <a:xfrm>
            <a:off x="5819775" y="5672138"/>
            <a:ext cx="369888" cy="369887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Rectangle 38"/>
          <p:cNvSpPr>
            <a:spLocks noChangeArrowheads="1"/>
          </p:cNvSpPr>
          <p:nvPr/>
        </p:nvSpPr>
        <p:spPr bwMode="auto">
          <a:xfrm>
            <a:off x="7391400" y="1238250"/>
            <a:ext cx="369888" cy="4803775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0" name="Rectangle 39"/>
          <p:cNvSpPr>
            <a:spLocks noChangeArrowheads="1"/>
          </p:cNvSpPr>
          <p:nvPr/>
        </p:nvSpPr>
        <p:spPr bwMode="auto">
          <a:xfrm>
            <a:off x="7391400" y="1238250"/>
            <a:ext cx="369888" cy="4803775"/>
          </a:xfrm>
          <a:prstGeom prst="rect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1" name="Rectangle 40"/>
          <p:cNvSpPr>
            <a:spLocks noChangeArrowheads="1"/>
          </p:cNvSpPr>
          <p:nvPr/>
        </p:nvSpPr>
        <p:spPr bwMode="auto">
          <a:xfrm rot="-5400000">
            <a:off x="7514432" y="4504531"/>
            <a:ext cx="1158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F</a:t>
            </a:r>
            <a:endParaRPr lang="en-US" sz="2000">
              <a:latin typeface="Arial" charset="0"/>
            </a:endParaRPr>
          </a:p>
        </p:txBody>
      </p:sp>
      <p:sp>
        <p:nvSpPr>
          <p:cNvPr id="25642" name="Rectangle 41"/>
          <p:cNvSpPr>
            <a:spLocks noChangeArrowheads="1"/>
          </p:cNvSpPr>
          <p:nvPr/>
        </p:nvSpPr>
        <p:spPr bwMode="auto">
          <a:xfrm rot="-5400000">
            <a:off x="7535069" y="4417219"/>
            <a:ext cx="746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r</a:t>
            </a:r>
            <a:endParaRPr lang="en-US" sz="2000">
              <a:latin typeface="Arial" charset="0"/>
            </a:endParaRPr>
          </a:p>
        </p:txBody>
      </p:sp>
      <p:sp>
        <p:nvSpPr>
          <p:cNvPr id="25643" name="Rectangle 42"/>
          <p:cNvSpPr>
            <a:spLocks noChangeArrowheads="1"/>
          </p:cNvSpPr>
          <p:nvPr/>
        </p:nvSpPr>
        <p:spPr bwMode="auto">
          <a:xfrm rot="-5400000">
            <a:off x="7519195" y="4326731"/>
            <a:ext cx="1063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a</a:t>
            </a:r>
            <a:endParaRPr lang="en-US" sz="2000">
              <a:latin typeface="Arial" charset="0"/>
            </a:endParaRPr>
          </a:p>
        </p:txBody>
      </p:sp>
      <p:sp>
        <p:nvSpPr>
          <p:cNvPr id="25644" name="Rectangle 43"/>
          <p:cNvSpPr>
            <a:spLocks noChangeArrowheads="1"/>
          </p:cNvSpPr>
          <p:nvPr/>
        </p:nvSpPr>
        <p:spPr bwMode="auto">
          <a:xfrm rot="-5400000">
            <a:off x="7485857" y="4193381"/>
            <a:ext cx="17303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>
              <a:latin typeface="Arial" charset="0"/>
            </a:endParaRPr>
          </a:p>
        </p:txBody>
      </p:sp>
      <p:sp>
        <p:nvSpPr>
          <p:cNvPr id="25645" name="Rectangle 44"/>
          <p:cNvSpPr>
            <a:spLocks noChangeArrowheads="1"/>
          </p:cNvSpPr>
          <p:nvPr/>
        </p:nvSpPr>
        <p:spPr bwMode="auto">
          <a:xfrm rot="-5400000">
            <a:off x="7519194" y="4064794"/>
            <a:ext cx="10636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>
              <a:latin typeface="Arial" charset="0"/>
            </a:endParaRPr>
          </a:p>
        </p:txBody>
      </p:sp>
      <p:sp>
        <p:nvSpPr>
          <p:cNvPr id="25646" name="Rectangle 45"/>
          <p:cNvSpPr>
            <a:spLocks noChangeArrowheads="1"/>
          </p:cNvSpPr>
          <p:nvPr/>
        </p:nvSpPr>
        <p:spPr bwMode="auto">
          <a:xfrm rot="-5400000">
            <a:off x="7546182" y="3983831"/>
            <a:ext cx="523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 </a:t>
            </a:r>
            <a:endParaRPr lang="en-US" sz="2000">
              <a:latin typeface="Arial" charset="0"/>
            </a:endParaRPr>
          </a:p>
        </p:txBody>
      </p:sp>
      <p:sp>
        <p:nvSpPr>
          <p:cNvPr id="25647" name="Rectangle 46"/>
          <p:cNvSpPr>
            <a:spLocks noChangeArrowheads="1"/>
          </p:cNvSpPr>
          <p:nvPr/>
        </p:nvSpPr>
        <p:spPr bwMode="auto">
          <a:xfrm rot="-5400000">
            <a:off x="7503320" y="3894931"/>
            <a:ext cx="1381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B</a:t>
            </a:r>
            <a:endParaRPr lang="en-US" sz="2000">
              <a:latin typeface="Arial" charset="0"/>
            </a:endParaRPr>
          </a:p>
        </p:txBody>
      </p:sp>
      <p:sp>
        <p:nvSpPr>
          <p:cNvPr id="25648" name="Rectangle 47"/>
          <p:cNvSpPr>
            <a:spLocks noChangeArrowheads="1"/>
          </p:cNvSpPr>
          <p:nvPr/>
        </p:nvSpPr>
        <p:spPr bwMode="auto">
          <a:xfrm rot="-5400000">
            <a:off x="7514432" y="3766344"/>
            <a:ext cx="11588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u</a:t>
            </a:r>
            <a:endParaRPr lang="en-US" sz="2000">
              <a:latin typeface="Arial" charset="0"/>
            </a:endParaRPr>
          </a:p>
        </p:txBody>
      </p:sp>
      <p:sp>
        <p:nvSpPr>
          <p:cNvPr id="25649" name="Rectangle 48"/>
          <p:cNvSpPr>
            <a:spLocks noChangeArrowheads="1"/>
          </p:cNvSpPr>
          <p:nvPr/>
        </p:nvSpPr>
        <p:spPr bwMode="auto">
          <a:xfrm rot="-5400000">
            <a:off x="7540626" y="3684587"/>
            <a:ext cx="635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f</a:t>
            </a:r>
            <a:endParaRPr lang="en-US" sz="2000">
              <a:latin typeface="Arial" charset="0"/>
            </a:endParaRPr>
          </a:p>
        </p:txBody>
      </p:sp>
      <p:sp>
        <p:nvSpPr>
          <p:cNvPr id="25650" name="Rectangle 49"/>
          <p:cNvSpPr>
            <a:spLocks noChangeArrowheads="1"/>
          </p:cNvSpPr>
          <p:nvPr/>
        </p:nvSpPr>
        <p:spPr bwMode="auto">
          <a:xfrm rot="-5400000">
            <a:off x="7540626" y="3622675"/>
            <a:ext cx="635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f</a:t>
            </a:r>
            <a:endParaRPr lang="en-US" sz="2000">
              <a:latin typeface="Arial" charset="0"/>
            </a:endParaRPr>
          </a:p>
        </p:txBody>
      </p:sp>
      <p:sp>
        <p:nvSpPr>
          <p:cNvPr id="25651" name="Rectangle 50"/>
          <p:cNvSpPr>
            <a:spLocks noChangeArrowheads="1"/>
          </p:cNvSpPr>
          <p:nvPr/>
        </p:nvSpPr>
        <p:spPr bwMode="auto">
          <a:xfrm rot="-5400000">
            <a:off x="7519194" y="3540919"/>
            <a:ext cx="10636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>
              <a:latin typeface="Arial" charset="0"/>
            </a:endParaRPr>
          </a:p>
        </p:txBody>
      </p:sp>
      <p:sp>
        <p:nvSpPr>
          <p:cNvPr id="25652" name="Rectangle 51"/>
          <p:cNvSpPr>
            <a:spLocks noChangeArrowheads="1"/>
          </p:cNvSpPr>
          <p:nvPr/>
        </p:nvSpPr>
        <p:spPr bwMode="auto">
          <a:xfrm rot="-5400000">
            <a:off x="7535069" y="3445669"/>
            <a:ext cx="746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r</a:t>
            </a:r>
            <a:endParaRPr lang="en-US" sz="2000">
              <a:latin typeface="Arial" charset="0"/>
            </a:endParaRPr>
          </a:p>
        </p:txBody>
      </p:sp>
      <p:sp>
        <p:nvSpPr>
          <p:cNvPr id="25653" name="Rectangle 52"/>
          <p:cNvSpPr>
            <a:spLocks noChangeArrowheads="1"/>
          </p:cNvSpPr>
          <p:nvPr/>
        </p:nvSpPr>
        <p:spPr bwMode="auto">
          <a:xfrm rot="-5400000">
            <a:off x="7546182" y="3388519"/>
            <a:ext cx="5238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 </a:t>
            </a:r>
            <a:endParaRPr lang="en-US" sz="2000">
              <a:latin typeface="Arial" charset="0"/>
            </a:endParaRPr>
          </a:p>
        </p:txBody>
      </p:sp>
      <p:sp>
        <p:nvSpPr>
          <p:cNvPr id="25654" name="Rectangle 53"/>
          <p:cNvSpPr>
            <a:spLocks noChangeArrowheads="1"/>
          </p:cNvSpPr>
          <p:nvPr/>
        </p:nvSpPr>
        <p:spPr bwMode="auto">
          <a:xfrm rot="-5400000">
            <a:off x="7503320" y="3291681"/>
            <a:ext cx="1381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C</a:t>
            </a:r>
            <a:endParaRPr lang="en-US" sz="2000">
              <a:latin typeface="Arial" charset="0"/>
            </a:endParaRPr>
          </a:p>
        </p:txBody>
      </p:sp>
      <p:sp>
        <p:nvSpPr>
          <p:cNvPr id="25655" name="Rectangle 54"/>
          <p:cNvSpPr>
            <a:spLocks noChangeArrowheads="1"/>
          </p:cNvSpPr>
          <p:nvPr/>
        </p:nvSpPr>
        <p:spPr bwMode="auto">
          <a:xfrm rot="-5400000">
            <a:off x="7514432" y="3169444"/>
            <a:ext cx="11588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o</a:t>
            </a:r>
            <a:endParaRPr lang="en-US" sz="2000">
              <a:latin typeface="Arial" charset="0"/>
            </a:endParaRPr>
          </a:p>
        </p:txBody>
      </p:sp>
      <p:sp>
        <p:nvSpPr>
          <p:cNvPr id="25656" name="Rectangle 55"/>
          <p:cNvSpPr>
            <a:spLocks noChangeArrowheads="1"/>
          </p:cNvSpPr>
          <p:nvPr/>
        </p:nvSpPr>
        <p:spPr bwMode="auto">
          <a:xfrm rot="-5400000">
            <a:off x="7514432" y="3055144"/>
            <a:ext cx="11588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n</a:t>
            </a:r>
            <a:endParaRPr lang="en-US" sz="2000">
              <a:latin typeface="Arial" charset="0"/>
            </a:endParaRPr>
          </a:p>
        </p:txBody>
      </p:sp>
      <p:sp>
        <p:nvSpPr>
          <p:cNvPr id="25657" name="Rectangle 56"/>
          <p:cNvSpPr>
            <a:spLocks noChangeArrowheads="1"/>
          </p:cNvSpPr>
          <p:nvPr/>
        </p:nvSpPr>
        <p:spPr bwMode="auto">
          <a:xfrm rot="-5400000">
            <a:off x="7540626" y="2973387"/>
            <a:ext cx="635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t</a:t>
            </a:r>
            <a:endParaRPr lang="en-US" sz="2000">
              <a:latin typeface="Arial" charset="0"/>
            </a:endParaRPr>
          </a:p>
        </p:txBody>
      </p:sp>
      <p:sp>
        <p:nvSpPr>
          <p:cNvPr id="25658" name="Rectangle 57"/>
          <p:cNvSpPr>
            <a:spLocks noChangeArrowheads="1"/>
          </p:cNvSpPr>
          <p:nvPr/>
        </p:nvSpPr>
        <p:spPr bwMode="auto">
          <a:xfrm rot="-5400000">
            <a:off x="7535069" y="2905919"/>
            <a:ext cx="746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r</a:t>
            </a:r>
            <a:endParaRPr lang="en-US" sz="2000">
              <a:latin typeface="Arial" charset="0"/>
            </a:endParaRPr>
          </a:p>
        </p:txBody>
      </p:sp>
      <p:sp>
        <p:nvSpPr>
          <p:cNvPr id="25659" name="Rectangle 58"/>
          <p:cNvSpPr>
            <a:spLocks noChangeArrowheads="1"/>
          </p:cNvSpPr>
          <p:nvPr/>
        </p:nvSpPr>
        <p:spPr bwMode="auto">
          <a:xfrm rot="-5400000">
            <a:off x="7514432" y="2807494"/>
            <a:ext cx="11588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o</a:t>
            </a:r>
            <a:endParaRPr lang="en-US" sz="2000">
              <a:latin typeface="Arial" charset="0"/>
            </a:endParaRPr>
          </a:p>
        </p:txBody>
      </p:sp>
      <p:sp>
        <p:nvSpPr>
          <p:cNvPr id="25660" name="Rectangle 59"/>
          <p:cNvSpPr>
            <a:spLocks noChangeArrowheads="1"/>
          </p:cNvSpPr>
          <p:nvPr/>
        </p:nvSpPr>
        <p:spPr bwMode="auto">
          <a:xfrm rot="-5400000">
            <a:off x="7546182" y="2732881"/>
            <a:ext cx="523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l</a:t>
            </a:r>
            <a:endParaRPr lang="en-US" sz="2000">
              <a:latin typeface="Arial" charset="0"/>
            </a:endParaRPr>
          </a:p>
        </p:txBody>
      </p:sp>
      <p:sp>
        <p:nvSpPr>
          <p:cNvPr id="25661" name="Rectangle 60"/>
          <p:cNvSpPr>
            <a:spLocks noChangeArrowheads="1"/>
          </p:cNvSpPr>
          <p:nvPr/>
        </p:nvSpPr>
        <p:spPr bwMode="auto">
          <a:xfrm rot="-5400000">
            <a:off x="7546182" y="2680494"/>
            <a:ext cx="5238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l</a:t>
            </a:r>
            <a:endParaRPr lang="en-US" sz="2000">
              <a:latin typeface="Arial" charset="0"/>
            </a:endParaRPr>
          </a:p>
        </p:txBody>
      </p:sp>
      <p:sp>
        <p:nvSpPr>
          <p:cNvPr id="25662" name="Rectangle 61"/>
          <p:cNvSpPr>
            <a:spLocks noChangeArrowheads="1"/>
          </p:cNvSpPr>
          <p:nvPr/>
        </p:nvSpPr>
        <p:spPr bwMode="auto">
          <a:xfrm rot="-5400000">
            <a:off x="7519195" y="2599531"/>
            <a:ext cx="1063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>
              <a:latin typeface="Arial" charset="0"/>
            </a:endParaRPr>
          </a:p>
        </p:txBody>
      </p:sp>
      <p:sp>
        <p:nvSpPr>
          <p:cNvPr id="25663" name="Rectangle 62"/>
          <p:cNvSpPr>
            <a:spLocks noChangeArrowheads="1"/>
          </p:cNvSpPr>
          <p:nvPr/>
        </p:nvSpPr>
        <p:spPr bwMode="auto">
          <a:xfrm rot="-5400000">
            <a:off x="7535070" y="2513806"/>
            <a:ext cx="746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r</a:t>
            </a:r>
            <a:endParaRPr lang="en-US" sz="2000">
              <a:latin typeface="Arial" charset="0"/>
            </a:endParaRPr>
          </a:p>
        </p:txBody>
      </p:sp>
      <p:sp>
        <p:nvSpPr>
          <p:cNvPr id="25664" name="Rectangle 63"/>
          <p:cNvSpPr>
            <a:spLocks noChangeArrowheads="1"/>
          </p:cNvSpPr>
          <p:nvPr/>
        </p:nvSpPr>
        <p:spPr bwMode="auto">
          <a:xfrm>
            <a:off x="4341813" y="1792288"/>
            <a:ext cx="1755775" cy="369887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65" name="Rectangle 64"/>
          <p:cNvSpPr>
            <a:spLocks noChangeArrowheads="1"/>
          </p:cNvSpPr>
          <p:nvPr/>
        </p:nvSpPr>
        <p:spPr bwMode="auto">
          <a:xfrm>
            <a:off x="4341813" y="1792288"/>
            <a:ext cx="1755775" cy="369887"/>
          </a:xfrm>
          <a:prstGeom prst="rect">
            <a:avLst/>
          </a:prstGeom>
          <a:solidFill>
            <a:srgbClr val="FFCCFF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66" name="Rectangle 65"/>
          <p:cNvSpPr>
            <a:spLocks noChangeArrowheads="1"/>
          </p:cNvSpPr>
          <p:nvPr/>
        </p:nvSpPr>
        <p:spPr bwMode="auto">
          <a:xfrm>
            <a:off x="4416425" y="1862138"/>
            <a:ext cx="16700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Vertex Processing</a:t>
            </a:r>
            <a:endParaRPr lang="en-US" sz="2000">
              <a:latin typeface="Arial" charset="0"/>
            </a:endParaRPr>
          </a:p>
        </p:txBody>
      </p:sp>
      <p:sp>
        <p:nvSpPr>
          <p:cNvPr id="25667" name="Rectangle 66"/>
          <p:cNvSpPr>
            <a:spLocks noChangeArrowheads="1"/>
          </p:cNvSpPr>
          <p:nvPr/>
        </p:nvSpPr>
        <p:spPr bwMode="auto">
          <a:xfrm>
            <a:off x="3925888" y="2347913"/>
            <a:ext cx="2587625" cy="368300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68" name="Rectangle 67"/>
          <p:cNvSpPr>
            <a:spLocks noChangeArrowheads="1"/>
          </p:cNvSpPr>
          <p:nvPr/>
        </p:nvSpPr>
        <p:spPr bwMode="auto">
          <a:xfrm>
            <a:off x="3925888" y="2347913"/>
            <a:ext cx="2587625" cy="368300"/>
          </a:xfrm>
          <a:prstGeom prst="rect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69" name="Rectangle 68"/>
          <p:cNvSpPr>
            <a:spLocks noChangeArrowheads="1"/>
          </p:cNvSpPr>
          <p:nvPr/>
        </p:nvSpPr>
        <p:spPr bwMode="auto">
          <a:xfrm>
            <a:off x="4062413" y="2416175"/>
            <a:ext cx="17684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Primitive Assembly</a:t>
            </a:r>
            <a:endParaRPr lang="en-US" sz="2000">
              <a:latin typeface="Arial" charset="0"/>
            </a:endParaRPr>
          </a:p>
        </p:txBody>
      </p:sp>
      <p:sp>
        <p:nvSpPr>
          <p:cNvPr id="25670" name="Rectangle 69"/>
          <p:cNvSpPr>
            <a:spLocks noChangeArrowheads="1"/>
          </p:cNvSpPr>
          <p:nvPr/>
        </p:nvSpPr>
        <p:spPr bwMode="auto">
          <a:xfrm>
            <a:off x="5802313" y="2416175"/>
            <a:ext cx="106362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, </a:t>
            </a:r>
            <a:endParaRPr lang="en-US" sz="2000">
              <a:latin typeface="Arial" charset="0"/>
            </a:endParaRPr>
          </a:p>
        </p:txBody>
      </p:sp>
      <p:sp>
        <p:nvSpPr>
          <p:cNvPr id="25671" name="Rectangle 70"/>
          <p:cNvSpPr>
            <a:spLocks noChangeArrowheads="1"/>
          </p:cNvSpPr>
          <p:nvPr/>
        </p:nvSpPr>
        <p:spPr bwMode="auto">
          <a:xfrm>
            <a:off x="5864225" y="2416175"/>
            <a:ext cx="5873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Setup </a:t>
            </a:r>
            <a:endParaRPr lang="en-US" sz="2000">
              <a:latin typeface="Arial" charset="0"/>
            </a:endParaRPr>
          </a:p>
        </p:txBody>
      </p:sp>
      <p:sp>
        <p:nvSpPr>
          <p:cNvPr id="25672" name="Rectangle 71"/>
          <p:cNvSpPr>
            <a:spLocks noChangeArrowheads="1"/>
          </p:cNvSpPr>
          <p:nvPr/>
        </p:nvSpPr>
        <p:spPr bwMode="auto">
          <a:xfrm>
            <a:off x="4387850" y="2901950"/>
            <a:ext cx="1663700" cy="369888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73" name="Rectangle 72"/>
          <p:cNvSpPr>
            <a:spLocks noChangeArrowheads="1"/>
          </p:cNvSpPr>
          <p:nvPr/>
        </p:nvSpPr>
        <p:spPr bwMode="auto">
          <a:xfrm>
            <a:off x="4387850" y="2901950"/>
            <a:ext cx="1663700" cy="369888"/>
          </a:xfrm>
          <a:prstGeom prst="rect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74" name="Rectangle 73"/>
          <p:cNvSpPr>
            <a:spLocks noChangeArrowheads="1"/>
          </p:cNvSpPr>
          <p:nvPr/>
        </p:nvSpPr>
        <p:spPr bwMode="auto">
          <a:xfrm>
            <a:off x="4478338" y="2970213"/>
            <a:ext cx="9112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Rasterize </a:t>
            </a:r>
            <a:endParaRPr lang="en-US" sz="2000">
              <a:latin typeface="Arial" charset="0"/>
            </a:endParaRPr>
          </a:p>
        </p:txBody>
      </p:sp>
      <p:sp>
        <p:nvSpPr>
          <p:cNvPr id="25675" name="Rectangle 74"/>
          <p:cNvSpPr>
            <a:spLocks noChangeArrowheads="1"/>
          </p:cNvSpPr>
          <p:nvPr/>
        </p:nvSpPr>
        <p:spPr bwMode="auto">
          <a:xfrm>
            <a:off x="5348288" y="2970213"/>
            <a:ext cx="19208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&amp; </a:t>
            </a:r>
            <a:endParaRPr lang="en-US" sz="2000">
              <a:latin typeface="Arial" charset="0"/>
            </a:endParaRPr>
          </a:p>
        </p:txBody>
      </p:sp>
      <p:sp>
        <p:nvSpPr>
          <p:cNvPr id="25676" name="Rectangle 75"/>
          <p:cNvSpPr>
            <a:spLocks noChangeArrowheads="1"/>
          </p:cNvSpPr>
          <p:nvPr/>
        </p:nvSpPr>
        <p:spPr bwMode="auto">
          <a:xfrm>
            <a:off x="5534025" y="2970213"/>
            <a:ext cx="4476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Zcull</a:t>
            </a:r>
            <a:endParaRPr lang="en-US" sz="2000">
              <a:latin typeface="Arial" charset="0"/>
            </a:endParaRPr>
          </a:p>
        </p:txBody>
      </p:sp>
      <p:sp>
        <p:nvSpPr>
          <p:cNvPr id="25677" name="Freeform 76"/>
          <p:cNvSpPr>
            <a:spLocks/>
          </p:cNvSpPr>
          <p:nvPr/>
        </p:nvSpPr>
        <p:spPr bwMode="auto">
          <a:xfrm>
            <a:off x="4110038" y="3455988"/>
            <a:ext cx="2217737" cy="1477962"/>
          </a:xfrm>
          <a:custGeom>
            <a:avLst/>
            <a:gdLst>
              <a:gd name="T0" fmla="*/ 2147483647 w 1397"/>
              <a:gd name="T1" fmla="*/ 2147483647 h 931"/>
              <a:gd name="T2" fmla="*/ 2147483647 w 1397"/>
              <a:gd name="T3" fmla="*/ 2147483647 h 931"/>
              <a:gd name="T4" fmla="*/ 2147483647 w 1397"/>
              <a:gd name="T5" fmla="*/ 2147483647 h 931"/>
              <a:gd name="T6" fmla="*/ 2147483647 w 1397"/>
              <a:gd name="T7" fmla="*/ 2147483647 h 931"/>
              <a:gd name="T8" fmla="*/ 2147483647 w 1397"/>
              <a:gd name="T9" fmla="*/ 0 h 931"/>
              <a:gd name="T10" fmla="*/ 0 w 1397"/>
              <a:gd name="T11" fmla="*/ 0 h 931"/>
              <a:gd name="T12" fmla="*/ 0 w 1397"/>
              <a:gd name="T13" fmla="*/ 2147483647 h 931"/>
              <a:gd name="T14" fmla="*/ 2147483647 w 1397"/>
              <a:gd name="T15" fmla="*/ 2147483647 h 931"/>
              <a:gd name="T16" fmla="*/ 2147483647 w 1397"/>
              <a:gd name="T17" fmla="*/ 2147483647 h 9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97"/>
              <a:gd name="T28" fmla="*/ 0 h 931"/>
              <a:gd name="T29" fmla="*/ 1397 w 1397"/>
              <a:gd name="T30" fmla="*/ 931 h 93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97" h="931">
                <a:moveTo>
                  <a:pt x="1397" y="698"/>
                </a:moveTo>
                <a:lnTo>
                  <a:pt x="321" y="698"/>
                </a:lnTo>
                <a:lnTo>
                  <a:pt x="320" y="233"/>
                </a:lnTo>
                <a:lnTo>
                  <a:pt x="1397" y="233"/>
                </a:lnTo>
                <a:lnTo>
                  <a:pt x="1397" y="0"/>
                </a:lnTo>
                <a:lnTo>
                  <a:pt x="0" y="0"/>
                </a:lnTo>
                <a:lnTo>
                  <a:pt x="0" y="931"/>
                </a:lnTo>
                <a:lnTo>
                  <a:pt x="1397" y="931"/>
                </a:lnTo>
                <a:lnTo>
                  <a:pt x="1397" y="698"/>
                </a:lnTo>
                <a:close/>
              </a:path>
            </a:pathLst>
          </a:cu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78" name="Freeform 77"/>
          <p:cNvSpPr>
            <a:spLocks/>
          </p:cNvSpPr>
          <p:nvPr/>
        </p:nvSpPr>
        <p:spPr bwMode="auto">
          <a:xfrm>
            <a:off x="4110038" y="3455988"/>
            <a:ext cx="2217737" cy="1477962"/>
          </a:xfrm>
          <a:custGeom>
            <a:avLst/>
            <a:gdLst>
              <a:gd name="T0" fmla="*/ 2147483647 w 1397"/>
              <a:gd name="T1" fmla="*/ 2147483647 h 931"/>
              <a:gd name="T2" fmla="*/ 2147483647 w 1397"/>
              <a:gd name="T3" fmla="*/ 2147483647 h 931"/>
              <a:gd name="T4" fmla="*/ 2147483647 w 1397"/>
              <a:gd name="T5" fmla="*/ 2147483647 h 931"/>
              <a:gd name="T6" fmla="*/ 2147483647 w 1397"/>
              <a:gd name="T7" fmla="*/ 2147483647 h 931"/>
              <a:gd name="T8" fmla="*/ 2147483647 w 1397"/>
              <a:gd name="T9" fmla="*/ 0 h 931"/>
              <a:gd name="T10" fmla="*/ 0 w 1397"/>
              <a:gd name="T11" fmla="*/ 0 h 931"/>
              <a:gd name="T12" fmla="*/ 0 w 1397"/>
              <a:gd name="T13" fmla="*/ 2147483647 h 931"/>
              <a:gd name="T14" fmla="*/ 2147483647 w 1397"/>
              <a:gd name="T15" fmla="*/ 2147483647 h 931"/>
              <a:gd name="T16" fmla="*/ 2147483647 w 1397"/>
              <a:gd name="T17" fmla="*/ 2147483647 h 9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97"/>
              <a:gd name="T28" fmla="*/ 0 h 931"/>
              <a:gd name="T29" fmla="*/ 1397 w 1397"/>
              <a:gd name="T30" fmla="*/ 931 h 93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97" h="931">
                <a:moveTo>
                  <a:pt x="1397" y="698"/>
                </a:moveTo>
                <a:lnTo>
                  <a:pt x="321" y="698"/>
                </a:lnTo>
                <a:lnTo>
                  <a:pt x="320" y="233"/>
                </a:lnTo>
                <a:lnTo>
                  <a:pt x="1397" y="233"/>
                </a:lnTo>
                <a:lnTo>
                  <a:pt x="1397" y="0"/>
                </a:lnTo>
                <a:lnTo>
                  <a:pt x="0" y="0"/>
                </a:lnTo>
                <a:lnTo>
                  <a:pt x="0" y="931"/>
                </a:lnTo>
                <a:lnTo>
                  <a:pt x="1397" y="931"/>
                </a:lnTo>
                <a:lnTo>
                  <a:pt x="1397" y="698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79" name="Rectangle 78"/>
          <p:cNvSpPr>
            <a:spLocks noChangeArrowheads="1"/>
          </p:cNvSpPr>
          <p:nvPr/>
        </p:nvSpPr>
        <p:spPr bwMode="auto">
          <a:xfrm>
            <a:off x="4662488" y="3525838"/>
            <a:ext cx="115411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Pixel Shader</a:t>
            </a:r>
            <a:endParaRPr lang="en-US" sz="2000">
              <a:latin typeface="Arial" charset="0"/>
            </a:endParaRPr>
          </a:p>
        </p:txBody>
      </p:sp>
      <p:sp>
        <p:nvSpPr>
          <p:cNvPr id="25680" name="Rectangle 79"/>
          <p:cNvSpPr>
            <a:spLocks noChangeArrowheads="1"/>
          </p:cNvSpPr>
          <p:nvPr/>
        </p:nvSpPr>
        <p:spPr bwMode="auto">
          <a:xfrm>
            <a:off x="4249738" y="5118100"/>
            <a:ext cx="1939925" cy="369888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81" name="Rectangle 80"/>
          <p:cNvSpPr>
            <a:spLocks noChangeArrowheads="1"/>
          </p:cNvSpPr>
          <p:nvPr/>
        </p:nvSpPr>
        <p:spPr bwMode="auto">
          <a:xfrm>
            <a:off x="4249738" y="5672138"/>
            <a:ext cx="1939925" cy="369887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82" name="Rectangle 81"/>
          <p:cNvSpPr>
            <a:spLocks noChangeArrowheads="1"/>
          </p:cNvSpPr>
          <p:nvPr/>
        </p:nvSpPr>
        <p:spPr bwMode="auto">
          <a:xfrm>
            <a:off x="4249738" y="5672138"/>
            <a:ext cx="1939925" cy="369887"/>
          </a:xfrm>
          <a:prstGeom prst="rect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83" name="Rectangle 82"/>
          <p:cNvSpPr>
            <a:spLocks noChangeArrowheads="1"/>
          </p:cNvSpPr>
          <p:nvPr/>
        </p:nvSpPr>
        <p:spPr bwMode="auto">
          <a:xfrm>
            <a:off x="4332288" y="5741988"/>
            <a:ext cx="13017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Pixel Engines </a:t>
            </a:r>
            <a:endParaRPr lang="en-US" sz="2000">
              <a:latin typeface="Arial" charset="0"/>
            </a:endParaRPr>
          </a:p>
        </p:txBody>
      </p:sp>
      <p:sp>
        <p:nvSpPr>
          <p:cNvPr id="25684" name="Rectangle 83"/>
          <p:cNvSpPr>
            <a:spLocks noChangeArrowheads="1"/>
          </p:cNvSpPr>
          <p:nvPr/>
        </p:nvSpPr>
        <p:spPr bwMode="auto">
          <a:xfrm>
            <a:off x="5588000" y="5741988"/>
            <a:ext cx="635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(</a:t>
            </a:r>
            <a:endParaRPr lang="en-US" sz="2000">
              <a:latin typeface="Arial" charset="0"/>
            </a:endParaRPr>
          </a:p>
        </p:txBody>
      </p:sp>
      <p:sp>
        <p:nvSpPr>
          <p:cNvPr id="25685" name="Rectangle 84"/>
          <p:cNvSpPr>
            <a:spLocks noChangeArrowheads="1"/>
          </p:cNvSpPr>
          <p:nvPr/>
        </p:nvSpPr>
        <p:spPr bwMode="auto">
          <a:xfrm>
            <a:off x="5648325" y="5741988"/>
            <a:ext cx="41751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ROP</a:t>
            </a:r>
            <a:endParaRPr lang="en-US" sz="2000">
              <a:latin typeface="Arial" charset="0"/>
            </a:endParaRPr>
          </a:p>
        </p:txBody>
      </p:sp>
      <p:sp>
        <p:nvSpPr>
          <p:cNvPr id="25686" name="Rectangle 85"/>
          <p:cNvSpPr>
            <a:spLocks noChangeArrowheads="1"/>
          </p:cNvSpPr>
          <p:nvPr/>
        </p:nvSpPr>
        <p:spPr bwMode="auto">
          <a:xfrm>
            <a:off x="6049963" y="5741988"/>
            <a:ext cx="635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500" b="1">
                <a:solidFill>
                  <a:srgbClr val="000000"/>
                </a:solidFill>
                <a:latin typeface="Arial" charset="0"/>
              </a:rPr>
              <a:t>)</a:t>
            </a:r>
            <a:endParaRPr lang="en-US" sz="2000">
              <a:latin typeface="Arial" charset="0"/>
            </a:endParaRPr>
          </a:p>
        </p:txBody>
      </p:sp>
      <p:sp>
        <p:nvSpPr>
          <p:cNvPr id="25687" name="Line 86"/>
          <p:cNvSpPr>
            <a:spLocks noChangeShapeType="1"/>
          </p:cNvSpPr>
          <p:nvPr/>
        </p:nvSpPr>
        <p:spPr bwMode="auto">
          <a:xfrm>
            <a:off x="5219700" y="1608138"/>
            <a:ext cx="1588" cy="1047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88" name="Freeform 87"/>
          <p:cNvSpPr>
            <a:spLocks/>
          </p:cNvSpPr>
          <p:nvPr/>
        </p:nvSpPr>
        <p:spPr bwMode="auto">
          <a:xfrm>
            <a:off x="5167313" y="1685925"/>
            <a:ext cx="104775" cy="106363"/>
          </a:xfrm>
          <a:custGeom>
            <a:avLst/>
            <a:gdLst>
              <a:gd name="T0" fmla="*/ 2147483647 w 220"/>
              <a:gd name="T1" fmla="*/ 2147483647 h 221"/>
              <a:gd name="T2" fmla="*/ 0 w 220"/>
              <a:gd name="T3" fmla="*/ 0 h 221"/>
              <a:gd name="T4" fmla="*/ 2147483647 w 220"/>
              <a:gd name="T5" fmla="*/ 0 h 221"/>
              <a:gd name="T6" fmla="*/ 2147483647 w 220"/>
              <a:gd name="T7" fmla="*/ 0 h 221"/>
              <a:gd name="T8" fmla="*/ 2147483647 w 220"/>
              <a:gd name="T9" fmla="*/ 2147483647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221"/>
              <a:gd name="T17" fmla="*/ 220 w 220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221">
                <a:moveTo>
                  <a:pt x="110" y="221"/>
                </a:moveTo>
                <a:lnTo>
                  <a:pt x="0" y="0"/>
                </a:lnTo>
                <a:cubicBezTo>
                  <a:pt x="69" y="35"/>
                  <a:pt x="151" y="35"/>
                  <a:pt x="220" y="0"/>
                </a:cubicBezTo>
                <a:lnTo>
                  <a:pt x="110" y="22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89" name="Line 88"/>
          <p:cNvSpPr>
            <a:spLocks noChangeShapeType="1"/>
          </p:cNvSpPr>
          <p:nvPr/>
        </p:nvSpPr>
        <p:spPr bwMode="auto">
          <a:xfrm>
            <a:off x="5219700" y="2162175"/>
            <a:ext cx="1588" cy="1047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90" name="Freeform 89"/>
          <p:cNvSpPr>
            <a:spLocks/>
          </p:cNvSpPr>
          <p:nvPr/>
        </p:nvSpPr>
        <p:spPr bwMode="auto">
          <a:xfrm>
            <a:off x="5167313" y="2241550"/>
            <a:ext cx="104775" cy="106363"/>
          </a:xfrm>
          <a:custGeom>
            <a:avLst/>
            <a:gdLst>
              <a:gd name="T0" fmla="*/ 2147483647 w 220"/>
              <a:gd name="T1" fmla="*/ 2147483647 h 221"/>
              <a:gd name="T2" fmla="*/ 0 w 220"/>
              <a:gd name="T3" fmla="*/ 0 h 221"/>
              <a:gd name="T4" fmla="*/ 2147483647 w 220"/>
              <a:gd name="T5" fmla="*/ 0 h 221"/>
              <a:gd name="T6" fmla="*/ 2147483647 w 220"/>
              <a:gd name="T7" fmla="*/ 0 h 221"/>
              <a:gd name="T8" fmla="*/ 2147483647 w 220"/>
              <a:gd name="T9" fmla="*/ 2147483647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221"/>
              <a:gd name="T17" fmla="*/ 220 w 220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221">
                <a:moveTo>
                  <a:pt x="110" y="221"/>
                </a:moveTo>
                <a:lnTo>
                  <a:pt x="0" y="0"/>
                </a:lnTo>
                <a:cubicBezTo>
                  <a:pt x="69" y="35"/>
                  <a:pt x="151" y="35"/>
                  <a:pt x="220" y="0"/>
                </a:cubicBezTo>
                <a:lnTo>
                  <a:pt x="110" y="22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91" name="Line 90"/>
          <p:cNvSpPr>
            <a:spLocks noChangeShapeType="1"/>
          </p:cNvSpPr>
          <p:nvPr/>
        </p:nvSpPr>
        <p:spPr bwMode="auto">
          <a:xfrm>
            <a:off x="5219700" y="2716213"/>
            <a:ext cx="1588" cy="1047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92" name="Freeform 91"/>
          <p:cNvSpPr>
            <a:spLocks/>
          </p:cNvSpPr>
          <p:nvPr/>
        </p:nvSpPr>
        <p:spPr bwMode="auto">
          <a:xfrm>
            <a:off x="5167313" y="2795588"/>
            <a:ext cx="104775" cy="106362"/>
          </a:xfrm>
          <a:custGeom>
            <a:avLst/>
            <a:gdLst>
              <a:gd name="T0" fmla="*/ 2147483647 w 220"/>
              <a:gd name="T1" fmla="*/ 2147483647 h 221"/>
              <a:gd name="T2" fmla="*/ 0 w 220"/>
              <a:gd name="T3" fmla="*/ 0 h 221"/>
              <a:gd name="T4" fmla="*/ 2147483647 w 220"/>
              <a:gd name="T5" fmla="*/ 0 h 221"/>
              <a:gd name="T6" fmla="*/ 2147483647 w 220"/>
              <a:gd name="T7" fmla="*/ 0 h 221"/>
              <a:gd name="T8" fmla="*/ 2147483647 w 220"/>
              <a:gd name="T9" fmla="*/ 2147483647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221"/>
              <a:gd name="T17" fmla="*/ 220 w 220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221">
                <a:moveTo>
                  <a:pt x="110" y="221"/>
                </a:moveTo>
                <a:lnTo>
                  <a:pt x="0" y="0"/>
                </a:lnTo>
                <a:cubicBezTo>
                  <a:pt x="69" y="35"/>
                  <a:pt x="151" y="35"/>
                  <a:pt x="220" y="0"/>
                </a:cubicBezTo>
                <a:lnTo>
                  <a:pt x="110" y="22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93" name="Line 92"/>
          <p:cNvSpPr>
            <a:spLocks noChangeShapeType="1"/>
          </p:cNvSpPr>
          <p:nvPr/>
        </p:nvSpPr>
        <p:spPr bwMode="auto">
          <a:xfrm>
            <a:off x="5219700" y="3271838"/>
            <a:ext cx="1588" cy="1047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94" name="Freeform 93"/>
          <p:cNvSpPr>
            <a:spLocks/>
          </p:cNvSpPr>
          <p:nvPr/>
        </p:nvSpPr>
        <p:spPr bwMode="auto">
          <a:xfrm>
            <a:off x="5167313" y="3349625"/>
            <a:ext cx="104775" cy="106363"/>
          </a:xfrm>
          <a:custGeom>
            <a:avLst/>
            <a:gdLst>
              <a:gd name="T0" fmla="*/ 2147483647 w 220"/>
              <a:gd name="T1" fmla="*/ 2147483647 h 220"/>
              <a:gd name="T2" fmla="*/ 0 w 220"/>
              <a:gd name="T3" fmla="*/ 0 h 220"/>
              <a:gd name="T4" fmla="*/ 2147483647 w 220"/>
              <a:gd name="T5" fmla="*/ 0 h 220"/>
              <a:gd name="T6" fmla="*/ 2147483647 w 220"/>
              <a:gd name="T7" fmla="*/ 0 h 220"/>
              <a:gd name="T8" fmla="*/ 2147483647 w 220"/>
              <a:gd name="T9" fmla="*/ 2147483647 h 2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220"/>
              <a:gd name="T17" fmla="*/ 220 w 220"/>
              <a:gd name="T18" fmla="*/ 220 h 2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220">
                <a:moveTo>
                  <a:pt x="110" y="220"/>
                </a:moveTo>
                <a:lnTo>
                  <a:pt x="0" y="0"/>
                </a:lnTo>
                <a:cubicBezTo>
                  <a:pt x="69" y="35"/>
                  <a:pt x="151" y="35"/>
                  <a:pt x="220" y="0"/>
                </a:cubicBezTo>
                <a:lnTo>
                  <a:pt x="110" y="22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95" name="Line 94"/>
          <p:cNvSpPr>
            <a:spLocks noChangeShapeType="1"/>
          </p:cNvSpPr>
          <p:nvPr/>
        </p:nvSpPr>
        <p:spPr bwMode="auto">
          <a:xfrm>
            <a:off x="5219700" y="3825875"/>
            <a:ext cx="1588" cy="1031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96" name="Freeform 95"/>
          <p:cNvSpPr>
            <a:spLocks/>
          </p:cNvSpPr>
          <p:nvPr/>
        </p:nvSpPr>
        <p:spPr bwMode="auto">
          <a:xfrm>
            <a:off x="5167313" y="3903663"/>
            <a:ext cx="104775" cy="106362"/>
          </a:xfrm>
          <a:custGeom>
            <a:avLst/>
            <a:gdLst>
              <a:gd name="T0" fmla="*/ 2147483647 w 220"/>
              <a:gd name="T1" fmla="*/ 2147483647 h 221"/>
              <a:gd name="T2" fmla="*/ 0 w 220"/>
              <a:gd name="T3" fmla="*/ 0 h 221"/>
              <a:gd name="T4" fmla="*/ 2147483647 w 220"/>
              <a:gd name="T5" fmla="*/ 0 h 221"/>
              <a:gd name="T6" fmla="*/ 2147483647 w 220"/>
              <a:gd name="T7" fmla="*/ 0 h 221"/>
              <a:gd name="T8" fmla="*/ 2147483647 w 220"/>
              <a:gd name="T9" fmla="*/ 2147483647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221"/>
              <a:gd name="T17" fmla="*/ 220 w 220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221">
                <a:moveTo>
                  <a:pt x="110" y="221"/>
                </a:moveTo>
                <a:lnTo>
                  <a:pt x="0" y="0"/>
                </a:lnTo>
                <a:cubicBezTo>
                  <a:pt x="69" y="35"/>
                  <a:pt x="151" y="35"/>
                  <a:pt x="220" y="0"/>
                </a:cubicBezTo>
                <a:lnTo>
                  <a:pt x="110" y="22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97" name="Line 96"/>
          <p:cNvSpPr>
            <a:spLocks noChangeShapeType="1"/>
          </p:cNvSpPr>
          <p:nvPr/>
        </p:nvSpPr>
        <p:spPr bwMode="auto">
          <a:xfrm>
            <a:off x="5219700" y="4379913"/>
            <a:ext cx="1588" cy="1047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98" name="Freeform 97"/>
          <p:cNvSpPr>
            <a:spLocks/>
          </p:cNvSpPr>
          <p:nvPr/>
        </p:nvSpPr>
        <p:spPr bwMode="auto">
          <a:xfrm>
            <a:off x="5167313" y="4457700"/>
            <a:ext cx="104775" cy="106363"/>
          </a:xfrm>
          <a:custGeom>
            <a:avLst/>
            <a:gdLst>
              <a:gd name="T0" fmla="*/ 2147483647 w 220"/>
              <a:gd name="T1" fmla="*/ 2147483647 h 221"/>
              <a:gd name="T2" fmla="*/ 0 w 220"/>
              <a:gd name="T3" fmla="*/ 0 h 221"/>
              <a:gd name="T4" fmla="*/ 2147483647 w 220"/>
              <a:gd name="T5" fmla="*/ 0 h 221"/>
              <a:gd name="T6" fmla="*/ 2147483647 w 220"/>
              <a:gd name="T7" fmla="*/ 0 h 221"/>
              <a:gd name="T8" fmla="*/ 2147483647 w 220"/>
              <a:gd name="T9" fmla="*/ 2147483647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221"/>
              <a:gd name="T17" fmla="*/ 220 w 220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221">
                <a:moveTo>
                  <a:pt x="110" y="221"/>
                </a:moveTo>
                <a:lnTo>
                  <a:pt x="0" y="0"/>
                </a:lnTo>
                <a:cubicBezTo>
                  <a:pt x="69" y="35"/>
                  <a:pt x="151" y="35"/>
                  <a:pt x="220" y="0"/>
                </a:cubicBezTo>
                <a:lnTo>
                  <a:pt x="110" y="22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99" name="Line 98"/>
          <p:cNvSpPr>
            <a:spLocks noChangeShapeType="1"/>
          </p:cNvSpPr>
          <p:nvPr/>
        </p:nvSpPr>
        <p:spPr bwMode="auto">
          <a:xfrm flipH="1">
            <a:off x="6270625" y="5795963"/>
            <a:ext cx="1120775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0" name="Freeform 99"/>
          <p:cNvSpPr>
            <a:spLocks/>
          </p:cNvSpPr>
          <p:nvPr/>
        </p:nvSpPr>
        <p:spPr bwMode="auto">
          <a:xfrm>
            <a:off x="6189663" y="5743575"/>
            <a:ext cx="106362" cy="104775"/>
          </a:xfrm>
          <a:custGeom>
            <a:avLst/>
            <a:gdLst>
              <a:gd name="T0" fmla="*/ 0 w 220"/>
              <a:gd name="T1" fmla="*/ 2147483647 h 220"/>
              <a:gd name="T2" fmla="*/ 2147483647 w 220"/>
              <a:gd name="T3" fmla="*/ 0 h 220"/>
              <a:gd name="T4" fmla="*/ 2147483647 w 220"/>
              <a:gd name="T5" fmla="*/ 2147483647 h 220"/>
              <a:gd name="T6" fmla="*/ 0 w 220"/>
              <a:gd name="T7" fmla="*/ 2147483647 h 220"/>
              <a:gd name="T8" fmla="*/ 0 60000 65536"/>
              <a:gd name="T9" fmla="*/ 0 60000 65536"/>
              <a:gd name="T10" fmla="*/ 0 60000 65536"/>
              <a:gd name="T11" fmla="*/ 0 60000 65536"/>
              <a:gd name="T12" fmla="*/ 0 w 220"/>
              <a:gd name="T13" fmla="*/ 0 h 220"/>
              <a:gd name="T14" fmla="*/ 220 w 220"/>
              <a:gd name="T15" fmla="*/ 220 h 2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" h="220">
                <a:moveTo>
                  <a:pt x="0" y="110"/>
                </a:moveTo>
                <a:lnTo>
                  <a:pt x="220" y="0"/>
                </a:lnTo>
                <a:cubicBezTo>
                  <a:pt x="185" y="69"/>
                  <a:pt x="185" y="151"/>
                  <a:pt x="220" y="22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701" name="Line 100"/>
          <p:cNvSpPr>
            <a:spLocks noChangeShapeType="1"/>
          </p:cNvSpPr>
          <p:nvPr/>
        </p:nvSpPr>
        <p:spPr bwMode="auto">
          <a:xfrm flipH="1">
            <a:off x="6189663" y="5919788"/>
            <a:ext cx="1120775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2" name="Freeform 101"/>
          <p:cNvSpPr>
            <a:spLocks/>
          </p:cNvSpPr>
          <p:nvPr/>
        </p:nvSpPr>
        <p:spPr bwMode="auto">
          <a:xfrm>
            <a:off x="7285038" y="5865813"/>
            <a:ext cx="106362" cy="106362"/>
          </a:xfrm>
          <a:custGeom>
            <a:avLst/>
            <a:gdLst>
              <a:gd name="T0" fmla="*/ 2147483647 w 220"/>
              <a:gd name="T1" fmla="*/ 2147483647 h 220"/>
              <a:gd name="T2" fmla="*/ 0 w 220"/>
              <a:gd name="T3" fmla="*/ 2147483647 h 220"/>
              <a:gd name="T4" fmla="*/ 0 w 220"/>
              <a:gd name="T5" fmla="*/ 0 h 220"/>
              <a:gd name="T6" fmla="*/ 2147483647 w 220"/>
              <a:gd name="T7" fmla="*/ 2147483647 h 220"/>
              <a:gd name="T8" fmla="*/ 0 60000 65536"/>
              <a:gd name="T9" fmla="*/ 0 60000 65536"/>
              <a:gd name="T10" fmla="*/ 0 60000 65536"/>
              <a:gd name="T11" fmla="*/ 0 60000 65536"/>
              <a:gd name="T12" fmla="*/ 0 w 220"/>
              <a:gd name="T13" fmla="*/ 0 h 220"/>
              <a:gd name="T14" fmla="*/ 220 w 220"/>
              <a:gd name="T15" fmla="*/ 220 h 2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" h="220">
                <a:moveTo>
                  <a:pt x="220" y="110"/>
                </a:moveTo>
                <a:lnTo>
                  <a:pt x="0" y="220"/>
                </a:lnTo>
                <a:cubicBezTo>
                  <a:pt x="34" y="151"/>
                  <a:pt x="34" y="69"/>
                  <a:pt x="0" y="0"/>
                </a:cubicBezTo>
                <a:lnTo>
                  <a:pt x="220" y="11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703" name="Line 102"/>
          <p:cNvSpPr>
            <a:spLocks noChangeShapeType="1"/>
          </p:cNvSpPr>
          <p:nvPr/>
        </p:nvSpPr>
        <p:spPr bwMode="auto">
          <a:xfrm>
            <a:off x="5219700" y="4933950"/>
            <a:ext cx="1588" cy="1047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" name="Freeform 103"/>
          <p:cNvSpPr>
            <a:spLocks/>
          </p:cNvSpPr>
          <p:nvPr/>
        </p:nvSpPr>
        <p:spPr bwMode="auto">
          <a:xfrm>
            <a:off x="5167313" y="5013325"/>
            <a:ext cx="104775" cy="104775"/>
          </a:xfrm>
          <a:custGeom>
            <a:avLst/>
            <a:gdLst>
              <a:gd name="T0" fmla="*/ 2147483647 w 220"/>
              <a:gd name="T1" fmla="*/ 2147483647 h 220"/>
              <a:gd name="T2" fmla="*/ 0 w 220"/>
              <a:gd name="T3" fmla="*/ 0 h 220"/>
              <a:gd name="T4" fmla="*/ 2147483647 w 220"/>
              <a:gd name="T5" fmla="*/ 0 h 220"/>
              <a:gd name="T6" fmla="*/ 2147483647 w 220"/>
              <a:gd name="T7" fmla="*/ 0 h 220"/>
              <a:gd name="T8" fmla="*/ 2147483647 w 220"/>
              <a:gd name="T9" fmla="*/ 2147483647 h 2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220"/>
              <a:gd name="T17" fmla="*/ 220 w 220"/>
              <a:gd name="T18" fmla="*/ 220 h 2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220">
                <a:moveTo>
                  <a:pt x="110" y="220"/>
                </a:moveTo>
                <a:lnTo>
                  <a:pt x="0" y="0"/>
                </a:lnTo>
                <a:cubicBezTo>
                  <a:pt x="69" y="35"/>
                  <a:pt x="151" y="35"/>
                  <a:pt x="220" y="0"/>
                </a:cubicBezTo>
                <a:lnTo>
                  <a:pt x="110" y="22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705" name="Rectangle 104"/>
          <p:cNvSpPr>
            <a:spLocks noChangeArrowheads="1"/>
          </p:cNvSpPr>
          <p:nvPr/>
        </p:nvSpPr>
        <p:spPr bwMode="auto">
          <a:xfrm>
            <a:off x="1528763" y="1239838"/>
            <a:ext cx="14430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process commands</a:t>
            </a:r>
            <a:endParaRPr lang="en-US" sz="2000">
              <a:latin typeface="Arial" charset="0"/>
            </a:endParaRPr>
          </a:p>
        </p:txBody>
      </p:sp>
      <p:sp>
        <p:nvSpPr>
          <p:cNvPr id="25706" name="Rectangle 106"/>
          <p:cNvSpPr>
            <a:spLocks noChangeArrowheads="1"/>
          </p:cNvSpPr>
          <p:nvPr/>
        </p:nvSpPr>
        <p:spPr bwMode="auto">
          <a:xfrm>
            <a:off x="1582738" y="1793875"/>
            <a:ext cx="13811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transform vertices </a:t>
            </a:r>
            <a:endParaRPr lang="en-US" sz="2000">
              <a:latin typeface="Arial" charset="0"/>
            </a:endParaRPr>
          </a:p>
        </p:txBody>
      </p:sp>
      <p:sp>
        <p:nvSpPr>
          <p:cNvPr id="25707" name="Rectangle 107"/>
          <p:cNvSpPr>
            <a:spLocks noChangeArrowheads="1"/>
          </p:cNvSpPr>
          <p:nvPr/>
        </p:nvSpPr>
        <p:spPr bwMode="auto">
          <a:xfrm>
            <a:off x="1660525" y="1970088"/>
            <a:ext cx="6826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to screen</a:t>
            </a:r>
            <a:endParaRPr lang="en-US" sz="2000">
              <a:latin typeface="Arial" charset="0"/>
            </a:endParaRPr>
          </a:p>
        </p:txBody>
      </p:sp>
      <p:sp>
        <p:nvSpPr>
          <p:cNvPr id="25708" name="Rectangle 108"/>
          <p:cNvSpPr>
            <a:spLocks noChangeArrowheads="1"/>
          </p:cNvSpPr>
          <p:nvPr/>
        </p:nvSpPr>
        <p:spPr bwMode="auto">
          <a:xfrm>
            <a:off x="2298700" y="1970088"/>
            <a:ext cx="508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2000">
              <a:latin typeface="Arial" charset="0"/>
            </a:endParaRPr>
          </a:p>
        </p:txBody>
      </p:sp>
      <p:sp>
        <p:nvSpPr>
          <p:cNvPr id="25709" name="Rectangle 109"/>
          <p:cNvSpPr>
            <a:spLocks noChangeArrowheads="1"/>
          </p:cNvSpPr>
          <p:nvPr/>
        </p:nvSpPr>
        <p:spPr bwMode="auto">
          <a:xfrm>
            <a:off x="2344738" y="1970088"/>
            <a:ext cx="4349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space</a:t>
            </a:r>
            <a:endParaRPr lang="en-US" sz="2000">
              <a:latin typeface="Arial" charset="0"/>
            </a:endParaRPr>
          </a:p>
        </p:txBody>
      </p:sp>
      <p:sp>
        <p:nvSpPr>
          <p:cNvPr id="25710" name="Rectangle 110"/>
          <p:cNvSpPr>
            <a:spLocks noChangeArrowheads="1"/>
          </p:cNvSpPr>
          <p:nvPr/>
        </p:nvSpPr>
        <p:spPr bwMode="auto">
          <a:xfrm>
            <a:off x="1752600" y="2347913"/>
            <a:ext cx="9223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generate per</a:t>
            </a:r>
            <a:endParaRPr lang="en-US" sz="2000">
              <a:latin typeface="Arial" charset="0"/>
            </a:endParaRPr>
          </a:p>
        </p:txBody>
      </p:sp>
      <p:sp>
        <p:nvSpPr>
          <p:cNvPr id="25711" name="Rectangle 111"/>
          <p:cNvSpPr>
            <a:spLocks noChangeArrowheads="1"/>
          </p:cNvSpPr>
          <p:nvPr/>
        </p:nvSpPr>
        <p:spPr bwMode="auto">
          <a:xfrm>
            <a:off x="2652713" y="2338388"/>
            <a:ext cx="508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-</a:t>
            </a:r>
            <a:endParaRPr lang="en-US" sz="2000">
              <a:latin typeface="Arial" charset="0"/>
            </a:endParaRPr>
          </a:p>
        </p:txBody>
      </p:sp>
      <p:sp>
        <p:nvSpPr>
          <p:cNvPr id="25712" name="Rectangle 112"/>
          <p:cNvSpPr>
            <a:spLocks noChangeArrowheads="1"/>
          </p:cNvSpPr>
          <p:nvPr/>
        </p:nvSpPr>
        <p:spPr bwMode="auto">
          <a:xfrm>
            <a:off x="1590675" y="2525713"/>
            <a:ext cx="13271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triangle equations</a:t>
            </a:r>
            <a:endParaRPr lang="en-US" sz="2000">
              <a:latin typeface="Arial" charset="0"/>
            </a:endParaRPr>
          </a:p>
        </p:txBody>
      </p:sp>
      <p:sp>
        <p:nvSpPr>
          <p:cNvPr id="25713" name="Rectangle 113"/>
          <p:cNvSpPr>
            <a:spLocks noChangeArrowheads="1"/>
          </p:cNvSpPr>
          <p:nvPr/>
        </p:nvSpPr>
        <p:spPr bwMode="auto">
          <a:xfrm>
            <a:off x="1228725" y="2901950"/>
            <a:ext cx="11191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generate pixels</a:t>
            </a:r>
            <a:endParaRPr lang="en-US" sz="2000">
              <a:latin typeface="Arial" charset="0"/>
            </a:endParaRPr>
          </a:p>
        </p:txBody>
      </p:sp>
      <p:sp>
        <p:nvSpPr>
          <p:cNvPr id="25714" name="Rectangle 114"/>
          <p:cNvSpPr>
            <a:spLocks noChangeArrowheads="1"/>
          </p:cNvSpPr>
          <p:nvPr/>
        </p:nvSpPr>
        <p:spPr bwMode="auto">
          <a:xfrm>
            <a:off x="2276475" y="2901950"/>
            <a:ext cx="4328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,</a:t>
            </a:r>
            <a:endParaRPr lang="en-US" sz="2000" dirty="0">
              <a:latin typeface="Arial" charset="0"/>
            </a:endParaRPr>
          </a:p>
        </p:txBody>
      </p:sp>
      <p:sp>
        <p:nvSpPr>
          <p:cNvPr id="25715" name="Rectangle 115"/>
          <p:cNvSpPr>
            <a:spLocks noChangeArrowheads="1"/>
          </p:cNvSpPr>
          <p:nvPr/>
        </p:nvSpPr>
        <p:spPr bwMode="auto">
          <a:xfrm>
            <a:off x="2360613" y="2901950"/>
            <a:ext cx="9667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delete pixels </a:t>
            </a:r>
            <a:endParaRPr lang="en-US" sz="2000" dirty="0">
              <a:latin typeface="Arial" charset="0"/>
            </a:endParaRPr>
          </a:p>
        </p:txBody>
      </p:sp>
      <p:sp>
        <p:nvSpPr>
          <p:cNvPr id="25716" name="Rectangle 116"/>
          <p:cNvSpPr>
            <a:spLocks noChangeArrowheads="1"/>
          </p:cNvSpPr>
          <p:nvPr/>
        </p:nvSpPr>
        <p:spPr bwMode="auto">
          <a:xfrm>
            <a:off x="1552575" y="3079750"/>
            <a:ext cx="14462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that cannot be seen</a:t>
            </a:r>
            <a:endParaRPr lang="en-US" sz="2000">
              <a:latin typeface="Arial" charset="0"/>
            </a:endParaRPr>
          </a:p>
        </p:txBody>
      </p:sp>
      <p:sp>
        <p:nvSpPr>
          <p:cNvPr id="25717" name="Rectangle 117"/>
          <p:cNvSpPr>
            <a:spLocks noChangeArrowheads="1"/>
          </p:cNvSpPr>
          <p:nvPr/>
        </p:nvSpPr>
        <p:spPr bwMode="auto">
          <a:xfrm>
            <a:off x="1182688" y="4011613"/>
            <a:ext cx="15128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determine the colors</a:t>
            </a:r>
            <a:endParaRPr lang="en-US" sz="2000">
              <a:latin typeface="Arial" charset="0"/>
            </a:endParaRPr>
          </a:p>
        </p:txBody>
      </p:sp>
      <p:sp>
        <p:nvSpPr>
          <p:cNvPr id="25718" name="Rectangle 118"/>
          <p:cNvSpPr>
            <a:spLocks noChangeArrowheads="1"/>
          </p:cNvSpPr>
          <p:nvPr/>
        </p:nvSpPr>
        <p:spPr bwMode="auto">
          <a:xfrm>
            <a:off x="2598738" y="4011613"/>
            <a:ext cx="873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, </a:t>
            </a:r>
            <a:endParaRPr lang="en-US" sz="2000">
              <a:latin typeface="Arial" charset="0"/>
            </a:endParaRPr>
          </a:p>
        </p:txBody>
      </p:sp>
      <p:sp>
        <p:nvSpPr>
          <p:cNvPr id="25719" name="Rectangle 119"/>
          <p:cNvSpPr>
            <a:spLocks noChangeArrowheads="1"/>
          </p:cNvSpPr>
          <p:nvPr/>
        </p:nvSpPr>
        <p:spPr bwMode="auto">
          <a:xfrm>
            <a:off x="2792412" y="4002088"/>
            <a:ext cx="11350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transparencies </a:t>
            </a:r>
            <a:endParaRPr lang="en-US" sz="2000" dirty="0">
              <a:latin typeface="Arial" charset="0"/>
            </a:endParaRPr>
          </a:p>
        </p:txBody>
      </p:sp>
      <p:sp>
        <p:nvSpPr>
          <p:cNvPr id="25720" name="Rectangle 120"/>
          <p:cNvSpPr>
            <a:spLocks noChangeArrowheads="1"/>
          </p:cNvSpPr>
          <p:nvPr/>
        </p:nvSpPr>
        <p:spPr bwMode="auto">
          <a:xfrm>
            <a:off x="1698625" y="4187825"/>
            <a:ext cx="15954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and depth of the pixel</a:t>
            </a:r>
            <a:endParaRPr lang="en-US" sz="2000">
              <a:latin typeface="Arial" charset="0"/>
            </a:endParaRPr>
          </a:p>
        </p:txBody>
      </p:sp>
      <p:sp>
        <p:nvSpPr>
          <p:cNvPr id="25721" name="Rectangle 121"/>
          <p:cNvSpPr>
            <a:spLocks noChangeArrowheads="1"/>
          </p:cNvSpPr>
          <p:nvPr/>
        </p:nvSpPr>
        <p:spPr bwMode="auto">
          <a:xfrm>
            <a:off x="1298575" y="5673725"/>
            <a:ext cx="20462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do final hidden surface test,</a:t>
            </a:r>
            <a:endParaRPr lang="en-US" sz="2000">
              <a:latin typeface="Arial" charset="0"/>
            </a:endParaRPr>
          </a:p>
        </p:txBody>
      </p:sp>
      <p:sp>
        <p:nvSpPr>
          <p:cNvPr id="25722" name="Rectangle 123"/>
          <p:cNvSpPr>
            <a:spLocks noChangeArrowheads="1"/>
          </p:cNvSpPr>
          <p:nvPr/>
        </p:nvSpPr>
        <p:spPr bwMode="auto">
          <a:xfrm>
            <a:off x="3332163" y="5673725"/>
            <a:ext cx="4556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blend </a:t>
            </a:r>
            <a:endParaRPr lang="en-US" sz="2000">
              <a:latin typeface="Arial" charset="0"/>
            </a:endParaRPr>
          </a:p>
        </p:txBody>
      </p:sp>
      <p:sp>
        <p:nvSpPr>
          <p:cNvPr id="25723" name="Rectangle 124"/>
          <p:cNvSpPr>
            <a:spLocks noChangeArrowheads="1"/>
          </p:cNvSpPr>
          <p:nvPr/>
        </p:nvSpPr>
        <p:spPr bwMode="auto">
          <a:xfrm>
            <a:off x="1298575" y="5851525"/>
            <a:ext cx="25034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sz="1200" b="1">
                <a:solidFill>
                  <a:srgbClr val="000000"/>
                </a:solidFill>
                <a:latin typeface="Arial" charset="0"/>
              </a:rPr>
              <a:t>and write out color and new depth</a:t>
            </a:r>
            <a:endParaRPr lang="en-US" sz="2000">
              <a:latin typeface="Arial" charset="0"/>
            </a:endParaRPr>
          </a:p>
        </p:txBody>
      </p:sp>
      <p:sp>
        <p:nvSpPr>
          <p:cNvPr id="25724" name="Rectangle 125"/>
          <p:cNvSpPr>
            <a:spLocks noChangeArrowheads="1"/>
          </p:cNvSpPr>
          <p:nvPr/>
        </p:nvSpPr>
        <p:spPr bwMode="auto">
          <a:xfrm>
            <a:off x="4119563" y="4937125"/>
            <a:ext cx="2033587" cy="5540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25" name="Line 126"/>
          <p:cNvSpPr>
            <a:spLocks noChangeShapeType="1"/>
          </p:cNvSpPr>
          <p:nvPr/>
        </p:nvSpPr>
        <p:spPr bwMode="auto">
          <a:xfrm>
            <a:off x="5219700" y="5487988"/>
            <a:ext cx="1588" cy="1047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26" name="Freeform 127"/>
          <p:cNvSpPr>
            <a:spLocks/>
          </p:cNvSpPr>
          <p:nvPr/>
        </p:nvSpPr>
        <p:spPr bwMode="auto">
          <a:xfrm>
            <a:off x="5167313" y="5567363"/>
            <a:ext cx="104775" cy="104775"/>
          </a:xfrm>
          <a:custGeom>
            <a:avLst/>
            <a:gdLst>
              <a:gd name="T0" fmla="*/ 2147483647 w 220"/>
              <a:gd name="T1" fmla="*/ 2147483647 h 220"/>
              <a:gd name="T2" fmla="*/ 0 w 220"/>
              <a:gd name="T3" fmla="*/ 0 h 220"/>
              <a:gd name="T4" fmla="*/ 2147483647 w 220"/>
              <a:gd name="T5" fmla="*/ 0 h 220"/>
              <a:gd name="T6" fmla="*/ 2147483647 w 220"/>
              <a:gd name="T7" fmla="*/ 0 h 220"/>
              <a:gd name="T8" fmla="*/ 2147483647 w 220"/>
              <a:gd name="T9" fmla="*/ 2147483647 h 2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220"/>
              <a:gd name="T17" fmla="*/ 220 w 220"/>
              <a:gd name="T18" fmla="*/ 220 h 2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220">
                <a:moveTo>
                  <a:pt x="110" y="220"/>
                </a:moveTo>
                <a:lnTo>
                  <a:pt x="0" y="0"/>
                </a:lnTo>
                <a:cubicBezTo>
                  <a:pt x="69" y="35"/>
                  <a:pt x="151" y="35"/>
                  <a:pt x="220" y="0"/>
                </a:cubicBezTo>
                <a:lnTo>
                  <a:pt x="110" y="22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727" name="Line 128"/>
          <p:cNvSpPr>
            <a:spLocks noChangeShapeType="1"/>
          </p:cNvSpPr>
          <p:nvPr/>
        </p:nvSpPr>
        <p:spPr bwMode="auto">
          <a:xfrm>
            <a:off x="5219700" y="4933950"/>
            <a:ext cx="1588" cy="738188"/>
          </a:xfrm>
          <a:prstGeom prst="line">
            <a:avLst/>
          </a:prstGeom>
          <a:noFill/>
          <a:ln w="7938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3782" y="6356350"/>
            <a:ext cx="2808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[David Kirk / Wen-</a:t>
            </a:r>
            <a:r>
              <a:rPr lang="en-US" dirty="0" err="1"/>
              <a:t>mei</a:t>
            </a:r>
            <a:r>
              <a:rPr lang="en-US" dirty="0"/>
              <a:t> </a:t>
            </a:r>
            <a:r>
              <a:rPr lang="en-US" dirty="0" err="1"/>
              <a:t>Hwu</a:t>
            </a:r>
            <a:r>
              <a:rPr lang="en-US" dirty="0"/>
              <a:t>]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686800" y="1332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903798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4A9CB2A-16F3-0145-BC9B-D87A052A4F19}" type="slidenum">
              <a:rPr lang="en-US" sz="1400">
                <a:latin typeface="Arial  " charset="0"/>
              </a:rPr>
              <a:pPr/>
              <a:t>9</a:t>
            </a:fld>
            <a:r>
              <a:rPr lang="en-US" sz="1400">
                <a:latin typeface="Arial  " charset="0"/>
              </a:rPr>
              <a:t> </a:t>
            </a:r>
            <a:endParaRPr lang="en-US" sz="1400"/>
          </a:p>
        </p:txBody>
      </p:sp>
      <p:pic>
        <p:nvPicPr>
          <p:cNvPr id="26627" name="Picture 6" descr="medusa2008061804414592cn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98" b="12445"/>
          <a:stretch>
            <a:fillRect/>
          </a:stretch>
        </p:blipFill>
        <p:spPr bwMode="auto">
          <a:xfrm>
            <a:off x="0" y="836613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755650" y="188913"/>
            <a:ext cx="6861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CA" sz="2800">
                <a:solidFill>
                  <a:srgbClr val="0000FF"/>
                </a:solidFill>
              </a:rPr>
              <a:t>pixel color result of running “shader” program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86800" y="1332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440106537"/>
      </p:ext>
    </p:extLst>
  </p:cSld>
  <p:clrMapOvr>
    <a:masterClrMapping/>
  </p:clrMapOvr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492</Words>
  <Application>Microsoft Office PowerPoint</Application>
  <PresentationFormat>On-screen Show (4:3)</PresentationFormat>
  <Paragraphs>152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ＭＳ Ｐゴシック</vt:lpstr>
      <vt:lpstr>Arial</vt:lpstr>
      <vt:lpstr>Arial  </vt:lpstr>
      <vt:lpstr>Calibri</vt:lpstr>
      <vt:lpstr>Garamond</vt:lpstr>
      <vt:lpstr>Helvetica Neue</vt:lpstr>
      <vt:lpstr>Tahoma</vt:lpstr>
      <vt:lpstr>Times</vt:lpstr>
      <vt:lpstr>Wingdings</vt:lpstr>
      <vt:lpstr>SAFARI_Template</vt:lpstr>
      <vt:lpstr>1_Edge</vt:lpstr>
      <vt:lpstr>Office Theme</vt:lpstr>
      <vt:lpstr>11_Edge</vt:lpstr>
      <vt:lpstr>CSC 2231: Parallel Computer Architecture and Programming GPUs</vt:lpstr>
      <vt:lpstr>Project Progress Report  </vt:lpstr>
      <vt:lpstr>Review #7</vt:lpstr>
      <vt:lpstr>Review #5 Results</vt:lpstr>
      <vt:lpstr>What is a GPU?</vt:lpstr>
      <vt:lpstr>The GPU is Ubiquitous</vt:lpstr>
      <vt:lpstr>“Early” GPU History</vt:lpstr>
      <vt:lpstr>GPU: The Life of a Triangle</vt:lpstr>
      <vt:lpstr>PowerPoint Presentation</vt:lpstr>
      <vt:lpstr>Why use a GPU for computing?</vt:lpstr>
      <vt:lpstr>GPU uses larger fraction of silicon for computation than CPU?</vt:lpstr>
      <vt:lpstr>CSC 2231: Parallel Computer Architecture and Programming GPUs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2017-11-01T00:30:07Z</dcterms:modified>
</cp:coreProperties>
</file>