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84"/>
  </p:notesMasterIdLst>
  <p:handoutMasterIdLst>
    <p:handoutMasterId r:id="rId85"/>
  </p:handoutMasterIdLst>
  <p:sldIdLst>
    <p:sldId id="488" r:id="rId4"/>
    <p:sldId id="489" r:id="rId5"/>
    <p:sldId id="490" r:id="rId6"/>
    <p:sldId id="492" r:id="rId7"/>
    <p:sldId id="493" r:id="rId8"/>
    <p:sldId id="494" r:id="rId9"/>
    <p:sldId id="495" r:id="rId10"/>
    <p:sldId id="548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49" r:id="rId22"/>
    <p:sldId id="550" r:id="rId23"/>
    <p:sldId id="551" r:id="rId24"/>
    <p:sldId id="552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515" r:id="rId33"/>
    <p:sldId id="516" r:id="rId34"/>
    <p:sldId id="517" r:id="rId35"/>
    <p:sldId id="518" r:id="rId36"/>
    <p:sldId id="519" r:id="rId37"/>
    <p:sldId id="520" r:id="rId38"/>
    <p:sldId id="521" r:id="rId39"/>
    <p:sldId id="522" r:id="rId40"/>
    <p:sldId id="523" r:id="rId41"/>
    <p:sldId id="524" r:id="rId42"/>
    <p:sldId id="525" r:id="rId43"/>
    <p:sldId id="526" r:id="rId44"/>
    <p:sldId id="527" r:id="rId45"/>
    <p:sldId id="528" r:id="rId46"/>
    <p:sldId id="529" r:id="rId47"/>
    <p:sldId id="530" r:id="rId48"/>
    <p:sldId id="531" r:id="rId49"/>
    <p:sldId id="532" r:id="rId50"/>
    <p:sldId id="533" r:id="rId51"/>
    <p:sldId id="534" r:id="rId52"/>
    <p:sldId id="535" r:id="rId53"/>
    <p:sldId id="536" r:id="rId54"/>
    <p:sldId id="537" r:id="rId55"/>
    <p:sldId id="538" r:id="rId56"/>
    <p:sldId id="555" r:id="rId57"/>
    <p:sldId id="556" r:id="rId58"/>
    <p:sldId id="557" r:id="rId59"/>
    <p:sldId id="558" r:id="rId60"/>
    <p:sldId id="559" r:id="rId61"/>
    <p:sldId id="560" r:id="rId62"/>
    <p:sldId id="561" r:id="rId63"/>
    <p:sldId id="562" r:id="rId64"/>
    <p:sldId id="563" r:id="rId65"/>
    <p:sldId id="564" r:id="rId66"/>
    <p:sldId id="565" r:id="rId67"/>
    <p:sldId id="566" r:id="rId68"/>
    <p:sldId id="567" r:id="rId69"/>
    <p:sldId id="568" r:id="rId70"/>
    <p:sldId id="569" r:id="rId71"/>
    <p:sldId id="554" r:id="rId72"/>
    <p:sldId id="539" r:id="rId73"/>
    <p:sldId id="540" r:id="rId74"/>
    <p:sldId id="541" r:id="rId75"/>
    <p:sldId id="542" r:id="rId76"/>
    <p:sldId id="543" r:id="rId77"/>
    <p:sldId id="544" r:id="rId78"/>
    <p:sldId id="545" r:id="rId79"/>
    <p:sldId id="546" r:id="rId80"/>
    <p:sldId id="571" r:id="rId81"/>
    <p:sldId id="572" r:id="rId82"/>
    <p:sldId id="570" r:id="rId83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06600"/>
    <a:srgbClr val="960000"/>
    <a:srgbClr val="2A55D6"/>
    <a:srgbClr val="009900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6535" autoAdjust="0"/>
  </p:normalViewPr>
  <p:slideViewPr>
    <p:cSldViewPr>
      <p:cViewPr varScale="1">
        <p:scale>
          <a:sx n="68" d="100"/>
          <a:sy n="68" d="100"/>
        </p:scale>
        <p:origin x="16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speaking-skills\result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pekh\Desktop\x1%20thinkpad\Presentations\CSC%202231,%20Fall%202017\Grades%20-%20Review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Downloads\hpca_slide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speaking-skills\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speaking-skills\result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ppts\speaking-skills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chemeClr val="tx1"/>
              </a:solidFill>
            </a:ln>
          </c:spPr>
          <c:marker>
            <c:symbol val="diamond"/>
            <c:size val="2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'Trade-off'!$C$50:$C$54</c:f>
              <c:numCache>
                <c:formatCode>0.00</c:formatCode>
                <c:ptCount val="5"/>
                <c:pt idx="0">
                  <c:v>23.10725021132788</c:v>
                </c:pt>
                <c:pt idx="1">
                  <c:v>24.617764350044737</c:v>
                </c:pt>
                <c:pt idx="2">
                  <c:v>27.831175560551241</c:v>
                </c:pt>
                <c:pt idx="3">
                  <c:v>35.461599363785872</c:v>
                </c:pt>
                <c:pt idx="4" formatCode="General">
                  <c:v>52.5</c:v>
                </c:pt>
              </c:numCache>
            </c:numRef>
          </c:xVal>
          <c:yVal>
            <c:numRef>
              <c:f>'Trade-off'!$D$50:$D$54</c:f>
              <c:numCache>
                <c:formatCode>General</c:formatCode>
                <c:ptCount val="5"/>
                <c:pt idx="0">
                  <c:v>3.7551020408163329</c:v>
                </c:pt>
                <c:pt idx="1">
                  <c:v>2.2857142857142891</c:v>
                </c:pt>
                <c:pt idx="2">
                  <c:v>1.551020408163265</c:v>
                </c:pt>
                <c:pt idx="3">
                  <c:v>1.1836734693877582</c:v>
                </c:pt>
                <c:pt idx="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0EC-499C-90FA-3443DE113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650432"/>
        <c:axId val="61915520"/>
      </c:scatterChart>
      <c:valAx>
        <c:axId val="61650432"/>
        <c:scaling>
          <c:orientation val="minMax"/>
          <c:max val="60"/>
        </c:scaling>
        <c:delete val="0"/>
        <c:axPos val="b"/>
        <c:title>
          <c:tx>
            <c:rich>
              <a:bodyPr anchor="t" anchorCtr="0"/>
              <a:lstStyle/>
              <a:p>
                <a:pPr algn="r">
                  <a:defRPr sz="2800"/>
                </a:pPr>
                <a:r>
                  <a:rPr lang="en-US" sz="2800" dirty="0"/>
                  <a:t>Access Latency (ns)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1915520"/>
        <c:crosses val="autoZero"/>
        <c:crossBetween val="midCat"/>
        <c:majorUnit val="10"/>
      </c:valAx>
      <c:valAx>
        <c:axId val="61915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/>
                  <a:t>Normalized Chip</a:t>
                </a:r>
                <a:r>
                  <a:rPr lang="en-US" sz="2800" baseline="0" dirty="0"/>
                  <a:t> Area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1.578947368421053E-2"/>
              <c:y val="2.820900676889073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1650432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SALP!$B$3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SALP!$B$1</c15:sqref>
                        </c15:formulaRef>
                      </c:ext>
                    </c:extLst>
                    <c:strCache>
                      <c:ptCount val="1"/>
                      <c:pt idx="0">
                        <c:v>Commodity DRAM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SALP!$A$3</c15:sqref>
                        </c15:formulaRef>
                      </c:ext>
                    </c:extLst>
                    <c:strCache>
                      <c:ptCount val="1"/>
                      <c:pt idx="0">
                        <c:v>Energy Consumption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467E-497B-8B25-A3A3E7C8731A}"/>
            </c:ext>
          </c:extLst>
        </c:ser>
        <c:ser>
          <c:idx val="1"/>
          <c:order val="1"/>
          <c:invertIfNegative val="0"/>
          <c:val>
            <c:numRef>
              <c:f>SALP!$C$3</c:f>
              <c:numCache>
                <c:formatCode>0.00</c:formatCode>
                <c:ptCount val="1"/>
                <c:pt idx="0">
                  <c:v>0.81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SALP!$C$1</c15:sqref>
                        </c15:formulaRef>
                      </c:ext>
                    </c:extLst>
                    <c:strCache>
                      <c:ptCount val="1"/>
                      <c:pt idx="0">
                        <c:v>SALP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SALP!$A$3</c15:sqref>
                        </c15:formulaRef>
                      </c:ext>
                    </c:extLst>
                    <c:strCache>
                      <c:ptCount val="1"/>
                      <c:pt idx="0">
                        <c:v>Energy Consumption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467E-497B-8B25-A3A3E7C87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65344"/>
        <c:axId val="65471232"/>
      </c:barChart>
      <c:catAx>
        <c:axId val="6546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65471232"/>
        <c:crosses val="autoZero"/>
        <c:auto val="1"/>
        <c:lblAlgn val="ctr"/>
        <c:lblOffset val="100"/>
        <c:noMultiLvlLbl val="0"/>
      </c:catAx>
      <c:valAx>
        <c:axId val="65471232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5465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/>
              <a:t>Grades (out of 10)</a:t>
            </a:r>
          </a:p>
          <a:p>
            <a:pPr>
              <a:defRPr sz="2400"/>
            </a:pPr>
            <a:r>
              <a:rPr lang="en-US" sz="2400" baseline="0"/>
              <a:t>Mean: 8.6</a:t>
            </a:r>
          </a:p>
          <a:p>
            <a:pPr>
              <a:defRPr sz="2400"/>
            </a:pPr>
            <a:endParaRPr lang="en-US" sz="2400" baseline="0"/>
          </a:p>
        </c:rich>
      </c:tx>
      <c:layout>
        <c:manualLayout>
          <c:xMode val="edge"/>
          <c:yMode val="edge"/>
          <c:x val="0.35194265489541082"/>
          <c:y val="0.1262295920637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494670309068516E-2"/>
          <c:y val="0.35889513413367041"/>
          <c:w val="0.91079784669773423"/>
          <c:h val="0.514231563661855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'Week 3'!$C$2:$C$6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'Week 3'!$B$2:$B$6</c15:sqref>
                        </c15:formulaRef>
                      </c:ext>
                    </c:extLst>
                    <c:strCache>
                      <c:ptCount val="5"/>
                      <c:pt idx="0">
                        <c:v>6s</c:v>
                      </c:pt>
                      <c:pt idx="1">
                        <c:v>7s</c:v>
                      </c:pt>
                      <c:pt idx="2">
                        <c:v>8s</c:v>
                      </c:pt>
                      <c:pt idx="3">
                        <c:v>9s</c:v>
                      </c:pt>
                      <c:pt idx="4">
                        <c:v>10s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0574-4AE4-9D87-1001DA7D0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518616"/>
        <c:axId val="402515664"/>
      </c:barChart>
      <c:catAx>
        <c:axId val="40251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515664"/>
        <c:crosses val="autoZero"/>
        <c:auto val="1"/>
        <c:lblAlgn val="ctr"/>
        <c:lblOffset val="100"/>
        <c:noMultiLvlLbl val="0"/>
      </c:catAx>
      <c:valAx>
        <c:axId val="40251566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51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chemeClr val="tx1"/>
              </a:solidFill>
            </a:ln>
          </c:spPr>
          <c:marker>
            <c:symbol val="diamond"/>
            <c:size val="2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'Trade-off'!$C$50:$C$54</c:f>
              <c:numCache>
                <c:formatCode>0.00</c:formatCode>
                <c:ptCount val="5"/>
                <c:pt idx="0">
                  <c:v>23.10725021132788</c:v>
                </c:pt>
                <c:pt idx="1">
                  <c:v>24.617764350044741</c:v>
                </c:pt>
                <c:pt idx="2">
                  <c:v>27.831175560551241</c:v>
                </c:pt>
                <c:pt idx="3">
                  <c:v>35.461599363785872</c:v>
                </c:pt>
                <c:pt idx="4" formatCode="General">
                  <c:v>52.5</c:v>
                </c:pt>
              </c:numCache>
            </c:numRef>
          </c:xVal>
          <c:yVal>
            <c:numRef>
              <c:f>'Trade-off'!$D$50:$D$54</c:f>
              <c:numCache>
                <c:formatCode>General</c:formatCode>
                <c:ptCount val="5"/>
                <c:pt idx="0">
                  <c:v>3.7551020408163338</c:v>
                </c:pt>
                <c:pt idx="1">
                  <c:v>2.2857142857142891</c:v>
                </c:pt>
                <c:pt idx="2">
                  <c:v>1.551020408163265</c:v>
                </c:pt>
                <c:pt idx="3">
                  <c:v>1.1836734693877584</c:v>
                </c:pt>
                <c:pt idx="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A02-4619-B881-F180AB6AF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392640"/>
        <c:axId val="65394944"/>
      </c:scatterChart>
      <c:valAx>
        <c:axId val="65392640"/>
        <c:scaling>
          <c:orientation val="minMax"/>
          <c:max val="60"/>
        </c:scaling>
        <c:delete val="0"/>
        <c:axPos val="b"/>
        <c:title>
          <c:tx>
            <c:rich>
              <a:bodyPr anchor="t" anchorCtr="0"/>
              <a:lstStyle/>
              <a:p>
                <a:pPr algn="r">
                  <a:defRPr sz="2800"/>
                </a:pPr>
                <a:r>
                  <a:rPr lang="en-US" sz="2800" dirty="0"/>
                  <a:t>Access Latency (ns)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5394944"/>
        <c:crosses val="autoZero"/>
        <c:crossBetween val="midCat"/>
        <c:majorUnit val="10"/>
      </c:valAx>
      <c:valAx>
        <c:axId val="65394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/>
                  <a:t>Normalized Chip</a:t>
                </a:r>
                <a:r>
                  <a:rPr lang="en-US" sz="2800" baseline="0" dirty="0"/>
                  <a:t> Area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1.5789473684210534E-2"/>
              <c:y val="2.82090067688907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5392640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'TL-DRAM'!$B$2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'TL-DRAM'!$B$1</c15:sqref>
                        </c15:formulaRef>
                      </c:ext>
                    </c:extLst>
                    <c:strCache>
                      <c:ptCount val="1"/>
                      <c:pt idx="0">
                        <c:v>Commodity DRAM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'TL-DRAM'!$A$2</c15:sqref>
                        </c15:formulaRef>
                      </c:ext>
                    </c:extLst>
                    <c:strCache>
                      <c:ptCount val="1"/>
                      <c:pt idx="0">
                        <c:v>Performance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6784-4EFD-9584-ED625EEB4FEC}"/>
            </c:ext>
          </c:extLst>
        </c:ser>
        <c:ser>
          <c:idx val="1"/>
          <c:order val="1"/>
          <c:invertIfNegative val="0"/>
          <c:val>
            <c:numRef>
              <c:f>'TL-DRAM'!$C$2</c:f>
              <c:numCache>
                <c:formatCode>0.00</c:formatCode>
                <c:ptCount val="1"/>
                <c:pt idx="0">
                  <c:v>1.1200000000000001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'TL-DRAM'!$C$1</c15:sqref>
                        </c15:formulaRef>
                      </c:ext>
                    </c:extLst>
                    <c:strCache>
                      <c:ptCount val="1"/>
                      <c:pt idx="0">
                        <c:v>TL-DRAM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'TL-DRAM'!$A$2</c15:sqref>
                        </c15:formulaRef>
                      </c:ext>
                    </c:extLst>
                    <c:strCache>
                      <c:ptCount val="1"/>
                      <c:pt idx="0">
                        <c:v>Performance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6784-4EFD-9584-ED625EEB4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733312"/>
        <c:axId val="62747392"/>
      </c:barChart>
      <c:catAx>
        <c:axId val="6273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62747392"/>
        <c:crosses val="autoZero"/>
        <c:auto val="1"/>
        <c:lblAlgn val="ctr"/>
        <c:lblOffset val="100"/>
        <c:noMultiLvlLbl val="0"/>
      </c:catAx>
      <c:valAx>
        <c:axId val="62747392"/>
        <c:scaling>
          <c:orientation val="minMax"/>
          <c:max val="1.2"/>
          <c:min val="0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2733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'TL-DRAM'!$B$3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'TL-DRAM'!$B$1</c15:sqref>
                        </c15:formulaRef>
                      </c:ext>
                    </c:extLst>
                    <c:strCache>
                      <c:ptCount val="1"/>
                      <c:pt idx="0">
                        <c:v>Commodity DRAM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'TL-DRAM'!$A$3</c15:sqref>
                        </c15:formulaRef>
                      </c:ext>
                    </c:extLst>
                    <c:strCache>
                      <c:ptCount val="1"/>
                      <c:pt idx="0">
                        <c:v>Energy Consumption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89AD-43F7-A391-EEB7DA9195EE}"/>
            </c:ext>
          </c:extLst>
        </c:ser>
        <c:ser>
          <c:idx val="1"/>
          <c:order val="1"/>
          <c:invertIfNegative val="0"/>
          <c:val>
            <c:numRef>
              <c:f>'TL-DRAM'!$C$3</c:f>
              <c:numCache>
                <c:formatCode>0.00</c:formatCode>
                <c:ptCount val="1"/>
                <c:pt idx="0">
                  <c:v>0.73000000000000009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'TL-DRAM'!$C$1</c15:sqref>
                        </c15:formulaRef>
                      </c:ext>
                    </c:extLst>
                    <c:strCache>
                      <c:ptCount val="1"/>
                      <c:pt idx="0">
                        <c:v>TL-DRAM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'TL-DRAM'!$A$3</c15:sqref>
                        </c15:formulaRef>
                      </c:ext>
                    </c:extLst>
                    <c:strCache>
                      <c:ptCount val="1"/>
                      <c:pt idx="0">
                        <c:v>Energy Consumption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9AD-43F7-A391-EEB7DA919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767488"/>
        <c:axId val="62769024"/>
      </c:barChart>
      <c:catAx>
        <c:axId val="62767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62769024"/>
        <c:crosses val="autoZero"/>
        <c:auto val="1"/>
        <c:lblAlgn val="ctr"/>
        <c:lblOffset val="100"/>
        <c:noMultiLvlLbl val="0"/>
      </c:catAx>
      <c:valAx>
        <c:axId val="62769024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2767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Sheet6!$Q$3</c15:sqref>
                        </c15:formulaRef>
                      </c:ext>
                    </c:extLst>
                    <c:strCache>
                      <c:ptCount val="1"/>
                      <c:pt idx="0">
                        <c:v>Single Core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Sheet6!$P$4:$P$16</c15:sqref>
                        </c15:formulaRef>
                      </c:ext>
                    </c:extLst>
                    <c:strCache>
                      <c:ptCount val="13"/>
                      <c:pt idx="0">
                        <c:v>soplex</c:v>
                      </c:pt>
                      <c:pt idx="1">
                        <c:v>mcf</c:v>
                      </c:pt>
                      <c:pt idx="2">
                        <c:v>milc</c:v>
                      </c:pt>
                      <c:pt idx="3">
                        <c:v>libq</c:v>
                      </c:pt>
                      <c:pt idx="4">
                        <c:v>lbm</c:v>
                      </c:pt>
                      <c:pt idx="5">
                        <c:v>gems</c:v>
                      </c:pt>
                      <c:pt idx="6">
                        <c:v>copy</c:v>
                      </c:pt>
                      <c:pt idx="7">
                        <c:v>s.cluster</c:v>
                      </c:pt>
                      <c:pt idx="8">
                        <c:v>gups</c:v>
                      </c:pt>
                      <c:pt idx="10">
                        <c:v>non-intensive</c:v>
                      </c:pt>
                      <c:pt idx="11">
                        <c:v>intensive</c:v>
                      </c:pt>
                      <c:pt idx="12">
                        <c:v>all-workloads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27AE-4E22-A9CB-B748CA2D5679}"/>
            </c:ext>
          </c:extLst>
        </c:ser>
        <c:ser>
          <c:idx val="1"/>
          <c:order val="1"/>
          <c:spPr>
            <a:noFill/>
            <a:ln>
              <a:noFill/>
            </a:ln>
            <a:effectLst/>
          </c:spPr>
          <c:invertIfNegative val="0"/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Sheet6!$R$3</c15:sqref>
                        </c15:formulaRef>
                      </c:ext>
                    </c:extLst>
                    <c:strCache>
                      <c:ptCount val="1"/>
                      <c:pt idx="0">
                        <c:v>Multi Core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Sheet6!$P$4:$P$16</c15:sqref>
                        </c15:formulaRef>
                      </c:ext>
                    </c:extLst>
                    <c:strCache>
                      <c:ptCount val="13"/>
                      <c:pt idx="0">
                        <c:v>soplex</c:v>
                      </c:pt>
                      <c:pt idx="1">
                        <c:v>mcf</c:v>
                      </c:pt>
                      <c:pt idx="2">
                        <c:v>milc</c:v>
                      </c:pt>
                      <c:pt idx="3">
                        <c:v>libq</c:v>
                      </c:pt>
                      <c:pt idx="4">
                        <c:v>lbm</c:v>
                      </c:pt>
                      <c:pt idx="5">
                        <c:v>gems</c:v>
                      </c:pt>
                      <c:pt idx="6">
                        <c:v>copy</c:v>
                      </c:pt>
                      <c:pt idx="7">
                        <c:v>s.cluster</c:v>
                      </c:pt>
                      <c:pt idx="8">
                        <c:v>gups</c:v>
                      </c:pt>
                      <c:pt idx="10">
                        <c:v>non-intensive</c:v>
                      </c:pt>
                      <c:pt idx="11">
                        <c:v>intensive</c:v>
                      </c:pt>
                      <c:pt idx="12">
                        <c:v>all-workloads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27AE-4E22-A9CB-B748CA2D5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43504"/>
        <c:axId val="249543896"/>
      </c:barChart>
      <c:catAx>
        <c:axId val="24954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3896"/>
        <c:crosses val="autoZero"/>
        <c:auto val="1"/>
        <c:lblAlgn val="ctr"/>
        <c:lblOffset val="100"/>
        <c:noMultiLvlLbl val="0"/>
      </c:catAx>
      <c:valAx>
        <c:axId val="2495438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Sheet6!$Q$3</c15:sqref>
                        </c15:formulaRef>
                      </c:ext>
                    </c:extLst>
                    <c:strCache>
                      <c:ptCount val="1"/>
                      <c:pt idx="0">
                        <c:v>Single Core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Sheet6!$P$4:$P$16</c15:sqref>
                        </c15:formulaRef>
                      </c:ext>
                    </c:extLst>
                    <c:strCache>
                      <c:ptCount val="13"/>
                      <c:pt idx="0">
                        <c:v>soplex</c:v>
                      </c:pt>
                      <c:pt idx="1">
                        <c:v>mcf</c:v>
                      </c:pt>
                      <c:pt idx="2">
                        <c:v>milc</c:v>
                      </c:pt>
                      <c:pt idx="3">
                        <c:v>libq</c:v>
                      </c:pt>
                      <c:pt idx="4">
                        <c:v>lbm</c:v>
                      </c:pt>
                      <c:pt idx="5">
                        <c:v>gems</c:v>
                      </c:pt>
                      <c:pt idx="6">
                        <c:v>copy</c:v>
                      </c:pt>
                      <c:pt idx="7">
                        <c:v>s.cluster</c:v>
                      </c:pt>
                      <c:pt idx="8">
                        <c:v>gups</c:v>
                      </c:pt>
                      <c:pt idx="10">
                        <c:v>non-intensive</c:v>
                      </c:pt>
                      <c:pt idx="11">
                        <c:v>intensive</c:v>
                      </c:pt>
                      <c:pt idx="12">
                        <c:v>all-workloads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3CB5-4E11-971A-FB40FFACEF0A}"/>
            </c:ext>
          </c:extLst>
        </c:ser>
        <c:ser>
          <c:idx val="1"/>
          <c:order val="1"/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CB5-4E11-971A-FB40FFACEF0A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CB5-4E11-971A-FB40FFACEF0A}"/>
              </c:ext>
            </c:extLst>
          </c:dPt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CB5-4E11-971A-FB40FFACEF0A}"/>
              </c:ext>
            </c:extLst>
          </c:dP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Sheet6!$R$3</c15:sqref>
                        </c15:formulaRef>
                      </c:ext>
                    </c:extLst>
                    <c:strCache>
                      <c:ptCount val="1"/>
                      <c:pt idx="0">
                        <c:v>Multi Core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Sheet6!$P$4:$P$16</c15:sqref>
                        </c15:formulaRef>
                      </c:ext>
                    </c:extLst>
                    <c:strCache>
                      <c:ptCount val="13"/>
                      <c:pt idx="0">
                        <c:v>soplex</c:v>
                      </c:pt>
                      <c:pt idx="1">
                        <c:v>mcf</c:v>
                      </c:pt>
                      <c:pt idx="2">
                        <c:v>milc</c:v>
                      </c:pt>
                      <c:pt idx="3">
                        <c:v>libq</c:v>
                      </c:pt>
                      <c:pt idx="4">
                        <c:v>lbm</c:v>
                      </c:pt>
                      <c:pt idx="5">
                        <c:v>gems</c:v>
                      </c:pt>
                      <c:pt idx="6">
                        <c:v>copy</c:v>
                      </c:pt>
                      <c:pt idx="7">
                        <c:v>s.cluster</c:v>
                      </c:pt>
                      <c:pt idx="8">
                        <c:v>gups</c:v>
                      </c:pt>
                      <c:pt idx="10">
                        <c:v>non-intensive</c:v>
                      </c:pt>
                      <c:pt idx="11">
                        <c:v>intensive</c:v>
                      </c:pt>
                      <c:pt idx="12">
                        <c:v>all-workloads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7-3CB5-4E11-971A-FB40FFACE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44680"/>
        <c:axId val="249545072"/>
      </c:barChart>
      <c:catAx>
        <c:axId val="24954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5072"/>
        <c:crosses val="autoZero"/>
        <c:auto val="1"/>
        <c:lblAlgn val="ctr"/>
        <c:lblOffset val="100"/>
        <c:noMultiLvlLbl val="0"/>
      </c:catAx>
      <c:valAx>
        <c:axId val="2495450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44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Sheet6!$Q$3</c15:sqref>
                        </c15:formulaRef>
                      </c:ext>
                    </c:extLst>
                    <c:strCache>
                      <c:ptCount val="1"/>
                      <c:pt idx="0">
                        <c:v>Single Core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Sheet6!$P$4:$P$16</c15:sqref>
                        </c15:formulaRef>
                      </c:ext>
                    </c:extLst>
                    <c:strCache>
                      <c:ptCount val="13"/>
                      <c:pt idx="0">
                        <c:v>soplex</c:v>
                      </c:pt>
                      <c:pt idx="1">
                        <c:v>mcf</c:v>
                      </c:pt>
                      <c:pt idx="2">
                        <c:v>milc</c:v>
                      </c:pt>
                      <c:pt idx="3">
                        <c:v>libq</c:v>
                      </c:pt>
                      <c:pt idx="4">
                        <c:v>lbm</c:v>
                      </c:pt>
                      <c:pt idx="5">
                        <c:v>gems</c:v>
                      </c:pt>
                      <c:pt idx="6">
                        <c:v>copy</c:v>
                      </c:pt>
                      <c:pt idx="7">
                        <c:v>s.cluster</c:v>
                      </c:pt>
                      <c:pt idx="8">
                        <c:v>gups</c:v>
                      </c:pt>
                      <c:pt idx="10">
                        <c:v>non-intensive</c:v>
                      </c:pt>
                      <c:pt idx="11">
                        <c:v>intensive</c:v>
                      </c:pt>
                      <c:pt idx="12">
                        <c:v>all-workloads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A927-4C99-A79A-80D941C7C326}"/>
            </c:ext>
          </c:extLst>
        </c:ser>
        <c:ser>
          <c:idx val="1"/>
          <c:order val="1"/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27-4C99-A79A-80D941C7C326}"/>
              </c:ext>
            </c:extLst>
          </c:dP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Sheet6!$R$3</c15:sqref>
                        </c15:formulaRef>
                      </c:ext>
                    </c:extLst>
                    <c:strCache>
                      <c:ptCount val="1"/>
                      <c:pt idx="0">
                        <c:v>Multi Core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Sheet6!$P$4:$P$16</c15:sqref>
                        </c15:formulaRef>
                      </c:ext>
                    </c:extLst>
                    <c:strCache>
                      <c:ptCount val="13"/>
                      <c:pt idx="0">
                        <c:v>soplex</c:v>
                      </c:pt>
                      <c:pt idx="1">
                        <c:v>mcf</c:v>
                      </c:pt>
                      <c:pt idx="2">
                        <c:v>milc</c:v>
                      </c:pt>
                      <c:pt idx="3">
                        <c:v>libq</c:v>
                      </c:pt>
                      <c:pt idx="4">
                        <c:v>lbm</c:v>
                      </c:pt>
                      <c:pt idx="5">
                        <c:v>gems</c:v>
                      </c:pt>
                      <c:pt idx="6">
                        <c:v>copy</c:v>
                      </c:pt>
                      <c:pt idx="7">
                        <c:v>s.cluster</c:v>
                      </c:pt>
                      <c:pt idx="8">
                        <c:v>gups</c:v>
                      </c:pt>
                      <c:pt idx="10">
                        <c:v>non-intensive</c:v>
                      </c:pt>
                      <c:pt idx="11">
                        <c:v>intensive</c:v>
                      </c:pt>
                      <c:pt idx="12">
                        <c:v>all-workloads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A927-4C99-A79A-80D941C7C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571392"/>
        <c:axId val="249571784"/>
      </c:barChart>
      <c:catAx>
        <c:axId val="24957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71784"/>
        <c:crosses val="autoZero"/>
        <c:auto val="1"/>
        <c:lblAlgn val="ctr"/>
        <c:lblOffset val="100"/>
        <c:noMultiLvlLbl val="0"/>
      </c:catAx>
      <c:valAx>
        <c:axId val="2495717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4957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Sheet6!$Q$3</c15:sqref>
                        </c15:formulaRef>
                      </c:ext>
                    </c:extLst>
                    <c:strCache>
                      <c:ptCount val="1"/>
                      <c:pt idx="0">
                        <c:v>Single Core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Sheet6!$P$4:$P$16</c15:sqref>
                        </c15:formulaRef>
                      </c:ext>
                    </c:extLst>
                    <c:strCache>
                      <c:ptCount val="13"/>
                      <c:pt idx="0">
                        <c:v>soplex</c:v>
                      </c:pt>
                      <c:pt idx="1">
                        <c:v>mcf</c:v>
                      </c:pt>
                      <c:pt idx="2">
                        <c:v>milc</c:v>
                      </c:pt>
                      <c:pt idx="3">
                        <c:v>libq</c:v>
                      </c:pt>
                      <c:pt idx="4">
                        <c:v>lbm</c:v>
                      </c:pt>
                      <c:pt idx="5">
                        <c:v>gems</c:v>
                      </c:pt>
                      <c:pt idx="6">
                        <c:v>copy</c:v>
                      </c:pt>
                      <c:pt idx="7">
                        <c:v>s.cluster</c:v>
                      </c:pt>
                      <c:pt idx="8">
                        <c:v>gups</c:v>
                      </c:pt>
                      <c:pt idx="10">
                        <c:v>non-intensive</c:v>
                      </c:pt>
                      <c:pt idx="11">
                        <c:v>intensive</c:v>
                      </c:pt>
                      <c:pt idx="12">
                        <c:v>all-workloads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04B-4AA9-88FA-5B347A5F779C}"/>
            </c:ext>
          </c:extLst>
        </c:ser>
        <c:ser>
          <c:idx val="1"/>
          <c:order val="1"/>
          <c:spPr>
            <a:solidFill>
              <a:srgbClr val="A50021"/>
            </a:solidFill>
            <a:ln>
              <a:noFill/>
            </a:ln>
            <a:effectLst/>
          </c:spPr>
          <c:invertIfNegative val="0"/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Sheet6!$R$3</c15:sqref>
                        </c15:formulaRef>
                      </c:ext>
                    </c:extLst>
                    <c:strCache>
                      <c:ptCount val="1"/>
                      <c:pt idx="0">
                        <c:v>Multi-Core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Sheet6!$P$4:$P$16</c15:sqref>
                        </c15:formulaRef>
                      </c:ext>
                    </c:extLst>
                    <c:strCache>
                      <c:ptCount val="13"/>
                      <c:pt idx="0">
                        <c:v>soplex</c:v>
                      </c:pt>
                      <c:pt idx="1">
                        <c:v>mcf</c:v>
                      </c:pt>
                      <c:pt idx="2">
                        <c:v>milc</c:v>
                      </c:pt>
                      <c:pt idx="3">
                        <c:v>libq</c:v>
                      </c:pt>
                      <c:pt idx="4">
                        <c:v>lbm</c:v>
                      </c:pt>
                      <c:pt idx="5">
                        <c:v>gems</c:v>
                      </c:pt>
                      <c:pt idx="6">
                        <c:v>copy</c:v>
                      </c:pt>
                      <c:pt idx="7">
                        <c:v>s.cluster</c:v>
                      </c:pt>
                      <c:pt idx="8">
                        <c:v>gups</c:v>
                      </c:pt>
                      <c:pt idx="10">
                        <c:v>non-intensive</c:v>
                      </c:pt>
                      <c:pt idx="11">
                        <c:v>intensive</c:v>
                      </c:pt>
                      <c:pt idx="12">
                        <c:v>all-workloads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704B-4AA9-88FA-5B347A5F7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1009496"/>
        <c:axId val="401009888"/>
      </c:barChart>
      <c:catAx>
        <c:axId val="40100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401009888"/>
        <c:crosses val="autoZero"/>
        <c:auto val="1"/>
        <c:lblAlgn val="ctr"/>
        <c:lblOffset val="100"/>
        <c:noMultiLvlLbl val="0"/>
      </c:catAx>
      <c:valAx>
        <c:axId val="4010098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401009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SALP!$B$2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SALP!$B$1</c15:sqref>
                        </c15:formulaRef>
                      </c:ext>
                    </c:extLst>
                    <c:strCache>
                      <c:ptCount val="1"/>
                      <c:pt idx="0">
                        <c:v>Commodity DRAM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SALP!$A$2</c15:sqref>
                        </c15:formulaRef>
                      </c:ext>
                    </c:extLst>
                    <c:strCache>
                      <c:ptCount val="1"/>
                      <c:pt idx="0">
                        <c:v>Performance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EDC7-4680-907B-A6C36CA49C77}"/>
            </c:ext>
          </c:extLst>
        </c:ser>
        <c:ser>
          <c:idx val="1"/>
          <c:order val="1"/>
          <c:invertIfNegative val="0"/>
          <c:val>
            <c:numRef>
              <c:f>SALP!$C$2</c:f>
              <c:numCache>
                <c:formatCode>0.00</c:formatCode>
                <c:ptCount val="1"/>
                <c:pt idx="0">
                  <c:v>1.1700000000000006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SALP!$C$1</c15:sqref>
                        </c15:formulaRef>
                      </c:ext>
                    </c:extLst>
                    <c:strCache>
                      <c:ptCount val="1"/>
                      <c:pt idx="0">
                        <c:v>SALP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SALP!$A$2</c15:sqref>
                        </c15:formulaRef>
                      </c:ext>
                    </c:extLst>
                    <c:strCache>
                      <c:ptCount val="1"/>
                      <c:pt idx="0">
                        <c:v>Performance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EDC7-4680-907B-A6C36CA49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51904"/>
        <c:axId val="65453440"/>
      </c:barChart>
      <c:catAx>
        <c:axId val="6545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65453440"/>
        <c:crosses val="autoZero"/>
        <c:auto val="1"/>
        <c:lblAlgn val="ctr"/>
        <c:lblOffset val="100"/>
        <c:noMultiLvlLbl val="0"/>
      </c:catAx>
      <c:valAx>
        <c:axId val="65453440"/>
        <c:scaling>
          <c:orientation val="minMax"/>
          <c:max val="1.2"/>
          <c:min val="0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5451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0.36036</cdr:x>
      <cdr:y>0.125</cdr:y>
    </cdr:from>
    <cdr:to>
      <cdr:x>0.54054</cdr:x>
      <cdr:y>0.18631</cdr:y>
    </cdr:to>
    <cdr:sp macro="" textlink="">
      <cdr:nvSpPr>
        <cdr:cNvPr id="3" name="TextBox 54"/>
        <cdr:cNvSpPr txBox="1"/>
      </cdr:nvSpPr>
      <cdr:spPr>
        <a:xfrm xmlns:a="http://schemas.openxmlformats.org/drawingml/2006/main">
          <a:off x="3048000" y="533399"/>
          <a:ext cx="1524000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i="1" dirty="0">
            <a:ln>
              <a:noFill/>
            </a:ln>
            <a:solidFill>
              <a:srgbClr val="0000FF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3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95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55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8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2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18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67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8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11D7A2-076E-A14A-BF76-DCF075A7BB04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20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91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80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16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00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9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2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2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6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6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393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44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50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363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363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64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528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4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0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11D7A2-076E-A14A-BF76-DCF075A7BB04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20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2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2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92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70A6-A454-462A-A689-3406220B2E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8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2231: Parallel Computer Architecture and Programming</a:t>
            </a:r>
            <a:br>
              <a:rPr lang="en-US" b="1" dirty="0"/>
            </a:br>
            <a:r>
              <a:rPr lang="en-US" b="1" dirty="0"/>
              <a:t>Main Memory Fundamentals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slides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Vivek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Seshadri</a:t>
            </a:r>
            <a:r>
              <a:rPr lang="en-US" b="1" i="1" dirty="0">
                <a:solidFill>
                  <a:schemeClr val="tx2"/>
                </a:solidFill>
              </a:rPr>
              <a:t>, </a:t>
            </a:r>
            <a:r>
              <a:rPr lang="en-US" b="1" i="1" dirty="0" err="1">
                <a:solidFill>
                  <a:schemeClr val="tx2"/>
                </a:solidFill>
              </a:rPr>
              <a:t>Donghyuk</a:t>
            </a:r>
            <a:r>
              <a:rPr lang="en-US" b="1" i="1" dirty="0">
                <a:solidFill>
                  <a:schemeClr val="tx2"/>
                </a:solidFill>
              </a:rPr>
              <a:t> Lee, </a:t>
            </a:r>
            <a:r>
              <a:rPr lang="en-US" b="1" i="1" dirty="0" err="1">
                <a:solidFill>
                  <a:schemeClr val="tx2"/>
                </a:solidFill>
              </a:rPr>
              <a:t>Yoongu</a:t>
            </a:r>
            <a:r>
              <a:rPr lang="en-US" b="1" i="1" dirty="0">
                <a:solidFill>
                  <a:schemeClr val="tx2"/>
                </a:solidFill>
              </a:rPr>
              <a:t> Kim,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and lectures of </a:t>
            </a:r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ETH and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DRAM</a:t>
            </a:r>
          </a:p>
        </p:txBody>
      </p:sp>
      <p:pic>
        <p:nvPicPr>
          <p:cNvPr id="4" name="Picture 3" descr="Micron-D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133600"/>
            <a:ext cx="4446528" cy="2150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1447800"/>
            <a:ext cx="2552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in here?</a:t>
            </a:r>
          </a:p>
        </p:txBody>
      </p:sp>
      <p:cxnSp>
        <p:nvCxnSpPr>
          <p:cNvPr id="7" name="Curved Connector 6"/>
          <p:cNvCxnSpPr>
            <a:stCxn id="5" idx="1"/>
            <a:endCxn id="4" idx="0"/>
          </p:cNvCxnSpPr>
          <p:nvPr/>
        </p:nvCxnSpPr>
        <p:spPr>
          <a:xfrm rot="10800000" flipV="1">
            <a:off x="2680464" y="1709410"/>
            <a:ext cx="2653536" cy="424190"/>
          </a:xfrm>
          <a:prstGeom prst="curvedConnector2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6"/>
          <p:cNvCxnSpPr>
            <a:stCxn id="12" idx="0"/>
            <a:endCxn id="4" idx="3"/>
          </p:cNvCxnSpPr>
          <p:nvPr/>
        </p:nvCxnSpPr>
        <p:spPr>
          <a:xfrm rot="16200000" flipV="1">
            <a:off x="5637088" y="2475492"/>
            <a:ext cx="677349" cy="2144067"/>
          </a:xfrm>
          <a:prstGeom prst="curvedConnector2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4418" y="1600200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</a:rPr>
              <a:t>DRAM</a:t>
            </a:r>
            <a:endParaRPr lang="en-US" sz="36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886200"/>
            <a:ext cx="4951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Problems related to today’s DRAM design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54965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Solutions proposed by our research</a:t>
            </a:r>
          </a:p>
        </p:txBody>
      </p:sp>
      <p:cxnSp>
        <p:nvCxnSpPr>
          <p:cNvPr id="27" name="Curved Connector 6"/>
          <p:cNvCxnSpPr>
            <a:stCxn id="26" idx="1"/>
            <a:endCxn id="4" idx="2"/>
          </p:cNvCxnSpPr>
          <p:nvPr/>
        </p:nvCxnSpPr>
        <p:spPr>
          <a:xfrm rot="10800000">
            <a:off x="2680464" y="4284102"/>
            <a:ext cx="596136" cy="1474088"/>
          </a:xfrm>
          <a:prstGeom prst="curvedConnector2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4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What is DRAM?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DRAM Internal Organization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Problems and Solutions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Latency (Tiered-Latency DRAM, HPCA 2013)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Parallelism (</a:t>
            </a:r>
            <a:r>
              <a:rPr lang="en-US" dirty="0" err="1"/>
              <a:t>Subarray</a:t>
            </a:r>
            <a:r>
              <a:rPr lang="en-US" dirty="0"/>
              <a:t>-level Parallelism, ISCA 2012)</a:t>
            </a:r>
          </a:p>
          <a:p>
            <a:pPr marL="914400" lvl="1" indent="-514350"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587843"/>
            <a:ext cx="82296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DRAM?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221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</a:rPr>
              <a:t>DRAM </a:t>
            </a: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– Dynamic Random Access Memory</a:t>
            </a:r>
            <a:endParaRPr lang="en-US" sz="36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1421" y="1371600"/>
            <a:ext cx="1769076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2743200"/>
            <a:ext cx="16002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3455434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133600"/>
            <a:ext cx="2369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Array of Values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0" y="3124200"/>
            <a:ext cx="16002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43543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200" y="3505200"/>
            <a:ext cx="16002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98734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3886200"/>
            <a:ext cx="16002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4267200"/>
            <a:ext cx="16002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847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0200" y="4648200"/>
            <a:ext cx="16002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42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0200" y="5029200"/>
            <a:ext cx="16002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873909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0200" y="5410200"/>
            <a:ext cx="16002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1729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6878" y="3048000"/>
            <a:ext cx="3443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WRITE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i="1" dirty="0"/>
              <a:t>address</a:t>
            </a:r>
            <a:r>
              <a:rPr lang="en-US" sz="2800" dirty="0"/>
              <a:t>, value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76878" y="2590800"/>
            <a:ext cx="2494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READ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i="1" dirty="0"/>
              <a:t>address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62849" y="1371600"/>
            <a:ext cx="48006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176878" y="37338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Accessing any location takes the same amount of time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49378" y="1371600"/>
            <a:ext cx="64770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76878" y="48006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needs to be constantly refreshed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1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/>
      <p:bldP spid="21" grpId="0"/>
      <p:bldP spid="23" grpId="0" animBg="1"/>
      <p:bldP spid="23" grpId="1" animBg="1"/>
      <p:bldP spid="24" grpId="0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in Today’s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Micron-DRAM.jpg"/>
          <p:cNvPicPr>
            <a:picLocks noChangeAspect="1"/>
          </p:cNvPicPr>
          <p:nvPr/>
        </p:nvPicPr>
        <p:blipFill>
          <a:blip r:embed="rId3" cstate="print"/>
          <a:srcRect l="-3491" b="-7218"/>
          <a:stretch>
            <a:fillRect/>
          </a:stretch>
        </p:blipFill>
        <p:spPr>
          <a:xfrm>
            <a:off x="3097411" y="2764536"/>
            <a:ext cx="3052445" cy="1529426"/>
          </a:xfrm>
          <a:prstGeom prst="rect">
            <a:avLst/>
          </a:prstGeom>
        </p:spPr>
      </p:pic>
      <p:pic>
        <p:nvPicPr>
          <p:cNvPr id="6" name="Picture 5" descr="desktop.jpg"/>
          <p:cNvPicPr>
            <a:picLocks noChangeAspect="1"/>
          </p:cNvPicPr>
          <p:nvPr/>
        </p:nvPicPr>
        <p:blipFill>
          <a:blip r:embed="rId4" cstate="print"/>
          <a:srcRect t="6707"/>
          <a:stretch>
            <a:fillRect/>
          </a:stretch>
        </p:blipFill>
        <p:spPr>
          <a:xfrm>
            <a:off x="457200" y="1844022"/>
            <a:ext cx="2286000" cy="1271606"/>
          </a:xfrm>
          <a:prstGeom prst="rect">
            <a:avLst/>
          </a:prstGeom>
        </p:spPr>
      </p:pic>
      <p:pic>
        <p:nvPicPr>
          <p:cNvPr id="7" name="Picture 6" descr="lapt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1600200"/>
            <a:ext cx="1981200" cy="1701851"/>
          </a:xfrm>
          <a:prstGeom prst="rect">
            <a:avLst/>
          </a:prstGeom>
        </p:spPr>
      </p:pic>
      <p:pic>
        <p:nvPicPr>
          <p:cNvPr id="8" name="Picture 7" descr="serv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3810000"/>
            <a:ext cx="2235200" cy="1676400"/>
          </a:xfrm>
          <a:prstGeom prst="rect">
            <a:avLst/>
          </a:prstGeom>
        </p:spPr>
      </p:pic>
      <p:pic>
        <p:nvPicPr>
          <p:cNvPr id="9" name="Picture 8" descr="smar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3733800"/>
            <a:ext cx="1752600" cy="1752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5715000"/>
            <a:ext cx="80010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DRAM? Why not some other memory?</a:t>
            </a:r>
          </a:p>
        </p:txBody>
      </p:sp>
      <p:cxnSp>
        <p:nvCxnSpPr>
          <p:cNvPr id="12" name="Shape 11"/>
          <p:cNvCxnSpPr>
            <a:stCxn id="5" idx="1"/>
            <a:endCxn id="6" idx="2"/>
          </p:cNvCxnSpPr>
          <p:nvPr/>
        </p:nvCxnSpPr>
        <p:spPr>
          <a:xfrm rot="10800000">
            <a:off x="1600201" y="3115629"/>
            <a:ext cx="1497211" cy="413621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5" idx="2"/>
            <a:endCxn id="9" idx="3"/>
          </p:cNvCxnSpPr>
          <p:nvPr/>
        </p:nvCxnSpPr>
        <p:spPr>
          <a:xfrm rot="5400000">
            <a:off x="3334848" y="3321314"/>
            <a:ext cx="316138" cy="2261434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stCxn id="5" idx="3"/>
            <a:endCxn id="8" idx="0"/>
          </p:cNvCxnSpPr>
          <p:nvPr/>
        </p:nvCxnSpPr>
        <p:spPr>
          <a:xfrm>
            <a:off x="6149856" y="3529249"/>
            <a:ext cx="1139944" cy="280751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stCxn id="5" idx="0"/>
            <a:endCxn id="7" idx="1"/>
          </p:cNvCxnSpPr>
          <p:nvPr/>
        </p:nvCxnSpPr>
        <p:spPr>
          <a:xfrm rot="5400000" flipH="1" flipV="1">
            <a:off x="5317412" y="1757348"/>
            <a:ext cx="313410" cy="1700966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7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Model</a:t>
            </a:r>
          </a:p>
        </p:txBody>
      </p:sp>
      <p:pic>
        <p:nvPicPr>
          <p:cNvPr id="4" name="Picture 3" descr="intel.jpg"/>
          <p:cNvPicPr>
            <a:picLocks noChangeAspect="1"/>
          </p:cNvPicPr>
          <p:nvPr/>
        </p:nvPicPr>
        <p:blipFill>
          <a:blip r:embed="rId3" cstate="print"/>
          <a:srcRect l="5366" t="4603" b="21334"/>
          <a:stretch>
            <a:fillRect/>
          </a:stretch>
        </p:blipFill>
        <p:spPr>
          <a:xfrm>
            <a:off x="1393531" y="1976022"/>
            <a:ext cx="1480310" cy="1351650"/>
          </a:xfrm>
          <a:prstGeom prst="rect">
            <a:avLst/>
          </a:prstGeom>
        </p:spPr>
      </p:pic>
      <p:pic>
        <p:nvPicPr>
          <p:cNvPr id="5" name="Picture 4" descr="Micron-DR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1872" y="1938615"/>
            <a:ext cx="2949456" cy="142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0032" y="1391550"/>
            <a:ext cx="1605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Processor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6264" y="139155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Memory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3429000"/>
            <a:ext cx="142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8146" y="3429000"/>
            <a:ext cx="86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4038600"/>
            <a:ext cx="21336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T1 = Read Data[1]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4419600"/>
            <a:ext cx="21336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T2 = Read Data[2]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4800600"/>
            <a:ext cx="21336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T3 = T1 + T2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5181600"/>
            <a:ext cx="21336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 Data[3], T3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86600" y="4038600"/>
            <a:ext cx="14478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86600" y="4419600"/>
            <a:ext cx="14478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86600" y="4800600"/>
            <a:ext cx="14478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86600" y="5181600"/>
            <a:ext cx="14478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2</a:t>
            </a:r>
          </a:p>
        </p:txBody>
      </p:sp>
      <p:cxnSp>
        <p:nvCxnSpPr>
          <p:cNvPr id="21" name="Straight Arrow Connector 20"/>
          <p:cNvCxnSpPr>
            <a:stCxn id="8" idx="0"/>
          </p:cNvCxnSpPr>
          <p:nvPr/>
        </p:nvCxnSpPr>
        <p:spPr>
          <a:xfrm rot="5400000" flipH="1" flipV="1">
            <a:off x="5651767" y="2984767"/>
            <a:ext cx="381000" cy="50746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0"/>
          </p:cNvCxnSpPr>
          <p:nvPr/>
        </p:nvCxnSpPr>
        <p:spPr>
          <a:xfrm rot="16200000" flipV="1">
            <a:off x="7595137" y="3225263"/>
            <a:ext cx="152400" cy="255073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572000" y="4038600"/>
            <a:ext cx="21336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T1 = Read Data[1]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86600" y="4419600"/>
            <a:ext cx="14478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4038600"/>
            <a:ext cx="36222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 instruction accesses +</a:t>
            </a:r>
          </a:p>
          <a:p>
            <a:r>
              <a:rPr lang="en-US" sz="2800" dirty="0"/>
              <a:t>3 data accesses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400" y="5791200"/>
            <a:ext cx="80010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Memory performance is important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0" name="Left-Right Arrow 29"/>
          <p:cNvSpPr/>
          <p:nvPr/>
        </p:nvSpPr>
        <p:spPr>
          <a:xfrm>
            <a:off x="3124200" y="2286000"/>
            <a:ext cx="2209800" cy="609600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9278E-6 L -0.38334 3.79278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028E-7 L -0.62084 -3.70028E-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2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that Affect Choice of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Speed</a:t>
            </a:r>
          </a:p>
          <a:p>
            <a:pPr lvl="1"/>
            <a:r>
              <a:rPr lang="en-US" dirty="0"/>
              <a:t>Should be reasonably fast compared to processor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Capacity</a:t>
            </a:r>
          </a:p>
          <a:p>
            <a:pPr lvl="1"/>
            <a:r>
              <a:rPr lang="en-US" dirty="0"/>
              <a:t>Should be large enough to fit programs and data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Cost</a:t>
            </a:r>
          </a:p>
          <a:p>
            <a:pPr lvl="1"/>
            <a:r>
              <a:rPr lang="en-US" dirty="0"/>
              <a:t>Should be cheap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95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DRAM?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-381794" y="3743186"/>
            <a:ext cx="4114800" cy="158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76400" y="5801380"/>
            <a:ext cx="6400800" cy="158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25740" y="5968425"/>
            <a:ext cx="239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Access Latency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91666" y="3410597"/>
            <a:ext cx="925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Cost</a:t>
            </a:r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2605903" y="1828800"/>
            <a:ext cx="5395097" cy="3614410"/>
            <a:chOff x="2362200" y="1828800"/>
            <a:chExt cx="5395097" cy="3614410"/>
          </a:xfrm>
        </p:grpSpPr>
        <p:sp>
          <p:nvSpPr>
            <p:cNvPr id="16" name="Freeform 15"/>
            <p:cNvSpPr/>
            <p:nvPr/>
          </p:nvSpPr>
          <p:spPr>
            <a:xfrm>
              <a:off x="2438400" y="1848240"/>
              <a:ext cx="5250493" cy="3518770"/>
            </a:xfrm>
            <a:custGeom>
              <a:avLst/>
              <a:gdLst>
                <a:gd name="connsiteX0" fmla="*/ 0 w 5110619"/>
                <a:gd name="connsiteY0" fmla="*/ 0 h 3407080"/>
                <a:gd name="connsiteX1" fmla="*/ 1277655 w 5110619"/>
                <a:gd name="connsiteY1" fmla="*/ 2655518 h 3407080"/>
                <a:gd name="connsiteX2" fmla="*/ 5110619 w 5110619"/>
                <a:gd name="connsiteY2" fmla="*/ 3407080 h 340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10619" h="3407080">
                  <a:moveTo>
                    <a:pt x="0" y="0"/>
                  </a:moveTo>
                  <a:cubicBezTo>
                    <a:pt x="212942" y="1043835"/>
                    <a:pt x="425885" y="2087671"/>
                    <a:pt x="1277655" y="2655518"/>
                  </a:cubicBezTo>
                  <a:cubicBezTo>
                    <a:pt x="2129425" y="3223365"/>
                    <a:pt x="4440477" y="3365327"/>
                    <a:pt x="5110619" y="340708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604897" y="529081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51045" y="5175988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352800" y="4228578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641948" y="2895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362200" y="18288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05000" y="1295400"/>
            <a:ext cx="1521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Flip-flops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57891" y="2710190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SRAM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3800" y="3733800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DRAM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2600" y="5191780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Flash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65995" y="4767590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Disk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800600" y="4344988"/>
            <a:ext cx="1524000" cy="1588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81400" y="1371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Higher Cost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3734594" y="2659797"/>
            <a:ext cx="1066800" cy="1588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324600" y="38934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Higher access latency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5105400" y="2438400"/>
            <a:ext cx="3581400" cy="1219200"/>
          </a:xfrm>
          <a:prstGeom prst="wedgeRoundRectCallout">
            <a:avLst>
              <a:gd name="adj1" fmla="val -68629"/>
              <a:gd name="adj2" fmla="val 6229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Favorable point in the trade-off spectrum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2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DRAM Fast Enough?</a:t>
            </a:r>
          </a:p>
        </p:txBody>
      </p:sp>
      <p:pic>
        <p:nvPicPr>
          <p:cNvPr id="4" name="Picture 3" descr="intel.jpg"/>
          <p:cNvPicPr>
            <a:picLocks noChangeAspect="1"/>
          </p:cNvPicPr>
          <p:nvPr/>
        </p:nvPicPr>
        <p:blipFill>
          <a:blip r:embed="rId3" cstate="print"/>
          <a:srcRect l="5366" t="4603" b="21334"/>
          <a:stretch>
            <a:fillRect/>
          </a:stretch>
        </p:blipFill>
        <p:spPr>
          <a:xfrm>
            <a:off x="1295400" y="1981200"/>
            <a:ext cx="1578269" cy="1441095"/>
          </a:xfrm>
          <a:prstGeom prst="rect">
            <a:avLst/>
          </a:prstGeom>
        </p:spPr>
      </p:pic>
      <p:pic>
        <p:nvPicPr>
          <p:cNvPr id="5" name="Picture 4" descr="Micron-DR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1872" y="1952280"/>
            <a:ext cx="2949456" cy="142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0034" y="1391550"/>
            <a:ext cx="1605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Processor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8724" y="1391550"/>
            <a:ext cx="289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Commodity DRAM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2600" y="4191000"/>
            <a:ext cx="23622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Request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429000"/>
            <a:ext cx="4225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GHz, 2 Instructions / cycle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191000"/>
            <a:ext cx="28956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300 Instructions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400" y="4658380"/>
            <a:ext cx="28956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300 Instructions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5115580"/>
            <a:ext cx="28956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300 Instructions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0" y="5572780"/>
            <a:ext cx="28956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300 Instructions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989" y="6106180"/>
            <a:ext cx="3524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Independent programs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62600" y="4648200"/>
            <a:ext cx="23622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Request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62600" y="5105400"/>
            <a:ext cx="23622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Request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62600" y="5562600"/>
            <a:ext cx="23622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Request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5667" y="6096000"/>
            <a:ext cx="2932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Served in parallel?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219200" y="1981200"/>
            <a:ext cx="1676400" cy="1219200"/>
            <a:chOff x="1219200" y="1981200"/>
            <a:chExt cx="1676400" cy="1219200"/>
          </a:xfrm>
        </p:grpSpPr>
        <p:sp>
          <p:nvSpPr>
            <p:cNvPr id="20" name="Rectangle 19"/>
            <p:cNvSpPr/>
            <p:nvPr/>
          </p:nvSpPr>
          <p:spPr>
            <a:xfrm>
              <a:off x="1219200" y="1981200"/>
              <a:ext cx="762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Core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33600" y="1981200"/>
              <a:ext cx="762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Core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19200" y="2667000"/>
              <a:ext cx="762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Core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33600" y="2667000"/>
              <a:ext cx="762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Core</a:t>
              </a:r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3124200" y="2286000"/>
            <a:ext cx="2209800" cy="609600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24200" y="2590800"/>
            <a:ext cx="2377440" cy="609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Latency</a:t>
            </a:r>
          </a:p>
        </p:txBody>
      </p:sp>
      <p:sp>
        <p:nvSpPr>
          <p:cNvPr id="30" name="Oval 29"/>
          <p:cNvSpPr/>
          <p:nvPr/>
        </p:nvSpPr>
        <p:spPr>
          <a:xfrm>
            <a:off x="3048000" y="4114800"/>
            <a:ext cx="2514600" cy="64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Parallelism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48400" y="3505200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50ns</a:t>
            </a:r>
          </a:p>
        </p:txBody>
      </p:sp>
    </p:spTree>
    <p:extLst>
      <p:ext uri="{BB962C8B-B14F-4D97-AF65-F5344CB8AC3E}">
        <p14:creationId xmlns:p14="http://schemas.microsoft.com/office/powerpoint/2010/main" val="14236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/>
      <p:bldP spid="21" grpId="1"/>
      <p:bldP spid="28" grpId="0" animBg="1"/>
      <p:bldP spid="29" grpId="0" animBg="1"/>
      <p:bldP spid="30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What is DRAM?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DRAM Internal Organization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Problems and Solutions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Latency (Tiered-Latency DRAM, HPCA 2013)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Parallelism (</a:t>
            </a:r>
            <a:r>
              <a:rPr lang="en-US" dirty="0" err="1"/>
              <a:t>Subarray</a:t>
            </a:r>
            <a:r>
              <a:rPr lang="en-US" dirty="0"/>
              <a:t>-level Parallelism, ISCA 2012)</a:t>
            </a:r>
          </a:p>
          <a:p>
            <a:pPr marL="914400" lvl="1" indent="-514350"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587843"/>
            <a:ext cx="82296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2514600"/>
            <a:ext cx="82296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19400" y="990604"/>
            <a:ext cx="3505200" cy="3962396"/>
            <a:chOff x="2819400" y="990604"/>
            <a:chExt cx="3505200" cy="3962396"/>
          </a:xfrm>
        </p:grpSpPr>
        <p:pic>
          <p:nvPicPr>
            <p:cNvPr id="63" name="Picture 4" descr="24342616_s.jpg"/>
            <p:cNvPicPr>
              <a:picLocks noChangeAspect="1"/>
            </p:cNvPicPr>
            <p:nvPr/>
          </p:nvPicPr>
          <p:blipFill>
            <a:blip r:embed="rId3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514600"/>
              <a:ext cx="35052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990604"/>
              <a:ext cx="1524000" cy="1524000"/>
            </a:xfrm>
            <a:prstGeom prst="rect">
              <a:avLst/>
            </a:prstGeom>
          </p:spPr>
        </p:pic>
        <p:sp>
          <p:nvSpPr>
            <p:cNvPr id="19" name="Left-Right Arrow 18"/>
            <p:cNvSpPr/>
            <p:nvPr/>
          </p:nvSpPr>
          <p:spPr>
            <a:xfrm rot="16200000">
              <a:off x="4267200" y="2438399"/>
              <a:ext cx="609601" cy="609602"/>
            </a:xfrm>
            <a:prstGeom prst="leftRightArrow">
              <a:avLst>
                <a:gd name="adj1" fmla="val 52500"/>
                <a:gd name="adj2" fmla="val 26738"/>
              </a:avLst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16021" y="1219200"/>
            <a:ext cx="1827179" cy="1066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processor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4400" y="2971801"/>
            <a:ext cx="1827179" cy="137160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main memory </a:t>
            </a:r>
          </a:p>
        </p:txBody>
      </p:sp>
      <p:pic>
        <p:nvPicPr>
          <p:cNvPr id="34" name="Picture 33" descr="chi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7250" y="1138776"/>
            <a:ext cx="3848100" cy="320462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19400" y="3200400"/>
            <a:ext cx="457200" cy="38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276600" y="1138776"/>
            <a:ext cx="1297241" cy="3204626"/>
            <a:chOff x="3505200" y="1138776"/>
            <a:chExt cx="1371600" cy="3204626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505200" y="1138776"/>
              <a:ext cx="1371600" cy="2061624"/>
            </a:xfrm>
            <a:prstGeom prst="line">
              <a:avLst/>
            </a:prstGeom>
            <a:ln w="28575" cap="rnd">
              <a:solidFill>
                <a:srgbClr val="C0000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505200" y="3581400"/>
              <a:ext cx="1371600" cy="762002"/>
            </a:xfrm>
            <a:prstGeom prst="line">
              <a:avLst/>
            </a:prstGeom>
            <a:ln w="28575" cap="rnd">
              <a:solidFill>
                <a:srgbClr val="C0000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4666488" y="1149094"/>
            <a:ext cx="3867149" cy="31943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peripheral logic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785360" y="1219199"/>
            <a:ext cx="3642360" cy="3063242"/>
            <a:chOff x="4785360" y="1219199"/>
            <a:chExt cx="3642360" cy="3063242"/>
          </a:xfrm>
        </p:grpSpPr>
        <p:sp>
          <p:nvSpPr>
            <p:cNvPr id="49" name="Rectangle 48"/>
            <p:cNvSpPr/>
            <p:nvPr/>
          </p:nvSpPr>
          <p:spPr>
            <a:xfrm>
              <a:off x="5760720" y="1219199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67500" y="1219199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650480" y="1219200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dirty="0">
                  <a:latin typeface="+mj-lt"/>
                </a:rPr>
                <a:t>bank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760720" y="3048000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67500" y="3048000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50480" y="3048001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785360" y="1219200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+mj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85360" y="3048001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4749101" y="1185163"/>
            <a:ext cx="838200" cy="1295400"/>
            <a:chOff x="6400800" y="4572000"/>
            <a:chExt cx="838200" cy="1295400"/>
          </a:xfrm>
        </p:grpSpPr>
        <p:sp>
          <p:nvSpPr>
            <p:cNvPr id="58" name="Rectangle 57"/>
            <p:cNvSpPr/>
            <p:nvPr/>
          </p:nvSpPr>
          <p:spPr>
            <a:xfrm>
              <a:off x="6431280" y="4606290"/>
              <a:ext cx="777240" cy="1234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6400800" y="46482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400800" y="47244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400800" y="48006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400800" y="48768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400800" y="49530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00800" y="50292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400800" y="51054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400800" y="51816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400800" y="52578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400800" y="53340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400800" y="54102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400800" y="54864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400800" y="55626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400800" y="56388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400800" y="57150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400800" y="57912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400800" y="58674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400800" y="4572000"/>
              <a:ext cx="83820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5400000">
              <a:off x="65189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rot="5400000">
              <a:off x="64427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5400000">
              <a:off x="63665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5400000">
              <a:off x="62903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>
              <a:off x="62141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5400000">
              <a:off x="61379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rot="5400000">
              <a:off x="60617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5400000">
              <a:off x="59855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5400000">
              <a:off x="59093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rot="5400000">
              <a:off x="58331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5400000">
              <a:off x="57569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rot="5400000">
              <a:off x="6595110" y="5223510"/>
              <a:ext cx="1287780" cy="0"/>
            </a:xfrm>
            <a:prstGeom prst="line">
              <a:avLst/>
            </a:prstGeom>
            <a:ln w="6350" cap="rnd">
              <a:solidFill>
                <a:schemeClr val="bg1"/>
              </a:solidFill>
              <a:prstDash val="solid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5" name="Group 444"/>
          <p:cNvGrpSpPr/>
          <p:nvPr/>
        </p:nvGrpSpPr>
        <p:grpSpPr>
          <a:xfrm>
            <a:off x="5511101" y="990600"/>
            <a:ext cx="1986979" cy="609600"/>
            <a:chOff x="6497320" y="996696"/>
            <a:chExt cx="1986979" cy="609600"/>
          </a:xfrm>
        </p:grpSpPr>
        <p:sp>
          <p:nvSpPr>
            <p:cNvPr id="441" name="TextBox 440"/>
            <p:cNvSpPr txBox="1"/>
            <p:nvPr/>
          </p:nvSpPr>
          <p:spPr>
            <a:xfrm>
              <a:off x="6719507" y="996696"/>
              <a:ext cx="1764792" cy="6096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mat</a:t>
              </a:r>
            </a:p>
          </p:txBody>
        </p:sp>
        <p:sp>
          <p:nvSpPr>
            <p:cNvPr id="442" name="Freeform 441"/>
            <p:cNvSpPr/>
            <p:nvPr/>
          </p:nvSpPr>
          <p:spPr>
            <a:xfrm>
              <a:off x="6526529" y="1293877"/>
              <a:ext cx="751080" cy="233933"/>
            </a:xfrm>
            <a:custGeom>
              <a:avLst/>
              <a:gdLst>
                <a:gd name="connsiteX0" fmla="*/ 0 w 285750"/>
                <a:gd name="connsiteY0" fmla="*/ 138934 h 138934"/>
                <a:gd name="connsiteX1" fmla="*/ 110490 w 285750"/>
                <a:gd name="connsiteY1" fmla="*/ 1774 h 138934"/>
                <a:gd name="connsiteX2" fmla="*/ 205740 w 285750"/>
                <a:gd name="connsiteY2" fmla="*/ 58924 h 138934"/>
                <a:gd name="connsiteX3" fmla="*/ 285750 w 285750"/>
                <a:gd name="connsiteY3" fmla="*/ 28444 h 13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138934">
                  <a:moveTo>
                    <a:pt x="0" y="138934"/>
                  </a:moveTo>
                  <a:cubicBezTo>
                    <a:pt x="38100" y="77021"/>
                    <a:pt x="76200" y="15109"/>
                    <a:pt x="110490" y="1774"/>
                  </a:cubicBezTo>
                  <a:cubicBezTo>
                    <a:pt x="144780" y="-11561"/>
                    <a:pt x="176530" y="54479"/>
                    <a:pt x="205740" y="58924"/>
                  </a:cubicBezTo>
                  <a:cubicBezTo>
                    <a:pt x="234950" y="63369"/>
                    <a:pt x="260350" y="45906"/>
                    <a:pt x="285750" y="28444"/>
                  </a:cubicBezTo>
                </a:path>
              </a:pathLst>
            </a:custGeom>
            <a:noFill/>
            <a:ln>
              <a:solidFill>
                <a:schemeClr val="bg1"/>
              </a:solidFill>
              <a:tailEnd type="arrow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6497320" y="1496059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sp>
        <p:nvSpPr>
          <p:cNvPr id="496" name="TextBox 495"/>
          <p:cNvSpPr txBox="1"/>
          <p:nvPr/>
        </p:nvSpPr>
        <p:spPr>
          <a:xfrm>
            <a:off x="6400800" y="2971800"/>
            <a:ext cx="1827179" cy="137160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+mj-lt"/>
              </a:rPr>
              <a:t>high latency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05701" y="173483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38862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75 -3.33333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 animBg="1"/>
      <p:bldP spid="57" grpId="0" animBg="1"/>
      <p:bldP spid="4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6081" y="2286000"/>
            <a:ext cx="8428037" cy="8223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>
                <a:solidFill>
                  <a:srgbClr val="0033CC"/>
                </a:solidFill>
                <a:latin typeface="Garamond" charset="0"/>
              </a:rPr>
              <a:t>Why Is Memory So Important? (Especially Today)</a:t>
            </a:r>
          </a:p>
        </p:txBody>
      </p:sp>
      <p:sp>
        <p:nvSpPr>
          <p:cNvPr id="747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27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914400" y="152401"/>
            <a:ext cx="82296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Cell Array: Mat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990604"/>
            <a:ext cx="3505200" cy="3962396"/>
            <a:chOff x="2819400" y="990604"/>
            <a:chExt cx="3505200" cy="3962396"/>
          </a:xfrm>
        </p:grpSpPr>
        <p:pic>
          <p:nvPicPr>
            <p:cNvPr id="63" name="Picture 4" descr="24342616_s.jpg"/>
            <p:cNvPicPr>
              <a:picLocks noChangeAspect="1"/>
            </p:cNvPicPr>
            <p:nvPr/>
          </p:nvPicPr>
          <p:blipFill>
            <a:blip r:embed="rId3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514600"/>
              <a:ext cx="35052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990604"/>
              <a:ext cx="1524000" cy="1524000"/>
            </a:xfrm>
            <a:prstGeom prst="rect">
              <a:avLst/>
            </a:prstGeom>
          </p:spPr>
        </p:pic>
        <p:sp>
          <p:nvSpPr>
            <p:cNvPr id="19" name="Left-Right Arrow 18"/>
            <p:cNvSpPr/>
            <p:nvPr/>
          </p:nvSpPr>
          <p:spPr>
            <a:xfrm rot="16200000">
              <a:off x="4267200" y="2438399"/>
              <a:ext cx="609601" cy="609602"/>
            </a:xfrm>
            <a:prstGeom prst="leftRightArrow">
              <a:avLst>
                <a:gd name="adj1" fmla="val 52500"/>
                <a:gd name="adj2" fmla="val 26738"/>
              </a:avLst>
            </a:pr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9400" y="3200400"/>
            <a:ext cx="457200" cy="38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276600" y="1138776"/>
            <a:ext cx="1293431" cy="3204626"/>
            <a:chOff x="3505200" y="1138776"/>
            <a:chExt cx="1371600" cy="3204626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505200" y="1138776"/>
              <a:ext cx="1371600" cy="2061624"/>
            </a:xfrm>
            <a:prstGeom prst="line">
              <a:avLst/>
            </a:prstGeom>
            <a:ln w="28575" cap="rnd">
              <a:solidFill>
                <a:srgbClr val="C0000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505200" y="3581400"/>
              <a:ext cx="1371600" cy="762002"/>
            </a:xfrm>
            <a:prstGeom prst="line">
              <a:avLst/>
            </a:prstGeom>
            <a:ln w="28575" cap="rnd">
              <a:solidFill>
                <a:srgbClr val="C0000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666488" y="990600"/>
            <a:ext cx="3867149" cy="3352801"/>
            <a:chOff x="4666488" y="990600"/>
            <a:chExt cx="3867149" cy="3352801"/>
          </a:xfrm>
        </p:grpSpPr>
        <p:sp>
          <p:nvSpPr>
            <p:cNvPr id="387" name="Rectangle 386"/>
            <p:cNvSpPr/>
            <p:nvPr/>
          </p:nvSpPr>
          <p:spPr>
            <a:xfrm>
              <a:off x="4666488" y="1149094"/>
              <a:ext cx="3867149" cy="319430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4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+mj-lt"/>
                </a:rPr>
                <a:t>peripheral logic</a:t>
              </a:r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4785360" y="1219199"/>
              <a:ext cx="3642360" cy="3063242"/>
              <a:chOff x="4785360" y="1219199"/>
              <a:chExt cx="3642360" cy="3063242"/>
            </a:xfrm>
          </p:grpSpPr>
          <p:sp>
            <p:nvSpPr>
              <p:cNvPr id="343" name="Rectangle 342"/>
              <p:cNvSpPr/>
              <p:nvPr/>
            </p:nvSpPr>
            <p:spPr>
              <a:xfrm>
                <a:off x="5760720" y="1219199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6667500" y="1219199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7650480" y="1219200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+mj-lt"/>
                  </a:rPr>
                  <a:t>cell</a:t>
                </a:r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5760720" y="3048000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6667500" y="3048000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7650480" y="3048001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4785360" y="1219200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+mj-lt"/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4785360" y="3048001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4749101" y="1185163"/>
              <a:ext cx="838200" cy="1295400"/>
              <a:chOff x="6400800" y="4572000"/>
              <a:chExt cx="838200" cy="1295400"/>
            </a:xfrm>
          </p:grpSpPr>
          <p:sp>
            <p:nvSpPr>
              <p:cNvPr id="352" name="Rectangle 351"/>
              <p:cNvSpPr/>
              <p:nvPr/>
            </p:nvSpPr>
            <p:spPr>
              <a:xfrm>
                <a:off x="6431280" y="4606290"/>
                <a:ext cx="777240" cy="1234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3" name="Straight Connector 352"/>
              <p:cNvCxnSpPr/>
              <p:nvPr/>
            </p:nvCxnSpPr>
            <p:spPr>
              <a:xfrm>
                <a:off x="6400800" y="46482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>
                <a:off x="6400800" y="47244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6400800" y="48006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>
                <a:off x="6400800" y="48768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>
                <a:off x="6400800" y="49530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>
                <a:off x="6400800" y="50292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>
                <a:off x="6400800" y="51054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6400800" y="51816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6400800" y="52578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>
                <a:off x="6400800" y="53340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>
                <a:off x="6400800" y="54102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6400800" y="54864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>
                <a:off x="6400800" y="55626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>
                <a:off x="6400800" y="56388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6400800" y="57150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>
                <a:off x="6400800" y="57912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>
                <a:off x="6400800" y="58674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>
                <a:off x="6400800" y="4572000"/>
                <a:ext cx="83820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>
                <a:off x="65189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5400000">
                <a:off x="64427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5400000">
                <a:off x="63665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>
                <a:off x="62903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5400000">
                <a:off x="62141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/>
              <p:nvPr/>
            </p:nvCxnSpPr>
            <p:spPr>
              <a:xfrm rot="5400000">
                <a:off x="61379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/>
              <p:cNvCxnSpPr/>
              <p:nvPr/>
            </p:nvCxnSpPr>
            <p:spPr>
              <a:xfrm rot="5400000">
                <a:off x="60617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 rot="5400000">
                <a:off x="59855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rot="5400000">
                <a:off x="59093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>
                <a:off x="58331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5400000">
                <a:off x="57569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>
                <a:off x="6595110" y="5223510"/>
                <a:ext cx="1287780" cy="0"/>
              </a:xfrm>
              <a:prstGeom prst="line">
                <a:avLst/>
              </a:prstGeom>
              <a:ln w="6350" cap="rnd">
                <a:solidFill>
                  <a:schemeClr val="bg1"/>
                </a:solidFill>
                <a:prstDash val="solid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3" name="Group 382"/>
            <p:cNvGrpSpPr/>
            <p:nvPr/>
          </p:nvGrpSpPr>
          <p:grpSpPr>
            <a:xfrm>
              <a:off x="5511101" y="990600"/>
              <a:ext cx="1986979" cy="609600"/>
              <a:chOff x="6497320" y="996696"/>
              <a:chExt cx="1986979" cy="609600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6719507" y="996696"/>
                <a:ext cx="1764792" cy="6096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mat</a:t>
                </a:r>
              </a:p>
            </p:txBody>
          </p:sp>
          <p:sp>
            <p:nvSpPr>
              <p:cNvPr id="385" name="Freeform 384"/>
              <p:cNvSpPr/>
              <p:nvPr/>
            </p:nvSpPr>
            <p:spPr>
              <a:xfrm>
                <a:off x="6526529" y="1293877"/>
                <a:ext cx="751080" cy="233933"/>
              </a:xfrm>
              <a:custGeom>
                <a:avLst/>
                <a:gdLst>
                  <a:gd name="connsiteX0" fmla="*/ 0 w 285750"/>
                  <a:gd name="connsiteY0" fmla="*/ 138934 h 138934"/>
                  <a:gd name="connsiteX1" fmla="*/ 110490 w 285750"/>
                  <a:gd name="connsiteY1" fmla="*/ 1774 h 138934"/>
                  <a:gd name="connsiteX2" fmla="*/ 205740 w 285750"/>
                  <a:gd name="connsiteY2" fmla="*/ 58924 h 138934"/>
                  <a:gd name="connsiteX3" fmla="*/ 285750 w 285750"/>
                  <a:gd name="connsiteY3" fmla="*/ 28444 h 13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138934">
                    <a:moveTo>
                      <a:pt x="0" y="138934"/>
                    </a:moveTo>
                    <a:cubicBezTo>
                      <a:pt x="38100" y="77021"/>
                      <a:pt x="76200" y="15109"/>
                      <a:pt x="110490" y="1774"/>
                    </a:cubicBezTo>
                    <a:cubicBezTo>
                      <a:pt x="144780" y="-11561"/>
                      <a:pt x="176530" y="54479"/>
                      <a:pt x="205740" y="58924"/>
                    </a:cubicBezTo>
                    <a:cubicBezTo>
                      <a:pt x="234950" y="63369"/>
                      <a:pt x="260350" y="45906"/>
                      <a:pt x="285750" y="28444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  <a:tailEnd type="arrow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6497320" y="1496059"/>
                <a:ext cx="76200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000"/>
                  </a:lnSpc>
                </a:pPr>
                <a:endParaRPr lang="en-US" sz="2400" spc="-80" dirty="0"/>
              </a:p>
            </p:txBody>
          </p:sp>
        </p:grpSp>
      </p:grpSp>
      <p:sp>
        <p:nvSpPr>
          <p:cNvPr id="388" name="TextBox 387"/>
          <p:cNvSpPr txBox="1"/>
          <p:nvPr/>
        </p:nvSpPr>
        <p:spPr>
          <a:xfrm>
            <a:off x="5735320" y="762000"/>
            <a:ext cx="1764792" cy="609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mat</a:t>
            </a:r>
          </a:p>
        </p:txBody>
      </p:sp>
      <p:grpSp>
        <p:nvGrpSpPr>
          <p:cNvPr id="389" name="Group 388"/>
          <p:cNvGrpSpPr/>
          <p:nvPr/>
        </p:nvGrpSpPr>
        <p:grpSpPr>
          <a:xfrm>
            <a:off x="5486400" y="3962400"/>
            <a:ext cx="2209800" cy="457200"/>
            <a:chOff x="5486400" y="3962400"/>
            <a:chExt cx="2209800" cy="457200"/>
          </a:xfrm>
        </p:grpSpPr>
        <p:sp>
          <p:nvSpPr>
            <p:cNvPr id="390" name="DRAM"/>
            <p:cNvSpPr/>
            <p:nvPr/>
          </p:nvSpPr>
          <p:spPr>
            <a:xfrm>
              <a:off x="5486400" y="39624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1" name="DRAM"/>
            <p:cNvSpPr/>
            <p:nvPr/>
          </p:nvSpPr>
          <p:spPr>
            <a:xfrm>
              <a:off x="5943600" y="39624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2" name="DRAM"/>
            <p:cNvSpPr/>
            <p:nvPr/>
          </p:nvSpPr>
          <p:spPr>
            <a:xfrm>
              <a:off x="6400800" y="39624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3" name="DRAM"/>
            <p:cNvSpPr/>
            <p:nvPr/>
          </p:nvSpPr>
          <p:spPr>
            <a:xfrm>
              <a:off x="6858000" y="39624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4" name="DRAM"/>
            <p:cNvSpPr/>
            <p:nvPr/>
          </p:nvSpPr>
          <p:spPr>
            <a:xfrm>
              <a:off x="7315200" y="39624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95" name="Group 394"/>
          <p:cNvGrpSpPr/>
          <p:nvPr/>
        </p:nvGrpSpPr>
        <p:grpSpPr>
          <a:xfrm>
            <a:off x="4876800" y="1600200"/>
            <a:ext cx="457200" cy="2209800"/>
            <a:chOff x="4876800" y="1600200"/>
            <a:chExt cx="457200" cy="2209800"/>
          </a:xfrm>
        </p:grpSpPr>
        <p:sp>
          <p:nvSpPr>
            <p:cNvPr id="396" name="DRAM"/>
            <p:cNvSpPr/>
            <p:nvPr/>
          </p:nvSpPr>
          <p:spPr>
            <a:xfrm rot="5400000">
              <a:off x="4914900" y="1562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7" name="DRAM"/>
            <p:cNvSpPr/>
            <p:nvPr/>
          </p:nvSpPr>
          <p:spPr>
            <a:xfrm rot="5400000">
              <a:off x="4914900" y="2019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8" name="DRAM"/>
            <p:cNvSpPr/>
            <p:nvPr/>
          </p:nvSpPr>
          <p:spPr>
            <a:xfrm rot="5400000">
              <a:off x="4914900" y="24765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9" name="DRAM"/>
            <p:cNvSpPr/>
            <p:nvPr/>
          </p:nvSpPr>
          <p:spPr>
            <a:xfrm rot="5400000">
              <a:off x="4914900" y="2933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00" name="DRAM"/>
            <p:cNvSpPr/>
            <p:nvPr/>
          </p:nvSpPr>
          <p:spPr>
            <a:xfrm rot="5400000">
              <a:off x="4914900" y="3390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1" name="Group 400"/>
          <p:cNvGrpSpPr/>
          <p:nvPr/>
        </p:nvGrpSpPr>
        <p:grpSpPr>
          <a:xfrm>
            <a:off x="5676900" y="1447800"/>
            <a:ext cx="1828800" cy="2514600"/>
            <a:chOff x="5676900" y="990600"/>
            <a:chExt cx="1828800" cy="2971800"/>
          </a:xfrm>
        </p:grpSpPr>
        <p:cxnSp>
          <p:nvCxnSpPr>
            <p:cNvPr id="402" name="Straight Connector 401"/>
            <p:cNvCxnSpPr>
              <a:endCxn id="390" idx="0"/>
            </p:cNvCxnSpPr>
            <p:nvPr/>
          </p:nvCxnSpPr>
          <p:spPr>
            <a:xfrm>
              <a:off x="5676900" y="9906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endCxn id="392" idx="0"/>
            </p:cNvCxnSpPr>
            <p:nvPr/>
          </p:nvCxnSpPr>
          <p:spPr>
            <a:xfrm>
              <a:off x="6591300" y="9906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endCxn id="393" idx="0"/>
            </p:cNvCxnSpPr>
            <p:nvPr/>
          </p:nvCxnSpPr>
          <p:spPr>
            <a:xfrm>
              <a:off x="7048500" y="9906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endCxn id="394" idx="0"/>
            </p:cNvCxnSpPr>
            <p:nvPr/>
          </p:nvCxnSpPr>
          <p:spPr>
            <a:xfrm>
              <a:off x="7505700" y="9906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endCxn id="391" idx="0"/>
            </p:cNvCxnSpPr>
            <p:nvPr/>
          </p:nvCxnSpPr>
          <p:spPr>
            <a:xfrm>
              <a:off x="6134100" y="9906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7" name="Group 406"/>
          <p:cNvGrpSpPr/>
          <p:nvPr/>
        </p:nvGrpSpPr>
        <p:grpSpPr>
          <a:xfrm>
            <a:off x="5334001" y="1790700"/>
            <a:ext cx="2514600" cy="1828800"/>
            <a:chOff x="5334000" y="1790700"/>
            <a:chExt cx="2971799" cy="1828800"/>
          </a:xfrm>
        </p:grpSpPr>
        <p:cxnSp>
          <p:nvCxnSpPr>
            <p:cNvPr id="408" name="Straight Connector 407"/>
            <p:cNvCxnSpPr>
              <a:endCxn id="396" idx="0"/>
            </p:cNvCxnSpPr>
            <p:nvPr/>
          </p:nvCxnSpPr>
          <p:spPr>
            <a:xfrm flipH="1">
              <a:off x="5334000" y="17907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>
              <a:endCxn id="397" idx="0"/>
            </p:cNvCxnSpPr>
            <p:nvPr/>
          </p:nvCxnSpPr>
          <p:spPr>
            <a:xfrm flipH="1">
              <a:off x="5334000" y="22479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endCxn id="398" idx="0"/>
            </p:cNvCxnSpPr>
            <p:nvPr/>
          </p:nvCxnSpPr>
          <p:spPr>
            <a:xfrm flipH="1">
              <a:off x="5334000" y="27051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endCxn id="399" idx="0"/>
            </p:cNvCxnSpPr>
            <p:nvPr/>
          </p:nvCxnSpPr>
          <p:spPr>
            <a:xfrm flipH="1">
              <a:off x="5334000" y="31623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endCxn id="400" idx="0"/>
            </p:cNvCxnSpPr>
            <p:nvPr/>
          </p:nvCxnSpPr>
          <p:spPr>
            <a:xfrm flipH="1">
              <a:off x="5334000" y="36195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3" name="Group 412"/>
          <p:cNvGrpSpPr/>
          <p:nvPr/>
        </p:nvGrpSpPr>
        <p:grpSpPr>
          <a:xfrm>
            <a:off x="5486400" y="1600200"/>
            <a:ext cx="2209800" cy="2209800"/>
            <a:chOff x="5486400" y="1600200"/>
            <a:chExt cx="2209800" cy="2209800"/>
          </a:xfrm>
        </p:grpSpPr>
        <p:sp>
          <p:nvSpPr>
            <p:cNvPr id="414" name="Oval 413"/>
            <p:cNvSpPr/>
            <p:nvPr/>
          </p:nvSpPr>
          <p:spPr>
            <a:xfrm>
              <a:off x="5486400" y="160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7" name="Oval 426"/>
            <p:cNvSpPr/>
            <p:nvPr/>
          </p:nvSpPr>
          <p:spPr>
            <a:xfrm>
              <a:off x="5943600" y="160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6400800" y="160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9" name="Oval 428"/>
            <p:cNvSpPr/>
            <p:nvPr/>
          </p:nvSpPr>
          <p:spPr>
            <a:xfrm>
              <a:off x="6858000" y="160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0" name="Oval 429"/>
            <p:cNvSpPr/>
            <p:nvPr/>
          </p:nvSpPr>
          <p:spPr>
            <a:xfrm>
              <a:off x="7315200" y="160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5486400" y="205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5943600" y="205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3" name="Oval 432"/>
            <p:cNvSpPr/>
            <p:nvPr/>
          </p:nvSpPr>
          <p:spPr>
            <a:xfrm>
              <a:off x="6400800" y="205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6858000" y="205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5" name="Oval 434"/>
            <p:cNvSpPr/>
            <p:nvPr/>
          </p:nvSpPr>
          <p:spPr>
            <a:xfrm>
              <a:off x="7315200" y="205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5486400" y="2514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5943600" y="2514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8" name="Oval 437"/>
            <p:cNvSpPr/>
            <p:nvPr/>
          </p:nvSpPr>
          <p:spPr>
            <a:xfrm>
              <a:off x="6400800" y="2514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9" name="Oval 438"/>
            <p:cNvSpPr/>
            <p:nvPr/>
          </p:nvSpPr>
          <p:spPr>
            <a:xfrm>
              <a:off x="6858000" y="2514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7315200" y="2514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5486400" y="2971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5943600" y="2971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6400800" y="2971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6858000" y="2971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7315200" y="2971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5486400" y="3429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5943600" y="3429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3" name="Oval 452"/>
            <p:cNvSpPr/>
            <p:nvPr/>
          </p:nvSpPr>
          <p:spPr>
            <a:xfrm>
              <a:off x="6400800" y="3429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4" name="Oval 453"/>
            <p:cNvSpPr/>
            <p:nvPr/>
          </p:nvSpPr>
          <p:spPr>
            <a:xfrm>
              <a:off x="6858000" y="3429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7315200" y="3429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259324" y="4419600"/>
            <a:ext cx="2663952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sense amplifier</a:t>
            </a:r>
          </a:p>
        </p:txBody>
      </p:sp>
      <p:sp>
        <p:nvSpPr>
          <p:cNvPr id="110" name="TextBox 109"/>
          <p:cNvSpPr txBox="1"/>
          <p:nvPr/>
        </p:nvSpPr>
        <p:spPr>
          <a:xfrm rot="5400000">
            <a:off x="3276601" y="2438399"/>
            <a:ext cx="2743198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+mj-lt"/>
              </a:rPr>
              <a:t>wordline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driver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05700" y="1143000"/>
            <a:ext cx="1104900" cy="647699"/>
            <a:chOff x="7505700" y="1143000"/>
            <a:chExt cx="1104900" cy="647699"/>
          </a:xfrm>
        </p:grpSpPr>
        <p:sp>
          <p:nvSpPr>
            <p:cNvPr id="112" name="TextBox 111"/>
            <p:cNvSpPr txBox="1"/>
            <p:nvPr/>
          </p:nvSpPr>
          <p:spPr>
            <a:xfrm>
              <a:off x="7848600" y="1143000"/>
              <a:ext cx="762000" cy="4572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cell</a:t>
              </a:r>
            </a:p>
          </p:txBody>
        </p:sp>
        <p:sp>
          <p:nvSpPr>
            <p:cNvPr id="2" name="Freeform 1"/>
            <p:cNvSpPr/>
            <p:nvPr/>
          </p:nvSpPr>
          <p:spPr>
            <a:xfrm>
              <a:off x="7505700" y="1409698"/>
              <a:ext cx="417576" cy="381001"/>
            </a:xfrm>
            <a:custGeom>
              <a:avLst/>
              <a:gdLst>
                <a:gd name="connsiteX0" fmla="*/ 0 w 358140"/>
                <a:gd name="connsiteY0" fmla="*/ 342900 h 342900"/>
                <a:gd name="connsiteX1" fmla="*/ 114300 w 358140"/>
                <a:gd name="connsiteY1" fmla="*/ 76200 h 342900"/>
                <a:gd name="connsiteX2" fmla="*/ 358140 w 358140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8140" h="342900">
                  <a:moveTo>
                    <a:pt x="0" y="342900"/>
                  </a:moveTo>
                  <a:cubicBezTo>
                    <a:pt x="27305" y="238125"/>
                    <a:pt x="54610" y="133350"/>
                    <a:pt x="114300" y="76200"/>
                  </a:cubicBezTo>
                  <a:cubicBezTo>
                    <a:pt x="173990" y="19050"/>
                    <a:pt x="321310" y="16510"/>
                    <a:pt x="35814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7662956" y="2438400"/>
            <a:ext cx="1633444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+mj-lt"/>
              </a:rPr>
              <a:t>wordline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40880" y="842010"/>
            <a:ext cx="1492757" cy="666750"/>
            <a:chOff x="7040880" y="842010"/>
            <a:chExt cx="1492757" cy="666750"/>
          </a:xfrm>
        </p:grpSpPr>
        <p:sp>
          <p:nvSpPr>
            <p:cNvPr id="121" name="TextBox 120"/>
            <p:cNvSpPr txBox="1"/>
            <p:nvPr/>
          </p:nvSpPr>
          <p:spPr>
            <a:xfrm>
              <a:off x="7391400" y="842010"/>
              <a:ext cx="1142237" cy="4572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  <a:latin typeface="+mj-lt"/>
                </a:rPr>
                <a:t>bitline</a:t>
              </a:r>
              <a:endParaRPr lang="en-US" sz="28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7040880" y="1122680"/>
              <a:ext cx="441960" cy="386080"/>
            </a:xfrm>
            <a:custGeom>
              <a:avLst/>
              <a:gdLst>
                <a:gd name="connsiteX0" fmla="*/ 0 w 441960"/>
                <a:gd name="connsiteY0" fmla="*/ 386080 h 386080"/>
                <a:gd name="connsiteX1" fmla="*/ 198120 w 441960"/>
                <a:gd name="connsiteY1" fmla="*/ 264160 h 386080"/>
                <a:gd name="connsiteX2" fmla="*/ 223520 w 441960"/>
                <a:gd name="connsiteY2" fmla="*/ 45720 h 386080"/>
                <a:gd name="connsiteX3" fmla="*/ 441960 w 441960"/>
                <a:gd name="connsiteY3" fmla="*/ 0 h 38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960" h="386080">
                  <a:moveTo>
                    <a:pt x="0" y="386080"/>
                  </a:moveTo>
                  <a:cubicBezTo>
                    <a:pt x="80433" y="353483"/>
                    <a:pt x="160867" y="320887"/>
                    <a:pt x="198120" y="264160"/>
                  </a:cubicBezTo>
                  <a:cubicBezTo>
                    <a:pt x="235373" y="207433"/>
                    <a:pt x="182880" y="89747"/>
                    <a:pt x="223520" y="45720"/>
                  </a:cubicBezTo>
                  <a:cubicBezTo>
                    <a:pt x="264160" y="1693"/>
                    <a:pt x="353060" y="846"/>
                    <a:pt x="44196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93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/>
      <p:bldP spid="109" grpId="0"/>
      <p:bldP spid="110" grpId="0"/>
      <p:bldP spid="1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Cell Array (Mat): High Latency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198" y="1295400"/>
            <a:ext cx="9067802" cy="5067300"/>
            <a:chOff x="-1" y="1295400"/>
            <a:chExt cx="9067802" cy="5067300"/>
          </a:xfrm>
        </p:grpSpPr>
        <p:cxnSp>
          <p:nvCxnSpPr>
            <p:cNvPr id="248" name="Straight Connector 247"/>
            <p:cNvCxnSpPr>
              <a:endCxn id="258" idx="0"/>
            </p:cNvCxnSpPr>
            <p:nvPr/>
          </p:nvCxnSpPr>
          <p:spPr>
            <a:xfrm>
              <a:off x="68961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endCxn id="260" idx="0"/>
            </p:cNvCxnSpPr>
            <p:nvPr/>
          </p:nvCxnSpPr>
          <p:spPr>
            <a:xfrm>
              <a:off x="78105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endCxn id="261" idx="0"/>
            </p:cNvCxnSpPr>
            <p:nvPr/>
          </p:nvCxnSpPr>
          <p:spPr>
            <a:xfrm>
              <a:off x="82677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endCxn id="262" idx="0"/>
            </p:cNvCxnSpPr>
            <p:nvPr/>
          </p:nvCxnSpPr>
          <p:spPr>
            <a:xfrm>
              <a:off x="87249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endCxn id="259" idx="0"/>
            </p:cNvCxnSpPr>
            <p:nvPr/>
          </p:nvCxnSpPr>
          <p:spPr>
            <a:xfrm>
              <a:off x="73533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>
              <a:endCxn id="309" idx="0"/>
            </p:cNvCxnSpPr>
            <p:nvPr/>
          </p:nvCxnSpPr>
          <p:spPr>
            <a:xfrm>
              <a:off x="38480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endCxn id="311" idx="0"/>
            </p:cNvCxnSpPr>
            <p:nvPr/>
          </p:nvCxnSpPr>
          <p:spPr>
            <a:xfrm>
              <a:off x="47624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endCxn id="312" idx="0"/>
            </p:cNvCxnSpPr>
            <p:nvPr/>
          </p:nvCxnSpPr>
          <p:spPr>
            <a:xfrm>
              <a:off x="52196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endCxn id="313" idx="0"/>
            </p:cNvCxnSpPr>
            <p:nvPr/>
          </p:nvCxnSpPr>
          <p:spPr>
            <a:xfrm>
              <a:off x="56768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endCxn id="310" idx="0"/>
            </p:cNvCxnSpPr>
            <p:nvPr/>
          </p:nvCxnSpPr>
          <p:spPr>
            <a:xfrm>
              <a:off x="43052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>
              <a:endCxn id="457" idx="0"/>
            </p:cNvCxnSpPr>
            <p:nvPr/>
          </p:nvCxnSpPr>
          <p:spPr>
            <a:xfrm>
              <a:off x="8000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>
              <a:endCxn id="459" idx="0"/>
            </p:cNvCxnSpPr>
            <p:nvPr/>
          </p:nvCxnSpPr>
          <p:spPr>
            <a:xfrm>
              <a:off x="17144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>
              <a:endCxn id="460" idx="0"/>
            </p:cNvCxnSpPr>
            <p:nvPr/>
          </p:nvCxnSpPr>
          <p:spPr>
            <a:xfrm>
              <a:off x="21716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>
              <a:endCxn id="461" idx="0"/>
            </p:cNvCxnSpPr>
            <p:nvPr/>
          </p:nvCxnSpPr>
          <p:spPr>
            <a:xfrm>
              <a:off x="26288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>
              <a:endCxn id="458" idx="0"/>
            </p:cNvCxnSpPr>
            <p:nvPr/>
          </p:nvCxnSpPr>
          <p:spPr>
            <a:xfrm>
              <a:off x="12572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/>
            <p:cNvGrpSpPr/>
            <p:nvPr/>
          </p:nvGrpSpPr>
          <p:grpSpPr>
            <a:xfrm>
              <a:off x="-1" y="1295400"/>
              <a:ext cx="2971801" cy="2971800"/>
              <a:chOff x="4876800" y="1447800"/>
              <a:chExt cx="2971801" cy="297180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486400" y="3962400"/>
                <a:ext cx="2209800" cy="457200"/>
                <a:chOff x="5486400" y="3962400"/>
                <a:chExt cx="2209800" cy="457200"/>
              </a:xfrm>
            </p:grpSpPr>
            <p:sp>
              <p:nvSpPr>
                <p:cNvPr id="156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7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8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9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60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4876800" y="1600200"/>
                <a:ext cx="457200" cy="2209800"/>
                <a:chOff x="4876800" y="1600200"/>
                <a:chExt cx="457200" cy="2209800"/>
              </a:xfrm>
            </p:grpSpPr>
            <p:sp>
              <p:nvSpPr>
                <p:cNvPr id="151" name="DRAM"/>
                <p:cNvSpPr/>
                <p:nvPr/>
              </p:nvSpPr>
              <p:spPr>
                <a:xfrm rot="5400000">
                  <a:off x="4914900" y="15621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2" name="DRAM"/>
                <p:cNvSpPr/>
                <p:nvPr/>
              </p:nvSpPr>
              <p:spPr>
                <a:xfrm rot="5400000">
                  <a:off x="4914900" y="20193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3" name="DRAM"/>
                <p:cNvSpPr/>
                <p:nvPr/>
              </p:nvSpPr>
              <p:spPr>
                <a:xfrm rot="5400000">
                  <a:off x="4914900" y="24765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4" name="DRAM"/>
                <p:cNvSpPr/>
                <p:nvPr/>
              </p:nvSpPr>
              <p:spPr>
                <a:xfrm rot="5400000">
                  <a:off x="4914900" y="29337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5" name="DRAM"/>
                <p:cNvSpPr/>
                <p:nvPr/>
              </p:nvSpPr>
              <p:spPr>
                <a:xfrm rot="5400000">
                  <a:off x="4914900" y="33909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146" name="Straight Connector 145"/>
                <p:cNvCxnSpPr>
                  <a:endCxn id="156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>
                  <a:endCxn id="158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>
                  <a:endCxn id="159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>
                  <a:endCxn id="160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>
                  <a:endCxn id="157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113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141" name="Straight Connector 140"/>
                <p:cNvCxnSpPr>
                  <a:endCxn id="151" idx="0"/>
                </p:cNvCxnSpPr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>
                  <a:endCxn id="152" idx="0"/>
                </p:cNvCxnSpPr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>
                  <a:endCxn id="153" idx="0"/>
                </p:cNvCxnSpPr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>
                  <a:endCxn id="154" idx="0"/>
                </p:cNvCxnSpPr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>
                  <a:endCxn id="155" idx="0"/>
                </p:cNvCxnSpPr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114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6095999" y="1295400"/>
              <a:ext cx="2971801" cy="2971800"/>
              <a:chOff x="4876800" y="1447800"/>
              <a:chExt cx="2971801" cy="2971800"/>
            </a:xfrm>
          </p:grpSpPr>
          <p:grpSp>
            <p:nvGrpSpPr>
              <p:cNvPr id="162" name="Group 161"/>
              <p:cNvGrpSpPr/>
              <p:nvPr/>
            </p:nvGrpSpPr>
            <p:grpSpPr>
              <a:xfrm>
                <a:off x="5486400" y="3962400"/>
                <a:ext cx="2209800" cy="457200"/>
                <a:chOff x="5486400" y="3962400"/>
                <a:chExt cx="2209800" cy="457200"/>
              </a:xfrm>
            </p:grpSpPr>
            <p:sp>
              <p:nvSpPr>
                <p:cNvPr id="207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8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9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10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11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4876800" y="1600200"/>
                <a:ext cx="457200" cy="2209800"/>
                <a:chOff x="4876800" y="1600200"/>
                <a:chExt cx="457200" cy="2209800"/>
              </a:xfrm>
            </p:grpSpPr>
            <p:sp>
              <p:nvSpPr>
                <p:cNvPr id="202" name="DRAM"/>
                <p:cNvSpPr/>
                <p:nvPr/>
              </p:nvSpPr>
              <p:spPr>
                <a:xfrm rot="5400000">
                  <a:off x="4914900" y="15621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3" name="DRAM"/>
                <p:cNvSpPr/>
                <p:nvPr/>
              </p:nvSpPr>
              <p:spPr>
                <a:xfrm rot="5400000">
                  <a:off x="4914900" y="20193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4" name="DRAM"/>
                <p:cNvSpPr/>
                <p:nvPr/>
              </p:nvSpPr>
              <p:spPr>
                <a:xfrm rot="5400000">
                  <a:off x="4914900" y="24765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5" name="DRAM"/>
                <p:cNvSpPr/>
                <p:nvPr/>
              </p:nvSpPr>
              <p:spPr>
                <a:xfrm rot="5400000">
                  <a:off x="4914900" y="29337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6" name="DRAM"/>
                <p:cNvSpPr/>
                <p:nvPr/>
              </p:nvSpPr>
              <p:spPr>
                <a:xfrm rot="5400000">
                  <a:off x="4914900" y="33909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197" name="Straight Connector 196"/>
                <p:cNvCxnSpPr>
                  <a:endCxn id="207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>
                  <a:endCxn id="209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>
                  <a:endCxn id="210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>
                  <a:endCxn id="211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>
                  <a:endCxn id="208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192" name="Straight Connector 191"/>
                <p:cNvCxnSpPr>
                  <a:endCxn id="202" idx="0"/>
                </p:cNvCxnSpPr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>
                  <a:endCxn id="203" idx="0"/>
                </p:cNvCxnSpPr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>
                  <a:endCxn id="204" idx="0"/>
                </p:cNvCxnSpPr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>
                  <a:endCxn id="205" idx="0"/>
                </p:cNvCxnSpPr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>
                  <a:endCxn id="206" idx="0"/>
                </p:cNvCxnSpPr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167" name="Oval 166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253" name="DRAM"/>
            <p:cNvSpPr/>
            <p:nvPr/>
          </p:nvSpPr>
          <p:spPr>
            <a:xfrm rot="5400000">
              <a:off x="6134100" y="4457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54" name="DRAM"/>
            <p:cNvSpPr/>
            <p:nvPr/>
          </p:nvSpPr>
          <p:spPr>
            <a:xfrm rot="5400000">
              <a:off x="6134100" y="4914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55" name="DRAM"/>
            <p:cNvSpPr/>
            <p:nvPr/>
          </p:nvSpPr>
          <p:spPr>
            <a:xfrm rot="5400000">
              <a:off x="6134100" y="5372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56" name="DRAM"/>
            <p:cNvSpPr/>
            <p:nvPr/>
          </p:nvSpPr>
          <p:spPr>
            <a:xfrm rot="5400000">
              <a:off x="6134100" y="5829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43" name="Straight Connector 242"/>
            <p:cNvCxnSpPr>
              <a:endCxn id="253" idx="0"/>
            </p:cNvCxnSpPr>
            <p:nvPr/>
          </p:nvCxnSpPr>
          <p:spPr>
            <a:xfrm flipH="1">
              <a:off x="6553201" y="46863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endCxn id="254" idx="0"/>
            </p:cNvCxnSpPr>
            <p:nvPr/>
          </p:nvCxnSpPr>
          <p:spPr>
            <a:xfrm flipH="1">
              <a:off x="6553201" y="51435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endCxn id="255" idx="0"/>
            </p:cNvCxnSpPr>
            <p:nvPr/>
          </p:nvCxnSpPr>
          <p:spPr>
            <a:xfrm flipH="1">
              <a:off x="6553201" y="56007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endCxn id="256" idx="0"/>
            </p:cNvCxnSpPr>
            <p:nvPr/>
          </p:nvCxnSpPr>
          <p:spPr>
            <a:xfrm flipH="1">
              <a:off x="6553201" y="60579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/>
            <p:cNvSpPr/>
            <p:nvPr/>
          </p:nvSpPr>
          <p:spPr>
            <a:xfrm>
              <a:off x="67056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1628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6200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80772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85344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67056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1628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6200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0772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85344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67056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1628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6200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80772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85344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67056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1628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6200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80772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85344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4" name="DRAM"/>
            <p:cNvSpPr/>
            <p:nvPr/>
          </p:nvSpPr>
          <p:spPr>
            <a:xfrm rot="5400000">
              <a:off x="3086099" y="4457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5" name="DRAM"/>
            <p:cNvSpPr/>
            <p:nvPr/>
          </p:nvSpPr>
          <p:spPr>
            <a:xfrm rot="5400000">
              <a:off x="3086099" y="4914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6" name="DRAM"/>
            <p:cNvSpPr/>
            <p:nvPr/>
          </p:nvSpPr>
          <p:spPr>
            <a:xfrm rot="5400000">
              <a:off x="3086099" y="5372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7" name="DRAM"/>
            <p:cNvSpPr/>
            <p:nvPr/>
          </p:nvSpPr>
          <p:spPr>
            <a:xfrm rot="5400000">
              <a:off x="3086099" y="5829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94" name="Straight Connector 293"/>
            <p:cNvCxnSpPr>
              <a:endCxn id="304" idx="0"/>
            </p:cNvCxnSpPr>
            <p:nvPr/>
          </p:nvCxnSpPr>
          <p:spPr>
            <a:xfrm flipH="1">
              <a:off x="3505200" y="46863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>
              <a:endCxn id="305" idx="0"/>
            </p:cNvCxnSpPr>
            <p:nvPr/>
          </p:nvCxnSpPr>
          <p:spPr>
            <a:xfrm flipH="1">
              <a:off x="3505200" y="51435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>
              <a:endCxn id="306" idx="0"/>
            </p:cNvCxnSpPr>
            <p:nvPr/>
          </p:nvCxnSpPr>
          <p:spPr>
            <a:xfrm flipH="1">
              <a:off x="3505200" y="56007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endCxn id="307" idx="0"/>
            </p:cNvCxnSpPr>
            <p:nvPr/>
          </p:nvCxnSpPr>
          <p:spPr>
            <a:xfrm flipH="1">
              <a:off x="3505200" y="60579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Oval 268"/>
            <p:cNvSpPr/>
            <p:nvPr/>
          </p:nvSpPr>
          <p:spPr>
            <a:xfrm>
              <a:off x="36575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41147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45719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50291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54863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36575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41147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45719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50291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54863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36575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41147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45719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50291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3" name="Oval 282"/>
            <p:cNvSpPr/>
            <p:nvPr/>
          </p:nvSpPr>
          <p:spPr>
            <a:xfrm>
              <a:off x="54863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36575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41147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45719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50291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54863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1" name="DRAM"/>
            <p:cNvSpPr/>
            <p:nvPr/>
          </p:nvSpPr>
          <p:spPr>
            <a:xfrm rot="5400000">
              <a:off x="38099" y="4457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2" name="DRAM"/>
            <p:cNvSpPr/>
            <p:nvPr/>
          </p:nvSpPr>
          <p:spPr>
            <a:xfrm rot="5400000">
              <a:off x="38099" y="4914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4" name="DRAM"/>
            <p:cNvSpPr/>
            <p:nvPr/>
          </p:nvSpPr>
          <p:spPr>
            <a:xfrm rot="5400000">
              <a:off x="38099" y="5372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5" name="DRAM"/>
            <p:cNvSpPr/>
            <p:nvPr/>
          </p:nvSpPr>
          <p:spPr>
            <a:xfrm rot="5400000">
              <a:off x="38099" y="5829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418" name="Straight Connector 417"/>
            <p:cNvCxnSpPr>
              <a:endCxn id="441" idx="0"/>
            </p:cNvCxnSpPr>
            <p:nvPr/>
          </p:nvCxnSpPr>
          <p:spPr>
            <a:xfrm flipH="1">
              <a:off x="457200" y="46863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>
              <a:endCxn id="442" idx="0"/>
            </p:cNvCxnSpPr>
            <p:nvPr/>
          </p:nvCxnSpPr>
          <p:spPr>
            <a:xfrm flipH="1">
              <a:off x="457200" y="51435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>
              <a:endCxn id="444" idx="0"/>
            </p:cNvCxnSpPr>
            <p:nvPr/>
          </p:nvCxnSpPr>
          <p:spPr>
            <a:xfrm flipH="1">
              <a:off x="457200" y="56007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>
              <a:endCxn id="445" idx="0"/>
            </p:cNvCxnSpPr>
            <p:nvPr/>
          </p:nvCxnSpPr>
          <p:spPr>
            <a:xfrm flipH="1">
              <a:off x="457200" y="60579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/>
            <p:cNvSpPr/>
            <p:nvPr/>
          </p:nvSpPr>
          <p:spPr>
            <a:xfrm>
              <a:off x="6095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10667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15239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19811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24383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6095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10667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15239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19811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24383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6095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10667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15239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19811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24383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6095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10667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15239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19811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24383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181100"/>
            <a:ext cx="91440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grpSp>
        <p:nvGrpSpPr>
          <p:cNvPr id="2" name="Group 1"/>
          <p:cNvGrpSpPr/>
          <p:nvPr/>
        </p:nvGrpSpPr>
        <p:grpSpPr>
          <a:xfrm>
            <a:off x="3124199" y="1295400"/>
            <a:ext cx="2971801" cy="2971800"/>
            <a:chOff x="4876800" y="1447800"/>
            <a:chExt cx="2971801" cy="2971800"/>
          </a:xfrm>
        </p:grpSpPr>
        <p:grpSp>
          <p:nvGrpSpPr>
            <p:cNvPr id="389" name="Group 388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390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1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2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3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4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395" name="Group 394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396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7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8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9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00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402" name="Straight Connector 401"/>
              <p:cNvCxnSpPr>
                <a:endCxn id="390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>
                <a:endCxn id="392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>
                <a:endCxn id="393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>
                <a:endCxn id="394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endCxn id="391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7" name="Group 406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408" name="Straight Connector 407"/>
              <p:cNvCxnSpPr>
                <a:endCxn id="396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>
                <a:endCxn id="397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>
                <a:endCxn id="398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endCxn id="399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>
                <a:endCxn id="400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3" name="Group 412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414" name="Oval 413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462" name="Down Arrow 461"/>
          <p:cNvSpPr/>
          <p:nvPr/>
        </p:nvSpPr>
        <p:spPr>
          <a:xfrm rot="16200000">
            <a:off x="647700" y="1143000"/>
            <a:ext cx="1828801" cy="2819402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3" name="Down Arrow 462"/>
          <p:cNvSpPr/>
          <p:nvPr/>
        </p:nvSpPr>
        <p:spPr>
          <a:xfrm>
            <a:off x="3923028" y="4343400"/>
            <a:ext cx="1828801" cy="2476499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4" name="Down Arrow 463"/>
          <p:cNvSpPr/>
          <p:nvPr/>
        </p:nvSpPr>
        <p:spPr>
          <a:xfrm rot="16200000">
            <a:off x="4692108" y="1339308"/>
            <a:ext cx="228601" cy="2426782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7237" y="2740861"/>
            <a:ext cx="2050161" cy="1069139"/>
            <a:chOff x="3817237" y="2740861"/>
            <a:chExt cx="2050161" cy="1069139"/>
          </a:xfrm>
        </p:grpSpPr>
        <p:sp>
          <p:nvSpPr>
            <p:cNvPr id="465" name="Down Arrow 464"/>
            <p:cNvSpPr/>
            <p:nvPr/>
          </p:nvSpPr>
          <p:spPr>
            <a:xfrm>
              <a:off x="3817237" y="2754341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6" name="Down Arrow 465"/>
            <p:cNvSpPr/>
            <p:nvPr/>
          </p:nvSpPr>
          <p:spPr>
            <a:xfrm>
              <a:off x="4267197" y="2740861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7" name="Down Arrow 466"/>
            <p:cNvSpPr/>
            <p:nvPr/>
          </p:nvSpPr>
          <p:spPr>
            <a:xfrm>
              <a:off x="4731633" y="2754341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8" name="Down Arrow 467"/>
            <p:cNvSpPr/>
            <p:nvPr/>
          </p:nvSpPr>
          <p:spPr>
            <a:xfrm>
              <a:off x="5176454" y="2748770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9" name="Down Arrow 468"/>
            <p:cNvSpPr/>
            <p:nvPr/>
          </p:nvSpPr>
          <p:spPr>
            <a:xfrm>
              <a:off x="5638797" y="2741098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62" grpId="0" animBg="1"/>
      <p:bldP spid="463" grpId="0" animBg="1"/>
      <p:bldP spid="4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DRAM Cell Array: High Latency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198" y="1295400"/>
            <a:ext cx="9067802" cy="5067300"/>
            <a:chOff x="-1" y="1295400"/>
            <a:chExt cx="9067802" cy="5067300"/>
          </a:xfrm>
        </p:grpSpPr>
        <p:cxnSp>
          <p:nvCxnSpPr>
            <p:cNvPr id="248" name="Straight Connector 247"/>
            <p:cNvCxnSpPr/>
            <p:nvPr/>
          </p:nvCxnSpPr>
          <p:spPr>
            <a:xfrm>
              <a:off x="68961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78105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82677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87249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7353300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38480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47624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52196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56768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43052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>
              <a:off x="8000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17144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21716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>
              <a:off x="26288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>
              <a:off x="1257299" y="4343400"/>
              <a:ext cx="0" cy="20193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/>
            <p:cNvGrpSpPr/>
            <p:nvPr/>
          </p:nvGrpSpPr>
          <p:grpSpPr>
            <a:xfrm>
              <a:off x="-1" y="1295400"/>
              <a:ext cx="2971801" cy="2971800"/>
              <a:chOff x="4876800" y="1447800"/>
              <a:chExt cx="2971801" cy="297180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486400" y="3962400"/>
                <a:ext cx="2209800" cy="457200"/>
                <a:chOff x="5486400" y="3962400"/>
                <a:chExt cx="2209800" cy="457200"/>
              </a:xfrm>
            </p:grpSpPr>
            <p:sp>
              <p:nvSpPr>
                <p:cNvPr id="156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7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8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9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60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4876800" y="1600200"/>
                <a:ext cx="457200" cy="2209800"/>
                <a:chOff x="4876800" y="1600200"/>
                <a:chExt cx="457200" cy="2209800"/>
              </a:xfrm>
            </p:grpSpPr>
            <p:sp>
              <p:nvSpPr>
                <p:cNvPr id="151" name="DRAM"/>
                <p:cNvSpPr/>
                <p:nvPr/>
              </p:nvSpPr>
              <p:spPr>
                <a:xfrm rot="5400000">
                  <a:off x="4914900" y="15621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2" name="DRAM"/>
                <p:cNvSpPr/>
                <p:nvPr/>
              </p:nvSpPr>
              <p:spPr>
                <a:xfrm rot="5400000">
                  <a:off x="4914900" y="20193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3" name="DRAM"/>
                <p:cNvSpPr/>
                <p:nvPr/>
              </p:nvSpPr>
              <p:spPr>
                <a:xfrm rot="5400000">
                  <a:off x="4914900" y="24765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4" name="DRAM"/>
                <p:cNvSpPr/>
                <p:nvPr/>
              </p:nvSpPr>
              <p:spPr>
                <a:xfrm rot="5400000">
                  <a:off x="4914900" y="29337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5" name="DRAM"/>
                <p:cNvSpPr/>
                <p:nvPr/>
              </p:nvSpPr>
              <p:spPr>
                <a:xfrm rot="5400000">
                  <a:off x="4914900" y="33909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146" name="Straight Connector 145"/>
                <p:cNvCxnSpPr>
                  <a:endCxn id="156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>
                  <a:endCxn id="158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>
                  <a:endCxn id="159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>
                  <a:endCxn id="160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>
                  <a:endCxn id="157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113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141" name="Straight Connector 140"/>
                <p:cNvCxnSpPr>
                  <a:endCxn id="151" idx="0"/>
                </p:cNvCxnSpPr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>
                  <a:endCxn id="152" idx="0"/>
                </p:cNvCxnSpPr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>
                  <a:endCxn id="153" idx="0"/>
                </p:cNvCxnSpPr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>
                  <a:endCxn id="154" idx="0"/>
                </p:cNvCxnSpPr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>
                  <a:endCxn id="155" idx="0"/>
                </p:cNvCxnSpPr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114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6095999" y="1295400"/>
              <a:ext cx="2971801" cy="2971800"/>
              <a:chOff x="4876800" y="1447800"/>
              <a:chExt cx="2971801" cy="2971800"/>
            </a:xfrm>
          </p:grpSpPr>
          <p:grpSp>
            <p:nvGrpSpPr>
              <p:cNvPr id="162" name="Group 161"/>
              <p:cNvGrpSpPr/>
              <p:nvPr/>
            </p:nvGrpSpPr>
            <p:grpSpPr>
              <a:xfrm>
                <a:off x="5486400" y="3962400"/>
                <a:ext cx="2209800" cy="457200"/>
                <a:chOff x="5486400" y="3962400"/>
                <a:chExt cx="2209800" cy="457200"/>
              </a:xfrm>
            </p:grpSpPr>
            <p:sp>
              <p:nvSpPr>
                <p:cNvPr id="207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8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9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10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11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4876800" y="1600200"/>
                <a:ext cx="457200" cy="2209800"/>
                <a:chOff x="4876800" y="1600200"/>
                <a:chExt cx="457200" cy="2209800"/>
              </a:xfrm>
            </p:grpSpPr>
            <p:sp>
              <p:nvSpPr>
                <p:cNvPr id="202" name="DRAM"/>
                <p:cNvSpPr/>
                <p:nvPr/>
              </p:nvSpPr>
              <p:spPr>
                <a:xfrm rot="5400000">
                  <a:off x="4914900" y="15621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3" name="DRAM"/>
                <p:cNvSpPr/>
                <p:nvPr/>
              </p:nvSpPr>
              <p:spPr>
                <a:xfrm rot="5400000">
                  <a:off x="4914900" y="20193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4" name="DRAM"/>
                <p:cNvSpPr/>
                <p:nvPr/>
              </p:nvSpPr>
              <p:spPr>
                <a:xfrm rot="5400000">
                  <a:off x="4914900" y="24765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5" name="DRAM"/>
                <p:cNvSpPr/>
                <p:nvPr/>
              </p:nvSpPr>
              <p:spPr>
                <a:xfrm rot="5400000">
                  <a:off x="4914900" y="29337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6" name="DRAM"/>
                <p:cNvSpPr/>
                <p:nvPr/>
              </p:nvSpPr>
              <p:spPr>
                <a:xfrm rot="5400000">
                  <a:off x="4914900" y="33909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197" name="Straight Connector 196"/>
                <p:cNvCxnSpPr>
                  <a:endCxn id="207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>
                  <a:endCxn id="209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>
                  <a:endCxn id="210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>
                  <a:endCxn id="211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>
                  <a:endCxn id="208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192" name="Straight Connector 191"/>
                <p:cNvCxnSpPr>
                  <a:endCxn id="202" idx="0"/>
                </p:cNvCxnSpPr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>
                  <a:endCxn id="203" idx="0"/>
                </p:cNvCxnSpPr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>
                  <a:endCxn id="204" idx="0"/>
                </p:cNvCxnSpPr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>
                  <a:endCxn id="205" idx="0"/>
                </p:cNvCxnSpPr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>
                  <a:endCxn id="206" idx="0"/>
                </p:cNvCxnSpPr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167" name="Oval 166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253" name="DRAM"/>
            <p:cNvSpPr/>
            <p:nvPr/>
          </p:nvSpPr>
          <p:spPr>
            <a:xfrm rot="5400000">
              <a:off x="6134100" y="4457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54" name="DRAM"/>
            <p:cNvSpPr/>
            <p:nvPr/>
          </p:nvSpPr>
          <p:spPr>
            <a:xfrm rot="5400000">
              <a:off x="6134100" y="4914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55" name="DRAM"/>
            <p:cNvSpPr/>
            <p:nvPr/>
          </p:nvSpPr>
          <p:spPr>
            <a:xfrm rot="5400000">
              <a:off x="6134100" y="5372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56" name="DRAM"/>
            <p:cNvSpPr/>
            <p:nvPr/>
          </p:nvSpPr>
          <p:spPr>
            <a:xfrm rot="5400000">
              <a:off x="6134100" y="5829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43" name="Straight Connector 242"/>
            <p:cNvCxnSpPr>
              <a:endCxn id="253" idx="0"/>
            </p:cNvCxnSpPr>
            <p:nvPr/>
          </p:nvCxnSpPr>
          <p:spPr>
            <a:xfrm flipH="1">
              <a:off x="6553201" y="46863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endCxn id="254" idx="0"/>
            </p:cNvCxnSpPr>
            <p:nvPr/>
          </p:nvCxnSpPr>
          <p:spPr>
            <a:xfrm flipH="1">
              <a:off x="6553201" y="51435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endCxn id="255" idx="0"/>
            </p:cNvCxnSpPr>
            <p:nvPr/>
          </p:nvCxnSpPr>
          <p:spPr>
            <a:xfrm flipH="1">
              <a:off x="6553201" y="56007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endCxn id="256" idx="0"/>
            </p:cNvCxnSpPr>
            <p:nvPr/>
          </p:nvCxnSpPr>
          <p:spPr>
            <a:xfrm flipH="1">
              <a:off x="6553201" y="60579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/>
            <p:cNvSpPr/>
            <p:nvPr/>
          </p:nvSpPr>
          <p:spPr>
            <a:xfrm>
              <a:off x="67056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71628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6200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80772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8534400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67056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71628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76200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0772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8534400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67056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1628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76200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80772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8534400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67056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1628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76200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80772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8534400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4" name="DRAM"/>
            <p:cNvSpPr/>
            <p:nvPr/>
          </p:nvSpPr>
          <p:spPr>
            <a:xfrm rot="5400000">
              <a:off x="3086099" y="4457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5" name="DRAM"/>
            <p:cNvSpPr/>
            <p:nvPr/>
          </p:nvSpPr>
          <p:spPr>
            <a:xfrm rot="5400000">
              <a:off x="3086099" y="4914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6" name="DRAM"/>
            <p:cNvSpPr/>
            <p:nvPr/>
          </p:nvSpPr>
          <p:spPr>
            <a:xfrm rot="5400000">
              <a:off x="3086099" y="5372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7" name="DRAM"/>
            <p:cNvSpPr/>
            <p:nvPr/>
          </p:nvSpPr>
          <p:spPr>
            <a:xfrm rot="5400000">
              <a:off x="3086099" y="5829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94" name="Straight Connector 293"/>
            <p:cNvCxnSpPr>
              <a:endCxn id="304" idx="0"/>
            </p:cNvCxnSpPr>
            <p:nvPr/>
          </p:nvCxnSpPr>
          <p:spPr>
            <a:xfrm flipH="1">
              <a:off x="3505200" y="46863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>
              <a:endCxn id="305" idx="0"/>
            </p:cNvCxnSpPr>
            <p:nvPr/>
          </p:nvCxnSpPr>
          <p:spPr>
            <a:xfrm flipH="1">
              <a:off x="3505200" y="51435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>
              <a:endCxn id="306" idx="0"/>
            </p:cNvCxnSpPr>
            <p:nvPr/>
          </p:nvCxnSpPr>
          <p:spPr>
            <a:xfrm flipH="1">
              <a:off x="3505200" y="56007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endCxn id="307" idx="0"/>
            </p:cNvCxnSpPr>
            <p:nvPr/>
          </p:nvCxnSpPr>
          <p:spPr>
            <a:xfrm flipH="1">
              <a:off x="3505200" y="60579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Oval 268"/>
            <p:cNvSpPr/>
            <p:nvPr/>
          </p:nvSpPr>
          <p:spPr>
            <a:xfrm>
              <a:off x="36575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41147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45719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50291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54863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36575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41147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45719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50291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54863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36575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41147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45719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50291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3" name="Oval 282"/>
            <p:cNvSpPr/>
            <p:nvPr/>
          </p:nvSpPr>
          <p:spPr>
            <a:xfrm>
              <a:off x="54863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36575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41147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45719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50291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54863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1" name="DRAM"/>
            <p:cNvSpPr/>
            <p:nvPr/>
          </p:nvSpPr>
          <p:spPr>
            <a:xfrm rot="5400000">
              <a:off x="38099" y="4457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2" name="DRAM"/>
            <p:cNvSpPr/>
            <p:nvPr/>
          </p:nvSpPr>
          <p:spPr>
            <a:xfrm rot="5400000">
              <a:off x="38099" y="4914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4" name="DRAM"/>
            <p:cNvSpPr/>
            <p:nvPr/>
          </p:nvSpPr>
          <p:spPr>
            <a:xfrm rot="5400000">
              <a:off x="38099" y="5372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5" name="DRAM"/>
            <p:cNvSpPr/>
            <p:nvPr/>
          </p:nvSpPr>
          <p:spPr>
            <a:xfrm rot="5400000">
              <a:off x="38099" y="5829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418" name="Straight Connector 417"/>
            <p:cNvCxnSpPr>
              <a:endCxn id="441" idx="0"/>
            </p:cNvCxnSpPr>
            <p:nvPr/>
          </p:nvCxnSpPr>
          <p:spPr>
            <a:xfrm flipH="1">
              <a:off x="457200" y="46863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>
              <a:endCxn id="442" idx="0"/>
            </p:cNvCxnSpPr>
            <p:nvPr/>
          </p:nvCxnSpPr>
          <p:spPr>
            <a:xfrm flipH="1">
              <a:off x="457200" y="51435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>
              <a:endCxn id="444" idx="0"/>
            </p:cNvCxnSpPr>
            <p:nvPr/>
          </p:nvCxnSpPr>
          <p:spPr>
            <a:xfrm flipH="1">
              <a:off x="457200" y="56007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>
              <a:endCxn id="445" idx="0"/>
            </p:cNvCxnSpPr>
            <p:nvPr/>
          </p:nvCxnSpPr>
          <p:spPr>
            <a:xfrm flipH="1">
              <a:off x="457200" y="6057900"/>
              <a:ext cx="2514600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/>
            <p:cNvSpPr/>
            <p:nvPr/>
          </p:nvSpPr>
          <p:spPr>
            <a:xfrm>
              <a:off x="6095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10667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15239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19811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2438399" y="4495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6095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10667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15239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19811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2438399" y="4953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6095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10667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15239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19811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2438399" y="5410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6095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10667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15239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19811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2438399" y="5867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143000"/>
            <a:ext cx="9144000" cy="5219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266" name="Rectangle 265"/>
          <p:cNvSpPr/>
          <p:nvPr/>
        </p:nvSpPr>
        <p:spPr>
          <a:xfrm>
            <a:off x="0" y="1219200"/>
            <a:ext cx="9144000" cy="521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grpSp>
        <p:nvGrpSpPr>
          <p:cNvPr id="2" name="Group 1"/>
          <p:cNvGrpSpPr/>
          <p:nvPr/>
        </p:nvGrpSpPr>
        <p:grpSpPr>
          <a:xfrm>
            <a:off x="3124199" y="1295400"/>
            <a:ext cx="2971801" cy="2971800"/>
            <a:chOff x="4876800" y="1447800"/>
            <a:chExt cx="2971801" cy="2971800"/>
          </a:xfrm>
        </p:grpSpPr>
        <p:grpSp>
          <p:nvGrpSpPr>
            <p:cNvPr id="389" name="Group 388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390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1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2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3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4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395" name="Group 394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396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7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8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99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00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402" name="Straight Connector 401"/>
              <p:cNvCxnSpPr>
                <a:endCxn id="390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>
                <a:endCxn id="392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>
                <a:endCxn id="393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>
                <a:endCxn id="394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endCxn id="391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7" name="Group 406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408" name="Straight Connector 407"/>
              <p:cNvCxnSpPr>
                <a:endCxn id="396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>
                <a:endCxn id="397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>
                <a:endCxn id="398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endCxn id="399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>
                <a:endCxn id="400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3" name="Group 412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414" name="Oval 413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462" name="Down Arrow 461"/>
          <p:cNvSpPr/>
          <p:nvPr/>
        </p:nvSpPr>
        <p:spPr>
          <a:xfrm rot="16200000">
            <a:off x="647700" y="1143000"/>
            <a:ext cx="1828801" cy="2819402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3" name="Down Arrow 462"/>
          <p:cNvSpPr/>
          <p:nvPr/>
        </p:nvSpPr>
        <p:spPr>
          <a:xfrm>
            <a:off x="3923028" y="4343400"/>
            <a:ext cx="1828801" cy="2476499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4" name="Down Arrow 463"/>
          <p:cNvSpPr/>
          <p:nvPr/>
        </p:nvSpPr>
        <p:spPr>
          <a:xfrm rot="16200000">
            <a:off x="4692108" y="1339308"/>
            <a:ext cx="228601" cy="2426782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7237" y="2740861"/>
            <a:ext cx="2050161" cy="1069139"/>
            <a:chOff x="3817237" y="2740861"/>
            <a:chExt cx="2050161" cy="1069139"/>
          </a:xfrm>
        </p:grpSpPr>
        <p:sp>
          <p:nvSpPr>
            <p:cNvPr id="465" name="Down Arrow 464"/>
            <p:cNvSpPr/>
            <p:nvPr/>
          </p:nvSpPr>
          <p:spPr>
            <a:xfrm>
              <a:off x="3817237" y="2754341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6" name="Down Arrow 465"/>
            <p:cNvSpPr/>
            <p:nvPr/>
          </p:nvSpPr>
          <p:spPr>
            <a:xfrm>
              <a:off x="4267197" y="2740861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7" name="Down Arrow 466"/>
            <p:cNvSpPr/>
            <p:nvPr/>
          </p:nvSpPr>
          <p:spPr>
            <a:xfrm>
              <a:off x="4731633" y="2754341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8" name="Down Arrow 467"/>
            <p:cNvSpPr/>
            <p:nvPr/>
          </p:nvSpPr>
          <p:spPr>
            <a:xfrm>
              <a:off x="5176454" y="2748770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9" name="Down Arrow 468"/>
            <p:cNvSpPr/>
            <p:nvPr/>
          </p:nvSpPr>
          <p:spPr>
            <a:xfrm>
              <a:off x="5638797" y="2741098"/>
              <a:ext cx="228601" cy="1055659"/>
            </a:xfrm>
            <a:prstGeom prst="downArrow">
              <a:avLst>
                <a:gd name="adj1" fmla="val 50000"/>
                <a:gd name="adj2" fmla="val 5766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68" name="TextBox 267"/>
          <p:cNvSpPr txBox="1"/>
          <p:nvPr/>
        </p:nvSpPr>
        <p:spPr>
          <a:xfrm>
            <a:off x="152402" y="3810000"/>
            <a:ext cx="3200396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spc="-50" dirty="0">
                <a:latin typeface="+mj-lt"/>
              </a:rPr>
              <a:t>Outside mat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6096002" y="1143000"/>
            <a:ext cx="31623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600" spc="-50" dirty="0">
                <a:latin typeface="+mj-lt"/>
              </a:rPr>
              <a:t>Inside mat</a:t>
            </a:r>
          </a:p>
        </p:txBody>
      </p:sp>
      <p:sp>
        <p:nvSpPr>
          <p:cNvPr id="292" name="Content Placeholder 2"/>
          <p:cNvSpPr>
            <a:spLocks noGrp="1"/>
          </p:cNvSpPr>
          <p:nvPr>
            <p:ph idx="1"/>
          </p:nvPr>
        </p:nvSpPr>
        <p:spPr>
          <a:xfrm>
            <a:off x="6096000" y="1676401"/>
            <a:ext cx="3161030" cy="3886198"/>
          </a:xfrm>
        </p:spPr>
        <p:txBody>
          <a:bodyPr>
            <a:normAutofit lnSpcReduction="10000"/>
          </a:bodyPr>
          <a:lstStyle/>
          <a:p>
            <a:pPr marL="231775" indent="-231775">
              <a:lnSpc>
                <a:spcPct val="100000"/>
              </a:lnSpc>
              <a:spcBef>
                <a:spcPts val="0"/>
              </a:spcBef>
            </a:pPr>
            <a:r>
              <a:rPr lang="en-US" sz="3200" spc="-50" dirty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Narrow poly wire</a:t>
            </a:r>
          </a:p>
          <a:p>
            <a:pPr marL="463550" lvl="1" indent="-231775">
              <a:lnSpc>
                <a:spcPct val="100000"/>
              </a:lnSpc>
              <a:spcBef>
                <a:spcPts val="0"/>
              </a:spcBef>
            </a:pPr>
            <a:r>
              <a:rPr lang="en-US" sz="2800" spc="-50" dirty="0">
                <a:solidFill>
                  <a:srgbClr val="000000"/>
                </a:solidFill>
                <a:ea typeface="Cambria Math" panose="02040503050406030204" pitchFamily="18" charset="0"/>
              </a:rPr>
              <a:t>Large resistance</a:t>
            </a:r>
          </a:p>
          <a:p>
            <a:pPr marL="463550" lvl="1" indent="-231775">
              <a:lnSpc>
                <a:spcPct val="100000"/>
              </a:lnSpc>
              <a:spcBef>
                <a:spcPts val="0"/>
              </a:spcBef>
            </a:pPr>
            <a:r>
              <a:rPr lang="en-US" sz="2800" spc="-50" dirty="0">
                <a:solidFill>
                  <a:srgbClr val="000000"/>
                </a:solidFill>
                <a:ea typeface="Cambria Math" panose="02040503050406030204" pitchFamily="18" charset="0"/>
              </a:rPr>
              <a:t>Large capacitance</a:t>
            </a:r>
          </a:p>
          <a:p>
            <a:pPr marL="173038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spc="-50" dirty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800" spc="-50" dirty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Slow</a:t>
            </a:r>
          </a:p>
          <a:p>
            <a:pPr marL="690563" lvl="1" indent="-344488">
              <a:lnSpc>
                <a:spcPct val="100000"/>
              </a:lnSpc>
              <a:spcBef>
                <a:spcPts val="0"/>
              </a:spcBef>
            </a:pPr>
            <a:endParaRPr lang="en-US" sz="1050" spc="-50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231775" indent="-231775">
              <a:lnSpc>
                <a:spcPct val="100000"/>
              </a:lnSpc>
              <a:spcBef>
                <a:spcPts val="0"/>
              </a:spcBef>
            </a:pPr>
            <a:r>
              <a:rPr lang="en-US" sz="3200" spc="-50" dirty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Small cell </a:t>
            </a:r>
          </a:p>
          <a:p>
            <a:pPr marL="463550" lvl="1" indent="-231775">
              <a:lnSpc>
                <a:spcPct val="100000"/>
              </a:lnSpc>
              <a:spcBef>
                <a:spcPts val="0"/>
              </a:spcBef>
            </a:pPr>
            <a:r>
              <a:rPr lang="en-US" sz="2800" spc="-50" dirty="0">
                <a:solidFill>
                  <a:srgbClr val="000000"/>
                </a:solidFill>
                <a:ea typeface="Cambria Math" panose="02040503050406030204" pitchFamily="18" charset="0"/>
              </a:rPr>
              <a:t>Difficult to detect data in </a:t>
            </a:r>
            <a:r>
              <a:rPr lang="en-US" sz="2800" i="1" spc="-50" dirty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small</a:t>
            </a:r>
            <a:r>
              <a:rPr lang="en-US" sz="2800" spc="-50" dirty="0">
                <a:solidFill>
                  <a:srgbClr val="000000"/>
                </a:solidFill>
                <a:ea typeface="Cambria Math" panose="02040503050406030204" pitchFamily="18" charset="0"/>
              </a:rPr>
              <a:t> cell </a:t>
            </a:r>
          </a:p>
          <a:p>
            <a:pPr marL="173038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spc="-50" dirty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800" spc="-50" dirty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Slow</a:t>
            </a:r>
          </a:p>
        </p:txBody>
      </p:sp>
      <p:sp>
        <p:nvSpPr>
          <p:cNvPr id="293" name="Content Placeholder 2"/>
          <p:cNvSpPr txBox="1">
            <a:spLocks/>
          </p:cNvSpPr>
          <p:nvPr/>
        </p:nvSpPr>
        <p:spPr>
          <a:xfrm>
            <a:off x="145165" y="4343401"/>
            <a:ext cx="3207633" cy="1714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lnSpc>
                <a:spcPct val="100000"/>
              </a:lnSpc>
              <a:spcBef>
                <a:spcPts val="0"/>
              </a:spcBef>
            </a:pPr>
            <a:r>
              <a:rPr lang="en-US" sz="3200" spc="-50" dirty="0">
                <a:solidFill>
                  <a:schemeClr val="accent5">
                    <a:lumMod val="75000"/>
                  </a:schemeClr>
                </a:solidFill>
                <a:ea typeface="Cambria Math" panose="02040503050406030204" pitchFamily="18" charset="0"/>
              </a:rPr>
              <a:t>Thick metal wire</a:t>
            </a:r>
          </a:p>
          <a:p>
            <a:pPr marL="463550" lvl="1" indent="-231775">
              <a:lnSpc>
                <a:spcPct val="100000"/>
              </a:lnSpc>
              <a:spcBef>
                <a:spcPts val="0"/>
              </a:spcBef>
            </a:pPr>
            <a:r>
              <a:rPr lang="en-US" sz="2800" spc="-50" dirty="0">
                <a:solidFill>
                  <a:srgbClr val="000000"/>
                </a:solidFill>
                <a:ea typeface="Cambria Math" panose="02040503050406030204" pitchFamily="18" charset="0"/>
              </a:rPr>
              <a:t>Small resistance</a:t>
            </a:r>
          </a:p>
          <a:p>
            <a:pPr marL="463550" lvl="1" indent="-231775">
              <a:lnSpc>
                <a:spcPct val="100000"/>
              </a:lnSpc>
              <a:spcBef>
                <a:spcPts val="0"/>
              </a:spcBef>
            </a:pPr>
            <a:r>
              <a:rPr lang="en-US" sz="2800" spc="-50" dirty="0">
                <a:solidFill>
                  <a:srgbClr val="000000"/>
                </a:solidFill>
                <a:ea typeface="Cambria Math" panose="02040503050406030204" pitchFamily="18" charset="0"/>
              </a:rPr>
              <a:t>Small capacitance</a:t>
            </a:r>
          </a:p>
          <a:p>
            <a:pPr marL="173038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spc="-50" dirty="0">
                <a:solidFill>
                  <a:schemeClr val="accent5">
                    <a:lumMod val="75000"/>
                  </a:schemeClr>
                </a:solidFill>
                <a:ea typeface="Cambria Math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800" spc="-50" dirty="0">
                <a:solidFill>
                  <a:schemeClr val="accent5">
                    <a:lumMod val="75000"/>
                  </a:schemeClr>
                </a:solidFill>
                <a:ea typeface="Cambria Math" panose="02040503050406030204" pitchFamily="18" charset="0"/>
              </a:rPr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157511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/>
      <p:bldP spid="268" grpId="0"/>
      <p:bldP spid="290" grpId="0"/>
      <p:bldP spid="2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Element (Cell)</a:t>
            </a:r>
          </a:p>
        </p:txBody>
      </p:sp>
      <p:sp>
        <p:nvSpPr>
          <p:cNvPr id="4" name="Oval 3"/>
          <p:cNvSpPr/>
          <p:nvPr/>
        </p:nvSpPr>
        <p:spPr>
          <a:xfrm>
            <a:off x="3810000" y="2286000"/>
            <a:ext cx="685800" cy="685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0800" y="3886200"/>
            <a:ext cx="685800" cy="685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6" name="Oval 5"/>
          <p:cNvSpPr/>
          <p:nvPr/>
        </p:nvSpPr>
        <p:spPr>
          <a:xfrm>
            <a:off x="5105400" y="3886200"/>
            <a:ext cx="685800" cy="685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8" name="Straight Arrow Connector 7"/>
          <p:cNvCxnSpPr>
            <a:stCxn id="4" idx="3"/>
            <a:endCxn id="5" idx="7"/>
          </p:cNvCxnSpPr>
          <p:nvPr/>
        </p:nvCxnSpPr>
        <p:spPr>
          <a:xfrm rot="5400000">
            <a:off x="2985667" y="3061867"/>
            <a:ext cx="1115266" cy="734266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5"/>
            <a:endCxn id="6" idx="1"/>
          </p:cNvCxnSpPr>
          <p:nvPr/>
        </p:nvCxnSpPr>
        <p:spPr>
          <a:xfrm rot="16200000" flipH="1">
            <a:off x="4242967" y="3023767"/>
            <a:ext cx="1115266" cy="810466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11070" y="1524000"/>
            <a:ext cx="6698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Component that can be in at least two states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5029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be electrical, magnetic, mechanical, etc.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572518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DRAM  →  Capacitor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Capacitor – Bucket of Electric Charge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828800" y="3143310"/>
            <a:ext cx="381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590800" y="4514910"/>
            <a:ext cx="1199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Charge</a:t>
            </a:r>
          </a:p>
        </p:txBody>
      </p:sp>
      <p:cxnSp>
        <p:nvCxnSpPr>
          <p:cNvPr id="46" name="Straight Arrow Connector 45"/>
          <p:cNvCxnSpPr>
            <a:stCxn id="44" idx="1"/>
            <a:endCxn id="34" idx="2"/>
          </p:cNvCxnSpPr>
          <p:nvPr/>
        </p:nvCxnSpPr>
        <p:spPr>
          <a:xfrm rot="10800000">
            <a:off x="2019300" y="3905310"/>
            <a:ext cx="571500" cy="871210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06765" y="2457510"/>
            <a:ext cx="1908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“Charged”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68355" y="2438400"/>
            <a:ext cx="2370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“Discharged”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44735" y="3143310"/>
            <a:ext cx="1750865" cy="1390710"/>
            <a:chOff x="1678135" y="2286000"/>
            <a:chExt cx="1750865" cy="1390710"/>
          </a:xfrm>
        </p:grpSpPr>
        <p:grpSp>
          <p:nvGrpSpPr>
            <p:cNvPr id="35" name="Group 34"/>
            <p:cNvGrpSpPr/>
            <p:nvPr/>
          </p:nvGrpSpPr>
          <p:grpSpPr>
            <a:xfrm>
              <a:off x="1828800" y="2286000"/>
              <a:ext cx="1600200" cy="1028700"/>
              <a:chOff x="1828800" y="2667000"/>
              <a:chExt cx="1600200" cy="10287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rot="5400000">
                <a:off x="1981200" y="3048000"/>
                <a:ext cx="762000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2362200" y="3048000"/>
                <a:ext cx="762000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743200" y="3048000"/>
                <a:ext cx="685800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hape 31"/>
              <p:cNvCxnSpPr/>
              <p:nvPr/>
            </p:nvCxnSpPr>
            <p:spPr>
              <a:xfrm rot="10800000" flipV="1">
                <a:off x="1828800" y="3048000"/>
                <a:ext cx="533400" cy="647700"/>
              </a:xfrm>
              <a:prstGeom prst="bentConnector2">
                <a:avLst/>
              </a:prstGeom>
              <a:ln w="38100">
                <a:solidFill>
                  <a:srgbClr val="333333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678135" y="3276600"/>
              <a:ext cx="314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59771" y="3124200"/>
            <a:ext cx="1750865" cy="1390710"/>
            <a:chOff x="5335735" y="2286000"/>
            <a:chExt cx="1750865" cy="1390710"/>
          </a:xfrm>
        </p:grpSpPr>
        <p:grpSp>
          <p:nvGrpSpPr>
            <p:cNvPr id="37" name="Group 36"/>
            <p:cNvGrpSpPr/>
            <p:nvPr/>
          </p:nvGrpSpPr>
          <p:grpSpPr>
            <a:xfrm>
              <a:off x="5486400" y="2286000"/>
              <a:ext cx="1600200" cy="1028700"/>
              <a:chOff x="1828800" y="2667000"/>
              <a:chExt cx="1600200" cy="10287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1981200" y="3048000"/>
                <a:ext cx="762000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2362200" y="3048000"/>
                <a:ext cx="762000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743200" y="3048000"/>
                <a:ext cx="685800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hape 40"/>
              <p:cNvCxnSpPr/>
              <p:nvPr/>
            </p:nvCxnSpPr>
            <p:spPr>
              <a:xfrm rot="10800000" flipV="1">
                <a:off x="1828800" y="3048000"/>
                <a:ext cx="533400" cy="647700"/>
              </a:xfrm>
              <a:prstGeom prst="bentConnector2">
                <a:avLst/>
              </a:prstGeom>
              <a:ln w="38100">
                <a:solidFill>
                  <a:srgbClr val="333333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5335735" y="3276600"/>
              <a:ext cx="314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24200" y="3215045"/>
            <a:ext cx="873428" cy="918865"/>
            <a:chOff x="3657600" y="2357735"/>
            <a:chExt cx="873428" cy="918865"/>
          </a:xfrm>
        </p:grpSpPr>
        <p:sp>
          <p:nvSpPr>
            <p:cNvPr id="27" name="Rectangle 26"/>
            <p:cNvSpPr/>
            <p:nvPr/>
          </p:nvSpPr>
          <p:spPr>
            <a:xfrm>
              <a:off x="3657600" y="2514600"/>
              <a:ext cx="152400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31606" y="2357735"/>
              <a:ext cx="6994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</a:t>
              </a:r>
              <a:r>
                <a:rPr lang="en-US" sz="2400" baseline="-25000" dirty="0" err="1"/>
                <a:t>max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39236" y="3352800"/>
            <a:ext cx="514164" cy="842665"/>
            <a:chOff x="7315200" y="2514600"/>
            <a:chExt cx="514164" cy="842665"/>
          </a:xfrm>
        </p:grpSpPr>
        <p:sp>
          <p:nvSpPr>
            <p:cNvPr id="26" name="Rectangle 25"/>
            <p:cNvSpPr/>
            <p:nvPr/>
          </p:nvSpPr>
          <p:spPr>
            <a:xfrm>
              <a:off x="7315200" y="2514600"/>
              <a:ext cx="152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89206" y="2895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</p:grpSp>
      <p:sp>
        <p:nvSpPr>
          <p:cNvPr id="42" name="Rounded Rectangular Callout 41"/>
          <p:cNvSpPr/>
          <p:nvPr/>
        </p:nvSpPr>
        <p:spPr>
          <a:xfrm>
            <a:off x="3886200" y="3752910"/>
            <a:ext cx="2819400" cy="1200090"/>
          </a:xfrm>
          <a:prstGeom prst="wedgeRoundRectCallout">
            <a:avLst>
              <a:gd name="adj1" fmla="val -66450"/>
              <a:gd name="adj2" fmla="val -3065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Voltage level indicator. Not part of the actual circuit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5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/>
      <p:bldP spid="49" grpId="0"/>
      <p:bldP spid="50" grpId="0"/>
      <p:bldP spid="42" grpId="0" animBg="1"/>
      <p:bldP spid="4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07582" y="2827597"/>
            <a:ext cx="2743201" cy="2284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Chip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3200400" y="2064841"/>
            <a:ext cx="5410201" cy="990600"/>
            <a:chOff x="3880297" y="2590800"/>
            <a:chExt cx="5410201" cy="990600"/>
          </a:xfrm>
        </p:grpSpPr>
        <p:cxnSp>
          <p:nvCxnSpPr>
            <p:cNvPr id="8" name="Straight Arrow Connector 7"/>
            <p:cNvCxnSpPr>
              <a:endCxn id="9" idx="1"/>
            </p:cNvCxnSpPr>
            <p:nvPr/>
          </p:nvCxnSpPr>
          <p:spPr>
            <a:xfrm flipV="1">
              <a:off x="3880297" y="3067854"/>
              <a:ext cx="990601" cy="513546"/>
            </a:xfrm>
            <a:prstGeom prst="straightConnector1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870898" y="2590800"/>
              <a:ext cx="4419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Contains billions of capacitors (also called cells)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90318" y="3131641"/>
            <a:ext cx="4541519" cy="2133600"/>
            <a:chOff x="3682178" y="3581400"/>
            <a:chExt cx="4541519" cy="2133600"/>
          </a:xfrm>
        </p:grpSpPr>
        <p:grpSp>
          <p:nvGrpSpPr>
            <p:cNvPr id="46" name="Group 45"/>
            <p:cNvGrpSpPr/>
            <p:nvPr/>
          </p:nvGrpSpPr>
          <p:grpSpPr>
            <a:xfrm>
              <a:off x="3721202" y="3581400"/>
              <a:ext cx="4502495" cy="2133600"/>
              <a:chOff x="3721202" y="3581400"/>
              <a:chExt cx="4502495" cy="213360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556697" y="3581400"/>
                <a:ext cx="2667000" cy="2133600"/>
                <a:chOff x="4800600" y="3581400"/>
                <a:chExt cx="2667000" cy="2133600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5335735" y="4048780"/>
                  <a:ext cx="1750865" cy="1390710"/>
                  <a:chOff x="5335735" y="2286000"/>
                  <a:chExt cx="1750865" cy="1390710"/>
                </a:xfrm>
              </p:grpSpPr>
              <p:grpSp>
                <p:nvGrpSpPr>
                  <p:cNvPr id="24" name="Group 36"/>
                  <p:cNvGrpSpPr/>
                  <p:nvPr/>
                </p:nvGrpSpPr>
                <p:grpSpPr>
                  <a:xfrm>
                    <a:off x="5486400" y="2286000"/>
                    <a:ext cx="1600200" cy="1028700"/>
                    <a:chOff x="1828800" y="2667000"/>
                    <a:chExt cx="1600200" cy="1028700"/>
                  </a:xfrm>
                </p:grpSpPr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 rot="5400000">
                      <a:off x="1981200" y="3048000"/>
                      <a:ext cx="762000" cy="0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 rot="5400000">
                      <a:off x="2362200" y="3048000"/>
                      <a:ext cx="762000" cy="0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>
                      <a:off x="2743200" y="3048000"/>
                      <a:ext cx="685800" cy="0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hape 28"/>
                    <p:cNvCxnSpPr/>
                    <p:nvPr/>
                  </p:nvCxnSpPr>
                  <p:spPr>
                    <a:xfrm rot="10800000" flipV="1">
                      <a:off x="1828800" y="3048000"/>
                      <a:ext cx="533400" cy="647700"/>
                    </a:xfrm>
                    <a:prstGeom prst="bentConnector2">
                      <a:avLst/>
                    </a:prstGeom>
                    <a:ln w="38100">
                      <a:solidFill>
                        <a:srgbClr val="333333"/>
                      </a:solidFill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335735" y="3276600"/>
                    <a:ext cx="31450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0</a:t>
                    </a:r>
                  </a:p>
                </p:txBody>
              </p:sp>
            </p:grpSp>
            <p:sp>
              <p:nvSpPr>
                <p:cNvPr id="30" name="Oval 29"/>
                <p:cNvSpPr/>
                <p:nvPr/>
              </p:nvSpPr>
              <p:spPr>
                <a:xfrm>
                  <a:off x="4800600" y="3581400"/>
                  <a:ext cx="2667000" cy="2133600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3" name="Straight Connector 32"/>
              <p:cNvCxnSpPr>
                <a:stCxn id="22" idx="7"/>
              </p:cNvCxnSpPr>
              <p:nvPr/>
            </p:nvCxnSpPr>
            <p:spPr>
              <a:xfrm rot="5400000" flipH="1" flipV="1">
                <a:off x="4772763" y="2606043"/>
                <a:ext cx="570573" cy="2673695"/>
              </a:xfrm>
              <a:prstGeom prst="line">
                <a:avLst/>
              </a:prstGeom>
              <a:ln w="28575"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727897" y="4267201"/>
                <a:ext cx="2219373" cy="1135341"/>
              </a:xfrm>
              <a:prstGeom prst="line">
                <a:avLst/>
              </a:prstGeom>
              <a:ln w="28575"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/>
            <p:cNvSpPr/>
            <p:nvPr/>
          </p:nvSpPr>
          <p:spPr>
            <a:xfrm>
              <a:off x="3682178" y="4221481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6998" y="2971800"/>
            <a:ext cx="805259" cy="2362200"/>
            <a:chOff x="1924176" y="2979241"/>
            <a:chExt cx="1091377" cy="2362200"/>
          </a:xfrm>
        </p:grpSpPr>
        <p:cxnSp>
          <p:nvCxnSpPr>
            <p:cNvPr id="55" name="Shape 54"/>
            <p:cNvCxnSpPr>
              <a:endCxn id="22" idx="2"/>
            </p:cNvCxnSpPr>
            <p:nvPr/>
          </p:nvCxnSpPr>
          <p:spPr>
            <a:xfrm rot="5400000" flipH="1" flipV="1">
              <a:off x="1696435" y="4022323"/>
              <a:ext cx="1546859" cy="1091377"/>
            </a:xfrm>
            <a:prstGeom prst="bentConnector2">
              <a:avLst/>
            </a:prstGeom>
            <a:ln w="38100">
              <a:solidFill>
                <a:schemeClr val="bg1"/>
              </a:solidFill>
              <a:prstDash val="sysDot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988090" y="2979241"/>
              <a:ext cx="445957" cy="76944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44154" y="2064841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DRAM Chip</a:t>
            </a:r>
          </a:p>
        </p:txBody>
      </p:sp>
    </p:spTree>
    <p:extLst>
      <p:ext uri="{BB962C8B-B14F-4D97-AF65-F5344CB8AC3E}">
        <p14:creationId xmlns:p14="http://schemas.microsoft.com/office/powerpoint/2010/main" val="303779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 and Conquer</a:t>
            </a:r>
          </a:p>
        </p:txBody>
      </p:sp>
      <p:pic>
        <p:nvPicPr>
          <p:cNvPr id="4" name="Picture 3" descr="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64433" y="1721568"/>
            <a:ext cx="4185747" cy="348581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71215" y="1447800"/>
            <a:ext cx="3352798" cy="4114800"/>
            <a:chOff x="2438400" y="1828800"/>
            <a:chExt cx="3733800" cy="4419600"/>
          </a:xfrm>
        </p:grpSpPr>
        <p:sp>
          <p:nvSpPr>
            <p:cNvPr id="5" name="Rectangle 4"/>
            <p:cNvSpPr/>
            <p:nvPr/>
          </p:nvSpPr>
          <p:spPr>
            <a:xfrm>
              <a:off x="2438400" y="18288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0" y="18288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0" y="29718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40386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51816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8400" y="51816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38400" y="40386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29718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66813" y="1981200"/>
            <a:ext cx="3747915" cy="904220"/>
            <a:chOff x="4953000" y="2362200"/>
            <a:chExt cx="3747915" cy="904220"/>
          </a:xfrm>
        </p:grpSpPr>
        <p:sp>
          <p:nvSpPr>
            <p:cNvPr id="17" name="TextBox 16"/>
            <p:cNvSpPr txBox="1"/>
            <p:nvPr/>
          </p:nvSpPr>
          <p:spPr>
            <a:xfrm>
              <a:off x="6781800" y="2743200"/>
              <a:ext cx="19191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DRAM Bank</a:t>
              </a:r>
            </a:p>
          </p:txBody>
        </p:sp>
        <p:cxnSp>
          <p:nvCxnSpPr>
            <p:cNvPr id="19" name="Straight Arrow Connector 18"/>
            <p:cNvCxnSpPr>
              <a:stCxn id="17" idx="1"/>
            </p:cNvCxnSpPr>
            <p:nvPr/>
          </p:nvCxnSpPr>
          <p:spPr>
            <a:xfrm rot="10800000">
              <a:off x="4953000" y="2362200"/>
              <a:ext cx="1828800" cy="642610"/>
            </a:xfrm>
            <a:prstGeom prst="straightConnector1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876213" y="2895600"/>
            <a:ext cx="1219199" cy="769441"/>
            <a:chOff x="3886201" y="3276600"/>
            <a:chExt cx="1219199" cy="769441"/>
          </a:xfrm>
        </p:grpSpPr>
        <p:cxnSp>
          <p:nvCxnSpPr>
            <p:cNvPr id="16" name="Straight Arrow Connector 15"/>
            <p:cNvCxnSpPr/>
            <p:nvPr/>
          </p:nvCxnSpPr>
          <p:spPr>
            <a:xfrm rot="5400000">
              <a:off x="4472941" y="2746836"/>
              <a:ext cx="6695" cy="1180176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dash"/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059681" y="3307081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38156" y="3276600"/>
              <a:ext cx="329044" cy="76944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4" name="Content Placeholder 52"/>
          <p:cNvSpPr txBox="1">
            <a:spLocks/>
          </p:cNvSpPr>
          <p:nvPr/>
        </p:nvSpPr>
        <p:spPr>
          <a:xfrm>
            <a:off x="4876800" y="4724400"/>
            <a:ext cx="4038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Weak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Reading destroys state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6800" y="4114800"/>
            <a:ext cx="2012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96555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Sense-Amplifier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222256" y="1600200"/>
            <a:ext cx="2362200" cy="4876800"/>
            <a:chOff x="1371600" y="1600200"/>
            <a:chExt cx="2362200" cy="4876800"/>
          </a:xfrm>
        </p:grpSpPr>
        <p:sp>
          <p:nvSpPr>
            <p:cNvPr id="8" name="Isosceles Triangle 7"/>
            <p:cNvSpPr/>
            <p:nvPr/>
          </p:nvSpPr>
          <p:spPr>
            <a:xfrm rot="10800000">
              <a:off x="2971800" y="3657601"/>
              <a:ext cx="762000" cy="762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1371600" y="3657601"/>
              <a:ext cx="762000" cy="762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Elbow Connector 10"/>
            <p:cNvCxnSpPr>
              <a:stCxn id="8" idx="0"/>
              <a:endCxn id="4" idx="3"/>
            </p:cNvCxnSpPr>
            <p:nvPr/>
          </p:nvCxnSpPr>
          <p:spPr>
            <a:xfrm rot="5400000">
              <a:off x="2552700" y="3619501"/>
              <a:ext cx="1588" cy="1600200"/>
            </a:xfrm>
            <a:prstGeom prst="bentConnector3">
              <a:avLst>
                <a:gd name="adj1" fmla="val 33302907"/>
              </a:avLst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4" idx="0"/>
              <a:endCxn id="8" idx="3"/>
            </p:cNvCxnSpPr>
            <p:nvPr/>
          </p:nvCxnSpPr>
          <p:spPr>
            <a:xfrm rot="5400000" flipH="1" flipV="1">
              <a:off x="2552700" y="2857501"/>
              <a:ext cx="1588" cy="1600200"/>
            </a:xfrm>
            <a:prstGeom prst="bentConnector3">
              <a:avLst>
                <a:gd name="adj1" fmla="val 32873247"/>
              </a:avLst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 rot="10800000">
              <a:off x="3276600" y="4343400"/>
              <a:ext cx="152400" cy="152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676400" y="3581401"/>
              <a:ext cx="152400" cy="152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752600" y="2362200"/>
              <a:ext cx="15240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1752600" y="5715000"/>
              <a:ext cx="15240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517656" y="1676400"/>
            <a:ext cx="873428" cy="918865"/>
            <a:chOff x="3657600" y="2357735"/>
            <a:chExt cx="873428" cy="918865"/>
          </a:xfrm>
        </p:grpSpPr>
        <p:sp>
          <p:nvSpPr>
            <p:cNvPr id="41" name="Rectangle 40"/>
            <p:cNvSpPr/>
            <p:nvPr/>
          </p:nvSpPr>
          <p:spPr>
            <a:xfrm>
              <a:off x="3657600" y="2514600"/>
              <a:ext cx="152400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31606" y="2357735"/>
              <a:ext cx="6994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</a:t>
              </a:r>
              <a:r>
                <a:rPr lang="en-US" sz="2400" baseline="-25000" dirty="0" err="1"/>
                <a:t>max</a:t>
              </a:r>
              <a:endParaRPr lang="en-US" sz="24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17656" y="5558135"/>
            <a:ext cx="514164" cy="842665"/>
            <a:chOff x="7315200" y="2514600"/>
            <a:chExt cx="514164" cy="842665"/>
          </a:xfrm>
        </p:grpSpPr>
        <p:sp>
          <p:nvSpPr>
            <p:cNvPr id="44" name="Rectangle 43"/>
            <p:cNvSpPr/>
            <p:nvPr/>
          </p:nvSpPr>
          <p:spPr>
            <a:xfrm>
              <a:off x="7315200" y="2514600"/>
              <a:ext cx="152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89206" y="2895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17656" y="1833265"/>
            <a:ext cx="661730" cy="762000"/>
            <a:chOff x="2833828" y="1833265"/>
            <a:chExt cx="661730" cy="762000"/>
          </a:xfrm>
        </p:grpSpPr>
        <p:grpSp>
          <p:nvGrpSpPr>
            <p:cNvPr id="46" name="Group 45"/>
            <p:cNvGrpSpPr/>
            <p:nvPr/>
          </p:nvGrpSpPr>
          <p:grpSpPr>
            <a:xfrm>
              <a:off x="2833828" y="1833265"/>
              <a:ext cx="152400" cy="762000"/>
              <a:chOff x="2833828" y="1833265"/>
              <a:chExt cx="152400" cy="7620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833828" y="1833265"/>
                <a:ext cx="15240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847668" y="2041720"/>
                <a:ext cx="128016" cy="54907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048000" y="190500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</a:t>
              </a:r>
              <a:r>
                <a:rPr lang="en-US" sz="2400" baseline="-25000" dirty="0" err="1"/>
                <a:t>x</a:t>
              </a:r>
              <a:endParaRPr lang="en-US" sz="2400" baseline="-25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20318" y="5562600"/>
            <a:ext cx="661282" cy="838200"/>
            <a:chOff x="2833828" y="5334000"/>
            <a:chExt cx="661282" cy="838200"/>
          </a:xfrm>
        </p:grpSpPr>
        <p:grpSp>
          <p:nvGrpSpPr>
            <p:cNvPr id="47" name="Group 46"/>
            <p:cNvGrpSpPr/>
            <p:nvPr/>
          </p:nvGrpSpPr>
          <p:grpSpPr>
            <a:xfrm>
              <a:off x="2833828" y="5334000"/>
              <a:ext cx="152400" cy="762000"/>
              <a:chOff x="2833828" y="5334000"/>
              <a:chExt cx="152400" cy="7620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833828" y="5334000"/>
                <a:ext cx="15240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50514" y="5801089"/>
                <a:ext cx="128016" cy="29046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3048000" y="5710535"/>
              <a:ext cx="447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</a:t>
              </a:r>
              <a:r>
                <a:rPr lang="en-US" sz="2400" baseline="-25000" dirty="0" err="1"/>
                <a:t>y</a:t>
              </a:r>
              <a:endParaRPr lang="en-US" sz="2400" baseline="-250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727456" y="3743980"/>
            <a:ext cx="140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V</a:t>
            </a:r>
            <a:r>
              <a:rPr lang="en-US" sz="3600" baseline="-25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x</a:t>
            </a: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&gt; </a:t>
            </a:r>
            <a:r>
              <a:rPr lang="en-US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V</a:t>
            </a:r>
            <a:r>
              <a:rPr lang="en-US" sz="3600" baseline="-25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y</a:t>
            </a:r>
            <a:endParaRPr lang="en-US" sz="3600" baseline="-25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66928" y="304800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V</a:t>
            </a:r>
            <a:r>
              <a:rPr lang="en-US" sz="2800" baseline="-25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x</a:t>
            </a:r>
            <a:endParaRPr lang="en-US" sz="2800" baseline="-25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15" y="4572000"/>
            <a:ext cx="491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V</a:t>
            </a:r>
            <a:r>
              <a:rPr lang="en-US" sz="2800" baseline="-25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y</a:t>
            </a:r>
            <a:endParaRPr lang="en-US" sz="2800" baseline="-25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72998" y="3048000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V</a:t>
            </a:r>
            <a:r>
              <a:rPr lang="en-US" sz="2800" baseline="-25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x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+</a:t>
            </a:r>
            <a:r>
              <a:rPr lang="el-GR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δ</a:t>
            </a:r>
            <a:endParaRPr lang="en-US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08877" y="1828800"/>
            <a:ext cx="977523" cy="762000"/>
            <a:chOff x="2833828" y="1833265"/>
            <a:chExt cx="977523" cy="762000"/>
          </a:xfrm>
        </p:grpSpPr>
        <p:grpSp>
          <p:nvGrpSpPr>
            <p:cNvPr id="57" name="Group 45"/>
            <p:cNvGrpSpPr/>
            <p:nvPr/>
          </p:nvGrpSpPr>
          <p:grpSpPr>
            <a:xfrm>
              <a:off x="2833828" y="1833265"/>
              <a:ext cx="152400" cy="762000"/>
              <a:chOff x="2833828" y="1833265"/>
              <a:chExt cx="152400" cy="7620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2833828" y="1833265"/>
                <a:ext cx="15240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847668" y="1985665"/>
                <a:ext cx="128016" cy="60513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3048000" y="1905000"/>
              <a:ext cx="763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</a:t>
              </a:r>
              <a:r>
                <a:rPr lang="en-US" sz="2400" baseline="-25000" dirty="0" err="1"/>
                <a:t>x</a:t>
              </a:r>
              <a:r>
                <a:rPr lang="en-US" sz="2400" dirty="0"/>
                <a:t>+</a:t>
              </a:r>
              <a:r>
                <a:rPr lang="el-GR" sz="2400" dirty="0"/>
                <a:t>δ</a:t>
              </a:r>
              <a:endParaRPr lang="en-US" sz="24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495800" y="5562600"/>
            <a:ext cx="932191" cy="838200"/>
            <a:chOff x="2833828" y="5334000"/>
            <a:chExt cx="932191" cy="838200"/>
          </a:xfrm>
        </p:grpSpPr>
        <p:grpSp>
          <p:nvGrpSpPr>
            <p:cNvPr id="62" name="Group 46"/>
            <p:cNvGrpSpPr/>
            <p:nvPr/>
          </p:nvGrpSpPr>
          <p:grpSpPr>
            <a:xfrm>
              <a:off x="2833828" y="5334000"/>
              <a:ext cx="152400" cy="762000"/>
              <a:chOff x="2833828" y="5334000"/>
              <a:chExt cx="152400" cy="76200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2833828" y="5334000"/>
                <a:ext cx="15240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850514" y="5943599"/>
                <a:ext cx="128016" cy="14795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3062428" y="5710535"/>
              <a:ext cx="703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</a:t>
              </a:r>
              <a:r>
                <a:rPr lang="en-US" sz="2400" baseline="-25000" dirty="0" err="1"/>
                <a:t>y</a:t>
              </a:r>
              <a:r>
                <a:rPr lang="en-US" sz="2400" dirty="0"/>
                <a:t>-</a:t>
              </a:r>
              <a:r>
                <a:rPr lang="el-GR" sz="2400" dirty="0"/>
                <a:t>δ</a:t>
              </a:r>
              <a:endParaRPr lang="en-US" sz="24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85800" y="3309610"/>
            <a:ext cx="2171416" cy="1524000"/>
            <a:chOff x="685800" y="3309610"/>
            <a:chExt cx="2171416" cy="1524000"/>
          </a:xfrm>
        </p:grpSpPr>
        <p:sp>
          <p:nvSpPr>
            <p:cNvPr id="66" name="TextBox 65"/>
            <p:cNvSpPr txBox="1"/>
            <p:nvPr/>
          </p:nvSpPr>
          <p:spPr>
            <a:xfrm>
              <a:off x="685800" y="3588603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Amplify the difference</a:t>
              </a:r>
            </a:p>
          </p:txBody>
        </p:sp>
        <p:cxnSp>
          <p:nvCxnSpPr>
            <p:cNvPr id="68" name="Shape 67"/>
            <p:cNvCxnSpPr>
              <a:stCxn id="35" idx="1"/>
              <a:endCxn id="66" idx="2"/>
            </p:cNvCxnSpPr>
            <p:nvPr/>
          </p:nvCxnSpPr>
          <p:spPr>
            <a:xfrm rot="10800000">
              <a:off x="1638301" y="4419600"/>
              <a:ext cx="1218915" cy="414010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hape 69"/>
            <p:cNvCxnSpPr>
              <a:stCxn id="66" idx="0"/>
              <a:endCxn id="55" idx="1"/>
            </p:cNvCxnSpPr>
            <p:nvPr/>
          </p:nvCxnSpPr>
          <p:spPr>
            <a:xfrm rot="5400000" flipH="1" flipV="1">
              <a:off x="2016153" y="2931758"/>
              <a:ext cx="278993" cy="1034698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427991" y="2131368"/>
            <a:ext cx="2954009" cy="4038601"/>
            <a:chOff x="5427991" y="2131368"/>
            <a:chExt cx="2954009" cy="4038601"/>
          </a:xfrm>
        </p:grpSpPr>
        <p:sp>
          <p:nvSpPr>
            <p:cNvPr id="54" name="TextBox 53"/>
            <p:cNvSpPr txBox="1"/>
            <p:nvPr/>
          </p:nvSpPr>
          <p:spPr>
            <a:xfrm>
              <a:off x="6498856" y="3820180"/>
              <a:ext cx="18831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Stable state</a:t>
              </a:r>
            </a:p>
          </p:txBody>
        </p:sp>
        <p:cxnSp>
          <p:nvCxnSpPr>
            <p:cNvPr id="72" name="Shape 71"/>
            <p:cNvCxnSpPr>
              <a:stCxn id="54" idx="0"/>
              <a:endCxn id="58" idx="3"/>
            </p:cNvCxnSpPr>
            <p:nvPr/>
          </p:nvCxnSpPr>
          <p:spPr>
            <a:xfrm rot="16200000" flipV="1">
              <a:off x="5619008" y="1998760"/>
              <a:ext cx="1688812" cy="1954028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hape 74"/>
            <p:cNvCxnSpPr>
              <a:stCxn id="54" idx="2"/>
              <a:endCxn id="63" idx="3"/>
            </p:cNvCxnSpPr>
            <p:nvPr/>
          </p:nvCxnSpPr>
          <p:spPr>
            <a:xfrm rot="5400000">
              <a:off x="5520926" y="4250466"/>
              <a:ext cx="1826568" cy="2012437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33" grpId="0"/>
      <p:bldP spid="33" grpId="1"/>
      <p:bldP spid="35" grpId="0"/>
      <p:bldP spid="35" grpId="1"/>
      <p:bldP spid="55" grpId="0"/>
      <p:bldP spid="5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What is DRAM?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600" dirty="0"/>
              <a:t>DRAM Internal Organization</a:t>
            </a:r>
          </a:p>
          <a:p>
            <a:pPr marL="914400" lvl="1" indent="-514350">
              <a:spcBef>
                <a:spcPts val="1200"/>
              </a:spcBef>
            </a:pPr>
            <a:r>
              <a:rPr lang="en-US" dirty="0"/>
              <a:t>DRAM Cell</a:t>
            </a:r>
          </a:p>
          <a:p>
            <a:pPr marL="914400" lvl="1" indent="-514350">
              <a:spcBef>
                <a:spcPts val="1200"/>
              </a:spcBef>
            </a:pPr>
            <a:r>
              <a:rPr lang="en-US" dirty="0"/>
              <a:t>DRAM Array</a:t>
            </a:r>
          </a:p>
          <a:p>
            <a:pPr marL="914400" lvl="1" indent="-514350">
              <a:spcBef>
                <a:spcPts val="1200"/>
              </a:spcBef>
            </a:pPr>
            <a:r>
              <a:rPr lang="en-US" dirty="0"/>
              <a:t>DRAM Bank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Problems and Solutions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Latency (Tiered-Latency DRAM, HPCA 2013)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Parallelism 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Subarray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-level Parallelism, ISCA 2012)</a:t>
            </a:r>
          </a:p>
          <a:p>
            <a:pPr marL="914400" lvl="1" indent="-514350"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133600"/>
            <a:ext cx="82296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6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056538" y="2317977"/>
            <a:ext cx="314674" cy="6784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56538" y="2591208"/>
            <a:ext cx="314674" cy="4070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Read Operation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86400" y="1519535"/>
            <a:ext cx="1187708" cy="762000"/>
            <a:chOff x="2833828" y="1833265"/>
            <a:chExt cx="1187708" cy="762000"/>
          </a:xfrm>
        </p:grpSpPr>
        <p:grpSp>
          <p:nvGrpSpPr>
            <p:cNvPr id="5" name="Group 45"/>
            <p:cNvGrpSpPr/>
            <p:nvPr/>
          </p:nvGrpSpPr>
          <p:grpSpPr>
            <a:xfrm>
              <a:off x="2833828" y="1833265"/>
              <a:ext cx="152400" cy="762000"/>
              <a:chOff x="2833828" y="1833265"/>
              <a:chExt cx="152400" cy="762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833828" y="1833265"/>
                <a:ext cx="15240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47668" y="2209800"/>
                <a:ext cx="128016" cy="38099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048000" y="1905000"/>
              <a:ext cx="973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</a:t>
              </a:r>
              <a:r>
                <a:rPr lang="en-US" sz="2400" baseline="-25000" dirty="0" err="1"/>
                <a:t>max</a:t>
              </a:r>
              <a:r>
                <a:rPr lang="en-US" sz="2400" dirty="0"/>
                <a:t>/2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86400" y="5410200"/>
            <a:ext cx="1187708" cy="762000"/>
            <a:chOff x="2833828" y="1833265"/>
            <a:chExt cx="1187708" cy="762000"/>
          </a:xfrm>
        </p:grpSpPr>
        <p:grpSp>
          <p:nvGrpSpPr>
            <p:cNvPr id="20" name="Group 45"/>
            <p:cNvGrpSpPr/>
            <p:nvPr/>
          </p:nvGrpSpPr>
          <p:grpSpPr>
            <a:xfrm>
              <a:off x="2833828" y="1833265"/>
              <a:ext cx="152400" cy="762000"/>
              <a:chOff x="2833828" y="1833265"/>
              <a:chExt cx="152400" cy="762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833828" y="1833265"/>
                <a:ext cx="15240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847668" y="2209800"/>
                <a:ext cx="128016" cy="38099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048000" y="1905000"/>
              <a:ext cx="973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</a:t>
              </a:r>
              <a:r>
                <a:rPr lang="en-US" sz="2400" baseline="-25000" dirty="0" err="1"/>
                <a:t>max</a:t>
              </a:r>
              <a:r>
                <a:rPr lang="en-US" sz="2400" dirty="0"/>
                <a:t>/2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91710" y="2319940"/>
            <a:ext cx="1446066" cy="1238310"/>
            <a:chOff x="1678135" y="2286000"/>
            <a:chExt cx="1750865" cy="1390710"/>
          </a:xfrm>
        </p:grpSpPr>
        <p:grpSp>
          <p:nvGrpSpPr>
            <p:cNvPr id="33" name="Group 34"/>
            <p:cNvGrpSpPr/>
            <p:nvPr/>
          </p:nvGrpSpPr>
          <p:grpSpPr>
            <a:xfrm>
              <a:off x="1828800" y="2286000"/>
              <a:ext cx="1600200" cy="1028700"/>
              <a:chOff x="1828800" y="2667000"/>
              <a:chExt cx="1600200" cy="10287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1981200" y="3048000"/>
                <a:ext cx="762000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2362200" y="3048000"/>
                <a:ext cx="762000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743200" y="3048000"/>
                <a:ext cx="685800" cy="0"/>
              </a:xfrm>
              <a:prstGeom prst="line">
                <a:avLst/>
              </a:prstGeom>
              <a:ln w="28575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hape 37"/>
              <p:cNvCxnSpPr/>
              <p:nvPr/>
            </p:nvCxnSpPr>
            <p:spPr>
              <a:xfrm rot="10800000" flipV="1">
                <a:off x="1828800" y="3048000"/>
                <a:ext cx="533400" cy="647700"/>
              </a:xfrm>
              <a:prstGeom prst="bentConnector2">
                <a:avLst/>
              </a:prstGeom>
              <a:ln w="28575">
                <a:solidFill>
                  <a:srgbClr val="333333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1678135" y="3276600"/>
              <a:ext cx="314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0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4484225" y="2667000"/>
            <a:ext cx="826625" cy="0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941493" y="2362200"/>
            <a:ext cx="457200" cy="304800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941493" y="2654300"/>
            <a:ext cx="533400" cy="1588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486400" y="1524000"/>
            <a:ext cx="1641358" cy="762000"/>
            <a:chOff x="2833828" y="1833265"/>
            <a:chExt cx="1641358" cy="762000"/>
          </a:xfrm>
        </p:grpSpPr>
        <p:grpSp>
          <p:nvGrpSpPr>
            <p:cNvPr id="58" name="Group 45"/>
            <p:cNvGrpSpPr/>
            <p:nvPr/>
          </p:nvGrpSpPr>
          <p:grpSpPr>
            <a:xfrm>
              <a:off x="2833828" y="1833265"/>
              <a:ext cx="152400" cy="762000"/>
              <a:chOff x="2833828" y="1833265"/>
              <a:chExt cx="152400" cy="7620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833828" y="1833265"/>
                <a:ext cx="15240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847668" y="2138066"/>
                <a:ext cx="128016" cy="45273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048000" y="1905000"/>
              <a:ext cx="14271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</a:t>
              </a:r>
              <a:r>
                <a:rPr lang="en-US" sz="2400" baseline="-25000" dirty="0" err="1"/>
                <a:t>max</a:t>
              </a:r>
              <a:r>
                <a:rPr lang="en-US" sz="2400" dirty="0"/>
                <a:t>/2 + </a:t>
              </a:r>
              <a:r>
                <a:rPr lang="el-GR" sz="2400" dirty="0"/>
                <a:t>δ</a:t>
              </a:r>
              <a:endParaRPr lang="en-US" sz="24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86400" y="5410200"/>
            <a:ext cx="514164" cy="842665"/>
            <a:chOff x="7315200" y="2514600"/>
            <a:chExt cx="514164" cy="842665"/>
          </a:xfrm>
        </p:grpSpPr>
        <p:sp>
          <p:nvSpPr>
            <p:cNvPr id="63" name="Rectangle 62"/>
            <p:cNvSpPr/>
            <p:nvPr/>
          </p:nvSpPr>
          <p:spPr>
            <a:xfrm>
              <a:off x="7315200" y="2514600"/>
              <a:ext cx="152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489206" y="2895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86400" y="1519535"/>
            <a:ext cx="873428" cy="766465"/>
            <a:chOff x="3657600" y="2510135"/>
            <a:chExt cx="873428" cy="766465"/>
          </a:xfrm>
        </p:grpSpPr>
        <p:sp>
          <p:nvSpPr>
            <p:cNvPr id="66" name="Rectangle 65"/>
            <p:cNvSpPr/>
            <p:nvPr/>
          </p:nvSpPr>
          <p:spPr>
            <a:xfrm>
              <a:off x="3657600" y="2514600"/>
              <a:ext cx="152400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31606" y="2510135"/>
              <a:ext cx="6994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</a:t>
              </a:r>
              <a:r>
                <a:rPr lang="en-US" sz="2400" baseline="-25000" dirty="0" err="1"/>
                <a:t>max</a:t>
              </a:r>
              <a:endParaRPr lang="en-US" sz="24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819400" y="1519535"/>
            <a:ext cx="914400" cy="766465"/>
            <a:chOff x="2895600" y="2510135"/>
            <a:chExt cx="914400" cy="766465"/>
          </a:xfrm>
        </p:grpSpPr>
        <p:sp>
          <p:nvSpPr>
            <p:cNvPr id="70" name="Rectangle 69"/>
            <p:cNvSpPr/>
            <p:nvPr/>
          </p:nvSpPr>
          <p:spPr>
            <a:xfrm>
              <a:off x="3657600" y="2514600"/>
              <a:ext cx="152400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95600" y="2510135"/>
              <a:ext cx="6994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</a:t>
              </a:r>
              <a:r>
                <a:rPr lang="en-US" sz="2400" baseline="-25000" dirty="0" err="1"/>
                <a:t>max</a:t>
              </a:r>
              <a:endParaRPr lang="en-US" sz="24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154214" y="1519535"/>
            <a:ext cx="1579586" cy="762000"/>
            <a:chOff x="1406642" y="1833265"/>
            <a:chExt cx="1579586" cy="762000"/>
          </a:xfrm>
        </p:grpSpPr>
        <p:grpSp>
          <p:nvGrpSpPr>
            <p:cNvPr id="73" name="Group 45"/>
            <p:cNvGrpSpPr/>
            <p:nvPr/>
          </p:nvGrpSpPr>
          <p:grpSpPr>
            <a:xfrm>
              <a:off x="2833828" y="1833265"/>
              <a:ext cx="152400" cy="762000"/>
              <a:chOff x="2833828" y="1833265"/>
              <a:chExt cx="152400" cy="7620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833828" y="1833265"/>
                <a:ext cx="15240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47668" y="2138066"/>
                <a:ext cx="128016" cy="45273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406642" y="1909465"/>
              <a:ext cx="14271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</a:t>
              </a:r>
              <a:r>
                <a:rPr lang="en-US" sz="2400" baseline="-25000" dirty="0" err="1"/>
                <a:t>max</a:t>
              </a:r>
              <a:r>
                <a:rPr lang="en-US" sz="2400" dirty="0"/>
                <a:t>/2 + </a:t>
              </a:r>
              <a:r>
                <a:rPr lang="el-GR" sz="2400" dirty="0"/>
                <a:t>δ</a:t>
              </a:r>
              <a:endParaRPr lang="en-US" sz="2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165600" y="1371600"/>
            <a:ext cx="2362200" cy="4953000"/>
            <a:chOff x="1371600" y="1371600"/>
            <a:chExt cx="2362200" cy="4953000"/>
          </a:xfrm>
        </p:grpSpPr>
        <p:sp>
          <p:nvSpPr>
            <p:cNvPr id="68" name="Isosceles Triangle 67"/>
            <p:cNvSpPr/>
            <p:nvPr/>
          </p:nvSpPr>
          <p:spPr>
            <a:xfrm rot="10800000">
              <a:off x="2971800" y="3657601"/>
              <a:ext cx="762000" cy="762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1371600" y="3657601"/>
              <a:ext cx="762000" cy="762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Elbow Connector 77"/>
            <p:cNvCxnSpPr>
              <a:stCxn id="68" idx="0"/>
              <a:endCxn id="77" idx="3"/>
            </p:cNvCxnSpPr>
            <p:nvPr/>
          </p:nvCxnSpPr>
          <p:spPr>
            <a:xfrm rot="5400000">
              <a:off x="2552700" y="3619501"/>
              <a:ext cx="1588" cy="1600200"/>
            </a:xfrm>
            <a:prstGeom prst="bentConnector3">
              <a:avLst>
                <a:gd name="adj1" fmla="val 33302907"/>
              </a:avLst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stCxn id="77" idx="0"/>
              <a:endCxn id="68" idx="3"/>
            </p:cNvCxnSpPr>
            <p:nvPr/>
          </p:nvCxnSpPr>
          <p:spPr>
            <a:xfrm rot="5400000" flipH="1" flipV="1">
              <a:off x="2552700" y="2857501"/>
              <a:ext cx="1588" cy="1600200"/>
            </a:xfrm>
            <a:prstGeom prst="bentConnector3">
              <a:avLst>
                <a:gd name="adj1" fmla="val 32873247"/>
              </a:avLst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 rot="10800000">
              <a:off x="3276600" y="4343400"/>
              <a:ext cx="152400" cy="152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676400" y="3581401"/>
              <a:ext cx="152400" cy="152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5400000" flipH="1" flipV="1">
              <a:off x="1638300" y="2247900"/>
              <a:ext cx="1752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1828800" y="56388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1457042" y="2521803"/>
            <a:ext cx="981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DRAM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Cell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866428" y="5105400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Sense-Amplifier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609600" y="2998306"/>
            <a:ext cx="2604275" cy="1765801"/>
            <a:chOff x="609600" y="2998306"/>
            <a:chExt cx="2604275" cy="1765801"/>
          </a:xfrm>
        </p:grpSpPr>
        <p:sp>
          <p:nvSpPr>
            <p:cNvPr id="79" name="TextBox 78"/>
            <p:cNvSpPr txBox="1"/>
            <p:nvPr/>
          </p:nvSpPr>
          <p:spPr>
            <a:xfrm>
              <a:off x="609600" y="3810000"/>
              <a:ext cx="152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Cell loses charge</a:t>
              </a:r>
            </a:p>
          </p:txBody>
        </p:sp>
        <p:cxnSp>
          <p:nvCxnSpPr>
            <p:cNvPr id="85" name="Shape 84"/>
            <p:cNvCxnSpPr>
              <a:stCxn id="79" idx="3"/>
              <a:endCxn id="56" idx="2"/>
            </p:cNvCxnSpPr>
            <p:nvPr/>
          </p:nvCxnSpPr>
          <p:spPr>
            <a:xfrm flipV="1">
              <a:off x="2133600" y="2998306"/>
              <a:ext cx="1080275" cy="1288748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000564" y="1750368"/>
            <a:ext cx="2740580" cy="4271665"/>
            <a:chOff x="-149780" y="1869758"/>
            <a:chExt cx="2740580" cy="4271665"/>
          </a:xfrm>
        </p:grpSpPr>
        <p:sp>
          <p:nvSpPr>
            <p:cNvPr id="92" name="TextBox 91"/>
            <p:cNvSpPr txBox="1"/>
            <p:nvPr/>
          </p:nvSpPr>
          <p:spPr>
            <a:xfrm>
              <a:off x="685800" y="3588603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Amplify the difference</a:t>
              </a:r>
            </a:p>
          </p:txBody>
        </p:sp>
        <p:cxnSp>
          <p:nvCxnSpPr>
            <p:cNvPr id="93" name="Shape 92"/>
            <p:cNvCxnSpPr>
              <a:stCxn id="64" idx="3"/>
              <a:endCxn id="92" idx="2"/>
            </p:cNvCxnSpPr>
            <p:nvPr/>
          </p:nvCxnSpPr>
          <p:spPr>
            <a:xfrm flipV="1">
              <a:off x="-149780" y="4419600"/>
              <a:ext cx="1788080" cy="1721823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hape 93"/>
            <p:cNvCxnSpPr>
              <a:stCxn id="92" idx="0"/>
              <a:endCxn id="67" idx="3"/>
            </p:cNvCxnSpPr>
            <p:nvPr/>
          </p:nvCxnSpPr>
          <p:spPr>
            <a:xfrm rot="16200000" flipV="1">
              <a:off x="64470" y="2014773"/>
              <a:ext cx="1718845" cy="1428816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609600" y="2971800"/>
            <a:ext cx="2604275" cy="1765801"/>
            <a:chOff x="609600" y="2998306"/>
            <a:chExt cx="2604275" cy="1765801"/>
          </a:xfrm>
        </p:grpSpPr>
        <p:sp>
          <p:nvSpPr>
            <p:cNvPr id="100" name="TextBox 99"/>
            <p:cNvSpPr txBox="1"/>
            <p:nvPr/>
          </p:nvSpPr>
          <p:spPr>
            <a:xfrm>
              <a:off x="609600" y="3810000"/>
              <a:ext cx="152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Restore Cell Data</a:t>
              </a:r>
            </a:p>
          </p:txBody>
        </p:sp>
        <p:cxnSp>
          <p:nvCxnSpPr>
            <p:cNvPr id="101" name="Shape 100"/>
            <p:cNvCxnSpPr>
              <a:stCxn id="100" idx="3"/>
            </p:cNvCxnSpPr>
            <p:nvPr/>
          </p:nvCxnSpPr>
          <p:spPr>
            <a:xfrm flipV="1">
              <a:off x="2133600" y="2998306"/>
              <a:ext cx="1080275" cy="1288748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479888" y="2625128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86200" y="261592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934200" y="4648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Access data</a:t>
            </a:r>
          </a:p>
        </p:txBody>
      </p:sp>
      <p:cxnSp>
        <p:nvCxnSpPr>
          <p:cNvPr id="108" name="Shape 107"/>
          <p:cNvCxnSpPr/>
          <p:nvPr/>
        </p:nvCxnSpPr>
        <p:spPr>
          <a:xfrm>
            <a:off x="5308600" y="2819400"/>
            <a:ext cx="2590800" cy="1828800"/>
          </a:xfrm>
          <a:prstGeom prst="bent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7696200" y="5181600"/>
            <a:ext cx="5334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98" name="Oval 97"/>
          <p:cNvSpPr/>
          <p:nvPr/>
        </p:nvSpPr>
        <p:spPr>
          <a:xfrm>
            <a:off x="1066800" y="4800600"/>
            <a:ext cx="5334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98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56" grpId="0" animBg="1"/>
      <p:bldP spid="56" grpId="1" animBg="1"/>
      <p:bldP spid="90" grpId="0"/>
      <p:bldP spid="87" grpId="0" animBg="1"/>
      <p:bldP spid="95" grpId="0" animBg="1"/>
      <p:bldP spid="96" grpId="0"/>
      <p:bldP spid="97" grpId="0" animBg="1"/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-17585"/>
            <a:ext cx="8229600" cy="1143000"/>
          </a:xfrm>
        </p:spPr>
        <p:txBody>
          <a:bodyPr/>
          <a:lstStyle/>
          <a:p>
            <a:r>
              <a:rPr lang="en-US" sz="4400" dirty="0"/>
              <a:t>The Performance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915400" cy="5193723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sz="2800" b="1" dirty="0">
                <a:solidFill>
                  <a:srgbClr val="0000FF"/>
                </a:solidFill>
              </a:rPr>
              <a:t>It</a:t>
            </a:r>
            <a:r>
              <a:rPr lang="fr-FR" sz="2800" b="1" dirty="0">
                <a:solidFill>
                  <a:srgbClr val="0000FF"/>
                </a:solidFill>
              </a:rPr>
              <a:t>’</a:t>
            </a:r>
            <a:r>
              <a:rPr lang="en-US" sz="2800" b="1" dirty="0">
                <a:solidFill>
                  <a:srgbClr val="0000FF"/>
                </a:solidFill>
              </a:rPr>
              <a:t>s the Memory, Stupid!</a:t>
            </a:r>
            <a:r>
              <a:rPr lang="en-US" dirty="0"/>
              <a:t>” (Richard Sites, MPR, 1996)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606128"/>
            <a:ext cx="8724900" cy="4775200"/>
          </a:xfrm>
          <a:prstGeom prst="rect">
            <a:avLst/>
          </a:prstGeom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2123728" y="3573016"/>
            <a:ext cx="2016224" cy="2304256"/>
          </a:xfrm>
          <a:prstGeom prst="roundRect">
            <a:avLst>
              <a:gd name="adj" fmla="val 16667"/>
            </a:avLst>
          </a:prstGeom>
          <a:noFill/>
          <a:ln w="889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6496146"/>
            <a:ext cx="887117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solidFill>
                  <a:srgbClr val="000000"/>
                </a:solidFill>
                <a:latin typeface="Tahoma"/>
                <a:ea typeface=""/>
              </a:rPr>
              <a:t>Mutlu+, “</a:t>
            </a:r>
            <a:r>
              <a:rPr lang="en-US" sz="1250" dirty="0">
                <a:solidFill>
                  <a:srgbClr val="0000FF"/>
                </a:solidFill>
                <a:latin typeface="Tahoma"/>
                <a:ea typeface=""/>
              </a:rPr>
              <a:t>Runahead Execution: An Alternative to Very Large Instruction Windows for Out-of-Order Processors</a:t>
            </a:r>
            <a:r>
              <a:rPr lang="en-US" sz="1250" dirty="0">
                <a:solidFill>
                  <a:srgbClr val="000000"/>
                </a:solidFill>
                <a:latin typeface="Tahoma"/>
                <a:ea typeface=""/>
              </a:rPr>
              <a:t>,” HPCA 2003.</a:t>
            </a:r>
          </a:p>
        </p:txBody>
      </p:sp>
    </p:spTree>
    <p:extLst>
      <p:ext uri="{BB962C8B-B14F-4D97-AF65-F5344CB8AC3E}">
        <p14:creationId xmlns:p14="http://schemas.microsoft.com/office/powerpoint/2010/main" val="4962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Read Operation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33117" y="2396140"/>
            <a:ext cx="1446066" cy="1238310"/>
            <a:chOff x="1678135" y="2286000"/>
            <a:chExt cx="1750865" cy="1390710"/>
          </a:xfrm>
        </p:grpSpPr>
        <p:grpSp>
          <p:nvGrpSpPr>
            <p:cNvPr id="9" name="Group 34"/>
            <p:cNvGrpSpPr/>
            <p:nvPr/>
          </p:nvGrpSpPr>
          <p:grpSpPr>
            <a:xfrm>
              <a:off x="1828800" y="2286000"/>
              <a:ext cx="1600200" cy="1028700"/>
              <a:chOff x="1828800" y="2667000"/>
              <a:chExt cx="1600200" cy="10287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5400000">
                <a:off x="1981200" y="3048000"/>
                <a:ext cx="762000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2362200" y="3048000"/>
                <a:ext cx="762000" cy="0"/>
              </a:xfrm>
              <a:prstGeom prst="line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743200" y="3048000"/>
                <a:ext cx="685800" cy="0"/>
              </a:xfrm>
              <a:prstGeom prst="line">
                <a:avLst/>
              </a:prstGeom>
              <a:ln w="28575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hape 13"/>
              <p:cNvCxnSpPr/>
              <p:nvPr/>
            </p:nvCxnSpPr>
            <p:spPr>
              <a:xfrm rot="10800000" flipV="1">
                <a:off x="1828800" y="3048000"/>
                <a:ext cx="533400" cy="647700"/>
              </a:xfrm>
              <a:prstGeom prst="bentConnector2">
                <a:avLst/>
              </a:prstGeom>
              <a:ln w="28575">
                <a:solidFill>
                  <a:srgbClr val="333333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678135" y="3276600"/>
              <a:ext cx="314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0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4582900" y="2730500"/>
            <a:ext cx="533400" cy="1588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807007" y="1447800"/>
            <a:ext cx="2362200" cy="4953000"/>
            <a:chOff x="1371600" y="1371600"/>
            <a:chExt cx="2362200" cy="4953000"/>
          </a:xfrm>
        </p:grpSpPr>
        <p:sp>
          <p:nvSpPr>
            <p:cNvPr id="17" name="Isosceles Triangle 16"/>
            <p:cNvSpPr/>
            <p:nvPr/>
          </p:nvSpPr>
          <p:spPr>
            <a:xfrm rot="10800000">
              <a:off x="2971800" y="3657601"/>
              <a:ext cx="762000" cy="762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1371600" y="3657601"/>
              <a:ext cx="762000" cy="76200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Elbow Connector 18"/>
            <p:cNvCxnSpPr>
              <a:stCxn id="17" idx="0"/>
              <a:endCxn id="18" idx="3"/>
            </p:cNvCxnSpPr>
            <p:nvPr/>
          </p:nvCxnSpPr>
          <p:spPr>
            <a:xfrm rot="5400000">
              <a:off x="2552700" y="3619501"/>
              <a:ext cx="1588" cy="1600200"/>
            </a:xfrm>
            <a:prstGeom prst="bentConnector3">
              <a:avLst>
                <a:gd name="adj1" fmla="val 33302907"/>
              </a:avLst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8" idx="0"/>
              <a:endCxn id="17" idx="3"/>
            </p:cNvCxnSpPr>
            <p:nvPr/>
          </p:nvCxnSpPr>
          <p:spPr>
            <a:xfrm rot="5400000" flipH="1" flipV="1">
              <a:off x="2552700" y="2857501"/>
              <a:ext cx="1588" cy="1600200"/>
            </a:xfrm>
            <a:prstGeom prst="bentConnector3">
              <a:avLst>
                <a:gd name="adj1" fmla="val 32873247"/>
              </a:avLst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 rot="10800000">
              <a:off x="3276600" y="4343400"/>
              <a:ext cx="152400" cy="152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76400" y="3581401"/>
              <a:ext cx="152400" cy="152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638300" y="2247900"/>
              <a:ext cx="1752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1828800" y="56388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165407" y="2667000"/>
            <a:ext cx="981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DRAM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6235" y="5100935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Sense-Amplifier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3308407" y="1905000"/>
            <a:ext cx="205740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489507" y="2324100"/>
            <a:ext cx="838200" cy="0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ysDot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54515" y="1371600"/>
            <a:ext cx="191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Control Signal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125632" y="2743200"/>
            <a:ext cx="826625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352744" y="3886200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 flipH="1" flipV="1">
            <a:off x="4685449" y="2622369"/>
            <a:ext cx="2514600" cy="13063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719196" y="2564674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774849" y="2286000"/>
            <a:ext cx="981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DRAM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98807" y="1600200"/>
            <a:ext cx="60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0" idx="1"/>
          </p:cNvCxnSpPr>
          <p:nvPr/>
        </p:nvCxnSpPr>
        <p:spPr>
          <a:xfrm rot="10800000">
            <a:off x="2013007" y="1905000"/>
            <a:ext cx="68580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8900" y="1671935"/>
            <a:ext cx="118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Address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091831" y="2700867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98143" y="2691659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5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1" grpId="0" animBg="1"/>
      <p:bldP spid="34" grpId="0" animBg="1"/>
      <p:bldP spid="37" grpId="0"/>
      <p:bldP spid="40" grpId="0" animBg="1"/>
      <p:bldP spid="44" grpId="0"/>
      <p:bldP spid="39" grpId="0" animBg="1"/>
      <p:bldP spid="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What is DRAM?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600" dirty="0"/>
              <a:t>DRAM Internal Organization</a:t>
            </a:r>
          </a:p>
          <a:p>
            <a:pPr marL="914400" lvl="1" indent="-514350">
              <a:spcBef>
                <a:spcPts val="1200"/>
              </a:spcBef>
            </a:pPr>
            <a:r>
              <a:rPr lang="en-US" dirty="0"/>
              <a:t>DRAM Cell</a:t>
            </a:r>
          </a:p>
          <a:p>
            <a:pPr marL="914400" lvl="1" indent="-514350">
              <a:spcBef>
                <a:spcPts val="1200"/>
              </a:spcBef>
            </a:pPr>
            <a:r>
              <a:rPr lang="en-US" dirty="0"/>
              <a:t>DRAM Array</a:t>
            </a:r>
          </a:p>
          <a:p>
            <a:pPr marL="914400" lvl="1" indent="-514350">
              <a:spcBef>
                <a:spcPts val="1200"/>
              </a:spcBef>
            </a:pPr>
            <a:r>
              <a:rPr lang="en-US" dirty="0"/>
              <a:t>DRAM Bank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Problems and Solutions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Latency (Tiered-Latency DRAM, HPCA 2013; Adaptive-Latency DRAM, HPCA 2015)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Parallelism 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Subarray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-level Parallelism, ISCA 2012)</a:t>
            </a:r>
          </a:p>
          <a:p>
            <a:pPr marL="914400" lvl="1" indent="-514350"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133600"/>
            <a:ext cx="82296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73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6235" y="5100935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Sense-Amplifier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3308407" y="1905000"/>
            <a:ext cx="205740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489507" y="2324100"/>
            <a:ext cx="838200" cy="0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ysDot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54515" y="1371600"/>
            <a:ext cx="191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Control Signal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125632" y="2743200"/>
            <a:ext cx="826625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352744" y="3886200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 flipH="1" flipV="1">
            <a:off x="4685449" y="2622369"/>
            <a:ext cx="2514600" cy="13063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719196" y="2514600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774849" y="2286000"/>
            <a:ext cx="981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DRAM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98807" y="1600200"/>
            <a:ext cx="60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0" idx="1"/>
          </p:cNvCxnSpPr>
          <p:nvPr/>
        </p:nvCxnSpPr>
        <p:spPr>
          <a:xfrm rot="10800000">
            <a:off x="2013007" y="1905000"/>
            <a:ext cx="68580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8900" y="1671935"/>
            <a:ext cx="118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Address</a:t>
            </a:r>
          </a:p>
        </p:txBody>
      </p:sp>
      <p:grpSp>
        <p:nvGrpSpPr>
          <p:cNvPr id="6" name="Group 54"/>
          <p:cNvGrpSpPr/>
          <p:nvPr/>
        </p:nvGrpSpPr>
        <p:grpSpPr>
          <a:xfrm>
            <a:off x="1479607" y="2209800"/>
            <a:ext cx="3975485" cy="3276600"/>
            <a:chOff x="838200" y="2133600"/>
            <a:chExt cx="3975485" cy="3276600"/>
          </a:xfrm>
        </p:grpSpPr>
        <p:sp>
          <p:nvSpPr>
            <p:cNvPr id="36" name="Rounded Rectangular Callout 35"/>
            <p:cNvSpPr/>
            <p:nvPr/>
          </p:nvSpPr>
          <p:spPr>
            <a:xfrm>
              <a:off x="838200" y="4800600"/>
              <a:ext cx="3352800" cy="609600"/>
            </a:xfrm>
            <a:prstGeom prst="wedgeRoundRectCallout">
              <a:avLst>
                <a:gd name="adj1" fmla="val 49654"/>
                <a:gd name="adj2" fmla="val -22081"/>
                <a:gd name="adj3" fmla="val 1666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Much larger than a cell</a:t>
              </a:r>
            </a:p>
          </p:txBody>
        </p:sp>
        <p:cxnSp>
          <p:nvCxnSpPr>
            <p:cNvPr id="49" name="Curved Connector 48"/>
            <p:cNvCxnSpPr>
              <a:stCxn id="36" idx="1"/>
              <a:endCxn id="40" idx="2"/>
            </p:cNvCxnSpPr>
            <p:nvPr/>
          </p:nvCxnSpPr>
          <p:spPr>
            <a:xfrm rot="10800000" flipH="1">
              <a:off x="838200" y="2133600"/>
              <a:ext cx="1447800" cy="2971800"/>
            </a:xfrm>
            <a:prstGeom prst="curvedConnector4">
              <a:avLst>
                <a:gd name="adj1" fmla="val -15789"/>
                <a:gd name="adj2" fmla="val 55128"/>
              </a:avLst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dash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hape 53"/>
            <p:cNvCxnSpPr>
              <a:stCxn id="36" idx="3"/>
              <a:endCxn id="31" idx="3"/>
            </p:cNvCxnSpPr>
            <p:nvPr/>
          </p:nvCxnSpPr>
          <p:spPr>
            <a:xfrm flipV="1">
              <a:off x="4191000" y="4850652"/>
              <a:ext cx="622685" cy="254748"/>
            </a:xfrm>
            <a:prstGeom prst="curvedConnector2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dash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2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 Amortization</a:t>
            </a:r>
          </a:p>
        </p:txBody>
      </p:sp>
      <p:sp>
        <p:nvSpPr>
          <p:cNvPr id="4" name="Oval 3"/>
          <p:cNvSpPr/>
          <p:nvPr/>
        </p:nvSpPr>
        <p:spPr>
          <a:xfrm>
            <a:off x="6190944" y="5105400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828800"/>
            <a:ext cx="60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0"/>
          </p:cNvCxnSpPr>
          <p:nvPr/>
        </p:nvCxnSpPr>
        <p:spPr>
          <a:xfrm rot="16200000" flipV="1">
            <a:off x="5115897" y="3420752"/>
            <a:ext cx="3352800" cy="16495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</p:cNvCxnSpPr>
          <p:nvPr/>
        </p:nvCxnSpPr>
        <p:spPr>
          <a:xfrm>
            <a:off x="1143000" y="2133600"/>
            <a:ext cx="670560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172200" y="2133600"/>
            <a:ext cx="618257" cy="583474"/>
            <a:chOff x="6324600" y="2362200"/>
            <a:chExt cx="618257" cy="58347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705600" y="2743200"/>
              <a:ext cx="237257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6385854" y="2475706"/>
              <a:ext cx="228600" cy="1588"/>
            </a:xfrm>
            <a:prstGeom prst="straightConnector1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6324600" y="2564674"/>
              <a:ext cx="381000" cy="381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533400" y="2514600"/>
            <a:ext cx="60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3"/>
          </p:cNvCxnSpPr>
          <p:nvPr/>
        </p:nvCxnSpPr>
        <p:spPr>
          <a:xfrm>
            <a:off x="1143000" y="2819400"/>
            <a:ext cx="670560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3400" y="3200400"/>
            <a:ext cx="60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9" idx="3"/>
          </p:cNvCxnSpPr>
          <p:nvPr/>
        </p:nvCxnSpPr>
        <p:spPr>
          <a:xfrm>
            <a:off x="1143000" y="3505200"/>
            <a:ext cx="670560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33400" y="3886200"/>
            <a:ext cx="60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1" idx="3"/>
          </p:cNvCxnSpPr>
          <p:nvPr/>
        </p:nvCxnSpPr>
        <p:spPr>
          <a:xfrm>
            <a:off x="1143000" y="4191000"/>
            <a:ext cx="670560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172200" y="2819400"/>
            <a:ext cx="618257" cy="583474"/>
            <a:chOff x="6324600" y="2362200"/>
            <a:chExt cx="618257" cy="583474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705600" y="2743200"/>
              <a:ext cx="237257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 flipH="1" flipV="1">
              <a:off x="6385854" y="2475706"/>
              <a:ext cx="228600" cy="1588"/>
            </a:xfrm>
            <a:prstGeom prst="straightConnector1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6324600" y="2564674"/>
              <a:ext cx="381000" cy="381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172200" y="3505200"/>
            <a:ext cx="618257" cy="583474"/>
            <a:chOff x="6324600" y="2362200"/>
            <a:chExt cx="618257" cy="58347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6705600" y="2743200"/>
              <a:ext cx="237257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6385854" y="2475706"/>
              <a:ext cx="228600" cy="1588"/>
            </a:xfrm>
            <a:prstGeom prst="straightConnector1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6324600" y="2564674"/>
              <a:ext cx="381000" cy="381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72200" y="4191000"/>
            <a:ext cx="618257" cy="583474"/>
            <a:chOff x="6324600" y="2362200"/>
            <a:chExt cx="618257" cy="583474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705600" y="2743200"/>
              <a:ext cx="237257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6385854" y="2475706"/>
              <a:ext cx="228600" cy="1588"/>
            </a:xfrm>
            <a:prstGeom prst="straightConnector1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6324600" y="2564674"/>
              <a:ext cx="381000" cy="381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724400" y="1752600"/>
            <a:ext cx="1237944" cy="4572000"/>
            <a:chOff x="4953000" y="1905000"/>
            <a:chExt cx="1237944" cy="4572000"/>
          </a:xfrm>
        </p:grpSpPr>
        <p:sp>
          <p:nvSpPr>
            <p:cNvPr id="47" name="Oval 46"/>
            <p:cNvSpPr/>
            <p:nvPr/>
          </p:nvSpPr>
          <p:spPr>
            <a:xfrm>
              <a:off x="4971744" y="5257800"/>
              <a:ext cx="1219200" cy="1219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stCxn id="47" idx="0"/>
            </p:cNvCxnSpPr>
            <p:nvPr/>
          </p:nvCxnSpPr>
          <p:spPr>
            <a:xfrm rot="16200000" flipV="1">
              <a:off x="3896697" y="3573152"/>
              <a:ext cx="3352800" cy="16495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4953000" y="2286000"/>
              <a:ext cx="618257" cy="583474"/>
              <a:chOff x="6324600" y="2362200"/>
              <a:chExt cx="618257" cy="583474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6705600" y="2743200"/>
                <a:ext cx="237257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5400000" flipH="1" flipV="1">
                <a:off x="6385854" y="2475706"/>
                <a:ext cx="2286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6324600" y="2564674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953000" y="2971800"/>
              <a:ext cx="618257" cy="583474"/>
              <a:chOff x="6324600" y="2362200"/>
              <a:chExt cx="618257" cy="58347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705600" y="2743200"/>
                <a:ext cx="237257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5400000" flipH="1" flipV="1">
                <a:off x="6385854" y="2475706"/>
                <a:ext cx="2286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6324600" y="2564674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953000" y="3657600"/>
              <a:ext cx="618257" cy="583474"/>
              <a:chOff x="6324600" y="2362200"/>
              <a:chExt cx="618257" cy="583474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6705600" y="2743200"/>
                <a:ext cx="237257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5400000" flipH="1" flipV="1">
                <a:off x="6385854" y="2475706"/>
                <a:ext cx="2286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6324600" y="2564674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4953000" y="4343400"/>
              <a:ext cx="618257" cy="583474"/>
              <a:chOff x="6324600" y="2362200"/>
              <a:chExt cx="618257" cy="583474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6705600" y="2743200"/>
                <a:ext cx="237257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rot="5400000" flipH="1" flipV="1">
                <a:off x="6385854" y="2475706"/>
                <a:ext cx="2286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6324600" y="2564674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3200400" y="1752600"/>
            <a:ext cx="1237944" cy="4572000"/>
            <a:chOff x="4953000" y="1905000"/>
            <a:chExt cx="1237944" cy="4572000"/>
          </a:xfrm>
        </p:grpSpPr>
        <p:sp>
          <p:nvSpPr>
            <p:cNvPr id="67" name="Oval 66"/>
            <p:cNvSpPr/>
            <p:nvPr/>
          </p:nvSpPr>
          <p:spPr>
            <a:xfrm>
              <a:off x="4971744" y="5257800"/>
              <a:ext cx="1219200" cy="1219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7" idx="0"/>
            </p:cNvCxnSpPr>
            <p:nvPr/>
          </p:nvCxnSpPr>
          <p:spPr>
            <a:xfrm rot="16200000" flipV="1">
              <a:off x="3896697" y="3573152"/>
              <a:ext cx="3352800" cy="16495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48"/>
            <p:cNvGrpSpPr/>
            <p:nvPr/>
          </p:nvGrpSpPr>
          <p:grpSpPr>
            <a:xfrm>
              <a:off x="4953000" y="2286000"/>
              <a:ext cx="618257" cy="583474"/>
              <a:chOff x="6324600" y="2362200"/>
              <a:chExt cx="618257" cy="583474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6705600" y="2743200"/>
                <a:ext cx="237257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5400000" flipH="1" flipV="1">
                <a:off x="6385854" y="2475706"/>
                <a:ext cx="2286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6324600" y="2564674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52"/>
            <p:cNvGrpSpPr/>
            <p:nvPr/>
          </p:nvGrpSpPr>
          <p:grpSpPr>
            <a:xfrm>
              <a:off x="4953000" y="2971800"/>
              <a:ext cx="618257" cy="583474"/>
              <a:chOff x="6324600" y="2362200"/>
              <a:chExt cx="618257" cy="583474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6705600" y="2743200"/>
                <a:ext cx="237257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rot="5400000" flipH="1" flipV="1">
                <a:off x="6385854" y="2475706"/>
                <a:ext cx="2286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6324600" y="2564674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56"/>
            <p:cNvGrpSpPr/>
            <p:nvPr/>
          </p:nvGrpSpPr>
          <p:grpSpPr>
            <a:xfrm>
              <a:off x="4953000" y="3657600"/>
              <a:ext cx="618257" cy="583474"/>
              <a:chOff x="6324600" y="2362200"/>
              <a:chExt cx="618257" cy="583474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6705600" y="2743200"/>
                <a:ext cx="237257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rot="5400000" flipH="1" flipV="1">
                <a:off x="6385854" y="2475706"/>
                <a:ext cx="2286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/>
              <p:cNvSpPr/>
              <p:nvPr/>
            </p:nvSpPr>
            <p:spPr>
              <a:xfrm>
                <a:off x="6324600" y="2564674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60"/>
            <p:cNvGrpSpPr/>
            <p:nvPr/>
          </p:nvGrpSpPr>
          <p:grpSpPr>
            <a:xfrm>
              <a:off x="4953000" y="4343400"/>
              <a:ext cx="618257" cy="583474"/>
              <a:chOff x="6324600" y="2362200"/>
              <a:chExt cx="618257" cy="583474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6705600" y="2743200"/>
                <a:ext cx="237257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rot="5400000" flipH="1" flipV="1">
                <a:off x="6385854" y="2475706"/>
                <a:ext cx="2286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6324600" y="2564674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1676400" y="1752600"/>
            <a:ext cx="1237944" cy="4572000"/>
            <a:chOff x="4953000" y="1905000"/>
            <a:chExt cx="1237944" cy="4572000"/>
          </a:xfrm>
        </p:grpSpPr>
        <p:sp>
          <p:nvSpPr>
            <p:cNvPr id="86" name="Oval 85"/>
            <p:cNvSpPr/>
            <p:nvPr/>
          </p:nvSpPr>
          <p:spPr>
            <a:xfrm>
              <a:off x="4971744" y="5257800"/>
              <a:ext cx="1219200" cy="1219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86" idx="0"/>
            </p:cNvCxnSpPr>
            <p:nvPr/>
          </p:nvCxnSpPr>
          <p:spPr>
            <a:xfrm rot="16200000" flipV="1">
              <a:off x="3896697" y="3573152"/>
              <a:ext cx="3352800" cy="16495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48"/>
            <p:cNvGrpSpPr/>
            <p:nvPr/>
          </p:nvGrpSpPr>
          <p:grpSpPr>
            <a:xfrm>
              <a:off x="4953000" y="2286000"/>
              <a:ext cx="618257" cy="583474"/>
              <a:chOff x="6324600" y="2362200"/>
              <a:chExt cx="618257" cy="583474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6705600" y="2743200"/>
                <a:ext cx="237257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rot="5400000" flipH="1" flipV="1">
                <a:off x="6385854" y="2475706"/>
                <a:ext cx="2286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6324600" y="2564674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52"/>
            <p:cNvGrpSpPr/>
            <p:nvPr/>
          </p:nvGrpSpPr>
          <p:grpSpPr>
            <a:xfrm>
              <a:off x="4953000" y="2971800"/>
              <a:ext cx="618257" cy="583474"/>
              <a:chOff x="6324600" y="2362200"/>
              <a:chExt cx="618257" cy="583474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6705600" y="2743200"/>
                <a:ext cx="237257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 rot="5400000" flipH="1" flipV="1">
                <a:off x="6385854" y="2475706"/>
                <a:ext cx="2286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/>
              <p:nvPr/>
            </p:nvSpPr>
            <p:spPr>
              <a:xfrm>
                <a:off x="6324600" y="2564674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56"/>
            <p:cNvGrpSpPr/>
            <p:nvPr/>
          </p:nvGrpSpPr>
          <p:grpSpPr>
            <a:xfrm>
              <a:off x="4953000" y="3657600"/>
              <a:ext cx="618257" cy="583474"/>
              <a:chOff x="6324600" y="2362200"/>
              <a:chExt cx="618257" cy="583474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6705600" y="2743200"/>
                <a:ext cx="237257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rot="5400000" flipH="1" flipV="1">
                <a:off x="6385854" y="2475706"/>
                <a:ext cx="2286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val 96"/>
              <p:cNvSpPr/>
              <p:nvPr/>
            </p:nvSpPr>
            <p:spPr>
              <a:xfrm>
                <a:off x="6324600" y="2564674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60"/>
            <p:cNvGrpSpPr/>
            <p:nvPr/>
          </p:nvGrpSpPr>
          <p:grpSpPr>
            <a:xfrm>
              <a:off x="4953000" y="4343400"/>
              <a:ext cx="618257" cy="583474"/>
              <a:chOff x="6324600" y="2362200"/>
              <a:chExt cx="618257" cy="583474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6705600" y="2743200"/>
                <a:ext cx="237257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rot="5400000" flipH="1" flipV="1">
                <a:off x="6385854" y="2475706"/>
                <a:ext cx="2286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/>
              <p:cNvSpPr/>
              <p:nvPr/>
            </p:nvSpPr>
            <p:spPr>
              <a:xfrm>
                <a:off x="6324600" y="2564674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16" name="Straight Connector 115"/>
          <p:cNvCxnSpPr/>
          <p:nvPr/>
        </p:nvCxnSpPr>
        <p:spPr>
          <a:xfrm rot="16200000" flipV="1">
            <a:off x="5113648" y="3420753"/>
            <a:ext cx="3352800" cy="16495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292967" y="1290935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Bitline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1143000" y="2133600"/>
            <a:ext cx="67056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7391400" y="1676400"/>
            <a:ext cx="132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Wordline</a:t>
            </a:r>
            <a:endParaRPr lang="en-US" sz="2400" dirty="0"/>
          </a:p>
        </p:txBody>
      </p:sp>
      <p:sp>
        <p:nvSpPr>
          <p:cNvPr id="105" name="Slide Number Placeholder 10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117" grpId="0"/>
      <p:bldP spid="117" grpId="1"/>
      <p:bldP spid="119" grpId="0"/>
      <p:bldP spid="11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2" name="Straight Connector 221"/>
          <p:cNvCxnSpPr/>
          <p:nvPr/>
        </p:nvCxnSpPr>
        <p:spPr>
          <a:xfrm>
            <a:off x="1524000" y="3157657"/>
            <a:ext cx="411480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1536357" y="3159094"/>
            <a:ext cx="411480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524000" y="2548057"/>
            <a:ext cx="411480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1524000" y="2852857"/>
            <a:ext cx="411480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1524000" y="3462457"/>
            <a:ext cx="411480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1524000" y="3767257"/>
            <a:ext cx="411480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1524000" y="4072057"/>
            <a:ext cx="411480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Array Operation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975360" y="3294817"/>
            <a:ext cx="201168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828800" y="2395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28800" y="27004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28800" y="30052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1828800" y="33100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8800" y="36148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28800" y="3919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280160" y="3294817"/>
            <a:ext cx="201168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133600" y="2395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133600" y="27004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33600" y="30052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Oval 39"/>
          <p:cNvSpPr/>
          <p:nvPr/>
        </p:nvSpPr>
        <p:spPr>
          <a:xfrm>
            <a:off x="2133600" y="33100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36148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133600" y="3919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1584960" y="3294817"/>
            <a:ext cx="201168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438400" y="2395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38400" y="27004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438400" y="30052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Oval 50"/>
          <p:cNvSpPr/>
          <p:nvPr/>
        </p:nvSpPr>
        <p:spPr>
          <a:xfrm>
            <a:off x="2438400" y="33100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438400" y="36148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438400" y="3919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1889760" y="3294817"/>
            <a:ext cx="201168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743200" y="2395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743200" y="27004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743200" y="30052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2" name="Oval 61"/>
          <p:cNvSpPr/>
          <p:nvPr/>
        </p:nvSpPr>
        <p:spPr>
          <a:xfrm>
            <a:off x="2743200" y="33100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743200" y="36148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743200" y="3919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2194560" y="3294817"/>
            <a:ext cx="201168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048000" y="2395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048000" y="27004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048000" y="30052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3" name="Oval 72"/>
          <p:cNvSpPr/>
          <p:nvPr/>
        </p:nvSpPr>
        <p:spPr>
          <a:xfrm>
            <a:off x="3048000" y="33100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048000" y="36148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048000" y="3919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2499360" y="3294817"/>
            <a:ext cx="201168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3352800" y="2395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352800" y="27004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352800" y="30052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4" name="Oval 83"/>
          <p:cNvSpPr/>
          <p:nvPr/>
        </p:nvSpPr>
        <p:spPr>
          <a:xfrm>
            <a:off x="3352800" y="33100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352800" y="36148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352800" y="3919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 rot="5400000">
            <a:off x="2804160" y="3294817"/>
            <a:ext cx="201168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3657600" y="2395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657600" y="27004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657600" y="30052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5" name="Oval 94"/>
          <p:cNvSpPr/>
          <p:nvPr/>
        </p:nvSpPr>
        <p:spPr>
          <a:xfrm>
            <a:off x="3657600" y="33100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657600" y="36148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657600" y="3919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3108960" y="3294817"/>
            <a:ext cx="201168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3962400" y="2395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962400" y="27004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962400" y="30052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6" name="Oval 105"/>
          <p:cNvSpPr/>
          <p:nvPr/>
        </p:nvSpPr>
        <p:spPr>
          <a:xfrm>
            <a:off x="3962400" y="33100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962400" y="36148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962400" y="3919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3413760" y="3294817"/>
            <a:ext cx="201168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4267200" y="2395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267200" y="27004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267200" y="30052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17" name="Oval 116"/>
          <p:cNvSpPr/>
          <p:nvPr/>
        </p:nvSpPr>
        <p:spPr>
          <a:xfrm>
            <a:off x="4267200" y="33100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267200" y="36148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267200" y="3919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rot="5400000">
            <a:off x="3718560" y="3294817"/>
            <a:ext cx="201168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4572000" y="2395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572000" y="27004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572000" y="30052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8" name="Oval 127"/>
          <p:cNvSpPr/>
          <p:nvPr/>
        </p:nvSpPr>
        <p:spPr>
          <a:xfrm>
            <a:off x="4572000" y="33100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4572000" y="36148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572000" y="3919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 rot="5400000">
            <a:off x="4023360" y="3294817"/>
            <a:ext cx="201168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4876800" y="2395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4876800" y="27004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876800" y="30052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9" name="Oval 138"/>
          <p:cNvSpPr/>
          <p:nvPr/>
        </p:nvSpPr>
        <p:spPr>
          <a:xfrm>
            <a:off x="4876800" y="33100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4876800" y="36148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876800" y="3919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 rot="5400000">
            <a:off x="4328160" y="3294817"/>
            <a:ext cx="201168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5181600" y="2395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5181600" y="27004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5181600" y="30052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0" name="Oval 149"/>
          <p:cNvSpPr/>
          <p:nvPr/>
        </p:nvSpPr>
        <p:spPr>
          <a:xfrm>
            <a:off x="5181600" y="33100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181600" y="36148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181600" y="391965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8" name="Group 357"/>
          <p:cNvGrpSpPr/>
          <p:nvPr/>
        </p:nvGrpSpPr>
        <p:grpSpPr>
          <a:xfrm>
            <a:off x="1828800" y="4300657"/>
            <a:ext cx="3657600" cy="762000"/>
            <a:chOff x="2362200" y="3657600"/>
            <a:chExt cx="3657600" cy="762000"/>
          </a:xfrm>
        </p:grpSpPr>
        <p:sp>
          <p:nvSpPr>
            <p:cNvPr id="29" name="Oval 28"/>
            <p:cNvSpPr/>
            <p:nvPr/>
          </p:nvSpPr>
          <p:spPr>
            <a:xfrm>
              <a:off x="2362200" y="36576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2667000" y="36576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2971800" y="36576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3276600" y="36576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3581400" y="36576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3886200" y="36576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</a:p>
          </p:txBody>
        </p:sp>
        <p:sp>
          <p:nvSpPr>
            <p:cNvPr id="98" name="Oval 97"/>
            <p:cNvSpPr/>
            <p:nvPr/>
          </p:nvSpPr>
          <p:spPr>
            <a:xfrm>
              <a:off x="4191000" y="36576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</a:p>
          </p:txBody>
        </p:sp>
        <p:sp>
          <p:nvSpPr>
            <p:cNvPr id="109" name="Oval 108"/>
            <p:cNvSpPr/>
            <p:nvPr/>
          </p:nvSpPr>
          <p:spPr>
            <a:xfrm>
              <a:off x="4495800" y="36576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</a:p>
          </p:txBody>
        </p:sp>
        <p:sp>
          <p:nvSpPr>
            <p:cNvPr id="120" name="Oval 119"/>
            <p:cNvSpPr/>
            <p:nvPr/>
          </p:nvSpPr>
          <p:spPr>
            <a:xfrm>
              <a:off x="4800600" y="36576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</a:p>
          </p:txBody>
        </p:sp>
        <p:sp>
          <p:nvSpPr>
            <p:cNvPr id="131" name="Oval 130"/>
            <p:cNvSpPr/>
            <p:nvPr/>
          </p:nvSpPr>
          <p:spPr>
            <a:xfrm>
              <a:off x="5105400" y="36576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</a:p>
          </p:txBody>
        </p:sp>
        <p:sp>
          <p:nvSpPr>
            <p:cNvPr id="142" name="Oval 141"/>
            <p:cNvSpPr/>
            <p:nvPr/>
          </p:nvSpPr>
          <p:spPr>
            <a:xfrm>
              <a:off x="5410200" y="36576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</a:p>
          </p:txBody>
        </p:sp>
        <p:sp>
          <p:nvSpPr>
            <p:cNvPr id="153" name="Oval 152"/>
            <p:cNvSpPr/>
            <p:nvPr/>
          </p:nvSpPr>
          <p:spPr>
            <a:xfrm>
              <a:off x="5715000" y="36576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</a:p>
          </p:txBody>
        </p:sp>
      </p:grpSp>
      <p:sp>
        <p:nvSpPr>
          <p:cNvPr id="198" name="Rectangle 197"/>
          <p:cNvSpPr/>
          <p:nvPr/>
        </p:nvSpPr>
        <p:spPr>
          <a:xfrm>
            <a:off x="1143000" y="2319457"/>
            <a:ext cx="381000" cy="198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/>
              <a:t>Row Decoder</a:t>
            </a:r>
          </a:p>
        </p:txBody>
      </p:sp>
      <p:sp>
        <p:nvSpPr>
          <p:cNvPr id="226" name="Oval 225"/>
          <p:cNvSpPr/>
          <p:nvPr/>
        </p:nvSpPr>
        <p:spPr>
          <a:xfrm>
            <a:off x="3657600" y="3005257"/>
            <a:ext cx="3048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229" name="Straight Connector 228"/>
          <p:cNvCxnSpPr>
            <a:stCxn id="198" idx="1"/>
            <a:endCxn id="230" idx="2"/>
          </p:cNvCxnSpPr>
          <p:nvPr/>
        </p:nvCxnSpPr>
        <p:spPr>
          <a:xfrm rot="10800000">
            <a:off x="857312" y="3310057"/>
            <a:ext cx="285689" cy="0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 rot="16200000">
            <a:off x="-208001" y="3110002"/>
            <a:ext cx="1730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Row Address</a:t>
            </a:r>
          </a:p>
        </p:txBody>
      </p:sp>
      <p:grpSp>
        <p:nvGrpSpPr>
          <p:cNvPr id="278" name="Group 277"/>
          <p:cNvGrpSpPr/>
          <p:nvPr/>
        </p:nvGrpSpPr>
        <p:grpSpPr>
          <a:xfrm>
            <a:off x="1828800" y="3005257"/>
            <a:ext cx="3657600" cy="304800"/>
            <a:chOff x="2362200" y="5867400"/>
            <a:chExt cx="3657600" cy="304800"/>
          </a:xfrm>
        </p:grpSpPr>
        <p:sp>
          <p:nvSpPr>
            <p:cNvPr id="231" name="Oval 230"/>
            <p:cNvSpPr/>
            <p:nvPr/>
          </p:nvSpPr>
          <p:spPr>
            <a:xfrm>
              <a:off x="23622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232" name="Oval 231"/>
            <p:cNvSpPr/>
            <p:nvPr/>
          </p:nvSpPr>
          <p:spPr>
            <a:xfrm>
              <a:off x="26670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233" name="Oval 232"/>
            <p:cNvSpPr/>
            <p:nvPr/>
          </p:nvSpPr>
          <p:spPr>
            <a:xfrm>
              <a:off x="29718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234" name="Oval 233"/>
            <p:cNvSpPr/>
            <p:nvPr/>
          </p:nvSpPr>
          <p:spPr>
            <a:xfrm>
              <a:off x="32766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235" name="Oval 234"/>
            <p:cNvSpPr/>
            <p:nvPr/>
          </p:nvSpPr>
          <p:spPr>
            <a:xfrm>
              <a:off x="35814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236" name="Oval 235"/>
            <p:cNvSpPr/>
            <p:nvPr/>
          </p:nvSpPr>
          <p:spPr>
            <a:xfrm>
              <a:off x="38862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238" name="Oval 237"/>
            <p:cNvSpPr/>
            <p:nvPr/>
          </p:nvSpPr>
          <p:spPr>
            <a:xfrm>
              <a:off x="44958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239" name="Oval 238"/>
            <p:cNvSpPr/>
            <p:nvPr/>
          </p:nvSpPr>
          <p:spPr>
            <a:xfrm>
              <a:off x="48006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240" name="Oval 239"/>
            <p:cNvSpPr/>
            <p:nvPr/>
          </p:nvSpPr>
          <p:spPr>
            <a:xfrm>
              <a:off x="51054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241" name="Oval 240"/>
            <p:cNvSpPr/>
            <p:nvPr/>
          </p:nvSpPr>
          <p:spPr>
            <a:xfrm>
              <a:off x="54102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242" name="Oval 241"/>
            <p:cNvSpPr/>
            <p:nvPr/>
          </p:nvSpPr>
          <p:spPr>
            <a:xfrm>
              <a:off x="57150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  <p:sp>
          <p:nvSpPr>
            <p:cNvPr id="237" name="Oval 236"/>
            <p:cNvSpPr/>
            <p:nvPr/>
          </p:nvSpPr>
          <p:spPr>
            <a:xfrm>
              <a:off x="41910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1828800" y="4300657"/>
            <a:ext cx="3657600" cy="762000"/>
            <a:chOff x="2362200" y="5410200"/>
            <a:chExt cx="3657600" cy="762000"/>
          </a:xfrm>
        </p:grpSpPr>
        <p:sp>
          <p:nvSpPr>
            <p:cNvPr id="300" name="Oval 299"/>
            <p:cNvSpPr/>
            <p:nvPr/>
          </p:nvSpPr>
          <p:spPr>
            <a:xfrm>
              <a:off x="2362200" y="54102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↑</a:t>
              </a:r>
              <a:r>
                <a:rPr lang="en-US" dirty="0"/>
                <a:t>½</a:t>
              </a:r>
            </a:p>
          </p:txBody>
        </p:sp>
        <p:sp>
          <p:nvSpPr>
            <p:cNvPr id="304" name="Oval 303"/>
            <p:cNvSpPr/>
            <p:nvPr/>
          </p:nvSpPr>
          <p:spPr>
            <a:xfrm>
              <a:off x="3276600" y="54102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↑</a:t>
              </a:r>
              <a:r>
                <a:rPr lang="en-US" dirty="0"/>
                <a:t>½</a:t>
              </a:r>
            </a:p>
          </p:txBody>
        </p:sp>
        <p:sp>
          <p:nvSpPr>
            <p:cNvPr id="305" name="Oval 304"/>
            <p:cNvSpPr/>
            <p:nvPr/>
          </p:nvSpPr>
          <p:spPr>
            <a:xfrm>
              <a:off x="3581400" y="54102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↑</a:t>
              </a:r>
              <a:r>
                <a:rPr lang="en-US" dirty="0"/>
                <a:t>½</a:t>
              </a:r>
            </a:p>
          </p:txBody>
        </p:sp>
        <p:sp>
          <p:nvSpPr>
            <p:cNvPr id="307" name="Oval 306"/>
            <p:cNvSpPr/>
            <p:nvPr/>
          </p:nvSpPr>
          <p:spPr>
            <a:xfrm>
              <a:off x="4191000" y="54102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↑</a:t>
              </a:r>
              <a:r>
                <a:rPr lang="en-US" dirty="0"/>
                <a:t>½</a:t>
              </a:r>
            </a:p>
          </p:txBody>
        </p:sp>
        <p:sp>
          <p:nvSpPr>
            <p:cNvPr id="310" name="Oval 309"/>
            <p:cNvSpPr/>
            <p:nvPr/>
          </p:nvSpPr>
          <p:spPr>
            <a:xfrm>
              <a:off x="5105400" y="54102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↑</a:t>
              </a:r>
              <a:r>
                <a:rPr lang="en-US" dirty="0"/>
                <a:t>½</a:t>
              </a:r>
            </a:p>
          </p:txBody>
        </p:sp>
        <p:sp>
          <p:nvSpPr>
            <p:cNvPr id="312" name="Oval 311"/>
            <p:cNvSpPr/>
            <p:nvPr/>
          </p:nvSpPr>
          <p:spPr>
            <a:xfrm>
              <a:off x="5715000" y="54102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↑</a:t>
              </a:r>
              <a:r>
                <a:rPr lang="en-US" dirty="0"/>
                <a:t>½</a:t>
              </a:r>
            </a:p>
          </p:txBody>
        </p:sp>
        <p:sp>
          <p:nvSpPr>
            <p:cNvPr id="317" name="Oval 316"/>
            <p:cNvSpPr/>
            <p:nvPr/>
          </p:nvSpPr>
          <p:spPr>
            <a:xfrm>
              <a:off x="2667000" y="54102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  <a:r>
                <a:rPr lang="en-US" sz="1600" dirty="0"/>
                <a:t>↓</a:t>
              </a:r>
            </a:p>
          </p:txBody>
        </p:sp>
        <p:sp>
          <p:nvSpPr>
            <p:cNvPr id="318" name="Oval 317"/>
            <p:cNvSpPr/>
            <p:nvPr/>
          </p:nvSpPr>
          <p:spPr>
            <a:xfrm>
              <a:off x="2971800" y="54102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  <a:r>
                <a:rPr lang="en-US" sz="1600" dirty="0"/>
                <a:t>↓</a:t>
              </a:r>
            </a:p>
          </p:txBody>
        </p:sp>
        <p:sp>
          <p:nvSpPr>
            <p:cNvPr id="321" name="Oval 320"/>
            <p:cNvSpPr/>
            <p:nvPr/>
          </p:nvSpPr>
          <p:spPr>
            <a:xfrm>
              <a:off x="3886200" y="54102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  <a:r>
                <a:rPr lang="en-US" sz="1600" dirty="0"/>
                <a:t>↓</a:t>
              </a:r>
            </a:p>
          </p:txBody>
        </p:sp>
        <p:sp>
          <p:nvSpPr>
            <p:cNvPr id="323" name="Oval 322"/>
            <p:cNvSpPr/>
            <p:nvPr/>
          </p:nvSpPr>
          <p:spPr>
            <a:xfrm>
              <a:off x="4495800" y="54102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  <a:r>
                <a:rPr lang="en-US" sz="1600" dirty="0"/>
                <a:t>↓</a:t>
              </a:r>
            </a:p>
          </p:txBody>
        </p:sp>
        <p:sp>
          <p:nvSpPr>
            <p:cNvPr id="324" name="Oval 323"/>
            <p:cNvSpPr/>
            <p:nvPr/>
          </p:nvSpPr>
          <p:spPr>
            <a:xfrm>
              <a:off x="4800600" y="54102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  <a:r>
                <a:rPr lang="en-US" sz="1600" dirty="0"/>
                <a:t>↓</a:t>
              </a:r>
            </a:p>
          </p:txBody>
        </p:sp>
        <p:sp>
          <p:nvSpPr>
            <p:cNvPr id="326" name="Oval 325"/>
            <p:cNvSpPr/>
            <p:nvPr/>
          </p:nvSpPr>
          <p:spPr>
            <a:xfrm>
              <a:off x="5410200" y="54102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½</a:t>
              </a:r>
              <a:r>
                <a:rPr lang="en-US" sz="1600" dirty="0"/>
                <a:t>↓</a:t>
              </a:r>
            </a:p>
          </p:txBody>
        </p:sp>
      </p:grpSp>
      <p:sp>
        <p:nvSpPr>
          <p:cNvPr id="334" name="TextBox 333"/>
          <p:cNvSpPr txBox="1"/>
          <p:nvPr/>
        </p:nvSpPr>
        <p:spPr>
          <a:xfrm>
            <a:off x="457200" y="3005257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grpSp>
        <p:nvGrpSpPr>
          <p:cNvPr id="297" name="Group 296"/>
          <p:cNvGrpSpPr/>
          <p:nvPr/>
        </p:nvGrpSpPr>
        <p:grpSpPr>
          <a:xfrm>
            <a:off x="1828800" y="4300657"/>
            <a:ext cx="3657600" cy="762000"/>
            <a:chOff x="2362200" y="5867400"/>
            <a:chExt cx="3657600" cy="762000"/>
          </a:xfrm>
        </p:grpSpPr>
        <p:sp>
          <p:nvSpPr>
            <p:cNvPr id="281" name="Oval 280"/>
            <p:cNvSpPr/>
            <p:nvPr/>
          </p:nvSpPr>
          <p:spPr>
            <a:xfrm>
              <a:off x="2362200" y="58674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2" name="Oval 281"/>
            <p:cNvSpPr/>
            <p:nvPr/>
          </p:nvSpPr>
          <p:spPr>
            <a:xfrm>
              <a:off x="2667000" y="58674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83" name="Oval 282"/>
            <p:cNvSpPr/>
            <p:nvPr/>
          </p:nvSpPr>
          <p:spPr>
            <a:xfrm>
              <a:off x="2971800" y="58674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84" name="Oval 283"/>
            <p:cNvSpPr/>
            <p:nvPr/>
          </p:nvSpPr>
          <p:spPr>
            <a:xfrm>
              <a:off x="3276600" y="58674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5" name="Oval 284"/>
            <p:cNvSpPr/>
            <p:nvPr/>
          </p:nvSpPr>
          <p:spPr>
            <a:xfrm>
              <a:off x="3581400" y="58674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6" name="Oval 285"/>
            <p:cNvSpPr/>
            <p:nvPr/>
          </p:nvSpPr>
          <p:spPr>
            <a:xfrm>
              <a:off x="3886200" y="58674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87" name="Oval 286"/>
            <p:cNvSpPr/>
            <p:nvPr/>
          </p:nvSpPr>
          <p:spPr>
            <a:xfrm>
              <a:off x="4191000" y="58674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8" name="Oval 287"/>
            <p:cNvSpPr/>
            <p:nvPr/>
          </p:nvSpPr>
          <p:spPr>
            <a:xfrm>
              <a:off x="4495800" y="58674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89" name="Oval 288"/>
            <p:cNvSpPr/>
            <p:nvPr/>
          </p:nvSpPr>
          <p:spPr>
            <a:xfrm>
              <a:off x="4800600" y="58674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90" name="Oval 289"/>
            <p:cNvSpPr/>
            <p:nvPr/>
          </p:nvSpPr>
          <p:spPr>
            <a:xfrm>
              <a:off x="5105400" y="58674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91" name="Oval 290"/>
            <p:cNvSpPr/>
            <p:nvPr/>
          </p:nvSpPr>
          <p:spPr>
            <a:xfrm>
              <a:off x="5410200" y="58674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92" name="Oval 291"/>
            <p:cNvSpPr/>
            <p:nvPr/>
          </p:nvSpPr>
          <p:spPr>
            <a:xfrm>
              <a:off x="5715000" y="586740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sp>
        <p:nvSpPr>
          <p:cNvPr id="337" name="TextBox 336"/>
          <p:cNvSpPr txBox="1"/>
          <p:nvPr/>
        </p:nvSpPr>
        <p:spPr>
          <a:xfrm>
            <a:off x="6246004" y="1991380"/>
            <a:ext cx="2059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Sensing &amp; Amplification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6533810" y="1991380"/>
            <a:ext cx="1619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Charge Restoration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6477000" y="1988403"/>
            <a:ext cx="169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Wordline</a:t>
            </a:r>
            <a:r>
              <a:rPr lang="en-US" sz="2400" dirty="0"/>
              <a:t> Disable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6096000" y="236071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Charge Sharing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6096000" y="2360712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Wordline</a:t>
            </a:r>
            <a:r>
              <a:rPr lang="en-US" sz="2400" dirty="0"/>
              <a:t> Enable</a:t>
            </a:r>
          </a:p>
        </p:txBody>
      </p:sp>
      <p:grpSp>
        <p:nvGrpSpPr>
          <p:cNvPr id="382" name="Group 381"/>
          <p:cNvGrpSpPr/>
          <p:nvPr/>
        </p:nvGrpSpPr>
        <p:grpSpPr>
          <a:xfrm>
            <a:off x="6655085" y="3462457"/>
            <a:ext cx="1498315" cy="838200"/>
            <a:chOff x="599338" y="5486400"/>
            <a:chExt cx="1070833" cy="645638"/>
          </a:xfrm>
        </p:grpSpPr>
        <p:sp>
          <p:nvSpPr>
            <p:cNvPr id="361" name="Rectangle 360"/>
            <p:cNvSpPr/>
            <p:nvPr/>
          </p:nvSpPr>
          <p:spPr>
            <a:xfrm>
              <a:off x="832698" y="5583674"/>
              <a:ext cx="166743" cy="40532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3" name="Group 34"/>
            <p:cNvGrpSpPr/>
            <p:nvPr/>
          </p:nvGrpSpPr>
          <p:grpSpPr>
            <a:xfrm>
              <a:off x="599338" y="5584847"/>
              <a:ext cx="619862" cy="547191"/>
              <a:chOff x="1828800" y="2667000"/>
              <a:chExt cx="1416355" cy="1028700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>
                <a:off x="1981200" y="3048000"/>
                <a:ext cx="762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>
                <a:off x="2362200" y="3048000"/>
                <a:ext cx="762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2743199" y="3047999"/>
                <a:ext cx="501956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hape 367"/>
              <p:cNvCxnSpPr/>
              <p:nvPr/>
            </p:nvCxnSpPr>
            <p:spPr>
              <a:xfrm rot="10800000" flipV="1">
                <a:off x="1828800" y="3048000"/>
                <a:ext cx="533400" cy="647700"/>
              </a:xfrm>
              <a:prstGeom prst="bentConnector2">
                <a:avLst/>
              </a:prstGeom>
              <a:ln w="19050">
                <a:solidFill>
                  <a:srgbClr val="333333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9" name="Straight Connector 368"/>
            <p:cNvCxnSpPr/>
            <p:nvPr/>
          </p:nvCxnSpPr>
          <p:spPr>
            <a:xfrm flipV="1">
              <a:off x="1506789" y="5792177"/>
              <a:ext cx="163382" cy="1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rot="5400000" flipH="1" flipV="1">
              <a:off x="1216280" y="5565520"/>
              <a:ext cx="234440" cy="228600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olid"/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>
              <a:off x="1219200" y="5789454"/>
              <a:ext cx="282644" cy="949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olid"/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Arc 380"/>
            <p:cNvSpPr/>
            <p:nvPr/>
          </p:nvSpPr>
          <p:spPr>
            <a:xfrm>
              <a:off x="1066800" y="5486400"/>
              <a:ext cx="533400" cy="533400"/>
            </a:xfrm>
            <a:prstGeom prst="arc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sysDot"/>
              <a:headEnd type="none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6686370" y="3310059"/>
            <a:ext cx="1467030" cy="990598"/>
            <a:chOff x="2129566" y="5410200"/>
            <a:chExt cx="1070834" cy="721838"/>
          </a:xfrm>
        </p:grpSpPr>
        <p:grpSp>
          <p:nvGrpSpPr>
            <p:cNvPr id="398" name="Group 397"/>
            <p:cNvGrpSpPr/>
            <p:nvPr/>
          </p:nvGrpSpPr>
          <p:grpSpPr>
            <a:xfrm>
              <a:off x="2590800" y="5410200"/>
              <a:ext cx="76200" cy="304800"/>
              <a:chOff x="3581400" y="5943600"/>
              <a:chExt cx="152400" cy="304800"/>
            </a:xfrm>
          </p:grpSpPr>
          <p:sp>
            <p:nvSpPr>
              <p:cNvPr id="397" name="Rectangle 396"/>
              <p:cNvSpPr/>
              <p:nvPr/>
            </p:nvSpPr>
            <p:spPr>
              <a:xfrm>
                <a:off x="3595240" y="5943600"/>
                <a:ext cx="128016" cy="30033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3581400" y="5943600"/>
                <a:ext cx="1524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4" name="Rectangle 383"/>
            <p:cNvSpPr/>
            <p:nvPr/>
          </p:nvSpPr>
          <p:spPr>
            <a:xfrm>
              <a:off x="2362927" y="5715000"/>
              <a:ext cx="166743" cy="27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0" name="Group 34"/>
            <p:cNvGrpSpPr/>
            <p:nvPr/>
          </p:nvGrpSpPr>
          <p:grpSpPr>
            <a:xfrm>
              <a:off x="2129566" y="5584847"/>
              <a:ext cx="619861" cy="547191"/>
              <a:chOff x="1828800" y="2667000"/>
              <a:chExt cx="1416355" cy="1028700"/>
            </a:xfrm>
          </p:grpSpPr>
          <p:cxnSp>
            <p:nvCxnSpPr>
              <p:cNvPr id="392" name="Straight Connector 391"/>
              <p:cNvCxnSpPr/>
              <p:nvPr/>
            </p:nvCxnSpPr>
            <p:spPr>
              <a:xfrm rot="5400000">
                <a:off x="1981200" y="3048000"/>
                <a:ext cx="762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rot="5400000">
                <a:off x="2362200" y="3048000"/>
                <a:ext cx="762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>
                <a:off x="2743199" y="3047999"/>
                <a:ext cx="501956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hape 394"/>
              <p:cNvCxnSpPr/>
              <p:nvPr/>
            </p:nvCxnSpPr>
            <p:spPr>
              <a:xfrm rot="10800000" flipV="1">
                <a:off x="1828800" y="3048000"/>
                <a:ext cx="533400" cy="647700"/>
              </a:xfrm>
              <a:prstGeom prst="bentConnector2">
                <a:avLst/>
              </a:prstGeom>
              <a:ln w="19050">
                <a:solidFill>
                  <a:srgbClr val="333333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6" name="Straight Connector 385"/>
            <p:cNvCxnSpPr/>
            <p:nvPr/>
          </p:nvCxnSpPr>
          <p:spPr>
            <a:xfrm flipV="1">
              <a:off x="3037018" y="5792177"/>
              <a:ext cx="163382" cy="1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>
              <a:off x="2749429" y="5789454"/>
              <a:ext cx="282644" cy="949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olid"/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Arrow Connector 402"/>
            <p:cNvCxnSpPr/>
            <p:nvPr/>
          </p:nvCxnSpPr>
          <p:spPr>
            <a:xfrm>
              <a:off x="2709140" y="5562600"/>
              <a:ext cx="381000" cy="1588"/>
            </a:xfrm>
            <a:prstGeom prst="straightConnector1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sysDot"/>
              <a:headEnd type="none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6" name="Group 405"/>
            <p:cNvGrpSpPr/>
            <p:nvPr/>
          </p:nvGrpSpPr>
          <p:grpSpPr>
            <a:xfrm>
              <a:off x="3124200" y="5410200"/>
              <a:ext cx="76200" cy="304800"/>
              <a:chOff x="3581400" y="5943600"/>
              <a:chExt cx="152400" cy="304800"/>
            </a:xfrm>
          </p:grpSpPr>
          <p:sp>
            <p:nvSpPr>
              <p:cNvPr id="407" name="Rectangle 406"/>
              <p:cNvSpPr/>
              <p:nvPr/>
            </p:nvSpPr>
            <p:spPr>
              <a:xfrm>
                <a:off x="3595240" y="6096000"/>
                <a:ext cx="138560" cy="14793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3581400" y="5943600"/>
                <a:ext cx="1524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1" name="Group 430"/>
          <p:cNvGrpSpPr/>
          <p:nvPr/>
        </p:nvGrpSpPr>
        <p:grpSpPr>
          <a:xfrm>
            <a:off x="6781800" y="3279579"/>
            <a:ext cx="1122593" cy="1447798"/>
            <a:chOff x="3886200" y="5562600"/>
            <a:chExt cx="787400" cy="990600"/>
          </a:xfrm>
        </p:grpSpPr>
        <p:grpSp>
          <p:nvGrpSpPr>
            <p:cNvPr id="410" name="Group 409"/>
            <p:cNvGrpSpPr/>
            <p:nvPr/>
          </p:nvGrpSpPr>
          <p:grpSpPr>
            <a:xfrm>
              <a:off x="3962400" y="5583382"/>
              <a:ext cx="711200" cy="969818"/>
              <a:chOff x="1371600" y="2459183"/>
              <a:chExt cx="2362200" cy="3221180"/>
            </a:xfrm>
          </p:grpSpPr>
          <p:sp>
            <p:nvSpPr>
              <p:cNvPr id="411" name="Isosceles Triangle 410"/>
              <p:cNvSpPr/>
              <p:nvPr/>
            </p:nvSpPr>
            <p:spPr>
              <a:xfrm rot="10800000">
                <a:off x="2971800" y="3657601"/>
                <a:ext cx="762000" cy="76200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Isosceles Triangle 411"/>
              <p:cNvSpPr/>
              <p:nvPr/>
            </p:nvSpPr>
            <p:spPr>
              <a:xfrm>
                <a:off x="1371600" y="3657601"/>
                <a:ext cx="762000" cy="76200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3" name="Elbow Connector 412"/>
              <p:cNvCxnSpPr>
                <a:stCxn id="411" idx="0"/>
                <a:endCxn id="412" idx="3"/>
              </p:cNvCxnSpPr>
              <p:nvPr/>
            </p:nvCxnSpPr>
            <p:spPr>
              <a:xfrm rot="5400000">
                <a:off x="2552700" y="3619501"/>
                <a:ext cx="1588" cy="1600200"/>
              </a:xfrm>
              <a:prstGeom prst="bentConnector3">
                <a:avLst>
                  <a:gd name="adj1" fmla="val 33302907"/>
                </a:avLst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Elbow Connector 413"/>
              <p:cNvCxnSpPr>
                <a:stCxn id="412" idx="0"/>
                <a:endCxn id="411" idx="3"/>
              </p:cNvCxnSpPr>
              <p:nvPr/>
            </p:nvCxnSpPr>
            <p:spPr>
              <a:xfrm rot="5400000" flipH="1" flipV="1">
                <a:off x="2552700" y="2857501"/>
                <a:ext cx="1588" cy="1600200"/>
              </a:xfrm>
              <a:prstGeom prst="bentConnector3">
                <a:avLst>
                  <a:gd name="adj1" fmla="val 32873247"/>
                </a:avLst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0800000">
                <a:off x="3276600" y="43434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/>
              <p:cNvSpPr/>
              <p:nvPr/>
            </p:nvSpPr>
            <p:spPr>
              <a:xfrm>
                <a:off x="1676400" y="3581401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7" name="Straight Connector 416"/>
              <p:cNvCxnSpPr/>
              <p:nvPr/>
            </p:nvCxnSpPr>
            <p:spPr>
              <a:xfrm rot="5400000" flipH="1" flipV="1">
                <a:off x="2182091" y="2791692"/>
                <a:ext cx="665017" cy="0"/>
              </a:xfrm>
              <a:prstGeom prst="line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 rot="5400000" flipH="1" flipV="1">
                <a:off x="2150923" y="5316683"/>
                <a:ext cx="727361" cy="0"/>
              </a:xfrm>
              <a:prstGeom prst="line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4" name="Group 423"/>
            <p:cNvGrpSpPr/>
            <p:nvPr/>
          </p:nvGrpSpPr>
          <p:grpSpPr>
            <a:xfrm>
              <a:off x="3886200" y="5562600"/>
              <a:ext cx="76200" cy="304800"/>
              <a:chOff x="2895600" y="5715000"/>
              <a:chExt cx="76200" cy="304800"/>
            </a:xfrm>
          </p:grpSpPr>
          <p:sp>
            <p:nvSpPr>
              <p:cNvPr id="422" name="Rectangle 421"/>
              <p:cNvSpPr/>
              <p:nvPr/>
            </p:nvSpPr>
            <p:spPr>
              <a:xfrm>
                <a:off x="2902520" y="5715000"/>
                <a:ext cx="64008" cy="30033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2895600" y="5715000"/>
                <a:ext cx="762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7" name="Rectangle 426"/>
            <p:cNvSpPr/>
            <p:nvPr/>
          </p:nvSpPr>
          <p:spPr>
            <a:xfrm>
              <a:off x="3886200" y="6248400"/>
              <a:ext cx="76200" cy="304800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Arc 429"/>
            <p:cNvSpPr/>
            <p:nvPr/>
          </p:nvSpPr>
          <p:spPr>
            <a:xfrm>
              <a:off x="4191000" y="5867400"/>
              <a:ext cx="228600" cy="304800"/>
            </a:xfrm>
            <a:prstGeom prst="arc">
              <a:avLst>
                <a:gd name="adj1" fmla="val 16200000"/>
                <a:gd name="adj2" fmla="val 13649379"/>
              </a:avLst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sysDot"/>
              <a:headEnd type="none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Group 450"/>
          <p:cNvGrpSpPr/>
          <p:nvPr/>
        </p:nvGrpSpPr>
        <p:grpSpPr>
          <a:xfrm>
            <a:off x="6629400" y="3350221"/>
            <a:ext cx="1594990" cy="950436"/>
            <a:chOff x="5710966" y="5562600"/>
            <a:chExt cx="1070834" cy="721838"/>
          </a:xfrm>
        </p:grpSpPr>
        <p:sp>
          <p:nvSpPr>
            <p:cNvPr id="450" name="Rectangle 449"/>
            <p:cNvSpPr/>
            <p:nvPr/>
          </p:nvSpPr>
          <p:spPr>
            <a:xfrm>
              <a:off x="5943600" y="5736388"/>
              <a:ext cx="166743" cy="40532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2" name="Group 431"/>
            <p:cNvGrpSpPr/>
            <p:nvPr/>
          </p:nvGrpSpPr>
          <p:grpSpPr>
            <a:xfrm>
              <a:off x="5710966" y="5562600"/>
              <a:ext cx="1070834" cy="721838"/>
              <a:chOff x="2129566" y="5410200"/>
              <a:chExt cx="1070834" cy="721838"/>
            </a:xfrm>
          </p:grpSpPr>
          <p:grpSp>
            <p:nvGrpSpPr>
              <p:cNvPr id="433" name="Group 397"/>
              <p:cNvGrpSpPr/>
              <p:nvPr/>
            </p:nvGrpSpPr>
            <p:grpSpPr>
              <a:xfrm>
                <a:off x="3124200" y="5410200"/>
                <a:ext cx="76200" cy="304800"/>
                <a:chOff x="4648200" y="5943600"/>
                <a:chExt cx="152400" cy="304800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4662040" y="5943600"/>
                  <a:ext cx="128016" cy="300334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4648200" y="5943600"/>
                  <a:ext cx="1524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0000"/>
                      <a:lumOff val="1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2" name="Group 34"/>
              <p:cNvGrpSpPr/>
              <p:nvPr/>
            </p:nvGrpSpPr>
            <p:grpSpPr>
              <a:xfrm>
                <a:off x="2129566" y="5584847"/>
                <a:ext cx="619861" cy="547191"/>
                <a:chOff x="1828800" y="2667000"/>
                <a:chExt cx="1416355" cy="1028700"/>
              </a:xfrm>
            </p:grpSpPr>
            <p:cxnSp>
              <p:nvCxnSpPr>
                <p:cNvPr id="444" name="Straight Connector 443"/>
                <p:cNvCxnSpPr/>
                <p:nvPr/>
              </p:nvCxnSpPr>
              <p:spPr>
                <a:xfrm rot="5400000">
                  <a:off x="1981200" y="3048000"/>
                  <a:ext cx="762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Straight Connector 444"/>
                <p:cNvCxnSpPr/>
                <p:nvPr/>
              </p:nvCxnSpPr>
              <p:spPr>
                <a:xfrm rot="5400000">
                  <a:off x="2362200" y="3048000"/>
                  <a:ext cx="762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445"/>
                <p:cNvCxnSpPr/>
                <p:nvPr/>
              </p:nvCxnSpPr>
              <p:spPr>
                <a:xfrm>
                  <a:off x="2743199" y="3047999"/>
                  <a:ext cx="5019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hape 446"/>
                <p:cNvCxnSpPr/>
                <p:nvPr/>
              </p:nvCxnSpPr>
              <p:spPr>
                <a:xfrm rot="10800000" flipV="1">
                  <a:off x="1828800" y="3048000"/>
                  <a:ext cx="533400" cy="647700"/>
                </a:xfrm>
                <a:prstGeom prst="bentConnector2">
                  <a:avLst/>
                </a:prstGeom>
                <a:ln w="19050">
                  <a:solidFill>
                    <a:srgbClr val="333333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6" name="Straight Connector 435"/>
              <p:cNvCxnSpPr/>
              <p:nvPr/>
            </p:nvCxnSpPr>
            <p:spPr>
              <a:xfrm flipV="1">
                <a:off x="3037018" y="5792177"/>
                <a:ext cx="163382" cy="1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Arrow Connector 436"/>
              <p:cNvCxnSpPr/>
              <p:nvPr/>
            </p:nvCxnSpPr>
            <p:spPr>
              <a:xfrm>
                <a:off x="2749429" y="5789454"/>
                <a:ext cx="282644" cy="949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prstDash val="solid"/>
                <a:headEnd type="none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Arrow Connector 437"/>
              <p:cNvCxnSpPr/>
              <p:nvPr/>
            </p:nvCxnSpPr>
            <p:spPr>
              <a:xfrm>
                <a:off x="2709140" y="55626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>
                    <a:lumMod val="90000"/>
                    <a:lumOff val="10000"/>
                  </a:schemeClr>
                </a:solidFill>
                <a:prstDash val="sysDot"/>
                <a:headEnd type="stealth" w="lg" len="me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9" name="Group 405"/>
              <p:cNvGrpSpPr/>
              <p:nvPr/>
            </p:nvGrpSpPr>
            <p:grpSpPr>
              <a:xfrm>
                <a:off x="2590800" y="5410200"/>
                <a:ext cx="76200" cy="304800"/>
                <a:chOff x="2514600" y="5943600"/>
                <a:chExt cx="152400" cy="304800"/>
              </a:xfrm>
            </p:grpSpPr>
            <p:sp>
              <p:nvSpPr>
                <p:cNvPr id="440" name="Rectangle 439"/>
                <p:cNvSpPr/>
                <p:nvPr/>
              </p:nvSpPr>
              <p:spPr>
                <a:xfrm>
                  <a:off x="2528440" y="6096000"/>
                  <a:ext cx="138560" cy="147934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2514600" y="5943600"/>
                  <a:ext cx="1524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0000"/>
                      <a:lumOff val="1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52" name="Group 451"/>
          <p:cNvGrpSpPr/>
          <p:nvPr/>
        </p:nvGrpSpPr>
        <p:grpSpPr>
          <a:xfrm>
            <a:off x="6705600" y="3386257"/>
            <a:ext cx="1371600" cy="990600"/>
            <a:chOff x="599338" y="5486400"/>
            <a:chExt cx="1070833" cy="645634"/>
          </a:xfrm>
        </p:grpSpPr>
        <p:sp>
          <p:nvSpPr>
            <p:cNvPr id="453" name="Rectangle 452"/>
            <p:cNvSpPr/>
            <p:nvPr/>
          </p:nvSpPr>
          <p:spPr>
            <a:xfrm>
              <a:off x="832698" y="5583674"/>
              <a:ext cx="166743" cy="40532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9" name="Group 34"/>
            <p:cNvGrpSpPr/>
            <p:nvPr/>
          </p:nvGrpSpPr>
          <p:grpSpPr>
            <a:xfrm>
              <a:off x="599338" y="5584843"/>
              <a:ext cx="619861" cy="547191"/>
              <a:chOff x="1828800" y="2667000"/>
              <a:chExt cx="1416355" cy="1028700"/>
            </a:xfrm>
          </p:grpSpPr>
          <p:cxnSp>
            <p:nvCxnSpPr>
              <p:cNvPr id="461" name="Straight Connector 460"/>
              <p:cNvCxnSpPr/>
              <p:nvPr/>
            </p:nvCxnSpPr>
            <p:spPr>
              <a:xfrm rot="5400000">
                <a:off x="1981200" y="3048000"/>
                <a:ext cx="762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5400000">
                <a:off x="2362200" y="3048000"/>
                <a:ext cx="762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>
                <a:off x="2743199" y="3047999"/>
                <a:ext cx="501956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hape 463"/>
              <p:cNvCxnSpPr/>
              <p:nvPr/>
            </p:nvCxnSpPr>
            <p:spPr>
              <a:xfrm rot="10800000" flipV="1">
                <a:off x="1828800" y="3048000"/>
                <a:ext cx="533400" cy="647700"/>
              </a:xfrm>
              <a:prstGeom prst="bentConnector2">
                <a:avLst/>
              </a:prstGeom>
              <a:ln w="19050">
                <a:solidFill>
                  <a:srgbClr val="333333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5" name="Straight Connector 454"/>
            <p:cNvCxnSpPr/>
            <p:nvPr/>
          </p:nvCxnSpPr>
          <p:spPr>
            <a:xfrm flipV="1">
              <a:off x="1506789" y="5792177"/>
              <a:ext cx="163382" cy="1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/>
            <p:cNvCxnSpPr/>
            <p:nvPr/>
          </p:nvCxnSpPr>
          <p:spPr>
            <a:xfrm rot="5400000" flipH="1" flipV="1">
              <a:off x="1216280" y="5565520"/>
              <a:ext cx="234440" cy="228600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olid"/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Arrow Connector 456"/>
            <p:cNvCxnSpPr/>
            <p:nvPr/>
          </p:nvCxnSpPr>
          <p:spPr>
            <a:xfrm>
              <a:off x="1219200" y="5789454"/>
              <a:ext cx="282644" cy="949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olid"/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Arc 457"/>
            <p:cNvSpPr/>
            <p:nvPr/>
          </p:nvSpPr>
          <p:spPr>
            <a:xfrm>
              <a:off x="1066800" y="5486400"/>
              <a:ext cx="533400" cy="533400"/>
            </a:xfrm>
            <a:prstGeom prst="arc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sysDot"/>
              <a:headEnd type="stealth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6934200" y="3233857"/>
            <a:ext cx="1066800" cy="1295400"/>
            <a:chOff x="8000999" y="5715000"/>
            <a:chExt cx="762001" cy="990602"/>
          </a:xfrm>
        </p:grpSpPr>
        <p:grpSp>
          <p:nvGrpSpPr>
            <p:cNvPr id="466" name="Group 409"/>
            <p:cNvGrpSpPr/>
            <p:nvPr/>
          </p:nvGrpSpPr>
          <p:grpSpPr>
            <a:xfrm>
              <a:off x="8000999" y="5735784"/>
              <a:ext cx="711199" cy="969818"/>
              <a:chOff x="1371600" y="2459183"/>
              <a:chExt cx="2362200" cy="3221180"/>
            </a:xfrm>
          </p:grpSpPr>
          <p:sp>
            <p:nvSpPr>
              <p:cNvPr id="472" name="Isosceles Triangle 471"/>
              <p:cNvSpPr/>
              <p:nvPr/>
            </p:nvSpPr>
            <p:spPr>
              <a:xfrm rot="10800000">
                <a:off x="2971800" y="3657601"/>
                <a:ext cx="762000" cy="76200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Isosceles Triangle 472"/>
              <p:cNvSpPr/>
              <p:nvPr/>
            </p:nvSpPr>
            <p:spPr>
              <a:xfrm>
                <a:off x="1371600" y="3657601"/>
                <a:ext cx="762000" cy="76200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4" name="Elbow Connector 473"/>
              <p:cNvCxnSpPr>
                <a:stCxn id="472" idx="0"/>
                <a:endCxn id="473" idx="3"/>
              </p:cNvCxnSpPr>
              <p:nvPr/>
            </p:nvCxnSpPr>
            <p:spPr>
              <a:xfrm rot="5400000">
                <a:off x="2552700" y="3619501"/>
                <a:ext cx="1588" cy="1600200"/>
              </a:xfrm>
              <a:prstGeom prst="bentConnector3">
                <a:avLst>
                  <a:gd name="adj1" fmla="val 33302907"/>
                </a:avLst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Elbow Connector 474"/>
              <p:cNvCxnSpPr>
                <a:stCxn id="473" idx="0"/>
                <a:endCxn id="472" idx="3"/>
              </p:cNvCxnSpPr>
              <p:nvPr/>
            </p:nvCxnSpPr>
            <p:spPr>
              <a:xfrm rot="5400000" flipH="1" flipV="1">
                <a:off x="2552700" y="2857501"/>
                <a:ext cx="1588" cy="1600200"/>
              </a:xfrm>
              <a:prstGeom prst="bentConnector3">
                <a:avLst>
                  <a:gd name="adj1" fmla="val 32873247"/>
                </a:avLst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6" name="Oval 475"/>
              <p:cNvSpPr/>
              <p:nvPr/>
            </p:nvSpPr>
            <p:spPr>
              <a:xfrm rot="10800000">
                <a:off x="3276600" y="43434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/>
              <p:cNvSpPr/>
              <p:nvPr/>
            </p:nvSpPr>
            <p:spPr>
              <a:xfrm>
                <a:off x="1676400" y="3581401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8" name="Straight Connector 477"/>
              <p:cNvCxnSpPr/>
              <p:nvPr/>
            </p:nvCxnSpPr>
            <p:spPr>
              <a:xfrm rot="5400000" flipH="1" flipV="1">
                <a:off x="2182091" y="2791692"/>
                <a:ext cx="665017" cy="0"/>
              </a:xfrm>
              <a:prstGeom prst="line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 rot="5400000" flipH="1" flipV="1">
                <a:off x="2150923" y="5316683"/>
                <a:ext cx="727361" cy="0"/>
              </a:xfrm>
              <a:prstGeom prst="line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7" name="Group 423"/>
            <p:cNvGrpSpPr/>
            <p:nvPr/>
          </p:nvGrpSpPr>
          <p:grpSpPr>
            <a:xfrm>
              <a:off x="8686800" y="5715000"/>
              <a:ext cx="76200" cy="304800"/>
              <a:chOff x="2895600" y="5715000"/>
              <a:chExt cx="76200" cy="304800"/>
            </a:xfrm>
          </p:grpSpPr>
          <p:sp>
            <p:nvSpPr>
              <p:cNvPr id="470" name="Rectangle 469"/>
              <p:cNvSpPr/>
              <p:nvPr/>
            </p:nvSpPr>
            <p:spPr>
              <a:xfrm>
                <a:off x="2902520" y="5867400"/>
                <a:ext cx="64008" cy="14793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/>
              <p:cNvSpPr/>
              <p:nvPr/>
            </p:nvSpPr>
            <p:spPr>
              <a:xfrm>
                <a:off x="2895600" y="5715000"/>
                <a:ext cx="762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/>
            <p:cNvGrpSpPr/>
            <p:nvPr/>
          </p:nvGrpSpPr>
          <p:grpSpPr>
            <a:xfrm>
              <a:off x="8686800" y="6400800"/>
              <a:ext cx="76200" cy="304800"/>
              <a:chOff x="7924800" y="6400800"/>
              <a:chExt cx="76200" cy="304800"/>
            </a:xfrm>
          </p:grpSpPr>
          <p:sp>
            <p:nvSpPr>
              <p:cNvPr id="480" name="Rectangle 479"/>
              <p:cNvSpPr/>
              <p:nvPr/>
            </p:nvSpPr>
            <p:spPr>
              <a:xfrm>
                <a:off x="7924800" y="6557666"/>
                <a:ext cx="64008" cy="14793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7924800" y="6400800"/>
                <a:ext cx="762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90000"/>
                    <a:lumOff val="1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5" name="Cloud 484"/>
          <p:cNvSpPr/>
          <p:nvPr/>
        </p:nvSpPr>
        <p:spPr>
          <a:xfrm>
            <a:off x="6019800" y="2898577"/>
            <a:ext cx="2667000" cy="2057400"/>
          </a:xfrm>
          <a:prstGeom prst="clou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7" name="Group 496"/>
          <p:cNvGrpSpPr/>
          <p:nvPr/>
        </p:nvGrpSpPr>
        <p:grpSpPr>
          <a:xfrm>
            <a:off x="1447800" y="5062656"/>
            <a:ext cx="3572388" cy="1251764"/>
            <a:chOff x="1447800" y="5062656"/>
            <a:chExt cx="3572388" cy="1251764"/>
          </a:xfrm>
        </p:grpSpPr>
        <p:sp>
          <p:nvSpPr>
            <p:cNvPr id="493" name="TextBox 492"/>
            <p:cNvSpPr txBox="1"/>
            <p:nvPr/>
          </p:nvSpPr>
          <p:spPr>
            <a:xfrm>
              <a:off x="1447800" y="5791200"/>
              <a:ext cx="35723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Access Data (column </a:t>
              </a:r>
              <a:r>
                <a:rPr lang="en-US" sz="2800" i="1" dirty="0"/>
                <a:t>n</a:t>
              </a:r>
              <a:r>
                <a:rPr lang="en-US" sz="2800" dirty="0"/>
                <a:t>)</a:t>
              </a:r>
            </a:p>
          </p:txBody>
        </p:sp>
        <p:cxnSp>
          <p:nvCxnSpPr>
            <p:cNvPr id="495" name="Straight Arrow Connector 494"/>
            <p:cNvCxnSpPr>
              <a:stCxn id="287" idx="4"/>
              <a:endCxn id="493" idx="0"/>
            </p:cNvCxnSpPr>
            <p:nvPr/>
          </p:nvCxnSpPr>
          <p:spPr>
            <a:xfrm rot="5400000">
              <a:off x="3157726" y="5138925"/>
              <a:ext cx="728543" cy="576006"/>
            </a:xfrm>
            <a:prstGeom prst="straightConnector1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dash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8" name="TextBox 497"/>
          <p:cNvSpPr txBox="1"/>
          <p:nvPr/>
        </p:nvSpPr>
        <p:spPr>
          <a:xfrm>
            <a:off x="6304034" y="1988403"/>
            <a:ext cx="2154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Restore </a:t>
            </a:r>
          </a:p>
          <a:p>
            <a:pPr algn="ctr"/>
            <a:r>
              <a:rPr lang="en-US" sz="2400" dirty="0"/>
              <a:t>Sense-Amplifier</a:t>
            </a:r>
          </a:p>
        </p:txBody>
      </p:sp>
      <p:sp>
        <p:nvSpPr>
          <p:cNvPr id="247" name="Slide Number Placeholder 2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48" name="TextBox 247"/>
          <p:cNvSpPr txBox="1"/>
          <p:nvPr/>
        </p:nvSpPr>
        <p:spPr>
          <a:xfrm>
            <a:off x="5638800" y="2846294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3644153" y="1828800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n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914400" y="5029200"/>
            <a:ext cx="2277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Sense-Amplifiers</a:t>
            </a:r>
          </a:p>
        </p:txBody>
      </p:sp>
    </p:spTree>
    <p:extLst>
      <p:ext uri="{BB962C8B-B14F-4D97-AF65-F5344CB8AC3E}">
        <p14:creationId xmlns:p14="http://schemas.microsoft.com/office/powerpoint/2010/main" val="35298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30" grpId="0"/>
      <p:bldP spid="334" grpId="0"/>
      <p:bldP spid="334" grpId="1"/>
      <p:bldP spid="337" grpId="0"/>
      <p:bldP spid="337" grpId="1"/>
      <p:bldP spid="338" grpId="0"/>
      <p:bldP spid="338" grpId="1"/>
      <p:bldP spid="339" grpId="0"/>
      <p:bldP spid="339" grpId="1"/>
      <p:bldP spid="359" grpId="0"/>
      <p:bldP spid="359" grpId="1"/>
      <p:bldP spid="360" grpId="0"/>
      <p:bldP spid="360" grpId="1"/>
      <p:bldP spid="485" grpId="0" animBg="1"/>
      <p:bldP spid="498" grpId="0"/>
      <p:bldP spid="248" grpId="0"/>
      <p:bldP spid="248" grpId="1"/>
      <p:bldP spid="249" grpId="0"/>
      <p:bldP spid="249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What is DRAM?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600" dirty="0"/>
              <a:t>DRAM Internal Organization</a:t>
            </a:r>
          </a:p>
          <a:p>
            <a:pPr marL="914400" lvl="1" indent="-514350">
              <a:spcBef>
                <a:spcPts val="1200"/>
              </a:spcBef>
            </a:pPr>
            <a:r>
              <a:rPr lang="en-US" dirty="0"/>
              <a:t>DRAM Cell</a:t>
            </a:r>
          </a:p>
          <a:p>
            <a:pPr marL="914400" lvl="1" indent="-514350">
              <a:spcBef>
                <a:spcPts val="1200"/>
              </a:spcBef>
            </a:pPr>
            <a:r>
              <a:rPr lang="en-US" dirty="0"/>
              <a:t>DRAM Array</a:t>
            </a:r>
          </a:p>
          <a:p>
            <a:pPr marL="914400" lvl="1" indent="-514350">
              <a:spcBef>
                <a:spcPts val="1200"/>
              </a:spcBef>
            </a:pPr>
            <a:r>
              <a:rPr lang="en-US" dirty="0"/>
              <a:t>DRAM Bank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Problems and Solutions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Latency (Tiered-Latency DRAM, HPCA 2013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Adaptive-Latency DRAM, HPCA 2015)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Parallelism 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Subarray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-level Parallelism, ISCA 2012)</a:t>
            </a:r>
          </a:p>
          <a:p>
            <a:pPr marL="914400" lvl="1" indent="-514350"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133600"/>
            <a:ext cx="82296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21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Bank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59633" y="2102568"/>
            <a:ext cx="4185747" cy="34858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66415" y="1828800"/>
            <a:ext cx="3352798" cy="4114800"/>
            <a:chOff x="2438400" y="1828800"/>
            <a:chExt cx="3733800" cy="4419600"/>
          </a:xfrm>
        </p:grpSpPr>
        <p:sp>
          <p:nvSpPr>
            <p:cNvPr id="7" name="Rectangle 6"/>
            <p:cNvSpPr/>
            <p:nvPr/>
          </p:nvSpPr>
          <p:spPr>
            <a:xfrm>
              <a:off x="2438400" y="18288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18288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29718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0" y="40386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51816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51816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8400" y="40386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38400" y="2971800"/>
              <a:ext cx="1600200" cy="1066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57600" y="2362200"/>
            <a:ext cx="5048587" cy="1335107"/>
            <a:chOff x="4953000" y="2362200"/>
            <a:chExt cx="9884137" cy="1335107"/>
          </a:xfrm>
        </p:grpSpPr>
        <p:sp>
          <p:nvSpPr>
            <p:cNvPr id="16" name="TextBox 15"/>
            <p:cNvSpPr txBox="1"/>
            <p:nvPr/>
          </p:nvSpPr>
          <p:spPr>
            <a:xfrm>
              <a:off x="6781799" y="2743200"/>
              <a:ext cx="80553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How to build a DRAM bank from a DRAM array?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rot="10800000">
              <a:off x="4953000" y="2362200"/>
              <a:ext cx="1828799" cy="858054"/>
            </a:xfrm>
            <a:prstGeom prst="straightConnector1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5438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DRAM Bank: Single DRAM Array?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288" name="Group 287"/>
          <p:cNvGrpSpPr/>
          <p:nvPr/>
        </p:nvGrpSpPr>
        <p:grpSpPr>
          <a:xfrm>
            <a:off x="8118158" y="1754188"/>
            <a:ext cx="492442" cy="4037806"/>
            <a:chOff x="4419600" y="1754188"/>
            <a:chExt cx="492442" cy="4037806"/>
          </a:xfrm>
        </p:grpSpPr>
        <p:cxnSp>
          <p:nvCxnSpPr>
            <p:cNvPr id="283" name="Straight Arrow Connector 282"/>
            <p:cNvCxnSpPr/>
            <p:nvPr/>
          </p:nvCxnSpPr>
          <p:spPr>
            <a:xfrm rot="5400000">
              <a:off x="2401491" y="3772297"/>
              <a:ext cx="4037806" cy="1588"/>
            </a:xfrm>
            <a:prstGeom prst="straightConnector1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TextBox 283"/>
            <p:cNvSpPr txBox="1"/>
            <p:nvPr/>
          </p:nvSpPr>
          <p:spPr>
            <a:xfrm rot="16200000">
              <a:off x="3788594" y="3466706"/>
              <a:ext cx="1785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10000+ rows</a:t>
              </a:r>
            </a:p>
          </p:txBody>
        </p:sp>
      </p:grpSp>
      <p:cxnSp>
        <p:nvCxnSpPr>
          <p:cNvPr id="287" name="Straight Connector 286"/>
          <p:cNvCxnSpPr/>
          <p:nvPr/>
        </p:nvCxnSpPr>
        <p:spPr>
          <a:xfrm rot="5400000">
            <a:off x="4560791" y="3666393"/>
            <a:ext cx="3675185" cy="0"/>
          </a:xfrm>
          <a:prstGeom prst="line">
            <a:avLst/>
          </a:prstGeom>
          <a:ln w="571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5" name="Group 274"/>
          <p:cNvGrpSpPr/>
          <p:nvPr/>
        </p:nvGrpSpPr>
        <p:grpSpPr>
          <a:xfrm>
            <a:off x="4460558" y="1828799"/>
            <a:ext cx="3274256" cy="4343401"/>
            <a:chOff x="3581400" y="1828799"/>
            <a:chExt cx="3274256" cy="4343401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3681633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81865" y="4501662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81865" y="3967089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781865" y="4234375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81865" y="4768948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81865" y="5036234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781865" y="5303520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3781865" y="2897945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781865" y="2363372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781865" y="2630658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3781865" y="3165231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3781865" y="2096086"/>
              <a:ext cx="3073791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345202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2612488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879774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147060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414346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3948919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4216205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4483491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4750777" y="3666392"/>
              <a:ext cx="367518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049151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049151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049151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049151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049151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316437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316437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316437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316437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316437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583723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583723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583723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583723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583723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851009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851009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851009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851009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851009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118296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118296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118296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118296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118296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385582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385582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385582" y="436801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5385582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385582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385582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652868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652868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652868" y="436801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5652868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652868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652868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920154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920154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920154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920154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920154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187440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187440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187440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187440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187440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454727" y="3833446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454727" y="410073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454727" y="463530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454727" y="4902591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454727" y="5169877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4049151" y="5503985"/>
              <a:ext cx="2672862" cy="668215"/>
              <a:chOff x="2362200" y="3657600"/>
              <a:chExt cx="3048000" cy="76200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2362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667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971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276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581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886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4191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4495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4800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105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>
              <a:off x="3581400" y="1962443"/>
              <a:ext cx="334108" cy="354154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200" dirty="0"/>
                <a:t>Row Decoder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4049151" y="4368018"/>
              <a:ext cx="2672862" cy="267286"/>
              <a:chOff x="2362200" y="5867400"/>
              <a:chExt cx="3048000" cy="304800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2362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6670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971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276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3581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495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800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105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2" name="Oval 171"/>
            <p:cNvSpPr/>
            <p:nvPr/>
          </p:nvSpPr>
          <p:spPr>
            <a:xfrm>
              <a:off x="4049151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4049151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4049151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5" name="Oval 174"/>
            <p:cNvSpPr/>
            <p:nvPr/>
          </p:nvSpPr>
          <p:spPr>
            <a:xfrm>
              <a:off x="4049151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4316437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4316437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4316437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1" name="Oval 180"/>
            <p:cNvSpPr/>
            <p:nvPr/>
          </p:nvSpPr>
          <p:spPr>
            <a:xfrm>
              <a:off x="4316437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4583723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4583723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4583723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7" name="Oval 186"/>
            <p:cNvSpPr/>
            <p:nvPr/>
          </p:nvSpPr>
          <p:spPr>
            <a:xfrm>
              <a:off x="4583723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4851009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4851009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4851009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93" name="Oval 192"/>
            <p:cNvSpPr/>
            <p:nvPr/>
          </p:nvSpPr>
          <p:spPr>
            <a:xfrm>
              <a:off x="4851009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5118296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5118296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5118296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99" name="Oval 198"/>
            <p:cNvSpPr/>
            <p:nvPr/>
          </p:nvSpPr>
          <p:spPr>
            <a:xfrm>
              <a:off x="5118296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5385582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5385582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5385582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Oval 204"/>
            <p:cNvSpPr/>
            <p:nvPr/>
          </p:nvSpPr>
          <p:spPr>
            <a:xfrm>
              <a:off x="5385582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5652868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5652868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5652868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Oval 210"/>
            <p:cNvSpPr/>
            <p:nvPr/>
          </p:nvSpPr>
          <p:spPr>
            <a:xfrm>
              <a:off x="5652868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5920154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5920154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5920154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17" name="Oval 216"/>
            <p:cNvSpPr/>
            <p:nvPr/>
          </p:nvSpPr>
          <p:spPr>
            <a:xfrm>
              <a:off x="5920154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6187440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6187440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6187440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23" name="Oval 222"/>
            <p:cNvSpPr/>
            <p:nvPr/>
          </p:nvSpPr>
          <p:spPr>
            <a:xfrm>
              <a:off x="6187440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6454727" y="2229729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6454727" y="2497015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6454727" y="2764302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29" name="Oval 228"/>
            <p:cNvSpPr/>
            <p:nvPr/>
          </p:nvSpPr>
          <p:spPr>
            <a:xfrm>
              <a:off x="6454727" y="3031588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4" name="Group 243"/>
            <p:cNvGrpSpPr/>
            <p:nvPr/>
          </p:nvGrpSpPr>
          <p:grpSpPr>
            <a:xfrm>
              <a:off x="4049151" y="2764302"/>
              <a:ext cx="2672862" cy="267286"/>
              <a:chOff x="2362200" y="5867400"/>
              <a:chExt cx="3048000" cy="304800"/>
            </a:xfrm>
          </p:grpSpPr>
          <p:sp>
            <p:nvSpPr>
              <p:cNvPr id="245" name="Oval 244"/>
              <p:cNvSpPr/>
              <p:nvPr/>
            </p:nvSpPr>
            <p:spPr>
              <a:xfrm>
                <a:off x="2362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26670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2971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276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581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495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800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5105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8" name="Oval 257"/>
            <p:cNvSpPr/>
            <p:nvPr/>
          </p:nvSpPr>
          <p:spPr>
            <a:xfrm>
              <a:off x="4049151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4316437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4583723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4851009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5118296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5385582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5652868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5920154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6187440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6454727" y="1962443"/>
              <a:ext cx="267286" cy="2672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6" name="Oval 285"/>
          <p:cNvSpPr/>
          <p:nvPr/>
        </p:nvSpPr>
        <p:spPr>
          <a:xfrm>
            <a:off x="6264740" y="1962443"/>
            <a:ext cx="267286" cy="2672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TextBox 288"/>
          <p:cNvSpPr txBox="1"/>
          <p:nvPr/>
        </p:nvSpPr>
        <p:spPr>
          <a:xfrm>
            <a:off x="1849387" y="1295400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Long </a:t>
            </a:r>
            <a:r>
              <a:rPr lang="en-US" sz="2400" dirty="0" err="1"/>
              <a:t>bitline</a:t>
            </a:r>
            <a:endParaRPr lang="en-US" sz="2400" dirty="0"/>
          </a:p>
        </p:txBody>
      </p:sp>
      <p:cxnSp>
        <p:nvCxnSpPr>
          <p:cNvPr id="213" name="Shape 212"/>
          <p:cNvCxnSpPr>
            <a:endCxn id="289" idx="3"/>
          </p:cNvCxnSpPr>
          <p:nvPr/>
        </p:nvCxnSpPr>
        <p:spPr>
          <a:xfrm rot="16200000" flipV="1">
            <a:off x="4802656" y="216364"/>
            <a:ext cx="288275" cy="2908013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914399" y="1654314"/>
            <a:ext cx="259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Difficult to sense data in far away cells</a:t>
            </a:r>
          </a:p>
        </p:txBody>
      </p:sp>
      <p:grpSp>
        <p:nvGrpSpPr>
          <p:cNvPr id="257" name="Group 256"/>
          <p:cNvGrpSpPr/>
          <p:nvPr/>
        </p:nvGrpSpPr>
        <p:grpSpPr>
          <a:xfrm>
            <a:off x="685800" y="3188122"/>
            <a:ext cx="1848188" cy="2222078"/>
            <a:chOff x="914400" y="1752601"/>
            <a:chExt cx="3485813" cy="4190999"/>
          </a:xfrm>
        </p:grpSpPr>
        <p:pic>
          <p:nvPicPr>
            <p:cNvPr id="237" name="Picture 236" descr="chi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4433" y="2102568"/>
              <a:ext cx="4185747" cy="3485813"/>
            </a:xfrm>
            <a:prstGeom prst="rect">
              <a:avLst/>
            </a:prstGeom>
          </p:spPr>
        </p:pic>
        <p:grpSp>
          <p:nvGrpSpPr>
            <p:cNvPr id="238" name="Group 237"/>
            <p:cNvGrpSpPr/>
            <p:nvPr/>
          </p:nvGrpSpPr>
          <p:grpSpPr>
            <a:xfrm>
              <a:off x="971215" y="1828800"/>
              <a:ext cx="3352798" cy="4114800"/>
              <a:chOff x="2438400" y="1828800"/>
              <a:chExt cx="3733800" cy="4419600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24384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45720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45720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45720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45720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24384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24384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24384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7" name="Group 276"/>
          <p:cNvGrpSpPr/>
          <p:nvPr/>
        </p:nvGrpSpPr>
        <p:grpSpPr>
          <a:xfrm>
            <a:off x="2514600" y="1981200"/>
            <a:ext cx="1371600" cy="4114800"/>
            <a:chOff x="2514600" y="1981200"/>
            <a:chExt cx="1066800" cy="4114800"/>
          </a:xfrm>
        </p:grpSpPr>
        <p:cxnSp>
          <p:nvCxnSpPr>
            <p:cNvPr id="261" name="Straight Arrow Connector 260"/>
            <p:cNvCxnSpPr/>
            <p:nvPr/>
          </p:nvCxnSpPr>
          <p:spPr>
            <a:xfrm rot="5400000" flipH="1" flipV="1">
              <a:off x="2400300" y="2095500"/>
              <a:ext cx="1219200" cy="990600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rot="16200000" flipH="1">
              <a:off x="1866900" y="4381500"/>
              <a:ext cx="2362200" cy="1066800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5029200" y="3429000"/>
            <a:ext cx="2476500" cy="324970"/>
            <a:chOff x="5029200" y="3429000"/>
            <a:chExt cx="2476500" cy="324970"/>
          </a:xfrm>
        </p:grpSpPr>
        <p:sp>
          <p:nvSpPr>
            <p:cNvPr id="280" name="Oval 279"/>
            <p:cNvSpPr/>
            <p:nvPr/>
          </p:nvSpPr>
          <p:spPr>
            <a:xfrm>
              <a:off x="5031800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5029200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5029200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5295586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5292987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5292987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5563183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5560583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5560583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5830779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5828180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5828180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6095866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6093266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6093266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6361490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6358890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6358890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6636796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6634196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6634196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6903496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6900896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6900896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7174006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7171406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7171406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7440706" y="3429000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7438106" y="3558988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7438106" y="3688976"/>
              <a:ext cx="64994" cy="64994"/>
            </a:xfrm>
            <a:prstGeom prst="ellipse">
              <a:avLst/>
            </a:prstGeom>
            <a:solidFill>
              <a:srgbClr val="1C1C1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3619500" y="2781300"/>
            <a:ext cx="876300" cy="1447800"/>
            <a:chOff x="3619500" y="2781300"/>
            <a:chExt cx="876300" cy="1447800"/>
          </a:xfrm>
        </p:grpSpPr>
        <p:sp>
          <p:nvSpPr>
            <p:cNvPr id="320" name="Rectangle 319"/>
            <p:cNvSpPr/>
            <p:nvPr/>
          </p:nvSpPr>
          <p:spPr>
            <a:xfrm rot="16200000">
              <a:off x="3048000" y="3352800"/>
              <a:ext cx="14478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Address</a:t>
              </a:r>
            </a:p>
          </p:txBody>
        </p:sp>
        <p:cxnSp>
          <p:nvCxnSpPr>
            <p:cNvPr id="322" name="Straight Arrow Connector 321"/>
            <p:cNvCxnSpPr>
              <a:stCxn id="320" idx="2"/>
            </p:cNvCxnSpPr>
            <p:nvPr/>
          </p:nvCxnSpPr>
          <p:spPr>
            <a:xfrm>
              <a:off x="3924300" y="3505200"/>
              <a:ext cx="571500" cy="1588"/>
            </a:xfrm>
            <a:prstGeom prst="straightConnector1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84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animBg="1"/>
      <p:bldP spid="289" grpId="0"/>
      <p:bldP spid="2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Bank: Collection of Arrays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223" name="Group 222"/>
          <p:cNvGrpSpPr/>
          <p:nvPr/>
        </p:nvGrpSpPr>
        <p:grpSpPr>
          <a:xfrm>
            <a:off x="4816288" y="1447800"/>
            <a:ext cx="3184712" cy="4419600"/>
            <a:chOff x="4816288" y="1447800"/>
            <a:chExt cx="3184712" cy="4419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11270" y="4242547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011270" y="4502524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11270" y="4762500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011270" y="5022476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11270" y="2357718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11270" y="1837765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11270" y="2097741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11270" y="2617694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" name="Group 170"/>
            <p:cNvGrpSpPr/>
            <p:nvPr/>
          </p:nvGrpSpPr>
          <p:grpSpPr>
            <a:xfrm>
              <a:off x="5401235" y="1447800"/>
              <a:ext cx="2339788" cy="3769659"/>
              <a:chOff x="1143000" y="1676400"/>
              <a:chExt cx="2743200" cy="41910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-9525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-647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-3429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-381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66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5715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8763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1811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14859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1790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/>
            <p:cNvSpPr/>
            <p:nvPr/>
          </p:nvSpPr>
          <p:spPr>
            <a:xfrm>
              <a:off x="5271247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271247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271247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31223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531223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531223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791200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91200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051176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051176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051176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11153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11153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11153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571129" y="411255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6571129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571129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571129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831106" y="411255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6831106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831106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831106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091082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091082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091082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351059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351059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351059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11035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611035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611035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5271247" y="5217459"/>
              <a:ext cx="2599765" cy="649941"/>
              <a:chOff x="2362200" y="3657600"/>
              <a:chExt cx="3048000" cy="76200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2362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667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971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276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581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886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191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495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800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105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4816288" y="3982571"/>
              <a:ext cx="324971" cy="13648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Row Decoder</a:t>
              </a: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5271247" y="4112559"/>
              <a:ext cx="2599765" cy="259976"/>
              <a:chOff x="2362200" y="5867400"/>
              <a:chExt cx="3048000" cy="304800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2362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6670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971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276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581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495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800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105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5271247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271247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271247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5271247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531223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531223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5531223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7" name="Oval 106"/>
            <p:cNvSpPr/>
            <p:nvPr/>
          </p:nvSpPr>
          <p:spPr>
            <a:xfrm>
              <a:off x="5531223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791200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791200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791200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5791200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051176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051176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051176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6051176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6311153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311153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311153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6311153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71129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71129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571129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571129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831106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831106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831106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831106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091082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091082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7091082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31" name="Oval 130"/>
            <p:cNvSpPr/>
            <p:nvPr/>
          </p:nvSpPr>
          <p:spPr>
            <a:xfrm>
              <a:off x="7091082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7351059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351059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351059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35" name="Oval 134"/>
            <p:cNvSpPr/>
            <p:nvPr/>
          </p:nvSpPr>
          <p:spPr>
            <a:xfrm>
              <a:off x="7351059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7611035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7611035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7611035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9" name="Oval 138"/>
            <p:cNvSpPr/>
            <p:nvPr/>
          </p:nvSpPr>
          <p:spPr>
            <a:xfrm>
              <a:off x="7611035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5271247" y="2227729"/>
              <a:ext cx="2599765" cy="259976"/>
              <a:chOff x="2362200" y="5867400"/>
              <a:chExt cx="3048000" cy="304800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2362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6670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2971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276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581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495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800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105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5271247" y="2812676"/>
              <a:ext cx="2599765" cy="649941"/>
              <a:chOff x="2362200" y="3657600"/>
              <a:chExt cx="3048000" cy="762000"/>
            </a:xfrm>
          </p:grpSpPr>
          <p:sp>
            <p:nvSpPr>
              <p:cNvPr id="161" name="Oval 160"/>
              <p:cNvSpPr/>
              <p:nvPr/>
            </p:nvSpPr>
            <p:spPr>
              <a:xfrm>
                <a:off x="2362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667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971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276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581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886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191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495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800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5105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2" name="Rectangle 171"/>
            <p:cNvSpPr/>
            <p:nvPr/>
          </p:nvSpPr>
          <p:spPr>
            <a:xfrm>
              <a:off x="4816288" y="1577788"/>
              <a:ext cx="324971" cy="13648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Row Decoder</a:t>
              </a: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5367438" y="3592606"/>
              <a:ext cx="2408682" cy="324970"/>
              <a:chOff x="5367438" y="3592606"/>
              <a:chExt cx="2408682" cy="324970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5370038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367438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5367438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63001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5627415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5627415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5889991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5887391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5887391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6149967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6147368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6147368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641124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6408644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6408644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6667321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6664721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664721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6931197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6928597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6928597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718727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7184674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7184674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7447250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7444650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7444650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7711126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708526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7708526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685800" y="3188122"/>
            <a:ext cx="1848188" cy="2222078"/>
            <a:chOff x="914400" y="1752601"/>
            <a:chExt cx="3485813" cy="4190999"/>
          </a:xfrm>
        </p:grpSpPr>
        <p:pic>
          <p:nvPicPr>
            <p:cNvPr id="205" name="Picture 204" descr="chi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4433" y="2102568"/>
              <a:ext cx="4185747" cy="3485813"/>
            </a:xfrm>
            <a:prstGeom prst="rect">
              <a:avLst/>
            </a:prstGeom>
          </p:spPr>
        </p:pic>
        <p:grpSp>
          <p:nvGrpSpPr>
            <p:cNvPr id="206" name="Group 237"/>
            <p:cNvGrpSpPr/>
            <p:nvPr/>
          </p:nvGrpSpPr>
          <p:grpSpPr>
            <a:xfrm>
              <a:off x="971214" y="1828801"/>
              <a:ext cx="3352797" cy="4114802"/>
              <a:chOff x="2438400" y="1828800"/>
              <a:chExt cx="3733800" cy="4419600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24384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45720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45720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45720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45720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24384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4384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24384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16" name="Straight Arrow Connector 215"/>
          <p:cNvCxnSpPr/>
          <p:nvPr/>
        </p:nvCxnSpPr>
        <p:spPr>
          <a:xfrm rot="5400000" flipH="1" flipV="1">
            <a:off x="2209800" y="1752600"/>
            <a:ext cx="1752600" cy="11430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rot="16200000" flipH="1">
            <a:off x="1638300" y="4610100"/>
            <a:ext cx="2895600" cy="11430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1" name="Group 230"/>
          <p:cNvGrpSpPr/>
          <p:nvPr/>
        </p:nvGrpSpPr>
        <p:grpSpPr>
          <a:xfrm>
            <a:off x="3657600" y="1371600"/>
            <a:ext cx="1447800" cy="4953000"/>
            <a:chOff x="3657600" y="1371600"/>
            <a:chExt cx="1447800" cy="4953000"/>
          </a:xfrm>
        </p:grpSpPr>
        <p:sp>
          <p:nvSpPr>
            <p:cNvPr id="224" name="Rectangle 223"/>
            <p:cNvSpPr/>
            <p:nvPr/>
          </p:nvSpPr>
          <p:spPr>
            <a:xfrm>
              <a:off x="3657600" y="6019800"/>
              <a:ext cx="14478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Address</a:t>
              </a:r>
            </a:p>
          </p:txBody>
        </p:sp>
        <p:cxnSp>
          <p:nvCxnSpPr>
            <p:cNvPr id="226" name="Straight Arrow Connector 225"/>
            <p:cNvCxnSpPr>
              <a:stCxn id="224" idx="0"/>
            </p:cNvCxnSpPr>
            <p:nvPr/>
          </p:nvCxnSpPr>
          <p:spPr>
            <a:xfrm rot="5400000" flipH="1" flipV="1">
              <a:off x="2076450" y="3676650"/>
              <a:ext cx="4648200" cy="38100"/>
            </a:xfrm>
            <a:prstGeom prst="straightConnector1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>
              <a:off x="4419600" y="2209800"/>
              <a:ext cx="381000" cy="1588"/>
            </a:xfrm>
            <a:prstGeom prst="straightConnector1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/>
            <p:nvPr/>
          </p:nvCxnSpPr>
          <p:spPr>
            <a:xfrm>
              <a:off x="4397566" y="4646612"/>
              <a:ext cx="381000" cy="1588"/>
            </a:xfrm>
            <a:prstGeom prst="straightConnector1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Rectangle 231"/>
          <p:cNvSpPr/>
          <p:nvPr/>
        </p:nvSpPr>
        <p:spPr>
          <a:xfrm>
            <a:off x="5257800" y="6019800"/>
            <a:ext cx="2667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Column Read/Write</a:t>
            </a:r>
          </a:p>
        </p:txBody>
      </p:sp>
      <p:cxnSp>
        <p:nvCxnSpPr>
          <p:cNvPr id="234" name="Curved Connector 233"/>
          <p:cNvCxnSpPr/>
          <p:nvPr/>
        </p:nvCxnSpPr>
        <p:spPr>
          <a:xfrm>
            <a:off x="7947213" y="3137647"/>
            <a:ext cx="53787" cy="3034553"/>
          </a:xfrm>
          <a:prstGeom prst="curvedConnector3">
            <a:avLst>
              <a:gd name="adj1" fmla="val 1078034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/>
          <p:cNvSpPr txBox="1"/>
          <p:nvPr/>
        </p:nvSpPr>
        <p:spPr>
          <a:xfrm>
            <a:off x="8150703" y="4339819"/>
            <a:ext cx="7646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Data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5257800" y="3484601"/>
            <a:ext cx="25908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4648200" y="1327532"/>
            <a:ext cx="3429000" cy="2209800"/>
          </a:xfrm>
          <a:prstGeom prst="rect">
            <a:avLst/>
          </a:prstGeom>
          <a:solidFill>
            <a:srgbClr val="969696">
              <a:alpha val="2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2819400" y="2753380"/>
            <a:ext cx="1469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Subarray</a:t>
            </a:r>
            <a:endParaRPr lang="en-US" sz="2800" dirty="0"/>
          </a:p>
        </p:txBody>
      </p:sp>
      <p:cxnSp>
        <p:nvCxnSpPr>
          <p:cNvPr id="241" name="Straight Arrow Connector 240"/>
          <p:cNvCxnSpPr>
            <a:stCxn id="239" idx="3"/>
            <a:endCxn id="238" idx="1"/>
          </p:cNvCxnSpPr>
          <p:nvPr/>
        </p:nvCxnSpPr>
        <p:spPr>
          <a:xfrm flipV="1">
            <a:off x="4288457" y="2432432"/>
            <a:ext cx="359743" cy="582558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urved Connector 214"/>
          <p:cNvCxnSpPr/>
          <p:nvPr/>
        </p:nvCxnSpPr>
        <p:spPr>
          <a:xfrm>
            <a:off x="7947213" y="5542430"/>
            <a:ext cx="53787" cy="629770"/>
          </a:xfrm>
          <a:prstGeom prst="curvedConnector3">
            <a:avLst>
              <a:gd name="adj1" fmla="val 448887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05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  <p:bldP spid="237" grpId="0" animBg="1"/>
      <p:bldP spid="238" grpId="0" animBg="1"/>
      <p:bldP spid="238" grpId="1" animBg="1"/>
      <p:bldP spid="239" grpId="0"/>
      <p:bldP spid="23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Operation: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203" name="Group 202"/>
          <p:cNvGrpSpPr/>
          <p:nvPr/>
        </p:nvGrpSpPr>
        <p:grpSpPr>
          <a:xfrm>
            <a:off x="4209756" y="1403684"/>
            <a:ext cx="4019844" cy="4584032"/>
            <a:chOff x="3657600" y="1371600"/>
            <a:chExt cx="4343400" cy="4953000"/>
          </a:xfrm>
        </p:grpSpPr>
        <p:grpSp>
          <p:nvGrpSpPr>
            <p:cNvPr id="3" name="Group 222"/>
            <p:cNvGrpSpPr/>
            <p:nvPr/>
          </p:nvGrpSpPr>
          <p:grpSpPr>
            <a:xfrm>
              <a:off x="4816288" y="1447800"/>
              <a:ext cx="3184712" cy="4419600"/>
              <a:chOff x="4816288" y="1447800"/>
              <a:chExt cx="3184712" cy="44196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011270" y="4242547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011270" y="4502524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011270" y="4762500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011270" y="5022476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011270" y="2357718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11270" y="1837765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011270" y="2097741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11270" y="2617694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170"/>
              <p:cNvGrpSpPr/>
              <p:nvPr/>
            </p:nvGrpSpPr>
            <p:grpSpPr>
              <a:xfrm>
                <a:off x="5401235" y="1447800"/>
                <a:ext cx="2339788" cy="3769659"/>
                <a:chOff x="1143000" y="1676400"/>
                <a:chExt cx="2743200" cy="41910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-9525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-647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-3429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-381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266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5715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8763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11811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14859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1790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Oval 28"/>
              <p:cNvSpPr/>
              <p:nvPr/>
            </p:nvSpPr>
            <p:spPr>
              <a:xfrm>
                <a:off x="5271247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271247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271247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31223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531223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531223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91200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791200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791200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051176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051176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051176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311153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311153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311153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571129" y="411255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571129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571129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571129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831106" y="411255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31106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831106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831106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091082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091082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091082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351059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351059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351059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611035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611035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611035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78"/>
              <p:cNvGrpSpPr/>
              <p:nvPr/>
            </p:nvGrpSpPr>
            <p:grpSpPr>
              <a:xfrm>
                <a:off x="5271247" y="5217459"/>
                <a:ext cx="2599765" cy="649941"/>
                <a:chOff x="2362200" y="3657600"/>
                <a:chExt cx="3048000" cy="762000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2362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667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971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276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581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886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191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4495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4800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105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0" name="Rectangle 89"/>
              <p:cNvSpPr/>
              <p:nvPr/>
            </p:nvSpPr>
            <p:spPr>
              <a:xfrm>
                <a:off x="4816288" y="3982571"/>
                <a:ext cx="324971" cy="1364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/>
                  <a:t>Row Decoder</a:t>
                </a:r>
              </a:p>
            </p:txBody>
          </p:sp>
          <p:grpSp>
            <p:nvGrpSpPr>
              <p:cNvPr id="8" name="Group 90"/>
              <p:cNvGrpSpPr/>
              <p:nvPr/>
            </p:nvGrpSpPr>
            <p:grpSpPr>
              <a:xfrm>
                <a:off x="5271247" y="4112559"/>
                <a:ext cx="2599765" cy="259976"/>
                <a:chOff x="2362200" y="5867400"/>
                <a:chExt cx="3048000" cy="3048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23622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6670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2971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3276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3581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4495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4800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5105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Oval 99"/>
              <p:cNvSpPr/>
              <p:nvPr/>
            </p:nvSpPr>
            <p:spPr>
              <a:xfrm>
                <a:off x="5271247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271247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271247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271247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531223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531223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531223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531223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791200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791200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791200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791200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051176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051176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051176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51176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311153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311153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311153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311153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571129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571129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6571129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571129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831106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831106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831106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831106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091082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091082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091082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091082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351059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351059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351059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7351059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611035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611035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611035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611035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39"/>
              <p:cNvGrpSpPr/>
              <p:nvPr/>
            </p:nvGrpSpPr>
            <p:grpSpPr>
              <a:xfrm>
                <a:off x="5271247" y="2227729"/>
                <a:ext cx="2599765" cy="259976"/>
                <a:chOff x="2362200" y="5867400"/>
                <a:chExt cx="3048000" cy="304800"/>
              </a:xfrm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23622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26670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2971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3276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3581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4495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4800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5105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7" name="Group 159"/>
              <p:cNvGrpSpPr/>
              <p:nvPr/>
            </p:nvGrpSpPr>
            <p:grpSpPr>
              <a:xfrm>
                <a:off x="5271247" y="2812676"/>
                <a:ext cx="2599765" cy="649941"/>
                <a:chOff x="2362200" y="3657600"/>
                <a:chExt cx="3048000" cy="762000"/>
              </a:xfrm>
            </p:grpSpPr>
            <p:sp>
              <p:nvSpPr>
                <p:cNvPr id="161" name="Oval 160"/>
                <p:cNvSpPr/>
                <p:nvPr/>
              </p:nvSpPr>
              <p:spPr>
                <a:xfrm>
                  <a:off x="2362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2667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2971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3276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3581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3886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4191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4495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4800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5105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2" name="Rectangle 171"/>
              <p:cNvSpPr/>
              <p:nvPr/>
            </p:nvSpPr>
            <p:spPr>
              <a:xfrm>
                <a:off x="4816288" y="1577788"/>
                <a:ext cx="324971" cy="1364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/>
                  <a:t>Row Decoder</a:t>
                </a:r>
              </a:p>
            </p:txBody>
          </p:sp>
          <p:grpSp>
            <p:nvGrpSpPr>
              <p:cNvPr id="28" name="Group 221"/>
              <p:cNvGrpSpPr/>
              <p:nvPr/>
            </p:nvGrpSpPr>
            <p:grpSpPr>
              <a:xfrm>
                <a:off x="5367438" y="3592606"/>
                <a:ext cx="2408682" cy="324970"/>
                <a:chOff x="5367438" y="3592606"/>
                <a:chExt cx="2408682" cy="324970"/>
              </a:xfrm>
            </p:grpSpPr>
            <p:sp>
              <p:nvSpPr>
                <p:cNvPr id="173" name="Oval 172"/>
                <p:cNvSpPr/>
                <p:nvPr/>
              </p:nvSpPr>
              <p:spPr>
                <a:xfrm>
                  <a:off x="5370038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5367438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5367438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563001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5627415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627415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5889991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887391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5887391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6149967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6147368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6147368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641124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6408644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6408644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6667321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6664721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6664721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6931197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6928597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6928597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718727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7184674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7184674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7447250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7444650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7444650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7711126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7708526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7708526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9" name="Group 230"/>
            <p:cNvGrpSpPr/>
            <p:nvPr/>
          </p:nvGrpSpPr>
          <p:grpSpPr>
            <a:xfrm>
              <a:off x="3657600" y="1371600"/>
              <a:ext cx="1447800" cy="4953000"/>
              <a:chOff x="3657600" y="1371600"/>
              <a:chExt cx="1447800" cy="4953000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3657600" y="6019800"/>
                <a:ext cx="144780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Row Address</a:t>
                </a:r>
              </a:p>
            </p:txBody>
          </p:sp>
          <p:cxnSp>
            <p:nvCxnSpPr>
              <p:cNvPr id="226" name="Straight Arrow Connector 225"/>
              <p:cNvCxnSpPr>
                <a:stCxn id="224" idx="0"/>
              </p:cNvCxnSpPr>
              <p:nvPr/>
            </p:nvCxnSpPr>
            <p:spPr>
              <a:xfrm rot="5400000" flipH="1" flipV="1">
                <a:off x="2076450" y="3676650"/>
                <a:ext cx="4648200" cy="38100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/>
              <p:nvPr/>
            </p:nvCxnSpPr>
            <p:spPr>
              <a:xfrm>
                <a:off x="4419600" y="2209800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>
                <a:off x="4397566" y="4646612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2" name="Rectangle 231"/>
            <p:cNvSpPr/>
            <p:nvPr/>
          </p:nvSpPr>
          <p:spPr>
            <a:xfrm>
              <a:off x="5257800" y="6019800"/>
              <a:ext cx="26670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Column Read/Write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62000" y="1447800"/>
            <a:ext cx="1658630" cy="1994172"/>
            <a:chOff x="914400" y="1752601"/>
            <a:chExt cx="3485813" cy="4190999"/>
          </a:xfrm>
        </p:grpSpPr>
        <p:pic>
          <p:nvPicPr>
            <p:cNvPr id="206" name="Picture 205" descr="chi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4433" y="2102568"/>
              <a:ext cx="4185747" cy="3485813"/>
            </a:xfrm>
            <a:prstGeom prst="rect">
              <a:avLst/>
            </a:prstGeom>
          </p:spPr>
        </p:pic>
        <p:grpSp>
          <p:nvGrpSpPr>
            <p:cNvPr id="215" name="Group 237"/>
            <p:cNvGrpSpPr/>
            <p:nvPr/>
          </p:nvGrpSpPr>
          <p:grpSpPr>
            <a:xfrm>
              <a:off x="971214" y="1828801"/>
              <a:ext cx="3352797" cy="4114802"/>
              <a:chOff x="2438400" y="1828800"/>
              <a:chExt cx="3733800" cy="4419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24384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5720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45720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45720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45720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24384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24384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24384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35" name="Straight Arrow Connector 234"/>
          <p:cNvCxnSpPr/>
          <p:nvPr/>
        </p:nvCxnSpPr>
        <p:spPr>
          <a:xfrm>
            <a:off x="2438400" y="1447800"/>
            <a:ext cx="1371600" cy="158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rot="16200000" flipH="1">
            <a:off x="1066800" y="3352800"/>
            <a:ext cx="4038600" cy="1295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304800" y="4034135"/>
            <a:ext cx="18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Row </a:t>
            </a:r>
            <a:r>
              <a:rPr lang="en-US" sz="2400" b="1" i="1" dirty="0"/>
              <a:t>m</a:t>
            </a:r>
            <a:r>
              <a:rPr lang="en-US" sz="2400" dirty="0"/>
              <a:t>, Col </a:t>
            </a:r>
            <a:r>
              <a:rPr lang="en-US" sz="2400" b="1" i="1" dirty="0"/>
              <a:t>n</a:t>
            </a:r>
          </a:p>
        </p:txBody>
      </p:sp>
      <p:sp>
        <p:nvSpPr>
          <p:cNvPr id="251" name="Oval 250"/>
          <p:cNvSpPr/>
          <p:nvPr/>
        </p:nvSpPr>
        <p:spPr>
          <a:xfrm>
            <a:off x="6908800" y="2197100"/>
            <a:ext cx="240609" cy="24060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Rectangle 251"/>
          <p:cNvSpPr/>
          <p:nvPr/>
        </p:nvSpPr>
        <p:spPr>
          <a:xfrm>
            <a:off x="1701800" y="1485900"/>
            <a:ext cx="683716" cy="4726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Group 260"/>
          <p:cNvGrpSpPr/>
          <p:nvPr/>
        </p:nvGrpSpPr>
        <p:grpSpPr>
          <a:xfrm>
            <a:off x="4643448" y="5987716"/>
            <a:ext cx="473207" cy="691571"/>
            <a:chOff x="4643448" y="5987716"/>
            <a:chExt cx="473207" cy="691571"/>
          </a:xfrm>
        </p:grpSpPr>
        <p:sp>
          <p:nvSpPr>
            <p:cNvPr id="253" name="TextBox 252"/>
            <p:cNvSpPr txBox="1"/>
            <p:nvPr/>
          </p:nvSpPr>
          <p:spPr>
            <a:xfrm>
              <a:off x="4643448" y="6248400"/>
              <a:ext cx="473207" cy="430887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800" b="1" i="1" dirty="0"/>
                <a:t>m</a:t>
              </a:r>
            </a:p>
          </p:txBody>
        </p:sp>
        <p:cxnSp>
          <p:nvCxnSpPr>
            <p:cNvPr id="255" name="Straight Arrow Connector 254"/>
            <p:cNvCxnSpPr>
              <a:stCxn id="253" idx="0"/>
              <a:endCxn id="224" idx="2"/>
            </p:cNvCxnSpPr>
            <p:nvPr/>
          </p:nvCxnSpPr>
          <p:spPr>
            <a:xfrm rot="16200000" flipV="1">
              <a:off x="4749549" y="6117897"/>
              <a:ext cx="260684" cy="322"/>
            </a:xfrm>
            <a:prstGeom prst="straightConnector1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7" name="Rectangle 256"/>
          <p:cNvSpPr/>
          <p:nvPr/>
        </p:nvSpPr>
        <p:spPr>
          <a:xfrm>
            <a:off x="5638800" y="2159000"/>
            <a:ext cx="2590800" cy="304800"/>
          </a:xfrm>
          <a:prstGeom prst="rect">
            <a:avLst/>
          </a:prstGeom>
          <a:solidFill>
            <a:srgbClr val="969696">
              <a:alpha val="3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TextBox 257"/>
          <p:cNvSpPr txBox="1"/>
          <p:nvPr/>
        </p:nvSpPr>
        <p:spPr>
          <a:xfrm>
            <a:off x="305041" y="4572000"/>
            <a:ext cx="219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Enable row </a:t>
            </a:r>
            <a:r>
              <a:rPr lang="en-US" sz="2400" b="1" i="1" dirty="0"/>
              <a:t>m</a:t>
            </a:r>
            <a:endParaRPr lang="en-US" sz="2400" dirty="0"/>
          </a:p>
        </p:txBody>
      </p:sp>
      <p:sp>
        <p:nvSpPr>
          <p:cNvPr id="259" name="TextBox 258"/>
          <p:cNvSpPr txBox="1"/>
          <p:nvPr/>
        </p:nvSpPr>
        <p:spPr>
          <a:xfrm>
            <a:off x="305041" y="5155287"/>
            <a:ext cx="197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 Access </a:t>
            </a:r>
            <a:r>
              <a:rPr lang="en-US" sz="2400" dirty="0" err="1"/>
              <a:t>col</a:t>
            </a:r>
            <a:r>
              <a:rPr lang="en-US" sz="2400" dirty="0"/>
              <a:t> </a:t>
            </a:r>
            <a:r>
              <a:rPr lang="en-US" sz="2400" b="1" i="1" dirty="0"/>
              <a:t>n</a:t>
            </a:r>
            <a:endParaRPr lang="en-US" sz="2400" dirty="0"/>
          </a:p>
        </p:txBody>
      </p:sp>
      <p:sp>
        <p:nvSpPr>
          <p:cNvPr id="260" name="TextBox 259"/>
          <p:cNvSpPr txBox="1"/>
          <p:nvPr/>
        </p:nvSpPr>
        <p:spPr>
          <a:xfrm>
            <a:off x="304800" y="5678507"/>
            <a:ext cx="1776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Close row </a:t>
            </a:r>
          </a:p>
        </p:txBody>
      </p:sp>
      <p:sp>
        <p:nvSpPr>
          <p:cNvPr id="262" name="Oval 261"/>
          <p:cNvSpPr/>
          <p:nvPr/>
        </p:nvSpPr>
        <p:spPr>
          <a:xfrm>
            <a:off x="6908800" y="2730500"/>
            <a:ext cx="240610" cy="6015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3" name="Group 262"/>
          <p:cNvGrpSpPr/>
          <p:nvPr/>
        </p:nvGrpSpPr>
        <p:grpSpPr>
          <a:xfrm>
            <a:off x="6678257" y="5975929"/>
            <a:ext cx="373820" cy="691571"/>
            <a:chOff x="4703561" y="5987716"/>
            <a:chExt cx="373820" cy="691571"/>
          </a:xfrm>
        </p:grpSpPr>
        <p:sp>
          <p:nvSpPr>
            <p:cNvPr id="264" name="TextBox 263"/>
            <p:cNvSpPr txBox="1"/>
            <p:nvPr/>
          </p:nvSpPr>
          <p:spPr>
            <a:xfrm>
              <a:off x="4703561" y="6248400"/>
              <a:ext cx="373820" cy="430887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800" b="1" i="1" dirty="0"/>
                <a:t>n</a:t>
              </a:r>
            </a:p>
          </p:txBody>
        </p:sp>
        <p:cxnSp>
          <p:nvCxnSpPr>
            <p:cNvPr id="265" name="Straight Arrow Connector 264"/>
            <p:cNvCxnSpPr>
              <a:stCxn id="264" idx="0"/>
            </p:cNvCxnSpPr>
            <p:nvPr/>
          </p:nvCxnSpPr>
          <p:spPr>
            <a:xfrm rot="16200000" flipV="1">
              <a:off x="4754759" y="6112688"/>
              <a:ext cx="260684" cy="10740"/>
            </a:xfrm>
            <a:prstGeom prst="straightConnector1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Rectangle 265"/>
          <p:cNvSpPr/>
          <p:nvPr/>
        </p:nvSpPr>
        <p:spPr>
          <a:xfrm>
            <a:off x="6908800" y="2895600"/>
            <a:ext cx="228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4216400" y="5702300"/>
            <a:ext cx="1339948" cy="2820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m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5562600" y="3363185"/>
            <a:ext cx="25908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107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43334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251" grpId="0" animBg="1"/>
      <p:bldP spid="252" grpId="0" animBg="1"/>
      <p:bldP spid="257" grpId="0" animBg="1"/>
      <p:bldP spid="257" grpId="1" animBg="1"/>
      <p:bldP spid="257" grpId="2" animBg="1"/>
      <p:bldP spid="258" grpId="0"/>
      <p:bldP spid="259" grpId="0"/>
      <p:bldP spid="260" grpId="0"/>
      <p:bldP spid="262" grpId="0" animBg="1"/>
      <p:bldP spid="262" grpId="1" animBg="1"/>
      <p:bldP spid="266" grpId="0" animBg="1"/>
      <p:bldP spid="266" grpId="1" animBg="1"/>
      <p:bldP spid="266" grpId="2" animBg="1"/>
      <p:bldP spid="267" grpId="0" animBg="1"/>
      <p:bldP spid="26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itle 1"/>
          <p:cNvSpPr>
            <a:spLocks noGrp="1"/>
          </p:cNvSpPr>
          <p:nvPr>
            <p:ph type="title"/>
          </p:nvPr>
        </p:nvSpPr>
        <p:spPr>
          <a:xfrm>
            <a:off x="228600" y="-39077"/>
            <a:ext cx="8915400" cy="1066800"/>
          </a:xfrm>
        </p:spPr>
        <p:txBody>
          <a:bodyPr/>
          <a:lstStyle/>
          <a:p>
            <a:r>
              <a:rPr lang="en-US" sz="4400" dirty="0">
                <a:latin typeface="Garamond" charset="0"/>
                <a:ea typeface="ＭＳ Ｐゴシック" charset="0"/>
                <a:cs typeface="ＭＳ Ｐゴシック" charset="0"/>
              </a:rPr>
              <a:t>The Energy Perspective</a:t>
            </a:r>
          </a:p>
        </p:txBody>
      </p:sp>
      <p:sp>
        <p:nvSpPr>
          <p:cNvPr id="27033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78AE50-A064-BF4D-97C5-B7B9F4FAAF3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6000"/>
            <a:ext cx="8113713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26250" y="1524000"/>
            <a:ext cx="201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FFFFFF"/>
                </a:solidFill>
              </a:rPr>
              <a:t>Dally, HiPEAC 2015</a:t>
            </a: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971600" y="2420888"/>
            <a:ext cx="2160240" cy="648071"/>
          </a:xfrm>
          <a:prstGeom prst="roundRect">
            <a:avLst>
              <a:gd name="adj" fmla="val 16667"/>
            </a:avLst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5724128" y="2492896"/>
            <a:ext cx="2160240" cy="648071"/>
          </a:xfrm>
          <a:prstGeom prst="roundRect">
            <a:avLst>
              <a:gd name="adj" fmla="val 16667"/>
            </a:avLst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Chip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3" name="Group 202"/>
          <p:cNvGrpSpPr/>
          <p:nvPr/>
        </p:nvGrpSpPr>
        <p:grpSpPr>
          <a:xfrm>
            <a:off x="4209756" y="1403684"/>
            <a:ext cx="4019844" cy="4584032"/>
            <a:chOff x="3657600" y="1371600"/>
            <a:chExt cx="4343400" cy="4953000"/>
          </a:xfrm>
        </p:grpSpPr>
        <p:grpSp>
          <p:nvGrpSpPr>
            <p:cNvPr id="5" name="Group 222"/>
            <p:cNvGrpSpPr/>
            <p:nvPr/>
          </p:nvGrpSpPr>
          <p:grpSpPr>
            <a:xfrm>
              <a:off x="4816288" y="1447800"/>
              <a:ext cx="3184712" cy="4419600"/>
              <a:chOff x="4816288" y="1447800"/>
              <a:chExt cx="3184712" cy="44196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011270" y="4242547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011270" y="4502524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011270" y="4762500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011270" y="5022476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011270" y="2357718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11270" y="1837765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011270" y="2097741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11270" y="2617694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170"/>
              <p:cNvGrpSpPr/>
              <p:nvPr/>
            </p:nvGrpSpPr>
            <p:grpSpPr>
              <a:xfrm>
                <a:off x="5401235" y="1447800"/>
                <a:ext cx="2339788" cy="3769659"/>
                <a:chOff x="1143000" y="1676400"/>
                <a:chExt cx="2743200" cy="41910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-9525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-647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-3429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-381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266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5715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8763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11811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14859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1790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Oval 28"/>
              <p:cNvSpPr/>
              <p:nvPr/>
            </p:nvSpPr>
            <p:spPr>
              <a:xfrm>
                <a:off x="5271247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271247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271247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31223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531223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531223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91200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791200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791200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051176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051176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051176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311153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311153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311153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571129" y="411255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571129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571129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571129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831106" y="411255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31106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831106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831106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091082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091082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091082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351059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351059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351059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611035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611035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611035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8"/>
              <p:cNvGrpSpPr/>
              <p:nvPr/>
            </p:nvGrpSpPr>
            <p:grpSpPr>
              <a:xfrm>
                <a:off x="5271247" y="5217459"/>
                <a:ext cx="2599765" cy="649941"/>
                <a:chOff x="2362200" y="3657600"/>
                <a:chExt cx="3048000" cy="762000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2362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667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971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276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581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886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191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4495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4800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105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0" name="Rectangle 89"/>
              <p:cNvSpPr/>
              <p:nvPr/>
            </p:nvSpPr>
            <p:spPr>
              <a:xfrm>
                <a:off x="4816288" y="3982571"/>
                <a:ext cx="324971" cy="1364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/>
                  <a:t>Row Decoder</a:t>
                </a:r>
              </a:p>
            </p:txBody>
          </p:sp>
          <p:grpSp>
            <p:nvGrpSpPr>
              <p:cNvPr id="16" name="Group 90"/>
              <p:cNvGrpSpPr/>
              <p:nvPr/>
            </p:nvGrpSpPr>
            <p:grpSpPr>
              <a:xfrm>
                <a:off x="5271247" y="4112559"/>
                <a:ext cx="2599765" cy="259976"/>
                <a:chOff x="2362200" y="5867400"/>
                <a:chExt cx="3048000" cy="3048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23622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6670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2971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3276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3581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4495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4800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5105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Oval 99"/>
              <p:cNvSpPr/>
              <p:nvPr/>
            </p:nvSpPr>
            <p:spPr>
              <a:xfrm>
                <a:off x="5271247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271247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271247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271247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531223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531223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531223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531223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791200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791200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791200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791200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051176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051176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051176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51176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311153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311153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311153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311153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571129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571129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6571129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571129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831106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831106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831106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831106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091082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091082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091082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091082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351059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351059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351059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7351059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611035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611035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611035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611035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139"/>
              <p:cNvGrpSpPr/>
              <p:nvPr/>
            </p:nvGrpSpPr>
            <p:grpSpPr>
              <a:xfrm>
                <a:off x="5271247" y="2227729"/>
                <a:ext cx="2599765" cy="259976"/>
                <a:chOff x="2362200" y="5867400"/>
                <a:chExt cx="3048000" cy="304800"/>
              </a:xfrm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23622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26670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2971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3276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3581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4495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4800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5105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" name="Group 159"/>
              <p:cNvGrpSpPr/>
              <p:nvPr/>
            </p:nvGrpSpPr>
            <p:grpSpPr>
              <a:xfrm>
                <a:off x="5271247" y="2812676"/>
                <a:ext cx="2599765" cy="649941"/>
                <a:chOff x="2362200" y="3657600"/>
                <a:chExt cx="3048000" cy="762000"/>
              </a:xfrm>
            </p:grpSpPr>
            <p:sp>
              <p:nvSpPr>
                <p:cNvPr id="161" name="Oval 160"/>
                <p:cNvSpPr/>
                <p:nvPr/>
              </p:nvSpPr>
              <p:spPr>
                <a:xfrm>
                  <a:off x="2362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2667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2971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3276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3581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3886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4191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4495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4800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5105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2" name="Rectangle 171"/>
              <p:cNvSpPr/>
              <p:nvPr/>
            </p:nvSpPr>
            <p:spPr>
              <a:xfrm>
                <a:off x="4816288" y="1577788"/>
                <a:ext cx="324971" cy="1364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/>
                  <a:t>Row Decoder</a:t>
                </a:r>
              </a:p>
            </p:txBody>
          </p:sp>
          <p:grpSp>
            <p:nvGrpSpPr>
              <p:cNvPr id="225" name="Group 221"/>
              <p:cNvGrpSpPr/>
              <p:nvPr/>
            </p:nvGrpSpPr>
            <p:grpSpPr>
              <a:xfrm>
                <a:off x="5367438" y="3592606"/>
                <a:ext cx="2408682" cy="324970"/>
                <a:chOff x="5367438" y="3592606"/>
                <a:chExt cx="2408682" cy="324970"/>
              </a:xfrm>
            </p:grpSpPr>
            <p:sp>
              <p:nvSpPr>
                <p:cNvPr id="173" name="Oval 172"/>
                <p:cNvSpPr/>
                <p:nvPr/>
              </p:nvSpPr>
              <p:spPr>
                <a:xfrm>
                  <a:off x="5370038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5367438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5367438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563001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5627415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627415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5889991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887391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5887391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6149967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6147368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6147368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641124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6408644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6408644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6667321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6664721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6664721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6931197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6928597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6928597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718727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7184674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7184674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7447250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7444650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7444650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7711126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7708526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7708526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30"/>
            <p:cNvGrpSpPr/>
            <p:nvPr/>
          </p:nvGrpSpPr>
          <p:grpSpPr>
            <a:xfrm>
              <a:off x="3657600" y="1371600"/>
              <a:ext cx="1447800" cy="4953000"/>
              <a:chOff x="3657600" y="1371600"/>
              <a:chExt cx="1447800" cy="4953000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3657600" y="6019800"/>
                <a:ext cx="144780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Row Address</a:t>
                </a:r>
              </a:p>
            </p:txBody>
          </p:sp>
          <p:cxnSp>
            <p:nvCxnSpPr>
              <p:cNvPr id="226" name="Straight Arrow Connector 225"/>
              <p:cNvCxnSpPr>
                <a:stCxn id="224" idx="0"/>
              </p:cNvCxnSpPr>
              <p:nvPr/>
            </p:nvCxnSpPr>
            <p:spPr>
              <a:xfrm rot="5400000" flipH="1" flipV="1">
                <a:off x="2076450" y="3676650"/>
                <a:ext cx="4648200" cy="38100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/>
              <p:nvPr/>
            </p:nvCxnSpPr>
            <p:spPr>
              <a:xfrm>
                <a:off x="4419600" y="2209800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>
                <a:off x="4397566" y="4646612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2" name="Rectangle 231"/>
            <p:cNvSpPr/>
            <p:nvPr/>
          </p:nvSpPr>
          <p:spPr>
            <a:xfrm>
              <a:off x="5257800" y="6019800"/>
              <a:ext cx="26670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Column Read/Write</a:t>
              </a:r>
            </a:p>
          </p:txBody>
        </p:sp>
      </p:grpSp>
      <p:grpSp>
        <p:nvGrpSpPr>
          <p:cNvPr id="229" name="Group 203"/>
          <p:cNvGrpSpPr/>
          <p:nvPr/>
        </p:nvGrpSpPr>
        <p:grpSpPr>
          <a:xfrm>
            <a:off x="762000" y="2654028"/>
            <a:ext cx="1658630" cy="1994172"/>
            <a:chOff x="914400" y="1752601"/>
            <a:chExt cx="3485813" cy="4190999"/>
          </a:xfrm>
        </p:grpSpPr>
        <p:pic>
          <p:nvPicPr>
            <p:cNvPr id="206" name="Picture 205" descr="chi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4433" y="2102568"/>
              <a:ext cx="4185747" cy="3485813"/>
            </a:xfrm>
            <a:prstGeom prst="rect">
              <a:avLst/>
            </a:prstGeom>
          </p:spPr>
        </p:pic>
        <p:grpSp>
          <p:nvGrpSpPr>
            <p:cNvPr id="234" name="Group 237"/>
            <p:cNvGrpSpPr/>
            <p:nvPr/>
          </p:nvGrpSpPr>
          <p:grpSpPr>
            <a:xfrm>
              <a:off x="971214" y="1828801"/>
              <a:ext cx="3352797" cy="4114802"/>
              <a:chOff x="2438400" y="1828800"/>
              <a:chExt cx="3733800" cy="4419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24384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5720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45720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45720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45720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24384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24384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24384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35" name="Straight Arrow Connector 234"/>
          <p:cNvCxnSpPr/>
          <p:nvPr/>
        </p:nvCxnSpPr>
        <p:spPr>
          <a:xfrm flipV="1">
            <a:off x="2438400" y="1524000"/>
            <a:ext cx="2133600" cy="11430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rot="16200000" flipH="1">
            <a:off x="1714500" y="4000500"/>
            <a:ext cx="2743200" cy="1295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395067" y="1371600"/>
            <a:ext cx="2957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Collection of Banks</a:t>
            </a:r>
          </a:p>
        </p:txBody>
      </p:sp>
      <p:cxnSp>
        <p:nvCxnSpPr>
          <p:cNvPr id="213" name="Curved Connector 212"/>
          <p:cNvCxnSpPr>
            <a:endCxn id="206" idx="1"/>
          </p:cNvCxnSpPr>
          <p:nvPr/>
        </p:nvCxnSpPr>
        <p:spPr>
          <a:xfrm rot="5400000">
            <a:off x="1373644" y="2198872"/>
            <a:ext cx="672828" cy="23748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457200" y="6106180"/>
            <a:ext cx="3522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Collection of </a:t>
            </a:r>
            <a:r>
              <a:rPr lang="en-US" sz="2800" dirty="0" err="1"/>
              <a:t>Subarrays</a:t>
            </a:r>
            <a:endParaRPr lang="en-US" sz="2800" dirty="0"/>
          </a:p>
        </p:txBody>
      </p:sp>
      <p:cxnSp>
        <p:nvCxnSpPr>
          <p:cNvPr id="216" name="Shape 215"/>
          <p:cNvCxnSpPr/>
          <p:nvPr/>
        </p:nvCxnSpPr>
        <p:spPr>
          <a:xfrm rot="5400000" flipH="1" flipV="1">
            <a:off x="2352816" y="4428984"/>
            <a:ext cx="1153180" cy="2201212"/>
          </a:xfrm>
          <a:prstGeom prst="curvedConnector2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/>
          <p:cNvSpPr/>
          <p:nvPr/>
        </p:nvSpPr>
        <p:spPr>
          <a:xfrm>
            <a:off x="5562600" y="3362848"/>
            <a:ext cx="25908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30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What is DRAM?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DRAM Internal Organization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Problems and Solutions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Latency (Tiered-Latency DRAM, HPCA 2013; Adaptive-Latency DRAM, HPCA 2015)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Parallelism (</a:t>
            </a:r>
            <a:r>
              <a:rPr lang="en-US" dirty="0" err="1"/>
              <a:t>Subarray</a:t>
            </a:r>
            <a:r>
              <a:rPr lang="en-US" dirty="0"/>
              <a:t>-level Parallelism, ISCA 2012)</a:t>
            </a:r>
          </a:p>
          <a:p>
            <a:pPr marL="914400" lvl="1" indent="-514350"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514600"/>
            <a:ext cx="82296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429000"/>
            <a:ext cx="82296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Affect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Latency</a:t>
            </a:r>
          </a:p>
          <a:p>
            <a:pPr marL="971550" lvl="1" indent="-514350"/>
            <a:r>
              <a:rPr lang="en-US" dirty="0"/>
              <a:t>How fast can DRAM serve a request?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Parallelism</a:t>
            </a:r>
          </a:p>
          <a:p>
            <a:pPr marL="971550" lvl="1" indent="-514350"/>
            <a:r>
              <a:rPr lang="en-US" dirty="0"/>
              <a:t>How many requests can DRAM serve in parallel?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Chip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3" name="Group 202"/>
          <p:cNvGrpSpPr/>
          <p:nvPr/>
        </p:nvGrpSpPr>
        <p:grpSpPr>
          <a:xfrm>
            <a:off x="4209756" y="1403684"/>
            <a:ext cx="4019844" cy="4584032"/>
            <a:chOff x="3657600" y="1371600"/>
            <a:chExt cx="4343400" cy="4953000"/>
          </a:xfrm>
        </p:grpSpPr>
        <p:grpSp>
          <p:nvGrpSpPr>
            <p:cNvPr id="5" name="Group 222"/>
            <p:cNvGrpSpPr/>
            <p:nvPr/>
          </p:nvGrpSpPr>
          <p:grpSpPr>
            <a:xfrm>
              <a:off x="4816288" y="1447800"/>
              <a:ext cx="3184712" cy="4419600"/>
              <a:chOff x="4816288" y="1447800"/>
              <a:chExt cx="3184712" cy="44196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011270" y="4242547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011270" y="4502524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011270" y="4762500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011270" y="5022476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011270" y="2357718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11270" y="1837765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011270" y="2097741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11270" y="2617694"/>
                <a:ext cx="298973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170"/>
              <p:cNvGrpSpPr/>
              <p:nvPr/>
            </p:nvGrpSpPr>
            <p:grpSpPr>
              <a:xfrm>
                <a:off x="5401235" y="1447800"/>
                <a:ext cx="2339788" cy="3769659"/>
                <a:chOff x="1143000" y="1676400"/>
                <a:chExt cx="2743200" cy="41910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-9525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-647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-3429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-381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266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5715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8763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11811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14859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1790700" y="3771900"/>
                  <a:ext cx="41910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Oval 28"/>
              <p:cNvSpPr/>
              <p:nvPr/>
            </p:nvSpPr>
            <p:spPr>
              <a:xfrm>
                <a:off x="5271247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271247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271247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31223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531223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531223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91200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791200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791200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051176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051176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051176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311153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311153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311153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571129" y="411255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571129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571129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571129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831106" y="411255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31106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831106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831106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091082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091082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091082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351059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351059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351059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611035" y="4372535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611035" y="4632512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611035" y="4892488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8"/>
              <p:cNvGrpSpPr/>
              <p:nvPr/>
            </p:nvGrpSpPr>
            <p:grpSpPr>
              <a:xfrm>
                <a:off x="5271247" y="5217459"/>
                <a:ext cx="2599765" cy="649941"/>
                <a:chOff x="2362200" y="3657600"/>
                <a:chExt cx="3048000" cy="762000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2362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667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971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276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581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886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191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4495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4800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105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0" name="Rectangle 89"/>
              <p:cNvSpPr/>
              <p:nvPr/>
            </p:nvSpPr>
            <p:spPr>
              <a:xfrm>
                <a:off x="4816288" y="3982571"/>
                <a:ext cx="324971" cy="1364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/>
                  <a:t>Row Decoder</a:t>
                </a:r>
              </a:p>
            </p:txBody>
          </p:sp>
          <p:grpSp>
            <p:nvGrpSpPr>
              <p:cNvPr id="16" name="Group 90"/>
              <p:cNvGrpSpPr/>
              <p:nvPr/>
            </p:nvGrpSpPr>
            <p:grpSpPr>
              <a:xfrm>
                <a:off x="5271247" y="4112559"/>
                <a:ext cx="2599765" cy="259976"/>
                <a:chOff x="2362200" y="5867400"/>
                <a:chExt cx="3048000" cy="3048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23622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6670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2971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3276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3581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4495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4800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5105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Oval 99"/>
              <p:cNvSpPr/>
              <p:nvPr/>
            </p:nvSpPr>
            <p:spPr>
              <a:xfrm>
                <a:off x="5271247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271247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271247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271247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531223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531223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531223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531223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791200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791200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791200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791200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051176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051176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051176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51176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311153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311153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311153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311153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571129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571129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6571129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571129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831106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831106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831106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831106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091082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091082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091082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091082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351059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351059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351059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7351059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611035" y="170777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611035" y="1967753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611035" y="2227729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611035" y="2487706"/>
                <a:ext cx="259976" cy="25997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139"/>
              <p:cNvGrpSpPr/>
              <p:nvPr/>
            </p:nvGrpSpPr>
            <p:grpSpPr>
              <a:xfrm>
                <a:off x="5271247" y="2227729"/>
                <a:ext cx="2599765" cy="259976"/>
                <a:chOff x="2362200" y="5867400"/>
                <a:chExt cx="3048000" cy="304800"/>
              </a:xfrm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23622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26670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2971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3276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3581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44958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48006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5105400" y="5867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" name="Group 159"/>
              <p:cNvGrpSpPr/>
              <p:nvPr/>
            </p:nvGrpSpPr>
            <p:grpSpPr>
              <a:xfrm>
                <a:off x="5271247" y="2812676"/>
                <a:ext cx="2599765" cy="649941"/>
                <a:chOff x="2362200" y="3657600"/>
                <a:chExt cx="3048000" cy="762000"/>
              </a:xfrm>
            </p:grpSpPr>
            <p:sp>
              <p:nvSpPr>
                <p:cNvPr id="161" name="Oval 160"/>
                <p:cNvSpPr/>
                <p:nvPr/>
              </p:nvSpPr>
              <p:spPr>
                <a:xfrm>
                  <a:off x="2362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2667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2971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3276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3581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38862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41910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44958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48006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5105400" y="3657600"/>
                  <a:ext cx="304800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2" name="Rectangle 171"/>
              <p:cNvSpPr/>
              <p:nvPr/>
            </p:nvSpPr>
            <p:spPr>
              <a:xfrm>
                <a:off x="4816288" y="1577788"/>
                <a:ext cx="324971" cy="1364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600" dirty="0"/>
                  <a:t>Row Decoder</a:t>
                </a:r>
              </a:p>
            </p:txBody>
          </p:sp>
          <p:grpSp>
            <p:nvGrpSpPr>
              <p:cNvPr id="225" name="Group 221"/>
              <p:cNvGrpSpPr/>
              <p:nvPr/>
            </p:nvGrpSpPr>
            <p:grpSpPr>
              <a:xfrm>
                <a:off x="5367438" y="3592606"/>
                <a:ext cx="2408682" cy="324970"/>
                <a:chOff x="5367438" y="3592606"/>
                <a:chExt cx="2408682" cy="324970"/>
              </a:xfrm>
            </p:grpSpPr>
            <p:sp>
              <p:nvSpPr>
                <p:cNvPr id="173" name="Oval 172"/>
                <p:cNvSpPr/>
                <p:nvPr/>
              </p:nvSpPr>
              <p:spPr>
                <a:xfrm>
                  <a:off x="5370038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5367438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5367438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563001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5627415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627415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5889991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887391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5887391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6149967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6147368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6147368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641124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6408644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6408644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6667321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6664721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6664721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6931197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6928597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6928597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7187274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7184674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7184674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7447250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7444650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7444650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7711126" y="3592606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7708526" y="3722594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7708526" y="3852582"/>
                  <a:ext cx="64994" cy="64994"/>
                </a:xfrm>
                <a:prstGeom prst="ellipse">
                  <a:avLst/>
                </a:prstGeom>
                <a:solidFill>
                  <a:srgbClr val="1C1C1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30"/>
            <p:cNvGrpSpPr/>
            <p:nvPr/>
          </p:nvGrpSpPr>
          <p:grpSpPr>
            <a:xfrm>
              <a:off x="3657600" y="1371600"/>
              <a:ext cx="1447800" cy="4953000"/>
              <a:chOff x="3657600" y="1371600"/>
              <a:chExt cx="1447800" cy="4953000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3657600" y="6019800"/>
                <a:ext cx="144780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Row Address</a:t>
                </a:r>
              </a:p>
            </p:txBody>
          </p:sp>
          <p:cxnSp>
            <p:nvCxnSpPr>
              <p:cNvPr id="226" name="Straight Arrow Connector 225"/>
              <p:cNvCxnSpPr>
                <a:stCxn id="224" idx="0"/>
              </p:cNvCxnSpPr>
              <p:nvPr/>
            </p:nvCxnSpPr>
            <p:spPr>
              <a:xfrm rot="5400000" flipH="1" flipV="1">
                <a:off x="2076450" y="3676650"/>
                <a:ext cx="4648200" cy="38100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/>
              <p:nvPr/>
            </p:nvCxnSpPr>
            <p:spPr>
              <a:xfrm>
                <a:off x="4419600" y="2209800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>
                <a:off x="4397566" y="4646612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2" name="Rectangle 231"/>
            <p:cNvSpPr/>
            <p:nvPr/>
          </p:nvSpPr>
          <p:spPr>
            <a:xfrm>
              <a:off x="5257800" y="6019800"/>
              <a:ext cx="2667000" cy="3048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Column Read/Write</a:t>
              </a:r>
            </a:p>
          </p:txBody>
        </p:sp>
      </p:grpSp>
      <p:grpSp>
        <p:nvGrpSpPr>
          <p:cNvPr id="229" name="Group 203"/>
          <p:cNvGrpSpPr/>
          <p:nvPr/>
        </p:nvGrpSpPr>
        <p:grpSpPr>
          <a:xfrm>
            <a:off x="762000" y="2654028"/>
            <a:ext cx="1658630" cy="1994172"/>
            <a:chOff x="914400" y="1752601"/>
            <a:chExt cx="3485813" cy="4190999"/>
          </a:xfrm>
        </p:grpSpPr>
        <p:pic>
          <p:nvPicPr>
            <p:cNvPr id="206" name="Picture 205" descr="chi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64433" y="2102568"/>
              <a:ext cx="4185747" cy="3485813"/>
            </a:xfrm>
            <a:prstGeom prst="rect">
              <a:avLst/>
            </a:prstGeom>
          </p:spPr>
        </p:pic>
        <p:grpSp>
          <p:nvGrpSpPr>
            <p:cNvPr id="234" name="Group 237"/>
            <p:cNvGrpSpPr/>
            <p:nvPr/>
          </p:nvGrpSpPr>
          <p:grpSpPr>
            <a:xfrm>
              <a:off x="971214" y="1828801"/>
              <a:ext cx="3352797" cy="4114802"/>
              <a:chOff x="2438400" y="1828800"/>
              <a:chExt cx="3733800" cy="4419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24384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572000" y="1828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45720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45720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45720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2438400" y="5181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2438400" y="40386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2438400" y="2971800"/>
                <a:ext cx="1600200" cy="10668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35" name="Straight Arrow Connector 234"/>
          <p:cNvCxnSpPr/>
          <p:nvPr/>
        </p:nvCxnSpPr>
        <p:spPr>
          <a:xfrm flipV="1">
            <a:off x="2438400" y="1524000"/>
            <a:ext cx="2133600" cy="11430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rot="16200000" flipH="1">
            <a:off x="1714500" y="4000500"/>
            <a:ext cx="2743200" cy="12954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395067" y="1295400"/>
            <a:ext cx="2957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Collection of Banks</a:t>
            </a:r>
          </a:p>
        </p:txBody>
      </p:sp>
      <p:cxnSp>
        <p:nvCxnSpPr>
          <p:cNvPr id="213" name="Curved Connector 212"/>
          <p:cNvCxnSpPr>
            <a:endCxn id="206" idx="1"/>
          </p:cNvCxnSpPr>
          <p:nvPr/>
        </p:nvCxnSpPr>
        <p:spPr>
          <a:xfrm rot="5400000">
            <a:off x="1373644" y="2198872"/>
            <a:ext cx="672828" cy="23748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457200" y="6106180"/>
            <a:ext cx="3522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Collection of </a:t>
            </a:r>
            <a:r>
              <a:rPr lang="en-US" sz="2800" dirty="0" err="1"/>
              <a:t>Subarrays</a:t>
            </a:r>
            <a:endParaRPr lang="en-US" sz="2800" dirty="0"/>
          </a:p>
        </p:txBody>
      </p:sp>
      <p:cxnSp>
        <p:nvCxnSpPr>
          <p:cNvPr id="216" name="Shape 215"/>
          <p:cNvCxnSpPr/>
          <p:nvPr/>
        </p:nvCxnSpPr>
        <p:spPr>
          <a:xfrm rot="5400000" flipH="1" flipV="1">
            <a:off x="2352816" y="4428984"/>
            <a:ext cx="1153180" cy="2201212"/>
          </a:xfrm>
          <a:prstGeom prst="curvedConnector2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762000" y="5486400"/>
            <a:ext cx="2377440" cy="609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Latency</a:t>
            </a:r>
          </a:p>
        </p:txBody>
      </p:sp>
      <p:sp>
        <p:nvSpPr>
          <p:cNvPr id="204" name="Oval 203"/>
          <p:cNvSpPr/>
          <p:nvPr/>
        </p:nvSpPr>
        <p:spPr>
          <a:xfrm>
            <a:off x="304800" y="1828800"/>
            <a:ext cx="2514600" cy="644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29151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What is DRAM?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DRAM Internal Organization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Problems and Solutions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Latency (Tiered-Latency DRAM, HPCA 2013; Adaptive-Latency DRAM, HPCA 2015)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Parallelism (</a:t>
            </a:r>
            <a:r>
              <a:rPr lang="en-US" dirty="0" err="1"/>
              <a:t>Subarray</a:t>
            </a:r>
            <a:r>
              <a:rPr lang="en-US" dirty="0"/>
              <a:t>-level Parallelism, ISCA 2012)</a:t>
            </a:r>
          </a:p>
          <a:p>
            <a:pPr marL="914400" lvl="1" indent="-514350"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3429000"/>
            <a:ext cx="82296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4114800"/>
            <a:ext cx="82296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4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Subarray</a:t>
            </a:r>
            <a:r>
              <a:rPr lang="en-US" dirty="0"/>
              <a:t> Size: Rows/</a:t>
            </a:r>
            <a:r>
              <a:rPr lang="en-US" dirty="0" err="1"/>
              <a:t>Subarray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0600" y="2207260"/>
            <a:ext cx="1981200" cy="3004820"/>
            <a:chOff x="838200" y="3137357"/>
            <a:chExt cx="1828800" cy="277368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-1524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838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38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38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38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38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38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2895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1430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1430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1430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1430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430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430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5943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4478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4478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4478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4478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4478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4478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8991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17526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7526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526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7526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526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7526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12039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0574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0574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574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0574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0574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0574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15087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2362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362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362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2362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362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362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38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1430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14478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7526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0574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2362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9" name="Straight Arrow Connector 128"/>
          <p:cNvCxnSpPr/>
          <p:nvPr/>
        </p:nvCxnSpPr>
        <p:spPr>
          <a:xfrm rot="5400000">
            <a:off x="2248694" y="3314700"/>
            <a:ext cx="2057400" cy="1588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429000" y="2905780"/>
            <a:ext cx="4243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Number of rows in </a:t>
            </a:r>
            <a:r>
              <a:rPr lang="en-US" sz="2800" dirty="0" err="1"/>
              <a:t>subarray</a:t>
            </a:r>
            <a:endParaRPr lang="en-US" sz="2800" dirty="0"/>
          </a:p>
        </p:txBody>
      </p:sp>
      <p:sp>
        <p:nvSpPr>
          <p:cNvPr id="131" name="Oval 130"/>
          <p:cNvSpPr/>
          <p:nvPr/>
        </p:nvSpPr>
        <p:spPr>
          <a:xfrm>
            <a:off x="3657600" y="4419600"/>
            <a:ext cx="2057400" cy="685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Latency</a:t>
            </a:r>
          </a:p>
        </p:txBody>
      </p:sp>
      <p:sp>
        <p:nvSpPr>
          <p:cNvPr id="132" name="Oval 131"/>
          <p:cNvSpPr/>
          <p:nvPr/>
        </p:nvSpPr>
        <p:spPr>
          <a:xfrm>
            <a:off x="5867400" y="4419600"/>
            <a:ext cx="2362200" cy="685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Chip Area</a:t>
            </a:r>
          </a:p>
        </p:txBody>
      </p:sp>
      <p:cxnSp>
        <p:nvCxnSpPr>
          <p:cNvPr id="134" name="Straight Arrow Connector 133"/>
          <p:cNvCxnSpPr>
            <a:stCxn id="130" idx="2"/>
            <a:endCxn id="131" idx="0"/>
          </p:cNvCxnSpPr>
          <p:nvPr/>
        </p:nvCxnSpPr>
        <p:spPr>
          <a:xfrm rot="5400000">
            <a:off x="4623138" y="3492163"/>
            <a:ext cx="990600" cy="864275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2"/>
            <a:endCxn id="132" idx="0"/>
          </p:cNvCxnSpPr>
          <p:nvPr/>
        </p:nvCxnSpPr>
        <p:spPr>
          <a:xfrm rot="16200000" flipH="1">
            <a:off x="5804237" y="3175337"/>
            <a:ext cx="990600" cy="1497925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97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Subarray</a:t>
            </a:r>
            <a:r>
              <a:rPr lang="en-US" dirty="0"/>
              <a:t> Size vs. Access Latency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85800" y="5638800"/>
            <a:ext cx="76962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Smaller </a:t>
            </a:r>
            <a:r>
              <a:rPr lang="en-US" sz="2800" dirty="0" err="1"/>
              <a:t>subarrays</a:t>
            </a:r>
            <a:r>
              <a:rPr lang="en-US" sz="2800" dirty="0"/>
              <a:t> =&gt; lower access latency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447800" y="1905000"/>
            <a:ext cx="1981200" cy="3004820"/>
            <a:chOff x="838200" y="3137357"/>
            <a:chExt cx="1828800" cy="2773680"/>
          </a:xfrm>
        </p:grpSpPr>
        <p:cxnSp>
          <p:nvCxnSpPr>
            <p:cNvPr id="47" name="Straight Connector 46"/>
            <p:cNvCxnSpPr/>
            <p:nvPr/>
          </p:nvCxnSpPr>
          <p:spPr>
            <a:xfrm rot="5400000">
              <a:off x="-1524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838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38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38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38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38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38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2895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11430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1430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1430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11430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1430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1430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5943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14478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4478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4478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14478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4478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4478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>
              <a:off x="8991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17526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7526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7526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17526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7526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7526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>
              <a:off x="12039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20574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20574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0574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20574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0574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20574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 rot="5400000">
              <a:off x="15087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2362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2362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362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2362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2362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362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38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11430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14478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17526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20574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2362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724401" y="3276600"/>
            <a:ext cx="1981200" cy="1632234"/>
            <a:chOff x="5715000" y="4266770"/>
            <a:chExt cx="1295400" cy="1067230"/>
          </a:xfrm>
        </p:grpSpPr>
        <p:cxnSp>
          <p:nvCxnSpPr>
            <p:cNvPr id="101" name="Straight Connector 100"/>
            <p:cNvCxnSpPr/>
            <p:nvPr/>
          </p:nvCxnSpPr>
          <p:spPr>
            <a:xfrm rot="5400000">
              <a:off x="5547678" y="4542043"/>
              <a:ext cx="55054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5715000" y="43084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715000" y="45243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>
              <a:off x="5763578" y="4542043"/>
              <a:ext cx="55054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5930900" y="43084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5930900" y="45243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5400000">
              <a:off x="5979478" y="4542043"/>
              <a:ext cx="55054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6146800" y="43084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6146800" y="45243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5400000">
              <a:off x="6195378" y="4542043"/>
              <a:ext cx="55054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6362700" y="43084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62700" y="45243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 rot="5400000">
              <a:off x="6411278" y="4542043"/>
              <a:ext cx="55054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6578600" y="43084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6578600" y="45243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 rot="5400000">
              <a:off x="6627178" y="4542043"/>
              <a:ext cx="550545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6794500" y="43084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794500" y="4524375"/>
              <a:ext cx="215900" cy="2159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715000" y="4794250"/>
              <a:ext cx="215900" cy="539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5930900" y="4794250"/>
              <a:ext cx="215900" cy="539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146800" y="4794250"/>
              <a:ext cx="215900" cy="539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362700" y="4794250"/>
              <a:ext cx="215900" cy="539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578600" y="4794250"/>
              <a:ext cx="215900" cy="539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6794500" y="4794250"/>
              <a:ext cx="215900" cy="539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4114800" y="1905000"/>
            <a:ext cx="484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Shorter </a:t>
            </a:r>
            <a:r>
              <a:rPr lang="en-US" sz="2800" dirty="0" err="1"/>
              <a:t>Bitlines</a:t>
            </a:r>
            <a:r>
              <a:rPr lang="en-US" sz="2800" dirty="0"/>
              <a:t> =&gt; Faster access</a:t>
            </a:r>
          </a:p>
        </p:txBody>
      </p:sp>
      <p:cxnSp>
        <p:nvCxnSpPr>
          <p:cNvPr id="127" name="Straight Arrow Connector 126"/>
          <p:cNvCxnSpPr>
            <a:stCxn id="125" idx="2"/>
          </p:cNvCxnSpPr>
          <p:nvPr/>
        </p:nvCxnSpPr>
        <p:spPr>
          <a:xfrm rot="5400000">
            <a:off x="5740632" y="2402589"/>
            <a:ext cx="772182" cy="823445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Subarray</a:t>
            </a:r>
            <a:r>
              <a:rPr lang="en-US" dirty="0"/>
              <a:t> Size vs. Chip Area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43400" y="1519535"/>
            <a:ext cx="207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Large </a:t>
            </a:r>
            <a:r>
              <a:rPr lang="en-US" sz="2400" b="1" dirty="0" err="1"/>
              <a:t>Subarray</a:t>
            </a:r>
            <a:endParaRPr lang="en-US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086495" y="1519535"/>
            <a:ext cx="2470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Smaller </a:t>
            </a:r>
            <a:r>
              <a:rPr lang="en-US" sz="2400" b="1" dirty="0" err="1"/>
              <a:t>Subarrays</a:t>
            </a:r>
            <a:endParaRPr lang="en-US" sz="2400" b="1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357" name="Group 356"/>
          <p:cNvGrpSpPr/>
          <p:nvPr/>
        </p:nvGrpSpPr>
        <p:grpSpPr>
          <a:xfrm>
            <a:off x="5715000" y="2085771"/>
            <a:ext cx="1295400" cy="3248229"/>
            <a:chOff x="6400800" y="1348450"/>
            <a:chExt cx="1828800" cy="4585737"/>
          </a:xfrm>
        </p:grpSpPr>
        <p:cxnSp>
          <p:nvCxnSpPr>
            <p:cNvPr id="285" name="Straight Connector 284"/>
            <p:cNvCxnSpPr/>
            <p:nvPr/>
          </p:nvCxnSpPr>
          <p:spPr>
            <a:xfrm rot="5400000">
              <a:off x="6164580" y="481613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Oval 285"/>
            <p:cNvSpPr/>
            <p:nvPr/>
          </p:nvSpPr>
          <p:spPr>
            <a:xfrm>
              <a:off x="6400800" y="44863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6400800" y="47911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8" name="Straight Connector 287"/>
            <p:cNvCxnSpPr/>
            <p:nvPr/>
          </p:nvCxnSpPr>
          <p:spPr>
            <a:xfrm rot="5400000">
              <a:off x="6469380" y="481613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Oval 288"/>
            <p:cNvSpPr/>
            <p:nvPr/>
          </p:nvSpPr>
          <p:spPr>
            <a:xfrm>
              <a:off x="6705600" y="44863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6705600" y="47911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1" name="Straight Connector 290"/>
            <p:cNvCxnSpPr/>
            <p:nvPr/>
          </p:nvCxnSpPr>
          <p:spPr>
            <a:xfrm rot="5400000">
              <a:off x="6774180" y="481613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Oval 291"/>
            <p:cNvSpPr/>
            <p:nvPr/>
          </p:nvSpPr>
          <p:spPr>
            <a:xfrm>
              <a:off x="7010400" y="44863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7010400" y="47911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4" name="Straight Connector 293"/>
            <p:cNvCxnSpPr/>
            <p:nvPr/>
          </p:nvCxnSpPr>
          <p:spPr>
            <a:xfrm rot="5400000">
              <a:off x="7078980" y="481613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/>
            <p:cNvSpPr/>
            <p:nvPr/>
          </p:nvSpPr>
          <p:spPr>
            <a:xfrm>
              <a:off x="7315200" y="44863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7315200" y="47911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7" name="Straight Connector 296"/>
            <p:cNvCxnSpPr/>
            <p:nvPr/>
          </p:nvCxnSpPr>
          <p:spPr>
            <a:xfrm rot="5400000">
              <a:off x="7383780" y="481613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Oval 297"/>
            <p:cNvSpPr/>
            <p:nvPr/>
          </p:nvSpPr>
          <p:spPr>
            <a:xfrm>
              <a:off x="7620000" y="44863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7620000" y="47911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0" name="Straight Connector 299"/>
            <p:cNvCxnSpPr/>
            <p:nvPr/>
          </p:nvCxnSpPr>
          <p:spPr>
            <a:xfrm rot="5400000">
              <a:off x="7688580" y="481613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/>
            <p:cNvSpPr/>
            <p:nvPr/>
          </p:nvSpPr>
          <p:spPr>
            <a:xfrm>
              <a:off x="7924800" y="44863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7924800" y="479118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6400800" y="517218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Oval 303"/>
            <p:cNvSpPr/>
            <p:nvPr/>
          </p:nvSpPr>
          <p:spPr>
            <a:xfrm>
              <a:off x="6705600" y="517218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" name="Oval 304"/>
            <p:cNvSpPr/>
            <p:nvPr/>
          </p:nvSpPr>
          <p:spPr>
            <a:xfrm>
              <a:off x="7010400" y="517218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Oval 305"/>
            <p:cNvSpPr/>
            <p:nvPr/>
          </p:nvSpPr>
          <p:spPr>
            <a:xfrm>
              <a:off x="7315200" y="517218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" name="Oval 306"/>
            <p:cNvSpPr/>
            <p:nvPr/>
          </p:nvSpPr>
          <p:spPr>
            <a:xfrm>
              <a:off x="7620000" y="517218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Oval 307"/>
            <p:cNvSpPr/>
            <p:nvPr/>
          </p:nvSpPr>
          <p:spPr>
            <a:xfrm>
              <a:off x="7924800" y="517218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9" name="Straight Connector 308"/>
            <p:cNvCxnSpPr/>
            <p:nvPr/>
          </p:nvCxnSpPr>
          <p:spPr>
            <a:xfrm rot="5400000">
              <a:off x="6164580" y="3278393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Oval 309"/>
            <p:cNvSpPr/>
            <p:nvPr/>
          </p:nvSpPr>
          <p:spPr>
            <a:xfrm>
              <a:off x="6400800" y="29486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6400800" y="32534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2" name="Straight Connector 311"/>
            <p:cNvCxnSpPr/>
            <p:nvPr/>
          </p:nvCxnSpPr>
          <p:spPr>
            <a:xfrm rot="5400000">
              <a:off x="6469380" y="3278393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/>
            <p:cNvSpPr/>
            <p:nvPr/>
          </p:nvSpPr>
          <p:spPr>
            <a:xfrm>
              <a:off x="6705600" y="29486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6705600" y="32534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Connector 314"/>
            <p:cNvCxnSpPr/>
            <p:nvPr/>
          </p:nvCxnSpPr>
          <p:spPr>
            <a:xfrm rot="5400000">
              <a:off x="6774180" y="3278393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/>
            <p:cNvSpPr/>
            <p:nvPr/>
          </p:nvSpPr>
          <p:spPr>
            <a:xfrm>
              <a:off x="7010400" y="29486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7010400" y="32534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8" name="Straight Connector 317"/>
            <p:cNvCxnSpPr/>
            <p:nvPr/>
          </p:nvCxnSpPr>
          <p:spPr>
            <a:xfrm rot="5400000">
              <a:off x="7078980" y="3278393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Oval 318"/>
            <p:cNvSpPr/>
            <p:nvPr/>
          </p:nvSpPr>
          <p:spPr>
            <a:xfrm>
              <a:off x="7315200" y="29486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7315200" y="32534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1" name="Straight Connector 320"/>
            <p:cNvCxnSpPr/>
            <p:nvPr/>
          </p:nvCxnSpPr>
          <p:spPr>
            <a:xfrm rot="5400000">
              <a:off x="7383780" y="3278393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Oval 321"/>
            <p:cNvSpPr/>
            <p:nvPr/>
          </p:nvSpPr>
          <p:spPr>
            <a:xfrm>
              <a:off x="7620000" y="29486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7620000" y="32534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Connector 323"/>
            <p:cNvCxnSpPr/>
            <p:nvPr/>
          </p:nvCxnSpPr>
          <p:spPr>
            <a:xfrm rot="5400000">
              <a:off x="7688580" y="3278393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Oval 324"/>
            <p:cNvSpPr/>
            <p:nvPr/>
          </p:nvSpPr>
          <p:spPr>
            <a:xfrm>
              <a:off x="7924800" y="29486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7924800" y="325345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6400800" y="363445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8" name="Oval 327"/>
            <p:cNvSpPr/>
            <p:nvPr/>
          </p:nvSpPr>
          <p:spPr>
            <a:xfrm>
              <a:off x="6705600" y="363445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9" name="Oval 328"/>
            <p:cNvSpPr/>
            <p:nvPr/>
          </p:nvSpPr>
          <p:spPr>
            <a:xfrm>
              <a:off x="7010400" y="363445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0" name="Oval 329"/>
            <p:cNvSpPr/>
            <p:nvPr/>
          </p:nvSpPr>
          <p:spPr>
            <a:xfrm>
              <a:off x="7315200" y="363445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Oval 330"/>
            <p:cNvSpPr/>
            <p:nvPr/>
          </p:nvSpPr>
          <p:spPr>
            <a:xfrm>
              <a:off x="7620000" y="363445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2" name="Oval 331"/>
            <p:cNvSpPr/>
            <p:nvPr/>
          </p:nvSpPr>
          <p:spPr>
            <a:xfrm>
              <a:off x="7924800" y="3634450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3" name="Straight Connector 332"/>
            <p:cNvCxnSpPr/>
            <p:nvPr/>
          </p:nvCxnSpPr>
          <p:spPr>
            <a:xfrm rot="5400000">
              <a:off x="6164580" y="173707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Oval 333"/>
            <p:cNvSpPr/>
            <p:nvPr/>
          </p:nvSpPr>
          <p:spPr>
            <a:xfrm>
              <a:off x="6400800" y="14073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6400800" y="17121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Connector 335"/>
            <p:cNvCxnSpPr/>
            <p:nvPr/>
          </p:nvCxnSpPr>
          <p:spPr>
            <a:xfrm rot="5400000">
              <a:off x="6469380" y="173707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Oval 336"/>
            <p:cNvSpPr/>
            <p:nvPr/>
          </p:nvSpPr>
          <p:spPr>
            <a:xfrm>
              <a:off x="6705600" y="14073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6705600" y="17121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9" name="Straight Connector 338"/>
            <p:cNvCxnSpPr/>
            <p:nvPr/>
          </p:nvCxnSpPr>
          <p:spPr>
            <a:xfrm rot="5400000">
              <a:off x="6774180" y="173707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Oval 339"/>
            <p:cNvSpPr/>
            <p:nvPr/>
          </p:nvSpPr>
          <p:spPr>
            <a:xfrm>
              <a:off x="7010400" y="14073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7010400" y="17121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2" name="Straight Connector 341"/>
            <p:cNvCxnSpPr/>
            <p:nvPr/>
          </p:nvCxnSpPr>
          <p:spPr>
            <a:xfrm rot="5400000">
              <a:off x="7078980" y="173707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Oval 342"/>
            <p:cNvSpPr/>
            <p:nvPr/>
          </p:nvSpPr>
          <p:spPr>
            <a:xfrm>
              <a:off x="7315200" y="14073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7315200" y="17121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5" name="Straight Connector 344"/>
            <p:cNvCxnSpPr/>
            <p:nvPr/>
          </p:nvCxnSpPr>
          <p:spPr>
            <a:xfrm rot="5400000">
              <a:off x="7383780" y="173707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Oval 345"/>
            <p:cNvSpPr/>
            <p:nvPr/>
          </p:nvSpPr>
          <p:spPr>
            <a:xfrm>
              <a:off x="7620000" y="14073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7620000" y="17121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Connector 347"/>
            <p:cNvCxnSpPr/>
            <p:nvPr/>
          </p:nvCxnSpPr>
          <p:spPr>
            <a:xfrm rot="5400000">
              <a:off x="7688580" y="173707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Oval 348"/>
            <p:cNvSpPr/>
            <p:nvPr/>
          </p:nvSpPr>
          <p:spPr>
            <a:xfrm>
              <a:off x="7924800" y="14073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7924800" y="171212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6400800" y="209312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>
            <a:xfrm>
              <a:off x="6705600" y="209312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3" name="Oval 352"/>
            <p:cNvSpPr/>
            <p:nvPr/>
          </p:nvSpPr>
          <p:spPr>
            <a:xfrm>
              <a:off x="7010400" y="209312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Oval 353"/>
            <p:cNvSpPr/>
            <p:nvPr/>
          </p:nvSpPr>
          <p:spPr>
            <a:xfrm>
              <a:off x="7315200" y="209312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Oval 354"/>
            <p:cNvSpPr/>
            <p:nvPr/>
          </p:nvSpPr>
          <p:spPr>
            <a:xfrm>
              <a:off x="7620000" y="209312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6" name="Oval 355"/>
            <p:cNvSpPr/>
            <p:nvPr/>
          </p:nvSpPr>
          <p:spPr>
            <a:xfrm>
              <a:off x="7924800" y="209312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9" name="Group 478"/>
          <p:cNvGrpSpPr/>
          <p:nvPr/>
        </p:nvGrpSpPr>
        <p:grpSpPr>
          <a:xfrm>
            <a:off x="2438400" y="3369310"/>
            <a:ext cx="1295400" cy="1964690"/>
            <a:chOff x="838200" y="3137357"/>
            <a:chExt cx="1828800" cy="2773680"/>
          </a:xfrm>
        </p:grpSpPr>
        <p:cxnSp>
          <p:nvCxnSpPr>
            <p:cNvPr id="431" name="Straight Connector 430"/>
            <p:cNvCxnSpPr/>
            <p:nvPr/>
          </p:nvCxnSpPr>
          <p:spPr>
            <a:xfrm rot="5400000">
              <a:off x="-1524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Oval 431"/>
            <p:cNvSpPr/>
            <p:nvPr/>
          </p:nvSpPr>
          <p:spPr>
            <a:xfrm>
              <a:off x="838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838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838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5" name="Oval 434"/>
            <p:cNvSpPr/>
            <p:nvPr/>
          </p:nvSpPr>
          <p:spPr>
            <a:xfrm>
              <a:off x="838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838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838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8" name="Straight Connector 437"/>
            <p:cNvCxnSpPr/>
            <p:nvPr/>
          </p:nvCxnSpPr>
          <p:spPr>
            <a:xfrm rot="5400000">
              <a:off x="2895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Oval 438"/>
            <p:cNvSpPr/>
            <p:nvPr/>
          </p:nvSpPr>
          <p:spPr>
            <a:xfrm>
              <a:off x="11430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11430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11430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2" name="Oval 441"/>
            <p:cNvSpPr/>
            <p:nvPr/>
          </p:nvSpPr>
          <p:spPr>
            <a:xfrm>
              <a:off x="11430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11430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11430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Straight Connector 444"/>
            <p:cNvCxnSpPr/>
            <p:nvPr/>
          </p:nvCxnSpPr>
          <p:spPr>
            <a:xfrm rot="5400000">
              <a:off x="5943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6" name="Oval 445"/>
            <p:cNvSpPr/>
            <p:nvPr/>
          </p:nvSpPr>
          <p:spPr>
            <a:xfrm>
              <a:off x="14478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14478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14478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Oval 448"/>
            <p:cNvSpPr/>
            <p:nvPr/>
          </p:nvSpPr>
          <p:spPr>
            <a:xfrm>
              <a:off x="14478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14478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14478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2" name="Straight Connector 451"/>
            <p:cNvCxnSpPr/>
            <p:nvPr/>
          </p:nvCxnSpPr>
          <p:spPr>
            <a:xfrm rot="5400000">
              <a:off x="8991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Oval 452"/>
            <p:cNvSpPr/>
            <p:nvPr/>
          </p:nvSpPr>
          <p:spPr>
            <a:xfrm>
              <a:off x="17526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17526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17526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6" name="Oval 455"/>
            <p:cNvSpPr/>
            <p:nvPr/>
          </p:nvSpPr>
          <p:spPr>
            <a:xfrm>
              <a:off x="17526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17526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17526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9" name="Straight Connector 458"/>
            <p:cNvCxnSpPr/>
            <p:nvPr/>
          </p:nvCxnSpPr>
          <p:spPr>
            <a:xfrm rot="5400000">
              <a:off x="12039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Oval 459"/>
            <p:cNvSpPr/>
            <p:nvPr/>
          </p:nvSpPr>
          <p:spPr>
            <a:xfrm>
              <a:off x="20574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20574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20574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" name="Oval 462"/>
            <p:cNvSpPr/>
            <p:nvPr/>
          </p:nvSpPr>
          <p:spPr>
            <a:xfrm>
              <a:off x="20574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20574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20574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6" name="Straight Connector 465"/>
            <p:cNvCxnSpPr/>
            <p:nvPr/>
          </p:nvCxnSpPr>
          <p:spPr>
            <a:xfrm rot="5400000">
              <a:off x="15087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Oval 466"/>
            <p:cNvSpPr/>
            <p:nvPr/>
          </p:nvSpPr>
          <p:spPr>
            <a:xfrm>
              <a:off x="2362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2362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2362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0" name="Oval 469"/>
            <p:cNvSpPr/>
            <p:nvPr/>
          </p:nvSpPr>
          <p:spPr>
            <a:xfrm>
              <a:off x="2362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2362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2362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838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4" name="Oval 473"/>
            <p:cNvSpPr/>
            <p:nvPr/>
          </p:nvSpPr>
          <p:spPr>
            <a:xfrm>
              <a:off x="11430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5" name="Oval 474"/>
            <p:cNvSpPr/>
            <p:nvPr/>
          </p:nvSpPr>
          <p:spPr>
            <a:xfrm>
              <a:off x="14478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6" name="Oval 475"/>
            <p:cNvSpPr/>
            <p:nvPr/>
          </p:nvSpPr>
          <p:spPr>
            <a:xfrm>
              <a:off x="17526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7" name="Oval 476"/>
            <p:cNvSpPr/>
            <p:nvPr/>
          </p:nvSpPr>
          <p:spPr>
            <a:xfrm>
              <a:off x="20574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8" name="Oval 477"/>
            <p:cNvSpPr/>
            <p:nvPr/>
          </p:nvSpPr>
          <p:spPr>
            <a:xfrm>
              <a:off x="2362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0" name="Rectangle 479"/>
          <p:cNvSpPr/>
          <p:nvPr/>
        </p:nvSpPr>
        <p:spPr>
          <a:xfrm>
            <a:off x="2438400" y="2108200"/>
            <a:ext cx="1295400" cy="1219200"/>
          </a:xfrm>
          <a:prstGeom prst="rect">
            <a:avLst/>
          </a:prstGeom>
          <a:solidFill>
            <a:srgbClr val="969696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Area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Cost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762000" y="5715000"/>
            <a:ext cx="76962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Smaller </a:t>
            </a:r>
            <a:r>
              <a:rPr lang="en-US" sz="2800" dirty="0" err="1"/>
              <a:t>subarrays</a:t>
            </a:r>
            <a:r>
              <a:rPr lang="en-US" sz="2800" dirty="0"/>
              <a:t> =&gt; larger chip area</a:t>
            </a:r>
          </a:p>
        </p:txBody>
      </p:sp>
    </p:spTree>
    <p:extLst>
      <p:ext uri="{BB962C8B-B14F-4D97-AF65-F5344CB8AC3E}">
        <p14:creationId xmlns:p14="http://schemas.microsoft.com/office/powerpoint/2010/main" val="43395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3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Chip Area vs. Access Latency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914400" y="1447800"/>
          <a:ext cx="7239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72200" y="2286000"/>
            <a:ext cx="270035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Commodity DRAM</a:t>
            </a:r>
          </a:p>
          <a:p>
            <a:pPr algn="ctr"/>
            <a:r>
              <a:rPr lang="en-US" sz="2400" dirty="0"/>
              <a:t>(512 rows/</a:t>
            </a:r>
            <a:r>
              <a:rPr lang="en-US" sz="2400" dirty="0" err="1"/>
              <a:t>subarray</a:t>
            </a:r>
            <a:r>
              <a:rPr lang="en-US" sz="2400" dirty="0"/>
              <a:t>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6957988" y="3329013"/>
            <a:ext cx="616803" cy="207178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86400" y="1371600"/>
            <a:ext cx="23589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32 rows/</a:t>
            </a:r>
            <a:r>
              <a:rPr lang="en-US" sz="2400" dirty="0" err="1"/>
              <a:t>subarray</a:t>
            </a:r>
            <a:endParaRPr lang="en-US" sz="2400" dirty="0"/>
          </a:p>
        </p:txBody>
      </p:sp>
      <p:cxnSp>
        <p:nvCxnSpPr>
          <p:cNvPr id="24" name="Straight Arrow Connector 23"/>
          <p:cNvCxnSpPr>
            <a:endCxn id="23" idx="1"/>
          </p:cNvCxnSpPr>
          <p:nvPr/>
        </p:nvCxnSpPr>
        <p:spPr>
          <a:xfrm flipV="1">
            <a:off x="4343400" y="1602433"/>
            <a:ext cx="1143000" cy="224134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62000" y="3048000"/>
            <a:ext cx="525780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Why is DRAM so slow?</a:t>
            </a:r>
          </a:p>
        </p:txBody>
      </p:sp>
      <p:sp>
        <p:nvSpPr>
          <p:cNvPr id="14" name="Diamond 13"/>
          <p:cNvSpPr/>
          <p:nvPr/>
        </p:nvSpPr>
        <p:spPr>
          <a:xfrm>
            <a:off x="7010400" y="3643952"/>
            <a:ext cx="228600" cy="22860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3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Chip Area vs. Access Latency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914400" y="1447800"/>
          <a:ext cx="7239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72200" y="2286000"/>
            <a:ext cx="270035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Commodity DRAM</a:t>
            </a:r>
          </a:p>
          <a:p>
            <a:pPr algn="ctr"/>
            <a:r>
              <a:rPr lang="en-US" sz="2400" dirty="0"/>
              <a:t>(512 rows/</a:t>
            </a:r>
            <a:r>
              <a:rPr lang="en-US" sz="2400" dirty="0" err="1"/>
              <a:t>subarray</a:t>
            </a:r>
            <a:r>
              <a:rPr lang="en-US" sz="2400" dirty="0"/>
              <a:t>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6957988" y="3329013"/>
            <a:ext cx="616803" cy="207178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86400" y="1371600"/>
            <a:ext cx="23589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32 rows/</a:t>
            </a:r>
            <a:r>
              <a:rPr lang="en-US" sz="2400" dirty="0" err="1"/>
              <a:t>subarray</a:t>
            </a:r>
            <a:endParaRPr lang="en-US" sz="2400" dirty="0"/>
          </a:p>
        </p:txBody>
      </p:sp>
      <p:cxnSp>
        <p:nvCxnSpPr>
          <p:cNvPr id="24" name="Straight Arrow Connector 23"/>
          <p:cNvCxnSpPr>
            <a:endCxn id="23" idx="1"/>
          </p:cNvCxnSpPr>
          <p:nvPr/>
        </p:nvCxnSpPr>
        <p:spPr>
          <a:xfrm flipV="1">
            <a:off x="4343400" y="1602433"/>
            <a:ext cx="1143000" cy="224134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962400" y="3505200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1000" y="5715000"/>
            <a:ext cx="83058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to enable low latency without high area overhead?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34200" y="3505200"/>
            <a:ext cx="3810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4400" dirty="0">
                <a:latin typeface="Garamond" charset="0"/>
                <a:ea typeface="ＭＳ Ｐゴシック" charset="0"/>
                <a:cs typeface="ＭＳ Ｐゴシック" charset="0"/>
              </a:rPr>
              <a:t>The Energy Perspective</a:t>
            </a:r>
          </a:p>
        </p:txBody>
      </p:sp>
      <p:sp>
        <p:nvSpPr>
          <p:cNvPr id="27033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78AE50-A064-BF4D-97C5-B7B9F4FAAF3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6000"/>
            <a:ext cx="8113713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26250" y="1524000"/>
            <a:ext cx="201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FFFFFF"/>
                </a:solidFill>
              </a:rPr>
              <a:t>Dally, HiPEAC 2015</a:t>
            </a: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971600" y="2420888"/>
            <a:ext cx="2160240" cy="648071"/>
          </a:xfrm>
          <a:prstGeom prst="roundRect">
            <a:avLst>
              <a:gd name="adj" fmla="val 16667"/>
            </a:avLst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5724128" y="2492896"/>
            <a:ext cx="2160240" cy="648071"/>
          </a:xfrm>
          <a:prstGeom prst="roundRect">
            <a:avLst>
              <a:gd name="adj" fmla="val 16667"/>
            </a:avLst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869160"/>
            <a:ext cx="8489975" cy="1323439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FFFF"/>
                </a:solidFill>
                <a:latin typeface="Tahoma"/>
                <a:ea typeface=""/>
              </a:rPr>
              <a:t>A memory access consumes ~1000X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FFFF"/>
                </a:solidFill>
                <a:latin typeface="Tahoma"/>
                <a:ea typeface=""/>
              </a:rPr>
              <a:t>the energy of a complex addition </a:t>
            </a:r>
          </a:p>
        </p:txBody>
      </p:sp>
    </p:spTree>
    <p:extLst>
      <p:ext uri="{BB962C8B-B14F-4D97-AF65-F5344CB8AC3E}">
        <p14:creationId xmlns:p14="http://schemas.microsoft.com/office/powerpoint/2010/main" val="16935967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roup 356"/>
          <p:cNvGrpSpPr/>
          <p:nvPr/>
        </p:nvGrpSpPr>
        <p:grpSpPr>
          <a:xfrm>
            <a:off x="3657600" y="3169920"/>
            <a:ext cx="1828800" cy="2773680"/>
            <a:chOff x="838200" y="3137357"/>
            <a:chExt cx="1828800" cy="2773680"/>
          </a:xfrm>
        </p:grpSpPr>
        <p:cxnSp>
          <p:nvCxnSpPr>
            <p:cNvPr id="358" name="Straight Connector 357"/>
            <p:cNvCxnSpPr/>
            <p:nvPr/>
          </p:nvCxnSpPr>
          <p:spPr>
            <a:xfrm rot="5400000">
              <a:off x="-1524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/>
            <p:cNvSpPr/>
            <p:nvPr/>
          </p:nvSpPr>
          <p:spPr>
            <a:xfrm>
              <a:off x="838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838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838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2" name="Oval 361"/>
            <p:cNvSpPr/>
            <p:nvPr/>
          </p:nvSpPr>
          <p:spPr>
            <a:xfrm>
              <a:off x="838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838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838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5" name="Straight Connector 364"/>
            <p:cNvCxnSpPr/>
            <p:nvPr/>
          </p:nvCxnSpPr>
          <p:spPr>
            <a:xfrm rot="5400000">
              <a:off x="2895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Oval 365"/>
            <p:cNvSpPr/>
            <p:nvPr/>
          </p:nvSpPr>
          <p:spPr>
            <a:xfrm>
              <a:off x="11430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11430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11430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9" name="Oval 368"/>
            <p:cNvSpPr/>
            <p:nvPr/>
          </p:nvSpPr>
          <p:spPr>
            <a:xfrm>
              <a:off x="11430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11430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11430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2" name="Straight Connector 371"/>
            <p:cNvCxnSpPr/>
            <p:nvPr/>
          </p:nvCxnSpPr>
          <p:spPr>
            <a:xfrm rot="5400000">
              <a:off x="5943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Oval 372"/>
            <p:cNvSpPr/>
            <p:nvPr/>
          </p:nvSpPr>
          <p:spPr>
            <a:xfrm>
              <a:off x="14478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14478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14478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6" name="Oval 375"/>
            <p:cNvSpPr/>
            <p:nvPr/>
          </p:nvSpPr>
          <p:spPr>
            <a:xfrm>
              <a:off x="14478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14478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14478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9" name="Straight Connector 378"/>
            <p:cNvCxnSpPr/>
            <p:nvPr/>
          </p:nvCxnSpPr>
          <p:spPr>
            <a:xfrm rot="5400000">
              <a:off x="8991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Oval 379"/>
            <p:cNvSpPr/>
            <p:nvPr/>
          </p:nvSpPr>
          <p:spPr>
            <a:xfrm>
              <a:off x="17526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>
              <a:off x="17526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17526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3" name="Oval 382"/>
            <p:cNvSpPr/>
            <p:nvPr/>
          </p:nvSpPr>
          <p:spPr>
            <a:xfrm>
              <a:off x="17526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17526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17526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6" name="Straight Connector 385"/>
            <p:cNvCxnSpPr/>
            <p:nvPr/>
          </p:nvCxnSpPr>
          <p:spPr>
            <a:xfrm rot="5400000">
              <a:off x="12039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Oval 386"/>
            <p:cNvSpPr/>
            <p:nvPr/>
          </p:nvSpPr>
          <p:spPr>
            <a:xfrm>
              <a:off x="20574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20574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20574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0" name="Oval 389"/>
            <p:cNvSpPr/>
            <p:nvPr/>
          </p:nvSpPr>
          <p:spPr>
            <a:xfrm>
              <a:off x="20574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20574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20574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3" name="Straight Connector 392"/>
            <p:cNvCxnSpPr/>
            <p:nvPr/>
          </p:nvCxnSpPr>
          <p:spPr>
            <a:xfrm rot="5400000">
              <a:off x="15087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/>
            <p:cNvSpPr/>
            <p:nvPr/>
          </p:nvSpPr>
          <p:spPr>
            <a:xfrm>
              <a:off x="2362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2362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2362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7" name="Oval 396"/>
            <p:cNvSpPr/>
            <p:nvPr/>
          </p:nvSpPr>
          <p:spPr>
            <a:xfrm>
              <a:off x="2362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2362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2362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838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1" name="Oval 400"/>
            <p:cNvSpPr/>
            <p:nvPr/>
          </p:nvSpPr>
          <p:spPr>
            <a:xfrm>
              <a:off x="11430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2" name="Oval 401"/>
            <p:cNvSpPr/>
            <p:nvPr/>
          </p:nvSpPr>
          <p:spPr>
            <a:xfrm>
              <a:off x="14478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3" name="Oval 402"/>
            <p:cNvSpPr/>
            <p:nvPr/>
          </p:nvSpPr>
          <p:spPr>
            <a:xfrm>
              <a:off x="17526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4" name="Oval 403"/>
            <p:cNvSpPr/>
            <p:nvPr/>
          </p:nvSpPr>
          <p:spPr>
            <a:xfrm>
              <a:off x="20574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5" name="Oval 404"/>
            <p:cNvSpPr/>
            <p:nvPr/>
          </p:nvSpPr>
          <p:spPr>
            <a:xfrm>
              <a:off x="2362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Proposal</a:t>
            </a:r>
          </a:p>
        </p:txBody>
      </p:sp>
      <p:cxnSp>
        <p:nvCxnSpPr>
          <p:cNvPr id="55" name="Straight Connector 54"/>
          <p:cNvCxnSpPr/>
          <p:nvPr/>
        </p:nvCxnSpPr>
        <p:spPr>
          <a:xfrm rot="5400000">
            <a:off x="6164580" y="481613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400800" y="44863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400800" y="47911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6469380" y="481613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705600" y="44863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705600" y="47911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6774180" y="481613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010400" y="44863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010400" y="47911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7078980" y="481613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7315200" y="44863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315200" y="47911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rot="5400000">
            <a:off x="7383780" y="481613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7620000" y="44863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620000" y="47911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rot="5400000">
            <a:off x="7688580" y="481613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7924800" y="44863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924800" y="479118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6" name="Group 355"/>
          <p:cNvGrpSpPr/>
          <p:nvPr/>
        </p:nvGrpSpPr>
        <p:grpSpPr>
          <a:xfrm>
            <a:off x="838200" y="3137357"/>
            <a:ext cx="1828800" cy="2773680"/>
            <a:chOff x="838200" y="3137357"/>
            <a:chExt cx="1828800" cy="2773680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-1524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838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38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38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38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38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38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2895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1430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1430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1430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1430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1430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1430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5943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14478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4478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4478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4478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4478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4478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8991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17526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7526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7526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7526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7526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7526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12039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20574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0574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0574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20574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574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0574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1508760" y="4143197"/>
              <a:ext cx="201168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362200" y="3244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362200" y="35488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362200" y="38536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362200" y="41584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362200" y="44632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362200" y="476803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838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11430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14478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17526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20574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2362200" y="514903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4" name="Oval 103"/>
          <p:cNvSpPr/>
          <p:nvPr/>
        </p:nvSpPr>
        <p:spPr>
          <a:xfrm>
            <a:off x="6400800" y="517218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6705600" y="517218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7010400" y="517218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7315200" y="517218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7620000" y="517218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7924800" y="517218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583236" y="5953780"/>
            <a:ext cx="233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Large </a:t>
            </a:r>
            <a:r>
              <a:rPr lang="en-US" sz="2800" dirty="0" err="1"/>
              <a:t>Subarray</a:t>
            </a:r>
            <a:endParaRPr lang="en-US" sz="2800" dirty="0"/>
          </a:p>
        </p:txBody>
      </p:sp>
      <p:sp>
        <p:nvSpPr>
          <p:cNvPr id="155" name="TextBox 154"/>
          <p:cNvSpPr txBox="1"/>
          <p:nvPr/>
        </p:nvSpPr>
        <p:spPr>
          <a:xfrm>
            <a:off x="6172200" y="5953780"/>
            <a:ext cx="2337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Small </a:t>
            </a:r>
            <a:r>
              <a:rPr lang="en-US" sz="2800" dirty="0" err="1"/>
              <a:t>Subarray</a:t>
            </a:r>
            <a:endParaRPr lang="en-US" sz="2800" dirty="0"/>
          </a:p>
        </p:txBody>
      </p:sp>
      <p:cxnSp>
        <p:nvCxnSpPr>
          <p:cNvPr id="204" name="Straight Connector 203"/>
          <p:cNvCxnSpPr/>
          <p:nvPr/>
        </p:nvCxnSpPr>
        <p:spPr>
          <a:xfrm rot="5400000">
            <a:off x="6164580" y="3278393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/>
          <p:nvPr/>
        </p:nvSpPr>
        <p:spPr>
          <a:xfrm>
            <a:off x="6400800" y="29486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6400800" y="32534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 rot="5400000">
            <a:off x="6469380" y="3278393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Oval 207"/>
          <p:cNvSpPr/>
          <p:nvPr/>
        </p:nvSpPr>
        <p:spPr>
          <a:xfrm>
            <a:off x="6705600" y="29486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6705600" y="32534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Straight Connector 209"/>
          <p:cNvCxnSpPr/>
          <p:nvPr/>
        </p:nvCxnSpPr>
        <p:spPr>
          <a:xfrm rot="5400000">
            <a:off x="6774180" y="3278393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7010400" y="29486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010400" y="32534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3" name="Straight Connector 212"/>
          <p:cNvCxnSpPr/>
          <p:nvPr/>
        </p:nvCxnSpPr>
        <p:spPr>
          <a:xfrm rot="5400000">
            <a:off x="7078980" y="3278393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/>
          <p:cNvSpPr/>
          <p:nvPr/>
        </p:nvSpPr>
        <p:spPr>
          <a:xfrm>
            <a:off x="7315200" y="29486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7315200" y="32534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6" name="Straight Connector 215"/>
          <p:cNvCxnSpPr/>
          <p:nvPr/>
        </p:nvCxnSpPr>
        <p:spPr>
          <a:xfrm rot="5400000">
            <a:off x="7383780" y="3278393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Oval 216"/>
          <p:cNvSpPr/>
          <p:nvPr/>
        </p:nvSpPr>
        <p:spPr>
          <a:xfrm>
            <a:off x="7620000" y="29486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7620000" y="32534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Straight Connector 218"/>
          <p:cNvCxnSpPr/>
          <p:nvPr/>
        </p:nvCxnSpPr>
        <p:spPr>
          <a:xfrm rot="5400000">
            <a:off x="7688580" y="3278393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Oval 219"/>
          <p:cNvSpPr/>
          <p:nvPr/>
        </p:nvSpPr>
        <p:spPr>
          <a:xfrm>
            <a:off x="7924800" y="29486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7924800" y="325345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6400800" y="3634450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Oval 222"/>
          <p:cNvSpPr/>
          <p:nvPr/>
        </p:nvSpPr>
        <p:spPr>
          <a:xfrm>
            <a:off x="6705600" y="3634450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Oval 223"/>
          <p:cNvSpPr/>
          <p:nvPr/>
        </p:nvSpPr>
        <p:spPr>
          <a:xfrm>
            <a:off x="7010400" y="3634450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Oval 224"/>
          <p:cNvSpPr/>
          <p:nvPr/>
        </p:nvSpPr>
        <p:spPr>
          <a:xfrm>
            <a:off x="7315200" y="3634450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Oval 225"/>
          <p:cNvSpPr/>
          <p:nvPr/>
        </p:nvSpPr>
        <p:spPr>
          <a:xfrm>
            <a:off x="7620000" y="3634450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Oval 226"/>
          <p:cNvSpPr/>
          <p:nvPr/>
        </p:nvSpPr>
        <p:spPr>
          <a:xfrm>
            <a:off x="7924800" y="3634450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8" name="Straight Connector 227"/>
          <p:cNvCxnSpPr/>
          <p:nvPr/>
        </p:nvCxnSpPr>
        <p:spPr>
          <a:xfrm rot="5400000">
            <a:off x="6164580" y="173707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val 228"/>
          <p:cNvSpPr/>
          <p:nvPr/>
        </p:nvSpPr>
        <p:spPr>
          <a:xfrm>
            <a:off x="6400800" y="14073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6400800" y="17121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Straight Connector 230"/>
          <p:cNvCxnSpPr/>
          <p:nvPr/>
        </p:nvCxnSpPr>
        <p:spPr>
          <a:xfrm rot="5400000">
            <a:off x="6469380" y="173707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Oval 231"/>
          <p:cNvSpPr/>
          <p:nvPr/>
        </p:nvSpPr>
        <p:spPr>
          <a:xfrm>
            <a:off x="6705600" y="14073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6705600" y="17121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4" name="Straight Connector 233"/>
          <p:cNvCxnSpPr/>
          <p:nvPr/>
        </p:nvCxnSpPr>
        <p:spPr>
          <a:xfrm rot="5400000">
            <a:off x="6774180" y="173707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Oval 234"/>
          <p:cNvSpPr/>
          <p:nvPr/>
        </p:nvSpPr>
        <p:spPr>
          <a:xfrm>
            <a:off x="7010400" y="14073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010400" y="17121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Connector 236"/>
          <p:cNvCxnSpPr/>
          <p:nvPr/>
        </p:nvCxnSpPr>
        <p:spPr>
          <a:xfrm rot="5400000">
            <a:off x="7078980" y="173707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Oval 237"/>
          <p:cNvSpPr/>
          <p:nvPr/>
        </p:nvSpPr>
        <p:spPr>
          <a:xfrm>
            <a:off x="7315200" y="14073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7315200" y="17121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0" name="Straight Connector 239"/>
          <p:cNvCxnSpPr/>
          <p:nvPr/>
        </p:nvCxnSpPr>
        <p:spPr>
          <a:xfrm rot="5400000">
            <a:off x="7383780" y="173707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/>
          <p:cNvSpPr/>
          <p:nvPr/>
        </p:nvSpPr>
        <p:spPr>
          <a:xfrm>
            <a:off x="7620000" y="14073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7620000" y="17121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3" name="Straight Connector 242"/>
          <p:cNvCxnSpPr/>
          <p:nvPr/>
        </p:nvCxnSpPr>
        <p:spPr>
          <a:xfrm rot="5400000">
            <a:off x="7688580" y="1737070"/>
            <a:ext cx="777240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Oval 243"/>
          <p:cNvSpPr/>
          <p:nvPr/>
        </p:nvSpPr>
        <p:spPr>
          <a:xfrm>
            <a:off x="7924800" y="14073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7924800" y="171212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6400800" y="209312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7" name="Oval 246"/>
          <p:cNvSpPr/>
          <p:nvPr/>
        </p:nvSpPr>
        <p:spPr>
          <a:xfrm>
            <a:off x="6705600" y="209312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8" name="Oval 247"/>
          <p:cNvSpPr/>
          <p:nvPr/>
        </p:nvSpPr>
        <p:spPr>
          <a:xfrm>
            <a:off x="7010400" y="209312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9" name="Oval 248"/>
          <p:cNvSpPr/>
          <p:nvPr/>
        </p:nvSpPr>
        <p:spPr>
          <a:xfrm>
            <a:off x="7315200" y="209312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Oval 249"/>
          <p:cNvSpPr/>
          <p:nvPr/>
        </p:nvSpPr>
        <p:spPr>
          <a:xfrm>
            <a:off x="7620000" y="209312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1" name="Oval 250"/>
          <p:cNvSpPr/>
          <p:nvPr/>
        </p:nvSpPr>
        <p:spPr>
          <a:xfrm>
            <a:off x="7924800" y="2093127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34"/>
          <p:cNvGrpSpPr/>
          <p:nvPr/>
        </p:nvGrpSpPr>
        <p:grpSpPr>
          <a:xfrm>
            <a:off x="3581401" y="4114800"/>
            <a:ext cx="1752599" cy="287477"/>
            <a:chOff x="3581401" y="4114800"/>
            <a:chExt cx="1752599" cy="287477"/>
          </a:xfrm>
        </p:grpSpPr>
        <p:cxnSp>
          <p:nvCxnSpPr>
            <p:cNvPr id="278" name="Straight Connector 277"/>
            <p:cNvCxnSpPr/>
            <p:nvPr/>
          </p:nvCxnSpPr>
          <p:spPr>
            <a:xfrm rot="16200000" flipV="1">
              <a:off x="3551962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16200000" flipV="1">
              <a:off x="38567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rot="16200000" flipV="1">
              <a:off x="41615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rot="16200000" flipV="1">
              <a:off x="44663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rot="16200000" flipV="1">
              <a:off x="47711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16200000" flipV="1">
              <a:off x="50759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TextBox 251"/>
          <p:cNvSpPr txBox="1"/>
          <p:nvPr/>
        </p:nvSpPr>
        <p:spPr>
          <a:xfrm>
            <a:off x="3509243" y="5943600"/>
            <a:ext cx="2129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Our Proposal</a:t>
            </a:r>
          </a:p>
        </p:txBody>
      </p:sp>
      <p:grpSp>
        <p:nvGrpSpPr>
          <p:cNvPr id="3" name="Group 336"/>
          <p:cNvGrpSpPr/>
          <p:nvPr/>
        </p:nvGrpSpPr>
        <p:grpSpPr>
          <a:xfrm>
            <a:off x="3657600" y="4419600"/>
            <a:ext cx="1828800" cy="777240"/>
            <a:chOff x="3657600" y="4419600"/>
            <a:chExt cx="1828800" cy="777240"/>
          </a:xfrm>
        </p:grpSpPr>
        <p:cxnSp>
          <p:nvCxnSpPr>
            <p:cNvPr id="253" name="Straight Connector 252"/>
            <p:cNvCxnSpPr/>
            <p:nvPr/>
          </p:nvCxnSpPr>
          <p:spPr>
            <a:xfrm rot="5400000">
              <a:off x="34213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Oval 253"/>
            <p:cNvSpPr/>
            <p:nvPr/>
          </p:nvSpPr>
          <p:spPr>
            <a:xfrm>
              <a:off x="36576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36576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Connector 255"/>
            <p:cNvCxnSpPr/>
            <p:nvPr/>
          </p:nvCxnSpPr>
          <p:spPr>
            <a:xfrm rot="5400000">
              <a:off x="37261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56"/>
            <p:cNvSpPr/>
            <p:nvPr/>
          </p:nvSpPr>
          <p:spPr>
            <a:xfrm>
              <a:off x="39624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39624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Straight Connector 258"/>
            <p:cNvCxnSpPr/>
            <p:nvPr/>
          </p:nvCxnSpPr>
          <p:spPr>
            <a:xfrm rot="5400000">
              <a:off x="40309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59"/>
            <p:cNvSpPr/>
            <p:nvPr/>
          </p:nvSpPr>
          <p:spPr>
            <a:xfrm>
              <a:off x="42672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42672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Connector 261"/>
            <p:cNvCxnSpPr/>
            <p:nvPr/>
          </p:nvCxnSpPr>
          <p:spPr>
            <a:xfrm rot="5400000">
              <a:off x="43357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62"/>
            <p:cNvSpPr/>
            <p:nvPr/>
          </p:nvSpPr>
          <p:spPr>
            <a:xfrm>
              <a:off x="45720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45720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5" name="Straight Connector 264"/>
            <p:cNvCxnSpPr/>
            <p:nvPr/>
          </p:nvCxnSpPr>
          <p:spPr>
            <a:xfrm rot="5400000">
              <a:off x="46405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65"/>
            <p:cNvSpPr/>
            <p:nvPr/>
          </p:nvSpPr>
          <p:spPr>
            <a:xfrm>
              <a:off x="48768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48768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8" name="Straight Connector 267"/>
            <p:cNvCxnSpPr/>
            <p:nvPr/>
          </p:nvCxnSpPr>
          <p:spPr>
            <a:xfrm rot="5400000">
              <a:off x="49453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Oval 268"/>
            <p:cNvSpPr/>
            <p:nvPr/>
          </p:nvSpPr>
          <p:spPr>
            <a:xfrm>
              <a:off x="51816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51816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37"/>
          <p:cNvGrpSpPr/>
          <p:nvPr/>
        </p:nvGrpSpPr>
        <p:grpSpPr>
          <a:xfrm>
            <a:off x="3657600" y="5164277"/>
            <a:ext cx="1828800" cy="762000"/>
            <a:chOff x="3657600" y="5164277"/>
            <a:chExt cx="1828800" cy="762000"/>
          </a:xfrm>
        </p:grpSpPr>
        <p:sp>
          <p:nvSpPr>
            <p:cNvPr id="271" name="Oval 270"/>
            <p:cNvSpPr/>
            <p:nvPr/>
          </p:nvSpPr>
          <p:spPr>
            <a:xfrm>
              <a:off x="36576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>
            <a:xfrm>
              <a:off x="39624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Oval 272"/>
            <p:cNvSpPr/>
            <p:nvPr/>
          </p:nvSpPr>
          <p:spPr>
            <a:xfrm>
              <a:off x="42672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" name="Oval 273"/>
            <p:cNvSpPr/>
            <p:nvPr/>
          </p:nvSpPr>
          <p:spPr>
            <a:xfrm>
              <a:off x="45720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Oval 274"/>
            <p:cNvSpPr/>
            <p:nvPr/>
          </p:nvSpPr>
          <p:spPr>
            <a:xfrm>
              <a:off x="48768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" name="Oval 275"/>
            <p:cNvSpPr/>
            <p:nvPr/>
          </p:nvSpPr>
          <p:spPr>
            <a:xfrm>
              <a:off x="51816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335"/>
          <p:cNvGrpSpPr/>
          <p:nvPr/>
        </p:nvGrpSpPr>
        <p:grpSpPr>
          <a:xfrm>
            <a:off x="3657600" y="2673724"/>
            <a:ext cx="1828800" cy="1371600"/>
            <a:chOff x="3657600" y="2743200"/>
            <a:chExt cx="1828800" cy="1371600"/>
          </a:xfrm>
        </p:grpSpPr>
        <p:cxnSp>
          <p:nvCxnSpPr>
            <p:cNvPr id="284" name="Straight Connector 283"/>
            <p:cNvCxnSpPr/>
            <p:nvPr/>
          </p:nvCxnSpPr>
          <p:spPr>
            <a:xfrm rot="5400000">
              <a:off x="31242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val 284"/>
            <p:cNvSpPr/>
            <p:nvPr/>
          </p:nvSpPr>
          <p:spPr>
            <a:xfrm>
              <a:off x="36576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36576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36576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" name="Oval 287"/>
            <p:cNvSpPr/>
            <p:nvPr/>
          </p:nvSpPr>
          <p:spPr>
            <a:xfrm>
              <a:off x="36576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1" name="Straight Connector 290"/>
            <p:cNvCxnSpPr/>
            <p:nvPr/>
          </p:nvCxnSpPr>
          <p:spPr>
            <a:xfrm rot="5400000">
              <a:off x="34290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Oval 291"/>
            <p:cNvSpPr/>
            <p:nvPr/>
          </p:nvSpPr>
          <p:spPr>
            <a:xfrm>
              <a:off x="39624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39624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39624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Oval 294"/>
            <p:cNvSpPr/>
            <p:nvPr/>
          </p:nvSpPr>
          <p:spPr>
            <a:xfrm>
              <a:off x="39624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/>
            <p:cNvCxnSpPr/>
            <p:nvPr/>
          </p:nvCxnSpPr>
          <p:spPr>
            <a:xfrm rot="5400000">
              <a:off x="37338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Oval 298"/>
            <p:cNvSpPr/>
            <p:nvPr/>
          </p:nvSpPr>
          <p:spPr>
            <a:xfrm>
              <a:off x="42672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42672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42672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Oval 301"/>
            <p:cNvSpPr/>
            <p:nvPr/>
          </p:nvSpPr>
          <p:spPr>
            <a:xfrm>
              <a:off x="42672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5" name="Straight Connector 304"/>
            <p:cNvCxnSpPr/>
            <p:nvPr/>
          </p:nvCxnSpPr>
          <p:spPr>
            <a:xfrm rot="5400000">
              <a:off x="40386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Oval 305"/>
            <p:cNvSpPr/>
            <p:nvPr/>
          </p:nvSpPr>
          <p:spPr>
            <a:xfrm>
              <a:off x="45720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45720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45720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" name="Oval 308"/>
            <p:cNvSpPr/>
            <p:nvPr/>
          </p:nvSpPr>
          <p:spPr>
            <a:xfrm>
              <a:off x="45720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2" name="Straight Connector 311"/>
            <p:cNvCxnSpPr/>
            <p:nvPr/>
          </p:nvCxnSpPr>
          <p:spPr>
            <a:xfrm rot="5400000">
              <a:off x="43434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/>
            <p:cNvSpPr/>
            <p:nvPr/>
          </p:nvSpPr>
          <p:spPr>
            <a:xfrm>
              <a:off x="48768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48768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48768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6" name="Oval 315"/>
            <p:cNvSpPr/>
            <p:nvPr/>
          </p:nvSpPr>
          <p:spPr>
            <a:xfrm>
              <a:off x="48768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9" name="Straight Connector 318"/>
            <p:cNvCxnSpPr/>
            <p:nvPr/>
          </p:nvCxnSpPr>
          <p:spPr>
            <a:xfrm rot="5400000">
              <a:off x="46482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Oval 319"/>
            <p:cNvSpPr/>
            <p:nvPr/>
          </p:nvSpPr>
          <p:spPr>
            <a:xfrm>
              <a:off x="51816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51816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51816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3" name="Oval 322"/>
            <p:cNvSpPr/>
            <p:nvPr/>
          </p:nvSpPr>
          <p:spPr>
            <a:xfrm>
              <a:off x="51816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33"/>
          <p:cNvGrpSpPr/>
          <p:nvPr/>
        </p:nvGrpSpPr>
        <p:grpSpPr>
          <a:xfrm>
            <a:off x="3810000" y="4114800"/>
            <a:ext cx="1524794" cy="305594"/>
            <a:chOff x="3810000" y="4114800"/>
            <a:chExt cx="1524794" cy="305594"/>
          </a:xfrm>
        </p:grpSpPr>
        <p:cxnSp>
          <p:nvCxnSpPr>
            <p:cNvPr id="327" name="Straight Arrow Connector 326"/>
            <p:cNvCxnSpPr/>
            <p:nvPr/>
          </p:nvCxnSpPr>
          <p:spPr>
            <a:xfrm rot="5400000" flipH="1" flipV="1">
              <a:off x="5181600" y="4267200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/>
            <p:nvPr/>
          </p:nvCxnSpPr>
          <p:spPr>
            <a:xfrm rot="5400000" flipH="1" flipV="1">
              <a:off x="3658394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>
            <a:xfrm rot="5400000" flipH="1" flipV="1">
              <a:off x="3961605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rot="5400000" flipH="1" flipV="1">
              <a:off x="4266406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rot="5400000" flipH="1" flipV="1">
              <a:off x="4571206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rot="5400000" flipH="1" flipV="1">
              <a:off x="4876006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" name="Slide Number Placeholder 1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8" name="Group 303"/>
          <p:cNvGrpSpPr/>
          <p:nvPr/>
        </p:nvGrpSpPr>
        <p:grpSpPr>
          <a:xfrm>
            <a:off x="3766791" y="4045324"/>
            <a:ext cx="1606334" cy="389572"/>
            <a:chOff x="3766791" y="4045324"/>
            <a:chExt cx="1606334" cy="389572"/>
          </a:xfrm>
        </p:grpSpPr>
        <p:sp>
          <p:nvSpPr>
            <p:cNvPr id="198" name="Oval 197"/>
            <p:cNvSpPr/>
            <p:nvPr/>
          </p:nvSpPr>
          <p:spPr>
            <a:xfrm>
              <a:off x="3766791" y="4357539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3772296" y="4050891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4078944" y="4351972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4084449" y="4045324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4378239" y="4358696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4383744" y="4052048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4688544" y="4358696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4694049" y="4052048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4986620" y="4358696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4992125" y="4052048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5291420" y="4358696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5296925" y="4052048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4" name="Rectangle 303"/>
          <p:cNvSpPr/>
          <p:nvPr/>
        </p:nvSpPr>
        <p:spPr>
          <a:xfrm>
            <a:off x="838200" y="2743200"/>
            <a:ext cx="1905000" cy="304800"/>
          </a:xfrm>
          <a:prstGeom prst="rect">
            <a:avLst/>
          </a:prstGeom>
          <a:solidFill>
            <a:srgbClr val="969696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2362200" y="1905000"/>
            <a:ext cx="218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Low area cost</a:t>
            </a:r>
          </a:p>
        </p:txBody>
      </p:sp>
      <p:cxnSp>
        <p:nvCxnSpPr>
          <p:cNvPr id="317" name="Shape 316"/>
          <p:cNvCxnSpPr>
            <a:stCxn id="310" idx="1"/>
            <a:endCxn id="304" idx="0"/>
          </p:cNvCxnSpPr>
          <p:nvPr/>
        </p:nvCxnSpPr>
        <p:spPr>
          <a:xfrm rot="10800000" flipV="1">
            <a:off x="1790700" y="2166610"/>
            <a:ext cx="571500" cy="576590"/>
          </a:xfrm>
          <a:prstGeom prst="curvedConnector2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17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304" grpId="0" animBg="1"/>
      <p:bldP spid="3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Tiered-Latency DRAM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71801" y="3048000"/>
            <a:ext cx="1752599" cy="287477"/>
            <a:chOff x="3581401" y="4114800"/>
            <a:chExt cx="1752599" cy="287477"/>
          </a:xfrm>
        </p:grpSpPr>
        <p:cxnSp>
          <p:nvCxnSpPr>
            <p:cNvPr id="5" name="Straight Connector 4"/>
            <p:cNvCxnSpPr/>
            <p:nvPr/>
          </p:nvCxnSpPr>
          <p:spPr>
            <a:xfrm rot="16200000" flipV="1">
              <a:off x="3551962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V="1">
              <a:off x="38567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V="1">
              <a:off x="41615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V="1">
              <a:off x="44663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47711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V="1">
              <a:off x="5075961" y="4144239"/>
              <a:ext cx="287477" cy="22860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048000" y="3352800"/>
            <a:ext cx="1828800" cy="777240"/>
            <a:chOff x="3657600" y="4419600"/>
            <a:chExt cx="1828800" cy="777240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34213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6576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6576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37261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9624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9624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40309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2672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2672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43357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5720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20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46405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8768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8768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4945380" y="4808220"/>
              <a:ext cx="77724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5181600" y="44784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181600" y="4783277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48000" y="4097477"/>
            <a:ext cx="1828800" cy="762000"/>
            <a:chOff x="3657600" y="5164277"/>
            <a:chExt cx="1828800" cy="762000"/>
          </a:xfrm>
        </p:grpSpPr>
        <p:sp>
          <p:nvSpPr>
            <p:cNvPr id="31" name="Oval 30"/>
            <p:cNvSpPr/>
            <p:nvPr/>
          </p:nvSpPr>
          <p:spPr>
            <a:xfrm>
              <a:off x="36576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39624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42672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45720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8768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5181600" y="5164277"/>
              <a:ext cx="304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48000" y="1649506"/>
            <a:ext cx="1828800" cy="1371600"/>
            <a:chOff x="3657600" y="2743200"/>
            <a:chExt cx="1828800" cy="1371600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31242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576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6576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6576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6576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5400000">
              <a:off x="34290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9624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9624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9624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39624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37338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42672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2672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2672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2672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40386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5720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5720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43434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8768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8768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8768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48768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5400000">
              <a:off x="4648200" y="3429000"/>
              <a:ext cx="137160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5181600" y="28498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181600" y="31546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181600" y="34594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5181600" y="376428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200400" y="3048000"/>
            <a:ext cx="1524794" cy="305594"/>
            <a:chOff x="3810000" y="4114800"/>
            <a:chExt cx="1524794" cy="305594"/>
          </a:xfrm>
        </p:grpSpPr>
        <p:cxnSp>
          <p:nvCxnSpPr>
            <p:cNvPr id="69" name="Straight Arrow Connector 68"/>
            <p:cNvCxnSpPr/>
            <p:nvPr/>
          </p:nvCxnSpPr>
          <p:spPr>
            <a:xfrm rot="5400000" flipH="1" flipV="1">
              <a:off x="5181600" y="4267200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5400000" flipH="1" flipV="1">
              <a:off x="3658394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 flipH="1" flipV="1">
              <a:off x="3961605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5400000" flipH="1" flipV="1">
              <a:off x="4266406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 flipH="1" flipV="1">
              <a:off x="4571206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 flipH="1" flipV="1">
              <a:off x="4876006" y="4266406"/>
              <a:ext cx="304800" cy="158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487583" y="3429000"/>
            <a:ext cx="225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Near Segment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33400" y="2133600"/>
            <a:ext cx="200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Far Segment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05400" y="3360003"/>
            <a:ext cx="3016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 Lower access latency</a:t>
            </a:r>
          </a:p>
          <a:p>
            <a:r>
              <a:rPr lang="en-US" sz="2400" dirty="0"/>
              <a:t>+ Lower energy/access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05400" y="1988403"/>
            <a:ext cx="3076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Higher access latency</a:t>
            </a:r>
          </a:p>
          <a:p>
            <a:r>
              <a:rPr lang="en-US" sz="2400" dirty="0"/>
              <a:t>- Higher energy/access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33400" y="5486400"/>
            <a:ext cx="80010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Map frequently accessed data to near segment</a:t>
            </a:r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81" name="Group 303"/>
          <p:cNvGrpSpPr/>
          <p:nvPr/>
        </p:nvGrpSpPr>
        <p:grpSpPr>
          <a:xfrm>
            <a:off x="3164541" y="2999087"/>
            <a:ext cx="1606334" cy="389572"/>
            <a:chOff x="3766791" y="4045324"/>
            <a:chExt cx="1606334" cy="389572"/>
          </a:xfrm>
        </p:grpSpPr>
        <p:sp>
          <p:nvSpPr>
            <p:cNvPr id="82" name="Oval 81"/>
            <p:cNvSpPr/>
            <p:nvPr/>
          </p:nvSpPr>
          <p:spPr>
            <a:xfrm>
              <a:off x="3766791" y="4357539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772296" y="4050891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078944" y="4351972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084449" y="4045324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4378239" y="4358696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383744" y="4052048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688544" y="4358696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694049" y="4052048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986620" y="4358696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992125" y="4052048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291420" y="4358696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296925" y="4052048"/>
              <a:ext cx="76200" cy="76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91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457200" y="2286000"/>
          <a:ext cx="3886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572000" y="2286000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8"/>
          <p:cNvSpPr/>
          <p:nvPr/>
        </p:nvSpPr>
        <p:spPr>
          <a:xfrm>
            <a:off x="2514600" y="2590800"/>
            <a:ext cx="12954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9400" y="2057400"/>
            <a:ext cx="8066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12%</a:t>
            </a:r>
          </a:p>
        </p:txBody>
      </p:sp>
      <p:sp>
        <p:nvSpPr>
          <p:cNvPr id="11" name="Oval 10"/>
          <p:cNvSpPr/>
          <p:nvPr/>
        </p:nvSpPr>
        <p:spPr>
          <a:xfrm>
            <a:off x="6781800" y="2895600"/>
            <a:ext cx="1295400" cy="1143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10400" y="2296180"/>
            <a:ext cx="8066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23%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3000" y="1490990"/>
            <a:ext cx="3048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7800" y="1381780"/>
            <a:ext cx="289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Commodity DRAM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53256" y="1490990"/>
            <a:ext cx="3048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58056" y="1381780"/>
            <a:ext cx="3348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Tiered-Latency DRAM</a:t>
            </a:r>
          </a:p>
        </p:txBody>
      </p:sp>
    </p:spTree>
    <p:extLst>
      <p:ext uri="{BB962C8B-B14F-4D97-AF65-F5344CB8AC3E}">
        <p14:creationId xmlns:p14="http://schemas.microsoft.com/office/powerpoint/2010/main" val="1049996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92405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j-lt"/>
              </a:rPr>
              <a:t>Tiered-Latency DRAM: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A Low Latency and Low Cost DRAM Architecture</a:t>
            </a:r>
            <a:endParaRPr lang="en-US" sz="4000" b="0" i="1" dirty="0">
              <a:latin typeface="+mj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077200" cy="12954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Donghyuk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Lee,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Yoongu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Kim, Vivek Seshadri, 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Jamie Liu,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Lavanya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Subramanian, Onur Mutlu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0" y="6248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33400" y="46482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proceedings of 19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IEEE International Symposium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Performance Computer Architecture 2013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8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13314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381000" y="152400"/>
            <a:ext cx="8915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Stores Data as Charge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216361" y="1524000"/>
            <a:ext cx="2740153" cy="3476357"/>
            <a:chOff x="4572000" y="1524000"/>
            <a:chExt cx="2740153" cy="34763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8" name="Straight Connector 17"/>
            <p:cNvCxnSpPr/>
            <p:nvPr/>
          </p:nvCxnSpPr>
          <p:spPr>
            <a:xfrm flipV="1">
              <a:off x="48006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2578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5718046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175246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6294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7083553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16361" y="1609886"/>
            <a:ext cx="2743200" cy="916305"/>
            <a:chOff x="4572000" y="1609886"/>
            <a:chExt cx="2743200" cy="916305"/>
          </a:xfrm>
          <a:solidFill>
            <a:schemeClr val="accent6">
              <a:lumMod val="75000"/>
            </a:schemeClr>
          </a:solidFill>
        </p:grpSpPr>
        <p:sp>
          <p:nvSpPr>
            <p:cNvPr id="31" name="Oval 30"/>
            <p:cNvSpPr/>
            <p:nvPr/>
          </p:nvSpPr>
          <p:spPr>
            <a:xfrm>
              <a:off x="54864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864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9436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4008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4008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8580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9436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8580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5720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0292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0292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16361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4" name="Oval 43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24744" y="2526381"/>
            <a:ext cx="2724912" cy="440817"/>
            <a:chOff x="4583430" y="2539526"/>
            <a:chExt cx="2724912" cy="440817"/>
          </a:xfrm>
        </p:grpSpPr>
        <p:sp>
          <p:nvSpPr>
            <p:cNvPr id="63" name="Oval 62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92561" y="2969895"/>
            <a:ext cx="2592325" cy="1455581"/>
            <a:chOff x="4648200" y="2969895"/>
            <a:chExt cx="2592325" cy="1455581"/>
          </a:xfrm>
        </p:grpSpPr>
        <p:sp>
          <p:nvSpPr>
            <p:cNvPr id="70" name="Down Arrow 69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" name="Down Arrow 72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" name="Down Arrow 73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rot="10800000">
            <a:off x="5292561" y="2971800"/>
            <a:ext cx="2592325" cy="1455581"/>
            <a:chOff x="4648200" y="2969895"/>
            <a:chExt cx="2592325" cy="1455581"/>
          </a:xfrm>
        </p:grpSpPr>
        <p:sp>
          <p:nvSpPr>
            <p:cNvPr id="77" name="Down Arrow 76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2" name="Down Arrow 81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225301" y="32004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1. Sensing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19200" y="37338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2. Restore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24066" y="42672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3.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Precharge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18050" y="841766"/>
            <a:ext cx="2130966" cy="1004789"/>
            <a:chOff x="6818050" y="841766"/>
            <a:chExt cx="2130966" cy="1004789"/>
          </a:xfrm>
        </p:grpSpPr>
        <p:sp>
          <p:nvSpPr>
            <p:cNvPr id="86" name="67Text"/>
            <p:cNvSpPr txBox="1"/>
            <p:nvPr/>
          </p:nvSpPr>
          <p:spPr>
            <a:xfrm>
              <a:off x="7238901" y="841766"/>
              <a:ext cx="1710115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00000"/>
                  </a:solidFill>
                  <a:latin typeface="+mj-lt"/>
                </a:rPr>
                <a:t>DRAM cell</a:t>
              </a:r>
            </a:p>
          </p:txBody>
        </p:sp>
        <p:sp>
          <p:nvSpPr>
            <p:cNvPr id="2" name="Freeform 1"/>
            <p:cNvSpPr/>
            <p:nvPr/>
          </p:nvSpPr>
          <p:spPr>
            <a:xfrm>
              <a:off x="6818050" y="1127464"/>
              <a:ext cx="443884" cy="719091"/>
            </a:xfrm>
            <a:custGeom>
              <a:avLst/>
              <a:gdLst>
                <a:gd name="connsiteX0" fmla="*/ 443884 w 443884"/>
                <a:gd name="connsiteY0" fmla="*/ 0 h 719091"/>
                <a:gd name="connsiteX1" fmla="*/ 168676 w 443884"/>
                <a:gd name="connsiteY1" fmla="*/ 186431 h 719091"/>
                <a:gd name="connsiteX2" fmla="*/ 0 w 443884"/>
                <a:gd name="connsiteY2" fmla="*/ 719091 h 71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884" h="719091">
                  <a:moveTo>
                    <a:pt x="443884" y="0"/>
                  </a:moveTo>
                  <a:cubicBezTo>
                    <a:pt x="343270" y="33291"/>
                    <a:pt x="242657" y="66583"/>
                    <a:pt x="168676" y="186431"/>
                  </a:cubicBezTo>
                  <a:cubicBezTo>
                    <a:pt x="94695" y="306279"/>
                    <a:pt x="47347" y="512685"/>
                    <a:pt x="0" y="71909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859262" y="4811697"/>
            <a:ext cx="3089755" cy="839900"/>
            <a:chOff x="5859262" y="4811697"/>
            <a:chExt cx="3089755" cy="839900"/>
          </a:xfrm>
        </p:grpSpPr>
        <p:sp>
          <p:nvSpPr>
            <p:cNvPr id="88" name="67Text"/>
            <p:cNvSpPr txBox="1"/>
            <p:nvPr/>
          </p:nvSpPr>
          <p:spPr>
            <a:xfrm>
              <a:off x="6217248" y="5158885"/>
              <a:ext cx="2731769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00000"/>
                  </a:solidFill>
                  <a:latin typeface="+mj-lt"/>
                </a:rPr>
                <a:t>Sense amplifier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5859262" y="4811697"/>
              <a:ext cx="532660" cy="612559"/>
            </a:xfrm>
            <a:custGeom>
              <a:avLst/>
              <a:gdLst>
                <a:gd name="connsiteX0" fmla="*/ 532660 w 532660"/>
                <a:gd name="connsiteY0" fmla="*/ 612559 h 612559"/>
                <a:gd name="connsiteX1" fmla="*/ 106532 w 532660"/>
                <a:gd name="connsiteY1" fmla="*/ 390618 h 612559"/>
                <a:gd name="connsiteX2" fmla="*/ 0 w 532660"/>
                <a:gd name="connsiteY2" fmla="*/ 0 h 61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660" h="612559">
                  <a:moveTo>
                    <a:pt x="532660" y="612559"/>
                  </a:moveTo>
                  <a:cubicBezTo>
                    <a:pt x="363984" y="552635"/>
                    <a:pt x="195309" y="492711"/>
                    <a:pt x="106532" y="390618"/>
                  </a:cubicBezTo>
                  <a:cubicBezTo>
                    <a:pt x="17755" y="288525"/>
                    <a:pt x="8877" y="144262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38200" y="1676400"/>
            <a:ext cx="3935834" cy="13933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latin typeface="+mj-lt"/>
              </a:rPr>
              <a:t>Three steps of charge movement</a:t>
            </a:r>
          </a:p>
        </p:txBody>
      </p:sp>
    </p:spTree>
    <p:extLst>
      <p:ext uri="{BB962C8B-B14F-4D97-AF65-F5344CB8AC3E}">
        <p14:creationId xmlns:p14="http://schemas.microsoft.com/office/powerpoint/2010/main" val="272526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9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67Text"/>
          <p:cNvSpPr txBox="1"/>
          <p:nvPr/>
        </p:nvSpPr>
        <p:spPr>
          <a:xfrm>
            <a:off x="2965172" y="4152803"/>
            <a:ext cx="1317805" cy="3787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rgbClr val="000000"/>
                </a:solidFill>
                <a:latin typeface="+mj-lt"/>
              </a:rPr>
              <a:t>Sensing</a:t>
            </a:r>
          </a:p>
        </p:txBody>
      </p:sp>
      <p:sp>
        <p:nvSpPr>
          <p:cNvPr id="76" name="67Text"/>
          <p:cNvSpPr txBox="1"/>
          <p:nvPr/>
        </p:nvSpPr>
        <p:spPr>
          <a:xfrm>
            <a:off x="4884572" y="4140528"/>
            <a:ext cx="1317805" cy="3787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rgbClr val="000000"/>
                </a:solidFill>
                <a:latin typeface="+mj-lt"/>
              </a:rPr>
              <a:t>Restore</a:t>
            </a:r>
          </a:p>
        </p:txBody>
      </p:sp>
      <p:sp>
        <p:nvSpPr>
          <p:cNvPr id="48" name="67Text"/>
          <p:cNvSpPr txBox="1"/>
          <p:nvPr/>
        </p:nvSpPr>
        <p:spPr>
          <a:xfrm>
            <a:off x="-76200" y="4111946"/>
            <a:ext cx="2938003" cy="3815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>
                <a:solidFill>
                  <a:srgbClr val="000000"/>
                </a:solidFill>
                <a:latin typeface="+mj-lt"/>
              </a:rPr>
              <a:t>Timing Parameters</a:t>
            </a:r>
          </a:p>
        </p:txBody>
      </p:sp>
      <p:sp>
        <p:nvSpPr>
          <p:cNvPr id="168" name="DRAM"/>
          <p:cNvSpPr/>
          <p:nvPr/>
        </p:nvSpPr>
        <p:spPr>
          <a:xfrm>
            <a:off x="927299" y="2790455"/>
            <a:ext cx="438912" cy="138230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9" name="DRAM"/>
          <p:cNvSpPr/>
          <p:nvPr/>
        </p:nvSpPr>
        <p:spPr>
          <a:xfrm>
            <a:off x="927299" y="2667000"/>
            <a:ext cx="438912" cy="138230"/>
          </a:xfrm>
          <a:prstGeom prst="roundRect">
            <a:avLst>
              <a:gd name="adj" fmla="val 20672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6" name="DRAM"/>
          <p:cNvSpPr/>
          <p:nvPr/>
        </p:nvSpPr>
        <p:spPr>
          <a:xfrm>
            <a:off x="927299" y="2924737"/>
            <a:ext cx="438912" cy="265503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43849" y="3229273"/>
            <a:ext cx="6243104" cy="921266"/>
            <a:chOff x="2743849" y="3427979"/>
            <a:chExt cx="6243104" cy="921266"/>
          </a:xfrm>
        </p:grpSpPr>
        <p:sp>
          <p:nvSpPr>
            <p:cNvPr id="35" name="Rectangle 34"/>
            <p:cNvSpPr/>
            <p:nvPr/>
          </p:nvSpPr>
          <p:spPr>
            <a:xfrm>
              <a:off x="2743849" y="3427979"/>
              <a:ext cx="6189223" cy="91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67Text"/>
            <p:cNvSpPr txBox="1"/>
            <p:nvPr/>
          </p:nvSpPr>
          <p:spPr>
            <a:xfrm>
              <a:off x="7634774" y="3434845"/>
              <a:ext cx="1352179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Data 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51424" y="1401492"/>
            <a:ext cx="6235662" cy="920247"/>
            <a:chOff x="2751424" y="1600198"/>
            <a:chExt cx="6235662" cy="920247"/>
          </a:xfrm>
        </p:grpSpPr>
        <p:sp>
          <p:nvSpPr>
            <p:cNvPr id="4" name="Rectangle 3"/>
            <p:cNvSpPr/>
            <p:nvPr/>
          </p:nvSpPr>
          <p:spPr>
            <a:xfrm>
              <a:off x="2751424" y="1600198"/>
              <a:ext cx="6181648" cy="91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67Text"/>
            <p:cNvSpPr txBox="1"/>
            <p:nvPr/>
          </p:nvSpPr>
          <p:spPr>
            <a:xfrm>
              <a:off x="7620000" y="1606045"/>
              <a:ext cx="1367086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Data 1</a:t>
              </a:r>
            </a:p>
          </p:txBody>
        </p:sp>
      </p:grpSp>
      <p:sp>
        <p:nvSpPr>
          <p:cNvPr id="121" name="TextBox 44"/>
          <p:cNvSpPr txBox="1"/>
          <p:nvPr/>
        </p:nvSpPr>
        <p:spPr>
          <a:xfrm>
            <a:off x="2861803" y="990600"/>
            <a:ext cx="769663" cy="4309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cell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2743200" y="4114800"/>
            <a:ext cx="6181649" cy="2287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67Text"/>
          <p:cNvSpPr txBox="1"/>
          <p:nvPr/>
        </p:nvSpPr>
        <p:spPr>
          <a:xfrm>
            <a:off x="7637673" y="4150539"/>
            <a:ext cx="12954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i="1" dirty="0">
                <a:solidFill>
                  <a:srgbClr val="000000"/>
                </a:solidFill>
                <a:latin typeface="+mj-lt"/>
              </a:rPr>
              <a:t>time</a:t>
            </a:r>
          </a:p>
        </p:txBody>
      </p:sp>
      <p:sp>
        <p:nvSpPr>
          <p:cNvPr id="94" name="67Text"/>
          <p:cNvSpPr txBox="1"/>
          <p:nvPr/>
        </p:nvSpPr>
        <p:spPr>
          <a:xfrm rot="16200000">
            <a:off x="1100750" y="2546882"/>
            <a:ext cx="2742182" cy="4514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charge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" name="TextBox 44"/>
          <p:cNvSpPr txBox="1"/>
          <p:nvPr/>
        </p:nvSpPr>
        <p:spPr>
          <a:xfrm>
            <a:off x="2713657" y="2758935"/>
            <a:ext cx="2758999" cy="4309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Sense amplifier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7953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Charge over Time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663780" y="1410559"/>
            <a:ext cx="944578" cy="1367157"/>
            <a:chOff x="3611229" y="1661914"/>
            <a:chExt cx="944578" cy="1367157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3611229" y="1661914"/>
              <a:ext cx="944578" cy="976371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V="1">
              <a:off x="3611229" y="2796042"/>
              <a:ext cx="944578" cy="233029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752230" y="1410559"/>
            <a:ext cx="914400" cy="1369062"/>
            <a:chOff x="2714504" y="1234438"/>
            <a:chExt cx="914400" cy="1369062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2714504" y="1234438"/>
              <a:ext cx="914400" cy="0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2714701" y="2603500"/>
              <a:ext cx="911353" cy="0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618518" y="1419702"/>
            <a:ext cx="1867094" cy="1116969"/>
            <a:chOff x="4565094" y="1579885"/>
            <a:chExt cx="1867094" cy="1116969"/>
          </a:xfrm>
        </p:grpSpPr>
        <p:cxnSp>
          <p:nvCxnSpPr>
            <p:cNvPr id="139" name="Straight Arrow Connector 138"/>
            <p:cNvCxnSpPr/>
            <p:nvPr/>
          </p:nvCxnSpPr>
          <p:spPr>
            <a:xfrm flipV="1">
              <a:off x="4565094" y="1579885"/>
              <a:ext cx="1867094" cy="1116969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flipV="1">
              <a:off x="4565095" y="1582172"/>
              <a:ext cx="1856932" cy="971424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Down Arrow 50"/>
          <p:cNvSpPr/>
          <p:nvPr/>
        </p:nvSpPr>
        <p:spPr>
          <a:xfrm>
            <a:off x="3360437" y="1774957"/>
            <a:ext cx="575605" cy="751598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Down Arrow 51"/>
          <p:cNvSpPr/>
          <p:nvPr/>
        </p:nvSpPr>
        <p:spPr>
          <a:xfrm rot="10800000">
            <a:off x="4330716" y="1982507"/>
            <a:ext cx="575605" cy="751598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4638165" y="4070069"/>
            <a:ext cx="3407" cy="148438"/>
          </a:xfrm>
          <a:prstGeom prst="straightConnector1">
            <a:avLst/>
          </a:prstGeom>
          <a:ln w="34925" cap="rnd">
            <a:solidFill>
              <a:schemeClr val="tx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unchline"/>
          <p:cNvSpPr txBox="1"/>
          <p:nvPr/>
        </p:nvSpPr>
        <p:spPr>
          <a:xfrm>
            <a:off x="0" y="5486400"/>
            <a:ext cx="9144000" cy="7620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+mj-lt"/>
              </a:rPr>
              <a:t>Why does DRAM need the extra timing margin?</a:t>
            </a:r>
          </a:p>
        </p:txBody>
      </p:sp>
      <p:sp>
        <p:nvSpPr>
          <p:cNvPr id="53" name="67Text"/>
          <p:cNvSpPr txBox="1"/>
          <p:nvPr/>
        </p:nvSpPr>
        <p:spPr>
          <a:xfrm>
            <a:off x="914400" y="4500330"/>
            <a:ext cx="1829449" cy="4526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In theory</a:t>
            </a:r>
          </a:p>
        </p:txBody>
      </p:sp>
      <p:sp>
        <p:nvSpPr>
          <p:cNvPr id="86" name="Oval 85"/>
          <p:cNvSpPr/>
          <p:nvPr/>
        </p:nvSpPr>
        <p:spPr>
          <a:xfrm>
            <a:off x="911833" y="1137459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01" name="Straight Connector 100"/>
          <p:cNvCxnSpPr>
            <a:stCxn id="169" idx="0"/>
            <a:endCxn id="86" idx="4"/>
          </p:cNvCxnSpPr>
          <p:nvPr/>
        </p:nvCxnSpPr>
        <p:spPr>
          <a:xfrm flipH="1" flipV="1">
            <a:off x="1140433" y="1594659"/>
            <a:ext cx="6322" cy="107234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DRAM"/>
          <p:cNvSpPr/>
          <p:nvPr/>
        </p:nvSpPr>
        <p:spPr>
          <a:xfrm>
            <a:off x="916848" y="2667000"/>
            <a:ext cx="457200" cy="533400"/>
          </a:xfrm>
          <a:prstGeom prst="roundRect">
            <a:avLst>
              <a:gd name="adj" fmla="val 11319"/>
            </a:avLst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23263" y="1148889"/>
            <a:ext cx="438912" cy="4389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7" name="Down Arrow 156"/>
          <p:cNvSpPr/>
          <p:nvPr/>
        </p:nvSpPr>
        <p:spPr>
          <a:xfrm>
            <a:off x="991842" y="1613200"/>
            <a:ext cx="301752" cy="1046941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9" name="Down Arrow 158"/>
          <p:cNvSpPr/>
          <p:nvPr/>
        </p:nvSpPr>
        <p:spPr>
          <a:xfrm rot="10800000">
            <a:off x="993747" y="1613199"/>
            <a:ext cx="301752" cy="1053736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67" name="Straight Connector 166"/>
          <p:cNvCxnSpPr>
            <a:endCxn id="86" idx="0"/>
          </p:cNvCxnSpPr>
          <p:nvPr/>
        </p:nvCxnSpPr>
        <p:spPr>
          <a:xfrm>
            <a:off x="1140433" y="1059576"/>
            <a:ext cx="0" cy="7788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473686" y="1407347"/>
            <a:ext cx="1378228" cy="3773123"/>
            <a:chOff x="6473686" y="4724657"/>
            <a:chExt cx="1378228" cy="517630"/>
          </a:xfrm>
        </p:grpSpPr>
        <p:sp>
          <p:nvSpPr>
            <p:cNvPr id="31" name="Rectangle 30"/>
            <p:cNvSpPr/>
            <p:nvPr/>
          </p:nvSpPr>
          <p:spPr>
            <a:xfrm>
              <a:off x="6477000" y="4724657"/>
              <a:ext cx="1371600" cy="517630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67Text"/>
            <p:cNvSpPr txBox="1"/>
            <p:nvPr/>
          </p:nvSpPr>
          <p:spPr>
            <a:xfrm>
              <a:off x="6473686" y="5163716"/>
              <a:ext cx="1378228" cy="6796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i="1" dirty="0">
                  <a:solidFill>
                    <a:schemeClr val="bg1"/>
                  </a:solidFill>
                  <a:latin typeface="+mj-lt"/>
                </a:rPr>
                <a:t>margin</a:t>
              </a:r>
            </a:p>
          </p:txBody>
        </p:sp>
      </p:grpSp>
      <p:sp>
        <p:nvSpPr>
          <p:cNvPr id="56" name="67Text"/>
          <p:cNvSpPr txBox="1"/>
          <p:nvPr/>
        </p:nvSpPr>
        <p:spPr>
          <a:xfrm>
            <a:off x="1318691" y="1104088"/>
            <a:ext cx="974969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cell</a:t>
            </a:r>
          </a:p>
        </p:txBody>
      </p:sp>
      <p:sp>
        <p:nvSpPr>
          <p:cNvPr id="58" name="67Text"/>
          <p:cNvSpPr txBox="1"/>
          <p:nvPr/>
        </p:nvSpPr>
        <p:spPr>
          <a:xfrm>
            <a:off x="-201667" y="3215729"/>
            <a:ext cx="2731769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Sense amplifier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734056" y="1178739"/>
            <a:ext cx="3743592" cy="3617899"/>
            <a:chOff x="2743849" y="1143000"/>
            <a:chExt cx="3743592" cy="3617899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2743849" y="4688662"/>
              <a:ext cx="3743592" cy="0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2743973" y="4612461"/>
              <a:ext cx="3407" cy="148438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486793" y="1143000"/>
              <a:ext cx="0" cy="3545662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Straight Arrow Connector 122"/>
          <p:cNvCxnSpPr/>
          <p:nvPr/>
        </p:nvCxnSpPr>
        <p:spPr>
          <a:xfrm flipH="1" flipV="1">
            <a:off x="2743201" y="1096694"/>
            <a:ext cx="2446" cy="3015252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6477000" y="4038600"/>
            <a:ext cx="2" cy="152400"/>
          </a:xfrm>
          <a:prstGeom prst="straightConnector1">
            <a:avLst/>
          </a:prstGeom>
          <a:ln w="34925" cap="rnd">
            <a:solidFill>
              <a:schemeClr val="tx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14400" y="1143000"/>
            <a:ext cx="6935873" cy="4267200"/>
            <a:chOff x="914400" y="1143000"/>
            <a:chExt cx="6935873" cy="4267200"/>
          </a:xfrm>
        </p:grpSpPr>
        <p:sp>
          <p:nvSpPr>
            <p:cNvPr id="54" name="67Text"/>
            <p:cNvSpPr txBox="1"/>
            <p:nvPr/>
          </p:nvSpPr>
          <p:spPr>
            <a:xfrm>
              <a:off x="914400" y="4950734"/>
              <a:ext cx="1829449" cy="45946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i="1" dirty="0">
                  <a:solidFill>
                    <a:srgbClr val="C00000"/>
                  </a:solidFill>
                  <a:latin typeface="+mj-lt"/>
                </a:rPr>
                <a:t>In practice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2743200" y="5109362"/>
              <a:ext cx="3407" cy="148438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850273" y="1143000"/>
              <a:ext cx="0" cy="4114800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4" idx="3"/>
            </p:cNvCxnSpPr>
            <p:nvPr/>
          </p:nvCxnSpPr>
          <p:spPr>
            <a:xfrm>
              <a:off x="2743849" y="5180467"/>
              <a:ext cx="5104751" cy="2521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49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6" grpId="0"/>
      <p:bldP spid="48" grpId="0"/>
      <p:bldP spid="168" grpId="0" animBg="1"/>
      <p:bldP spid="169" grpId="0" animBg="1"/>
      <p:bldP spid="121" grpId="0"/>
      <p:bldP spid="43" grpId="0"/>
      <p:bldP spid="51" grpId="0" animBg="1"/>
      <p:bldP spid="52" grpId="0" animBg="1"/>
      <p:bldP spid="60" grpId="0"/>
      <p:bldP spid="53" grpId="0"/>
      <p:bldP spid="148" grpId="0" animBg="1"/>
      <p:bldP spid="148" grpId="1" animBg="1"/>
      <p:bldP spid="157" grpId="0" animBg="1"/>
      <p:bldP spid="157" grpId="1" animBg="1"/>
      <p:bldP spid="159" grpId="0" animBg="1"/>
      <p:bldP spid="159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tx1"/>
                </a:solidFill>
                <a:latin typeface="Calibri Light"/>
              </a:rPr>
              <a:t>1. Process 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for cell that can store small amount of charge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tx1"/>
                </a:solidFill>
                <a:latin typeface="Calibri Light"/>
              </a:rPr>
              <a:t>2. Temperature Dependence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leaks more charge at higher 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9760" y="152401"/>
            <a:ext cx="852424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Two Reasons for Timing Margin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976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latin typeface="Calibri Light"/>
              </a:rPr>
              <a:t>1. Process 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Leads to extra timing margin for cell that can store small amount of charge;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latin typeface="Calibri Light"/>
              </a:rPr>
              <a:t>1. Process 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for cells that can store large amount of charge</a:t>
            </a:r>
          </a:p>
        </p:txBody>
      </p:sp>
    </p:spTree>
    <p:extLst>
      <p:ext uri="{BB962C8B-B14F-4D97-AF65-F5344CB8AC3E}">
        <p14:creationId xmlns:p14="http://schemas.microsoft.com/office/powerpoint/2010/main" val="219291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3" grpId="0" animBg="1"/>
      <p:bldP spid="12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1219200" y="4191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size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19200" y="4572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charge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876800" y="4191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Different size </a:t>
            </a:r>
            <a:r>
              <a:rPr lang="en-US" sz="32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76800" y="4572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Different charge </a:t>
            </a:r>
            <a:r>
              <a:rPr lang="en-US" sz="32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219200" y="4953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latency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876800" y="4953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Different latency</a:t>
            </a:r>
          </a:p>
        </p:txBody>
      </p:sp>
      <p:sp>
        <p:nvSpPr>
          <p:cNvPr id="10" name="Punchline"/>
          <p:cNvSpPr txBox="1"/>
          <p:nvPr/>
        </p:nvSpPr>
        <p:spPr>
          <a:xfrm>
            <a:off x="1219200" y="4267200"/>
            <a:ext cx="6705600" cy="60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Large variation in cell size 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2" name="Punchline"/>
          <p:cNvSpPr txBox="1"/>
          <p:nvPr/>
        </p:nvSpPr>
        <p:spPr>
          <a:xfrm>
            <a:off x="1219200" y="4800600"/>
            <a:ext cx="6705600" cy="6096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Large variation in charge 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3" name="Punchline"/>
          <p:cNvSpPr txBox="1"/>
          <p:nvPr/>
        </p:nvSpPr>
        <p:spPr>
          <a:xfrm>
            <a:off x="1219200" y="5334000"/>
            <a:ext cx="67056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</a:rPr>
              <a:t>Large variation in access latency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4462" y="54523"/>
            <a:ext cx="8915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Cells are Not Equal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64347" y="1221640"/>
            <a:ext cx="2822278" cy="2987093"/>
            <a:chOff x="4974507" y="1508707"/>
            <a:chExt cx="2822278" cy="2987093"/>
          </a:xfrm>
        </p:grpSpPr>
        <p:cxnSp>
          <p:nvCxnSpPr>
            <p:cNvPr id="14" name="Straight Connector 13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3" name="Punchline"/>
          <p:cNvSpPr txBox="1"/>
          <p:nvPr/>
        </p:nvSpPr>
        <p:spPr>
          <a:xfrm>
            <a:off x="5022087" y="685800"/>
            <a:ext cx="2699001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Real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364871" y="685800"/>
            <a:ext cx="2746247" cy="3522933"/>
            <a:chOff x="1375031" y="972867"/>
            <a:chExt cx="2746247" cy="3522933"/>
          </a:xfrm>
        </p:grpSpPr>
        <p:grpSp>
          <p:nvGrpSpPr>
            <p:cNvPr id="57" name="Group 56"/>
            <p:cNvGrpSpPr/>
            <p:nvPr/>
          </p:nvGrpSpPr>
          <p:grpSpPr>
            <a:xfrm>
              <a:off x="1375031" y="1508707"/>
              <a:ext cx="2746247" cy="2987093"/>
              <a:chOff x="1375031" y="1508707"/>
              <a:chExt cx="2746247" cy="2987093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2894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466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2038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6610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750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8322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1600200" y="1508707"/>
                <a:ext cx="6478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DRAM"/>
              <p:cNvSpPr/>
              <p:nvPr/>
            </p:nvSpPr>
            <p:spPr>
              <a:xfrm>
                <a:off x="13780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2057400" y="1508707"/>
                <a:ext cx="6478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DRAM"/>
              <p:cNvSpPr/>
              <p:nvPr/>
            </p:nvSpPr>
            <p:spPr>
              <a:xfrm>
                <a:off x="18352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2514600" y="1508707"/>
                <a:ext cx="9524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DRAM"/>
              <p:cNvSpPr/>
              <p:nvPr/>
            </p:nvSpPr>
            <p:spPr>
              <a:xfrm>
                <a:off x="2295524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2975231" y="1508707"/>
                <a:ext cx="6093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DRAM"/>
              <p:cNvSpPr/>
              <p:nvPr/>
            </p:nvSpPr>
            <p:spPr>
              <a:xfrm>
                <a:off x="2752724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3432431" y="1508707"/>
                <a:ext cx="3047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DRAM"/>
              <p:cNvSpPr/>
              <p:nvPr/>
            </p:nvSpPr>
            <p:spPr>
              <a:xfrm>
                <a:off x="32068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V="1">
                <a:off x="3889631" y="1508707"/>
                <a:ext cx="0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DRAM"/>
              <p:cNvSpPr/>
              <p:nvPr/>
            </p:nvSpPr>
            <p:spPr>
              <a:xfrm>
                <a:off x="3661031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2924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7496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2068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6640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3780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8352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2924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7496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2068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6640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3780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352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2924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7496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2068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6640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2924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7496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2068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6640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3780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8352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3780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8352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3008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7580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2152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6724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3864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8436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</p:grpSp>
        <p:sp>
          <p:nvSpPr>
            <p:cNvPr id="58" name="Punchline"/>
            <p:cNvSpPr txBox="1"/>
            <p:nvPr/>
          </p:nvSpPr>
          <p:spPr>
            <a:xfrm>
              <a:off x="1386461" y="972867"/>
              <a:ext cx="2731770" cy="6273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600" dirty="0">
                  <a:latin typeface="+mj-lt"/>
                </a:rPr>
                <a:t>Ideal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7284" y="2568741"/>
            <a:ext cx="2706116" cy="1404936"/>
            <a:chOff x="5447284" y="3064088"/>
            <a:chExt cx="2706116" cy="1404936"/>
          </a:xfrm>
        </p:grpSpPr>
        <p:grpSp>
          <p:nvGrpSpPr>
            <p:cNvPr id="114" name="Group 113"/>
            <p:cNvGrpSpPr/>
            <p:nvPr/>
          </p:nvGrpSpPr>
          <p:grpSpPr>
            <a:xfrm>
              <a:off x="5718553" y="3629124"/>
              <a:ext cx="2434847" cy="839900"/>
              <a:chOff x="5859262" y="4811697"/>
              <a:chExt cx="2434847" cy="839900"/>
            </a:xfrm>
          </p:grpSpPr>
          <p:sp>
            <p:nvSpPr>
              <p:cNvPr id="115" name="67Text"/>
              <p:cNvSpPr txBox="1"/>
              <p:nvPr/>
            </p:nvSpPr>
            <p:spPr>
              <a:xfrm>
                <a:off x="6217248" y="5158885"/>
                <a:ext cx="2076861" cy="49271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Largest cell</a:t>
                </a:r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5859262" y="4811697"/>
                <a:ext cx="532660" cy="612559"/>
              </a:xfrm>
              <a:custGeom>
                <a:avLst/>
                <a:gdLst>
                  <a:gd name="connsiteX0" fmla="*/ 532660 w 532660"/>
                  <a:gd name="connsiteY0" fmla="*/ 612559 h 612559"/>
                  <a:gd name="connsiteX1" fmla="*/ 106532 w 532660"/>
                  <a:gd name="connsiteY1" fmla="*/ 390618 h 612559"/>
                  <a:gd name="connsiteX2" fmla="*/ 0 w 532660"/>
                  <a:gd name="connsiteY2" fmla="*/ 0 h 61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2660" h="612559">
                    <a:moveTo>
                      <a:pt x="532660" y="612559"/>
                    </a:moveTo>
                    <a:cubicBezTo>
                      <a:pt x="363984" y="552635"/>
                      <a:pt x="195309" y="492711"/>
                      <a:pt x="106532" y="390618"/>
                    </a:cubicBezTo>
                    <a:cubicBezTo>
                      <a:pt x="17755" y="288525"/>
                      <a:pt x="8877" y="144262"/>
                      <a:pt x="0" y="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Oval 116"/>
            <p:cNvSpPr/>
            <p:nvPr/>
          </p:nvSpPr>
          <p:spPr>
            <a:xfrm>
              <a:off x="5447284" y="3064088"/>
              <a:ext cx="548640" cy="5486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99686" y="840379"/>
            <a:ext cx="2524364" cy="1246826"/>
            <a:chOff x="6499686" y="1335726"/>
            <a:chExt cx="2524364" cy="1246826"/>
          </a:xfrm>
        </p:grpSpPr>
        <p:grpSp>
          <p:nvGrpSpPr>
            <p:cNvPr id="111" name="Group 110"/>
            <p:cNvGrpSpPr/>
            <p:nvPr/>
          </p:nvGrpSpPr>
          <p:grpSpPr>
            <a:xfrm>
              <a:off x="6621900" y="1335726"/>
              <a:ext cx="2402150" cy="1004789"/>
              <a:chOff x="6818050" y="841766"/>
              <a:chExt cx="2402150" cy="1004789"/>
            </a:xfrm>
          </p:grpSpPr>
          <p:sp>
            <p:nvSpPr>
              <p:cNvPr id="112" name="67Text"/>
              <p:cNvSpPr txBox="1"/>
              <p:nvPr/>
            </p:nvSpPr>
            <p:spPr>
              <a:xfrm>
                <a:off x="7238901" y="841766"/>
                <a:ext cx="1981299" cy="49271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+mj-lt"/>
                  </a:rPr>
                  <a:t>Smallest cell</a:t>
                </a:r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6818050" y="1127464"/>
                <a:ext cx="443884" cy="719091"/>
              </a:xfrm>
              <a:custGeom>
                <a:avLst/>
                <a:gdLst>
                  <a:gd name="connsiteX0" fmla="*/ 443884 w 443884"/>
                  <a:gd name="connsiteY0" fmla="*/ 0 h 719091"/>
                  <a:gd name="connsiteX1" fmla="*/ 168676 w 443884"/>
                  <a:gd name="connsiteY1" fmla="*/ 186431 h 719091"/>
                  <a:gd name="connsiteX2" fmla="*/ 0 w 443884"/>
                  <a:gd name="connsiteY2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3884" h="719091">
                    <a:moveTo>
                      <a:pt x="443884" y="0"/>
                    </a:moveTo>
                    <a:cubicBezTo>
                      <a:pt x="343270" y="33291"/>
                      <a:pt x="242657" y="66583"/>
                      <a:pt x="168676" y="186431"/>
                    </a:cubicBezTo>
                    <a:cubicBezTo>
                      <a:pt x="94695" y="306279"/>
                      <a:pt x="47347" y="512685"/>
                      <a:pt x="0" y="719091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8" name="Oval 117"/>
            <p:cNvSpPr/>
            <p:nvPr/>
          </p:nvSpPr>
          <p:spPr>
            <a:xfrm>
              <a:off x="6499686" y="2331821"/>
              <a:ext cx="256616" cy="25073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9" grpId="0"/>
      <p:bldP spid="119" grpId="1"/>
      <p:bldP spid="120" grpId="0"/>
      <p:bldP spid="120" grpId="1"/>
      <p:bldP spid="10" grpId="0"/>
      <p:bldP spid="122" grpId="0"/>
      <p:bldP spid="123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tx1"/>
                </a:solidFill>
                <a:latin typeface="Calibri Light"/>
              </a:rPr>
              <a:t>1. Process 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alibri Light"/>
              </a:rPr>
              <a:t>Leads to </a:t>
            </a:r>
            <a:r>
              <a:rPr lang="en-US" sz="2800" i="1" dirty="0">
                <a:solidFill>
                  <a:srgbClr val="C00000"/>
                </a:solidFill>
                <a:latin typeface="Calibri Light"/>
              </a:rPr>
              <a:t>extra timing margin </a:t>
            </a:r>
            <a:r>
              <a:rPr lang="en-US" sz="2800" dirty="0">
                <a:solidFill>
                  <a:schemeClr val="tx1"/>
                </a:solidFill>
                <a:latin typeface="Calibri Light"/>
              </a:rPr>
              <a:t>for cells that can store large amount of charge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tx1"/>
                </a:solidFill>
                <a:latin typeface="Calibri Light"/>
              </a:rPr>
              <a:t>2. Temperature Dependence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leaks more charge at higher 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52401"/>
            <a:ext cx="8686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Two Reasons for Timing Margin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latin typeface="Calibri Light"/>
              </a:rPr>
              <a:t>2. Temperature Dependence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leaks more charge at higher 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  <a:latin typeface="Calibri Light"/>
              </a:rPr>
              <a:t>2. Temperature Dependence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DRAM leaks more charge at higher 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unchline"/>
          <p:cNvSpPr txBox="1"/>
          <p:nvPr/>
        </p:nvSpPr>
        <p:spPr>
          <a:xfrm>
            <a:off x="457199" y="4876800"/>
            <a:ext cx="8305801" cy="1676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Cells store small charge at high temperature 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  <a:latin typeface="+mj-lt"/>
              </a:rPr>
              <a:t>and large charge at low temperature 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  <a:latin typeface="+mj-lt"/>
                <a:sym typeface="Wingdings"/>
              </a:rPr>
              <a:t> Large variation in access latency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90600" y="1066800"/>
            <a:ext cx="3581400" cy="39624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314450" y="1716987"/>
            <a:ext cx="2822278" cy="2987093"/>
            <a:chOff x="4974507" y="1508707"/>
            <a:chExt cx="2822278" cy="2987093"/>
          </a:xfrm>
        </p:grpSpPr>
        <p:cxnSp>
          <p:nvCxnSpPr>
            <p:cNvPr id="101" name="Straight Connector 100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4620511" y="1066800"/>
            <a:ext cx="3581400" cy="3962400"/>
          </a:xfrm>
          <a:prstGeom prst="rect">
            <a:avLst/>
          </a:prstGeom>
          <a:solidFill>
            <a:srgbClr val="C00000">
              <a:alpha val="5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itle 1"/>
              <p:cNvSpPr txBox="1">
                <a:spLocks/>
              </p:cNvSpPr>
              <p:nvPr/>
            </p:nvSpPr>
            <p:spPr>
              <a:xfrm>
                <a:off x="152400" y="152401"/>
                <a:ext cx="9144000" cy="76199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400" b="1" dirty="0"/>
                  <a:t>Charge Leakage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4400" b="1" dirty="0"/>
                  <a:t> Temperature</a:t>
                </a:r>
              </a:p>
            </p:txBody>
          </p:sp>
        </mc:Choice>
        <mc:Fallback xmlns="">
          <p:sp>
            <p:nvSpPr>
              <p:cNvPr id="11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1"/>
                <a:ext cx="9144000" cy="761999"/>
              </a:xfrm>
              <a:prstGeom prst="rect">
                <a:avLst/>
              </a:prstGeom>
              <a:blipFill>
                <a:blip r:embed="rId3"/>
                <a:stretch>
                  <a:fillRect l="-2667" t="-16000" b="-384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Punchline"/>
          <p:cNvSpPr txBox="1"/>
          <p:nvPr/>
        </p:nvSpPr>
        <p:spPr>
          <a:xfrm>
            <a:off x="1066800" y="1125267"/>
            <a:ext cx="3427981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Room Temp.</a:t>
            </a:r>
          </a:p>
        </p:txBody>
      </p:sp>
      <p:sp>
        <p:nvSpPr>
          <p:cNvPr id="167" name="Punchline"/>
          <p:cNvSpPr txBox="1"/>
          <p:nvPr/>
        </p:nvSpPr>
        <p:spPr>
          <a:xfrm>
            <a:off x="4648200" y="1125267"/>
            <a:ext cx="3505199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Hot Temp. (85°C)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942089" y="4953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Small leakage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4494782" y="4953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+mj-lt"/>
              </a:rPr>
              <a:t>Large leakage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4964347" y="1716987"/>
            <a:ext cx="2822278" cy="2987093"/>
            <a:chOff x="4974507" y="1508707"/>
            <a:chExt cx="2822278" cy="2987093"/>
          </a:xfrm>
        </p:grpSpPr>
        <p:cxnSp>
          <p:nvCxnSpPr>
            <p:cNvPr id="148" name="Straight Connector 147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8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216" grpId="0"/>
      <p:bldP spid="216" grpId="1"/>
      <p:bldP spid="217" grpId="0"/>
      <p:bldP spid="2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210"/>
            <a:ext cx="8229600" cy="1143000"/>
          </a:xfrm>
        </p:spPr>
        <p:txBody>
          <a:bodyPr/>
          <a:lstStyle/>
          <a:p>
            <a:r>
              <a:rPr lang="en-US" sz="4400" dirty="0"/>
              <a:t>The Reliability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33968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Data from all of Facebook’s servers worldwide</a:t>
            </a:r>
          </a:p>
          <a:p>
            <a:r>
              <a:rPr lang="en-US" sz="1800" dirty="0"/>
              <a:t>Meza+, “</a:t>
            </a:r>
            <a:r>
              <a:rPr lang="en-US" sz="1800" dirty="0">
                <a:solidFill>
                  <a:srgbClr val="0000FF"/>
                </a:solidFill>
              </a:rPr>
              <a:t>Revisiting Memory Errors in Large-Scale Production Data Centers</a:t>
            </a:r>
            <a:r>
              <a:rPr lang="en-US" sz="1800" dirty="0"/>
              <a:t>,” DSN’15.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hape 402"/>
          <p:cNvSpPr/>
          <p:nvPr/>
        </p:nvSpPr>
        <p:spPr>
          <a:xfrm rot="548035">
            <a:off x="6981778" y="2908446"/>
            <a:ext cx="1526103" cy="2358594"/>
          </a:xfrm>
          <a:prstGeom prst="rect">
            <a:avLst/>
          </a:prstGeom>
          <a:solidFill>
            <a:srgbClr val="FFFFFF"/>
          </a:solidFill>
          <a:ln w="25400">
            <a:solidFill/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pc="0">
                <a:solidFill>
                  <a:srgbClr val="000000"/>
                </a:solidFill>
              </a:defRPr>
            </a:pPr>
            <a:r>
              <a:rPr sz="3800" i="1" spc="-38" dirty="0">
                <a:solidFill>
                  <a:srgbClr val="405F82"/>
                </a:solidFill>
                <a:latin typeface="Garamond"/>
                <a:ea typeface=""/>
                <a:sym typeface="Vista Sans OT Medium"/>
              </a:rPr>
              <a:t>Intuition:</a:t>
            </a:r>
            <a:br>
              <a:rPr sz="3800" i="1" spc="-38" dirty="0">
                <a:solidFill>
                  <a:srgbClr val="405F82"/>
                </a:solidFill>
                <a:latin typeface="Garamond"/>
                <a:ea typeface=""/>
                <a:sym typeface="Vista Sans OT Medium"/>
              </a:rPr>
            </a:br>
            <a:r>
              <a:rPr sz="3800" i="1" spc="-38" dirty="0">
                <a:solidFill>
                  <a:srgbClr val="0000FF"/>
                </a:solidFill>
                <a:latin typeface="Garamond"/>
                <a:ea typeface=""/>
                <a:sym typeface="Vista Sans OT Medium"/>
              </a:rPr>
              <a:t>quadratic</a:t>
            </a:r>
            <a:br>
              <a:rPr sz="3800" i="1" spc="-38" dirty="0">
                <a:solidFill>
                  <a:srgbClr val="0000FF"/>
                </a:solidFill>
                <a:latin typeface="Garamond"/>
                <a:ea typeface=""/>
                <a:sym typeface="Vista Sans OT Medium"/>
              </a:rPr>
            </a:br>
            <a:r>
              <a:rPr sz="3800" i="1" spc="-38" dirty="0">
                <a:solidFill>
                  <a:srgbClr val="0000FF"/>
                </a:solidFill>
                <a:latin typeface="Garamond"/>
                <a:ea typeface=""/>
                <a:sym typeface="Vista Sans OT Medium"/>
              </a:rPr>
              <a:t>increase in</a:t>
            </a:r>
            <a:br>
              <a:rPr sz="3800" i="1" spc="-38" dirty="0">
                <a:solidFill>
                  <a:srgbClr val="0000FF"/>
                </a:solidFill>
                <a:latin typeface="Garamond"/>
                <a:ea typeface=""/>
                <a:sym typeface="Vista Sans OT Medium"/>
              </a:rPr>
            </a:br>
            <a:r>
              <a:rPr sz="3800" i="1" spc="-38" dirty="0">
                <a:solidFill>
                  <a:srgbClr val="0000FF"/>
                </a:solidFill>
                <a:latin typeface="Garamond"/>
                <a:ea typeface=""/>
                <a:sym typeface="Vista Sans OT Medium"/>
              </a:rPr>
              <a:t>capacity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751" y="1844824"/>
            <a:ext cx="495347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0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81000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DRAM Timing Parameters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143000"/>
            <a:ext cx="83820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3500"/>
              </a:lnSpc>
            </a:pPr>
            <a:r>
              <a:rPr lang="en-US" dirty="0"/>
              <a:t>DRAM timing parameters are dictated by </a:t>
            </a:r>
            <a:r>
              <a:rPr lang="en-US" i="1" dirty="0">
                <a:solidFill>
                  <a:srgbClr val="C00000"/>
                </a:solidFill>
              </a:rPr>
              <a:t>the worst case </a:t>
            </a: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r>
              <a:rPr lang="en-US" dirty="0"/>
              <a:t>The smallest cell with the smallest charge   </a:t>
            </a:r>
            <a:r>
              <a:rPr lang="en-US" b="1" u="sng" dirty="0"/>
              <a:t>in all DRAM products</a:t>
            </a:r>
            <a:endParaRPr lang="en-US" b="1" u="sng" dirty="0">
              <a:solidFill>
                <a:srgbClr val="000000"/>
              </a:solidFill>
            </a:endParaRP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</a:rPr>
              <a:t>Operating at </a:t>
            </a:r>
            <a:r>
              <a:rPr lang="en-US" b="1" u="sng" dirty="0">
                <a:solidFill>
                  <a:srgbClr val="000000"/>
                </a:solidFill>
              </a:rPr>
              <a:t>the highest temperature</a:t>
            </a: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endParaRPr lang="en-US" sz="3600" i="1" dirty="0">
              <a:solidFill>
                <a:srgbClr val="000000"/>
              </a:solidFill>
            </a:endParaRPr>
          </a:p>
          <a:p>
            <a:pPr marL="457200" lvl="0" indent="-457200">
              <a:lnSpc>
                <a:spcPts val="3500"/>
              </a:lnSpc>
            </a:pPr>
            <a:r>
              <a:rPr lang="en-US" dirty="0">
                <a:solidFill>
                  <a:srgbClr val="CC0000"/>
                </a:solidFill>
              </a:rPr>
              <a:t>Large timing margin for the common case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8534400" cy="838200"/>
          </a:xfrm>
          <a:prstGeom prst="roundRect">
            <a:avLst>
              <a:gd name="adj" fmla="val 59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ctr">
              <a:lnSpc>
                <a:spcPct val="90000"/>
              </a:lnSpc>
              <a:spcBef>
                <a:spcPts val="1000"/>
              </a:spcBef>
              <a:buFont typeface="Wingdings" charset="0"/>
              <a:buChar char="à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Calibri Light"/>
                <a:sym typeface="Wingdings"/>
              </a:rPr>
              <a:t>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 Light"/>
                <a:sym typeface="Wingdings"/>
              </a:rPr>
              <a:t>Can lower latency for the common case</a:t>
            </a:r>
          </a:p>
        </p:txBody>
      </p:sp>
    </p:spTree>
    <p:extLst>
      <p:ext uri="{BB962C8B-B14F-4D97-AF65-F5344CB8AC3E}">
        <p14:creationId xmlns:p14="http://schemas.microsoft.com/office/powerpoint/2010/main" val="37067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2" y="1143000"/>
            <a:ext cx="2209798" cy="15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Temperature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Controller</a:t>
            </a:r>
          </a:p>
          <a:p>
            <a:pPr algn="ctr">
              <a:lnSpc>
                <a:spcPct val="90000"/>
              </a:lnSpc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2" y="2667000"/>
            <a:ext cx="2209798" cy="2743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PC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639386"/>
            <a:ext cx="1447800" cy="25516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46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FPGAs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98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FPGAs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 Testing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4448937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7" name="Punchline"/>
          <p:cNvSpPr txBox="1"/>
          <p:nvPr/>
        </p:nvSpPr>
        <p:spPr>
          <a:xfrm>
            <a:off x="152400" y="838201"/>
            <a:ext cx="3733800" cy="10629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Typical DIMM at </a:t>
            </a:r>
          </a:p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Low Temperature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798" y="152401"/>
            <a:ext cx="8458201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/>
              <a:t>Obs</a:t>
            </a:r>
            <a:r>
              <a:rPr lang="en-US" sz="4400" b="1" dirty="0"/>
              <a:t> 1. Faster Sensing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799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8846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88846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6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7229" y="2526381"/>
            <a:ext cx="2724912" cy="440817"/>
            <a:chOff x="4583430" y="2539526"/>
            <a:chExt cx="2724912" cy="440817"/>
          </a:xfrm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5046" y="2969895"/>
            <a:ext cx="2592325" cy="1455581"/>
            <a:chOff x="4648200" y="2969895"/>
            <a:chExt cx="2592325" cy="1455581"/>
          </a:xfrm>
        </p:grpSpPr>
        <p:sp>
          <p:nvSpPr>
            <p:cNvPr id="67" name="Down Arrow 66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9" name="Down Arrow 68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0" name="Down Arrow 69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971717" y="2524286"/>
            <a:ext cx="2505284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More charge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62400" y="3200400"/>
            <a:ext cx="2514600" cy="838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Strong charge</a:t>
            </a: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flow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967610" y="4466957"/>
            <a:ext cx="250939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Faster sensing</a:t>
            </a:r>
          </a:p>
        </p:txBody>
      </p:sp>
      <p:sp>
        <p:nvSpPr>
          <p:cNvPr id="93" name="Punchline"/>
          <p:cNvSpPr txBox="1"/>
          <p:nvPr/>
        </p:nvSpPr>
        <p:spPr>
          <a:xfrm>
            <a:off x="0" y="53340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Typical DIMM at Low Temperature</a:t>
            </a:r>
          </a:p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More charge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Faster sensing</a:t>
            </a:r>
            <a:endParaRPr lang="en-US" sz="3600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72200" y="838200"/>
            <a:ext cx="2971800" cy="4419600"/>
            <a:chOff x="6172200" y="838200"/>
            <a:chExt cx="2971800" cy="4419600"/>
          </a:xfrm>
        </p:grpSpPr>
        <p:sp>
          <p:nvSpPr>
            <p:cNvPr id="91" name="Rectangle 90"/>
            <p:cNvSpPr/>
            <p:nvPr/>
          </p:nvSpPr>
          <p:spPr>
            <a:xfrm>
              <a:off x="6172200" y="8382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+mj-lt"/>
                </a:rPr>
                <a:t>Timing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3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tRCD</a:t>
              </a:r>
              <a:r>
                <a:rPr lang="en-US" sz="3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rgbClr val="C00000"/>
                  </a:solidFill>
                  <a:latin typeface="+mj-lt"/>
                </a:rPr>
                <a:t>17% ↓</a:t>
              </a:r>
              <a:endParaRPr lang="en-US" sz="100" b="1" dirty="0">
                <a:solidFill>
                  <a:srgbClr val="C00000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 </a:t>
              </a:r>
              <a:r>
                <a:rPr lang="en-US" sz="4000" b="1" dirty="0">
                  <a:solidFill>
                    <a:srgbClr val="C00000"/>
                  </a:solidFill>
                  <a:latin typeface="+mj-lt"/>
                </a:rPr>
                <a:t>No Errors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3" name="Punchline"/>
            <p:cNvSpPr txBox="1"/>
            <p:nvPr/>
          </p:nvSpPr>
          <p:spPr>
            <a:xfrm>
              <a:off x="6172200" y="838200"/>
              <a:ext cx="2971800" cy="1066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115 DIMM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characterization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4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0726"/>
            <a:ext cx="78486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/>
              <a:t>Obs</a:t>
            </a:r>
            <a:r>
              <a:rPr lang="en-US" sz="4400" b="1" dirty="0"/>
              <a:t> 2. Reducing Restore Time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799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8846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88846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6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7229" y="2526381"/>
            <a:ext cx="2724912" cy="440817"/>
            <a:chOff x="4583430" y="2539526"/>
            <a:chExt cx="2724912" cy="44081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 rot="10800000">
            <a:off x="765046" y="2971800"/>
            <a:ext cx="2592325" cy="1455581"/>
            <a:chOff x="4648200" y="2969895"/>
            <a:chExt cx="2592325" cy="1455581"/>
          </a:xfrm>
        </p:grpSpPr>
        <p:sp>
          <p:nvSpPr>
            <p:cNvPr id="74" name="Down Arrow 73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6" name="Down Arrow 75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7" name="Down Arrow 76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657600" y="1524000"/>
            <a:ext cx="2667000" cy="13002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Larger cell &amp; </a:t>
            </a: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Less leakage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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Extra charge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57600" y="2819399"/>
            <a:ext cx="2762223" cy="1447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No need to fully</a:t>
            </a: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restore charge</a:t>
            </a:r>
          </a:p>
        </p:txBody>
      </p:sp>
      <p:sp>
        <p:nvSpPr>
          <p:cNvPr id="89" name="Punchline"/>
          <p:cNvSpPr txBox="1"/>
          <p:nvPr/>
        </p:nvSpPr>
        <p:spPr>
          <a:xfrm>
            <a:off x="0" y="53340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Typical DIMM at lower temperature</a:t>
            </a:r>
          </a:p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More charge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/>
              </a:rPr>
              <a:t> Restore time reduction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9152" y="838200"/>
            <a:ext cx="2974848" cy="4419600"/>
            <a:chOff x="6169152" y="838200"/>
            <a:chExt cx="2974848" cy="4419600"/>
          </a:xfrm>
        </p:grpSpPr>
        <p:sp>
          <p:nvSpPr>
            <p:cNvPr id="87" name="Rectangle 86"/>
            <p:cNvSpPr/>
            <p:nvPr/>
          </p:nvSpPr>
          <p:spPr>
            <a:xfrm>
              <a:off x="6172200" y="8382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 Read </a:t>
              </a:r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tRAS</a:t>
              </a:r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>
                <a:lnSpc>
                  <a:spcPct val="90000"/>
                </a:lnSpc>
              </a:pPr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37% ↓</a:t>
              </a:r>
            </a:p>
            <a:p>
              <a:pPr algn="ctr"/>
              <a:endParaRPr lang="en-US" sz="7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 Write </a:t>
              </a:r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tWR</a:t>
              </a:r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>
                <a:lnSpc>
                  <a:spcPct val="90000"/>
                </a:lnSpc>
              </a:pPr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54%</a:t>
              </a:r>
              <a:r>
                <a:rPr lang="en-US" sz="4000" b="1" dirty="0">
                  <a:solidFill>
                    <a:srgbClr val="CC0000"/>
                  </a:solidFill>
                  <a:latin typeface="+mj-lt"/>
                </a:rPr>
                <a:t> ↓</a:t>
              </a:r>
            </a:p>
            <a:p>
              <a:pPr algn="ctr"/>
              <a:endParaRPr lang="en-US" sz="100" b="1" dirty="0">
                <a:solidFill>
                  <a:srgbClr val="CC0000"/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4000" b="1" dirty="0">
                  <a:solidFill>
                    <a:srgbClr val="CC0000"/>
                  </a:solidFill>
                  <a:latin typeface="+mj-lt"/>
                </a:rPr>
                <a:t>No Errors</a:t>
              </a:r>
            </a:p>
          </p:txBody>
        </p:sp>
        <p:sp>
          <p:nvSpPr>
            <p:cNvPr id="71" name="Punchline"/>
            <p:cNvSpPr txBox="1"/>
            <p:nvPr/>
          </p:nvSpPr>
          <p:spPr>
            <a:xfrm>
              <a:off x="6169152" y="838200"/>
              <a:ext cx="2974847" cy="1066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115 DIMM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characterization</a:t>
              </a:r>
            </a:p>
          </p:txBody>
        </p:sp>
      </p:grpSp>
      <p:sp>
        <p:nvSpPr>
          <p:cNvPr id="72" name="Punchline"/>
          <p:cNvSpPr txBox="1"/>
          <p:nvPr/>
        </p:nvSpPr>
        <p:spPr>
          <a:xfrm>
            <a:off x="152400" y="838201"/>
            <a:ext cx="3733800" cy="10629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Typical DIMM at </a:t>
            </a:r>
          </a:p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Low Temperature</a:t>
            </a:r>
          </a:p>
        </p:txBody>
      </p:sp>
    </p:spTree>
    <p:extLst>
      <p:ext uri="{BB962C8B-B14F-4D97-AF65-F5344CB8AC3E}">
        <p14:creationId xmlns:p14="http://schemas.microsoft.com/office/powerpoint/2010/main" val="30409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8" grpId="0"/>
      <p:bldP spid="8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3962400" y="915447"/>
            <a:ext cx="4914100" cy="3340699"/>
            <a:chOff x="4303653" y="915447"/>
            <a:chExt cx="4914100" cy="3340699"/>
          </a:xfrm>
        </p:grpSpPr>
        <p:sp>
          <p:nvSpPr>
            <p:cNvPr id="117" name="Oval 116"/>
            <p:cNvSpPr/>
            <p:nvPr/>
          </p:nvSpPr>
          <p:spPr>
            <a:xfrm>
              <a:off x="5403440" y="1512946"/>
              <a:ext cx="2743200" cy="2743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+mj-lt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5435188" y="2332787"/>
              <a:ext cx="142652" cy="71323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7985761" y="2377440"/>
              <a:ext cx="146684" cy="6196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779293" y="1451917"/>
              <a:ext cx="0" cy="139318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4303653" y="1907092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Empty (0V)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857743" y="1913417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Full (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Vdd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)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90143" y="915447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Half</a:t>
              </a:r>
            </a:p>
          </p:txBody>
        </p:sp>
      </p:grpSp>
      <p:sp>
        <p:nvSpPr>
          <p:cNvPr id="152" name="Arc 151"/>
          <p:cNvSpPr/>
          <p:nvPr/>
        </p:nvSpPr>
        <p:spPr>
          <a:xfrm rot="16200000">
            <a:off x="5715985" y="1985766"/>
            <a:ext cx="1143000" cy="1058369"/>
          </a:xfrm>
          <a:prstGeom prst="arc">
            <a:avLst/>
          </a:prstGeom>
          <a:ln w="5715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1" name="Arc 150"/>
          <p:cNvSpPr/>
          <p:nvPr/>
        </p:nvSpPr>
        <p:spPr>
          <a:xfrm>
            <a:off x="6059547" y="1956258"/>
            <a:ext cx="1143000" cy="1058369"/>
          </a:xfrm>
          <a:prstGeom prst="arc">
            <a:avLst/>
          </a:prstGeom>
          <a:ln w="571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7" name="Arc 156"/>
          <p:cNvSpPr/>
          <p:nvPr/>
        </p:nvSpPr>
        <p:spPr>
          <a:xfrm rot="16200000">
            <a:off x="5718528" y="1983892"/>
            <a:ext cx="1143000" cy="1058369"/>
          </a:xfrm>
          <a:prstGeom prst="arc">
            <a:avLst/>
          </a:prstGeom>
          <a:ln w="571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6" name="Arc 155"/>
          <p:cNvSpPr/>
          <p:nvPr/>
        </p:nvSpPr>
        <p:spPr>
          <a:xfrm>
            <a:off x="6062090" y="1954384"/>
            <a:ext cx="1143000" cy="1058369"/>
          </a:xfrm>
          <a:prstGeom prst="arc">
            <a:avLst/>
          </a:prstGeom>
          <a:ln w="5715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8600" y="838200"/>
            <a:ext cx="3581400" cy="44196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2401"/>
            <a:ext cx="89916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/>
              <a:t>Obs</a:t>
            </a:r>
            <a:r>
              <a:rPr lang="en-US" sz="4400" b="1" dirty="0"/>
              <a:t> 3. Reducing </a:t>
            </a:r>
            <a:r>
              <a:rPr lang="en-US" sz="4400" b="1" dirty="0" err="1"/>
              <a:t>Precharge</a:t>
            </a:r>
            <a:r>
              <a:rPr lang="en-US" sz="4400" b="1" dirty="0"/>
              <a:t> Time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0373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3420" y="1981200"/>
            <a:ext cx="2740153" cy="3019157"/>
            <a:chOff x="4572000" y="1981200"/>
            <a:chExt cx="2740153" cy="30191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48006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2578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7150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6172200" y="1981200"/>
              <a:ext cx="3046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629400" y="1981200"/>
              <a:ext cx="0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083553" y="1981200"/>
              <a:ext cx="3047" cy="2485758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93420" y="2067086"/>
            <a:ext cx="2743200" cy="459105"/>
            <a:chOff x="1066800" y="2067086"/>
            <a:chExt cx="2743200" cy="459105"/>
          </a:xfrm>
        </p:grpSpPr>
        <p:sp>
          <p:nvSpPr>
            <p:cNvPr id="29" name="Oval 28"/>
            <p:cNvSpPr/>
            <p:nvPr/>
          </p:nvSpPr>
          <p:spPr>
            <a:xfrm>
              <a:off x="19812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2068991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52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668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0" y="2067086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3420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1803" y="2526381"/>
            <a:ext cx="2724912" cy="440817"/>
            <a:chOff x="4583430" y="2539526"/>
            <a:chExt cx="2724912" cy="440817"/>
          </a:xfrm>
        </p:grpSpPr>
        <p:sp>
          <p:nvSpPr>
            <p:cNvPr id="60" name="Oval 59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764147" y="1676400"/>
            <a:ext cx="3276600" cy="4038600"/>
            <a:chOff x="5105400" y="1676400"/>
            <a:chExt cx="3276600" cy="4038600"/>
          </a:xfrm>
        </p:grpSpPr>
        <p:grpSp>
          <p:nvGrpSpPr>
            <p:cNvPr id="2" name="Group 1"/>
            <p:cNvGrpSpPr/>
            <p:nvPr/>
          </p:nvGrpSpPr>
          <p:grpSpPr>
            <a:xfrm>
              <a:off x="6541549" y="2979580"/>
              <a:ext cx="457200" cy="2054777"/>
              <a:chOff x="3846577" y="3212280"/>
              <a:chExt cx="457200" cy="2054777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 flipV="1">
                <a:off x="4086828" y="3212280"/>
                <a:ext cx="2508" cy="1521378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DRAM"/>
              <p:cNvSpPr/>
              <p:nvPr/>
            </p:nvSpPr>
            <p:spPr>
              <a:xfrm>
                <a:off x="3846577" y="4733657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 rot="16200000">
              <a:off x="5863989" y="3433432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err="1">
                  <a:latin typeface="+mj-lt"/>
                </a:rPr>
                <a:t>Bitline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05400" y="4879645"/>
              <a:ext cx="3276600" cy="83535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Sense amplifier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6779293" y="1676400"/>
              <a:ext cx="2507" cy="130318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/>
          <p:nvPr/>
        </p:nvCxnSpPr>
        <p:spPr>
          <a:xfrm flipH="1">
            <a:off x="6440549" y="2462837"/>
            <a:ext cx="1142998" cy="50896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5284188" y="2439406"/>
            <a:ext cx="1153852" cy="5323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126687" y="919292"/>
            <a:ext cx="1934495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Sensing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828861" y="919292"/>
            <a:ext cx="2250946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+mj-lt"/>
              </a:rPr>
              <a:t>Precharge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5" name="Punchline"/>
          <p:cNvSpPr txBox="1"/>
          <p:nvPr/>
        </p:nvSpPr>
        <p:spPr>
          <a:xfrm>
            <a:off x="304800" y="5334000"/>
            <a:ext cx="23622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err="1">
                <a:latin typeface="+mj-lt"/>
              </a:rPr>
              <a:t>Precharge</a:t>
            </a:r>
            <a:r>
              <a:rPr lang="en-US" sz="3600" dirty="0">
                <a:latin typeface="+mj-lt"/>
              </a:rPr>
              <a:t> ?</a:t>
            </a:r>
          </a:p>
        </p:txBody>
      </p:sp>
      <p:sp>
        <p:nvSpPr>
          <p:cNvPr id="166" name="Punchline"/>
          <p:cNvSpPr txBox="1"/>
          <p:nvPr/>
        </p:nvSpPr>
        <p:spPr>
          <a:xfrm>
            <a:off x="2667000" y="5334002"/>
            <a:ext cx="6477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>
                <a:latin typeface="+mj-lt"/>
              </a:rPr>
              <a:t>– Setting </a:t>
            </a:r>
            <a:r>
              <a:rPr lang="en-US" sz="3600" dirty="0" err="1">
                <a:latin typeface="+mj-lt"/>
              </a:rPr>
              <a:t>bitline</a:t>
            </a:r>
            <a:r>
              <a:rPr lang="en-US" sz="3600" dirty="0">
                <a:latin typeface="+mj-lt"/>
              </a:rPr>
              <a:t> to half-full charge </a:t>
            </a:r>
          </a:p>
        </p:txBody>
      </p:sp>
      <p:sp>
        <p:nvSpPr>
          <p:cNvPr id="88" name="Punchline"/>
          <p:cNvSpPr txBox="1"/>
          <p:nvPr/>
        </p:nvSpPr>
        <p:spPr>
          <a:xfrm>
            <a:off x="152400" y="838201"/>
            <a:ext cx="3733800" cy="10629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Typical DIMM at </a:t>
            </a:r>
          </a:p>
          <a:p>
            <a:pPr algn="ctr">
              <a:lnSpc>
                <a:spcPts val="3500"/>
              </a:lnSpc>
            </a:pPr>
            <a:r>
              <a:rPr lang="en-US" sz="3200" dirty="0">
                <a:latin typeface="+mj-lt"/>
              </a:rPr>
              <a:t>Low Temperature</a:t>
            </a:r>
          </a:p>
        </p:txBody>
      </p:sp>
    </p:spTree>
    <p:extLst>
      <p:ext uri="{BB962C8B-B14F-4D97-AF65-F5344CB8AC3E}">
        <p14:creationId xmlns:p14="http://schemas.microsoft.com/office/powerpoint/2010/main" val="19021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2" grpId="1" animBg="1"/>
      <p:bldP spid="151" grpId="0" animBg="1"/>
      <p:bldP spid="151" grpId="1" animBg="1"/>
      <p:bldP spid="157" grpId="0" animBg="1"/>
      <p:bldP spid="156" grpId="0" animBg="1"/>
      <p:bldP spid="163" grpId="0"/>
      <p:bldP spid="163" grpId="1"/>
      <p:bldP spid="164" grpId="0"/>
      <p:bldP spid="165" grpId="0"/>
      <p:bldP spid="16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98831" y="1870533"/>
            <a:ext cx="5463769" cy="3234867"/>
            <a:chOff x="3957682" y="1021279"/>
            <a:chExt cx="5463769" cy="3234867"/>
          </a:xfrm>
        </p:grpSpPr>
        <p:sp>
          <p:nvSpPr>
            <p:cNvPr id="117" name="Oval 116"/>
            <p:cNvSpPr/>
            <p:nvPr/>
          </p:nvSpPr>
          <p:spPr>
            <a:xfrm>
              <a:off x="5403440" y="1512946"/>
              <a:ext cx="2743200" cy="2743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+mj-lt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5435188" y="2332787"/>
              <a:ext cx="142652" cy="71323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7985761" y="2377440"/>
              <a:ext cx="146684" cy="61967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6779293" y="1451917"/>
              <a:ext cx="0" cy="139318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accent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3957682" y="1949172"/>
              <a:ext cx="15513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5"/>
                  </a:solidFill>
                  <a:latin typeface="+mj-lt"/>
                </a:rPr>
                <a:t>Empty (0V)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061441" y="2040735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5"/>
                  </a:solidFill>
                  <a:latin typeface="+mj-lt"/>
                </a:rPr>
                <a:t>Full (</a:t>
              </a:r>
              <a:r>
                <a:rPr lang="en-US" sz="2400" dirty="0" err="1">
                  <a:solidFill>
                    <a:schemeClr val="accent5"/>
                  </a:solidFill>
                  <a:latin typeface="+mj-lt"/>
                </a:rPr>
                <a:t>Vdd</a:t>
              </a:r>
              <a:r>
                <a:rPr lang="en-US" sz="2400" dirty="0">
                  <a:solidFill>
                    <a:schemeClr val="accent5"/>
                  </a:solidFill>
                  <a:latin typeface="+mj-lt"/>
                </a:rPr>
                <a:t>)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90143" y="1021279"/>
              <a:ext cx="1360010" cy="45230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5"/>
                  </a:solidFill>
                  <a:latin typeface="+mj-lt"/>
                </a:rPr>
                <a:t>Half</a:t>
              </a:r>
            </a:p>
          </p:txBody>
        </p:sp>
      </p:grpSp>
      <p:sp>
        <p:nvSpPr>
          <p:cNvPr id="157" name="Arc 156"/>
          <p:cNvSpPr/>
          <p:nvPr/>
        </p:nvSpPr>
        <p:spPr>
          <a:xfrm rot="16200000">
            <a:off x="2130880" y="3092910"/>
            <a:ext cx="953288" cy="728553"/>
          </a:xfrm>
          <a:prstGeom prst="arc">
            <a:avLst/>
          </a:prstGeom>
          <a:ln w="5715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43247" y="3967702"/>
            <a:ext cx="1360010" cy="452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>
                <a:latin typeface="+mj-lt"/>
              </a:rPr>
              <a:t>bitline</a:t>
            </a:r>
            <a:endParaRPr lang="en-US" sz="2800" dirty="0">
              <a:latin typeface="+mj-lt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2438400" y="2514600"/>
            <a:ext cx="492169" cy="13116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930571" y="3309551"/>
            <a:ext cx="1142998" cy="50896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774210" y="3286120"/>
            <a:ext cx="1153852" cy="53239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76200" y="1600200"/>
            <a:ext cx="2250946" cy="106373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>
                <a:solidFill>
                  <a:srgbClr val="C00000"/>
                </a:solidFill>
                <a:latin typeface="+mj-lt"/>
              </a:rPr>
              <a:t>Not fully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precharged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7" name="Arc 86"/>
          <p:cNvSpPr/>
          <p:nvPr/>
        </p:nvSpPr>
        <p:spPr>
          <a:xfrm rot="21322428">
            <a:off x="1600726" y="2739898"/>
            <a:ext cx="2153737" cy="1464141"/>
          </a:xfrm>
          <a:prstGeom prst="arc">
            <a:avLst/>
          </a:prstGeom>
          <a:ln w="117475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05200" y="1544103"/>
            <a:ext cx="2743200" cy="11009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>
                <a:solidFill>
                  <a:schemeClr val="accent5"/>
                </a:solidFill>
                <a:latin typeface="+mj-lt"/>
              </a:rPr>
              <a:t>More charge</a:t>
            </a:r>
          </a:p>
          <a:p>
            <a:pPr algn="ctr">
              <a:lnSpc>
                <a:spcPts val="3000"/>
              </a:lnSpc>
            </a:pPr>
            <a:r>
              <a:rPr lang="en-US" sz="280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5"/>
                </a:solidFill>
                <a:latin typeface="+mj-lt"/>
                <a:sym typeface="Wingdings"/>
              </a:rPr>
              <a:t> strong sensing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-228600" y="762000"/>
            <a:ext cx="3571188" cy="838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+mj-lt"/>
              </a:rPr>
              <a:t>Access empty cell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429000" y="609600"/>
            <a:ext cx="2895600" cy="11538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+mj-lt"/>
              </a:rPr>
              <a:t>Access full cell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172200" y="838200"/>
            <a:ext cx="2971800" cy="4419600"/>
            <a:chOff x="6172200" y="762000"/>
            <a:chExt cx="2971800" cy="4419600"/>
          </a:xfrm>
        </p:grpSpPr>
        <p:sp>
          <p:nvSpPr>
            <p:cNvPr id="24" name="Rectangle 23"/>
            <p:cNvSpPr/>
            <p:nvPr/>
          </p:nvSpPr>
          <p:spPr>
            <a:xfrm>
              <a:off x="6172200" y="762000"/>
              <a:ext cx="2971800" cy="4419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+mj-lt"/>
                </a:rPr>
                <a:t>Timing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3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tRP</a:t>
              </a:r>
              <a:r>
                <a:rPr lang="en-US" sz="3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35% ↓</a:t>
              </a:r>
              <a:endParaRPr lang="en-US" sz="100" b="1" dirty="0">
                <a:solidFill>
                  <a:srgbClr val="CC0000"/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4800" b="1" dirty="0">
                  <a:solidFill>
                    <a:srgbClr val="CC0000"/>
                  </a:solidFill>
                  <a:latin typeface="+mj-lt"/>
                </a:rPr>
                <a:t> </a:t>
              </a:r>
              <a:r>
                <a:rPr lang="en-US" sz="4000" b="1" dirty="0">
                  <a:solidFill>
                    <a:srgbClr val="CC0000"/>
                  </a:solidFill>
                  <a:latin typeface="+mj-lt"/>
                </a:rPr>
                <a:t>No Errors</a:t>
              </a:r>
            </a:p>
            <a:p>
              <a:pPr algn="ctr"/>
              <a:endParaRPr lang="en-US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Punchline"/>
            <p:cNvSpPr txBox="1"/>
            <p:nvPr/>
          </p:nvSpPr>
          <p:spPr>
            <a:xfrm>
              <a:off x="6172200" y="762000"/>
              <a:ext cx="2971800" cy="1066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115 DIMM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+mj-lt"/>
                </a:rPr>
                <a:t>characterization</a:t>
              </a:r>
            </a:p>
          </p:txBody>
        </p:sp>
      </p:grpSp>
      <p:sp>
        <p:nvSpPr>
          <p:cNvPr id="26" name="Punchline"/>
          <p:cNvSpPr txBox="1"/>
          <p:nvPr/>
        </p:nvSpPr>
        <p:spPr>
          <a:xfrm>
            <a:off x="0" y="52578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+mj-lt"/>
              </a:rPr>
              <a:t>Typical DIMM at Lower Temperature</a:t>
            </a:r>
          </a:p>
          <a:p>
            <a:pPr algn="ctr"/>
            <a:r>
              <a:rPr lang="en-US" sz="360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5"/>
                </a:solidFill>
                <a:latin typeface="+mj-lt"/>
                <a:sym typeface="Wingdings"/>
              </a:rPr>
              <a:t> More charge </a:t>
            </a:r>
            <a:r>
              <a:rPr lang="en-US" sz="3600" dirty="0">
                <a:solidFill>
                  <a:schemeClr val="accent5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accent5"/>
                </a:solidFill>
                <a:latin typeface="+mj-lt"/>
                <a:sym typeface="Wingdings"/>
              </a:rPr>
              <a:t> </a:t>
            </a:r>
            <a:r>
              <a:rPr lang="en-US" sz="3600" dirty="0" err="1">
                <a:solidFill>
                  <a:schemeClr val="accent5"/>
                </a:solidFill>
                <a:latin typeface="+mj-lt"/>
                <a:sym typeface="Wingdings"/>
              </a:rPr>
              <a:t>Precharge</a:t>
            </a:r>
            <a:r>
              <a:rPr lang="en-US" sz="3600" dirty="0">
                <a:solidFill>
                  <a:schemeClr val="accent5"/>
                </a:solidFill>
                <a:latin typeface="+mj-lt"/>
                <a:sym typeface="Wingdings"/>
              </a:rPr>
              <a:t> time reduction</a:t>
            </a:r>
            <a:endParaRPr lang="en-US" sz="3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152401"/>
            <a:ext cx="8915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err="1"/>
              <a:t>Obs</a:t>
            </a:r>
            <a:r>
              <a:rPr lang="en-US" sz="4400" b="1" dirty="0"/>
              <a:t> 3. Reducing </a:t>
            </a:r>
            <a:r>
              <a:rPr lang="en-US" sz="4400" b="1" dirty="0" err="1"/>
              <a:t>Precharge</a:t>
            </a:r>
            <a:r>
              <a:rPr lang="en-US" sz="4400" b="1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2041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64" grpId="0"/>
      <p:bldP spid="87" grpId="0" animBg="1"/>
      <p:bldP spid="88" grpId="0"/>
      <p:bldP spid="93" grpId="0"/>
      <p:bldP spid="94" grpId="0"/>
      <p:bldP spid="2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64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Adaptive-Latency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" y="1242646"/>
            <a:ext cx="9144000" cy="46482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Key idea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Optimize DRAM timing parameters online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endParaRPr lang="en-US" sz="2000" i="1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Two components</a:t>
            </a:r>
            <a:endParaRPr lang="en-US" sz="320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a typeface="Cambria Math" panose="02040503050406030204" pitchFamily="18" charset="0"/>
              </a:rPr>
              <a:t>DRAM manufacturer profiles multiple sets of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ea typeface="Cambria Math" panose="02040503050406030204" pitchFamily="18" charset="0"/>
              </a:rPr>
              <a:t>reliable DRAM timing parameters at different temperatures for each DIMM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System monitors DRAM temperature &amp; uses appropriate DRAM timing parameters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3379763"/>
            <a:ext cx="5638800" cy="548640"/>
          </a:xfrm>
          <a:prstGeom prst="rect">
            <a:avLst/>
          </a:prstGeom>
          <a:solidFill>
            <a:schemeClr val="accent5"/>
          </a:solidFill>
          <a:effectLst>
            <a:softEdge rad="50800"/>
          </a:effectLst>
        </p:spPr>
        <p:txBody>
          <a:bodyPr vert="horz" wrap="none" lIns="0" tIns="0" rIns="0" bIns="9144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ea typeface="Cambria Math" panose="02040503050406030204" pitchFamily="18" charset="0"/>
              </a:rPr>
              <a:t>reliable DRAM timing parameters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0400" y="4213860"/>
            <a:ext cx="3352800" cy="548640"/>
          </a:xfrm>
          <a:prstGeom prst="rect">
            <a:avLst/>
          </a:prstGeom>
          <a:solidFill>
            <a:schemeClr val="accent5"/>
          </a:solidFill>
          <a:effectLst>
            <a:softEdge rad="50800"/>
          </a:effectLst>
        </p:spPr>
        <p:txBody>
          <a:bodyPr vert="horz" lIns="0" tIns="0" rIns="0" bIns="9144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ea typeface="Cambria Math" panose="02040503050406030204" pitchFamily="18" charset="0"/>
              </a:rPr>
              <a:t>DRAM temperature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61666" y="990600"/>
          <a:ext cx="8458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54"/>
          <p:cNvSpPr txBox="1"/>
          <p:nvPr/>
        </p:nvSpPr>
        <p:spPr>
          <a:xfrm>
            <a:off x="3357266" y="1525280"/>
            <a:ext cx="1752600" cy="2616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>
              <a:ln>
                <a:noFill/>
              </a:ln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461666" y="990601"/>
          <a:ext cx="8458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61666" y="990600"/>
            <a:ext cx="8458200" cy="4267199"/>
            <a:chOff x="461666" y="1143000"/>
            <a:chExt cx="8458200" cy="4267199"/>
          </a:xfrm>
        </p:grpSpPr>
        <p:graphicFrame>
          <p:nvGraphicFramePr>
            <p:cNvPr id="14" name="Chart 13"/>
            <p:cNvGraphicFramePr>
              <a:graphicFrameLocks/>
            </p:cNvGraphicFramePr>
            <p:nvPr>
              <p:extLst/>
            </p:nvPr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TextBox 54"/>
            <p:cNvSpPr txBox="1"/>
            <p:nvPr/>
          </p:nvSpPr>
          <p:spPr>
            <a:xfrm>
              <a:off x="7548251" y="2020897"/>
              <a:ext cx="914416" cy="4309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>
                  <a:solidFill>
                    <a:schemeClr val="accent5"/>
                  </a:solidFill>
                  <a:latin typeface="+mj-lt"/>
                </a:rPr>
                <a:t>14.0%</a:t>
              </a:r>
            </a:p>
          </p:txBody>
        </p:sp>
        <p:sp>
          <p:nvSpPr>
            <p:cNvPr id="21" name="TextBox 54"/>
            <p:cNvSpPr txBox="1"/>
            <p:nvPr/>
          </p:nvSpPr>
          <p:spPr>
            <a:xfrm>
              <a:off x="6858000" y="2884992"/>
              <a:ext cx="914416" cy="4309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>
                  <a:solidFill>
                    <a:schemeClr val="accent5"/>
                  </a:solidFill>
                  <a:latin typeface="+mj-lt"/>
                </a:rPr>
                <a:t>2.9%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1666" y="990600"/>
            <a:ext cx="8610617" cy="4267199"/>
            <a:chOff x="461666" y="1143000"/>
            <a:chExt cx="8610617" cy="4267199"/>
          </a:xfrm>
        </p:grpSpPr>
        <p:graphicFrame>
          <p:nvGraphicFramePr>
            <p:cNvPr id="15" name="Chart 14"/>
            <p:cNvGraphicFramePr>
              <a:graphicFrameLocks/>
            </p:cNvGraphicFramePr>
            <p:nvPr>
              <p:extLst/>
            </p:nvPr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9" name="TextBox 54"/>
            <p:cNvSpPr txBox="1"/>
            <p:nvPr/>
          </p:nvSpPr>
          <p:spPr>
            <a:xfrm>
              <a:off x="8157867" y="2312299"/>
              <a:ext cx="914416" cy="43090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200" b="1" i="1" dirty="0">
                  <a:solidFill>
                    <a:schemeClr val="accent5"/>
                  </a:solidFill>
                  <a:latin typeface="+mj-lt"/>
                </a:rPr>
                <a:t>10.4%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61666" y="152401"/>
            <a:ext cx="8682334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0000"/>
                </a:solidFill>
              </a:rPr>
              <a:t>Real System Evaluation</a:t>
            </a:r>
          </a:p>
        </p:txBody>
      </p:sp>
      <p:sp>
        <p:nvSpPr>
          <p:cNvPr id="16" name="Punchline"/>
          <p:cNvSpPr txBox="1"/>
          <p:nvPr/>
        </p:nvSpPr>
        <p:spPr>
          <a:xfrm>
            <a:off x="0" y="51816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AL-DRAM provides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high performance improvement, greater for multi-core workloads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559868" y="2626666"/>
            <a:ext cx="358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Performance Improvement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0" y="838200"/>
            <a:ext cx="0" cy="43434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0" y="1005840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dirty="0">
                <a:latin typeface="+mj-lt"/>
              </a:rPr>
              <a:t>Average    </a:t>
            </a:r>
          </a:p>
          <a:p>
            <a:pPr algn="ctr">
              <a:lnSpc>
                <a:spcPts val="3000"/>
              </a:lnSpc>
            </a:pPr>
            <a:r>
              <a:rPr lang="en-US" sz="2800" dirty="0">
                <a:latin typeface="+mj-lt"/>
              </a:rPr>
              <a:t>Improvement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431733" y="4379268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+mj-lt"/>
              </a:rPr>
              <a:t>all-35-workload</a:t>
            </a:r>
          </a:p>
        </p:txBody>
      </p:sp>
    </p:spTree>
    <p:extLst>
      <p:ext uri="{BB962C8B-B14F-4D97-AF65-F5344CB8AC3E}">
        <p14:creationId xmlns:p14="http://schemas.microsoft.com/office/powerpoint/2010/main" val="41255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52401"/>
            <a:ext cx="8534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/>
              <a:t>Summary: AL-DRAM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/>
              <a:t>Observation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>
                <a:solidFill>
                  <a:srgbClr val="C00000"/>
                </a:solidFill>
              </a:rPr>
              <a:t>DRAM timing parameters are dictated by the worst-case cell  </a:t>
            </a:r>
            <a:r>
              <a:rPr lang="en-US" sz="2800" spc="-100" dirty="0"/>
              <a:t>(smallest cell at highest temperature)</a:t>
            </a: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spc="-100" dirty="0">
              <a:solidFill>
                <a:schemeClr val="accent5"/>
              </a:solidFill>
            </a:endParaRPr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/>
              <a:t>Our Approach: 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</a:rPr>
              <a:t>Adaptive-Latency DRAM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(AL-DRAM) 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>
                <a:solidFill>
                  <a:srgbClr val="000000"/>
                </a:solidFill>
              </a:rPr>
              <a:t>Optimizes DRAM timing parameters for </a:t>
            </a:r>
            <a:r>
              <a:rPr lang="en-US" sz="2800" i="1" spc="-100" dirty="0">
                <a:solidFill>
                  <a:schemeClr val="accent5">
                    <a:lumMod val="75000"/>
                  </a:schemeClr>
                </a:solidFill>
              </a:rPr>
              <a:t>the common case </a:t>
            </a:r>
            <a:r>
              <a:rPr lang="en-US" sz="2800" spc="-100" dirty="0"/>
              <a:t>(typical DIMM operating at low temperatures)</a:t>
            </a: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dirty="0">
              <a:solidFill>
                <a:srgbClr val="0000FF"/>
              </a:solidFill>
            </a:endParaRPr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</a:rPr>
              <a:t>Analysis: Characterization of 115 DIMMs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>
                <a:solidFill>
                  <a:srgbClr val="000000"/>
                </a:solidFill>
              </a:rPr>
              <a:t>Great potential to </a:t>
            </a:r>
            <a:r>
              <a:rPr lang="en-US" sz="2800" i="1" spc="-100" dirty="0">
                <a:solidFill>
                  <a:schemeClr val="accent5">
                    <a:lumMod val="75000"/>
                  </a:schemeClr>
                </a:solidFill>
              </a:rPr>
              <a:t>lower DRAM timing parameters </a:t>
            </a:r>
            <a:r>
              <a:rPr lang="en-US" sz="2800" spc="-100" dirty="0">
                <a:solidFill>
                  <a:schemeClr val="tx2"/>
                </a:solidFill>
              </a:rPr>
              <a:t>(</a:t>
            </a:r>
            <a:r>
              <a:rPr lang="en-US" sz="2800" spc="-100" dirty="0">
                <a:solidFill>
                  <a:schemeClr val="accent5">
                    <a:lumMod val="75000"/>
                  </a:schemeClr>
                </a:solidFill>
              </a:rPr>
              <a:t>17 – 54%</a:t>
            </a:r>
            <a:r>
              <a:rPr lang="en-US" sz="2800" spc="-100" dirty="0">
                <a:solidFill>
                  <a:schemeClr val="tx2"/>
                </a:solidFill>
              </a:rPr>
              <a:t>) </a:t>
            </a:r>
            <a:r>
              <a:rPr lang="en-US" sz="2800" spc="-100" dirty="0"/>
              <a:t>without any errors</a:t>
            </a:r>
          </a:p>
          <a:p>
            <a:pPr marL="914400" lvl="1" indent="-457200">
              <a:lnSpc>
                <a:spcPts val="1000"/>
              </a:lnSpc>
              <a:spcBef>
                <a:spcPts val="600"/>
              </a:spcBef>
            </a:pPr>
            <a:endParaRPr lang="en-US" sz="2800" i="1" dirty="0"/>
          </a:p>
          <a:p>
            <a:pPr marL="457200" indent="-457200">
              <a:lnSpc>
                <a:spcPts val="2500"/>
              </a:lnSpc>
              <a:spcBef>
                <a:spcPts val="600"/>
              </a:spcBef>
            </a:pPr>
            <a:r>
              <a:rPr lang="en-US" sz="3200" dirty="0"/>
              <a:t>Real System Performance Evaluation </a:t>
            </a:r>
          </a:p>
          <a:p>
            <a:pPr marL="914400" lvl="1" indent="-457200">
              <a:lnSpc>
                <a:spcPts val="2500"/>
              </a:lnSpc>
              <a:spcBef>
                <a:spcPts val="600"/>
              </a:spcBef>
            </a:pPr>
            <a:r>
              <a:rPr lang="en-US" sz="2800" spc="-100" dirty="0">
                <a:solidFill>
                  <a:srgbClr val="000000"/>
                </a:solidFill>
              </a:rPr>
              <a:t>Significant </a:t>
            </a:r>
            <a:r>
              <a:rPr lang="en-US" sz="2800" i="1" spc="-100" dirty="0">
                <a:solidFill>
                  <a:schemeClr val="accent5">
                    <a:lumMod val="75000"/>
                  </a:schemeClr>
                </a:solidFill>
              </a:rPr>
              <a:t>performance improvement </a:t>
            </a:r>
            <a:r>
              <a:rPr lang="en-US" sz="2800" spc="-100" dirty="0">
                <a:solidFill>
                  <a:schemeClr val="tx2"/>
                </a:solidFill>
              </a:rPr>
              <a:t>(</a:t>
            </a:r>
            <a:r>
              <a:rPr lang="en-US" sz="2800" spc="-100" dirty="0">
                <a:solidFill>
                  <a:schemeClr val="accent5">
                    <a:lumMod val="75000"/>
                  </a:schemeClr>
                </a:solidFill>
              </a:rPr>
              <a:t>14%</a:t>
            </a:r>
            <a:r>
              <a:rPr lang="en-US" sz="2800" spc="-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spc="-100" dirty="0">
                <a:solidFill>
                  <a:srgbClr val="000000"/>
                </a:solidFill>
              </a:rPr>
              <a:t>for memory-intensive workloads) without errors (</a:t>
            </a:r>
            <a:r>
              <a:rPr lang="en-US" sz="2800" spc="-100" dirty="0">
                <a:solidFill>
                  <a:schemeClr val="accent5"/>
                </a:solidFill>
              </a:rPr>
              <a:t>33</a:t>
            </a:r>
            <a:r>
              <a:rPr lang="en-US" sz="2800" spc="-100" dirty="0">
                <a:solidFill>
                  <a:schemeClr val="tx2"/>
                </a:solidFill>
              </a:rPr>
              <a:t> </a:t>
            </a:r>
            <a:r>
              <a:rPr lang="en-US" sz="2800" spc="-100" dirty="0">
                <a:solidFill>
                  <a:srgbClr val="000000"/>
                </a:solidFill>
              </a:rPr>
              <a:t>days)</a:t>
            </a:r>
          </a:p>
        </p:txBody>
      </p:sp>
    </p:spTree>
    <p:extLst>
      <p:ext uri="{BB962C8B-B14F-4D97-AF65-F5344CB8AC3E}">
        <p14:creationId xmlns:p14="http://schemas.microsoft.com/office/powerpoint/2010/main" val="13734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924051"/>
          </a:xfrm>
        </p:spPr>
        <p:txBody>
          <a:bodyPr>
            <a:noAutofit/>
          </a:bodyPr>
          <a:lstStyle/>
          <a:p>
            <a:r>
              <a:rPr lang="en-US" sz="4000" dirty="0"/>
              <a:t>Adaptive-Latency DRAM: Optimizing DRAM Timing for the Common-Case</a:t>
            </a:r>
            <a:endParaRPr lang="en-US" sz="4000" i="1" dirty="0">
              <a:latin typeface="+mj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077200" cy="1295400"/>
          </a:xfrm>
        </p:spPr>
        <p:txBody>
          <a:bodyPr>
            <a:noAutofit/>
          </a:bodyPr>
          <a:lstStyle/>
          <a:p>
            <a:r>
              <a:rPr lang="en-CA" dirty="0" err="1"/>
              <a:t>Donghyuk</a:t>
            </a:r>
            <a:r>
              <a:rPr lang="en-CA" dirty="0"/>
              <a:t> Lee, </a:t>
            </a:r>
            <a:r>
              <a:rPr lang="en-CA" dirty="0" err="1"/>
              <a:t>Yoongu</a:t>
            </a:r>
            <a:r>
              <a:rPr lang="en-CA" dirty="0"/>
              <a:t> Kim, </a:t>
            </a:r>
          </a:p>
          <a:p>
            <a:r>
              <a:rPr lang="en-CA" dirty="0"/>
              <a:t>Gennady Pekhimenko, Samira Khan, </a:t>
            </a:r>
            <a:r>
              <a:rPr lang="en-CA" dirty="0" err="1"/>
              <a:t>Vivek</a:t>
            </a:r>
            <a:r>
              <a:rPr lang="en-CA" dirty="0"/>
              <a:t> </a:t>
            </a:r>
            <a:r>
              <a:rPr lang="en-CA" dirty="0" err="1"/>
              <a:t>Seshadri</a:t>
            </a:r>
            <a:r>
              <a:rPr lang="en-CA" dirty="0"/>
              <a:t>, Kevin Chang, and </a:t>
            </a:r>
            <a:r>
              <a:rPr lang="en-CA" dirty="0" err="1"/>
              <a:t>Onur</a:t>
            </a:r>
            <a:r>
              <a:rPr lang="en-CA" dirty="0"/>
              <a:t> </a:t>
            </a:r>
            <a:r>
              <a:rPr lang="en-CA" dirty="0" err="1"/>
              <a:t>Mutlu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0" y="6248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84982" y="4775201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proceedings of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r>
              <a:rPr kumimoji="0" lang="en-US" sz="2800" b="0" i="0" u="none" strike="noStrike" kern="1200" cap="none" spc="0" normalizeH="0" baseline="3000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/>
              <a:t>International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Symposium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H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Performance Computer Architecture 2015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8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50" y="-59798"/>
            <a:ext cx="8229600" cy="1143000"/>
          </a:xfrm>
        </p:spPr>
        <p:txBody>
          <a:bodyPr/>
          <a:lstStyle/>
          <a:p>
            <a:r>
              <a:rPr lang="en-US" sz="4400" dirty="0"/>
              <a:t>The Security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02"/>
            <a:ext cx="9144000" cy="5658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" y="908720"/>
            <a:ext cx="9144000" cy="605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5157192"/>
            <a:ext cx="78105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1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What is DRAM?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DRAM Internal Organization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sz="3600" dirty="0"/>
              <a:t>Problems and Solutions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Latency (Tiered-Latency DRAM, HPCA 2013;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dirty="0"/>
              <a:t>Adaptive-Latency DRAM, HPCA 2015)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dirty="0"/>
              <a:t>Parallelism (</a:t>
            </a:r>
            <a:r>
              <a:rPr lang="en-US" dirty="0" err="1"/>
              <a:t>Subarray</a:t>
            </a:r>
            <a:r>
              <a:rPr lang="en-US" dirty="0"/>
              <a:t>-level Parallelism, ISCA 2012)</a:t>
            </a:r>
          </a:p>
          <a:p>
            <a:pPr marL="914400" lvl="1" indent="-514350">
              <a:spcBef>
                <a:spcPts val="3000"/>
              </a:spcBef>
            </a:pPr>
            <a:endParaRPr lang="en-US" dirty="0"/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114800"/>
            <a:ext cx="83058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5105400"/>
            <a:ext cx="83058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7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Parallelism: Demand vs. Supply</a:t>
            </a:r>
          </a:p>
        </p:txBody>
      </p:sp>
      <p:pic>
        <p:nvPicPr>
          <p:cNvPr id="5" name="Picture 4" descr="intel.jpg"/>
          <p:cNvPicPr>
            <a:picLocks noChangeAspect="1"/>
          </p:cNvPicPr>
          <p:nvPr/>
        </p:nvPicPr>
        <p:blipFill>
          <a:blip r:embed="rId2" cstate="print"/>
          <a:srcRect l="5366" t="4603" b="21334"/>
          <a:stretch>
            <a:fillRect/>
          </a:stretch>
        </p:blipFill>
        <p:spPr>
          <a:xfrm>
            <a:off x="2688930" y="3276600"/>
            <a:ext cx="1730670" cy="1580250"/>
          </a:xfrm>
          <a:prstGeom prst="rect">
            <a:avLst/>
          </a:prstGeom>
        </p:spPr>
      </p:pic>
      <p:pic>
        <p:nvPicPr>
          <p:cNvPr id="6" name="Picture 5" descr="Micron-D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352800"/>
            <a:ext cx="2949456" cy="142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82" y="1391550"/>
            <a:ext cx="1600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Demand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1391550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Supply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2286000"/>
            <a:ext cx="2590800" cy="990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Out-of-order Execution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3886200"/>
            <a:ext cx="2286000" cy="76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Multi-cores</a:t>
            </a:r>
          </a:p>
        </p:txBody>
      </p:sp>
      <p:sp>
        <p:nvSpPr>
          <p:cNvPr id="11" name="Oval 10"/>
          <p:cNvSpPr/>
          <p:nvPr/>
        </p:nvSpPr>
        <p:spPr>
          <a:xfrm>
            <a:off x="1143000" y="5257800"/>
            <a:ext cx="2286000" cy="76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Prefetchers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71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6934200" y="3200400"/>
            <a:ext cx="1981200" cy="1371600"/>
            <a:chOff x="5895692" y="4481892"/>
            <a:chExt cx="1114708" cy="928308"/>
          </a:xfrm>
        </p:grpSpPr>
        <p:pic>
          <p:nvPicPr>
            <p:cNvPr id="18" name="Picture 17" descr="chip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5692" y="4481892"/>
              <a:ext cx="1114708" cy="92830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5934723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22813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06900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81800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34723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22813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06900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81800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91574" y="4953000"/>
            <a:ext cx="1414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Multiple</a:t>
            </a:r>
          </a:p>
          <a:p>
            <a:pPr algn="ctr"/>
            <a:r>
              <a:rPr lang="en-US" sz="2800" dirty="0"/>
              <a:t>Banks</a:t>
            </a:r>
          </a:p>
        </p:txBody>
      </p:sp>
    </p:spTree>
    <p:extLst>
      <p:ext uri="{BB962C8B-B14F-4D97-AF65-F5344CB8AC3E}">
        <p14:creationId xmlns:p14="http://schemas.microsoft.com/office/powerpoint/2010/main" val="40916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Number of Banks?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5715000"/>
            <a:ext cx="81534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to improve available parallelism within DRAM?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667000" y="1524000"/>
            <a:ext cx="3962400" cy="2743200"/>
            <a:chOff x="5895692" y="4481892"/>
            <a:chExt cx="1114708" cy="928308"/>
          </a:xfrm>
        </p:grpSpPr>
        <p:pic>
          <p:nvPicPr>
            <p:cNvPr id="41" name="Picture 40" descr="chi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5692" y="4481892"/>
              <a:ext cx="1114708" cy="92830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42" name="Rectangle 41"/>
            <p:cNvSpPr/>
            <p:nvPr/>
          </p:nvSpPr>
          <p:spPr>
            <a:xfrm>
              <a:off x="5934723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22813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506900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781800" y="4495800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34723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22813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06900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81800" y="5011446"/>
              <a:ext cx="198700" cy="381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33400" y="44958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/>
              <a:t>Adding more banks → Replication of shared structures</a:t>
            </a:r>
          </a:p>
          <a:p>
            <a:pPr algn="ctr"/>
            <a:r>
              <a:rPr lang="en-US" sz="2800" dirty="0"/>
              <a:t>Replication → Cost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Observation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73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4695" y="5486400"/>
            <a:ext cx="7924800" cy="1588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75983" y="548640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895" y="4429780"/>
            <a:ext cx="4572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8095" y="4429780"/>
            <a:ext cx="3048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92895" y="4429780"/>
            <a:ext cx="11430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5895" y="4429780"/>
            <a:ext cx="33528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88695" y="4429780"/>
            <a:ext cx="4572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45895" y="4429780"/>
            <a:ext cx="838200" cy="838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97695" y="2296180"/>
            <a:ext cx="2942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Wordline</a:t>
            </a:r>
            <a:r>
              <a:rPr lang="en-US" sz="2800" dirty="0"/>
              <a:t> enable</a:t>
            </a:r>
          </a:p>
        </p:txBody>
      </p:sp>
      <p:cxnSp>
        <p:nvCxnSpPr>
          <p:cNvPr id="17" name="Shape 16"/>
          <p:cNvCxnSpPr>
            <a:stCxn id="8" idx="0"/>
          </p:cNvCxnSpPr>
          <p:nvPr/>
        </p:nvCxnSpPr>
        <p:spPr>
          <a:xfrm rot="5400000" flipH="1" flipV="1">
            <a:off x="66400" y="3150885"/>
            <a:ext cx="1871990" cy="685800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73895" y="2839760"/>
            <a:ext cx="270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2. Charge sharing</a:t>
            </a:r>
          </a:p>
        </p:txBody>
      </p:sp>
      <p:cxnSp>
        <p:nvCxnSpPr>
          <p:cNvPr id="19" name="Shape 18"/>
          <p:cNvCxnSpPr>
            <a:stCxn id="9" idx="0"/>
            <a:endCxn id="18" idx="1"/>
          </p:cNvCxnSpPr>
          <p:nvPr/>
        </p:nvCxnSpPr>
        <p:spPr>
          <a:xfrm rot="5400000" flipH="1" flipV="1">
            <a:off x="642990" y="3498875"/>
            <a:ext cx="1328410" cy="533400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18538" y="3373160"/>
            <a:ext cx="255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3. Sense amplify</a:t>
            </a:r>
          </a:p>
        </p:txBody>
      </p:sp>
      <p:cxnSp>
        <p:nvCxnSpPr>
          <p:cNvPr id="24" name="Shape 23"/>
          <p:cNvCxnSpPr>
            <a:endCxn id="23" idx="1"/>
          </p:cNvCxnSpPr>
          <p:nvPr/>
        </p:nvCxnSpPr>
        <p:spPr>
          <a:xfrm rot="5400000" flipH="1" flipV="1">
            <a:off x="1222512" y="3833755"/>
            <a:ext cx="795010" cy="397041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3745" y="2296180"/>
            <a:ext cx="3244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4. Charge restoration</a:t>
            </a:r>
          </a:p>
        </p:txBody>
      </p:sp>
      <p:cxnSp>
        <p:nvCxnSpPr>
          <p:cNvPr id="29" name="Shape 28"/>
          <p:cNvCxnSpPr/>
          <p:nvPr/>
        </p:nvCxnSpPr>
        <p:spPr>
          <a:xfrm rot="5400000" flipH="1" flipV="1">
            <a:off x="3906099" y="3181345"/>
            <a:ext cx="1828801" cy="581692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31495" y="2915960"/>
            <a:ext cx="2987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5. </a:t>
            </a:r>
            <a:r>
              <a:rPr lang="en-US" sz="2800" dirty="0" err="1"/>
              <a:t>Wordline</a:t>
            </a:r>
            <a:r>
              <a:rPr lang="en-US" sz="2800" dirty="0"/>
              <a:t> disable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83895" y="3515380"/>
            <a:ext cx="345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6. Restore sense-amps</a:t>
            </a:r>
          </a:p>
        </p:txBody>
      </p:sp>
      <p:cxnSp>
        <p:nvCxnSpPr>
          <p:cNvPr id="34" name="Shape 33"/>
          <p:cNvCxnSpPr>
            <a:stCxn id="13" idx="0"/>
            <a:endCxn id="31" idx="1"/>
          </p:cNvCxnSpPr>
          <p:nvPr/>
        </p:nvCxnSpPr>
        <p:spPr>
          <a:xfrm rot="16200000" flipV="1">
            <a:off x="4948290" y="3460775"/>
            <a:ext cx="1252210" cy="685800"/>
          </a:xfrm>
          <a:prstGeom prst="curvedConnector4">
            <a:avLst>
              <a:gd name="adj1" fmla="val 19270"/>
              <a:gd name="adj2" fmla="val 144444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0"/>
          </p:cNvCxnSpPr>
          <p:nvPr/>
        </p:nvCxnSpPr>
        <p:spPr>
          <a:xfrm rot="5400000" flipH="1" flipV="1">
            <a:off x="6393545" y="4220230"/>
            <a:ext cx="381000" cy="38100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335895" y="4876800"/>
            <a:ext cx="19050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2209800"/>
            <a:ext cx="8458200" cy="1905000"/>
          </a:xfrm>
          <a:prstGeom prst="rect">
            <a:avLst/>
          </a:prstGeom>
          <a:solidFill>
            <a:srgbClr val="C0C0C0">
              <a:alpha val="30196"/>
            </a:srgb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66508" y="1676400"/>
            <a:ext cx="291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to a </a:t>
            </a:r>
            <a:r>
              <a:rPr lang="en-US" sz="2800" dirty="0" err="1"/>
              <a:t>subarray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32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Subarray</a:t>
            </a:r>
            <a:r>
              <a:rPr lang="en-US" dirty="0"/>
              <a:t>-Level Parallelism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74</a:t>
            </a:fld>
            <a:endParaRPr lang="en-US"/>
          </a:p>
        </p:txBody>
      </p:sp>
      <p:grpSp>
        <p:nvGrpSpPr>
          <p:cNvPr id="5" name="Group 222"/>
          <p:cNvGrpSpPr/>
          <p:nvPr/>
        </p:nvGrpSpPr>
        <p:grpSpPr>
          <a:xfrm>
            <a:off x="3811935" y="1557752"/>
            <a:ext cx="3198465" cy="4438685"/>
            <a:chOff x="4816288" y="1447800"/>
            <a:chExt cx="3184712" cy="4419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11270" y="4242547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011270" y="4502524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11270" y="4762500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011270" y="5022476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11270" y="2357718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11270" y="1837765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11270" y="2097741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11270" y="2617694"/>
              <a:ext cx="2989730" cy="0"/>
            </a:xfrm>
            <a:prstGeom prst="line">
              <a:avLst/>
            </a:prstGeom>
            <a:ln w="19050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70"/>
            <p:cNvGrpSpPr/>
            <p:nvPr/>
          </p:nvGrpSpPr>
          <p:grpSpPr>
            <a:xfrm>
              <a:off x="5401235" y="1447800"/>
              <a:ext cx="2339788" cy="3769659"/>
              <a:chOff x="1143000" y="1676400"/>
              <a:chExt cx="2743200" cy="41910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-9525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-647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-3429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-381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66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5715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8763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1811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14859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1790700" y="3771900"/>
                <a:ext cx="4191000" cy="0"/>
              </a:xfrm>
              <a:prstGeom prst="line">
                <a:avLst/>
              </a:prstGeom>
              <a:ln w="19050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/>
            <p:cNvSpPr/>
            <p:nvPr/>
          </p:nvSpPr>
          <p:spPr>
            <a:xfrm>
              <a:off x="5271247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271247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271247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31223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531223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531223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791200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91200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200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051176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051176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051176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11153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11153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11153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571129" y="411255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6571129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571129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571129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831106" y="411255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6831106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831106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831106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091082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091082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091082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351059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351059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351059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11035" y="4372535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611035" y="4632512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611035" y="4892488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8"/>
            <p:cNvGrpSpPr/>
            <p:nvPr/>
          </p:nvGrpSpPr>
          <p:grpSpPr>
            <a:xfrm>
              <a:off x="5271247" y="5217459"/>
              <a:ext cx="2599765" cy="649941"/>
              <a:chOff x="2362200" y="3657600"/>
              <a:chExt cx="3048000" cy="76200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2362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667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971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276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581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886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191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495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800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105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4816288" y="3982571"/>
              <a:ext cx="324971" cy="13648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dirty="0"/>
                <a:t>Row Decoder</a:t>
              </a:r>
            </a:p>
          </p:txBody>
        </p:sp>
        <p:grpSp>
          <p:nvGrpSpPr>
            <p:cNvPr id="16" name="Group 90"/>
            <p:cNvGrpSpPr/>
            <p:nvPr/>
          </p:nvGrpSpPr>
          <p:grpSpPr>
            <a:xfrm>
              <a:off x="5271247" y="4112559"/>
              <a:ext cx="2599765" cy="259976"/>
              <a:chOff x="2362200" y="5867400"/>
              <a:chExt cx="3048000" cy="304800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2362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6670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971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276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581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495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800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105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5271247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271247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271247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5271247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531223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531223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5531223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7" name="Oval 106"/>
            <p:cNvSpPr/>
            <p:nvPr/>
          </p:nvSpPr>
          <p:spPr>
            <a:xfrm>
              <a:off x="5531223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791200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791200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791200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5791200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051176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051176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051176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6051176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6311153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311153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311153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6311153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71129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71129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571129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571129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831106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831106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831106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831106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091082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091082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7091082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31" name="Oval 130"/>
            <p:cNvSpPr/>
            <p:nvPr/>
          </p:nvSpPr>
          <p:spPr>
            <a:xfrm>
              <a:off x="7091082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7351059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351059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351059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35" name="Oval 134"/>
            <p:cNvSpPr/>
            <p:nvPr/>
          </p:nvSpPr>
          <p:spPr>
            <a:xfrm>
              <a:off x="7351059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7611035" y="170777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7611035" y="1967753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7611035" y="2227729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9" name="Oval 138"/>
            <p:cNvSpPr/>
            <p:nvPr/>
          </p:nvSpPr>
          <p:spPr>
            <a:xfrm>
              <a:off x="7611035" y="2487706"/>
              <a:ext cx="259976" cy="2599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139"/>
            <p:cNvGrpSpPr/>
            <p:nvPr/>
          </p:nvGrpSpPr>
          <p:grpSpPr>
            <a:xfrm>
              <a:off x="5271247" y="2227729"/>
              <a:ext cx="2599765" cy="259976"/>
              <a:chOff x="2362200" y="5867400"/>
              <a:chExt cx="3048000" cy="304800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2362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6670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2971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276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581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4958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8006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1054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8" name="Group 159"/>
            <p:cNvGrpSpPr/>
            <p:nvPr/>
          </p:nvGrpSpPr>
          <p:grpSpPr>
            <a:xfrm>
              <a:off x="5271247" y="2812676"/>
              <a:ext cx="2599765" cy="649941"/>
              <a:chOff x="2362200" y="3657600"/>
              <a:chExt cx="3048000" cy="762000"/>
            </a:xfrm>
          </p:grpSpPr>
          <p:sp>
            <p:nvSpPr>
              <p:cNvPr id="161" name="Oval 160"/>
              <p:cNvSpPr/>
              <p:nvPr/>
            </p:nvSpPr>
            <p:spPr>
              <a:xfrm>
                <a:off x="2362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667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971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276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581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8862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1910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4958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8006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5105400" y="3657600"/>
                <a:ext cx="304800" cy="76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2" name="Rectangle 171"/>
            <p:cNvSpPr/>
            <p:nvPr/>
          </p:nvSpPr>
          <p:spPr>
            <a:xfrm>
              <a:off x="4816288" y="1577788"/>
              <a:ext cx="324971" cy="13648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dirty="0"/>
                <a:t>Row Decoder</a:t>
              </a:r>
            </a:p>
          </p:txBody>
        </p:sp>
        <p:grpSp>
          <p:nvGrpSpPr>
            <p:cNvPr id="225" name="Group 221"/>
            <p:cNvGrpSpPr/>
            <p:nvPr/>
          </p:nvGrpSpPr>
          <p:grpSpPr>
            <a:xfrm>
              <a:off x="5367438" y="3592606"/>
              <a:ext cx="2408682" cy="324970"/>
              <a:chOff x="5367438" y="3592606"/>
              <a:chExt cx="2408682" cy="324970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5370038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367438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5367438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63001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5627415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5627415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5889991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5887391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5887391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6149967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6147368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6147368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641124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6408644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6408644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6667321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6664721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664721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6931197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6928597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6928597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7187274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7184674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7184674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7447250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7444650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7444650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7711126" y="3592606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708526" y="3722594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7708526" y="3852582"/>
                <a:ext cx="64994" cy="64994"/>
              </a:xfrm>
              <a:prstGeom prst="ellipse">
                <a:avLst/>
              </a:prstGeom>
              <a:solidFill>
                <a:srgbClr val="1C1C1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26" name="Straight Arrow Connector 225"/>
          <p:cNvCxnSpPr>
            <a:stCxn id="224" idx="2"/>
          </p:cNvCxnSpPr>
          <p:nvPr/>
        </p:nvCxnSpPr>
        <p:spPr>
          <a:xfrm rot="5400000" flipH="1" flipV="1">
            <a:off x="240164" y="3949287"/>
            <a:ext cx="4974387" cy="38262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2743200" y="2326226"/>
            <a:ext cx="1052976" cy="1588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2743200" y="4775148"/>
            <a:ext cx="1044293" cy="1588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Rectangle 223"/>
          <p:cNvSpPr/>
          <p:nvPr/>
        </p:nvSpPr>
        <p:spPr>
          <a:xfrm>
            <a:off x="1981200" y="6149495"/>
            <a:ext cx="1454053" cy="306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Row Address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4255353" y="6149495"/>
            <a:ext cx="2678518" cy="306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Column Read/Write</a:t>
            </a:r>
          </a:p>
        </p:txBody>
      </p:sp>
      <p:sp>
        <p:nvSpPr>
          <p:cNvPr id="212" name="Rectangle 211"/>
          <p:cNvSpPr/>
          <p:nvPr/>
        </p:nvSpPr>
        <p:spPr>
          <a:xfrm rot="16200000">
            <a:off x="2474032" y="2250369"/>
            <a:ext cx="1454053" cy="306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Row Address</a:t>
            </a:r>
          </a:p>
        </p:txBody>
      </p:sp>
      <p:sp>
        <p:nvSpPr>
          <p:cNvPr id="215" name="Rectangle 214"/>
          <p:cNvSpPr/>
          <p:nvPr/>
        </p:nvSpPr>
        <p:spPr>
          <a:xfrm rot="16200000">
            <a:off x="2474032" y="4606315"/>
            <a:ext cx="1454053" cy="306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Row Address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685800" y="3505200"/>
            <a:ext cx="1556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Replicate</a:t>
            </a:r>
          </a:p>
        </p:txBody>
      </p:sp>
      <p:cxnSp>
        <p:nvCxnSpPr>
          <p:cNvPr id="238" name="Straight Arrow Connector 237"/>
          <p:cNvCxnSpPr>
            <a:stCxn id="217" idx="0"/>
          </p:cNvCxnSpPr>
          <p:nvPr/>
        </p:nvCxnSpPr>
        <p:spPr>
          <a:xfrm rot="5400000" flipH="1" flipV="1">
            <a:off x="1913049" y="2370249"/>
            <a:ext cx="685800" cy="1584102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stCxn id="217" idx="2"/>
          </p:cNvCxnSpPr>
          <p:nvPr/>
        </p:nvCxnSpPr>
        <p:spPr>
          <a:xfrm rot="16200000" flipH="1">
            <a:off x="2022259" y="3470059"/>
            <a:ext cx="467380" cy="1584102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urved Connector 241"/>
          <p:cNvCxnSpPr>
            <a:stCxn id="232" idx="3"/>
            <a:endCxn id="89" idx="6"/>
          </p:cNvCxnSpPr>
          <p:nvPr/>
        </p:nvCxnSpPr>
        <p:spPr>
          <a:xfrm flipH="1" flipV="1">
            <a:off x="6879851" y="5670063"/>
            <a:ext cx="54020" cy="632490"/>
          </a:xfrm>
          <a:prstGeom prst="curvedConnector3">
            <a:avLst>
              <a:gd name="adj1" fmla="val -398284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urved Connector 244"/>
          <p:cNvCxnSpPr>
            <a:stCxn id="232" idx="3"/>
            <a:endCxn id="170" idx="6"/>
          </p:cNvCxnSpPr>
          <p:nvPr/>
        </p:nvCxnSpPr>
        <p:spPr>
          <a:xfrm flipH="1" flipV="1">
            <a:off x="6879851" y="3254896"/>
            <a:ext cx="54020" cy="3047657"/>
          </a:xfrm>
          <a:prstGeom prst="curvedConnector3">
            <a:avLst>
              <a:gd name="adj1" fmla="val -1095282"/>
            </a:avLst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162800" y="2819400"/>
            <a:ext cx="1823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Time share</a:t>
            </a:r>
          </a:p>
        </p:txBody>
      </p:sp>
    </p:spTree>
    <p:extLst>
      <p:ext uri="{BB962C8B-B14F-4D97-AF65-F5344CB8AC3E}">
        <p14:creationId xmlns:p14="http://schemas.microsoft.com/office/powerpoint/2010/main" val="15525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12" grpId="0" animBg="1"/>
      <p:bldP spid="215" grpId="0" animBg="1"/>
      <p:bldP spid="217" grpId="0"/>
      <p:bldP spid="24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Subarray</a:t>
            </a:r>
            <a:r>
              <a:rPr lang="en-US" dirty="0"/>
              <a:t>-Level Parallelism: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75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" y="3808412"/>
            <a:ext cx="7924800" cy="1588"/>
          </a:xfrm>
          <a:prstGeom prst="straightConnector1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0" y="382018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5800" y="220980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14400" y="220980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219200" y="2209800"/>
            <a:ext cx="4572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676400" y="2209800"/>
            <a:ext cx="2209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886200" y="220980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14800" y="220980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676400" y="2428220"/>
            <a:ext cx="1676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419600" y="282958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648200" y="282958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953000" y="2829580"/>
            <a:ext cx="4572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410200" y="2829580"/>
            <a:ext cx="2209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20000" y="282958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848600" y="282958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410200" y="3048000"/>
            <a:ext cx="1676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5800" y="426720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914400" y="426720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19200" y="4267200"/>
            <a:ext cx="4572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676400" y="4267200"/>
            <a:ext cx="2209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86200" y="426720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114800" y="426720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676400" y="4485620"/>
            <a:ext cx="1676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914400" y="488698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143000" y="488698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447800" y="4886980"/>
            <a:ext cx="4572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905000" y="4886980"/>
            <a:ext cx="2209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029200" y="4886980"/>
            <a:ext cx="2286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257800" y="4886980"/>
            <a:ext cx="304800" cy="59942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352800" y="5105400"/>
            <a:ext cx="1676400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Access</a:t>
            </a:r>
          </a:p>
        </p:txBody>
      </p:sp>
      <p:cxnSp>
        <p:nvCxnSpPr>
          <p:cNvPr id="88" name="Straight Connector 87"/>
          <p:cNvCxnSpPr/>
          <p:nvPr/>
        </p:nvCxnSpPr>
        <p:spPr>
          <a:xfrm rot="5400000">
            <a:off x="7616399" y="4956601"/>
            <a:ext cx="1074003" cy="0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5638800" y="5105400"/>
            <a:ext cx="2514600" cy="1588"/>
          </a:xfrm>
          <a:prstGeom prst="straightConnector1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019801" y="5188803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Saved Time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85800" y="1447800"/>
            <a:ext cx="2961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Commodity DRAM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5800" y="5725180"/>
            <a:ext cx="4095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Subarray</a:t>
            </a:r>
            <a:r>
              <a:rPr lang="en-US" sz="2800" b="1" dirty="0"/>
              <a:t>-Level Parallelism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1295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requests to different </a:t>
            </a:r>
            <a:r>
              <a:rPr lang="en-US" sz="2400" dirty="0" err="1"/>
              <a:t>subarrays</a:t>
            </a:r>
            <a:r>
              <a:rPr lang="en-US" sz="2400" dirty="0"/>
              <a:t> in same bank</a:t>
            </a:r>
          </a:p>
        </p:txBody>
      </p:sp>
      <p:cxnSp>
        <p:nvCxnSpPr>
          <p:cNvPr id="97" name="Shape 96"/>
          <p:cNvCxnSpPr>
            <a:stCxn id="95" idx="1"/>
            <a:endCxn id="54" idx="0"/>
          </p:cNvCxnSpPr>
          <p:nvPr/>
        </p:nvCxnSpPr>
        <p:spPr>
          <a:xfrm rot="10800000" flipV="1">
            <a:off x="4000500" y="1895564"/>
            <a:ext cx="1866900" cy="314235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95" idx="1"/>
            <a:endCxn id="67" idx="0"/>
          </p:cNvCxnSpPr>
          <p:nvPr/>
        </p:nvCxnSpPr>
        <p:spPr>
          <a:xfrm rot="10800000" flipV="1">
            <a:off x="5181600" y="1895564"/>
            <a:ext cx="685800" cy="934015"/>
          </a:xfrm>
          <a:prstGeom prst="curvedConnector2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2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90" grpId="0"/>
      <p:bldP spid="9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76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609600" y="2133600"/>
          <a:ext cx="3733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48200" y="2133600"/>
          <a:ext cx="3733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1490990"/>
            <a:ext cx="3048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1381780"/>
            <a:ext cx="289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Commodity DRAM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6056" y="1490990"/>
            <a:ext cx="3048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856" y="1381780"/>
            <a:ext cx="397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Subarray</a:t>
            </a:r>
            <a:r>
              <a:rPr lang="en-US" sz="2800" dirty="0"/>
              <a:t>-Level Parallelism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2969" y="1991380"/>
            <a:ext cx="8066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17%</a:t>
            </a:r>
          </a:p>
        </p:txBody>
      </p:sp>
      <p:sp>
        <p:nvSpPr>
          <p:cNvPr id="11" name="Oval 10"/>
          <p:cNvSpPr/>
          <p:nvPr/>
        </p:nvSpPr>
        <p:spPr>
          <a:xfrm>
            <a:off x="2590800" y="2362200"/>
            <a:ext cx="12954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24800" y="2600980"/>
            <a:ext cx="8066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19%</a:t>
            </a:r>
          </a:p>
        </p:txBody>
      </p:sp>
      <p:sp>
        <p:nvSpPr>
          <p:cNvPr id="13" name="Oval 12"/>
          <p:cNvSpPr/>
          <p:nvPr/>
        </p:nvSpPr>
        <p:spPr>
          <a:xfrm>
            <a:off x="6604000" y="2667000"/>
            <a:ext cx="1295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 animBg="1"/>
      <p:bldP spid="1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92405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j-lt"/>
              </a:rPr>
              <a:t>A Case for Exploiting </a:t>
            </a:r>
            <a:r>
              <a:rPr lang="en-US" sz="4000" dirty="0" err="1">
                <a:latin typeface="+mj-lt"/>
              </a:rPr>
              <a:t>Subarray</a:t>
            </a:r>
            <a:r>
              <a:rPr lang="en-US" sz="4000" dirty="0">
                <a:latin typeface="+mj-lt"/>
              </a:rPr>
              <a:t>-Level Parallelism (SALP) in DRAM</a:t>
            </a:r>
            <a:endParaRPr lang="en-US" sz="4000" b="0" i="1" dirty="0">
              <a:latin typeface="+mj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077200" cy="12954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Yoongu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Kim, Vivek Seshadri,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Donghyuk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Lee,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Jamie Liu, Onur Mutlu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0" y="6248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33400" y="46482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proceedings of 39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/>
              <a:t>International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Symposium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Architecture 2012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88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1809-2523-4B75-9072-594F44E6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#5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9D818-3F4A-4547-BEE5-DA6CF871A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err="1">
                <a:solidFill>
                  <a:srgbClr val="0033CC"/>
                </a:solidFill>
                <a:latin typeface="Helvetica Neue"/>
              </a:rPr>
              <a:t>RowClone</a:t>
            </a:r>
            <a:r>
              <a:rPr lang="en-CA" b="1" dirty="0">
                <a:solidFill>
                  <a:srgbClr val="0033CC"/>
                </a:solidFill>
                <a:latin typeface="Helvetica Neue"/>
              </a:rPr>
              <a:t>: Fast and Energy-Efficient In-DRAM Bulk Data Copy and Initialization</a:t>
            </a:r>
            <a:br>
              <a:rPr lang="en-CA" dirty="0">
                <a:solidFill>
                  <a:srgbClr val="0033CC"/>
                </a:solidFill>
              </a:rPr>
            </a:br>
            <a:r>
              <a:rPr lang="en-CA" dirty="0" err="1">
                <a:solidFill>
                  <a:srgbClr val="333333"/>
                </a:solidFill>
                <a:latin typeface="Helvetica Neue"/>
              </a:rPr>
              <a:t>Vivek</a:t>
            </a:r>
            <a:r>
              <a:rPr lang="en-CA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CA" dirty="0" err="1">
                <a:solidFill>
                  <a:srgbClr val="333333"/>
                </a:solidFill>
                <a:latin typeface="Helvetica Neue"/>
              </a:rPr>
              <a:t>Seshadri</a:t>
            </a:r>
            <a:r>
              <a:rPr lang="en-CA" dirty="0">
                <a:solidFill>
                  <a:srgbClr val="333333"/>
                </a:solidFill>
                <a:latin typeface="Helvetica Neue"/>
              </a:rPr>
              <a:t> et al., </a:t>
            </a:r>
            <a:r>
              <a:rPr lang="en-CA" i="1" dirty="0">
                <a:solidFill>
                  <a:srgbClr val="333333"/>
                </a:solidFill>
                <a:latin typeface="Helvetica Neue"/>
              </a:rPr>
              <a:t>MICRO 2013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A132B-88CD-434C-9C53-D4683D07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9007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7F5D-0E3F-459F-9452-4AFD34CB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#3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62219-F362-44DC-B05A-A2A77C0B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79</a:t>
            </a:fld>
            <a:endParaRPr lang="en-US" alt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3468BF4-0A3A-4102-80E4-9BE7A01D59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360305"/>
              </p:ext>
            </p:extLst>
          </p:nvPr>
        </p:nvGraphicFramePr>
        <p:xfrm>
          <a:off x="762000" y="1395364"/>
          <a:ext cx="7467600" cy="399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855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6081" y="2286000"/>
            <a:ext cx="8428037" cy="8223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>
                <a:solidFill>
                  <a:srgbClr val="0033CC"/>
                </a:solidFill>
                <a:latin typeface="Garamond" charset="0"/>
              </a:rPr>
              <a:t>Why Is DRAM </a:t>
            </a:r>
            <a:r>
              <a:rPr lang="en-US" sz="4000" b="1" i="1" dirty="0">
                <a:solidFill>
                  <a:srgbClr val="0033CC"/>
                </a:solidFill>
                <a:latin typeface="Garamond" charset="0"/>
              </a:rPr>
              <a:t>So</a:t>
            </a:r>
            <a:r>
              <a:rPr lang="en-US" sz="4000" b="1" dirty="0">
                <a:solidFill>
                  <a:srgbClr val="0033CC"/>
                </a:solidFill>
                <a:latin typeface="Garamond" charset="0"/>
              </a:rPr>
              <a:t> Slow? </a:t>
            </a:r>
          </a:p>
        </p:txBody>
      </p:sp>
      <p:sp>
        <p:nvSpPr>
          <p:cNvPr id="747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418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2231: Parallel Computer Architecture and Programming</a:t>
            </a:r>
            <a:br>
              <a:rPr lang="en-US" b="1" dirty="0"/>
            </a:br>
            <a:r>
              <a:rPr lang="en-US" b="1" dirty="0"/>
              <a:t>Main Memory Fundamentals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slides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Vivek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Seshadri</a:t>
            </a:r>
            <a:r>
              <a:rPr lang="en-US" b="1" i="1" dirty="0">
                <a:solidFill>
                  <a:schemeClr val="tx2"/>
                </a:solidFill>
              </a:rPr>
              <a:t>, </a:t>
            </a:r>
            <a:r>
              <a:rPr lang="en-US" b="1" i="1" dirty="0" err="1">
                <a:solidFill>
                  <a:schemeClr val="tx2"/>
                </a:solidFill>
              </a:rPr>
              <a:t>Donghyuk</a:t>
            </a:r>
            <a:r>
              <a:rPr lang="en-US" b="1" i="1" dirty="0">
                <a:solidFill>
                  <a:schemeClr val="tx2"/>
                </a:solidFill>
              </a:rPr>
              <a:t> Lee, </a:t>
            </a:r>
            <a:r>
              <a:rPr lang="en-US" b="1" i="1" dirty="0" err="1">
                <a:solidFill>
                  <a:schemeClr val="tx2"/>
                </a:solidFill>
              </a:rPr>
              <a:t>Yoongu</a:t>
            </a:r>
            <a:r>
              <a:rPr lang="en-US" b="1" i="1" dirty="0">
                <a:solidFill>
                  <a:schemeClr val="tx2"/>
                </a:solidFill>
              </a:rPr>
              <a:t> Kim,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and lectures of </a:t>
            </a:r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ETH and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(by </a:t>
            </a:r>
            <a:r>
              <a:rPr lang="en-US" dirty="0" err="1"/>
              <a:t>Vivek</a:t>
            </a:r>
            <a:r>
              <a:rPr lang="en-US" dirty="0"/>
              <a:t> </a:t>
            </a:r>
            <a:r>
              <a:rPr lang="en-US" dirty="0" err="1"/>
              <a:t>Seshadri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457980"/>
            <a:ext cx="613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Conversation with a friend from Stanford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514600" y="2590800"/>
            <a:ext cx="3886200" cy="533400"/>
          </a:xfrm>
          <a:prstGeom prst="wedgeRoundRectCallout">
            <a:avLst>
              <a:gd name="adj1" fmla="val -69179"/>
              <a:gd name="adj2" fmla="val 4628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Why is DRAM </a:t>
            </a:r>
            <a:r>
              <a:rPr lang="en-US" sz="2600" i="1" dirty="0"/>
              <a:t>so</a:t>
            </a:r>
            <a:r>
              <a:rPr lang="en-US" sz="2600" dirty="0"/>
              <a:t> slow?!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76800" y="3276600"/>
            <a:ext cx="1676400" cy="533400"/>
          </a:xfrm>
          <a:prstGeom prst="wedgeRoundRectCallout">
            <a:avLst>
              <a:gd name="adj1" fmla="val 81982"/>
              <a:gd name="adj2" fmla="val 4860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Really?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209800" y="4038600"/>
            <a:ext cx="4191000" cy="1828800"/>
          </a:xfrm>
          <a:prstGeom prst="wedgeRoundRectCallout">
            <a:avLst>
              <a:gd name="adj1" fmla="val -60483"/>
              <a:gd name="adj2" fmla="val -2997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/>
            <a:r>
              <a:rPr lang="en-US" sz="2600" dirty="0"/>
              <a:t>50 nanoseconds to serve one request? Is that a fundamental limit to DRAM’s access latency?</a:t>
            </a:r>
          </a:p>
        </p:txBody>
      </p:sp>
      <p:pic>
        <p:nvPicPr>
          <p:cNvPr id="10" name="Picture 9" descr="h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90800"/>
            <a:ext cx="1282700" cy="1968500"/>
          </a:xfrm>
          <a:prstGeom prst="rect">
            <a:avLst/>
          </a:prstGeom>
        </p:spPr>
      </p:pic>
      <p:pic>
        <p:nvPicPr>
          <p:cNvPr id="11" name="Picture 10" descr="me.jpg"/>
          <p:cNvPicPr>
            <a:picLocks noChangeAspect="1"/>
          </p:cNvPicPr>
          <p:nvPr/>
        </p:nvPicPr>
        <p:blipFill>
          <a:blip r:embed="rId4" cstate="print"/>
          <a:srcRect b="15366"/>
          <a:stretch>
            <a:fillRect/>
          </a:stretch>
        </p:blipFill>
        <p:spPr>
          <a:xfrm flipH="1">
            <a:off x="7162800" y="2895600"/>
            <a:ext cx="1600200" cy="17001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3823" y="464820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80423" y="4648200"/>
            <a:ext cx="969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Vivek</a:t>
            </a:r>
            <a:endParaRPr lang="en-US" sz="28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1941-7121-4DD9-905F-76A0714B05E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30908"/>
      </p:ext>
    </p:extLst>
  </p:cSld>
  <p:clrMapOvr>
    <a:masterClrMapping/>
  </p:clrMapOvr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0033CC"/>
    </a:dk2>
    <a:lt2>
      <a:srgbClr val="EEECE1"/>
    </a:lt2>
    <a:accent1>
      <a:srgbClr val="E36C09"/>
    </a:accent1>
    <a:accent2>
      <a:srgbClr val="5C5C5C"/>
    </a:accent2>
    <a:accent3>
      <a:srgbClr val="953734"/>
    </a:accent3>
    <a:accent4>
      <a:srgbClr val="17365D"/>
    </a:accent4>
    <a:accent5>
      <a:srgbClr val="4F6128"/>
    </a:accent5>
    <a:accent6>
      <a:srgbClr val="31859B"/>
    </a:accent6>
    <a:hlink>
      <a:srgbClr val="205867"/>
    </a:hlink>
    <a:folHlink>
      <a:srgbClr val="0000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2498</Words>
  <Application>Microsoft Office PowerPoint</Application>
  <PresentationFormat>On-screen Show (4:3)</PresentationFormat>
  <Paragraphs>853</Paragraphs>
  <Slides>80</Slides>
  <Notes>37</Notes>
  <HiddenSlides>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80</vt:i4>
      </vt:variant>
    </vt:vector>
  </HeadingPairs>
  <TitlesOfParts>
    <vt:vector size="96" baseType="lpstr">
      <vt:lpstr>ＭＳ Ｐゴシック</vt:lpstr>
      <vt:lpstr>Arial</vt:lpstr>
      <vt:lpstr>Calibri</vt:lpstr>
      <vt:lpstr>Calibri Light</vt:lpstr>
      <vt:lpstr>Cambria</vt:lpstr>
      <vt:lpstr>Cambria Math</vt:lpstr>
      <vt:lpstr>Consolas</vt:lpstr>
      <vt:lpstr>Courier New</vt:lpstr>
      <vt:lpstr>Garamond</vt:lpstr>
      <vt:lpstr>Helvetica Neue</vt:lpstr>
      <vt:lpstr>Tahoma</vt:lpstr>
      <vt:lpstr>Vista Sans OT Medium</vt:lpstr>
      <vt:lpstr>Wingdings</vt:lpstr>
      <vt:lpstr>SAFARI_Template</vt:lpstr>
      <vt:lpstr>1_Edge</vt:lpstr>
      <vt:lpstr>Office Theme</vt:lpstr>
      <vt:lpstr>CSC 2231: Parallel Computer Architecture and Programming Main Memory Fundamentals</vt:lpstr>
      <vt:lpstr>Why Is Memory So Important? (Especially Today)</vt:lpstr>
      <vt:lpstr>The Performance Perspective</vt:lpstr>
      <vt:lpstr>The Energy Perspective</vt:lpstr>
      <vt:lpstr>The Energy Perspective</vt:lpstr>
      <vt:lpstr>The Reliability Perspective</vt:lpstr>
      <vt:lpstr>The Security Perspective</vt:lpstr>
      <vt:lpstr>Why Is DRAM So Slow? </vt:lpstr>
      <vt:lpstr>Motivation (by Vivek Seshadri)</vt:lpstr>
      <vt:lpstr>Understanding DRAM</vt:lpstr>
      <vt:lpstr>Outline</vt:lpstr>
      <vt:lpstr>What is DRAM?</vt:lpstr>
      <vt:lpstr>DRAM in Today’s Systems</vt:lpstr>
      <vt:lpstr>Von Neumann Model</vt:lpstr>
      <vt:lpstr>Factors that Affect Choice of Memory</vt:lpstr>
      <vt:lpstr>Why DRAM?</vt:lpstr>
      <vt:lpstr>Is DRAM Fast Enough?</vt:lpstr>
      <vt:lpstr>Outline</vt:lpstr>
      <vt:lpstr>PowerPoint Presentation</vt:lpstr>
      <vt:lpstr>PowerPoint Presentation</vt:lpstr>
      <vt:lpstr>PowerPoint Presentation</vt:lpstr>
      <vt:lpstr>PowerPoint Presentation</vt:lpstr>
      <vt:lpstr>Memory Element (Cell)</vt:lpstr>
      <vt:lpstr>Capacitor – Bucket of Electric Charge</vt:lpstr>
      <vt:lpstr>DRAM Chip</vt:lpstr>
      <vt:lpstr>Divide and Conquer</vt:lpstr>
      <vt:lpstr>Sense-Amplifier</vt:lpstr>
      <vt:lpstr>Outline</vt:lpstr>
      <vt:lpstr>DRAM Cell Read Operation</vt:lpstr>
      <vt:lpstr>DRAM Cell Read Operation</vt:lpstr>
      <vt:lpstr>Outline</vt:lpstr>
      <vt:lpstr>Problem</vt:lpstr>
      <vt:lpstr>Cost Amortization</vt:lpstr>
      <vt:lpstr>DRAM Array Operation</vt:lpstr>
      <vt:lpstr>Outline</vt:lpstr>
      <vt:lpstr>DRAM Bank</vt:lpstr>
      <vt:lpstr>DRAM Bank: Single DRAM Array?</vt:lpstr>
      <vt:lpstr>DRAM Bank: Collection of Arrays</vt:lpstr>
      <vt:lpstr>DRAM Operation: Summary</vt:lpstr>
      <vt:lpstr>DRAM Chip Hierarchy</vt:lpstr>
      <vt:lpstr>Outline</vt:lpstr>
      <vt:lpstr>Factors That Affect Performance</vt:lpstr>
      <vt:lpstr>DRAM Chip Hierarchy</vt:lpstr>
      <vt:lpstr>Outline</vt:lpstr>
      <vt:lpstr>Subarray Size: Rows/Subarray</vt:lpstr>
      <vt:lpstr>Subarray Size vs. Access Latency</vt:lpstr>
      <vt:lpstr>Subarray Size vs. Chip Area</vt:lpstr>
      <vt:lpstr>Chip Area vs. Access Latency</vt:lpstr>
      <vt:lpstr>Chip Area vs. Access Latency</vt:lpstr>
      <vt:lpstr>Our Proposal</vt:lpstr>
      <vt:lpstr>Tiered-Latency DRAM</vt:lpstr>
      <vt:lpstr>Results Summary</vt:lpstr>
      <vt:lpstr>Tiered-Latency DRAM: A Low Latency and Low Cost DRAM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DRAM Testing Infrastructure</vt:lpstr>
      <vt:lpstr>PowerPoint Presentation</vt:lpstr>
      <vt:lpstr>PowerPoint Presentation</vt:lpstr>
      <vt:lpstr>PowerPoint Presentation</vt:lpstr>
      <vt:lpstr>PowerPoint Presentation</vt:lpstr>
      <vt:lpstr>Adaptive-Latency DRAM</vt:lpstr>
      <vt:lpstr>PowerPoint Presentation</vt:lpstr>
      <vt:lpstr>PowerPoint Presentation</vt:lpstr>
      <vt:lpstr>Adaptive-Latency DRAM: Optimizing DRAM Timing for the Common-Case</vt:lpstr>
      <vt:lpstr>Outline</vt:lpstr>
      <vt:lpstr>Parallelism: Demand vs. Supply</vt:lpstr>
      <vt:lpstr>Increasing Number of Banks?</vt:lpstr>
      <vt:lpstr>Our Observation</vt:lpstr>
      <vt:lpstr>Subarray-Level Parallelism</vt:lpstr>
      <vt:lpstr>Subarray-Level Parallelism: Benefits</vt:lpstr>
      <vt:lpstr>Results Summary</vt:lpstr>
      <vt:lpstr>A Case for Exploiting Subarray-Level Parallelism (SALP) in DRAM</vt:lpstr>
      <vt:lpstr>Review #5</vt:lpstr>
      <vt:lpstr>Review #3 Results</vt:lpstr>
      <vt:lpstr>CSC 2231: Parallel Computer Architecture and Programming Main Memory Fundamentals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2017-10-19T13:57:48Z</dcterms:modified>
</cp:coreProperties>
</file>