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37"/>
  </p:notesMasterIdLst>
  <p:handoutMasterIdLst>
    <p:handoutMasterId r:id="rId38"/>
  </p:handoutMasterIdLst>
  <p:sldIdLst>
    <p:sldId id="363" r:id="rId4"/>
    <p:sldId id="438" r:id="rId5"/>
    <p:sldId id="432" r:id="rId6"/>
    <p:sldId id="383" r:id="rId7"/>
    <p:sldId id="387" r:id="rId8"/>
    <p:sldId id="385" r:id="rId9"/>
    <p:sldId id="413" r:id="rId10"/>
    <p:sldId id="441" r:id="rId11"/>
    <p:sldId id="440" r:id="rId12"/>
    <p:sldId id="390" r:id="rId13"/>
    <p:sldId id="422" r:id="rId14"/>
    <p:sldId id="391" r:id="rId15"/>
    <p:sldId id="423" r:id="rId16"/>
    <p:sldId id="425" r:id="rId17"/>
    <p:sldId id="392" r:id="rId18"/>
    <p:sldId id="436" r:id="rId19"/>
    <p:sldId id="426" r:id="rId20"/>
    <p:sldId id="396" r:id="rId21"/>
    <p:sldId id="428" r:id="rId22"/>
    <p:sldId id="443" r:id="rId23"/>
    <p:sldId id="442" r:id="rId24"/>
    <p:sldId id="382" r:id="rId25"/>
    <p:sldId id="398" r:id="rId26"/>
    <p:sldId id="402" r:id="rId27"/>
    <p:sldId id="405" r:id="rId28"/>
    <p:sldId id="400" r:id="rId29"/>
    <p:sldId id="430" r:id="rId30"/>
    <p:sldId id="411" r:id="rId31"/>
    <p:sldId id="419" r:id="rId32"/>
    <p:sldId id="414" r:id="rId33"/>
    <p:sldId id="403" r:id="rId34"/>
    <p:sldId id="439" r:id="rId35"/>
    <p:sldId id="437" r:id="rId36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4A10C"/>
    <a:srgbClr val="0000FF"/>
    <a:srgbClr val="4F81BD"/>
    <a:srgbClr val="2A55D6"/>
    <a:srgbClr val="D0D8E8"/>
    <a:srgbClr val="604178"/>
    <a:srgbClr val="92DC65"/>
    <a:srgbClr val="649A6D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3" autoAdjust="0"/>
    <p:restoredTop sz="69479" autoAdjust="0"/>
  </p:normalViewPr>
  <p:slideViewPr>
    <p:cSldViewPr>
      <p:cViewPr varScale="1">
        <p:scale>
          <a:sx n="52" d="100"/>
          <a:sy n="52" d="100"/>
        </p:scale>
        <p:origin x="19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nady\Dropbox\18742-CARP\HPCA'15%20Presentation\master_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nady\Dropbox\18742-CARP\HPCA'15%20Presentation\master_results_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nady\Dropbox\18742-CARP\HPCA'15%20Presentation\energ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nady\Dropbox\18742-CARP\HPCA'15%20Presentation\master_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nady\Dropbox\18742-CARP\HPCA'15%20Presentation\size_sensitivit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'bdi-partial'!$B$51:$J$51</c:f>
              <c:numCache>
                <c:formatCode>General</c:formatCode>
                <c:ptCount val="9"/>
                <c:pt idx="0">
                  <c:v>95747</c:v>
                </c:pt>
                <c:pt idx="1">
                  <c:v>74979</c:v>
                </c:pt>
                <c:pt idx="2">
                  <c:v>2102620</c:v>
                </c:pt>
                <c:pt idx="3">
                  <c:v>375881841</c:v>
                </c:pt>
                <c:pt idx="4">
                  <c:v>50813</c:v>
                </c:pt>
                <c:pt idx="5">
                  <c:v>2233065</c:v>
                </c:pt>
                <c:pt idx="6">
                  <c:v>12892190</c:v>
                </c:pt>
                <c:pt idx="7">
                  <c:v>1907038</c:v>
                </c:pt>
                <c:pt idx="8">
                  <c:v>5443123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'bdi-partial'!$A$51</c15:sqref>
                        </c15:formulaRef>
                      </c:ext>
                    </c:extLst>
                    <c:strCache>
                      <c:ptCount val="1"/>
                      <c:pt idx="0">
                        <c:v>size: 0-7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'bdi-partial'!$B$50:$J$50</c15:sqref>
                        </c15:formulaRef>
                      </c:ext>
                    </c:extLst>
                    <c:strCache>
                      <c:ptCount val="9"/>
                      <c:pt idx="0">
                        <c:v>mcf</c:v>
                      </c:pt>
                      <c:pt idx="1">
                        <c:v>lbm</c:v>
                      </c:pt>
                      <c:pt idx="2">
                        <c:v>astar</c:v>
                      </c:pt>
                      <c:pt idx="3">
                        <c:v>tpch2</c:v>
                      </c:pt>
                      <c:pt idx="4">
                        <c:v>calculix</c:v>
                      </c:pt>
                      <c:pt idx="5">
                        <c:v>h264ref</c:v>
                      </c:pt>
                      <c:pt idx="6">
                        <c:v>wrf</c:v>
                      </c:pt>
                      <c:pt idx="7">
                        <c:v>povray</c:v>
                      </c:pt>
                      <c:pt idx="8">
                        <c:v>gcc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'bdi-partial'!$B$52:$J$52</c:f>
              <c:numCache>
                <c:formatCode>General</c:formatCode>
                <c:ptCount val="9"/>
                <c:pt idx="0">
                  <c:v>591</c:v>
                </c:pt>
                <c:pt idx="1">
                  <c:v>12817602</c:v>
                </c:pt>
                <c:pt idx="2">
                  <c:v>1006006</c:v>
                </c:pt>
                <c:pt idx="3">
                  <c:v>419865</c:v>
                </c:pt>
                <c:pt idx="4">
                  <c:v>5819</c:v>
                </c:pt>
                <c:pt idx="5">
                  <c:v>2888878</c:v>
                </c:pt>
                <c:pt idx="6">
                  <c:v>994569</c:v>
                </c:pt>
                <c:pt idx="7">
                  <c:v>745306</c:v>
                </c:pt>
                <c:pt idx="8">
                  <c:v>329320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'bdi-partial'!$A$52</c15:sqref>
                        </c15:formulaRef>
                      </c:ext>
                    </c:extLst>
                    <c:strCache>
                      <c:ptCount val="1"/>
                      <c:pt idx="0">
                        <c:v>size: 8-15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'bdi-partial'!$B$50:$J$50</c15:sqref>
                        </c15:formulaRef>
                      </c:ext>
                    </c:extLst>
                    <c:strCache>
                      <c:ptCount val="9"/>
                      <c:pt idx="0">
                        <c:v>mcf</c:v>
                      </c:pt>
                      <c:pt idx="1">
                        <c:v>lbm</c:v>
                      </c:pt>
                      <c:pt idx="2">
                        <c:v>astar</c:v>
                      </c:pt>
                      <c:pt idx="3">
                        <c:v>tpch2</c:v>
                      </c:pt>
                      <c:pt idx="4">
                        <c:v>calculix</c:v>
                      </c:pt>
                      <c:pt idx="5">
                        <c:v>h264ref</c:v>
                      </c:pt>
                      <c:pt idx="6">
                        <c:v>wrf</c:v>
                      </c:pt>
                      <c:pt idx="7">
                        <c:v>povray</c:v>
                      </c:pt>
                      <c:pt idx="8">
                        <c:v>gcc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'bdi-partial'!$B$53:$J$53</c:f>
              <c:numCache>
                <c:formatCode>General</c:formatCode>
                <c:ptCount val="9"/>
                <c:pt idx="0">
                  <c:v>1286278</c:v>
                </c:pt>
                <c:pt idx="1">
                  <c:v>879730</c:v>
                </c:pt>
                <c:pt idx="2">
                  <c:v>16461026</c:v>
                </c:pt>
                <c:pt idx="3">
                  <c:v>14614264</c:v>
                </c:pt>
                <c:pt idx="4">
                  <c:v>119491</c:v>
                </c:pt>
                <c:pt idx="5">
                  <c:v>11576435</c:v>
                </c:pt>
                <c:pt idx="6">
                  <c:v>317339</c:v>
                </c:pt>
                <c:pt idx="7">
                  <c:v>5062854</c:v>
                </c:pt>
                <c:pt idx="8">
                  <c:v>15140710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'bdi-partial'!$A$53</c15:sqref>
                        </c15:formulaRef>
                      </c:ext>
                    </c:extLst>
                    <c:strCache>
                      <c:ptCount val="1"/>
                      <c:pt idx="0">
                        <c:v>size: 16-23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'bdi-partial'!$B$50:$J$50</c15:sqref>
                        </c15:formulaRef>
                      </c:ext>
                    </c:extLst>
                    <c:strCache>
                      <c:ptCount val="9"/>
                      <c:pt idx="0">
                        <c:v>mcf</c:v>
                      </c:pt>
                      <c:pt idx="1">
                        <c:v>lbm</c:v>
                      </c:pt>
                      <c:pt idx="2">
                        <c:v>astar</c:v>
                      </c:pt>
                      <c:pt idx="3">
                        <c:v>tpch2</c:v>
                      </c:pt>
                      <c:pt idx="4">
                        <c:v>calculix</c:v>
                      </c:pt>
                      <c:pt idx="5">
                        <c:v>h264ref</c:v>
                      </c:pt>
                      <c:pt idx="6">
                        <c:v>wrf</c:v>
                      </c:pt>
                      <c:pt idx="7">
                        <c:v>povray</c:v>
                      </c:pt>
                      <c:pt idx="8">
                        <c:v>gcc</c:v>
                      </c:pt>
                    </c:strCache>
                  </c:str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'bdi-partial'!$B$54:$J$54</c:f>
              <c:numCache>
                <c:formatCode>General</c:formatCode>
                <c:ptCount val="9"/>
                <c:pt idx="0">
                  <c:v>101237209</c:v>
                </c:pt>
                <c:pt idx="1">
                  <c:v>1202307</c:v>
                </c:pt>
                <c:pt idx="2">
                  <c:v>169424087</c:v>
                </c:pt>
                <c:pt idx="3">
                  <c:v>34810743</c:v>
                </c:pt>
                <c:pt idx="4">
                  <c:v>84860</c:v>
                </c:pt>
                <c:pt idx="5">
                  <c:v>1509034</c:v>
                </c:pt>
                <c:pt idx="6">
                  <c:v>309028</c:v>
                </c:pt>
                <c:pt idx="7">
                  <c:v>3195618</c:v>
                </c:pt>
                <c:pt idx="8">
                  <c:v>86700988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'bdi-partial'!$A$54</c15:sqref>
                        </c15:formulaRef>
                      </c:ext>
                    </c:extLst>
                    <c:strCache>
                      <c:ptCount val="1"/>
                      <c:pt idx="0">
                        <c:v>size: 24-31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'bdi-partial'!$B$50:$J$50</c15:sqref>
                        </c15:formulaRef>
                      </c:ext>
                    </c:extLst>
                    <c:strCache>
                      <c:ptCount val="9"/>
                      <c:pt idx="0">
                        <c:v>mcf</c:v>
                      </c:pt>
                      <c:pt idx="1">
                        <c:v>lbm</c:v>
                      </c:pt>
                      <c:pt idx="2">
                        <c:v>astar</c:v>
                      </c:pt>
                      <c:pt idx="3">
                        <c:v>tpch2</c:v>
                      </c:pt>
                      <c:pt idx="4">
                        <c:v>calculix</c:v>
                      </c:pt>
                      <c:pt idx="5">
                        <c:v>h264ref</c:v>
                      </c:pt>
                      <c:pt idx="6">
                        <c:v>wrf</c:v>
                      </c:pt>
                      <c:pt idx="7">
                        <c:v>povray</c:v>
                      </c:pt>
                      <c:pt idx="8">
                        <c:v>gcc</c:v>
                      </c:pt>
                    </c:strCache>
                  </c:strRef>
                </c15:cat>
              </c15:filteredCategoryTitle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'bdi-partial'!$B$55:$J$55</c:f>
              <c:numCache>
                <c:formatCode>General</c:formatCode>
                <c:ptCount val="9"/>
                <c:pt idx="0">
                  <c:v>438661822</c:v>
                </c:pt>
                <c:pt idx="1">
                  <c:v>793833</c:v>
                </c:pt>
                <c:pt idx="2">
                  <c:v>670753253</c:v>
                </c:pt>
                <c:pt idx="3">
                  <c:v>50533937</c:v>
                </c:pt>
                <c:pt idx="4">
                  <c:v>194054</c:v>
                </c:pt>
                <c:pt idx="5">
                  <c:v>97922655</c:v>
                </c:pt>
                <c:pt idx="6">
                  <c:v>518059</c:v>
                </c:pt>
                <c:pt idx="7">
                  <c:v>6346086</c:v>
                </c:pt>
                <c:pt idx="8">
                  <c:v>60228812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'bdi-partial'!$A$55</c15:sqref>
                        </c15:formulaRef>
                      </c:ext>
                    </c:extLst>
                    <c:strCache>
                      <c:ptCount val="1"/>
                      <c:pt idx="0">
                        <c:v>size: 32-39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'bdi-partial'!$B$50:$J$50</c15:sqref>
                        </c15:formulaRef>
                      </c:ext>
                    </c:extLst>
                    <c:strCache>
                      <c:ptCount val="9"/>
                      <c:pt idx="0">
                        <c:v>mcf</c:v>
                      </c:pt>
                      <c:pt idx="1">
                        <c:v>lbm</c:v>
                      </c:pt>
                      <c:pt idx="2">
                        <c:v>astar</c:v>
                      </c:pt>
                      <c:pt idx="3">
                        <c:v>tpch2</c:v>
                      </c:pt>
                      <c:pt idx="4">
                        <c:v>calculix</c:v>
                      </c:pt>
                      <c:pt idx="5">
                        <c:v>h264ref</c:v>
                      </c:pt>
                      <c:pt idx="6">
                        <c:v>wrf</c:v>
                      </c:pt>
                      <c:pt idx="7">
                        <c:v>povray</c:v>
                      </c:pt>
                      <c:pt idx="8">
                        <c:v>gcc</c:v>
                      </c:pt>
                    </c:strCache>
                  </c:strRef>
                </c15:cat>
              </c15:filteredCategoryTitle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'bdi-partial'!$B$56:$J$56</c:f>
              <c:numCache>
                <c:formatCode>General</c:formatCode>
                <c:ptCount val="9"/>
                <c:pt idx="0">
                  <c:v>1596238818</c:v>
                </c:pt>
                <c:pt idx="1">
                  <c:v>828881</c:v>
                </c:pt>
                <c:pt idx="2">
                  <c:v>281444015</c:v>
                </c:pt>
                <c:pt idx="3">
                  <c:v>72471798</c:v>
                </c:pt>
                <c:pt idx="4">
                  <c:v>191533</c:v>
                </c:pt>
                <c:pt idx="5">
                  <c:v>2363534</c:v>
                </c:pt>
                <c:pt idx="6">
                  <c:v>690912</c:v>
                </c:pt>
                <c:pt idx="7">
                  <c:v>15479836</c:v>
                </c:pt>
                <c:pt idx="8">
                  <c:v>62365042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'bdi-partial'!$A$56</c15:sqref>
                        </c15:formulaRef>
                      </c:ext>
                    </c:extLst>
                    <c:strCache>
                      <c:ptCount val="1"/>
                      <c:pt idx="0">
                        <c:v>size: 40-47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'bdi-partial'!$B$50:$J$50</c15:sqref>
                        </c15:formulaRef>
                      </c:ext>
                    </c:extLst>
                    <c:strCache>
                      <c:ptCount val="9"/>
                      <c:pt idx="0">
                        <c:v>mcf</c:v>
                      </c:pt>
                      <c:pt idx="1">
                        <c:v>lbm</c:v>
                      </c:pt>
                      <c:pt idx="2">
                        <c:v>astar</c:v>
                      </c:pt>
                      <c:pt idx="3">
                        <c:v>tpch2</c:v>
                      </c:pt>
                      <c:pt idx="4">
                        <c:v>calculix</c:v>
                      </c:pt>
                      <c:pt idx="5">
                        <c:v>h264ref</c:v>
                      </c:pt>
                      <c:pt idx="6">
                        <c:v>wrf</c:v>
                      </c:pt>
                      <c:pt idx="7">
                        <c:v>povray</c:v>
                      </c:pt>
                      <c:pt idx="8">
                        <c:v>gcc</c:v>
                      </c:pt>
                    </c:strCache>
                  </c:strRef>
                </c15:cat>
              </c15:filteredCategoryTitle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'bdi-partial'!$B$57:$J$57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'bdi-partial'!$A$57</c15:sqref>
                        </c15:formulaRef>
                      </c:ext>
                    </c:extLst>
                    <c:strCache>
                      <c:ptCount val="1"/>
                      <c:pt idx="0">
                        <c:v>size: 48-55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'bdi-partial'!$B$50:$J$50</c15:sqref>
                        </c15:formulaRef>
                      </c:ext>
                    </c:extLst>
                    <c:strCache>
                      <c:ptCount val="9"/>
                      <c:pt idx="0">
                        <c:v>mcf</c:v>
                      </c:pt>
                      <c:pt idx="1">
                        <c:v>lbm</c:v>
                      </c:pt>
                      <c:pt idx="2">
                        <c:v>astar</c:v>
                      </c:pt>
                      <c:pt idx="3">
                        <c:v>tpch2</c:v>
                      </c:pt>
                      <c:pt idx="4">
                        <c:v>calculix</c:v>
                      </c:pt>
                      <c:pt idx="5">
                        <c:v>h264ref</c:v>
                      </c:pt>
                      <c:pt idx="6">
                        <c:v>wrf</c:v>
                      </c:pt>
                      <c:pt idx="7">
                        <c:v>povray</c:v>
                      </c:pt>
                      <c:pt idx="8">
                        <c:v>gcc</c:v>
                      </c:pt>
                    </c:strCache>
                  </c:strRef>
                </c15:cat>
              </c15:filteredCategoryTitle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'bdi-partial'!$B$58:$J$58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'bdi-partial'!$A$58</c15:sqref>
                        </c15:formulaRef>
                      </c:ext>
                    </c:extLst>
                    <c:strCache>
                      <c:ptCount val="1"/>
                      <c:pt idx="0">
                        <c:v>size: 56-63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'bdi-partial'!$B$50:$J$50</c15:sqref>
                        </c15:formulaRef>
                      </c:ext>
                    </c:extLst>
                    <c:strCache>
                      <c:ptCount val="9"/>
                      <c:pt idx="0">
                        <c:v>mcf</c:v>
                      </c:pt>
                      <c:pt idx="1">
                        <c:v>lbm</c:v>
                      </c:pt>
                      <c:pt idx="2">
                        <c:v>astar</c:v>
                      </c:pt>
                      <c:pt idx="3">
                        <c:v>tpch2</c:v>
                      </c:pt>
                      <c:pt idx="4">
                        <c:v>calculix</c:v>
                      </c:pt>
                      <c:pt idx="5">
                        <c:v>h264ref</c:v>
                      </c:pt>
                      <c:pt idx="6">
                        <c:v>wrf</c:v>
                      </c:pt>
                      <c:pt idx="7">
                        <c:v>povray</c:v>
                      </c:pt>
                      <c:pt idx="8">
                        <c:v>gcc</c:v>
                      </c:pt>
                    </c:strCache>
                  </c:strRef>
                </c15:cat>
              </c15:filteredCategoryTitle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'bdi-partial'!$B$59:$J$59</c:f>
              <c:numCache>
                <c:formatCode>General</c:formatCode>
                <c:ptCount val="9"/>
                <c:pt idx="0">
                  <c:v>208129457</c:v>
                </c:pt>
                <c:pt idx="1">
                  <c:v>1192267355</c:v>
                </c:pt>
                <c:pt idx="2">
                  <c:v>240781337</c:v>
                </c:pt>
                <c:pt idx="3">
                  <c:v>500266655</c:v>
                </c:pt>
                <c:pt idx="4">
                  <c:v>574276</c:v>
                </c:pt>
                <c:pt idx="5">
                  <c:v>4743877</c:v>
                </c:pt>
                <c:pt idx="6">
                  <c:v>2242311</c:v>
                </c:pt>
                <c:pt idx="7">
                  <c:v>14040601</c:v>
                </c:pt>
                <c:pt idx="8">
                  <c:v>5767781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'bdi-partial'!$A$59</c15:sqref>
                        </c15:formulaRef>
                      </c:ext>
                    </c:extLst>
                    <c:strCache>
                      <c:ptCount val="1"/>
                      <c:pt idx="0">
                        <c:v>size: 64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'bdi-partial'!$B$50:$J$50</c15:sqref>
                        </c15:formulaRef>
                      </c:ext>
                    </c:extLst>
                    <c:strCache>
                      <c:ptCount val="9"/>
                      <c:pt idx="0">
                        <c:v>mcf</c:v>
                      </c:pt>
                      <c:pt idx="1">
                        <c:v>lbm</c:v>
                      </c:pt>
                      <c:pt idx="2">
                        <c:v>astar</c:v>
                      </c:pt>
                      <c:pt idx="3">
                        <c:v>tpch2</c:v>
                      </c:pt>
                      <c:pt idx="4">
                        <c:v>calculix</c:v>
                      </c:pt>
                      <c:pt idx="5">
                        <c:v>h264ref</c:v>
                      </c:pt>
                      <c:pt idx="6">
                        <c:v>wrf</c:v>
                      </c:pt>
                      <c:pt idx="7">
                        <c:v>povray</c:v>
                      </c:pt>
                      <c:pt idx="8">
                        <c:v>gcc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1773216"/>
        <c:axId val="1691777024"/>
      </c:barChart>
      <c:catAx>
        <c:axId val="169177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777024"/>
        <c:crosses val="autoZero"/>
        <c:auto val="1"/>
        <c:lblAlgn val="ctr"/>
        <c:lblOffset val="100"/>
        <c:noMultiLvlLbl val="0"/>
      </c:catAx>
      <c:valAx>
        <c:axId val="16917770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 smtClean="0"/>
                  <a:t>Cache Coverage, %</a:t>
                </a:r>
                <a:endParaRPr lang="en-US" sz="24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77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4802614565591521E-2"/>
          <c:y val="7.0565879265091863E-2"/>
          <c:w val="0.91000971990618951"/>
          <c:h val="0.15178923884514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22832421371059"/>
          <c:y val="0.14248281464816898"/>
          <c:w val="0.83916611059210822"/>
          <c:h val="0.5141624354848983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'1-core (2)'!$D$6:$D$31</c:f>
              <c:numCache>
                <c:formatCode>General</c:formatCode>
                <c:ptCount val="26"/>
                <c:pt idx="0">
                  <c:v>1.1358999999999999</c:v>
                </c:pt>
                <c:pt idx="1">
                  <c:v>1.1821600000000001</c:v>
                </c:pt>
                <c:pt idx="2">
                  <c:v>1.0085299999999999</c:v>
                </c:pt>
                <c:pt idx="3">
                  <c:v>1.0102100000000001</c:v>
                </c:pt>
                <c:pt idx="4">
                  <c:v>1.0013099999999999</c:v>
                </c:pt>
                <c:pt idx="5">
                  <c:v>1.2165999999999999</c:v>
                </c:pt>
                <c:pt idx="6">
                  <c:v>0.96714999999999995</c:v>
                </c:pt>
                <c:pt idx="7">
                  <c:v>1.0362199999999999</c:v>
                </c:pt>
                <c:pt idx="8">
                  <c:v>0.92630999999999997</c:v>
                </c:pt>
                <c:pt idx="9">
                  <c:v>1.00749</c:v>
                </c:pt>
                <c:pt idx="10">
                  <c:v>1.0302500000000001</c:v>
                </c:pt>
                <c:pt idx="11">
                  <c:v>1.0056400000000001</c:v>
                </c:pt>
                <c:pt idx="12">
                  <c:v>1.0038100000000001</c:v>
                </c:pt>
                <c:pt idx="13">
                  <c:v>1.16245</c:v>
                </c:pt>
                <c:pt idx="14">
                  <c:v>1.03793</c:v>
                </c:pt>
                <c:pt idx="15">
                  <c:v>1.00027</c:v>
                </c:pt>
                <c:pt idx="16">
                  <c:v>0.95642000000000005</c:v>
                </c:pt>
                <c:pt idx="17">
                  <c:v>1.0020899999999999</c:v>
                </c:pt>
                <c:pt idx="18">
                  <c:v>1.0007900000000001</c:v>
                </c:pt>
                <c:pt idx="19">
                  <c:v>1.09179</c:v>
                </c:pt>
                <c:pt idx="20">
                  <c:v>1.0293000000000001</c:v>
                </c:pt>
                <c:pt idx="21">
                  <c:v>0.99621999999999999</c:v>
                </c:pt>
                <c:pt idx="22">
                  <c:v>1.00278</c:v>
                </c:pt>
                <c:pt idx="24">
                  <c:v>1.0531697231818453</c:v>
                </c:pt>
                <c:pt idx="25">
                  <c:v>1.0329281622798052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'1-core (2)'!$D$5</c15:sqref>
                        </c15:formulaRef>
                      </c:ext>
                    </c:extLst>
                    <c:strCache>
                      <c:ptCount val="1"/>
                      <c:pt idx="0">
                        <c:v>RRIP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'1-core (2)'!$B$6:$B$31</c15:sqref>
                        </c15:formulaRef>
                      </c:ext>
                    </c:extLst>
                    <c:strCache>
                      <c:ptCount val="26"/>
                      <c:pt idx="0">
                        <c:v>astar</c:v>
                      </c:pt>
                      <c:pt idx="1">
                        <c:v>cactusADM</c:v>
                      </c:pt>
                      <c:pt idx="2">
                        <c:v>gcc</c:v>
                      </c:pt>
                      <c:pt idx="3">
                        <c:v>gobmk</c:v>
                      </c:pt>
                      <c:pt idx="4">
                        <c:v>h264ref</c:v>
                      </c:pt>
                      <c:pt idx="5">
                        <c:v>soplex</c:v>
                      </c:pt>
                      <c:pt idx="6">
                        <c:v>zeusmp</c:v>
                      </c:pt>
                      <c:pt idx="7">
                        <c:v>bzip2</c:v>
                      </c:pt>
                      <c:pt idx="8">
                        <c:v>GemsFDTD</c:v>
                      </c:pt>
                      <c:pt idx="9">
                        <c:v>gromacs</c:v>
                      </c:pt>
                      <c:pt idx="10">
                        <c:v>leslie3d</c:v>
                      </c:pt>
                      <c:pt idx="11">
                        <c:v>perlbench</c:v>
                      </c:pt>
                      <c:pt idx="12">
                        <c:v>sjeng</c:v>
                      </c:pt>
                      <c:pt idx="13">
                        <c:v>sphinx3</c:v>
                      </c:pt>
                      <c:pt idx="14">
                        <c:v>xalancbmk</c:v>
                      </c:pt>
                      <c:pt idx="15">
                        <c:v>milc</c:v>
                      </c:pt>
                      <c:pt idx="16">
                        <c:v>omnetpp</c:v>
                      </c:pt>
                      <c:pt idx="17">
                        <c:v>libquantum</c:v>
                      </c:pt>
                      <c:pt idx="18">
                        <c:v>lbm</c:v>
                      </c:pt>
                      <c:pt idx="19">
                        <c:v>mcf</c:v>
                      </c:pt>
                      <c:pt idx="20">
                        <c:v>tpch2</c:v>
                      </c:pt>
                      <c:pt idx="21">
                        <c:v>tpch6</c:v>
                      </c:pt>
                      <c:pt idx="22">
                        <c:v>apache</c:v>
                      </c:pt>
                      <c:pt idx="24">
                        <c:v>GMeanIntense</c:v>
                      </c:pt>
                      <c:pt idx="25">
                        <c:v>GMeanAll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'1-core (2)'!$E$6:$E$31</c:f>
              <c:numCache>
                <c:formatCode>General</c:formatCode>
                <c:ptCount val="26"/>
                <c:pt idx="0">
                  <c:v>1.12341</c:v>
                </c:pt>
                <c:pt idx="1">
                  <c:v>1.1421600000000001</c:v>
                </c:pt>
                <c:pt idx="2">
                  <c:v>1.00654</c:v>
                </c:pt>
                <c:pt idx="3">
                  <c:v>1.0071099999999999</c:v>
                </c:pt>
                <c:pt idx="4">
                  <c:v>0.99131000000000002</c:v>
                </c:pt>
                <c:pt idx="5">
                  <c:v>1.2538</c:v>
                </c:pt>
                <c:pt idx="6">
                  <c:v>0.97260000000000002</c:v>
                </c:pt>
                <c:pt idx="7">
                  <c:v>1.0323500000000001</c:v>
                </c:pt>
                <c:pt idx="8">
                  <c:v>0.92879</c:v>
                </c:pt>
                <c:pt idx="9">
                  <c:v>1.0089600000000001</c:v>
                </c:pt>
                <c:pt idx="10">
                  <c:v>1.0455399999999999</c:v>
                </c:pt>
                <c:pt idx="11">
                  <c:v>1.0041500000000001</c:v>
                </c:pt>
                <c:pt idx="12">
                  <c:v>1.00627</c:v>
                </c:pt>
                <c:pt idx="13">
                  <c:v>1.18544</c:v>
                </c:pt>
                <c:pt idx="14">
                  <c:v>1.04834</c:v>
                </c:pt>
                <c:pt idx="15">
                  <c:v>1.00136</c:v>
                </c:pt>
                <c:pt idx="16">
                  <c:v>0.98477999999999999</c:v>
                </c:pt>
                <c:pt idx="17">
                  <c:v>1.00315</c:v>
                </c:pt>
                <c:pt idx="18">
                  <c:v>0.99943000000000004</c:v>
                </c:pt>
                <c:pt idx="19">
                  <c:v>1.0969899999999999</c:v>
                </c:pt>
                <c:pt idx="20">
                  <c:v>1.0303800000000001</c:v>
                </c:pt>
                <c:pt idx="21">
                  <c:v>1.0015099999999999</c:v>
                </c:pt>
                <c:pt idx="22">
                  <c:v>1.0146599999999999</c:v>
                </c:pt>
                <c:pt idx="24">
                  <c:v>1.0590145869977068</c:v>
                </c:pt>
                <c:pt idx="25">
                  <c:v>1.0362435969505797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'1-core (2)'!$E$5</c15:sqref>
                        </c15:formulaRef>
                      </c:ext>
                    </c:extLst>
                    <c:strCache>
                      <c:ptCount val="1"/>
                      <c:pt idx="0">
                        <c:v>ECM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'1-core (2)'!$B$6:$B$31</c15:sqref>
                        </c15:formulaRef>
                      </c:ext>
                    </c:extLst>
                    <c:strCache>
                      <c:ptCount val="26"/>
                      <c:pt idx="0">
                        <c:v>astar</c:v>
                      </c:pt>
                      <c:pt idx="1">
                        <c:v>cactusADM</c:v>
                      </c:pt>
                      <c:pt idx="2">
                        <c:v>gcc</c:v>
                      </c:pt>
                      <c:pt idx="3">
                        <c:v>gobmk</c:v>
                      </c:pt>
                      <c:pt idx="4">
                        <c:v>h264ref</c:v>
                      </c:pt>
                      <c:pt idx="5">
                        <c:v>soplex</c:v>
                      </c:pt>
                      <c:pt idx="6">
                        <c:v>zeusmp</c:v>
                      </c:pt>
                      <c:pt idx="7">
                        <c:v>bzip2</c:v>
                      </c:pt>
                      <c:pt idx="8">
                        <c:v>GemsFDTD</c:v>
                      </c:pt>
                      <c:pt idx="9">
                        <c:v>gromacs</c:v>
                      </c:pt>
                      <c:pt idx="10">
                        <c:v>leslie3d</c:v>
                      </c:pt>
                      <c:pt idx="11">
                        <c:v>perlbench</c:v>
                      </c:pt>
                      <c:pt idx="12">
                        <c:v>sjeng</c:v>
                      </c:pt>
                      <c:pt idx="13">
                        <c:v>sphinx3</c:v>
                      </c:pt>
                      <c:pt idx="14">
                        <c:v>xalancbmk</c:v>
                      </c:pt>
                      <c:pt idx="15">
                        <c:v>milc</c:v>
                      </c:pt>
                      <c:pt idx="16">
                        <c:v>omnetpp</c:v>
                      </c:pt>
                      <c:pt idx="17">
                        <c:v>libquantum</c:v>
                      </c:pt>
                      <c:pt idx="18">
                        <c:v>lbm</c:v>
                      </c:pt>
                      <c:pt idx="19">
                        <c:v>mcf</c:v>
                      </c:pt>
                      <c:pt idx="20">
                        <c:v>tpch2</c:v>
                      </c:pt>
                      <c:pt idx="21">
                        <c:v>tpch6</c:v>
                      </c:pt>
                      <c:pt idx="22">
                        <c:v>apache</c:v>
                      </c:pt>
                      <c:pt idx="24">
                        <c:v>GMeanIntense</c:v>
                      </c:pt>
                      <c:pt idx="25">
                        <c:v>GMeanAll</c:v>
                      </c:pt>
                    </c:strCache>
                  </c:strRef>
                </c15:cat>
              </c15:filteredCategoryTitle>
            </c:ext>
          </c:extLst>
        </c:ser>
        <c:ser>
          <c:idx val="3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'1-core (2)'!$F$6:$F$31</c:f>
              <c:numCache>
                <c:formatCode>General</c:formatCode>
                <c:ptCount val="26"/>
                <c:pt idx="0">
                  <c:v>1.16629</c:v>
                </c:pt>
                <c:pt idx="1">
                  <c:v>1.18218</c:v>
                </c:pt>
                <c:pt idx="2">
                  <c:v>1.01237</c:v>
                </c:pt>
                <c:pt idx="3">
                  <c:v>1.01725</c:v>
                </c:pt>
                <c:pt idx="4">
                  <c:v>1.0025599999999999</c:v>
                </c:pt>
                <c:pt idx="5">
                  <c:v>1.2189300000000001</c:v>
                </c:pt>
                <c:pt idx="6">
                  <c:v>0.96721999999999997</c:v>
                </c:pt>
                <c:pt idx="7">
                  <c:v>1.0442899999999999</c:v>
                </c:pt>
                <c:pt idx="8">
                  <c:v>0.92630999999999997</c:v>
                </c:pt>
                <c:pt idx="9">
                  <c:v>1.0168600000000001</c:v>
                </c:pt>
                <c:pt idx="10">
                  <c:v>1.0409900000000001</c:v>
                </c:pt>
                <c:pt idx="11">
                  <c:v>1.0085299999999999</c:v>
                </c:pt>
                <c:pt idx="12">
                  <c:v>1.0051399999999999</c:v>
                </c:pt>
                <c:pt idx="13">
                  <c:v>1.20719</c:v>
                </c:pt>
                <c:pt idx="14">
                  <c:v>1.0708800000000001</c:v>
                </c:pt>
                <c:pt idx="15">
                  <c:v>1.00573</c:v>
                </c:pt>
                <c:pt idx="16">
                  <c:v>0.96821000000000002</c:v>
                </c:pt>
                <c:pt idx="17">
                  <c:v>1.00223</c:v>
                </c:pt>
                <c:pt idx="18">
                  <c:v>0.98551</c:v>
                </c:pt>
                <c:pt idx="19">
                  <c:v>1.1059099999999999</c:v>
                </c:pt>
                <c:pt idx="20">
                  <c:v>1.03274</c:v>
                </c:pt>
                <c:pt idx="21">
                  <c:v>0.99580999999999997</c:v>
                </c:pt>
                <c:pt idx="22">
                  <c:v>1.0110399999999999</c:v>
                </c:pt>
                <c:pt idx="24">
                  <c:v>1.0630169234025135</c:v>
                </c:pt>
                <c:pt idx="25">
                  <c:v>1.0404745422396848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'1-core (2)'!$F$5</c15:sqref>
                        </c15:formulaRef>
                      </c:ext>
                    </c:extLst>
                    <c:strCache>
                      <c:ptCount val="1"/>
                      <c:pt idx="0">
                        <c:v>MVE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'1-core (2)'!$B$6:$B$31</c15:sqref>
                        </c15:formulaRef>
                      </c:ext>
                    </c:extLst>
                    <c:strCache>
                      <c:ptCount val="26"/>
                      <c:pt idx="0">
                        <c:v>astar</c:v>
                      </c:pt>
                      <c:pt idx="1">
                        <c:v>cactusADM</c:v>
                      </c:pt>
                      <c:pt idx="2">
                        <c:v>gcc</c:v>
                      </c:pt>
                      <c:pt idx="3">
                        <c:v>gobmk</c:v>
                      </c:pt>
                      <c:pt idx="4">
                        <c:v>h264ref</c:v>
                      </c:pt>
                      <c:pt idx="5">
                        <c:v>soplex</c:v>
                      </c:pt>
                      <c:pt idx="6">
                        <c:v>zeusmp</c:v>
                      </c:pt>
                      <c:pt idx="7">
                        <c:v>bzip2</c:v>
                      </c:pt>
                      <c:pt idx="8">
                        <c:v>GemsFDTD</c:v>
                      </c:pt>
                      <c:pt idx="9">
                        <c:v>gromacs</c:v>
                      </c:pt>
                      <c:pt idx="10">
                        <c:v>leslie3d</c:v>
                      </c:pt>
                      <c:pt idx="11">
                        <c:v>perlbench</c:v>
                      </c:pt>
                      <c:pt idx="12">
                        <c:v>sjeng</c:v>
                      </c:pt>
                      <c:pt idx="13">
                        <c:v>sphinx3</c:v>
                      </c:pt>
                      <c:pt idx="14">
                        <c:v>xalancbmk</c:v>
                      </c:pt>
                      <c:pt idx="15">
                        <c:v>milc</c:v>
                      </c:pt>
                      <c:pt idx="16">
                        <c:v>omnetpp</c:v>
                      </c:pt>
                      <c:pt idx="17">
                        <c:v>libquantum</c:v>
                      </c:pt>
                      <c:pt idx="18">
                        <c:v>lbm</c:v>
                      </c:pt>
                      <c:pt idx="19">
                        <c:v>mcf</c:v>
                      </c:pt>
                      <c:pt idx="20">
                        <c:v>tpch2</c:v>
                      </c:pt>
                      <c:pt idx="21">
                        <c:v>tpch6</c:v>
                      </c:pt>
                      <c:pt idx="22">
                        <c:v>apache</c:v>
                      </c:pt>
                      <c:pt idx="24">
                        <c:v>GMeanIntense</c:v>
                      </c:pt>
                      <c:pt idx="25">
                        <c:v>GMeanAll</c:v>
                      </c:pt>
                    </c:strCache>
                  </c:strRef>
                </c15:cat>
              </c15:filteredCategoryTitle>
            </c:ext>
          </c:extLst>
        </c:ser>
        <c:ser>
          <c:idx val="4"/>
          <c:order val="3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'1-core (2)'!$G$6:$G$31</c:f>
              <c:numCache>
                <c:formatCode>General</c:formatCode>
                <c:ptCount val="26"/>
                <c:pt idx="0">
                  <c:v>1.1360300000000001</c:v>
                </c:pt>
                <c:pt idx="1">
                  <c:v>1.18214</c:v>
                </c:pt>
                <c:pt idx="2">
                  <c:v>1.0174000000000001</c:v>
                </c:pt>
                <c:pt idx="3">
                  <c:v>1.0108200000000001</c:v>
                </c:pt>
                <c:pt idx="4">
                  <c:v>1.00135</c:v>
                </c:pt>
                <c:pt idx="5">
                  <c:v>1.3125800000000001</c:v>
                </c:pt>
                <c:pt idx="6">
                  <c:v>0.99880999999999998</c:v>
                </c:pt>
                <c:pt idx="7">
                  <c:v>1.0394399999999999</c:v>
                </c:pt>
                <c:pt idx="8">
                  <c:v>0.99843000000000004</c:v>
                </c:pt>
                <c:pt idx="9">
                  <c:v>1.0088999999999999</c:v>
                </c:pt>
                <c:pt idx="10">
                  <c:v>1.05036</c:v>
                </c:pt>
                <c:pt idx="11">
                  <c:v>1.0056</c:v>
                </c:pt>
                <c:pt idx="12">
                  <c:v>1.0037100000000001</c:v>
                </c:pt>
                <c:pt idx="13">
                  <c:v>1.1815100000000001</c:v>
                </c:pt>
                <c:pt idx="14">
                  <c:v>1.03938</c:v>
                </c:pt>
                <c:pt idx="15">
                  <c:v>1.0005599999999999</c:v>
                </c:pt>
                <c:pt idx="16">
                  <c:v>0.96152000000000004</c:v>
                </c:pt>
                <c:pt idx="17">
                  <c:v>1.0021</c:v>
                </c:pt>
                <c:pt idx="18">
                  <c:v>1.00081</c:v>
                </c:pt>
                <c:pt idx="19">
                  <c:v>1.09551</c:v>
                </c:pt>
                <c:pt idx="20">
                  <c:v>1.03026</c:v>
                </c:pt>
                <c:pt idx="21">
                  <c:v>0.99892000000000003</c:v>
                </c:pt>
                <c:pt idx="22">
                  <c:v>1.00607</c:v>
                </c:pt>
                <c:pt idx="24">
                  <c:v>1.0719595435765068</c:v>
                </c:pt>
                <c:pt idx="25">
                  <c:v>1.0442134709458173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'1-core (2)'!$G$5</c15:sqref>
                        </c15:formulaRef>
                      </c:ext>
                    </c:extLst>
                    <c:strCache>
                      <c:ptCount val="1"/>
                      <c:pt idx="0">
                        <c:v>SIP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'1-core (2)'!$B$6:$B$31</c15:sqref>
                        </c15:formulaRef>
                      </c:ext>
                    </c:extLst>
                    <c:strCache>
                      <c:ptCount val="26"/>
                      <c:pt idx="0">
                        <c:v>astar</c:v>
                      </c:pt>
                      <c:pt idx="1">
                        <c:v>cactusADM</c:v>
                      </c:pt>
                      <c:pt idx="2">
                        <c:v>gcc</c:v>
                      </c:pt>
                      <c:pt idx="3">
                        <c:v>gobmk</c:v>
                      </c:pt>
                      <c:pt idx="4">
                        <c:v>h264ref</c:v>
                      </c:pt>
                      <c:pt idx="5">
                        <c:v>soplex</c:v>
                      </c:pt>
                      <c:pt idx="6">
                        <c:v>zeusmp</c:v>
                      </c:pt>
                      <c:pt idx="7">
                        <c:v>bzip2</c:v>
                      </c:pt>
                      <c:pt idx="8">
                        <c:v>GemsFDTD</c:v>
                      </c:pt>
                      <c:pt idx="9">
                        <c:v>gromacs</c:v>
                      </c:pt>
                      <c:pt idx="10">
                        <c:v>leslie3d</c:v>
                      </c:pt>
                      <c:pt idx="11">
                        <c:v>perlbench</c:v>
                      </c:pt>
                      <c:pt idx="12">
                        <c:v>sjeng</c:v>
                      </c:pt>
                      <c:pt idx="13">
                        <c:v>sphinx3</c:v>
                      </c:pt>
                      <c:pt idx="14">
                        <c:v>xalancbmk</c:v>
                      </c:pt>
                      <c:pt idx="15">
                        <c:v>milc</c:v>
                      </c:pt>
                      <c:pt idx="16">
                        <c:v>omnetpp</c:v>
                      </c:pt>
                      <c:pt idx="17">
                        <c:v>libquantum</c:v>
                      </c:pt>
                      <c:pt idx="18">
                        <c:v>lbm</c:v>
                      </c:pt>
                      <c:pt idx="19">
                        <c:v>mcf</c:v>
                      </c:pt>
                      <c:pt idx="20">
                        <c:v>tpch2</c:v>
                      </c:pt>
                      <c:pt idx="21">
                        <c:v>tpch6</c:v>
                      </c:pt>
                      <c:pt idx="22">
                        <c:v>apache</c:v>
                      </c:pt>
                      <c:pt idx="24">
                        <c:v>GMeanIntense</c:v>
                      </c:pt>
                      <c:pt idx="25">
                        <c:v>GMeanAll</c:v>
                      </c:pt>
                    </c:strCache>
                  </c:strRef>
                </c15:cat>
              </c15:filteredCategoryTitle>
            </c:ext>
          </c:extLst>
        </c:ser>
        <c:ser>
          <c:idx val="5"/>
          <c:order val="4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'1-core (2)'!$H$6:$H$31</c:f>
              <c:numCache>
                <c:formatCode>General</c:formatCode>
                <c:ptCount val="26"/>
                <c:pt idx="0">
                  <c:v>1.1632899999999999</c:v>
                </c:pt>
                <c:pt idx="1">
                  <c:v>1.18214</c:v>
                </c:pt>
                <c:pt idx="2">
                  <c:v>1.02075</c:v>
                </c:pt>
                <c:pt idx="3">
                  <c:v>1.01789</c:v>
                </c:pt>
                <c:pt idx="4">
                  <c:v>1.00265</c:v>
                </c:pt>
                <c:pt idx="5">
                  <c:v>1.3148500000000001</c:v>
                </c:pt>
                <c:pt idx="6">
                  <c:v>0.99882000000000004</c:v>
                </c:pt>
                <c:pt idx="7">
                  <c:v>1.0434099999999999</c:v>
                </c:pt>
                <c:pt idx="8">
                  <c:v>0.99843000000000004</c:v>
                </c:pt>
                <c:pt idx="9">
                  <c:v>1.0169699999999999</c:v>
                </c:pt>
                <c:pt idx="10">
                  <c:v>1.0509999999999999</c:v>
                </c:pt>
                <c:pt idx="11">
                  <c:v>1.0085999999999999</c:v>
                </c:pt>
                <c:pt idx="12">
                  <c:v>1.00522</c:v>
                </c:pt>
                <c:pt idx="13">
                  <c:v>1.22716</c:v>
                </c:pt>
                <c:pt idx="14">
                  <c:v>1.0736300000000001</c:v>
                </c:pt>
                <c:pt idx="15">
                  <c:v>1.0115400000000001</c:v>
                </c:pt>
                <c:pt idx="16">
                  <c:v>0.97040000000000004</c:v>
                </c:pt>
                <c:pt idx="17">
                  <c:v>1.00254</c:v>
                </c:pt>
                <c:pt idx="18">
                  <c:v>0.99666999999999994</c:v>
                </c:pt>
                <c:pt idx="19">
                  <c:v>1.1076299999999999</c:v>
                </c:pt>
                <c:pt idx="20">
                  <c:v>1.0341899999999999</c:v>
                </c:pt>
                <c:pt idx="21">
                  <c:v>0.99855000000000005</c:v>
                </c:pt>
                <c:pt idx="22">
                  <c:v>1.01315</c:v>
                </c:pt>
                <c:pt idx="24">
                  <c:v>1.0816246408274626</c:v>
                </c:pt>
                <c:pt idx="25">
                  <c:v>1.0515970104102186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'1-core (2)'!$H$5</c15:sqref>
                        </c15:formulaRef>
                      </c:ext>
                    </c:extLst>
                    <c:strCache>
                      <c:ptCount val="1"/>
                      <c:pt idx="0">
                        <c:v>CAMP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'1-core (2)'!$B$6:$B$31</c15:sqref>
                        </c15:formulaRef>
                      </c:ext>
                    </c:extLst>
                    <c:strCache>
                      <c:ptCount val="26"/>
                      <c:pt idx="0">
                        <c:v>astar</c:v>
                      </c:pt>
                      <c:pt idx="1">
                        <c:v>cactusADM</c:v>
                      </c:pt>
                      <c:pt idx="2">
                        <c:v>gcc</c:v>
                      </c:pt>
                      <c:pt idx="3">
                        <c:v>gobmk</c:v>
                      </c:pt>
                      <c:pt idx="4">
                        <c:v>h264ref</c:v>
                      </c:pt>
                      <c:pt idx="5">
                        <c:v>soplex</c:v>
                      </c:pt>
                      <c:pt idx="6">
                        <c:v>zeusmp</c:v>
                      </c:pt>
                      <c:pt idx="7">
                        <c:v>bzip2</c:v>
                      </c:pt>
                      <c:pt idx="8">
                        <c:v>GemsFDTD</c:v>
                      </c:pt>
                      <c:pt idx="9">
                        <c:v>gromacs</c:v>
                      </c:pt>
                      <c:pt idx="10">
                        <c:v>leslie3d</c:v>
                      </c:pt>
                      <c:pt idx="11">
                        <c:v>perlbench</c:v>
                      </c:pt>
                      <c:pt idx="12">
                        <c:v>sjeng</c:v>
                      </c:pt>
                      <c:pt idx="13">
                        <c:v>sphinx3</c:v>
                      </c:pt>
                      <c:pt idx="14">
                        <c:v>xalancbmk</c:v>
                      </c:pt>
                      <c:pt idx="15">
                        <c:v>milc</c:v>
                      </c:pt>
                      <c:pt idx="16">
                        <c:v>omnetpp</c:v>
                      </c:pt>
                      <c:pt idx="17">
                        <c:v>libquantum</c:v>
                      </c:pt>
                      <c:pt idx="18">
                        <c:v>lbm</c:v>
                      </c:pt>
                      <c:pt idx="19">
                        <c:v>mcf</c:v>
                      </c:pt>
                      <c:pt idx="20">
                        <c:v>tpch2</c:v>
                      </c:pt>
                      <c:pt idx="21">
                        <c:v>tpch6</c:v>
                      </c:pt>
                      <c:pt idx="22">
                        <c:v>apache</c:v>
                      </c:pt>
                      <c:pt idx="24">
                        <c:v>GMeanIntense</c:v>
                      </c:pt>
                      <c:pt idx="25">
                        <c:v>GMeanAll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9915248"/>
        <c:axId val="1639914160"/>
      </c:barChart>
      <c:catAx>
        <c:axId val="163991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914160"/>
        <c:crosses val="autoZero"/>
        <c:auto val="1"/>
        <c:lblAlgn val="ctr"/>
        <c:lblOffset val="100"/>
        <c:noMultiLvlLbl val="0"/>
      </c:catAx>
      <c:valAx>
        <c:axId val="1639914160"/>
        <c:scaling>
          <c:orientation val="minMax"/>
          <c:max val="1.3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/>
                  <a:t>Normalized IPC</a:t>
                </a:r>
              </a:p>
            </c:rich>
          </c:tx>
          <c:layout>
            <c:manualLayout>
              <c:xMode val="edge"/>
              <c:yMode val="edge"/>
              <c:x val="0"/>
              <c:y val="0.199325292671749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9152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606543885404153"/>
          <c:y val="2.1899137607799029E-2"/>
          <c:w val="0.55865819209039536"/>
          <c:h val="0.10378042993124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85162480878338"/>
          <c:y val="0.18089848938374234"/>
          <c:w val="0.80566316523220238"/>
          <c:h val="0.631108145380132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'2-core'!$D$5:$D$8</c:f>
              <c:numCache>
                <c:formatCode>General</c:formatCode>
                <c:ptCount val="4"/>
                <c:pt idx="0">
                  <c:v>1.0136038978048654</c:v>
                </c:pt>
                <c:pt idx="1">
                  <c:v>1.0323840063771583</c:v>
                </c:pt>
                <c:pt idx="2">
                  <c:v>1.0528542908498704</c:v>
                </c:pt>
                <c:pt idx="3">
                  <c:v>1.0328230865185741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'2-core'!$D$4</c15:sqref>
                        </c15:formulaRef>
                      </c:ext>
                    </c:extLst>
                    <c:strCache>
                      <c:ptCount val="1"/>
                      <c:pt idx="0">
                        <c:v>RRIP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'2-core'!$B$5:$B$8</c15:sqref>
                        </c15:formulaRef>
                      </c:ext>
                    </c:extLst>
                    <c:strCache>
                      <c:ptCount val="4"/>
                      <c:pt idx="0">
                        <c:v>Homo-Homo</c:v>
                      </c:pt>
                      <c:pt idx="1">
                        <c:v>Homo-Hetero</c:v>
                      </c:pt>
                      <c:pt idx="2">
                        <c:v>Hetero-Hetero</c:v>
                      </c:pt>
                      <c:pt idx="3">
                        <c:v>GeoMean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'2-core'!$E$5:$E$8</c:f>
              <c:numCache>
                <c:formatCode>General</c:formatCode>
                <c:ptCount val="4"/>
                <c:pt idx="0">
                  <c:v>1.0172100658365788</c:v>
                </c:pt>
                <c:pt idx="1">
                  <c:v>1.0444136456691488</c:v>
                </c:pt>
                <c:pt idx="2">
                  <c:v>1.0668679824964662</c:v>
                </c:pt>
                <c:pt idx="3">
                  <c:v>1.0426325749225036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'2-core'!$E$4</c15:sqref>
                        </c15:formulaRef>
                      </c:ext>
                    </c:extLst>
                    <c:strCache>
                      <c:ptCount val="1"/>
                      <c:pt idx="0">
                        <c:v>ECM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'2-core'!$B$5:$B$8</c15:sqref>
                        </c15:formulaRef>
                      </c:ext>
                    </c:extLst>
                    <c:strCache>
                      <c:ptCount val="4"/>
                      <c:pt idx="0">
                        <c:v>Homo-Homo</c:v>
                      </c:pt>
                      <c:pt idx="1">
                        <c:v>Homo-Hetero</c:v>
                      </c:pt>
                      <c:pt idx="2">
                        <c:v>Hetero-Hetero</c:v>
                      </c:pt>
                      <c:pt idx="3">
                        <c:v>GeoMean</c:v>
                      </c:pt>
                    </c:strCache>
                  </c:strRef>
                </c15:cat>
              </c15:filteredCategoryTitle>
            </c:ext>
          </c:extLst>
        </c:ser>
        <c:ser>
          <c:idx val="3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'2-core'!$F$5:$F$8</c:f>
              <c:numCache>
                <c:formatCode>General</c:formatCode>
                <c:ptCount val="4"/>
                <c:pt idx="0">
                  <c:v>1.0192270750746557</c:v>
                </c:pt>
                <c:pt idx="1">
                  <c:v>1.0442053010127363</c:v>
                </c:pt>
                <c:pt idx="2">
                  <c:v>1.0739026797079427</c:v>
                </c:pt>
                <c:pt idx="3">
                  <c:v>1.0455398505636897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'2-core'!$F$4</c15:sqref>
                        </c15:formulaRef>
                      </c:ext>
                    </c:extLst>
                    <c:strCache>
                      <c:ptCount val="1"/>
                      <c:pt idx="0">
                        <c:v>MVE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'2-core'!$B$5:$B$8</c15:sqref>
                        </c15:formulaRef>
                      </c:ext>
                    </c:extLst>
                    <c:strCache>
                      <c:ptCount val="4"/>
                      <c:pt idx="0">
                        <c:v>Homo-Homo</c:v>
                      </c:pt>
                      <c:pt idx="1">
                        <c:v>Homo-Hetero</c:v>
                      </c:pt>
                      <c:pt idx="2">
                        <c:v>Hetero-Hetero</c:v>
                      </c:pt>
                      <c:pt idx="3">
                        <c:v>GeoMean</c:v>
                      </c:pt>
                    </c:strCache>
                  </c:strRef>
                </c15:cat>
              </c15:filteredCategoryTitle>
            </c:ext>
          </c:extLst>
        </c:ser>
        <c:ser>
          <c:idx val="4"/>
          <c:order val="3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'2-core'!$G$5:$G$8</c:f>
              <c:numCache>
                <c:formatCode>General</c:formatCode>
                <c:ptCount val="4"/>
                <c:pt idx="0">
                  <c:v>1.0227983165394758</c:v>
                </c:pt>
                <c:pt idx="1">
                  <c:v>1.038960450749135</c:v>
                </c:pt>
                <c:pt idx="2">
                  <c:v>1.0748576600370559</c:v>
                </c:pt>
                <c:pt idx="3">
                  <c:v>1.0453137395280225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'2-core'!$G$4</c15:sqref>
                        </c15:formulaRef>
                      </c:ext>
                    </c:extLst>
                    <c:strCache>
                      <c:ptCount val="1"/>
                      <c:pt idx="0">
                        <c:v>SIP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'2-core'!$B$5:$B$8</c15:sqref>
                        </c15:formulaRef>
                      </c:ext>
                    </c:extLst>
                    <c:strCache>
                      <c:ptCount val="4"/>
                      <c:pt idx="0">
                        <c:v>Homo-Homo</c:v>
                      </c:pt>
                      <c:pt idx="1">
                        <c:v>Homo-Hetero</c:v>
                      </c:pt>
                      <c:pt idx="2">
                        <c:v>Hetero-Hetero</c:v>
                      </c:pt>
                      <c:pt idx="3">
                        <c:v>GeoMean</c:v>
                      </c:pt>
                    </c:strCache>
                  </c:strRef>
                </c15:cat>
              </c15:filteredCategoryTitle>
            </c:ext>
          </c:extLst>
        </c:ser>
        <c:ser>
          <c:idx val="5"/>
          <c:order val="4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'2-core'!$H$5:$H$8</c:f>
              <c:numCache>
                <c:formatCode>General</c:formatCode>
                <c:ptCount val="4"/>
                <c:pt idx="0">
                  <c:v>1.0314426418455198</c:v>
                </c:pt>
                <c:pt idx="1">
                  <c:v>1.0658822037429572</c:v>
                </c:pt>
                <c:pt idx="2">
                  <c:v>1.0815896083757199</c:v>
                </c:pt>
                <c:pt idx="3">
                  <c:v>1.0594299991903797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'2-core'!$H$4</c15:sqref>
                        </c15:formulaRef>
                      </c:ext>
                    </c:extLst>
                    <c:strCache>
                      <c:ptCount val="1"/>
                      <c:pt idx="0">
                        <c:v>CAMP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'2-core'!$B$5:$B$8</c15:sqref>
                        </c15:formulaRef>
                      </c:ext>
                    </c:extLst>
                    <c:strCache>
                      <c:ptCount val="4"/>
                      <c:pt idx="0">
                        <c:v>Homo-Homo</c:v>
                      </c:pt>
                      <c:pt idx="1">
                        <c:v>Homo-Hetero</c:v>
                      </c:pt>
                      <c:pt idx="2">
                        <c:v>Hetero-Hetero</c:v>
                      </c:pt>
                      <c:pt idx="3">
                        <c:v>GeoMean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9915792"/>
        <c:axId val="1688070864"/>
      </c:barChart>
      <c:catAx>
        <c:axId val="163991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70864"/>
        <c:crosses val="autoZero"/>
        <c:auto val="1"/>
        <c:lblAlgn val="ctr"/>
        <c:lblOffset val="100"/>
        <c:noMultiLvlLbl val="0"/>
      </c:catAx>
      <c:valAx>
        <c:axId val="1688070864"/>
        <c:scaling>
          <c:orientation val="minMax"/>
          <c:max val="1.1000000000000001"/>
          <c:min val="0.95000000000000029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>
                    <a:effectLst/>
                  </a:rPr>
                  <a:t>Normalized Weighted Speedup</a:t>
                </a:r>
                <a:endParaRPr lang="en-US" sz="2000">
                  <a:effectLst/>
                </a:endParaRPr>
              </a:p>
            </c:rich>
          </c:tx>
          <c:layout>
            <c:manualLayout>
              <c:xMode val="edge"/>
              <c:yMode val="edge"/>
              <c:x val="3.7304440235459452E-2"/>
              <c:y val="0.135385534435314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9157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941684562157003"/>
          <c:y val="6.7036541346575093E-2"/>
          <c:w val="0.69053728157914251"/>
          <c:h val="0.11674110136863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77816917622141"/>
          <c:y val="0.10939047227378729"/>
          <c:w val="0.83726654234010223"/>
          <c:h val="0.463776066785097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Sheet1!$N$3</c:f>
              <c:strCache>
                <c:ptCount val="1"/>
                <c:pt idx="0">
                  <c:v>RRIP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Sheet1!$L$4:$L$29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Sheet1!$N$4:$N$29</c:f>
              <c:numCache>
                <c:formatCode>General</c:formatCode>
                <c:ptCount val="26"/>
                <c:pt idx="0">
                  <c:v>0.91445241855692105</c:v>
                </c:pt>
                <c:pt idx="1">
                  <c:v>0.77375737115073595</c:v>
                </c:pt>
                <c:pt idx="2">
                  <c:v>0.98478435355622418</c:v>
                </c:pt>
                <c:pt idx="3">
                  <c:v>0.98594492262539901</c:v>
                </c:pt>
                <c:pt idx="4">
                  <c:v>1.0063016559686744</c:v>
                </c:pt>
                <c:pt idx="5">
                  <c:v>0.838783603133333</c:v>
                </c:pt>
                <c:pt idx="6">
                  <c:v>1.0439876734470197</c:v>
                </c:pt>
                <c:pt idx="7">
                  <c:v>0.942925944046069</c:v>
                </c:pt>
                <c:pt idx="8">
                  <c:v>1.1129895699068952</c:v>
                </c:pt>
                <c:pt idx="9">
                  <c:v>0.99230382133596551</c:v>
                </c:pt>
                <c:pt idx="10">
                  <c:v>1.0314650096192235</c:v>
                </c:pt>
                <c:pt idx="11">
                  <c:v>0.97103489094670103</c:v>
                </c:pt>
                <c:pt idx="12">
                  <c:v>0.99319607425032064</c:v>
                </c:pt>
                <c:pt idx="13">
                  <c:v>0.8495170326896041</c:v>
                </c:pt>
                <c:pt idx="14">
                  <c:v>0.86290470693679544</c:v>
                </c:pt>
                <c:pt idx="15">
                  <c:v>0.99861322318559775</c:v>
                </c:pt>
                <c:pt idx="16">
                  <c:v>1.0607875704668355</c:v>
                </c:pt>
                <c:pt idx="17">
                  <c:v>0.99878677436828245</c:v>
                </c:pt>
                <c:pt idx="18">
                  <c:v>1.0013296087091064</c:v>
                </c:pt>
                <c:pt idx="19">
                  <c:v>0.95106447933044991</c:v>
                </c:pt>
                <c:pt idx="20">
                  <c:v>0.97716284506442785</c:v>
                </c:pt>
                <c:pt idx="21">
                  <c:v>1.0052046187796719</c:v>
                </c:pt>
                <c:pt idx="22">
                  <c:v>1.026533420489864</c:v>
                </c:pt>
                <c:pt idx="24">
                  <c:v>0.95010770301994807</c:v>
                </c:pt>
                <c:pt idx="25">
                  <c:v>0.96744318972600407</c:v>
                </c:pt>
              </c:numCache>
            </c:numRef>
          </c:val>
        </c:ser>
        <c:ser>
          <c:idx val="2"/>
          <c:order val="1"/>
          <c:tx>
            <c:strRef>
              <c:f>Sheet1!$O$3</c:f>
              <c:strCache>
                <c:ptCount val="1"/>
                <c:pt idx="0">
                  <c:v>ECM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Sheet1!$L$4:$L$29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Sheet1!$O$4:$O$29</c:f>
              <c:numCache>
                <c:formatCode>General</c:formatCode>
                <c:ptCount val="26"/>
                <c:pt idx="0">
                  <c:v>0.91857147426187458</c:v>
                </c:pt>
                <c:pt idx="1">
                  <c:v>0.80075317742055263</c:v>
                </c:pt>
                <c:pt idx="2">
                  <c:v>0.97786087999983629</c:v>
                </c:pt>
                <c:pt idx="3">
                  <c:v>0.98732117085969573</c:v>
                </c:pt>
                <c:pt idx="4">
                  <c:v>0.99690833202486073</c:v>
                </c:pt>
                <c:pt idx="5">
                  <c:v>0.81330558783952012</c:v>
                </c:pt>
                <c:pt idx="6">
                  <c:v>1.040399344864676</c:v>
                </c:pt>
                <c:pt idx="7">
                  <c:v>0.91981810970051714</c:v>
                </c:pt>
                <c:pt idx="8">
                  <c:v>1.1113715773933044</c:v>
                </c:pt>
                <c:pt idx="9">
                  <c:v>0.98095670552785563</c:v>
                </c:pt>
                <c:pt idx="10">
                  <c:v>1.016147427998259</c:v>
                </c:pt>
                <c:pt idx="11">
                  <c:v>0.95416591764556835</c:v>
                </c:pt>
                <c:pt idx="12">
                  <c:v>0.99035989789540069</c:v>
                </c:pt>
                <c:pt idx="13">
                  <c:v>0.81865784593266588</c:v>
                </c:pt>
                <c:pt idx="14">
                  <c:v>0.83857162557323939</c:v>
                </c:pt>
                <c:pt idx="15">
                  <c:v>0.99804728613963223</c:v>
                </c:pt>
                <c:pt idx="16">
                  <c:v>1.0280835561947159</c:v>
                </c:pt>
                <c:pt idx="17">
                  <c:v>0.9986389307576603</c:v>
                </c:pt>
                <c:pt idx="18">
                  <c:v>1.0045180938921208</c:v>
                </c:pt>
                <c:pt idx="19">
                  <c:v>0.95812281449665149</c:v>
                </c:pt>
                <c:pt idx="20">
                  <c:v>0.97734600506562441</c:v>
                </c:pt>
                <c:pt idx="21">
                  <c:v>1.0056623798601017</c:v>
                </c:pt>
                <c:pt idx="22">
                  <c:v>1.016611260737575</c:v>
                </c:pt>
                <c:pt idx="24">
                  <c:v>0.94295594598258514</c:v>
                </c:pt>
                <c:pt idx="25">
                  <c:v>0.9599103943338787</c:v>
                </c:pt>
              </c:numCache>
            </c:numRef>
          </c:val>
        </c:ser>
        <c:ser>
          <c:idx val="3"/>
          <c:order val="2"/>
          <c:tx>
            <c:strRef>
              <c:f>Sheet1!$P$3</c:f>
              <c:strCache>
                <c:ptCount val="1"/>
                <c:pt idx="0">
                  <c:v>CAMP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Sheet1!$L$4:$L$29</c:f>
              <c:strCache>
                <c:ptCount val="26"/>
                <c:pt idx="0">
                  <c:v>astar</c:v>
                </c:pt>
                <c:pt idx="1">
                  <c:v>cactusADM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soplex</c:v>
                </c:pt>
                <c:pt idx="6">
                  <c:v>zeusmp</c:v>
                </c:pt>
                <c:pt idx="7">
                  <c:v>bzip2</c:v>
                </c:pt>
                <c:pt idx="8">
                  <c:v>GemsFDTD</c:v>
                </c:pt>
                <c:pt idx="9">
                  <c:v>gromacs</c:v>
                </c:pt>
                <c:pt idx="10">
                  <c:v>leslie3d</c:v>
                </c:pt>
                <c:pt idx="11">
                  <c:v>perlbench</c:v>
                </c:pt>
                <c:pt idx="12">
                  <c:v>sjeng</c:v>
                </c:pt>
                <c:pt idx="13">
                  <c:v>sphinx3</c:v>
                </c:pt>
                <c:pt idx="14">
                  <c:v>xalancbmk</c:v>
                </c:pt>
                <c:pt idx="15">
                  <c:v>milc</c:v>
                </c:pt>
                <c:pt idx="16">
                  <c:v>omnetpp</c:v>
                </c:pt>
                <c:pt idx="17">
                  <c:v>libquantum</c:v>
                </c:pt>
                <c:pt idx="18">
                  <c:v>lbm</c:v>
                </c:pt>
                <c:pt idx="19">
                  <c:v>mcf</c:v>
                </c:pt>
                <c:pt idx="20">
                  <c:v>tpch2</c:v>
                </c:pt>
                <c:pt idx="21">
                  <c:v>tpch6</c:v>
                </c:pt>
                <c:pt idx="22">
                  <c:v>apache</c:v>
                </c:pt>
                <c:pt idx="24">
                  <c:v>GMeanIntense</c:v>
                </c:pt>
                <c:pt idx="25">
                  <c:v>GMeanAll</c:v>
                </c:pt>
              </c:strCache>
            </c:strRef>
          </c:cat>
          <c:val>
            <c:numRef>
              <c:f>Sheet1!$P$4:$P$29</c:f>
              <c:numCache>
                <c:formatCode>General</c:formatCode>
                <c:ptCount val="26"/>
                <c:pt idx="0">
                  <c:v>0.89718218366923042</c:v>
                </c:pt>
                <c:pt idx="1">
                  <c:v>0.79128367639733288</c:v>
                </c:pt>
                <c:pt idx="2">
                  <c:v>0.97015786919386249</c:v>
                </c:pt>
                <c:pt idx="3">
                  <c:v>0.97734592790080543</c:v>
                </c:pt>
                <c:pt idx="4">
                  <c:v>0.99073575243989132</c:v>
                </c:pt>
                <c:pt idx="5">
                  <c:v>0.81071009375485037</c:v>
                </c:pt>
                <c:pt idx="6">
                  <c:v>1.0022019225444943</c:v>
                </c:pt>
                <c:pt idx="7">
                  <c:v>0.91683265698015159</c:v>
                </c:pt>
                <c:pt idx="8">
                  <c:v>1.0020643812711723</c:v>
                </c:pt>
                <c:pt idx="9">
                  <c:v>0.96584740682698844</c:v>
                </c:pt>
                <c:pt idx="10">
                  <c:v>1.0117038142529096</c:v>
                </c:pt>
                <c:pt idx="11">
                  <c:v>0.95638048302221623</c:v>
                </c:pt>
                <c:pt idx="12">
                  <c:v>0.98795630735577322</c:v>
                </c:pt>
                <c:pt idx="13">
                  <c:v>0.79315869701885522</c:v>
                </c:pt>
                <c:pt idx="14">
                  <c:v>0.77993248919348801</c:v>
                </c:pt>
                <c:pt idx="15">
                  <c:v>0.99677425516506046</c:v>
                </c:pt>
                <c:pt idx="16">
                  <c:v>1.0019616309665753</c:v>
                </c:pt>
                <c:pt idx="17">
                  <c:v>0.99874263910001493</c:v>
                </c:pt>
                <c:pt idx="18">
                  <c:v>1.0036395635047757</c:v>
                </c:pt>
                <c:pt idx="19">
                  <c:v>0.93620725753713585</c:v>
                </c:pt>
                <c:pt idx="20">
                  <c:v>0.96631012360899204</c:v>
                </c:pt>
                <c:pt idx="21">
                  <c:v>0.99778442204432016</c:v>
                </c:pt>
                <c:pt idx="22">
                  <c:v>1.0193326641937452</c:v>
                </c:pt>
                <c:pt idx="24">
                  <c:v>0.91797006734888897</c:v>
                </c:pt>
                <c:pt idx="25">
                  <c:v>0.94341235088838926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8068144"/>
        <c:axId val="1688064880"/>
      </c:barChart>
      <c:catAx>
        <c:axId val="168806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64880"/>
        <c:crosses val="autoZero"/>
        <c:auto val="1"/>
        <c:lblAlgn val="ctr"/>
        <c:lblOffset val="100"/>
        <c:noMultiLvlLbl val="0"/>
      </c:catAx>
      <c:valAx>
        <c:axId val="1688064880"/>
        <c:scaling>
          <c:orientation val="minMax"/>
          <c:max val="1.2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Normalized </a:t>
                </a:r>
                <a:r>
                  <a:rPr lang="en-US" sz="2800" baseline="0"/>
                  <a:t>Energy</a:t>
                </a:r>
              </a:p>
            </c:rich>
          </c:tx>
          <c:layout>
            <c:manualLayout>
              <c:xMode val="edge"/>
              <c:yMode val="edge"/>
              <c:x val="2.3541465211585394E-4"/>
              <c:y val="0.100032138004708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681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632948841921076"/>
          <c:y val="9.1809536774579301E-2"/>
          <c:w val="0.53407825666528541"/>
          <c:h val="0.11051570476767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3874282663818"/>
          <c:y val="0.16429437067076097"/>
          <c:w val="0.85524200364784897"/>
          <c:h val="0.43986615252985783"/>
        </c:manualLayout>
      </c:layout>
      <c:barChart>
        <c:barDir val="col"/>
        <c:grouping val="clustered"/>
        <c:varyColors val="0"/>
        <c:ser>
          <c:idx val="6"/>
          <c:order val="0"/>
          <c:spPr>
            <a:solidFill>
              <a:srgbClr val="C70000"/>
            </a:solidFill>
            <a:ln>
              <a:noFill/>
            </a:ln>
            <a:effectLst/>
          </c:spPr>
          <c:invertIfNegative val="0"/>
          <c:val>
            <c:numRef>
              <c:f>'1-core (2)'!$D$6:$D$31</c:f>
              <c:numCache>
                <c:formatCode>General</c:formatCode>
                <c:ptCount val="26"/>
                <c:pt idx="0">
                  <c:v>1.1358999999999999</c:v>
                </c:pt>
                <c:pt idx="1">
                  <c:v>1.1821600000000001</c:v>
                </c:pt>
                <c:pt idx="2">
                  <c:v>1.0085299999999999</c:v>
                </c:pt>
                <c:pt idx="3">
                  <c:v>1.0102100000000001</c:v>
                </c:pt>
                <c:pt idx="4">
                  <c:v>1.0013099999999999</c:v>
                </c:pt>
                <c:pt idx="5">
                  <c:v>1.2165999999999999</c:v>
                </c:pt>
                <c:pt idx="6">
                  <c:v>0.96714999999999995</c:v>
                </c:pt>
                <c:pt idx="7">
                  <c:v>1.0362199999999999</c:v>
                </c:pt>
                <c:pt idx="8">
                  <c:v>0.92630999999999997</c:v>
                </c:pt>
                <c:pt idx="9">
                  <c:v>1.00749</c:v>
                </c:pt>
                <c:pt idx="10">
                  <c:v>1.0302500000000001</c:v>
                </c:pt>
                <c:pt idx="11">
                  <c:v>1.0056400000000001</c:v>
                </c:pt>
                <c:pt idx="12">
                  <c:v>1.0038100000000001</c:v>
                </c:pt>
                <c:pt idx="13">
                  <c:v>1.16245</c:v>
                </c:pt>
                <c:pt idx="14">
                  <c:v>1.03793</c:v>
                </c:pt>
                <c:pt idx="15">
                  <c:v>1.00027</c:v>
                </c:pt>
                <c:pt idx="16">
                  <c:v>0.95642000000000005</c:v>
                </c:pt>
                <c:pt idx="17">
                  <c:v>1.0020899999999999</c:v>
                </c:pt>
                <c:pt idx="18">
                  <c:v>1.0007900000000001</c:v>
                </c:pt>
                <c:pt idx="19">
                  <c:v>1.09179</c:v>
                </c:pt>
                <c:pt idx="20">
                  <c:v>1.0293000000000001</c:v>
                </c:pt>
                <c:pt idx="21">
                  <c:v>0.99621999999999999</c:v>
                </c:pt>
                <c:pt idx="22">
                  <c:v>1.00278</c:v>
                </c:pt>
                <c:pt idx="24">
                  <c:v>1.0531697231818453</c:v>
                </c:pt>
                <c:pt idx="25">
                  <c:v>1.0329281622798052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'1-core (2)'!$D$5</c15:sqref>
                        </c15:formulaRef>
                      </c:ext>
                    </c:extLst>
                    <c:strCache>
                      <c:ptCount val="1"/>
                      <c:pt idx="0">
                        <c:v>RRIP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'1-core (2)'!$B$6:$B$31</c15:sqref>
                        </c15:formulaRef>
                      </c:ext>
                    </c:extLst>
                    <c:strCache>
                      <c:ptCount val="26"/>
                      <c:pt idx="0">
                        <c:v>astar</c:v>
                      </c:pt>
                      <c:pt idx="1">
                        <c:v>cactusADM</c:v>
                      </c:pt>
                      <c:pt idx="2">
                        <c:v>gcc</c:v>
                      </c:pt>
                      <c:pt idx="3">
                        <c:v>gobmk</c:v>
                      </c:pt>
                      <c:pt idx="4">
                        <c:v>h264ref</c:v>
                      </c:pt>
                      <c:pt idx="5">
                        <c:v>soplex</c:v>
                      </c:pt>
                      <c:pt idx="6">
                        <c:v>zeusmp</c:v>
                      </c:pt>
                      <c:pt idx="7">
                        <c:v>bzip2</c:v>
                      </c:pt>
                      <c:pt idx="8">
                        <c:v>GemsFDTD</c:v>
                      </c:pt>
                      <c:pt idx="9">
                        <c:v>gromacs</c:v>
                      </c:pt>
                      <c:pt idx="10">
                        <c:v>leslie3d</c:v>
                      </c:pt>
                      <c:pt idx="11">
                        <c:v>perlbench</c:v>
                      </c:pt>
                      <c:pt idx="12">
                        <c:v>sjeng</c:v>
                      </c:pt>
                      <c:pt idx="13">
                        <c:v>sphinx3</c:v>
                      </c:pt>
                      <c:pt idx="14">
                        <c:v>xalancbmk</c:v>
                      </c:pt>
                      <c:pt idx="15">
                        <c:v>milc</c:v>
                      </c:pt>
                      <c:pt idx="16">
                        <c:v>omnetpp</c:v>
                      </c:pt>
                      <c:pt idx="17">
                        <c:v>libquantum</c:v>
                      </c:pt>
                      <c:pt idx="18">
                        <c:v>lbm</c:v>
                      </c:pt>
                      <c:pt idx="19">
                        <c:v>mcf</c:v>
                      </c:pt>
                      <c:pt idx="20">
                        <c:v>tpch2</c:v>
                      </c:pt>
                      <c:pt idx="21">
                        <c:v>tpch6</c:v>
                      </c:pt>
                      <c:pt idx="22">
                        <c:v>apache</c:v>
                      </c:pt>
                      <c:pt idx="24">
                        <c:v>GMeanIntense</c:v>
                      </c:pt>
                      <c:pt idx="25">
                        <c:v>GMeanAll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'1-core (2)'!$I$6:$I$31</c:f>
              <c:numCache>
                <c:formatCode>General</c:formatCode>
                <c:ptCount val="26"/>
                <c:pt idx="0">
                  <c:v>1.08857</c:v>
                </c:pt>
                <c:pt idx="1">
                  <c:v>1.20384</c:v>
                </c:pt>
                <c:pt idx="2">
                  <c:v>1.0060800000000001</c:v>
                </c:pt>
                <c:pt idx="3">
                  <c:v>1.0097499999999999</c:v>
                </c:pt>
                <c:pt idx="4">
                  <c:v>0.97355999999999998</c:v>
                </c:pt>
                <c:pt idx="5">
                  <c:v>1.6371899999999999</c:v>
                </c:pt>
                <c:pt idx="6">
                  <c:v>1.0152399999999999</c:v>
                </c:pt>
                <c:pt idx="7">
                  <c:v>1.0431999999999999</c:v>
                </c:pt>
                <c:pt idx="8">
                  <c:v>1.0070300000000001</c:v>
                </c:pt>
                <c:pt idx="9">
                  <c:v>1.0044500000000001</c:v>
                </c:pt>
                <c:pt idx="10">
                  <c:v>1.02573</c:v>
                </c:pt>
                <c:pt idx="11">
                  <c:v>1.00396</c:v>
                </c:pt>
                <c:pt idx="12">
                  <c:v>1.0020199999999999</c:v>
                </c:pt>
                <c:pt idx="13">
                  <c:v>1.0491299999999999</c:v>
                </c:pt>
                <c:pt idx="14">
                  <c:v>1.05219</c:v>
                </c:pt>
                <c:pt idx="15">
                  <c:v>1.00149</c:v>
                </c:pt>
                <c:pt idx="16">
                  <c:v>1.0327999999999999</c:v>
                </c:pt>
                <c:pt idx="17">
                  <c:v>1.0012399999999999</c:v>
                </c:pt>
                <c:pt idx="18">
                  <c:v>1.00413</c:v>
                </c:pt>
                <c:pt idx="19">
                  <c:v>1.1193599999999999</c:v>
                </c:pt>
                <c:pt idx="20">
                  <c:v>1.02216</c:v>
                </c:pt>
                <c:pt idx="21">
                  <c:v>1.0122199999999999</c:v>
                </c:pt>
                <c:pt idx="22">
                  <c:v>1.01593</c:v>
                </c:pt>
                <c:pt idx="24">
                  <c:v>1.0867960959409886</c:v>
                </c:pt>
                <c:pt idx="25">
                  <c:v>1.0514152258072704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'1-core (2)'!$I$5</c15:sqref>
                        </c15:formulaRef>
                      </c:ext>
                    </c:extLst>
                    <c:strCache>
                      <c:ptCount val="1"/>
                      <c:pt idx="0">
                        <c:v>V-WAY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'1-core (2)'!$B$6:$B$31</c15:sqref>
                        </c15:formulaRef>
                      </c:ext>
                    </c:extLst>
                    <c:strCache>
                      <c:ptCount val="26"/>
                      <c:pt idx="0">
                        <c:v>astar</c:v>
                      </c:pt>
                      <c:pt idx="1">
                        <c:v>cactusADM</c:v>
                      </c:pt>
                      <c:pt idx="2">
                        <c:v>gcc</c:v>
                      </c:pt>
                      <c:pt idx="3">
                        <c:v>gobmk</c:v>
                      </c:pt>
                      <c:pt idx="4">
                        <c:v>h264ref</c:v>
                      </c:pt>
                      <c:pt idx="5">
                        <c:v>soplex</c:v>
                      </c:pt>
                      <c:pt idx="6">
                        <c:v>zeusmp</c:v>
                      </c:pt>
                      <c:pt idx="7">
                        <c:v>bzip2</c:v>
                      </c:pt>
                      <c:pt idx="8">
                        <c:v>GemsFDTD</c:v>
                      </c:pt>
                      <c:pt idx="9">
                        <c:v>gromacs</c:v>
                      </c:pt>
                      <c:pt idx="10">
                        <c:v>leslie3d</c:v>
                      </c:pt>
                      <c:pt idx="11">
                        <c:v>perlbench</c:v>
                      </c:pt>
                      <c:pt idx="12">
                        <c:v>sjeng</c:v>
                      </c:pt>
                      <c:pt idx="13">
                        <c:v>sphinx3</c:v>
                      </c:pt>
                      <c:pt idx="14">
                        <c:v>xalancbmk</c:v>
                      </c:pt>
                      <c:pt idx="15">
                        <c:v>milc</c:v>
                      </c:pt>
                      <c:pt idx="16">
                        <c:v>omnetpp</c:v>
                      </c:pt>
                      <c:pt idx="17">
                        <c:v>libquantum</c:v>
                      </c:pt>
                      <c:pt idx="18">
                        <c:v>lbm</c:v>
                      </c:pt>
                      <c:pt idx="19">
                        <c:v>mcf</c:v>
                      </c:pt>
                      <c:pt idx="20">
                        <c:v>tpch2</c:v>
                      </c:pt>
                      <c:pt idx="21">
                        <c:v>tpch6</c:v>
                      </c:pt>
                      <c:pt idx="22">
                        <c:v>apache</c:v>
                      </c:pt>
                      <c:pt idx="24">
                        <c:v>GMeanIntense</c:v>
                      </c:pt>
                      <c:pt idx="25">
                        <c:v>GMeanAll</c:v>
                      </c:pt>
                    </c:strCache>
                  </c:strRef>
                </c15:cat>
              </c15:filteredCategoryTitle>
            </c:ext>
          </c:extLst>
        </c:ser>
        <c:ser>
          <c:idx val="3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'1-core (2)'!$J$6:$J$31</c:f>
              <c:numCache>
                <c:formatCode>General</c:formatCode>
                <c:ptCount val="26"/>
                <c:pt idx="0">
                  <c:v>1.1736599999999999</c:v>
                </c:pt>
                <c:pt idx="1">
                  <c:v>1.20384</c:v>
                </c:pt>
                <c:pt idx="2">
                  <c:v>1.03366</c:v>
                </c:pt>
                <c:pt idx="3">
                  <c:v>1.10724</c:v>
                </c:pt>
                <c:pt idx="4">
                  <c:v>1.00583</c:v>
                </c:pt>
                <c:pt idx="5">
                  <c:v>1.92659</c:v>
                </c:pt>
                <c:pt idx="6">
                  <c:v>1.0152399999999999</c:v>
                </c:pt>
                <c:pt idx="7">
                  <c:v>1.05091</c:v>
                </c:pt>
                <c:pt idx="8">
                  <c:v>1.0070300000000001</c:v>
                </c:pt>
                <c:pt idx="9">
                  <c:v>0.96923999999999999</c:v>
                </c:pt>
                <c:pt idx="10">
                  <c:v>1.0370600000000001</c:v>
                </c:pt>
                <c:pt idx="11">
                  <c:v>1.0151399999999999</c:v>
                </c:pt>
                <c:pt idx="12">
                  <c:v>1.0063</c:v>
                </c:pt>
                <c:pt idx="13">
                  <c:v>1.2517199999999999</c:v>
                </c:pt>
                <c:pt idx="14">
                  <c:v>0.87168999999999996</c:v>
                </c:pt>
                <c:pt idx="15">
                  <c:v>1.0281199999999999</c:v>
                </c:pt>
                <c:pt idx="16">
                  <c:v>0.89180999999999999</c:v>
                </c:pt>
                <c:pt idx="17">
                  <c:v>1.0117499999999999</c:v>
                </c:pt>
                <c:pt idx="18">
                  <c:v>0.95665999999999995</c:v>
                </c:pt>
                <c:pt idx="19">
                  <c:v>1.2420800000000001</c:v>
                </c:pt>
                <c:pt idx="20">
                  <c:v>0.86677000000000004</c:v>
                </c:pt>
                <c:pt idx="21">
                  <c:v>1.01271</c:v>
                </c:pt>
                <c:pt idx="22">
                  <c:v>0.99399999999999999</c:v>
                </c:pt>
                <c:pt idx="24">
                  <c:v>1.0861064774446627</c:v>
                </c:pt>
                <c:pt idx="25">
                  <c:v>1.0576272852847621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'1-core (2)'!$J$5</c15:sqref>
                        </c15:formulaRef>
                      </c:ext>
                    </c:extLst>
                    <c:strCache>
                      <c:ptCount val="1"/>
                      <c:pt idx="0">
                        <c:v>G-MVE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'1-core (2)'!$B$6:$B$31</c15:sqref>
                        </c15:formulaRef>
                      </c:ext>
                    </c:extLst>
                    <c:strCache>
                      <c:ptCount val="26"/>
                      <c:pt idx="0">
                        <c:v>astar</c:v>
                      </c:pt>
                      <c:pt idx="1">
                        <c:v>cactusADM</c:v>
                      </c:pt>
                      <c:pt idx="2">
                        <c:v>gcc</c:v>
                      </c:pt>
                      <c:pt idx="3">
                        <c:v>gobmk</c:v>
                      </c:pt>
                      <c:pt idx="4">
                        <c:v>h264ref</c:v>
                      </c:pt>
                      <c:pt idx="5">
                        <c:v>soplex</c:v>
                      </c:pt>
                      <c:pt idx="6">
                        <c:v>zeusmp</c:v>
                      </c:pt>
                      <c:pt idx="7">
                        <c:v>bzip2</c:v>
                      </c:pt>
                      <c:pt idx="8">
                        <c:v>GemsFDTD</c:v>
                      </c:pt>
                      <c:pt idx="9">
                        <c:v>gromacs</c:v>
                      </c:pt>
                      <c:pt idx="10">
                        <c:v>leslie3d</c:v>
                      </c:pt>
                      <c:pt idx="11">
                        <c:v>perlbench</c:v>
                      </c:pt>
                      <c:pt idx="12">
                        <c:v>sjeng</c:v>
                      </c:pt>
                      <c:pt idx="13">
                        <c:v>sphinx3</c:v>
                      </c:pt>
                      <c:pt idx="14">
                        <c:v>xalancbmk</c:v>
                      </c:pt>
                      <c:pt idx="15">
                        <c:v>milc</c:v>
                      </c:pt>
                      <c:pt idx="16">
                        <c:v>omnetpp</c:v>
                      </c:pt>
                      <c:pt idx="17">
                        <c:v>libquantum</c:v>
                      </c:pt>
                      <c:pt idx="18">
                        <c:v>lbm</c:v>
                      </c:pt>
                      <c:pt idx="19">
                        <c:v>mcf</c:v>
                      </c:pt>
                      <c:pt idx="20">
                        <c:v>tpch2</c:v>
                      </c:pt>
                      <c:pt idx="21">
                        <c:v>tpch6</c:v>
                      </c:pt>
                      <c:pt idx="22">
                        <c:v>apache</c:v>
                      </c:pt>
                      <c:pt idx="24">
                        <c:v>GMeanIntense</c:v>
                      </c:pt>
                      <c:pt idx="25">
                        <c:v>GMeanAll</c:v>
                      </c:pt>
                    </c:strCache>
                  </c:strRef>
                </c15:cat>
              </c15:filteredCategoryTitle>
            </c:ext>
          </c:extLst>
        </c:ser>
        <c:ser>
          <c:idx val="4"/>
          <c:order val="3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'1-core (2)'!$K$6:$K$31</c:f>
              <c:numCache>
                <c:formatCode>General</c:formatCode>
                <c:ptCount val="26"/>
                <c:pt idx="0">
                  <c:v>1.1713499999999999</c:v>
                </c:pt>
                <c:pt idx="1">
                  <c:v>1.20384</c:v>
                </c:pt>
                <c:pt idx="2">
                  <c:v>1.0010399999999999</c:v>
                </c:pt>
                <c:pt idx="3">
                  <c:v>1.00166</c:v>
                </c:pt>
                <c:pt idx="4">
                  <c:v>0.98823000000000005</c:v>
                </c:pt>
                <c:pt idx="5">
                  <c:v>1.71157</c:v>
                </c:pt>
                <c:pt idx="6">
                  <c:v>1.0152399999999999</c:v>
                </c:pt>
                <c:pt idx="7">
                  <c:v>1.0414600000000001</c:v>
                </c:pt>
                <c:pt idx="8">
                  <c:v>1.0070300000000001</c:v>
                </c:pt>
                <c:pt idx="9">
                  <c:v>1.00536</c:v>
                </c:pt>
                <c:pt idx="10">
                  <c:v>1.02206</c:v>
                </c:pt>
                <c:pt idx="11">
                  <c:v>1.00847</c:v>
                </c:pt>
                <c:pt idx="12">
                  <c:v>1.0012700000000001</c:v>
                </c:pt>
                <c:pt idx="13">
                  <c:v>1.09165</c:v>
                </c:pt>
                <c:pt idx="14">
                  <c:v>1.08158</c:v>
                </c:pt>
                <c:pt idx="15">
                  <c:v>0.99970999999999999</c:v>
                </c:pt>
                <c:pt idx="16">
                  <c:v>1.0365</c:v>
                </c:pt>
                <c:pt idx="17">
                  <c:v>1.00125</c:v>
                </c:pt>
                <c:pt idx="18">
                  <c:v>1.00911</c:v>
                </c:pt>
                <c:pt idx="19">
                  <c:v>1.226</c:v>
                </c:pt>
                <c:pt idx="20">
                  <c:v>1.03477</c:v>
                </c:pt>
                <c:pt idx="21">
                  <c:v>1.01288</c:v>
                </c:pt>
                <c:pt idx="22">
                  <c:v>1.01647</c:v>
                </c:pt>
                <c:pt idx="24">
                  <c:v>1.1115868783139906</c:v>
                </c:pt>
                <c:pt idx="25">
                  <c:v>1.065102162440615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'1-core (2)'!$K$5</c15:sqref>
                        </c15:formulaRef>
                      </c:ext>
                    </c:extLst>
                    <c:strCache>
                      <c:ptCount val="1"/>
                      <c:pt idx="0">
                        <c:v>G-SIP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'1-core (2)'!$B$6:$B$31</c15:sqref>
                        </c15:formulaRef>
                      </c:ext>
                    </c:extLst>
                    <c:strCache>
                      <c:ptCount val="26"/>
                      <c:pt idx="0">
                        <c:v>astar</c:v>
                      </c:pt>
                      <c:pt idx="1">
                        <c:v>cactusADM</c:v>
                      </c:pt>
                      <c:pt idx="2">
                        <c:v>gcc</c:v>
                      </c:pt>
                      <c:pt idx="3">
                        <c:v>gobmk</c:v>
                      </c:pt>
                      <c:pt idx="4">
                        <c:v>h264ref</c:v>
                      </c:pt>
                      <c:pt idx="5">
                        <c:v>soplex</c:v>
                      </c:pt>
                      <c:pt idx="6">
                        <c:v>zeusmp</c:v>
                      </c:pt>
                      <c:pt idx="7">
                        <c:v>bzip2</c:v>
                      </c:pt>
                      <c:pt idx="8">
                        <c:v>GemsFDTD</c:v>
                      </c:pt>
                      <c:pt idx="9">
                        <c:v>gromacs</c:v>
                      </c:pt>
                      <c:pt idx="10">
                        <c:v>leslie3d</c:v>
                      </c:pt>
                      <c:pt idx="11">
                        <c:v>perlbench</c:v>
                      </c:pt>
                      <c:pt idx="12">
                        <c:v>sjeng</c:v>
                      </c:pt>
                      <c:pt idx="13">
                        <c:v>sphinx3</c:v>
                      </c:pt>
                      <c:pt idx="14">
                        <c:v>xalancbmk</c:v>
                      </c:pt>
                      <c:pt idx="15">
                        <c:v>milc</c:v>
                      </c:pt>
                      <c:pt idx="16">
                        <c:v>omnetpp</c:v>
                      </c:pt>
                      <c:pt idx="17">
                        <c:v>libquantum</c:v>
                      </c:pt>
                      <c:pt idx="18">
                        <c:v>lbm</c:v>
                      </c:pt>
                      <c:pt idx="19">
                        <c:v>mcf</c:v>
                      </c:pt>
                      <c:pt idx="20">
                        <c:v>tpch2</c:v>
                      </c:pt>
                      <c:pt idx="21">
                        <c:v>tpch6</c:v>
                      </c:pt>
                      <c:pt idx="22">
                        <c:v>apache</c:v>
                      </c:pt>
                      <c:pt idx="24">
                        <c:v>GMeanIntense</c:v>
                      </c:pt>
                      <c:pt idx="25">
                        <c:v>GMeanAll</c:v>
                      </c:pt>
                    </c:strCache>
                  </c:strRef>
                </c15:cat>
              </c15:filteredCategoryTitle>
            </c:ext>
          </c:extLst>
        </c:ser>
        <c:ser>
          <c:idx val="5"/>
          <c:order val="4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'1-core (2)'!$L$6:$L$31</c:f>
              <c:numCache>
                <c:formatCode>General</c:formatCode>
                <c:ptCount val="26"/>
                <c:pt idx="0">
                  <c:v>1.1696949999999999</c:v>
                </c:pt>
                <c:pt idx="1">
                  <c:v>1.20384</c:v>
                </c:pt>
                <c:pt idx="2">
                  <c:v>1.0354649999999999</c:v>
                </c:pt>
                <c:pt idx="3">
                  <c:v>1.1031</c:v>
                </c:pt>
                <c:pt idx="4">
                  <c:v>1.0058499999999999</c:v>
                </c:pt>
                <c:pt idx="5">
                  <c:v>1.9756800000000001</c:v>
                </c:pt>
                <c:pt idx="6">
                  <c:v>1.0152399999999999</c:v>
                </c:pt>
                <c:pt idx="7">
                  <c:v>1.0504150000000001</c:v>
                </c:pt>
                <c:pt idx="8">
                  <c:v>1.0070300000000001</c:v>
                </c:pt>
                <c:pt idx="9">
                  <c:v>1.0046600000000001</c:v>
                </c:pt>
                <c:pt idx="10">
                  <c:v>1.0585550000000001</c:v>
                </c:pt>
                <c:pt idx="11">
                  <c:v>1.010275</c:v>
                </c:pt>
                <c:pt idx="12">
                  <c:v>1.00579</c:v>
                </c:pt>
                <c:pt idx="13">
                  <c:v>1.2513399999999999</c:v>
                </c:pt>
                <c:pt idx="14">
                  <c:v>1.05559</c:v>
                </c:pt>
                <c:pt idx="15">
                  <c:v>1.01498</c:v>
                </c:pt>
                <c:pt idx="16">
                  <c:v>1.03328</c:v>
                </c:pt>
                <c:pt idx="17">
                  <c:v>1.01251</c:v>
                </c:pt>
                <c:pt idx="18">
                  <c:v>1.016105</c:v>
                </c:pt>
                <c:pt idx="19">
                  <c:v>1.26871</c:v>
                </c:pt>
                <c:pt idx="20">
                  <c:v>1.0246599999999999</c:v>
                </c:pt>
                <c:pt idx="21">
                  <c:v>1.0131250000000001</c:v>
                </c:pt>
                <c:pt idx="22">
                  <c:v>1.0167600000000001</c:v>
                </c:pt>
                <c:pt idx="24">
                  <c:v>1.1400581883733945</c:v>
                </c:pt>
                <c:pt idx="25">
                  <c:v>1.0888211575756379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'1-core (2)'!$L$5</c15:sqref>
                        </c15:formulaRef>
                      </c:ext>
                    </c:extLst>
                    <c:strCache>
                      <c:ptCount val="1"/>
                      <c:pt idx="0">
                        <c:v>G-CAMP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'1-core (2)'!$B$6:$B$31</c15:sqref>
                        </c15:formulaRef>
                      </c:ext>
                    </c:extLst>
                    <c:strCache>
                      <c:ptCount val="26"/>
                      <c:pt idx="0">
                        <c:v>astar</c:v>
                      </c:pt>
                      <c:pt idx="1">
                        <c:v>cactusADM</c:v>
                      </c:pt>
                      <c:pt idx="2">
                        <c:v>gcc</c:v>
                      </c:pt>
                      <c:pt idx="3">
                        <c:v>gobmk</c:v>
                      </c:pt>
                      <c:pt idx="4">
                        <c:v>h264ref</c:v>
                      </c:pt>
                      <c:pt idx="5">
                        <c:v>soplex</c:v>
                      </c:pt>
                      <c:pt idx="6">
                        <c:v>zeusmp</c:v>
                      </c:pt>
                      <c:pt idx="7">
                        <c:v>bzip2</c:v>
                      </c:pt>
                      <c:pt idx="8">
                        <c:v>GemsFDTD</c:v>
                      </c:pt>
                      <c:pt idx="9">
                        <c:v>gromacs</c:v>
                      </c:pt>
                      <c:pt idx="10">
                        <c:v>leslie3d</c:v>
                      </c:pt>
                      <c:pt idx="11">
                        <c:v>perlbench</c:v>
                      </c:pt>
                      <c:pt idx="12">
                        <c:v>sjeng</c:v>
                      </c:pt>
                      <c:pt idx="13">
                        <c:v>sphinx3</c:v>
                      </c:pt>
                      <c:pt idx="14">
                        <c:v>xalancbmk</c:v>
                      </c:pt>
                      <c:pt idx="15">
                        <c:v>milc</c:v>
                      </c:pt>
                      <c:pt idx="16">
                        <c:v>omnetpp</c:v>
                      </c:pt>
                      <c:pt idx="17">
                        <c:v>libquantum</c:v>
                      </c:pt>
                      <c:pt idx="18">
                        <c:v>lbm</c:v>
                      </c:pt>
                      <c:pt idx="19">
                        <c:v>mcf</c:v>
                      </c:pt>
                      <c:pt idx="20">
                        <c:v>tpch2</c:v>
                      </c:pt>
                      <c:pt idx="21">
                        <c:v>tpch6</c:v>
                      </c:pt>
                      <c:pt idx="22">
                        <c:v>apache</c:v>
                      </c:pt>
                      <c:pt idx="24">
                        <c:v>GMeanIntense</c:v>
                      </c:pt>
                      <c:pt idx="25">
                        <c:v>GMeanAll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8068688"/>
        <c:axId val="1688069776"/>
      </c:barChart>
      <c:catAx>
        <c:axId val="168806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69776"/>
        <c:crosses val="autoZero"/>
        <c:auto val="1"/>
        <c:lblAlgn val="ctr"/>
        <c:lblOffset val="100"/>
        <c:noMultiLvlLbl val="0"/>
      </c:catAx>
      <c:valAx>
        <c:axId val="1688069776"/>
        <c:scaling>
          <c:orientation val="minMax"/>
          <c:max val="1.3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>
                    <a:effectLst/>
                  </a:rPr>
                  <a:t>Normalized IPC</a:t>
                </a:r>
                <a:endParaRPr lang="en-US" sz="24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6655061499665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68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526113261266073"/>
          <c:y val="6.9619437184280538E-4"/>
          <c:w val="0.71294041105031358"/>
          <c:h val="9.7433276159641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12710550802429"/>
          <c:y val="4.4225151421741445E-2"/>
          <c:w val="0.83383511003305133"/>
          <c:h val="0.814239957491967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Sheet2!$D$2:$D$6</c:f>
              <c:numCache>
                <c:formatCode>General</c:formatCode>
                <c:ptCount val="5"/>
                <c:pt idx="0">
                  <c:v>1</c:v>
                </c:pt>
                <c:pt idx="1">
                  <c:v>1.06565</c:v>
                </c:pt>
                <c:pt idx="2">
                  <c:v>1.1156900000000001</c:v>
                </c:pt>
                <c:pt idx="3">
                  <c:v>1.2521</c:v>
                </c:pt>
                <c:pt idx="4">
                  <c:v>1.38855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Sheet2!$D$1</c15:sqref>
                        </c15:formulaRef>
                      </c:ext>
                    </c:extLst>
                    <c:strCache>
                      <c:ptCount val="1"/>
                      <c:pt idx="0">
                        <c:v>LRU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Sheet2!$B$2:$C$6</c15:sqref>
                        </c15:formulaRef>
                      </c:ext>
                    </c:extLst>
                    <c:strCache>
                      <c:ptCount val="5"/>
                      <c:pt idx="0">
                        <c:v>1M</c:v>
                      </c:pt>
                      <c:pt idx="1">
                        <c:v>2M</c:v>
                      </c:pt>
                      <c:pt idx="2">
                        <c:v>4M</c:v>
                      </c:pt>
                      <c:pt idx="3">
                        <c:v>8M</c:v>
                      </c:pt>
                      <c:pt idx="4">
                        <c:v>16M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Sheet2!$E$2:$E$6</c:f>
              <c:numCache>
                <c:formatCode>General</c:formatCode>
                <c:ptCount val="5"/>
                <c:pt idx="0">
                  <c:v>1.0109900000000001</c:v>
                </c:pt>
                <c:pt idx="1">
                  <c:v>1.1007400000000001</c:v>
                </c:pt>
                <c:pt idx="2">
                  <c:v>1.1533899999999999</c:v>
                </c:pt>
                <c:pt idx="3">
                  <c:v>1.29542</c:v>
                </c:pt>
                <c:pt idx="4">
                  <c:v>1.3994599999999999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Sheet2!$E$1</c15:sqref>
                        </c15:formulaRef>
                      </c:ext>
                    </c:extLst>
                    <c:strCache>
                      <c:ptCount val="1"/>
                      <c:pt idx="0">
                        <c:v>RRIP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Sheet2!$B$2:$C$6</c15:sqref>
                        </c15:formulaRef>
                      </c:ext>
                    </c:extLst>
                    <c:strCache>
                      <c:ptCount val="5"/>
                      <c:pt idx="0">
                        <c:v>1M</c:v>
                      </c:pt>
                      <c:pt idx="1">
                        <c:v>2M</c:v>
                      </c:pt>
                      <c:pt idx="2">
                        <c:v>4M</c:v>
                      </c:pt>
                      <c:pt idx="3">
                        <c:v>8M</c:v>
                      </c:pt>
                      <c:pt idx="4">
                        <c:v>16M</c:v>
                      </c:pt>
                    </c:strCache>
                  </c:strRef>
                </c15:cat>
              </c15:filteredCategoryTitle>
            </c:ext>
          </c:extLst>
        </c:ser>
        <c:ser>
          <c:idx val="5"/>
          <c:order val="2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Sheet2!$F$2:$F$6</c:f>
              <c:numCache>
                <c:formatCode>General</c:formatCode>
                <c:ptCount val="5"/>
                <c:pt idx="0">
                  <c:v>1.0196000000000001</c:v>
                </c:pt>
                <c:pt idx="1">
                  <c:v>1.1042700000000001</c:v>
                </c:pt>
                <c:pt idx="2">
                  <c:v>1.16208</c:v>
                </c:pt>
                <c:pt idx="3">
                  <c:v>1.3065599999999999</c:v>
                </c:pt>
                <c:pt idx="4">
                  <c:v>1.4111499999999999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Sheet2!$F$1</c15:sqref>
                        </c15:formulaRef>
                      </c:ext>
                    </c:extLst>
                    <c:strCache>
                      <c:ptCount val="1"/>
                      <c:pt idx="0">
                        <c:v>ECM</c:v>
                      </c:pt>
                    </c:strCache>
                  </c:strRef>
                </c15:tx>
              </c15:filteredSeriesTitle>
            </c:ext>
          </c:extLst>
        </c:ser>
        <c:ser>
          <c:idx val="2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Sheet2!$G$2:$G$6</c:f>
              <c:numCache>
                <c:formatCode>General</c:formatCode>
                <c:ptCount val="5"/>
                <c:pt idx="0">
                  <c:v>1.0276400000000001</c:v>
                </c:pt>
                <c:pt idx="1">
                  <c:v>1.1216900000000001</c:v>
                </c:pt>
                <c:pt idx="2">
                  <c:v>1.17035</c:v>
                </c:pt>
                <c:pt idx="3">
                  <c:v>1.31324</c:v>
                </c:pt>
                <c:pt idx="4">
                  <c:v>1.42327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Sheet2!$G$1</c15:sqref>
                        </c15:formulaRef>
                      </c:ext>
                    </c:extLst>
                    <c:strCache>
                      <c:ptCount val="1"/>
                      <c:pt idx="0">
                        <c:v>CAMP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Sheet2!$B$2:$C$6</c15:sqref>
                        </c15:formulaRef>
                      </c:ext>
                    </c:extLst>
                    <c:strCache>
                      <c:ptCount val="5"/>
                      <c:pt idx="0">
                        <c:v>1M</c:v>
                      </c:pt>
                      <c:pt idx="1">
                        <c:v>2M</c:v>
                      </c:pt>
                      <c:pt idx="2">
                        <c:v>4M</c:v>
                      </c:pt>
                      <c:pt idx="3">
                        <c:v>8M</c:v>
                      </c:pt>
                      <c:pt idx="4">
                        <c:v>16M</c:v>
                      </c:pt>
                    </c:strCache>
                  </c:strRef>
                </c15:cat>
              </c15:filteredCategoryTitle>
            </c:ext>
          </c:extLst>
        </c:ser>
        <c:ser>
          <c:idx val="3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Sheet2!$H$2:$H$6</c:f>
              <c:numCache>
                <c:formatCode>General</c:formatCode>
                <c:ptCount val="5"/>
                <c:pt idx="0">
                  <c:v>1.02484</c:v>
                </c:pt>
                <c:pt idx="1">
                  <c:v>1.1204400000000001</c:v>
                </c:pt>
                <c:pt idx="2">
                  <c:v>1.2304299999999999</c:v>
                </c:pt>
                <c:pt idx="3">
                  <c:v>1.3996200000000001</c:v>
                </c:pt>
                <c:pt idx="4">
                  <c:v>1.44868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Sheet2!$H$1</c15:sqref>
                        </c15:formulaRef>
                      </c:ext>
                    </c:extLst>
                    <c:strCache>
                      <c:ptCount val="1"/>
                      <c:pt idx="0">
                        <c:v>V-WAY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Sheet2!$B$2:$C$6</c15:sqref>
                        </c15:formulaRef>
                      </c:ext>
                    </c:extLst>
                    <c:strCache>
                      <c:ptCount val="5"/>
                      <c:pt idx="0">
                        <c:v>1M</c:v>
                      </c:pt>
                      <c:pt idx="1">
                        <c:v>2M</c:v>
                      </c:pt>
                      <c:pt idx="2">
                        <c:v>4M</c:v>
                      </c:pt>
                      <c:pt idx="3">
                        <c:v>8M</c:v>
                      </c:pt>
                      <c:pt idx="4">
                        <c:v>16M</c:v>
                      </c:pt>
                    </c:strCache>
                  </c:strRef>
                </c15:cat>
              </c15:filteredCategoryTitle>
            </c:ext>
          </c:extLst>
        </c:ser>
        <c:ser>
          <c:idx val="4"/>
          <c:order val="5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Sheet2!$I$2:$I$6</c:f>
              <c:numCache>
                <c:formatCode>General</c:formatCode>
                <c:ptCount val="5"/>
                <c:pt idx="0">
                  <c:v>1.0526663316938627</c:v>
                </c:pt>
                <c:pt idx="1">
                  <c:v>1.1603022665704785</c:v>
                </c:pt>
                <c:pt idx="2">
                  <c:v>1.2709730403964703</c:v>
                </c:pt>
                <c:pt idx="3">
                  <c:v>1.4423381619929458</c:v>
                </c:pt>
                <c:pt idx="4">
                  <c:v>1.4872805364271366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Sheet2!$I$1</c15:sqref>
                        </c15:formulaRef>
                      </c:ext>
                    </c:extLst>
                    <c:strCache>
                      <c:ptCount val="1"/>
                      <c:pt idx="0">
                        <c:v>G-CAMP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Sheet2!$B$2:$C$6</c15:sqref>
                        </c15:formulaRef>
                      </c:ext>
                    </c:extLst>
                    <c:strCache>
                      <c:ptCount val="5"/>
                      <c:pt idx="0">
                        <c:v>1M</c:v>
                      </c:pt>
                      <c:pt idx="1">
                        <c:v>2M</c:v>
                      </c:pt>
                      <c:pt idx="2">
                        <c:v>4M</c:v>
                      </c:pt>
                      <c:pt idx="3">
                        <c:v>8M</c:v>
                      </c:pt>
                      <c:pt idx="4">
                        <c:v>16M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8066512"/>
        <c:axId val="1688067056"/>
      </c:barChart>
      <c:catAx>
        <c:axId val="168806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67056"/>
        <c:crosses val="autoZero"/>
        <c:auto val="1"/>
        <c:lblAlgn val="ctr"/>
        <c:lblOffset val="100"/>
        <c:noMultiLvlLbl val="0"/>
      </c:catAx>
      <c:valAx>
        <c:axId val="168806705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Normalized IPC</a:t>
                </a:r>
              </a:p>
            </c:rich>
          </c:tx>
          <c:layout>
            <c:manualLayout>
              <c:xMode val="edge"/>
              <c:yMode val="edge"/>
              <c:x val="0"/>
              <c:y val="8.72324292796733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665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775200853617079"/>
          <c:y val="2.5863225430154565E-2"/>
          <c:w val="0.8167343344769461"/>
          <c:h val="0.15287634878973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0.8661</cdr:x>
      <cdr:y>0.28571</cdr:y>
    </cdr:from>
    <cdr:to>
      <cdr:x>0.91887</cdr:x>
      <cdr:y>0.35692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787640" y="1371600"/>
          <a:ext cx="474487" cy="341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0.22881</cdr:x>
      <cdr:y>0.07319</cdr:y>
    </cdr:from>
    <cdr:to>
      <cdr:x>0.27814</cdr:x>
      <cdr:y>0.14888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057400" y="312223"/>
          <a:ext cx="443555" cy="322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/>
            <a:t>63%-97% 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4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79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92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52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25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9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83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22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6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98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24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1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11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6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6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1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5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0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4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0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Date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99" y="304800"/>
            <a:ext cx="9144000" cy="2743200"/>
          </a:xfrm>
        </p:spPr>
        <p:txBody>
          <a:bodyPr anchor="ctr" anchorCtr="0">
            <a:noAutofit/>
          </a:bodyPr>
          <a:lstStyle/>
          <a:p>
            <a:r>
              <a:rPr lang="en-US" sz="4800" b="1" dirty="0"/>
              <a:t>Exploiting Compressed Block Size as an Indicator of </a:t>
            </a:r>
            <a:r>
              <a:rPr lang="en-US" sz="4800" b="1" dirty="0" smtClean="0"/>
              <a:t>Future Reuse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6338" y="3485198"/>
            <a:ext cx="5486400" cy="2108386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Gennady Pekhimenko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Tyler </a:t>
            </a:r>
            <a:r>
              <a:rPr lang="en-US" dirty="0" err="1" smtClean="0">
                <a:solidFill>
                  <a:srgbClr val="C00000"/>
                </a:solidFill>
              </a:rPr>
              <a:t>Huberty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Rui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err="1" smtClean="0">
                <a:solidFill>
                  <a:srgbClr val="C00000"/>
                </a:solidFill>
              </a:rPr>
              <a:t>Onur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Mutlu</a:t>
            </a:r>
            <a:r>
              <a:rPr lang="en-US" dirty="0" smtClean="0">
                <a:solidFill>
                  <a:srgbClr val="C00000"/>
                </a:solidFill>
              </a:rPr>
              <a:t>, Todd C. </a:t>
            </a:r>
            <a:r>
              <a:rPr lang="en-US" dirty="0" err="1" smtClean="0">
                <a:solidFill>
                  <a:srgbClr val="C00000"/>
                </a:solidFill>
              </a:rPr>
              <a:t>Mowry</a:t>
            </a:r>
            <a:r>
              <a:rPr lang="en-US" sz="2400" baseline="30000" dirty="0">
                <a:solidFill>
                  <a:srgbClr val="9933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14" name="Picture 2" descr="C:\Users\gpekhime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593584"/>
            <a:ext cx="1219200" cy="1062606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181600" y="3733800"/>
            <a:ext cx="3979016" cy="1955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A55D6"/>
                </a:solidFill>
              </a:rPr>
              <a:t>Phillip B. Gibbons, </a:t>
            </a:r>
          </a:p>
          <a:p>
            <a:r>
              <a:rPr lang="en-US" dirty="0" smtClean="0">
                <a:solidFill>
                  <a:srgbClr val="2A55D6"/>
                </a:solidFill>
              </a:rPr>
              <a:t>Michael A. </a:t>
            </a:r>
            <a:r>
              <a:rPr lang="en-US" dirty="0" err="1" smtClean="0">
                <a:solidFill>
                  <a:srgbClr val="2A55D6"/>
                </a:solidFill>
              </a:rPr>
              <a:t>Kozuch</a:t>
            </a:r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3322" y="5994006"/>
            <a:ext cx="508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flipV="1">
            <a:off x="401138" y="3195638"/>
            <a:ext cx="8285662" cy="47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338" y="5925775"/>
            <a:ext cx="1815962" cy="5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Key Observations</a:t>
            </a:r>
            <a:endParaRPr lang="en-US" sz="4000" b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Key Ideas: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Minimal-Value Eviction (MVE)</a:t>
            </a:r>
          </a:p>
          <a:p>
            <a:pPr lvl="1">
              <a:lnSpc>
                <a:spcPct val="90000"/>
              </a:lnSpc>
            </a:pPr>
            <a:r>
              <a:rPr lang="en-US" sz="3200" b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Size-based Insertion Policy (SIP)</a:t>
            </a:r>
            <a:endParaRPr lang="en-US" sz="3200" b="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3200" b="0" dirty="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Compression-Aware Management Policies (CAMP)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1981200"/>
            <a:ext cx="7086600" cy="3048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98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CAMP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2895600"/>
            <a:ext cx="2438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MVE: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Minimal-Value Eviction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895600"/>
            <a:ext cx="2545080" cy="1676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SIP: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Size-based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Insertion Policy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30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856200" y="2690331"/>
            <a:ext cx="5638801" cy="16002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r>
              <a:rPr lang="en-US" sz="2800" dirty="0"/>
              <a:t>Define a </a:t>
            </a:r>
            <a:r>
              <a:rPr lang="en-US" sz="2800" b="1" dirty="0"/>
              <a:t>value (importance)</a:t>
            </a:r>
            <a:r>
              <a:rPr lang="en-US" sz="2800" dirty="0"/>
              <a:t> of the block to the </a:t>
            </a:r>
            <a:r>
              <a:rPr lang="en-US" sz="2800" dirty="0" smtClean="0"/>
              <a:t>cache</a:t>
            </a:r>
          </a:p>
          <a:p>
            <a:r>
              <a:rPr lang="en-US" sz="2800" dirty="0" smtClean="0"/>
              <a:t>Evict the block with the lowest value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447"/>
            <a:ext cx="9067800" cy="11430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Minimal-Value Eviction (MVE): Observations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150053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Block #0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981200"/>
            <a:ext cx="1905000" cy="3048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438401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Block #1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648200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Block #N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1371599" y="3464868"/>
            <a:ext cx="68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85406" y="1976736"/>
            <a:ext cx="288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Highest priority: MRU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4474883"/>
            <a:ext cx="2682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Lowest priority: LRU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7286" y="1462019"/>
            <a:ext cx="66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Set:</a:t>
            </a:r>
            <a:endParaRPr lang="en-US" sz="2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914398" y="6068002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Block #X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398" y="2150053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396" y="2438401"/>
            <a:ext cx="838204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396" y="3604498"/>
            <a:ext cx="1600202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396" y="4223495"/>
            <a:ext cx="381004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395" y="4528295"/>
            <a:ext cx="776869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395" y="2728625"/>
            <a:ext cx="457204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6019800"/>
            <a:ext cx="1600200" cy="28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Block #X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395" y="3909298"/>
            <a:ext cx="776869" cy="312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1367137" y="3150543"/>
            <a:ext cx="68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2911297" y="2759244"/>
            <a:ext cx="5454995" cy="146237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Importance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the block depends on both the likelihood </a:t>
            </a:r>
            <a:r>
              <a:rPr lang="en-US" sz="2800" kern="0" dirty="0" smtClean="0">
                <a:solidFill>
                  <a:prstClr val="black"/>
                </a:solidFill>
              </a:rPr>
              <a:t>o</a:t>
            </a:r>
            <a:r>
              <a:rPr lang="en-US" sz="2800" kern="0" baseline="0" dirty="0" smtClean="0">
                <a:solidFill>
                  <a:prstClr val="black"/>
                </a:solidFill>
              </a:rPr>
              <a:t>f</a:t>
            </a:r>
            <a:r>
              <a:rPr lang="en-US" sz="2800" kern="0" dirty="0" smtClean="0">
                <a:solidFill>
                  <a:prstClr val="black"/>
                </a:solidFill>
              </a:rPr>
              <a:t> reference and the </a:t>
            </a:r>
            <a:r>
              <a:rPr lang="en-US" sz="2800" b="1" kern="0" dirty="0" smtClean="0">
                <a:solidFill>
                  <a:prstClr val="black"/>
                </a:solidFill>
              </a:rPr>
              <a:t>compressed block size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395" y="1942256"/>
            <a:ext cx="189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Highest </a:t>
            </a:r>
            <a:r>
              <a:rPr lang="en-US" sz="2400" b="1" i="1" dirty="0" smtClean="0"/>
              <a:t>value</a:t>
            </a:r>
            <a:endParaRPr lang="en-US" sz="2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56200" y="4474883"/>
            <a:ext cx="182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Lowest</a:t>
            </a:r>
            <a:r>
              <a:rPr lang="en-US" sz="2400" b="1" i="1" dirty="0" smtClean="0"/>
              <a:t> value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51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00417 -0.130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2246 L 0.00417 -0.205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00417 -0.130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2245 L -0.00069 -0.3497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/>
      <p:bldP spid="9" grpId="1"/>
      <p:bldP spid="10" grpId="0"/>
      <p:bldP spid="11" grpId="0"/>
      <p:bldP spid="14" grpId="0" animBg="1"/>
      <p:bldP spid="14" grpId="1" animBg="1"/>
      <p:bldP spid="14" grpId="2" animBg="1"/>
      <p:bldP spid="14" grpId="3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/>
      <p:bldP spid="24" grpId="0" animBg="1"/>
      <p:bldP spid="24" grpId="1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47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Minimal-Value Eviction (MVE): </a:t>
            </a:r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76399" y="1514755"/>
            <a:ext cx="5486403" cy="1161857"/>
            <a:chOff x="1898071" y="3088213"/>
            <a:chExt cx="4426529" cy="1549141"/>
          </a:xfrm>
        </p:grpSpPr>
        <p:sp>
          <p:nvSpPr>
            <p:cNvPr id="6" name="TextBox 5"/>
            <p:cNvSpPr txBox="1"/>
            <p:nvPr/>
          </p:nvSpPr>
          <p:spPr>
            <a:xfrm>
              <a:off x="1898071" y="3405339"/>
              <a:ext cx="442652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Value </a:t>
              </a:r>
              <a:r>
                <a:rPr lang="en-US" sz="2800" b="1" dirty="0" smtClean="0"/>
                <a:t>    =  </a:t>
              </a:r>
              <a:endParaRPr lang="en-US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12102" y="3088213"/>
              <a:ext cx="3012498" cy="154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Probability of reuse</a:t>
              </a:r>
            </a:p>
            <a:p>
              <a:endParaRPr lang="en-US" sz="1350" b="1" dirty="0"/>
            </a:p>
            <a:p>
              <a:pPr algn="ctr"/>
              <a:r>
                <a:rPr lang="en-US" sz="2000" b="1" dirty="0" smtClean="0"/>
                <a:t>   </a:t>
              </a:r>
              <a:r>
                <a:rPr lang="en-US" sz="2800" b="1" dirty="0" smtClean="0"/>
                <a:t>Compressed </a:t>
              </a:r>
              <a:r>
                <a:rPr lang="en-US" sz="2800" b="1" dirty="0"/>
                <a:t>block size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558020" y="3799411"/>
              <a:ext cx="2631836" cy="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57200" y="3033921"/>
            <a:ext cx="79280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Probability of reuse: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Can be determined in many different 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Our implementation is based on re-reference interval prediction value (RRIP </a:t>
            </a:r>
            <a:r>
              <a:rPr lang="en-US" sz="2800" i="1" dirty="0" smtClean="0">
                <a:solidFill>
                  <a:srgbClr val="0000CC"/>
                </a:solidFill>
              </a:rPr>
              <a:t>[Jaleel+, ISCA’10]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25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Compression-Aware Management Policies (CAMP)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1981200"/>
            <a:ext cx="7086600" cy="3048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98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CAMP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600200" y="2895600"/>
            <a:ext cx="2438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MVE: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Minimal-Value Eviction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895600"/>
            <a:ext cx="2545080" cy="1676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SIP: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Size-based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Insertion Policy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30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Size-based Insertion Policy (SIP):</a:t>
            </a:r>
            <a:br>
              <a:rPr lang="en-US" dirty="0" smtClean="0"/>
            </a:b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789"/>
            <a:ext cx="8229600" cy="1439863"/>
          </a:xfrm>
        </p:spPr>
        <p:txBody>
          <a:bodyPr>
            <a:normAutofit/>
          </a:bodyPr>
          <a:lstStyle/>
          <a:p>
            <a:r>
              <a:rPr lang="en-US" dirty="0" smtClean="0"/>
              <a:t>Sometimes there is a </a:t>
            </a:r>
            <a:r>
              <a:rPr lang="en-US" b="1" dirty="0" smtClean="0"/>
              <a:t>relation</a:t>
            </a:r>
            <a:r>
              <a:rPr lang="en-US" dirty="0" smtClean="0"/>
              <a:t> between the </a:t>
            </a:r>
            <a:r>
              <a:rPr lang="en-US" b="1" dirty="0" smtClean="0"/>
              <a:t>compressed block size </a:t>
            </a:r>
            <a:r>
              <a:rPr lang="en-US" dirty="0" smtClean="0"/>
              <a:t>and </a:t>
            </a:r>
            <a:r>
              <a:rPr lang="en-US" b="1" dirty="0" smtClean="0"/>
              <a:t>reuse</a:t>
            </a:r>
            <a:r>
              <a:rPr lang="en-US" dirty="0" smtClean="0"/>
              <a:t>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86200" y="2516040"/>
            <a:ext cx="1981200" cy="643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ompressed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block 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2896560"/>
            <a:ext cx="1752600" cy="830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d</a:t>
            </a:r>
            <a:r>
              <a:rPr lang="en-US" sz="2400" b="1" dirty="0" smtClean="0">
                <a:solidFill>
                  <a:srgbClr val="0000CC"/>
                </a:solidFill>
              </a:rPr>
              <a:t>ata structure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4535905"/>
            <a:ext cx="8229600" cy="2055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relation can be </a:t>
            </a:r>
            <a:r>
              <a:rPr lang="en-US" b="1" dirty="0" smtClean="0"/>
              <a:t>detected</a:t>
            </a:r>
            <a:r>
              <a:rPr lang="en-US" dirty="0" smtClean="0"/>
              <a:t> through the compressed block size</a:t>
            </a:r>
          </a:p>
          <a:p>
            <a:r>
              <a:rPr lang="en-US" b="1" dirty="0" smtClean="0"/>
              <a:t>Minimal </a:t>
            </a:r>
            <a:r>
              <a:rPr lang="en-US" dirty="0" smtClean="0"/>
              <a:t>overhead to track this relation (compressed block information is a part of design)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22" name="Straight Arrow Connector 21"/>
          <p:cNvCxnSpPr>
            <a:stCxn id="6" idx="3"/>
            <a:endCxn id="5" idx="1"/>
          </p:cNvCxnSpPr>
          <p:nvPr/>
        </p:nvCxnSpPr>
        <p:spPr>
          <a:xfrm flipV="1">
            <a:off x="3124200" y="2837906"/>
            <a:ext cx="762000" cy="473786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886200" y="3740734"/>
            <a:ext cx="1981200" cy="765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euse distance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6" idx="3"/>
            <a:endCxn id="25" idx="1"/>
          </p:cNvCxnSpPr>
          <p:nvPr/>
        </p:nvCxnSpPr>
        <p:spPr>
          <a:xfrm>
            <a:off x="3124200" y="3311692"/>
            <a:ext cx="762000" cy="81162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25" idx="0"/>
          </p:cNvCxnSpPr>
          <p:nvPr/>
        </p:nvCxnSpPr>
        <p:spPr>
          <a:xfrm>
            <a:off x="4876800" y="3159772"/>
            <a:ext cx="0" cy="5809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Size-based Insertion Policy (SIP):</a:t>
            </a:r>
            <a:br>
              <a:rPr lang="en-US" dirty="0" smtClean="0"/>
            </a:br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Insert blocks of a certain size with higher priority if this improves cache miss rate</a:t>
            </a:r>
          </a:p>
          <a:p>
            <a:r>
              <a:rPr lang="en-US" dirty="0" smtClean="0"/>
              <a:t>Use dynamic set sampling </a:t>
            </a:r>
            <a:r>
              <a:rPr lang="en-US" i="1" baseline="-25000" dirty="0" smtClean="0"/>
              <a:t>[Qureshi, ISCA’06]</a:t>
            </a:r>
            <a:r>
              <a:rPr lang="en-US" dirty="0" smtClean="0"/>
              <a:t> to detect which size to insert with higher priority</a:t>
            </a:r>
            <a:endParaRPr lang="en-US" i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835192" y="390168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195011"/>
            <a:ext cx="682792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506871"/>
            <a:ext cx="682792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192" y="4804611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192" y="511125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 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192" y="5726552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192" y="6031352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5192" y="5418222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192" y="6336152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271" y="3486409"/>
            <a:ext cx="112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Tags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46634" y="3916364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32333" y="3839602"/>
            <a:ext cx="1380971" cy="280135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45203" y="3839602"/>
            <a:ext cx="557609" cy="35540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0101" y="3470270"/>
            <a:ext cx="145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Auxiliary Tags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133600" y="4800600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2169" y="4723838"/>
            <a:ext cx="595564" cy="3250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64B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5410762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 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32169" y="5334000"/>
            <a:ext cx="595564" cy="3250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33600" y="6248400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32169" y="6171638"/>
            <a:ext cx="595564" cy="3250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64B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9442" y="405408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71474" y="5202927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set 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57800" y="4466766"/>
            <a:ext cx="1905000" cy="598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+ CTR</a:t>
            </a:r>
            <a:r>
              <a:rPr lang="ru-RU" sz="2400" b="1" baseline="-25000" dirty="0" smtClean="0">
                <a:solidFill>
                  <a:schemeClr val="tx1"/>
                </a:solidFill>
              </a:rPr>
              <a:t>8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</a:rPr>
              <a:t> -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8" idx="3"/>
            <a:endCxn id="30" idx="1"/>
          </p:cNvCxnSpPr>
          <p:nvPr/>
        </p:nvCxnSpPr>
        <p:spPr>
          <a:xfrm>
            <a:off x="5045242" y="4206480"/>
            <a:ext cx="491539" cy="347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30" idx="3"/>
          </p:cNvCxnSpPr>
          <p:nvPr/>
        </p:nvCxnSpPr>
        <p:spPr>
          <a:xfrm flipV="1">
            <a:off x="5057274" y="4977642"/>
            <a:ext cx="479507" cy="377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5400000">
            <a:off x="4574945" y="4535198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02342" y="455988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387044" y="5202927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 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85613" y="5126165"/>
            <a:ext cx="595564" cy="3250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8" idx="1"/>
            <a:endCxn id="30" idx="5"/>
          </p:cNvCxnSpPr>
          <p:nvPr/>
        </p:nvCxnSpPr>
        <p:spPr>
          <a:xfrm flipH="1" flipV="1">
            <a:off x="6883819" y="4977642"/>
            <a:ext cx="503225" cy="377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416968" y="4057450"/>
            <a:ext cx="685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015537" y="3980688"/>
            <a:ext cx="595564" cy="3250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8B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3" idx="1"/>
            <a:endCxn id="30" idx="7"/>
          </p:cNvCxnSpPr>
          <p:nvPr/>
        </p:nvCxnSpPr>
        <p:spPr>
          <a:xfrm flipH="1">
            <a:off x="6883819" y="4209850"/>
            <a:ext cx="533149" cy="344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5400000">
            <a:off x="7625484" y="4548651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111863" y="460493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30" idx="4"/>
            <a:endCxn id="54" idx="0"/>
          </p:cNvCxnSpPr>
          <p:nvPr/>
        </p:nvCxnSpPr>
        <p:spPr>
          <a:xfrm>
            <a:off x="6210300" y="5065295"/>
            <a:ext cx="0" cy="677857"/>
          </a:xfrm>
          <a:prstGeom prst="straightConnector1">
            <a:avLst/>
          </a:prstGeom>
          <a:ln w="571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44229" y="5743152"/>
            <a:ext cx="173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</a:t>
            </a:r>
            <a:r>
              <a:rPr lang="en-US" b="1" i="1" dirty="0" smtClean="0"/>
              <a:t>ecides policy</a:t>
            </a:r>
          </a:p>
          <a:p>
            <a:r>
              <a:rPr lang="en-US" b="1" i="1" dirty="0" smtClean="0"/>
              <a:t>for steady state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427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6" grpId="0"/>
      <p:bldP spid="37" grpId="0"/>
      <p:bldP spid="38" grpId="0" animBg="1"/>
      <p:bldP spid="39" grpId="0" animBg="1"/>
      <p:bldP spid="43" grpId="0" animBg="1"/>
      <p:bldP spid="44" grpId="0" animBg="1"/>
      <p:bldP spid="48" grpId="0"/>
      <p:bldP spid="49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Key Observations</a:t>
            </a:r>
            <a:endParaRPr lang="en-US" sz="4000" b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Key Ideas: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Minimal-Value Eviction (MVE)</a:t>
            </a:r>
          </a:p>
          <a:p>
            <a:pPr lvl="1">
              <a:lnSpc>
                <a:spcPct val="90000"/>
              </a:lnSpc>
            </a:pPr>
            <a:r>
              <a:rPr lang="en-US" sz="32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Size-based Insertion Policy (SIP)</a:t>
            </a:r>
            <a:endParaRPr lang="en-US" sz="3200" b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  <a:endParaRPr lang="en-US" sz="4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3200" b="0" dirty="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4938712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 smtClean="0"/>
              <a:t>Simulator</a:t>
            </a:r>
          </a:p>
          <a:p>
            <a:pPr lvl="1"/>
            <a:r>
              <a:rPr lang="en-US" b="1" kern="0" dirty="0"/>
              <a:t> </a:t>
            </a:r>
            <a:r>
              <a:rPr lang="en-US" kern="0" dirty="0"/>
              <a:t>x86</a:t>
            </a:r>
            <a:r>
              <a:rPr lang="en-US" b="1" kern="0" dirty="0"/>
              <a:t> </a:t>
            </a:r>
            <a:r>
              <a:rPr lang="en-US" kern="0" dirty="0"/>
              <a:t>event-driven </a:t>
            </a:r>
            <a:r>
              <a:rPr lang="en-US" kern="0" dirty="0" smtClean="0"/>
              <a:t>simulator (MemSim </a:t>
            </a:r>
            <a:r>
              <a:rPr lang="en-US" i="1" kern="0" dirty="0" smtClean="0">
                <a:solidFill>
                  <a:srgbClr val="0000CC"/>
                </a:solidFill>
              </a:rPr>
              <a:t>[</a:t>
            </a:r>
            <a:r>
              <a:rPr lang="en-US" i="1" kern="0" dirty="0" err="1" smtClean="0">
                <a:solidFill>
                  <a:srgbClr val="0000CC"/>
                </a:solidFill>
              </a:rPr>
              <a:t>Seshadri</a:t>
            </a:r>
            <a:r>
              <a:rPr lang="en-US" i="1" kern="0" dirty="0" smtClean="0">
                <a:solidFill>
                  <a:srgbClr val="0000CC"/>
                </a:solidFill>
              </a:rPr>
              <a:t>+, PACT’12]</a:t>
            </a:r>
            <a:r>
              <a:rPr lang="en-US" kern="0" dirty="0" smtClean="0"/>
              <a:t>)</a:t>
            </a:r>
          </a:p>
          <a:p>
            <a:pPr lvl="1"/>
            <a:endParaRPr lang="en-US" b="1" dirty="0" smtClean="0"/>
          </a:p>
          <a:p>
            <a:r>
              <a:rPr lang="en-US" sz="3300" b="1" dirty="0" smtClean="0"/>
              <a:t>Workloads</a:t>
            </a:r>
          </a:p>
          <a:p>
            <a:pPr lvl="1"/>
            <a:r>
              <a:rPr lang="en-US" kern="0" dirty="0"/>
              <a:t>SPEC2006 benchmarks, TPC, Apache web server</a:t>
            </a:r>
          </a:p>
          <a:p>
            <a:pPr lvl="1"/>
            <a:r>
              <a:rPr lang="en-US" kern="0" dirty="0"/>
              <a:t>1 – 4 core simulations for 1 billion representative </a:t>
            </a:r>
            <a:r>
              <a:rPr lang="en-US" kern="0" dirty="0" smtClean="0"/>
              <a:t>instructions</a:t>
            </a:r>
          </a:p>
          <a:p>
            <a:pPr lvl="1"/>
            <a:endParaRPr lang="en-US" kern="0" dirty="0"/>
          </a:p>
          <a:p>
            <a:r>
              <a:rPr lang="en-US" sz="3300" b="1" kern="0" dirty="0" smtClean="0"/>
              <a:t>System Parameters</a:t>
            </a:r>
          </a:p>
          <a:p>
            <a:pPr lvl="1"/>
            <a:r>
              <a:rPr lang="en-US" kern="0" dirty="0"/>
              <a:t>L1/L2/L3 cache latencies from </a:t>
            </a:r>
            <a:r>
              <a:rPr lang="en-US" kern="0" dirty="0" smtClean="0"/>
              <a:t>CACTI</a:t>
            </a:r>
          </a:p>
          <a:p>
            <a:pPr lvl="1"/>
            <a:r>
              <a:rPr lang="en-US" kern="0" dirty="0" smtClean="0"/>
              <a:t>BDI (1-cycle decompression)</a:t>
            </a:r>
            <a:r>
              <a:rPr lang="en-US" i="1" kern="0" dirty="0"/>
              <a:t> </a:t>
            </a:r>
            <a:r>
              <a:rPr lang="en-US" i="1" kern="0" dirty="0" smtClean="0">
                <a:solidFill>
                  <a:srgbClr val="0000CC"/>
                </a:solidFill>
              </a:rPr>
              <a:t>[Pekhimenko+, </a:t>
            </a:r>
            <a:r>
              <a:rPr lang="en-US" i="1" kern="0" dirty="0">
                <a:solidFill>
                  <a:srgbClr val="0000CC"/>
                </a:solidFill>
              </a:rPr>
              <a:t>PACT’12]</a:t>
            </a:r>
            <a:endParaRPr lang="en-US" kern="0" dirty="0" smtClean="0">
              <a:solidFill>
                <a:srgbClr val="0000CC"/>
              </a:solidFill>
            </a:endParaRPr>
          </a:p>
          <a:p>
            <a:pPr lvl="1"/>
            <a:r>
              <a:rPr lang="en-US" kern="0" dirty="0" smtClean="0"/>
              <a:t>4GHz</a:t>
            </a:r>
            <a:r>
              <a:rPr lang="en-US" kern="0" dirty="0"/>
              <a:t>, x86 in-order core, cache size </a:t>
            </a:r>
            <a:r>
              <a:rPr lang="en-US" kern="0" dirty="0" smtClean="0"/>
              <a:t>(</a:t>
            </a:r>
            <a:r>
              <a:rPr lang="en-US" b="1" kern="0" dirty="0" smtClean="0"/>
              <a:t>1MB </a:t>
            </a:r>
            <a:r>
              <a:rPr lang="en-US" b="1" kern="0" dirty="0"/>
              <a:t>- 16MB</a:t>
            </a:r>
            <a:r>
              <a:rPr lang="en-US" kern="0" dirty="0" smtClean="0"/>
              <a:t>)</a:t>
            </a:r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Evaluated Cache Management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89623"/>
              </p:ext>
            </p:extLst>
          </p:nvPr>
        </p:nvGraphicFramePr>
        <p:xfrm>
          <a:off x="228600" y="1316456"/>
          <a:ext cx="8686800" cy="3208046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7315200"/>
              </a:tblGrid>
              <a:tr h="1348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Design</a:t>
                      </a:r>
                    </a:p>
                    <a:p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Description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LRU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Baseline</a:t>
                      </a:r>
                      <a:r>
                        <a:rPr lang="en-US" sz="2800" baseline="0" dirty="0" smtClean="0"/>
                        <a:t> LRU policy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26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RRIP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Re-reference Interval Prediction </a:t>
                      </a:r>
                      <a:r>
                        <a:rPr lang="en-US" sz="2800" b="0" i="1" baseline="0" dirty="0" smtClean="0"/>
                        <a:t>[Jaleel+, ISCA’10]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baseline="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6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229600" cy="889000"/>
          </a:xfrm>
        </p:spPr>
        <p:txBody>
          <a:bodyPr/>
          <a:lstStyle/>
          <a:p>
            <a:pPr algn="l"/>
            <a:r>
              <a:rPr lang="en-US" b="1" dirty="0" smtClean="0"/>
              <a:t>Executive Summary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43127"/>
            <a:ext cx="85344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943128"/>
            <a:ext cx="8686800" cy="538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a compressed cache, </a:t>
            </a:r>
            <a:r>
              <a:rPr lang="en-US" b="1" dirty="0" smtClean="0"/>
              <a:t>compressed block size </a:t>
            </a:r>
            <a:r>
              <a:rPr lang="en-US" dirty="0" smtClean="0"/>
              <a:t>is an additional dimension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>
                <a:solidFill>
                  <a:srgbClr val="FF0000"/>
                </a:solidFill>
              </a:rPr>
              <a:t>: How can we maximize cache performance utilizing both block reuse and compressed size?</a:t>
            </a:r>
          </a:p>
          <a:p>
            <a:r>
              <a:rPr lang="en-US" b="1" u="sng" dirty="0" smtClean="0"/>
              <a:t>Observations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Importance of the cache block depends on its compressed size</a:t>
            </a:r>
          </a:p>
          <a:p>
            <a:pPr lvl="1"/>
            <a:r>
              <a:rPr lang="en-US" dirty="0" smtClean="0"/>
              <a:t>Block size is indicative of reuse behavior in some applications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Key Idea</a:t>
            </a:r>
            <a:r>
              <a:rPr lang="en-US" dirty="0" smtClean="0">
                <a:solidFill>
                  <a:srgbClr val="0000FF"/>
                </a:solidFill>
              </a:rPr>
              <a:t>: Use compressed block size in making cache replacement and insertion decisions</a:t>
            </a:r>
          </a:p>
          <a:p>
            <a:r>
              <a:rPr lang="en-US" b="1" u="sng" dirty="0" smtClean="0"/>
              <a:t>Results:</a:t>
            </a:r>
            <a:endParaRPr lang="en-US" dirty="0"/>
          </a:p>
          <a:p>
            <a:pPr lvl="1"/>
            <a:r>
              <a:rPr lang="en-US" dirty="0"/>
              <a:t>Higher performance (</a:t>
            </a:r>
            <a:r>
              <a:rPr lang="en-US" b="1" dirty="0"/>
              <a:t>9%/11%</a:t>
            </a:r>
            <a:r>
              <a:rPr lang="en-US" dirty="0"/>
              <a:t> on average for </a:t>
            </a:r>
            <a:r>
              <a:rPr lang="en-US" dirty="0" smtClean="0"/>
              <a:t>1/2-core)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energy (</a:t>
            </a:r>
            <a:r>
              <a:rPr lang="en-US" b="1" dirty="0"/>
              <a:t>12%</a:t>
            </a:r>
            <a:r>
              <a:rPr lang="en-US" dirty="0"/>
              <a:t> on average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Evaluated Cache Management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49546"/>
              </p:ext>
            </p:extLst>
          </p:nvPr>
        </p:nvGraphicFramePr>
        <p:xfrm>
          <a:off x="228600" y="1316456"/>
          <a:ext cx="8686800" cy="4137686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7315200"/>
              </a:tblGrid>
              <a:tr h="1348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Design</a:t>
                      </a:r>
                    </a:p>
                    <a:p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Description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LRU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Baseline</a:t>
                      </a:r>
                      <a:r>
                        <a:rPr lang="en-US" sz="2800" baseline="0" dirty="0" smtClean="0"/>
                        <a:t> LRU policy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26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RRIP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Re-reference Interval Prediction </a:t>
                      </a:r>
                      <a:r>
                        <a:rPr lang="en-US" sz="2800" b="0" i="1" baseline="0" dirty="0" smtClean="0">
                          <a:solidFill>
                            <a:srgbClr val="0000CC"/>
                          </a:solidFill>
                        </a:rPr>
                        <a:t>[Jaleel+, ISCA’10]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baseline="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ECM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3656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Effective</a:t>
                      </a:r>
                      <a:r>
                        <a:rPr lang="en-US" sz="2800" baseline="0" dirty="0" smtClean="0"/>
                        <a:t> Capacity Maximizer </a:t>
                      </a:r>
                      <a:r>
                        <a:rPr lang="en-US" sz="2800" b="0" i="1" baseline="0" dirty="0" smtClean="0">
                          <a:solidFill>
                            <a:srgbClr val="0000CC"/>
                          </a:solidFill>
                        </a:rPr>
                        <a:t>[</a:t>
                      </a:r>
                      <a:r>
                        <a:rPr lang="en-US" sz="2800" b="0" i="1" baseline="0" dirty="0" err="1" smtClean="0">
                          <a:solidFill>
                            <a:srgbClr val="0000CC"/>
                          </a:solidFill>
                        </a:rPr>
                        <a:t>Baek</a:t>
                      </a:r>
                      <a:r>
                        <a:rPr lang="en-US" sz="2800" b="0" i="1" baseline="0" dirty="0" smtClean="0">
                          <a:solidFill>
                            <a:srgbClr val="0000CC"/>
                          </a:solidFill>
                        </a:rPr>
                        <a:t>+, HPCA’13]</a:t>
                      </a:r>
                    </a:p>
                    <a:p>
                      <a:pPr marL="0" marR="0" indent="0" algn="l" defTabSz="3656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baseline="0" dirty="0" smtClean="0">
                          <a:solidFill>
                            <a:srgbClr val="0000CC"/>
                          </a:solidFill>
                        </a:rPr>
                        <a:t>+ size-aware</a:t>
                      </a:r>
                      <a:endParaRPr lang="en-US" sz="2800" i="0" baseline="0" dirty="0">
                        <a:solidFill>
                          <a:srgbClr val="0000CC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1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Evaluated Cache Management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97703"/>
              </p:ext>
            </p:extLst>
          </p:nvPr>
        </p:nvGraphicFramePr>
        <p:xfrm>
          <a:off x="228600" y="1316456"/>
          <a:ext cx="8686800" cy="5067326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7315200"/>
              </a:tblGrid>
              <a:tr h="1348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Design</a:t>
                      </a:r>
                    </a:p>
                    <a:p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Description</a:t>
                      </a:r>
                      <a:endParaRPr lang="en-US" sz="280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LRU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/>
                        <a:t>Baseline</a:t>
                      </a:r>
                      <a:r>
                        <a:rPr lang="en-US" sz="2800" baseline="0" dirty="0" smtClean="0"/>
                        <a:t> LRU policy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26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RRIP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Re-reference Interval Prediction </a:t>
                      </a:r>
                      <a:r>
                        <a:rPr lang="en-US" sz="2800" b="0" i="1" baseline="0" dirty="0" smtClean="0"/>
                        <a:t>[Jaleel+, ISCA’10] 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- size-unaware</a:t>
                      </a:r>
                      <a:endParaRPr lang="en-US" sz="2800" baseline="0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/>
                        <a:t>ECM</a:t>
                      </a:r>
                      <a:endParaRPr lang="en-US" sz="2800" b="1" dirty="0"/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3656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Effective</a:t>
                      </a:r>
                      <a:r>
                        <a:rPr lang="en-US" sz="2800" baseline="0" dirty="0" smtClean="0"/>
                        <a:t> Capacity Maximizer </a:t>
                      </a:r>
                      <a:r>
                        <a:rPr lang="en-US" sz="2800" b="0" i="1" baseline="0" dirty="0" smtClean="0">
                          <a:solidFill>
                            <a:srgbClr val="0000CC"/>
                          </a:solidFill>
                        </a:rPr>
                        <a:t>[</a:t>
                      </a:r>
                      <a:r>
                        <a:rPr lang="en-US" sz="2800" b="0" i="1" baseline="0" dirty="0" err="1" smtClean="0">
                          <a:solidFill>
                            <a:srgbClr val="0000CC"/>
                          </a:solidFill>
                        </a:rPr>
                        <a:t>Baek</a:t>
                      </a:r>
                      <a:r>
                        <a:rPr lang="en-US" sz="2800" b="0" i="1" baseline="0" dirty="0" smtClean="0">
                          <a:solidFill>
                            <a:srgbClr val="0000CC"/>
                          </a:solidFill>
                        </a:rPr>
                        <a:t>+, HPCA’13]</a:t>
                      </a:r>
                    </a:p>
                    <a:p>
                      <a:pPr marL="0" marR="0" indent="0" algn="l" defTabSz="3656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baseline="0" dirty="0" smtClean="0">
                          <a:solidFill>
                            <a:srgbClr val="0000CC"/>
                          </a:solidFill>
                        </a:rPr>
                        <a:t>+ size-aware</a:t>
                      </a:r>
                      <a:endParaRPr lang="en-US" sz="2800" i="0" baseline="0" dirty="0">
                        <a:solidFill>
                          <a:srgbClr val="0000CC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918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CAMP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Compression</a:t>
                      </a:r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-Aware Management Policies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0000FF"/>
                          </a:solidFill>
                        </a:rPr>
                        <a:t>(MVE + SIP)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2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" y="15240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Size-Aware Replac</a:t>
            </a:r>
            <a:r>
              <a:rPr lang="en-US" dirty="0" smtClean="0"/>
              <a:t>ement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Effective </a:t>
            </a:r>
            <a:r>
              <a:rPr lang="pt-BR" dirty="0"/>
              <a:t>Capacity </a:t>
            </a:r>
            <a:r>
              <a:rPr lang="pt-BR" dirty="0" smtClean="0"/>
              <a:t>Maximizer (ECM) </a:t>
            </a:r>
          </a:p>
          <a:p>
            <a:pPr marL="0" indent="0">
              <a:buNone/>
            </a:pPr>
            <a:r>
              <a:rPr lang="pt-BR" i="1" dirty="0"/>
              <a:t> </a:t>
            </a:r>
            <a:r>
              <a:rPr lang="pt-BR" i="1" dirty="0" smtClean="0"/>
              <a:t>   </a:t>
            </a:r>
            <a:r>
              <a:rPr lang="pt-BR" i="1" dirty="0" smtClean="0">
                <a:solidFill>
                  <a:srgbClr val="0000CC"/>
                </a:solidFill>
              </a:rPr>
              <a:t>[Baek+, HPCA’13]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Inserts “big” </a:t>
            </a:r>
            <a:r>
              <a:rPr lang="en-US" dirty="0">
                <a:solidFill>
                  <a:srgbClr val="0000CC"/>
                </a:solidFill>
              </a:rPr>
              <a:t>blocks with lower </a:t>
            </a:r>
            <a:r>
              <a:rPr lang="en-US" dirty="0" smtClean="0">
                <a:solidFill>
                  <a:srgbClr val="0000CC"/>
                </a:solidFill>
              </a:rPr>
              <a:t>priority</a:t>
            </a:r>
          </a:p>
          <a:p>
            <a:pPr lvl="1"/>
            <a:r>
              <a:rPr lang="en-US" dirty="0" smtClean="0">
                <a:solidFill>
                  <a:srgbClr val="0000CC"/>
                </a:solidFill>
              </a:rPr>
              <a:t>Uses heuristic to define the threshold</a:t>
            </a:r>
          </a:p>
          <a:p>
            <a:pPr lvl="1"/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Shortcomings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Coarse-grained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relation between block size and reuse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easily applicable to other cache organizations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CAMP Single-Core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015218"/>
              </p:ext>
            </p:extLst>
          </p:nvPr>
        </p:nvGraphicFramePr>
        <p:xfrm>
          <a:off x="152400" y="1295400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94400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SPEC2006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databases, web workloads, 2MB L2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cache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854382"/>
            <a:ext cx="7620000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CAMP improves performance over LRU, RRIP, ECM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57934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31%</a:t>
            </a:r>
            <a:endParaRPr lang="en-US" sz="2400" dirty="0"/>
          </a:p>
        </p:txBody>
      </p:sp>
      <p:sp>
        <p:nvSpPr>
          <p:cNvPr id="10" name="TextBox 1"/>
          <p:cNvSpPr txBox="1"/>
          <p:nvPr/>
        </p:nvSpPr>
        <p:spPr>
          <a:xfrm>
            <a:off x="8059914" y="2667000"/>
            <a:ext cx="474486" cy="3418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8%</a:t>
            </a:r>
            <a:endParaRPr lang="en-US" sz="2400" dirty="0"/>
          </a:p>
        </p:txBody>
      </p:sp>
      <p:sp>
        <p:nvSpPr>
          <p:cNvPr id="11" name="TextBox 1"/>
          <p:cNvSpPr txBox="1"/>
          <p:nvPr/>
        </p:nvSpPr>
        <p:spPr>
          <a:xfrm>
            <a:off x="8449557" y="2859534"/>
            <a:ext cx="474486" cy="3418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00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Classification based on the compressed block size distribution</a:t>
            </a:r>
          </a:p>
          <a:p>
            <a:pPr lvl="1"/>
            <a:r>
              <a:rPr lang="en-US" b="1" dirty="0" smtClean="0"/>
              <a:t>Homo</a:t>
            </a:r>
            <a:r>
              <a:rPr lang="en-US" dirty="0" smtClean="0"/>
              <a:t>geneous (1 or 2 dominant block size(s))</a:t>
            </a:r>
          </a:p>
          <a:p>
            <a:pPr lvl="1"/>
            <a:r>
              <a:rPr lang="en-US" b="1" dirty="0" smtClean="0"/>
              <a:t>Hetero</a:t>
            </a:r>
            <a:r>
              <a:rPr lang="en-US" dirty="0" smtClean="0"/>
              <a:t>geneous (more than 2 dominant sizes)</a:t>
            </a:r>
          </a:p>
          <a:p>
            <a:pPr lvl="1"/>
            <a:endParaRPr lang="en-US" dirty="0"/>
          </a:p>
          <a:p>
            <a:r>
              <a:rPr lang="en-US" dirty="0" smtClean="0"/>
              <a:t>We form three different 2-core workload groups (20 workloads in each):</a:t>
            </a:r>
          </a:p>
          <a:p>
            <a:pPr lvl="1"/>
            <a:r>
              <a:rPr lang="en-US" dirty="0" smtClean="0"/>
              <a:t>Homo-Homo</a:t>
            </a:r>
          </a:p>
          <a:p>
            <a:pPr lvl="1"/>
            <a:r>
              <a:rPr lang="en-US" dirty="0" smtClean="0"/>
              <a:t>Homo-Hetero</a:t>
            </a:r>
          </a:p>
          <a:p>
            <a:pPr lvl="1"/>
            <a:r>
              <a:rPr lang="en-US" dirty="0" smtClean="0"/>
              <a:t>Hetero-Hetero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00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Results (2)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115043"/>
              </p:ext>
            </p:extLst>
          </p:nvPr>
        </p:nvGraphicFramePr>
        <p:xfrm>
          <a:off x="0" y="1066800"/>
          <a:ext cx="86868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26720" y="5638800"/>
            <a:ext cx="780288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CAMP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outperforms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LRU, RRIP and ECM policies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5355" y="5722938"/>
            <a:ext cx="780288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Higher benefits with higher heterogeneity in size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74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67703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Effect on Memory Subsystem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248199"/>
              </p:ext>
            </p:extLst>
          </p:nvPr>
        </p:nvGraphicFramePr>
        <p:xfrm>
          <a:off x="228600" y="1219200"/>
          <a:ext cx="86868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26720" y="5638800"/>
            <a:ext cx="780288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CAMP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reduces energy consumption in the memory subsystem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3731" y="239180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%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6720" y="94400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L1/L2 caches, DRAM,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NoC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compression/decompression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 for Global Replacement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1981200"/>
            <a:ext cx="7086600" cy="3048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98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G-CAMP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447800" y="2895600"/>
            <a:ext cx="277368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G-MVE: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Global Minimal-Value Eviction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895600"/>
            <a:ext cx="2819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G-SIP: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Global Size-based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Insertion Policy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1281877"/>
            <a:ext cx="7620000" cy="789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CAMP with V-Way </a:t>
            </a:r>
            <a:r>
              <a:rPr lang="en-US" sz="2800" i="1" dirty="0" smtClean="0">
                <a:solidFill>
                  <a:srgbClr val="0000CC"/>
                </a:solidFill>
              </a:rPr>
              <a:t>[Qureshi+, ISCA’05]</a:t>
            </a:r>
            <a:r>
              <a:rPr lang="en-US" sz="2800" dirty="0" smtClean="0"/>
              <a:t> cache design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90600" y="5396678"/>
            <a:ext cx="6934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Reuse Replacement instead of RRIP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5405855"/>
            <a:ext cx="6934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Set Dueling instead of Set Sampling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30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30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7" grpId="1" animBg="1"/>
      <p:bldP spid="8" grpId="0" animBg="1"/>
      <p:bldP spid="8" grpId="1" animBg="1"/>
      <p:bldP spid="3" grpId="0" animBg="1"/>
      <p:bldP spid="3" grpId="1" animBg="1"/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G-CAMP Single-Core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89154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SPEC2006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databases, web workloads, 2MB L2 cache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5656103"/>
            <a:ext cx="8199120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G-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CAMP improves performance over LRU, RRIP, V-Way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065076"/>
              </p:ext>
            </p:extLst>
          </p:nvPr>
        </p:nvGraphicFramePr>
        <p:xfrm>
          <a:off x="0" y="1418470"/>
          <a:ext cx="8991600" cy="426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29129" y="231648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14%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406915" y="253396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  <a:r>
              <a:rPr lang="en-US" sz="2400" dirty="0" smtClean="0"/>
              <a:t>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88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Storage Bit Count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90371"/>
              </p:ext>
            </p:extLst>
          </p:nvPr>
        </p:nvGraphicFramePr>
        <p:xfrm>
          <a:off x="469232" y="1905000"/>
          <a:ext cx="8229600" cy="4114799"/>
        </p:xfrm>
        <a:graphic>
          <a:graphicData uri="http://schemas.openxmlformats.org/drawingml/2006/table">
            <a:tbl>
              <a:tblPr firstRow="1" bandRow="1"/>
              <a:tblGrid>
                <a:gridCol w="1905000"/>
                <a:gridCol w="1524000"/>
                <a:gridCol w="1508760"/>
                <a:gridCol w="1645920"/>
                <a:gridCol w="1645920"/>
              </a:tblGrid>
              <a:tr h="1382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dirty="0" smtClean="0">
                          <a:latin typeface="+mn-lt"/>
                        </a:rPr>
                        <a:t>Designs</a:t>
                      </a:r>
                    </a:p>
                    <a:p>
                      <a:r>
                        <a:rPr lang="en-US" sz="2800" dirty="0" smtClean="0">
                          <a:latin typeface="+mn-lt"/>
                        </a:rPr>
                        <a:t>(with BDI)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LRU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CAMP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V-Way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G-CAMP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42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>
                          <a:latin typeface="+mn-lt"/>
                        </a:rPr>
                        <a:t>tag-entry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+14b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+14b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+15b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+19b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47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>
                          <a:latin typeface="+mn-lt"/>
                        </a:rPr>
                        <a:t>data-entry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+0b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+0b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+16b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mtClean="0">
                          <a:latin typeface="+mn-lt"/>
                        </a:rPr>
                        <a:t>+32b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42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800" b="1" dirty="0" smtClean="0">
                          <a:latin typeface="+mn-lt"/>
                        </a:rPr>
                        <a:t>total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+9%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+11%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+12.5%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+mn-lt"/>
                        </a:rPr>
                        <a:t>+17%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281877"/>
            <a:ext cx="6781800" cy="789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Over </a:t>
            </a:r>
            <a:r>
              <a:rPr lang="en-US" b="1" dirty="0" smtClean="0"/>
              <a:t>uncompressed </a:t>
            </a:r>
            <a:r>
              <a:rPr lang="en-US" dirty="0" smtClean="0"/>
              <a:t>cache with LRU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62200" y="5092888"/>
            <a:ext cx="990600" cy="549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86400" y="5092888"/>
            <a:ext cx="1066800" cy="549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3" idx="2"/>
          </p:cNvCxnSpPr>
          <p:nvPr/>
        </p:nvCxnSpPr>
        <p:spPr>
          <a:xfrm rot="5400000" flipH="1" flipV="1">
            <a:off x="3560668" y="4783232"/>
            <a:ext cx="155763" cy="1562100"/>
          </a:xfrm>
          <a:prstGeom prst="curvedConnector4">
            <a:avLst>
              <a:gd name="adj1" fmla="val -146761"/>
              <a:gd name="adj2" fmla="val 9992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589468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2%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5400000" flipH="1" flipV="1">
            <a:off x="6722969" y="4783232"/>
            <a:ext cx="155763" cy="1562100"/>
          </a:xfrm>
          <a:prstGeom prst="curvedConnector4">
            <a:avLst>
              <a:gd name="adj1" fmla="val -146761"/>
              <a:gd name="adj2" fmla="val 9992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20965" y="5894685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4.5%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for Data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38200" y="1570038"/>
            <a:ext cx="0" cy="44497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22960" y="5943600"/>
            <a:ext cx="6873240" cy="457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69909" y="6277302"/>
            <a:ext cx="297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Compression Ratio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355803" y="3533308"/>
            <a:ext cx="132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Latency</a:t>
            </a:r>
            <a:endParaRPr lang="en-US" sz="28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057400" y="5745400"/>
            <a:ext cx="0" cy="259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76600" y="5745400"/>
            <a:ext cx="0" cy="2286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5800" y="5730160"/>
            <a:ext cx="0" cy="259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38800" y="5730160"/>
            <a:ext cx="0" cy="259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71104" y="596742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233343" y="596646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dirty="0" smtClean="0"/>
              <a:t>.5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000234" y="596742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1.0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352503" y="594200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2.0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935442" y="3509223"/>
            <a:ext cx="652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FPC</a:t>
            </a:r>
          </a:p>
          <a:p>
            <a:pPr algn="ctr"/>
            <a:r>
              <a:rPr lang="en-US" sz="3200" b="1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08740" y="1966794"/>
            <a:ext cx="1028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C-Pack</a:t>
            </a:r>
          </a:p>
          <a:p>
            <a:pPr algn="ctr"/>
            <a:r>
              <a:rPr lang="en-US" sz="3200" b="1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51619" y="4948111"/>
            <a:ext cx="633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BDI</a:t>
            </a:r>
          </a:p>
          <a:p>
            <a:pPr algn="ctr"/>
            <a:r>
              <a:rPr lang="en-US" sz="3200" b="1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36970" y="1378472"/>
            <a:ext cx="598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SC</a:t>
            </a:r>
            <a:r>
              <a:rPr lang="en-US" sz="2400" b="1" baseline="30000" dirty="0" smtClean="0"/>
              <a:t>2</a:t>
            </a:r>
          </a:p>
          <a:p>
            <a:pPr algn="ctr"/>
            <a:r>
              <a:rPr lang="en-US" sz="3200" b="1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11279" y="2636514"/>
            <a:ext cx="25958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Frequent Pattern </a:t>
            </a:r>
            <a:endParaRPr lang="en-US" sz="2000" dirty="0" smtClean="0"/>
          </a:p>
          <a:p>
            <a:pPr algn="ctr"/>
            <a:r>
              <a:rPr lang="en-US" sz="2000" dirty="0" smtClean="0"/>
              <a:t>Compression </a:t>
            </a:r>
            <a:r>
              <a:rPr lang="en-US" sz="2000" dirty="0"/>
              <a:t>(</a:t>
            </a:r>
            <a:r>
              <a:rPr lang="en-US" sz="2000" b="1" dirty="0"/>
              <a:t>FPC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i="1" dirty="0" smtClean="0"/>
              <a:t>[</a:t>
            </a:r>
            <a:r>
              <a:rPr lang="en-US" sz="2000" i="1" dirty="0" err="1"/>
              <a:t>Alameldeen</a:t>
            </a:r>
            <a:r>
              <a:rPr lang="en-US" sz="2000" i="1" dirty="0"/>
              <a:t>+, ISCA’04</a:t>
            </a:r>
            <a:r>
              <a:rPr lang="en-US" sz="2000" i="1" dirty="0" smtClean="0"/>
              <a:t>]</a:t>
            </a:r>
            <a:endParaRPr lang="en-US" sz="20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6461568" y="2647474"/>
            <a:ext cx="2025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C-Pack</a:t>
            </a:r>
            <a:r>
              <a:rPr lang="en-US" sz="2000" dirty="0"/>
              <a:t> </a:t>
            </a:r>
            <a:r>
              <a:rPr lang="en-US" sz="2000" i="1" dirty="0"/>
              <a:t>[Chen+, </a:t>
            </a:r>
            <a:endParaRPr lang="en-US" sz="2000" i="1" dirty="0" smtClean="0"/>
          </a:p>
          <a:p>
            <a:r>
              <a:rPr lang="en-US" sz="2000" i="1" dirty="0" smtClean="0"/>
              <a:t>Trans</a:t>
            </a:r>
            <a:r>
              <a:rPr lang="en-US" sz="2000" i="1" dirty="0"/>
              <a:t>. on </a:t>
            </a:r>
            <a:r>
              <a:rPr lang="en-US" sz="2000" i="1" dirty="0" smtClean="0"/>
              <a:t>VLSI’10]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67459" y="2636514"/>
            <a:ext cx="3105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Base-Delta-Immediate (</a:t>
            </a:r>
            <a:r>
              <a:rPr lang="en-US" sz="2000" b="1" dirty="0" smtClean="0"/>
              <a:t>BDI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i="1" dirty="0" smtClean="0"/>
              <a:t>[Pekhimenko+, PACT’12]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57391" y="2597968"/>
            <a:ext cx="2749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Statictical</a:t>
            </a:r>
            <a:r>
              <a:rPr lang="en-US" sz="2000" dirty="0" smtClean="0"/>
              <a:t> Compression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b="1" dirty="0" smtClean="0"/>
              <a:t>SC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) </a:t>
            </a:r>
            <a:r>
              <a:rPr lang="en-US" sz="2000" i="1" dirty="0" smtClean="0"/>
              <a:t>[</a:t>
            </a:r>
            <a:r>
              <a:rPr lang="en-US" sz="2000" i="1" dirty="0" err="1" smtClean="0"/>
              <a:t>Arelakis</a:t>
            </a:r>
            <a:r>
              <a:rPr lang="en-US" sz="2000" i="1" dirty="0" smtClean="0"/>
              <a:t>+, ISCA’14]</a:t>
            </a:r>
            <a:endParaRPr lang="en-US" sz="20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893516" y="4191000"/>
            <a:ext cx="322128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78689" y="3767286"/>
            <a:ext cx="90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cycles</a:t>
            </a:r>
            <a:endParaRPr lang="en-US" b="1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853027" y="2636601"/>
            <a:ext cx="4032099" cy="3039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38200" y="2243286"/>
            <a:ext cx="90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 cycles</a:t>
            </a:r>
            <a:endParaRPr lang="en-US" b="1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929227" y="5638800"/>
            <a:ext cx="356616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14400" y="5215086"/>
            <a:ext cx="110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1-2 cycles</a:t>
            </a:r>
            <a:endParaRPr lang="en-US" b="1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853027" y="2079400"/>
            <a:ext cx="4785772" cy="2071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382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8-14</a:t>
            </a:r>
            <a:r>
              <a:rPr lang="en-US" b="1" dirty="0" smtClean="0"/>
              <a:t> cycles</a:t>
            </a:r>
            <a:endParaRPr lang="en-US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1854630" y="3491780"/>
            <a:ext cx="5231970" cy="96630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3200" b="1" kern="0" dirty="0" smtClean="0">
                <a:solidFill>
                  <a:prstClr val="black"/>
                </a:solidFill>
              </a:rPr>
              <a:t>Can we do better?</a:t>
            </a:r>
            <a:endParaRPr lang="en-US" sz="3200" b="1" kern="0" dirty="0">
              <a:solidFill>
                <a:prstClr val="black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51215" y="3473543"/>
            <a:ext cx="5638800" cy="96630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3200" b="1" kern="0" dirty="0" smtClean="0">
                <a:solidFill>
                  <a:prstClr val="black"/>
                </a:solidFill>
              </a:rPr>
              <a:t>All use LRU replacement policy</a:t>
            </a:r>
            <a:endParaRPr lang="en-US" sz="3200" b="1" kern="0" dirty="0">
              <a:solidFill>
                <a:prstClr val="black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51475" y="3361843"/>
            <a:ext cx="6544725" cy="121387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3200" b="1" dirty="0"/>
              <a:t>All these works showed significant performance improvements</a:t>
            </a:r>
            <a:endParaRPr lang="en-US" sz="32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4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7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8" grpId="1"/>
      <p:bldP spid="19" grpId="0"/>
      <p:bldP spid="19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1" grpId="2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52" grpId="0"/>
      <p:bldP spid="52" grpId="1"/>
      <p:bldP spid="52" grpId="2"/>
      <p:bldP spid="54" grpId="0"/>
      <p:bldP spid="54" grpId="1"/>
      <p:bldP spid="54" grpId="2"/>
      <p:bldP spid="57" grpId="0"/>
      <p:bldP spid="57" grpId="1"/>
      <p:bldP spid="57" grpId="2"/>
      <p:bldP spid="60" grpId="0"/>
      <p:bldP spid="60" grpId="1"/>
      <p:bldP spid="60" grpId="2"/>
      <p:bldP spid="36" grpId="0" animBg="1"/>
      <p:bldP spid="45" grpId="0" animBg="1"/>
      <p:bldP spid="45" grpId="1" animBg="1"/>
      <p:bldP spid="46" grpId="0" animBg="1"/>
      <p:bldP spid="4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Size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912300"/>
              </p:ext>
            </p:extLst>
          </p:nvPr>
        </p:nvGraphicFramePr>
        <p:xfrm>
          <a:off x="228600" y="1295400"/>
          <a:ext cx="868679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4800" y="4800600"/>
            <a:ext cx="853440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CAMP/G-CAMP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outperforms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prior policies for all $ sizes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8758" y="5029200"/>
            <a:ext cx="8534400" cy="9144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G-CAMP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outperforms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LRU with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2X </a:t>
            </a:r>
            <a:r>
              <a:rPr lang="en-US" sz="2800" kern="0" dirty="0" smtClean="0">
                <a:solidFill>
                  <a:prstClr val="black"/>
                </a:solidFill>
              </a:rPr>
              <a:t>cache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sizes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23360" y="3383280"/>
            <a:ext cx="82296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86400" y="2895600"/>
            <a:ext cx="64008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34200" y="2133600"/>
            <a:ext cx="128016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Results and Analyses in 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708525"/>
          </a:xfrm>
        </p:spPr>
        <p:txBody>
          <a:bodyPr/>
          <a:lstStyle/>
          <a:p>
            <a:r>
              <a:rPr lang="en-US" dirty="0" smtClean="0"/>
              <a:t>Block size distribution for different applications</a:t>
            </a:r>
          </a:p>
          <a:p>
            <a:r>
              <a:rPr lang="en-US" dirty="0" smtClean="0"/>
              <a:t>Sensitivity to the compression algorithm</a:t>
            </a:r>
          </a:p>
          <a:p>
            <a:r>
              <a:rPr lang="en-US" dirty="0"/>
              <a:t>C</a:t>
            </a:r>
            <a:r>
              <a:rPr lang="en-US" dirty="0" smtClean="0"/>
              <a:t>omparison with uncompressed cache</a:t>
            </a:r>
          </a:p>
          <a:p>
            <a:r>
              <a:rPr lang="en-US" dirty="0" smtClean="0"/>
              <a:t>Effect on cache capacity</a:t>
            </a:r>
          </a:p>
          <a:p>
            <a:r>
              <a:rPr lang="en-US" dirty="0" smtClean="0"/>
              <a:t>SIP vs. PC-based replacement policies</a:t>
            </a:r>
          </a:p>
          <a:p>
            <a:r>
              <a:rPr lang="en-US" dirty="0" smtClean="0"/>
              <a:t>More details on multi-core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3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229600" cy="889000"/>
          </a:xfrm>
        </p:spPr>
        <p:txBody>
          <a:bodyPr/>
          <a:lstStyle/>
          <a:p>
            <a:pPr algn="l"/>
            <a:r>
              <a:rPr lang="en-US" dirty="0" smtClean="0"/>
              <a:t>Conclusion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43127"/>
            <a:ext cx="85344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914400"/>
            <a:ext cx="8839200" cy="5497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smtClean="0"/>
              <a:t>In a compressed cache, </a:t>
            </a:r>
            <a:r>
              <a:rPr lang="en-US" sz="3300" b="1" dirty="0" smtClean="0"/>
              <a:t>compressed block size </a:t>
            </a:r>
            <a:r>
              <a:rPr lang="en-US" sz="3300" dirty="0" smtClean="0"/>
              <a:t>is an additional dimension</a:t>
            </a:r>
          </a:p>
          <a:p>
            <a:r>
              <a:rPr lang="en-US" sz="3300" b="1" u="sng" dirty="0" smtClean="0">
                <a:solidFill>
                  <a:srgbClr val="FF0000"/>
                </a:solidFill>
              </a:rPr>
              <a:t>Problem</a:t>
            </a:r>
            <a:r>
              <a:rPr lang="en-US" sz="3300" dirty="0" smtClean="0">
                <a:solidFill>
                  <a:srgbClr val="FF0000"/>
                </a:solidFill>
              </a:rPr>
              <a:t>: How can we maximize cache performance utilizing both block reuse and compressed size?</a:t>
            </a:r>
          </a:p>
          <a:p>
            <a:r>
              <a:rPr lang="en-US" sz="3300" b="1" u="sng" dirty="0" smtClean="0"/>
              <a:t>Observations</a:t>
            </a:r>
            <a:r>
              <a:rPr lang="en-US" sz="3300" dirty="0" smtClean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Importance of the cache block depends on its compressed size</a:t>
            </a:r>
          </a:p>
          <a:p>
            <a:pPr lvl="1"/>
            <a:r>
              <a:rPr lang="en-US" dirty="0" smtClean="0"/>
              <a:t>Block size is indicative of reuse behavior in some applications</a:t>
            </a:r>
          </a:p>
          <a:p>
            <a:r>
              <a:rPr lang="en-US" sz="3300" b="1" u="sng" dirty="0" smtClean="0">
                <a:solidFill>
                  <a:srgbClr val="0000FF"/>
                </a:solidFill>
              </a:rPr>
              <a:t>Key Idea</a:t>
            </a:r>
            <a:r>
              <a:rPr lang="en-US" sz="3300" dirty="0" smtClean="0">
                <a:solidFill>
                  <a:srgbClr val="0000FF"/>
                </a:solidFill>
              </a:rPr>
              <a:t>: Use compressed block size in making cache replacement and insertion decisions</a:t>
            </a:r>
          </a:p>
          <a:p>
            <a:r>
              <a:rPr lang="en-US" sz="3300" b="1" u="sng" dirty="0" smtClean="0">
                <a:solidFill>
                  <a:srgbClr val="0000FF"/>
                </a:solidFill>
              </a:rPr>
              <a:t>Two techniques</a:t>
            </a:r>
            <a:r>
              <a:rPr lang="en-US" sz="3300" dirty="0" smtClean="0">
                <a:solidFill>
                  <a:srgbClr val="0000FF"/>
                </a:solidFill>
              </a:rPr>
              <a:t>: Minimal-Value Eviction and Size-based Insertion Policy</a:t>
            </a:r>
          </a:p>
          <a:p>
            <a:r>
              <a:rPr lang="en-US" sz="3300" b="1" u="sng" dirty="0"/>
              <a:t>Results:</a:t>
            </a:r>
            <a:endParaRPr lang="en-US" sz="3300" dirty="0"/>
          </a:p>
          <a:p>
            <a:pPr lvl="1"/>
            <a:r>
              <a:rPr lang="en-US" dirty="0"/>
              <a:t>Higher performance (</a:t>
            </a:r>
            <a:r>
              <a:rPr lang="en-US" b="1" dirty="0"/>
              <a:t>9%/11%</a:t>
            </a:r>
            <a:r>
              <a:rPr lang="en-US" dirty="0"/>
              <a:t> on average for 1/2-core)</a:t>
            </a:r>
          </a:p>
          <a:p>
            <a:pPr lvl="1"/>
            <a:r>
              <a:rPr lang="en-US" dirty="0"/>
              <a:t>Lower energy (</a:t>
            </a:r>
            <a:r>
              <a:rPr lang="en-US" b="1" dirty="0"/>
              <a:t>12%</a:t>
            </a:r>
            <a:r>
              <a:rPr lang="en-US" dirty="0"/>
              <a:t> on average)</a:t>
            </a:r>
          </a:p>
        </p:txBody>
      </p:sp>
    </p:spTree>
    <p:extLst>
      <p:ext uri="{BB962C8B-B14F-4D97-AF65-F5344CB8AC3E}">
        <p14:creationId xmlns:p14="http://schemas.microsoft.com/office/powerpoint/2010/main" val="34259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99" y="304800"/>
            <a:ext cx="9144000" cy="2743200"/>
          </a:xfrm>
        </p:spPr>
        <p:txBody>
          <a:bodyPr anchor="ctr" anchorCtr="0">
            <a:noAutofit/>
          </a:bodyPr>
          <a:lstStyle/>
          <a:p>
            <a:r>
              <a:rPr lang="en-US" sz="4800" b="1" dirty="0"/>
              <a:t>Exploiting Compressed Block Size as an Indicator of </a:t>
            </a:r>
            <a:r>
              <a:rPr lang="en-US" sz="4800" b="1" dirty="0" smtClean="0"/>
              <a:t>Future Reuse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6338" y="3485198"/>
            <a:ext cx="5486400" cy="2108386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Gennady Pekhimenko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Tyler </a:t>
            </a:r>
            <a:r>
              <a:rPr lang="en-US" dirty="0" err="1" smtClean="0">
                <a:solidFill>
                  <a:srgbClr val="C00000"/>
                </a:solidFill>
              </a:rPr>
              <a:t>Huberty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Rui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pPr algn="l"/>
            <a:r>
              <a:rPr lang="en-US" dirty="0" err="1" smtClean="0">
                <a:solidFill>
                  <a:srgbClr val="C00000"/>
                </a:solidFill>
              </a:rPr>
              <a:t>Onur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Mutlu</a:t>
            </a:r>
            <a:r>
              <a:rPr lang="en-US" dirty="0" smtClean="0">
                <a:solidFill>
                  <a:srgbClr val="C00000"/>
                </a:solidFill>
              </a:rPr>
              <a:t>, Todd C. </a:t>
            </a:r>
            <a:r>
              <a:rPr lang="en-US" dirty="0" err="1" smtClean="0">
                <a:solidFill>
                  <a:srgbClr val="C00000"/>
                </a:solidFill>
              </a:rPr>
              <a:t>Mowry</a:t>
            </a:r>
            <a:r>
              <a:rPr lang="en-US" sz="2400" baseline="30000" dirty="0">
                <a:solidFill>
                  <a:srgbClr val="9933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14" name="Picture 2" descr="C:\Users\gpekhime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593584"/>
            <a:ext cx="1219200" cy="1062606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181600" y="3733800"/>
            <a:ext cx="3979016" cy="1955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A55D6"/>
                </a:solidFill>
              </a:rPr>
              <a:t>Phillip B. Gibbons, </a:t>
            </a:r>
          </a:p>
          <a:p>
            <a:r>
              <a:rPr lang="en-US" dirty="0" smtClean="0">
                <a:solidFill>
                  <a:srgbClr val="2A55D6"/>
                </a:solidFill>
              </a:rPr>
              <a:t>Michael A. </a:t>
            </a:r>
            <a:r>
              <a:rPr lang="en-US" dirty="0" err="1" smtClean="0">
                <a:solidFill>
                  <a:srgbClr val="2A55D6"/>
                </a:solidFill>
              </a:rPr>
              <a:t>Kozuch</a:t>
            </a:r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3322" y="5994006"/>
            <a:ext cx="508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flipV="1">
            <a:off x="401138" y="3195638"/>
            <a:ext cx="8285662" cy="47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afa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338" y="5925775"/>
            <a:ext cx="1815962" cy="5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Size-Aware Cache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Compressed block size matters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Compressed block </a:t>
            </a:r>
            <a:r>
              <a:rPr lang="en-US" dirty="0" smtClean="0"/>
              <a:t>size varies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Compressed block </a:t>
            </a:r>
            <a:r>
              <a:rPr lang="en-US" dirty="0" smtClean="0"/>
              <a:t>size can indicate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99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24" y="49181"/>
            <a:ext cx="8229600" cy="1143000"/>
          </a:xfrm>
        </p:spPr>
        <p:txBody>
          <a:bodyPr/>
          <a:lstStyle/>
          <a:p>
            <a:r>
              <a:rPr lang="en-US" dirty="0" smtClean="0"/>
              <a:t>#1: Compressed Block Size Matters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6845-40D7-460B-8DA3-9810E3066CB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74761" y="1995984"/>
            <a:ext cx="2880534" cy="34837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1074761" y="1995985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46261" y="1995503"/>
            <a:ext cx="1166033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02692" y="1993121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324" y="146142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Cache: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3733" y="3127339"/>
            <a:ext cx="6905293" cy="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24386" y="2561663"/>
            <a:ext cx="1177119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9060" y="2970938"/>
            <a:ext cx="1780355" cy="301864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miss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09415" y="2970938"/>
            <a:ext cx="528266" cy="301864"/>
          </a:xfrm>
          <a:prstGeom prst="roundRect">
            <a:avLst/>
          </a:prstGeom>
          <a:solidFill>
            <a:srgbClr val="159B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hit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09415" y="2564399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33368" y="2564399"/>
            <a:ext cx="1177119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37681" y="2968676"/>
            <a:ext cx="528266" cy="301864"/>
          </a:xfrm>
          <a:prstGeom prst="roundRect">
            <a:avLst/>
          </a:prstGeom>
          <a:solidFill>
            <a:srgbClr val="159B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hit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03075" y="2566781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465947" y="2976408"/>
            <a:ext cx="1780355" cy="301864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miss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74575" y="2566781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246302" y="2976408"/>
            <a:ext cx="1780355" cy="301864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miss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8993" y="1995503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370" y="2931132"/>
            <a:ext cx="6928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/>
              <a:t>time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29059" y="4540494"/>
            <a:ext cx="6905293" cy="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19712" y="3974818"/>
            <a:ext cx="1177119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X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24386" y="4384092"/>
            <a:ext cx="1780355" cy="301864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miss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404741" y="4384092"/>
            <a:ext cx="528266" cy="301864"/>
          </a:xfrm>
          <a:prstGeom prst="roundRect">
            <a:avLst/>
          </a:prstGeom>
          <a:solidFill>
            <a:srgbClr val="159B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hit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298401" y="3979935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869901" y="3979935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16208" y="4282766"/>
            <a:ext cx="6928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/>
              <a:t>time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04741" y="3977553"/>
            <a:ext cx="571500" cy="3429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528694" y="3977553"/>
            <a:ext cx="1177119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933008" y="4390246"/>
            <a:ext cx="1780355" cy="301864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miss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713362" y="4396400"/>
            <a:ext cx="528266" cy="301864"/>
          </a:xfrm>
          <a:prstGeom prst="roundRect">
            <a:avLst/>
          </a:prstGeom>
          <a:solidFill>
            <a:srgbClr val="159B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hit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241628" y="4397442"/>
            <a:ext cx="528266" cy="301864"/>
          </a:xfrm>
          <a:prstGeom prst="roundRect">
            <a:avLst/>
          </a:prstGeom>
          <a:solidFill>
            <a:srgbClr val="159B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b="1" kern="0" dirty="0">
                <a:solidFill>
                  <a:prstClr val="white"/>
                </a:solidFill>
              </a:rPr>
              <a:t>hit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32412" y="1368826"/>
            <a:ext cx="4151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</a:rPr>
              <a:t>Belady’s</a:t>
            </a:r>
            <a:r>
              <a:rPr lang="en-US" sz="2800" b="1" dirty="0">
                <a:solidFill>
                  <a:srgbClr val="0000CC"/>
                </a:solidFill>
              </a:rPr>
              <a:t> OPT Replacement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13362" y="4788199"/>
            <a:ext cx="3861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Size-Aware Replacement</a:t>
            </a:r>
          </a:p>
        </p:txBody>
      </p:sp>
      <p:cxnSp>
        <p:nvCxnSpPr>
          <p:cNvPr id="51" name="Straight Connector 50"/>
          <p:cNvCxnSpPr>
            <a:endCxn id="47" idx="3"/>
          </p:cNvCxnSpPr>
          <p:nvPr/>
        </p:nvCxnSpPr>
        <p:spPr>
          <a:xfrm>
            <a:off x="5769893" y="3294459"/>
            <a:ext cx="0" cy="12539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25253" y="3270539"/>
            <a:ext cx="0" cy="12539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769894" y="4151385"/>
            <a:ext cx="1255359" cy="3683"/>
          </a:xfrm>
          <a:prstGeom prst="line">
            <a:avLst/>
          </a:prstGeom>
          <a:ln w="25400" cmpd="sng">
            <a:solidFill>
              <a:srgbClr val="FF0000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42012" y="4176936"/>
            <a:ext cx="1152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/>
              <a:t>saved cycles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57949" y="5472946"/>
            <a:ext cx="7980209" cy="62746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685800"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Size-aware </a:t>
            </a:r>
            <a:r>
              <a:rPr lang="en-US" sz="2800" kern="0" dirty="0">
                <a:solidFill>
                  <a:prstClr val="black"/>
                </a:solidFill>
              </a:rPr>
              <a:t>policies could yield fewer misses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85455" y="2246071"/>
            <a:ext cx="1959104" cy="2867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X  A  Y  B  C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53999" y="2245723"/>
            <a:ext cx="331215" cy="286796"/>
          </a:xfrm>
          <a:prstGeom prst="roundRect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31374" y="2150218"/>
            <a:ext cx="2049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Access stream</a:t>
            </a:r>
            <a:r>
              <a:rPr lang="en-US" sz="2100" b="1" i="1" dirty="0"/>
              <a:t>: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53999" y="2237653"/>
            <a:ext cx="331215" cy="286796"/>
          </a:xfrm>
          <a:prstGeom prst="roundRect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25373" y="1521700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large</a:t>
            </a:r>
            <a:endParaRPr lang="en-US" sz="2400" b="1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2879973" y="150415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small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947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3164 -0.000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-0.00116 L 0.2368 -0.080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-0.00093 L 0.06172 -0.0009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00093 L 0.08906 -0.0027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00278 L 0.11914 -0.0027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05295 -0.081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05295 -0.081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3164 -0.0009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10989 -0.28912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-0.00092 L 0.06172 -0.00092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00092 L 0.08906 -0.0027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09792 -0.28703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00277 L 0.11914 -0.0027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3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4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4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5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4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5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3" grpId="0" animBg="1"/>
      <p:bldP spid="13" grpId="1" animBg="1"/>
      <p:bldP spid="20" grpId="0" animBg="1"/>
      <p:bldP spid="20" grpId="1" animBg="1"/>
      <p:bldP spid="20" grpId="2" animBg="1"/>
      <p:bldP spid="21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7" grpId="2" animBg="1"/>
      <p:bldP spid="28" grpId="0" animBg="1"/>
      <p:bldP spid="29" grpId="0" animBg="1"/>
      <p:bldP spid="29" grpId="1" animBg="1"/>
      <p:bldP spid="29" grpId="2" animBg="1"/>
      <p:bldP spid="30" grpId="0" animBg="1"/>
      <p:bldP spid="12" grpId="0" animBg="1"/>
      <p:bldP spid="12" grpId="1" animBg="1"/>
      <p:bldP spid="34" grpId="0" animBg="1"/>
      <p:bldP spid="34" grpId="1" animBg="1"/>
      <p:bldP spid="34" grpId="2" animBg="1"/>
      <p:bldP spid="35" grpId="0" animBg="1"/>
      <p:bldP spid="36" grpId="0" animBg="1"/>
      <p:bldP spid="40" grpId="0" animBg="1"/>
      <p:bldP spid="40" grpId="1" animBg="1"/>
      <p:bldP spid="42" grpId="0" animBg="1"/>
      <p:bldP spid="42" grpId="1" animBg="1"/>
      <p:bldP spid="44" grpId="0"/>
      <p:bldP spid="37" grpId="0" animBg="1"/>
      <p:bldP spid="37" grpId="1" animBg="1"/>
      <p:bldP spid="38" grpId="0" animBg="1"/>
      <p:bldP spid="38" grpId="1" animBg="1"/>
      <p:bldP spid="45" grpId="0" animBg="1"/>
      <p:bldP spid="46" grpId="0" animBg="1"/>
      <p:bldP spid="47" grpId="0" animBg="1"/>
      <p:bldP spid="48" grpId="0"/>
      <p:bldP spid="48" grpId="1"/>
      <p:bldP spid="49" grpId="0"/>
      <p:bldP spid="49" grpId="1"/>
      <p:bldP spid="59" grpId="0"/>
      <p:bldP spid="60" grpId="0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3" grpId="0"/>
      <p:bldP spid="53" grpId="1"/>
      <p:bldP spid="57" grpId="0"/>
      <p:bldP spid="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95" y="-7776"/>
            <a:ext cx="8229600" cy="1143000"/>
          </a:xfrm>
        </p:spPr>
        <p:txBody>
          <a:bodyPr/>
          <a:lstStyle/>
          <a:p>
            <a:r>
              <a:rPr lang="en-US" dirty="0" smtClean="0"/>
              <a:t>#2: Compressed Block Size Varies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675064"/>
              </p:ext>
            </p:extLst>
          </p:nvPr>
        </p:nvGraphicFramePr>
        <p:xfrm>
          <a:off x="0" y="1219200"/>
          <a:ext cx="8991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5297" y="5181600"/>
            <a:ext cx="8531503" cy="9906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Compressed block size varies within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between applications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7466" y="1752600"/>
            <a:ext cx="173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size, bytes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871580"/>
            <a:ext cx="6896100" cy="49859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400" b="1" dirty="0" smtClean="0"/>
              <a:t>BDI compression algorithm</a:t>
            </a:r>
            <a:r>
              <a:rPr lang="en-US" sz="2400" b="1" i="1" baseline="-25000" dirty="0"/>
              <a:t> </a:t>
            </a:r>
            <a:r>
              <a:rPr lang="en-US" sz="2400" b="1" i="1" dirty="0">
                <a:solidFill>
                  <a:srgbClr val="0000CC"/>
                </a:solidFill>
              </a:rPr>
              <a:t>[Pekhimenko+, PACT’12] 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277100" y="1998147"/>
            <a:ext cx="685800" cy="263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1974737"/>
            <a:ext cx="640080" cy="263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1981200"/>
            <a:ext cx="685800" cy="263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2222" y="1998147"/>
            <a:ext cx="640080" cy="263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16" y="123531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#3: Block Size Can Indicate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13" name="Picture 12" descr="bzip2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" y="1379570"/>
            <a:ext cx="9071700" cy="33942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4649" y="998935"/>
            <a:ext cx="1347002" cy="62170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200" b="1" dirty="0"/>
              <a:t>bzip2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4860364"/>
            <a:ext cx="3078449" cy="56015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800" b="1" dirty="0"/>
              <a:t>Block size, bytes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2716" y="5507035"/>
            <a:ext cx="8534400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Different sizes have different dominant reuse distances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76800" y="1366868"/>
            <a:ext cx="533400" cy="1129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36506" y="4190999"/>
            <a:ext cx="906894" cy="381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Example to Support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 A[N]; </a:t>
            </a:r>
            <a:r>
              <a:rPr lang="en-US" dirty="0" smtClean="0"/>
              <a:t>                </a:t>
            </a:r>
            <a:r>
              <a:rPr lang="en-US" sz="2600" dirty="0" smtClean="0">
                <a:latin typeface="Cambria" panose="02040503050406030204" pitchFamily="18" charset="0"/>
                <a:cs typeface="Arial" panose="020B0604020202020204" pitchFamily="34" charset="0"/>
              </a:rPr>
              <a:t>// 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small indices: </a:t>
            </a:r>
            <a:r>
              <a:rPr lang="en-US" sz="26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compressible</a:t>
            </a:r>
            <a:endParaRPr lang="en-US" sz="26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double</a:t>
            </a:r>
            <a:r>
              <a:rPr lang="fr-FR" dirty="0"/>
              <a:t> B[16]; </a:t>
            </a:r>
            <a:r>
              <a:rPr lang="fr-FR" dirty="0" smtClean="0"/>
              <a:t>      </a:t>
            </a:r>
            <a:r>
              <a:rPr lang="fr-FR" sz="2600" dirty="0" smtClean="0">
                <a:latin typeface="Cambria" panose="02040503050406030204" pitchFamily="18" charset="0"/>
              </a:rPr>
              <a:t>// </a:t>
            </a:r>
            <a:r>
              <a:rPr lang="fr-FR" sz="2600" dirty="0">
                <a:latin typeface="Cambria" panose="02040503050406030204" pitchFamily="18" charset="0"/>
              </a:rPr>
              <a:t>FP coefficients: </a:t>
            </a:r>
            <a:r>
              <a:rPr lang="fr-FR" sz="2600" b="1" dirty="0">
                <a:solidFill>
                  <a:srgbClr val="0000CC"/>
                </a:solidFill>
                <a:latin typeface="Cambria" panose="02040503050406030204" pitchFamily="18" charset="0"/>
              </a:rPr>
              <a:t>incompressible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0000CC"/>
                </a:solidFill>
              </a:rPr>
              <a:t>for</a:t>
            </a:r>
            <a:r>
              <a:rPr lang="nn-NO" dirty="0" smtClean="0"/>
              <a:t> </a:t>
            </a:r>
            <a:r>
              <a:rPr lang="nn-NO" dirty="0"/>
              <a:t>(int i=0; i&lt;N; i++)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  </a:t>
            </a:r>
            <a:r>
              <a:rPr lang="en-US" dirty="0" err="1" smtClean="0">
                <a:solidFill>
                  <a:srgbClr val="00B050"/>
                </a:solidFill>
              </a:rPr>
              <a:t>int</a:t>
            </a:r>
            <a:r>
              <a:rPr lang="en-US" dirty="0" smtClean="0"/>
              <a:t> </a:t>
            </a:r>
            <a:r>
              <a:rPr lang="en-US" dirty="0" err="1" smtClean="0"/>
              <a:t>idx</a:t>
            </a:r>
            <a:r>
              <a:rPr lang="en-US" dirty="0" smtClean="0"/>
              <a:t> </a:t>
            </a:r>
            <a:r>
              <a:rPr lang="en-US" dirty="0"/>
              <a:t>= A[</a:t>
            </a:r>
            <a:r>
              <a:rPr lang="en-US" dirty="0" err="1"/>
              <a:t>i</a:t>
            </a:r>
            <a:r>
              <a:rPr lang="en-US" dirty="0" smtClean="0"/>
              <a:t>];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00CC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j=0; j&lt;N; j++) {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pl-PL" dirty="0" smtClean="0"/>
              <a:t>sum </a:t>
            </a:r>
            <a:r>
              <a:rPr lang="pl-PL" dirty="0"/>
              <a:t>+= B[(</a:t>
            </a:r>
            <a:r>
              <a:rPr lang="pl-PL" dirty="0" smtClean="0"/>
              <a:t>i</a:t>
            </a:r>
            <a:r>
              <a:rPr lang="en-US" dirty="0" smtClean="0"/>
              <a:t>dx</a:t>
            </a:r>
            <a:r>
              <a:rPr lang="pl-PL" dirty="0" smtClean="0"/>
              <a:t>+j</a:t>
            </a:r>
            <a:r>
              <a:rPr lang="pl-PL" dirty="0"/>
              <a:t>)%16</a:t>
            </a:r>
            <a:r>
              <a:rPr lang="pl-PL" dirty="0" smtClean="0"/>
              <a:t>];</a:t>
            </a:r>
            <a:endParaRPr lang="pl-PL" dirty="0"/>
          </a:p>
          <a:p>
            <a:pPr marL="0" indent="0">
              <a:buNone/>
            </a:pPr>
            <a:r>
              <a:rPr lang="en-US" dirty="0" smtClean="0"/>
              <a:t>     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53640" y="3261350"/>
            <a:ext cx="762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276600" y="3489950"/>
            <a:ext cx="1309006" cy="9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85606" y="3248323"/>
            <a:ext cx="3798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 smtClean="0">
                <a:solidFill>
                  <a:srgbClr val="FF0000"/>
                </a:solidFill>
              </a:rPr>
              <a:t>ong reuse, compressible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46150" y="4305015"/>
            <a:ext cx="2383049" cy="4572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37673" y="4792779"/>
            <a:ext cx="1" cy="40401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53640" y="5205799"/>
            <a:ext cx="420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short reuse, incompressible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1000" y="5847433"/>
            <a:ext cx="8118895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Compressed size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can be an indicator of reuse distance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76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 animBg="1"/>
      <p:bldP spid="16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Size-Aware Cache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Compressed block size matters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Compressed block </a:t>
            </a:r>
            <a:r>
              <a:rPr lang="en-US" dirty="0" smtClean="0"/>
              <a:t>size varies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Compressed block </a:t>
            </a:r>
            <a:r>
              <a:rPr lang="en-US" dirty="0" smtClean="0"/>
              <a:t>size can indicate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66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1453</Words>
  <Application>Microsoft Office PowerPoint</Application>
  <PresentationFormat>On-screen Show (4:3)</PresentationFormat>
  <Paragraphs>429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</vt:lpstr>
      <vt:lpstr>Garamond</vt:lpstr>
      <vt:lpstr>Tahoma</vt:lpstr>
      <vt:lpstr>Wingdings</vt:lpstr>
      <vt:lpstr>SAFARI_Template</vt:lpstr>
      <vt:lpstr>1_Edge</vt:lpstr>
      <vt:lpstr>Office Theme</vt:lpstr>
      <vt:lpstr>Exploiting Compressed Block Size as an Indicator of Future Reuse</vt:lpstr>
      <vt:lpstr>Executive Summary</vt:lpstr>
      <vt:lpstr>Potential for Data Compression</vt:lpstr>
      <vt:lpstr>Size-Aware Cache Management</vt:lpstr>
      <vt:lpstr>#1: Compressed Block Size Matters</vt:lpstr>
      <vt:lpstr>#2: Compressed Block Size Varies</vt:lpstr>
      <vt:lpstr>#3: Block Size Can Indicate Reuse</vt:lpstr>
      <vt:lpstr>Code Example to Support Intuition</vt:lpstr>
      <vt:lpstr>Size-Aware Cache Management</vt:lpstr>
      <vt:lpstr>Outline</vt:lpstr>
      <vt:lpstr>Compression-Aware Management Policies (CAMP)</vt:lpstr>
      <vt:lpstr>Minimal-Value Eviction (MVE): Observations</vt:lpstr>
      <vt:lpstr>Minimal-Value Eviction (MVE): Key Idea</vt:lpstr>
      <vt:lpstr>Compression-Aware Management Policies (CAMP)</vt:lpstr>
      <vt:lpstr>Size-based Insertion Policy (SIP): Observations</vt:lpstr>
      <vt:lpstr>Size-based Insertion Policy (SIP): Key Idea</vt:lpstr>
      <vt:lpstr>Outline</vt:lpstr>
      <vt:lpstr>Methodology</vt:lpstr>
      <vt:lpstr>Evaluated Cache Management Policies</vt:lpstr>
      <vt:lpstr>Evaluated Cache Management Policies</vt:lpstr>
      <vt:lpstr>Evaluated Cache Management Policies</vt:lpstr>
      <vt:lpstr>Size-Aware Replacement</vt:lpstr>
      <vt:lpstr>CAMP Single-Core </vt:lpstr>
      <vt:lpstr>Multi-Core Results</vt:lpstr>
      <vt:lpstr>Multi-Core Results (2) </vt:lpstr>
      <vt:lpstr>Effect on Memory Subsystem Energy</vt:lpstr>
      <vt:lpstr>CAMP for Global Replacement</vt:lpstr>
      <vt:lpstr>G-CAMP Single-Core </vt:lpstr>
      <vt:lpstr>Storage Bit Count Overhead</vt:lpstr>
      <vt:lpstr>Cache Size Sensitivity</vt:lpstr>
      <vt:lpstr>Other Results and Analyses in the Paper</vt:lpstr>
      <vt:lpstr>Conclusion</vt:lpstr>
      <vt:lpstr>Exploiting Compressed Block Size as an Indicator of Future Reuse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2015-02-23T00:36:28Z</dcterms:created>
  <dcterms:modified xsi:type="dcterms:W3CDTF">2015-02-23T00:37:42Z</dcterms:modified>
</cp:coreProperties>
</file>