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34"/>
  </p:notesMasterIdLst>
  <p:sldIdLst>
    <p:sldId id="256" r:id="rId2"/>
    <p:sldId id="257" r:id="rId3"/>
    <p:sldId id="258" r:id="rId4"/>
    <p:sldId id="259" r:id="rId5"/>
    <p:sldId id="260" r:id="rId6"/>
    <p:sldId id="301" r:id="rId7"/>
    <p:sldId id="304" r:id="rId8"/>
    <p:sldId id="290" r:id="rId9"/>
    <p:sldId id="302" r:id="rId10"/>
    <p:sldId id="261" r:id="rId11"/>
    <p:sldId id="273" r:id="rId12"/>
    <p:sldId id="274" r:id="rId13"/>
    <p:sldId id="275" r:id="rId14"/>
    <p:sldId id="292" r:id="rId15"/>
    <p:sldId id="277" r:id="rId16"/>
    <p:sldId id="278" r:id="rId17"/>
    <p:sldId id="299" r:id="rId18"/>
    <p:sldId id="279" r:id="rId19"/>
    <p:sldId id="280" r:id="rId20"/>
    <p:sldId id="281" r:id="rId21"/>
    <p:sldId id="291" r:id="rId22"/>
    <p:sldId id="282" r:id="rId23"/>
    <p:sldId id="293" r:id="rId24"/>
    <p:sldId id="303" r:id="rId25"/>
    <p:sldId id="294" r:id="rId26"/>
    <p:sldId id="283" r:id="rId27"/>
    <p:sldId id="284" r:id="rId28"/>
    <p:sldId id="285" r:id="rId29"/>
    <p:sldId id="295" r:id="rId30"/>
    <p:sldId id="296" r:id="rId31"/>
    <p:sldId id="297" r:id="rId32"/>
    <p:sldId id="298" r:id="rId33"/>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1280"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Tree>
    <p:extLst>
      <p:ext uri="{BB962C8B-B14F-4D97-AF65-F5344CB8AC3E}">
        <p14:creationId xmlns:p14="http://schemas.microsoft.com/office/powerpoint/2010/main" val="397047942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Shape 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0" name="Shape 3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4214616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443352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4027278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3291112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2868253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r>
              <a:rPr lang="en-CA" sz="1100" b="0" i="0" u="none" strike="noStrike" cap="none" baseline="0" dirty="0" smtClean="0"/>
              <a:t>You can also do string concatenation, multiplication etc.</a:t>
            </a:r>
            <a:endParaRPr sz="1100" b="0" i="0" u="none" strike="noStrike" cap="none" baseline="0" dirty="0"/>
          </a:p>
        </p:txBody>
      </p:sp>
    </p:spTree>
    <p:extLst>
      <p:ext uri="{BB962C8B-B14F-4D97-AF65-F5344CB8AC3E}">
        <p14:creationId xmlns:p14="http://schemas.microsoft.com/office/powerpoint/2010/main" val="1320344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r>
              <a:rPr lang="en-US" sz="1100" b="0" i="0" u="none" strike="noStrike" cap="none" baseline="0" dirty="0" smtClean="0"/>
              <a:t>The </a:t>
            </a:r>
            <a:r>
              <a:rPr lang="en-US" sz="1100" b="0" i="0" u="none" strike="noStrike" cap="none" baseline="0" dirty="0" err="1" smtClean="0"/>
              <a:t>ng</a:t>
            </a:r>
            <a:r>
              <a:rPr lang="en-US" sz="1100" b="0" i="0" u="none" strike="noStrike" cap="none" baseline="0" dirty="0" smtClean="0"/>
              <a:t>-app directive tells </a:t>
            </a:r>
            <a:r>
              <a:rPr lang="en-US" sz="1100" b="0" i="0" u="none" strike="noStrike" cap="none" baseline="0" dirty="0" err="1" smtClean="0"/>
              <a:t>AngularJS</a:t>
            </a:r>
            <a:r>
              <a:rPr lang="en-US" sz="1100" b="0" i="0" u="none" strike="noStrike" cap="none" baseline="0" dirty="0" smtClean="0"/>
              <a:t> that the &lt;div&gt; element is the "owner" of an </a:t>
            </a:r>
            <a:r>
              <a:rPr lang="en-US" sz="1100" b="0" i="0" u="none" strike="noStrike" cap="none" baseline="0" dirty="0" err="1" smtClean="0"/>
              <a:t>AngularJS</a:t>
            </a:r>
            <a:r>
              <a:rPr lang="en-US" sz="1100" b="0" i="0" u="none" strike="noStrike" cap="none" baseline="0" dirty="0" smtClean="0"/>
              <a:t> application.</a:t>
            </a:r>
          </a:p>
          <a:p>
            <a:pPr marL="0" marR="0" lvl="0" indent="0" algn="l" rtl="0">
              <a:spcBef>
                <a:spcPts val="0"/>
              </a:spcBef>
              <a:buFont typeface="Arial"/>
              <a:buNone/>
            </a:pPr>
            <a:r>
              <a:rPr lang="en-US" sz="1100" b="0" i="0" u="none" strike="noStrike" cap="none" baseline="0" dirty="0" smtClean="0"/>
              <a:t>The </a:t>
            </a:r>
            <a:r>
              <a:rPr lang="en-US" sz="1100" b="0" i="0" u="none" strike="noStrike" cap="none" baseline="0" dirty="0" err="1" smtClean="0"/>
              <a:t>ng-init</a:t>
            </a:r>
            <a:r>
              <a:rPr lang="en-US" sz="1100" b="0" i="0" u="none" strike="noStrike" cap="none" baseline="0" dirty="0" smtClean="0"/>
              <a:t> directive initialize </a:t>
            </a:r>
            <a:r>
              <a:rPr lang="en-US" sz="1100" b="0" i="0" u="none" strike="noStrike" cap="none" baseline="0" dirty="0" err="1" smtClean="0"/>
              <a:t>AngularJS</a:t>
            </a:r>
            <a:r>
              <a:rPr lang="en-US" sz="1100" b="0" i="0" u="none" strike="noStrike" cap="none" baseline="0" dirty="0" smtClean="0"/>
              <a:t> application variables.</a:t>
            </a:r>
          </a:p>
          <a:p>
            <a:pPr marL="0" marR="0" lvl="0" indent="0" algn="l" rtl="0">
              <a:spcBef>
                <a:spcPts val="0"/>
              </a:spcBef>
              <a:buFont typeface="Arial"/>
              <a:buNone/>
            </a:pPr>
            <a:r>
              <a:rPr lang="en-US" sz="1100" b="0" i="0" u="none" strike="noStrike" cap="none" baseline="0" dirty="0" smtClean="0"/>
              <a:t>The </a:t>
            </a:r>
            <a:r>
              <a:rPr lang="en-US" sz="1100" b="0" i="0" u="none" strike="noStrike" cap="none" baseline="0" dirty="0" err="1" smtClean="0"/>
              <a:t>ng</a:t>
            </a:r>
            <a:r>
              <a:rPr lang="en-US" sz="1100" b="0" i="0" u="none" strike="noStrike" cap="none" baseline="0" dirty="0" smtClean="0"/>
              <a:t>-model directive binds the value of the input field to the application variable name.</a:t>
            </a:r>
          </a:p>
          <a:p>
            <a:pPr marL="0" marR="0" lvl="0" indent="0" algn="l" rtl="0">
              <a:spcBef>
                <a:spcPts val="0"/>
              </a:spcBef>
              <a:buFont typeface="Arial"/>
              <a:buNone/>
            </a:pPr>
            <a:r>
              <a:rPr lang="en-US" sz="1100" b="0" i="0" u="none" strike="noStrike" cap="none" baseline="0" dirty="0" smtClean="0"/>
              <a:t>The </a:t>
            </a:r>
            <a:r>
              <a:rPr lang="en-US" sz="1100" b="0" i="0" u="none" strike="noStrike" cap="none" baseline="0" dirty="0" err="1" smtClean="0"/>
              <a:t>ng</a:t>
            </a:r>
            <a:r>
              <a:rPr lang="en-US" sz="1100" b="0" i="0" u="none" strike="noStrike" cap="none" baseline="0" dirty="0" smtClean="0"/>
              <a:t>-bind directive binds the </a:t>
            </a:r>
            <a:r>
              <a:rPr lang="en-US" sz="1100" b="0" i="0" u="none" strike="noStrike" cap="none" baseline="0" dirty="0" err="1" smtClean="0"/>
              <a:t>innerHTML</a:t>
            </a:r>
            <a:r>
              <a:rPr lang="en-US" sz="1100" b="0" i="0" u="none" strike="noStrike" cap="none" baseline="0" dirty="0" smtClean="0"/>
              <a:t> of the &lt;p&gt; element to the application variable name.</a:t>
            </a:r>
            <a:endParaRPr sz="1100" b="0" i="0" u="none" strike="noStrike" cap="none" baseline="0" dirty="0"/>
          </a:p>
        </p:txBody>
      </p:sp>
    </p:spTree>
    <p:extLst>
      <p:ext uri="{BB962C8B-B14F-4D97-AF65-F5344CB8AC3E}">
        <p14:creationId xmlns:p14="http://schemas.microsoft.com/office/powerpoint/2010/main" val="36894880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r>
              <a:rPr lang="en-US" sz="1100" b="0" i="0" u="none" strike="noStrike" cap="none" baseline="0" dirty="0" smtClean="0"/>
              <a:t>Normally, you will not use </a:t>
            </a:r>
            <a:r>
              <a:rPr lang="en-US" sz="1100" b="0" i="0" u="none" strike="noStrike" cap="none" baseline="0" dirty="0" err="1" smtClean="0"/>
              <a:t>ng-init</a:t>
            </a:r>
            <a:r>
              <a:rPr lang="en-US" sz="1100" b="0" i="0" u="none" strike="noStrike" cap="none" baseline="0" dirty="0" smtClean="0"/>
              <a:t>. You will use a controller or module instead. </a:t>
            </a:r>
            <a:r>
              <a:rPr lang="en-US" sz="1100" b="0" i="0" u="none" strike="noStrike" cap="none" baseline="0" dirty="0" err="1" smtClean="0"/>
              <a:t>AngularJS</a:t>
            </a:r>
            <a:r>
              <a:rPr lang="en-US" sz="1100" b="0" i="0" u="none" strike="noStrike" cap="none" baseline="0" dirty="0" smtClean="0"/>
              <a:t> is perfect for database CRUD (Create Read Update Delete) applications. Think if these objects were records from a database.</a:t>
            </a:r>
            <a:endParaRPr sz="1100" b="0" i="0" u="none" strike="noStrike" cap="none" baseline="0" dirty="0"/>
          </a:p>
        </p:txBody>
      </p:sp>
    </p:spTree>
    <p:extLst>
      <p:ext uri="{BB962C8B-B14F-4D97-AF65-F5344CB8AC3E}">
        <p14:creationId xmlns:p14="http://schemas.microsoft.com/office/powerpoint/2010/main" val="6328943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r>
              <a:rPr lang="en-CA" sz="1100" b="0" i="0" u="none" strike="noStrike" cap="none" baseline="0" dirty="0" err="1" smtClean="0"/>
              <a:t>AngularJS</a:t>
            </a:r>
            <a:r>
              <a:rPr lang="en-CA" sz="1100" b="0" i="0" u="none" strike="noStrike" cap="none" baseline="0" dirty="0" smtClean="0"/>
              <a:t> modules define </a:t>
            </a:r>
            <a:r>
              <a:rPr lang="en-CA" sz="1100" b="0" i="0" u="none" strike="noStrike" cap="none" baseline="0" dirty="0" err="1" smtClean="0"/>
              <a:t>AngularJS</a:t>
            </a:r>
            <a:r>
              <a:rPr lang="en-CA" sz="1100" b="0" i="0" u="none" strike="noStrike" cap="none" baseline="0" dirty="0" smtClean="0"/>
              <a:t> applications.</a:t>
            </a:r>
          </a:p>
          <a:p>
            <a:pPr marL="0" marR="0" lvl="0" indent="0" algn="l" rtl="0">
              <a:spcBef>
                <a:spcPts val="0"/>
              </a:spcBef>
              <a:buFont typeface="Arial"/>
              <a:buNone/>
            </a:pPr>
            <a:r>
              <a:rPr lang="en-CA" sz="1100" b="0" i="0" u="none" strike="noStrike" cap="none" baseline="0" dirty="0" err="1" smtClean="0"/>
              <a:t>AngularJS</a:t>
            </a:r>
            <a:r>
              <a:rPr lang="en-CA" sz="1100" b="0" i="0" u="none" strike="noStrike" cap="none" baseline="0" dirty="0" smtClean="0"/>
              <a:t> controllers control </a:t>
            </a:r>
            <a:r>
              <a:rPr lang="en-CA" sz="1100" b="0" i="0" u="none" strike="noStrike" cap="none" baseline="0" dirty="0" err="1" smtClean="0"/>
              <a:t>AngularJS</a:t>
            </a:r>
            <a:r>
              <a:rPr lang="en-CA" sz="1100" b="0" i="0" u="none" strike="noStrike" cap="none" baseline="0" dirty="0" smtClean="0"/>
              <a:t> applications.</a:t>
            </a:r>
          </a:p>
          <a:p>
            <a:pPr marL="0" marR="0" lvl="0" indent="0" algn="l" rtl="0">
              <a:spcBef>
                <a:spcPts val="0"/>
              </a:spcBef>
              <a:buFont typeface="Arial"/>
              <a:buNone/>
            </a:pPr>
            <a:r>
              <a:rPr lang="en-CA" sz="1100" b="0" i="0" u="none" strike="noStrike" cap="none" baseline="0" dirty="0" smtClean="0"/>
              <a:t>The </a:t>
            </a:r>
            <a:r>
              <a:rPr lang="en-CA" sz="1100" b="0" i="0" u="none" strike="noStrike" cap="none" baseline="0" dirty="0" err="1" smtClean="0"/>
              <a:t>ng</a:t>
            </a:r>
            <a:r>
              <a:rPr lang="en-CA" sz="1100" b="0" i="0" u="none" strike="noStrike" cap="none" baseline="0" dirty="0" smtClean="0"/>
              <a:t>-app directive defines the application, the </a:t>
            </a:r>
            <a:r>
              <a:rPr lang="en-CA" sz="1100" b="0" i="0" u="none" strike="noStrike" cap="none" baseline="0" dirty="0" err="1" smtClean="0"/>
              <a:t>ng</a:t>
            </a:r>
            <a:r>
              <a:rPr lang="en-CA" sz="1100" b="0" i="0" u="none" strike="noStrike" cap="none" baseline="0" dirty="0" smtClean="0"/>
              <a:t>-controller directive defines the controller.</a:t>
            </a:r>
          </a:p>
          <a:p>
            <a:pPr marL="0" marR="0" lvl="0" indent="0" algn="l" rtl="0">
              <a:spcBef>
                <a:spcPts val="0"/>
              </a:spcBef>
              <a:buFont typeface="Arial"/>
              <a:buNone/>
            </a:pPr>
            <a:endParaRPr lang="en-CA" sz="1100" b="0" i="0" u="none" strike="noStrike" cap="none" baseline="0" dirty="0" smtClean="0"/>
          </a:p>
          <a:p>
            <a:pPr marL="0" marR="0" lvl="0" indent="0" algn="l" rtl="0">
              <a:spcBef>
                <a:spcPts val="0"/>
              </a:spcBef>
              <a:buFont typeface="Arial"/>
              <a:buNone/>
            </a:pPr>
            <a:r>
              <a:rPr lang="en-CA" sz="1100" b="0" i="0" u="none" strike="noStrike" cap="none" baseline="0" dirty="0" smtClean="0"/>
              <a:t>Ideally, you should put all your controller is separate files.</a:t>
            </a:r>
          </a:p>
          <a:p>
            <a:pPr marL="0" marR="0" lvl="0" indent="0" algn="l" rtl="0">
              <a:spcBef>
                <a:spcPts val="0"/>
              </a:spcBef>
              <a:buFont typeface="Arial"/>
              <a:buNone/>
            </a:pPr>
            <a:endParaRPr sz="1100" b="0" i="0" u="none" strike="noStrike" cap="none" baseline="0" dirty="0"/>
          </a:p>
        </p:txBody>
      </p:sp>
    </p:spTree>
    <p:extLst>
      <p:ext uri="{BB962C8B-B14F-4D97-AF65-F5344CB8AC3E}">
        <p14:creationId xmlns:p14="http://schemas.microsoft.com/office/powerpoint/2010/main" val="25887560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21560432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2462787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9" name="Shape 3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1496006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132801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r>
              <a:rPr lang="en-US" sz="1100" b="0" i="0" u="none" strike="noStrike" cap="none" baseline="0" dirty="0" smtClean="0"/>
              <a:t>The empty array in </a:t>
            </a:r>
            <a:r>
              <a:rPr lang="en-US" sz="1100" b="0" i="0" u="none" strike="noStrike" cap="none" baseline="0" dirty="0" err="1" smtClean="0"/>
              <a:t>angular.module</a:t>
            </a:r>
            <a:r>
              <a:rPr lang="en-US" sz="1100" b="0" i="0" u="none" strike="noStrike" cap="none" baseline="0" dirty="0" smtClean="0"/>
              <a:t>('</a:t>
            </a:r>
            <a:r>
              <a:rPr lang="en-US" sz="1100" b="0" i="0" u="none" strike="noStrike" cap="none" baseline="0" dirty="0" err="1" smtClean="0"/>
              <a:t>myApp</a:t>
            </a:r>
            <a:r>
              <a:rPr lang="en-US" sz="1100" b="0" i="0" u="none" strike="noStrike" cap="none" baseline="0" dirty="0" smtClean="0"/>
              <a:t>', []). This array is the list of modules </a:t>
            </a:r>
            <a:r>
              <a:rPr lang="en-US" sz="1100" b="0" i="0" u="none" strike="noStrike" cap="none" baseline="0" dirty="0" err="1" smtClean="0"/>
              <a:t>myApp</a:t>
            </a:r>
            <a:r>
              <a:rPr lang="en-US" sz="1100" b="0" i="0" u="none" strike="noStrike" cap="none" baseline="0" dirty="0" smtClean="0"/>
              <a:t> depends on.</a:t>
            </a:r>
            <a:endParaRPr sz="1100" b="0" i="0" u="none" strike="noStrike" cap="none" baseline="0" dirty="0"/>
          </a:p>
        </p:txBody>
      </p:sp>
    </p:spTree>
    <p:extLst>
      <p:ext uri="{BB962C8B-B14F-4D97-AF65-F5344CB8AC3E}">
        <p14:creationId xmlns:p14="http://schemas.microsoft.com/office/powerpoint/2010/main" val="14428302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15467580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32764445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r>
              <a:rPr lang="en-US" sz="1100" b="0" i="0" u="none" strike="noStrike" cap="none" baseline="0" dirty="0" smtClean="0"/>
              <a:t>https://</a:t>
            </a:r>
            <a:r>
              <a:rPr lang="en-US" sz="1100" b="0" i="0" u="none" strike="noStrike" cap="none" baseline="0" dirty="0" err="1" smtClean="0"/>
              <a:t>docs.angularjs.org</a:t>
            </a:r>
            <a:r>
              <a:rPr lang="en-US" sz="1100" b="0" i="0" u="none" strike="noStrike" cap="none" baseline="0" dirty="0" smtClean="0"/>
              <a:t>/tutorial/step_04</a:t>
            </a:r>
            <a:endParaRPr sz="1100" b="0" i="0" u="none" strike="noStrike" cap="none" baseline="0" dirty="0"/>
          </a:p>
        </p:txBody>
      </p:sp>
    </p:spTree>
    <p:extLst>
      <p:ext uri="{BB962C8B-B14F-4D97-AF65-F5344CB8AC3E}">
        <p14:creationId xmlns:p14="http://schemas.microsoft.com/office/powerpoint/2010/main" val="390429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3121410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35991516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37774442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23016315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1631122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48" name="Shape 4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defTabSz="457200" rtl="0" eaLnBrk="1" fontAlgn="auto" latinLnBrk="0" hangingPunct="1">
              <a:lnSpc>
                <a:spcPct val="100000"/>
              </a:lnSpc>
              <a:spcBef>
                <a:spcPts val="0"/>
              </a:spcBef>
              <a:spcAft>
                <a:spcPts val="0"/>
              </a:spcAft>
              <a:buClrTx/>
              <a:buSzTx/>
              <a:buFont typeface="Arial"/>
              <a:buNone/>
              <a:tabLst/>
              <a:defRPr/>
            </a:pPr>
            <a:r>
              <a:rPr lang="en-US" sz="1100" dirty="0" smtClean="0"/>
              <a:t>“HTML? Build UI Declaratively! CSS? Animations! JavaScript? Use it the plain old way!”</a:t>
            </a:r>
          </a:p>
          <a:p>
            <a:pPr marL="0" marR="0" lvl="0" indent="0" algn="l" rtl="0">
              <a:spcBef>
                <a:spcPts val="0"/>
              </a:spcBef>
              <a:buFont typeface="Arial"/>
              <a:buNone/>
            </a:pPr>
            <a:endParaRPr sz="1100" b="0" i="0" u="none" strike="noStrike" cap="none" baseline="0" dirty="0"/>
          </a:p>
        </p:txBody>
      </p:sp>
    </p:spTree>
    <p:extLst>
      <p:ext uri="{BB962C8B-B14F-4D97-AF65-F5344CB8AC3E}">
        <p14:creationId xmlns:p14="http://schemas.microsoft.com/office/powerpoint/2010/main" val="7799226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defTabSz="457200" rtl="0" eaLnBrk="1" fontAlgn="auto" latinLnBrk="0" hangingPunct="1">
              <a:lnSpc>
                <a:spcPct val="100000"/>
              </a:lnSpc>
              <a:spcBef>
                <a:spcPts val="0"/>
              </a:spcBef>
              <a:spcAft>
                <a:spcPts val="0"/>
              </a:spcAft>
              <a:buClrTx/>
              <a:buSzTx/>
              <a:buFont typeface="Arial"/>
              <a:buNone/>
              <a:tabLst/>
              <a:defRPr/>
            </a:pPr>
            <a:r>
              <a:rPr lang="en-US" sz="1100" b="0" i="0" u="none" strike="noStrike" cap="none" baseline="0" dirty="0" smtClean="0"/>
              <a:t>http://</a:t>
            </a:r>
            <a:r>
              <a:rPr lang="en-US" sz="1100" b="0" i="0" u="none" strike="noStrike" cap="none" baseline="0" dirty="0" err="1" smtClean="0"/>
              <a:t>fastandfluid.com</a:t>
            </a:r>
            <a:r>
              <a:rPr lang="en-US" sz="1100" b="0" i="0" u="none" strike="noStrike" cap="none" baseline="0" dirty="0" smtClean="0"/>
              <a:t>/</a:t>
            </a:r>
            <a:r>
              <a:rPr lang="en-US" sz="1100" b="0" i="0" u="none" strike="noStrike" cap="none" baseline="0" dirty="0" err="1" smtClean="0"/>
              <a:t>publicdownloads</a:t>
            </a:r>
            <a:r>
              <a:rPr lang="en-US" sz="1100" b="0" i="0" u="none" strike="noStrike" cap="none" baseline="0" dirty="0" smtClean="0"/>
              <a:t>/AngularJSIn60MinutesIsh_DanWahlin_May2013.pdf</a:t>
            </a:r>
          </a:p>
          <a:p>
            <a:pPr marL="0" marR="0" lvl="0" indent="0" algn="l" rtl="0">
              <a:spcBef>
                <a:spcPts val="0"/>
              </a:spcBef>
              <a:buFont typeface="Arial"/>
              <a:buNone/>
            </a:pPr>
            <a:endParaRPr sz="1100" b="0" i="0" u="none" strike="noStrike" cap="none" baseline="0" dirty="0"/>
          </a:p>
        </p:txBody>
      </p:sp>
    </p:spTree>
    <p:extLst>
      <p:ext uri="{BB962C8B-B14F-4D97-AF65-F5344CB8AC3E}">
        <p14:creationId xmlns:p14="http://schemas.microsoft.com/office/powerpoint/2010/main" val="665799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57" name="Shape 5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r>
              <a:rPr lang="en-CA" sz="1100" b="0" i="0" u="none" strike="noStrike" cap="none" baseline="0" dirty="0" err="1" smtClean="0"/>
              <a:t>Jquery</a:t>
            </a:r>
            <a:endParaRPr sz="1100" b="0" i="0" u="none" strike="noStrike" cap="none" baseline="0" dirty="0"/>
          </a:p>
        </p:txBody>
      </p:sp>
    </p:spTree>
    <p:extLst>
      <p:ext uri="{BB962C8B-B14F-4D97-AF65-F5344CB8AC3E}">
        <p14:creationId xmlns:p14="http://schemas.microsoft.com/office/powerpoint/2010/main" val="3630868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66" name="Shape 6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r>
              <a:rPr lang="en-US" sz="1100" dirty="0" err="1" smtClean="0"/>
              <a:t>BackboneJS</a:t>
            </a:r>
            <a:endParaRPr lang="en-US" sz="1100" dirty="0" smtClean="0"/>
          </a:p>
          <a:p>
            <a:r>
              <a:rPr lang="en-US" sz="1100" dirty="0" err="1" smtClean="0"/>
              <a:t>EmberJS</a:t>
            </a:r>
            <a:endParaRPr lang="en-US" sz="1100" dirty="0" smtClean="0"/>
          </a:p>
        </p:txBody>
      </p:sp>
    </p:spTree>
    <p:extLst>
      <p:ext uri="{BB962C8B-B14F-4D97-AF65-F5344CB8AC3E}">
        <p14:creationId xmlns:p14="http://schemas.microsoft.com/office/powerpoint/2010/main" val="1147411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66" name="Shape 6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r>
              <a:rPr lang="en-US" sz="1100" dirty="0" err="1" smtClean="0"/>
              <a:t>BackboneJS</a:t>
            </a:r>
            <a:endParaRPr lang="en-US" sz="1100" dirty="0" smtClean="0"/>
          </a:p>
          <a:p>
            <a:r>
              <a:rPr lang="en-US" sz="1100" dirty="0" err="1" smtClean="0"/>
              <a:t>EmberJS</a:t>
            </a:r>
            <a:endParaRPr lang="en-US" sz="1100" dirty="0" smtClean="0"/>
          </a:p>
        </p:txBody>
      </p:sp>
    </p:spTree>
    <p:extLst>
      <p:ext uri="{BB962C8B-B14F-4D97-AF65-F5344CB8AC3E}">
        <p14:creationId xmlns:p14="http://schemas.microsoft.com/office/powerpoint/2010/main" val="1199105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r>
              <a:rPr lang="en-CA" sz="1100" b="0" i="0" u="none" strike="noStrike" cap="none" baseline="0" dirty="0" smtClean="0"/>
              <a:t>Angular it self uses </a:t>
            </a:r>
            <a:r>
              <a:rPr lang="en-CA" sz="1100" b="0" i="0" u="none" strike="noStrike" cap="none" baseline="0" dirty="0" err="1" smtClean="0"/>
              <a:t>JQuery</a:t>
            </a:r>
            <a:endParaRPr sz="1100" b="0" i="0" u="none" strike="noStrike" cap="none" baseline="0" dirty="0"/>
          </a:p>
        </p:txBody>
      </p:sp>
    </p:spTree>
    <p:extLst>
      <p:ext uri="{BB962C8B-B14F-4D97-AF65-F5344CB8AC3E}">
        <p14:creationId xmlns:p14="http://schemas.microsoft.com/office/powerpoint/2010/main" val="1995948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r>
              <a:rPr lang="en-CA" sz="1100" b="0" i="0" u="none" strike="noStrike" cap="none" baseline="0" dirty="0" smtClean="0"/>
              <a:t>Angular it self uses </a:t>
            </a:r>
            <a:r>
              <a:rPr lang="en-CA" sz="1100" b="0" i="0" u="none" strike="noStrike" cap="none" baseline="0" dirty="0" err="1" smtClean="0"/>
              <a:t>JQuery</a:t>
            </a:r>
            <a:endParaRPr sz="1100" b="0" i="0" u="none" strike="noStrike" cap="none" baseline="0" dirty="0"/>
          </a:p>
        </p:txBody>
      </p:sp>
    </p:spTree>
    <p:extLst>
      <p:ext uri="{BB962C8B-B14F-4D97-AF65-F5344CB8AC3E}">
        <p14:creationId xmlns:p14="http://schemas.microsoft.com/office/powerpoint/2010/main" val="620497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Font typeface="Arial"/>
              <a:buNone/>
            </a:pPr>
            <a:endParaRPr sz="1100" b="0" i="0" u="none" strike="noStrike" cap="none" baseline="0"/>
          </a:p>
        </p:txBody>
      </p:sp>
    </p:spTree>
    <p:extLst>
      <p:ext uri="{BB962C8B-B14F-4D97-AF65-F5344CB8AC3E}">
        <p14:creationId xmlns:p14="http://schemas.microsoft.com/office/powerpoint/2010/main" val="3120813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3"/>
          </a:xfrm>
          <a:prstGeom prst="rect">
            <a:avLst/>
          </a:prstGeom>
          <a:noFill/>
          <a:ln>
            <a:noFill/>
          </a:ln>
        </p:spPr>
        <p:txBody>
          <a:bodyPr lIns="91425" tIns="91425" rIns="91425" bIns="91425" anchor="b" anchorCtr="0"/>
          <a:lstStyle>
            <a:lvl1pPr marL="0" marR="0" indent="304800" algn="ctr" rtl="0">
              <a:lnSpc>
                <a:spcPct val="100000"/>
              </a:lnSpc>
              <a:spcBef>
                <a:spcPts val="0"/>
              </a:spcBef>
              <a:spcAft>
                <a:spcPts val="0"/>
              </a:spcAft>
              <a:buClr>
                <a:schemeClr val="dk1"/>
              </a:buClr>
              <a:buFont typeface="Arial"/>
              <a:buNone/>
              <a:defRPr/>
            </a:lvl1pPr>
            <a:lvl2pPr marL="0" marR="0" indent="304800" algn="ctr" rtl="0">
              <a:lnSpc>
                <a:spcPct val="100000"/>
              </a:lnSpc>
              <a:spcBef>
                <a:spcPts val="0"/>
              </a:spcBef>
              <a:spcAft>
                <a:spcPts val="0"/>
              </a:spcAft>
              <a:buClr>
                <a:schemeClr val="dk1"/>
              </a:buClr>
              <a:buFont typeface="Arial"/>
              <a:buNone/>
              <a:defRPr/>
            </a:lvl2pPr>
            <a:lvl3pPr marL="0" marR="0" indent="304800" algn="ctr" rtl="0">
              <a:spcBef>
                <a:spcPts val="0"/>
              </a:spcBef>
              <a:buClr>
                <a:schemeClr val="dk1"/>
              </a:buClr>
              <a:buFont typeface="Arial"/>
              <a:buNone/>
              <a:defRPr/>
            </a:lvl3pPr>
            <a:lvl4pPr marL="0" marR="0" indent="304800" algn="ctr" rtl="0">
              <a:spcBef>
                <a:spcPts val="0"/>
              </a:spcBef>
              <a:buClr>
                <a:schemeClr val="dk1"/>
              </a:buClr>
              <a:buFont typeface="Arial"/>
              <a:buNone/>
              <a:defRPr/>
            </a:lvl4pPr>
            <a:lvl5pPr marL="0" marR="0" indent="304800" algn="ctr" rtl="0">
              <a:spcBef>
                <a:spcPts val="0"/>
              </a:spcBef>
              <a:buClr>
                <a:schemeClr val="dk1"/>
              </a:buClr>
              <a:buFont typeface="Arial"/>
              <a:buNone/>
              <a:defRPr/>
            </a:lvl5pPr>
            <a:lvl6pPr marL="0" marR="0" indent="304800" algn="ctr" rtl="0">
              <a:spcBef>
                <a:spcPts val="0"/>
              </a:spcBef>
              <a:buClr>
                <a:schemeClr val="dk1"/>
              </a:buClr>
              <a:buFont typeface="Arial"/>
              <a:buNone/>
              <a:defRPr/>
            </a:lvl6pPr>
            <a:lvl7pPr marL="0" marR="0" indent="304800" algn="ctr" rtl="0">
              <a:spcBef>
                <a:spcPts val="0"/>
              </a:spcBef>
              <a:buClr>
                <a:schemeClr val="dk1"/>
              </a:buClr>
              <a:buFont typeface="Arial"/>
              <a:buNone/>
              <a:defRPr/>
            </a:lvl7pPr>
            <a:lvl8pPr marL="0" marR="0" indent="304800" algn="ctr" rtl="0">
              <a:spcBef>
                <a:spcPts val="0"/>
              </a:spcBef>
              <a:buClr>
                <a:schemeClr val="dk1"/>
              </a:buClr>
              <a:buFont typeface="Arial"/>
              <a:buNone/>
              <a:defRPr/>
            </a:lvl8pPr>
            <a:lvl9pPr marL="0" marR="0" indent="304800" algn="ctr" rtl="0">
              <a:spcBef>
                <a:spcPts val="0"/>
              </a:spcBef>
              <a:buClr>
                <a:schemeClr val="dk1"/>
              </a:buClr>
              <a:buFont typeface="Arial"/>
              <a:buNone/>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marR="0" indent="190500" algn="ctr" rtl="0">
              <a:lnSpc>
                <a:spcPct val="100000"/>
              </a:lnSpc>
              <a:spcBef>
                <a:spcPts val="0"/>
              </a:spcBef>
              <a:spcAft>
                <a:spcPts val="0"/>
              </a:spcAft>
              <a:buClr>
                <a:schemeClr val="dk2"/>
              </a:buClr>
              <a:buFont typeface="Arial"/>
              <a:buNone/>
              <a:defRPr/>
            </a:lvl1pPr>
            <a:lvl2pPr marL="0" marR="0" indent="190500" algn="ctr" rtl="0">
              <a:lnSpc>
                <a:spcPct val="100000"/>
              </a:lnSpc>
              <a:spcBef>
                <a:spcPts val="0"/>
              </a:spcBef>
              <a:spcAft>
                <a:spcPts val="0"/>
              </a:spcAft>
              <a:buClr>
                <a:schemeClr val="dk2"/>
              </a:buClr>
              <a:buFont typeface="Arial"/>
              <a:buNone/>
              <a:defRPr/>
            </a:lvl2pPr>
            <a:lvl3pPr marL="0" marR="0" indent="190500" algn="ctr" rtl="0">
              <a:lnSpc>
                <a:spcPct val="100000"/>
              </a:lnSpc>
              <a:spcBef>
                <a:spcPts val="0"/>
              </a:spcBef>
              <a:spcAft>
                <a:spcPts val="0"/>
              </a:spcAft>
              <a:buClr>
                <a:schemeClr val="dk2"/>
              </a:buClr>
              <a:buFont typeface="Arial"/>
              <a:buNone/>
              <a:defRPr/>
            </a:lvl3pPr>
            <a:lvl4pPr marL="0" marR="0" indent="190500" algn="ctr" rtl="0">
              <a:lnSpc>
                <a:spcPct val="100000"/>
              </a:lnSpc>
              <a:spcBef>
                <a:spcPts val="0"/>
              </a:spcBef>
              <a:spcAft>
                <a:spcPts val="0"/>
              </a:spcAft>
              <a:buClr>
                <a:schemeClr val="dk2"/>
              </a:buClr>
              <a:buFont typeface="Arial"/>
              <a:buNone/>
              <a:defRPr/>
            </a:lvl4pPr>
            <a:lvl5pPr marL="0" marR="0" indent="190500" algn="ctr" rtl="0">
              <a:lnSpc>
                <a:spcPct val="100000"/>
              </a:lnSpc>
              <a:spcBef>
                <a:spcPts val="0"/>
              </a:spcBef>
              <a:spcAft>
                <a:spcPts val="0"/>
              </a:spcAft>
              <a:buClr>
                <a:schemeClr val="dk2"/>
              </a:buClr>
              <a:buFont typeface="Arial"/>
              <a:buNone/>
              <a:defRPr/>
            </a:lvl5pPr>
            <a:lvl6pPr marL="0" marR="0" indent="190500" algn="ctr" rtl="0">
              <a:lnSpc>
                <a:spcPct val="100000"/>
              </a:lnSpc>
              <a:spcBef>
                <a:spcPts val="0"/>
              </a:spcBef>
              <a:spcAft>
                <a:spcPts val="0"/>
              </a:spcAft>
              <a:buClr>
                <a:schemeClr val="dk2"/>
              </a:buClr>
              <a:buFont typeface="Arial"/>
              <a:buNone/>
              <a:defRPr/>
            </a:lvl6pPr>
            <a:lvl7pPr marL="0" marR="0" indent="190500" algn="ctr" rtl="0">
              <a:lnSpc>
                <a:spcPct val="100000"/>
              </a:lnSpc>
              <a:spcBef>
                <a:spcPts val="0"/>
              </a:spcBef>
              <a:spcAft>
                <a:spcPts val="0"/>
              </a:spcAft>
              <a:buClr>
                <a:schemeClr val="dk2"/>
              </a:buClr>
              <a:buFont typeface="Arial"/>
              <a:buNone/>
              <a:defRPr/>
            </a:lvl7pPr>
            <a:lvl8pPr marL="0" marR="0" indent="190500" algn="ctr" rtl="0">
              <a:lnSpc>
                <a:spcPct val="100000"/>
              </a:lnSpc>
              <a:spcBef>
                <a:spcPts val="0"/>
              </a:spcBef>
              <a:spcAft>
                <a:spcPts val="0"/>
              </a:spcAft>
              <a:buClr>
                <a:schemeClr val="dk2"/>
              </a:buClr>
              <a:buFont typeface="Arial"/>
              <a:buNone/>
              <a:defRPr/>
            </a:lvl8pPr>
            <a:lvl9pPr marL="0" marR="0" indent="190500" algn="ctr" rtl="0">
              <a:lnSpc>
                <a:spcPct val="100000"/>
              </a:lnSpc>
              <a:spcBef>
                <a:spcPts val="0"/>
              </a:spcBef>
              <a:spcAft>
                <a:spcPts val="0"/>
              </a:spcAft>
              <a:buClr>
                <a:schemeClr val="dk2"/>
              </a:buClr>
              <a:buFont typeface="Arial"/>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Clr>
                <a:schemeClr val="dk1"/>
              </a:buClr>
              <a:buFont typeface="Arial"/>
              <a:buNone/>
              <a:defRPr/>
            </a:lvl1pPr>
            <a:lvl2pPr algn="l" rtl="0">
              <a:spcBef>
                <a:spcPts val="0"/>
              </a:spcBef>
              <a:buClr>
                <a:schemeClr val="dk1"/>
              </a:buClr>
              <a:buFont typeface="Arial"/>
              <a:buNone/>
              <a:defRPr/>
            </a:lvl2pPr>
            <a:lvl3pPr algn="l" rtl="0">
              <a:spcBef>
                <a:spcPts val="0"/>
              </a:spcBef>
              <a:buClr>
                <a:schemeClr val="dk1"/>
              </a:buClr>
              <a:buFont typeface="Arial"/>
              <a:buNone/>
              <a:defRPr/>
            </a:lvl3pPr>
            <a:lvl4pPr algn="l" rtl="0">
              <a:spcBef>
                <a:spcPts val="0"/>
              </a:spcBef>
              <a:buClr>
                <a:schemeClr val="dk1"/>
              </a:buClr>
              <a:buFont typeface="Arial"/>
              <a:buNone/>
              <a:defRPr/>
            </a:lvl4pPr>
            <a:lvl5pPr algn="l" rtl="0">
              <a:spcBef>
                <a:spcPts val="0"/>
              </a:spcBef>
              <a:buClr>
                <a:schemeClr val="dk1"/>
              </a:buClr>
              <a:buFont typeface="Arial"/>
              <a:buNone/>
              <a:defRPr/>
            </a:lvl5pPr>
            <a:lvl6pPr algn="l" rtl="0">
              <a:spcBef>
                <a:spcPts val="0"/>
              </a:spcBef>
              <a:buClr>
                <a:schemeClr val="dk1"/>
              </a:buClr>
              <a:buFont typeface="Arial"/>
              <a:buNone/>
              <a:defRPr/>
            </a:lvl6pPr>
            <a:lvl7pPr algn="l" rtl="0">
              <a:spcBef>
                <a:spcPts val="0"/>
              </a:spcBef>
              <a:buClr>
                <a:schemeClr val="dk1"/>
              </a:buClr>
              <a:buFont typeface="Arial"/>
              <a:buNone/>
              <a:defRPr/>
            </a:lvl7pPr>
            <a:lvl8pPr algn="l" rtl="0">
              <a:spcBef>
                <a:spcPts val="0"/>
              </a:spcBef>
              <a:buClr>
                <a:schemeClr val="dk1"/>
              </a:buClr>
              <a:buFont typeface="Arial"/>
              <a:buNone/>
              <a:defRPr/>
            </a:lvl8pPr>
            <a:lvl9pPr algn="l" rtl="0">
              <a:spcBef>
                <a:spcPts val="0"/>
              </a:spcBef>
              <a:buClr>
                <a:schemeClr val="dk1"/>
              </a:buClr>
              <a:buFont typeface="Arial"/>
              <a:buNone/>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spcBef>
                <a:spcPts val="0"/>
              </a:spcBef>
              <a:defRPr/>
            </a:lvl1pPr>
            <a:lvl2pPr marL="742950" indent="-285750" rtl="0">
              <a:spcBef>
                <a:spcPts val="0"/>
              </a:spcBef>
              <a:defRPr/>
            </a:lvl2pPr>
            <a:lvl3pPr marL="1143000" indent="-228600" rtl="0">
              <a:spcBef>
                <a:spcPts val="0"/>
              </a:spcBef>
              <a:defRPr/>
            </a:lvl3pPr>
            <a:lvl4pPr marL="1600200" indent="-228600"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Clr>
                <a:schemeClr val="dk1"/>
              </a:buClr>
              <a:buFont typeface="Arial"/>
              <a:buNone/>
              <a:defRPr/>
            </a:lvl1pPr>
            <a:lvl2pPr algn="l" rtl="0">
              <a:spcBef>
                <a:spcPts val="0"/>
              </a:spcBef>
              <a:buClr>
                <a:schemeClr val="dk1"/>
              </a:buClr>
              <a:buFont typeface="Arial"/>
              <a:buNone/>
              <a:defRPr/>
            </a:lvl2pPr>
            <a:lvl3pPr algn="l" rtl="0">
              <a:spcBef>
                <a:spcPts val="0"/>
              </a:spcBef>
              <a:buClr>
                <a:schemeClr val="dk1"/>
              </a:buClr>
              <a:buFont typeface="Arial"/>
              <a:buNone/>
              <a:defRPr/>
            </a:lvl3pPr>
            <a:lvl4pPr algn="l" rtl="0">
              <a:spcBef>
                <a:spcPts val="0"/>
              </a:spcBef>
              <a:buClr>
                <a:schemeClr val="dk1"/>
              </a:buClr>
              <a:buFont typeface="Arial"/>
              <a:buNone/>
              <a:defRPr/>
            </a:lvl4pPr>
            <a:lvl5pPr algn="l" rtl="0">
              <a:spcBef>
                <a:spcPts val="0"/>
              </a:spcBef>
              <a:buClr>
                <a:schemeClr val="dk1"/>
              </a:buClr>
              <a:buFont typeface="Arial"/>
              <a:buNone/>
              <a:defRPr/>
            </a:lvl5pPr>
            <a:lvl6pPr algn="l" rtl="0">
              <a:spcBef>
                <a:spcPts val="0"/>
              </a:spcBef>
              <a:buClr>
                <a:schemeClr val="dk1"/>
              </a:buClr>
              <a:buFont typeface="Arial"/>
              <a:buNone/>
              <a:defRPr/>
            </a:lvl6pPr>
            <a:lvl7pPr algn="l" rtl="0">
              <a:spcBef>
                <a:spcPts val="0"/>
              </a:spcBef>
              <a:buClr>
                <a:schemeClr val="dk1"/>
              </a:buClr>
              <a:buFont typeface="Arial"/>
              <a:buNone/>
              <a:defRPr/>
            </a:lvl7pPr>
            <a:lvl8pPr algn="l" rtl="0">
              <a:spcBef>
                <a:spcPts val="0"/>
              </a:spcBef>
              <a:buClr>
                <a:schemeClr val="dk1"/>
              </a:buClr>
              <a:buFont typeface="Arial"/>
              <a:buNone/>
              <a:defRPr/>
            </a:lvl8pPr>
            <a:lvl9pPr algn="l" rtl="0">
              <a:spcBef>
                <a:spcPts val="0"/>
              </a:spcBef>
              <a:buClr>
                <a:schemeClr val="dk1"/>
              </a:buClr>
              <a:buFont typeface="Arial"/>
              <a:buNone/>
              <a:defRPr/>
            </a:lvl9pPr>
          </a:lstStyle>
          <a:p>
            <a:endParaRPr/>
          </a:p>
        </p:txBody>
      </p:sp>
      <p:sp>
        <p:nvSpPr>
          <p:cNvPr id="15" name="Shape 15"/>
          <p:cNvSpPr txBox="1">
            <a:spLocks noGrp="1"/>
          </p:cNvSpPr>
          <p:nvPr>
            <p:ph type="body" idx="1"/>
          </p:nvPr>
        </p:nvSpPr>
        <p:spPr>
          <a:xfrm>
            <a:off x="457200" y="1600200"/>
            <a:ext cx="3994524" cy="4967574"/>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6" name="Shape 16"/>
          <p:cNvSpPr txBox="1">
            <a:spLocks noGrp="1"/>
          </p:cNvSpPr>
          <p:nvPr>
            <p:ph type="body" idx="2"/>
          </p:nvPr>
        </p:nvSpPr>
        <p:spPr>
          <a:xfrm>
            <a:off x="4692273" y="1600200"/>
            <a:ext cx="3994524" cy="4967574"/>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Clr>
                <a:schemeClr val="dk1"/>
              </a:buClr>
              <a:buFont typeface="Arial"/>
              <a:buNone/>
              <a:defRPr/>
            </a:lvl1pPr>
            <a:lvl2pPr algn="l" rtl="0">
              <a:spcBef>
                <a:spcPts val="0"/>
              </a:spcBef>
              <a:buClr>
                <a:schemeClr val="dk1"/>
              </a:buClr>
              <a:buFont typeface="Arial"/>
              <a:buNone/>
              <a:defRPr/>
            </a:lvl2pPr>
            <a:lvl3pPr algn="l" rtl="0">
              <a:spcBef>
                <a:spcPts val="0"/>
              </a:spcBef>
              <a:buClr>
                <a:schemeClr val="dk1"/>
              </a:buClr>
              <a:buFont typeface="Arial"/>
              <a:buNone/>
              <a:defRPr/>
            </a:lvl3pPr>
            <a:lvl4pPr algn="l" rtl="0">
              <a:spcBef>
                <a:spcPts val="0"/>
              </a:spcBef>
              <a:buClr>
                <a:schemeClr val="dk1"/>
              </a:buClr>
              <a:buFont typeface="Arial"/>
              <a:buNone/>
              <a:defRPr/>
            </a:lvl4pPr>
            <a:lvl5pPr algn="l" rtl="0">
              <a:spcBef>
                <a:spcPts val="0"/>
              </a:spcBef>
              <a:buClr>
                <a:schemeClr val="dk1"/>
              </a:buClr>
              <a:buFont typeface="Arial"/>
              <a:buNone/>
              <a:defRPr/>
            </a:lvl5pPr>
            <a:lvl6pPr algn="l" rtl="0">
              <a:spcBef>
                <a:spcPts val="0"/>
              </a:spcBef>
              <a:buClr>
                <a:schemeClr val="dk1"/>
              </a:buClr>
              <a:buFont typeface="Arial"/>
              <a:buNone/>
              <a:defRPr/>
            </a:lvl6pPr>
            <a:lvl7pPr algn="l" rtl="0">
              <a:spcBef>
                <a:spcPts val="0"/>
              </a:spcBef>
              <a:buClr>
                <a:schemeClr val="dk1"/>
              </a:buClr>
              <a:buFont typeface="Arial"/>
              <a:buNone/>
              <a:defRPr/>
            </a:lvl7pPr>
            <a:lvl8pPr algn="l" rtl="0">
              <a:spcBef>
                <a:spcPts val="0"/>
              </a:spcBef>
              <a:buClr>
                <a:schemeClr val="dk1"/>
              </a:buClr>
              <a:buFont typeface="Arial"/>
              <a:buNone/>
              <a:defRPr/>
            </a:lvl8pPr>
            <a:lvl9pPr algn="l" rtl="0">
              <a:spcBef>
                <a:spcPts val="0"/>
              </a:spcBef>
              <a:buClr>
                <a:schemeClr val="dk1"/>
              </a:buClr>
              <a:buFont typeface="Arial"/>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2"/>
          </a:xfrm>
          <a:prstGeom prst="rect">
            <a:avLst/>
          </a:prstGeom>
          <a:noFill/>
          <a:ln>
            <a:noFill/>
          </a:ln>
        </p:spPr>
        <p:txBody>
          <a:bodyPr lIns="91425" tIns="91425" rIns="91425" bIns="91425" anchor="t" anchorCtr="0"/>
          <a:lstStyle>
            <a:lvl1pPr marL="285750" indent="-171450" algn="ctr" rtl="0">
              <a:lnSpc>
                <a:spcPct val="100000"/>
              </a:lnSpc>
              <a:spcBef>
                <a:spcPts val="360"/>
              </a:spcBef>
              <a:spcAft>
                <a:spcPts val="0"/>
              </a:spcAft>
              <a:buClr>
                <a:schemeClr val="dk1"/>
              </a:buClr>
              <a:buFont typeface="Arial"/>
              <a:buChar char="●"/>
              <a:defRPr/>
            </a:lvl1pPr>
            <a:lvl2pPr marL="285750" indent="-171450" algn="ctr" rtl="0">
              <a:lnSpc>
                <a:spcPct val="100000"/>
              </a:lnSpc>
              <a:spcBef>
                <a:spcPts val="360"/>
              </a:spcBef>
              <a:spcAft>
                <a:spcPts val="0"/>
              </a:spcAft>
              <a:buClr>
                <a:schemeClr val="dk1"/>
              </a:buClr>
              <a:buFont typeface="Arial"/>
              <a:buChar char="o"/>
              <a:defRPr/>
            </a:lvl2pPr>
            <a:lvl3pPr marL="285750" indent="-171450" algn="ctr" rtl="0">
              <a:lnSpc>
                <a:spcPct val="100000"/>
              </a:lnSpc>
              <a:spcBef>
                <a:spcPts val="360"/>
              </a:spcBef>
              <a:spcAft>
                <a:spcPts val="0"/>
              </a:spcAft>
              <a:buClr>
                <a:schemeClr val="dk1"/>
              </a:buClr>
              <a:buFont typeface="Arial"/>
              <a:buChar char="▪"/>
              <a:defRPr/>
            </a:lvl3pPr>
            <a:lvl4pPr marL="285750" indent="-171450" algn="ctr" rtl="0">
              <a:lnSpc>
                <a:spcPct val="100000"/>
              </a:lnSpc>
              <a:spcBef>
                <a:spcPts val="360"/>
              </a:spcBef>
              <a:spcAft>
                <a:spcPts val="0"/>
              </a:spcAft>
              <a:buClr>
                <a:schemeClr val="dk1"/>
              </a:buClr>
              <a:buFont typeface="Arial"/>
              <a:buChar char="●"/>
              <a:defRPr/>
            </a:lvl4pPr>
            <a:lvl5pPr marL="285750" indent="-171450" algn="ctr" rtl="0">
              <a:lnSpc>
                <a:spcPct val="100000"/>
              </a:lnSpc>
              <a:spcBef>
                <a:spcPts val="360"/>
              </a:spcBef>
              <a:spcAft>
                <a:spcPts val="0"/>
              </a:spcAft>
              <a:buClr>
                <a:schemeClr val="dk1"/>
              </a:buClr>
              <a:buFont typeface="Arial"/>
              <a:buChar char="o"/>
              <a:defRPr/>
            </a:lvl5pPr>
            <a:lvl6pPr marL="285750" indent="-171450" algn="ctr" rtl="0">
              <a:lnSpc>
                <a:spcPct val="100000"/>
              </a:lnSpc>
              <a:spcBef>
                <a:spcPts val="360"/>
              </a:spcBef>
              <a:spcAft>
                <a:spcPts val="0"/>
              </a:spcAft>
              <a:buClr>
                <a:schemeClr val="dk1"/>
              </a:buClr>
              <a:buFont typeface="Arial"/>
              <a:buChar char="▪"/>
              <a:defRPr/>
            </a:lvl6pPr>
            <a:lvl7pPr marL="285750" indent="-171450" algn="ctr" rtl="0">
              <a:lnSpc>
                <a:spcPct val="100000"/>
              </a:lnSpc>
              <a:spcBef>
                <a:spcPts val="360"/>
              </a:spcBef>
              <a:spcAft>
                <a:spcPts val="0"/>
              </a:spcAft>
              <a:buClr>
                <a:schemeClr val="dk1"/>
              </a:buClr>
              <a:buFont typeface="Arial"/>
              <a:buChar char="●"/>
              <a:defRPr/>
            </a:lvl7pPr>
            <a:lvl8pPr marL="285750" indent="-171450" algn="ctr" rtl="0">
              <a:lnSpc>
                <a:spcPct val="100000"/>
              </a:lnSpc>
              <a:spcBef>
                <a:spcPts val="360"/>
              </a:spcBef>
              <a:spcAft>
                <a:spcPts val="0"/>
              </a:spcAft>
              <a:buClr>
                <a:schemeClr val="dk1"/>
              </a:buClr>
              <a:buFont typeface="Arial"/>
              <a:buChar char="o"/>
              <a:defRPr/>
            </a:lvl8pPr>
            <a:lvl9pPr marL="285750" indent="-171450" algn="ctr" rtl="0">
              <a:lnSpc>
                <a:spcPct val="100000"/>
              </a:lnSpc>
              <a:spcBef>
                <a:spcPts val="360"/>
              </a:spcBef>
              <a:spcAft>
                <a:spcPts val="0"/>
              </a:spcAft>
              <a:buClr>
                <a:schemeClr val="dk1"/>
              </a:buClr>
              <a:buFont typeface="Arial"/>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marR="0" indent="228600" algn="l" rtl="0">
              <a:lnSpc>
                <a:spcPct val="100000"/>
              </a:lnSpc>
              <a:spcBef>
                <a:spcPts val="0"/>
              </a:spcBef>
              <a:spcAft>
                <a:spcPts val="0"/>
              </a:spcAft>
              <a:buClr>
                <a:schemeClr val="dk1"/>
              </a:buClr>
              <a:buFont typeface="Arial"/>
              <a:buNone/>
              <a:defRPr/>
            </a:lvl1pPr>
            <a:lvl2pPr marL="0" marR="0" indent="228600" algn="l" rtl="0">
              <a:lnSpc>
                <a:spcPct val="100000"/>
              </a:lnSpc>
              <a:spcBef>
                <a:spcPts val="0"/>
              </a:spcBef>
              <a:spcAft>
                <a:spcPts val="0"/>
              </a:spcAft>
              <a:buClr>
                <a:schemeClr val="dk1"/>
              </a:buClr>
              <a:buFont typeface="Arial"/>
              <a:buNone/>
              <a:defRPr/>
            </a:lvl2pPr>
            <a:lvl3pPr marL="0" marR="0" indent="228600" algn="l" rtl="0">
              <a:spcBef>
                <a:spcPts val="0"/>
              </a:spcBef>
              <a:buClr>
                <a:schemeClr val="dk1"/>
              </a:buClr>
              <a:buFont typeface="Arial"/>
              <a:buNone/>
              <a:defRPr/>
            </a:lvl3pPr>
            <a:lvl4pPr marL="0" marR="0" indent="228600" algn="l" rtl="0">
              <a:spcBef>
                <a:spcPts val="0"/>
              </a:spcBef>
              <a:buClr>
                <a:schemeClr val="dk1"/>
              </a:buClr>
              <a:buFont typeface="Arial"/>
              <a:buNone/>
              <a:defRPr/>
            </a:lvl4pPr>
            <a:lvl5pPr marL="0" marR="0" indent="228600" algn="l" rtl="0">
              <a:spcBef>
                <a:spcPts val="0"/>
              </a:spcBef>
              <a:buClr>
                <a:schemeClr val="dk1"/>
              </a:buClr>
              <a:buFont typeface="Arial"/>
              <a:buNone/>
              <a:defRPr/>
            </a:lvl5pPr>
            <a:lvl6pPr marL="0" marR="0" indent="228600" algn="l" rtl="0">
              <a:spcBef>
                <a:spcPts val="0"/>
              </a:spcBef>
              <a:buClr>
                <a:schemeClr val="dk1"/>
              </a:buClr>
              <a:buFont typeface="Arial"/>
              <a:buNone/>
              <a:defRPr/>
            </a:lvl6pPr>
            <a:lvl7pPr marL="0" marR="0" indent="228600" algn="l" rtl="0">
              <a:spcBef>
                <a:spcPts val="0"/>
              </a:spcBef>
              <a:buClr>
                <a:schemeClr val="dk1"/>
              </a:buClr>
              <a:buFont typeface="Arial"/>
              <a:buNone/>
              <a:defRPr/>
            </a:lvl7pPr>
            <a:lvl8pPr marL="0" marR="0" indent="228600" algn="l" rtl="0">
              <a:spcBef>
                <a:spcPts val="0"/>
              </a:spcBef>
              <a:buClr>
                <a:schemeClr val="dk1"/>
              </a:buClr>
              <a:buFont typeface="Arial"/>
              <a:buNone/>
              <a:defRPr/>
            </a:lvl8pPr>
            <a:lvl9pPr marL="0" marR="0" indent="228600" algn="l" rtl="0">
              <a:spcBef>
                <a:spcPts val="0"/>
              </a:spcBef>
              <a:buClr>
                <a:schemeClr val="dk1"/>
              </a:buClr>
              <a:buFont typeface="Arial"/>
              <a:buNone/>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marR="0" indent="-152400" algn="l" rtl="0">
              <a:lnSpc>
                <a:spcPct val="100000"/>
              </a:lnSpc>
              <a:spcBef>
                <a:spcPts val="600"/>
              </a:spcBef>
              <a:spcAft>
                <a:spcPts val="0"/>
              </a:spcAft>
              <a:buClr>
                <a:schemeClr val="dk1"/>
              </a:buClr>
              <a:buFont typeface="Arial"/>
              <a:buChar char="●"/>
              <a:defRPr/>
            </a:lvl1pPr>
            <a:lvl2pPr marL="742950" marR="0" indent="-133350" algn="l" rtl="0">
              <a:lnSpc>
                <a:spcPct val="100000"/>
              </a:lnSpc>
              <a:spcBef>
                <a:spcPts val="480"/>
              </a:spcBef>
              <a:spcAft>
                <a:spcPts val="0"/>
              </a:spcAft>
              <a:buClr>
                <a:schemeClr val="dk1"/>
              </a:buClr>
              <a:buFont typeface="Arial"/>
              <a:buChar char="o"/>
              <a:defRPr/>
            </a:lvl2pPr>
            <a:lvl3pPr marL="1143000" marR="0" indent="-76200" algn="l" rtl="0">
              <a:lnSpc>
                <a:spcPct val="100000"/>
              </a:lnSpc>
              <a:spcBef>
                <a:spcPts val="480"/>
              </a:spcBef>
              <a:spcAft>
                <a:spcPts val="0"/>
              </a:spcAft>
              <a:buClr>
                <a:schemeClr val="dk1"/>
              </a:buClr>
              <a:buFont typeface="Arial"/>
              <a:buChar char="▪"/>
              <a:defRPr/>
            </a:lvl3pPr>
            <a:lvl4pPr marL="1600200" marR="0" indent="-114300" algn="l" rtl="0">
              <a:lnSpc>
                <a:spcPct val="100000"/>
              </a:lnSpc>
              <a:spcBef>
                <a:spcPts val="360"/>
              </a:spcBef>
              <a:spcAft>
                <a:spcPts val="0"/>
              </a:spcAft>
              <a:buClr>
                <a:schemeClr val="dk1"/>
              </a:buClr>
              <a:buFont typeface="Arial"/>
              <a:buChar char="●"/>
              <a:defRPr/>
            </a:lvl4pPr>
            <a:lvl5pPr marL="2057400" marR="0" indent="-114300" algn="l" rtl="0">
              <a:lnSpc>
                <a:spcPct val="100000"/>
              </a:lnSpc>
              <a:spcBef>
                <a:spcPts val="360"/>
              </a:spcBef>
              <a:spcAft>
                <a:spcPts val="0"/>
              </a:spcAft>
              <a:buClr>
                <a:schemeClr val="dk1"/>
              </a:buClr>
              <a:buFont typeface="Arial"/>
              <a:buChar char="o"/>
              <a:defRPr/>
            </a:lvl5pPr>
            <a:lvl6pPr marL="2514600" marR="0" indent="-114300" algn="l" rtl="0">
              <a:lnSpc>
                <a:spcPct val="100000"/>
              </a:lnSpc>
              <a:spcBef>
                <a:spcPts val="360"/>
              </a:spcBef>
              <a:spcAft>
                <a:spcPts val="0"/>
              </a:spcAft>
              <a:buClr>
                <a:schemeClr val="dk1"/>
              </a:buClr>
              <a:buFont typeface="Arial"/>
              <a:buChar char="▪"/>
              <a:defRPr/>
            </a:lvl6pPr>
            <a:lvl7pPr marL="2971800" marR="0" indent="-114300" algn="l" rtl="0">
              <a:lnSpc>
                <a:spcPct val="100000"/>
              </a:lnSpc>
              <a:spcBef>
                <a:spcPts val="360"/>
              </a:spcBef>
              <a:spcAft>
                <a:spcPts val="0"/>
              </a:spcAft>
              <a:buClr>
                <a:schemeClr val="dk1"/>
              </a:buClr>
              <a:buFont typeface="Arial"/>
              <a:buChar char="●"/>
              <a:defRPr/>
            </a:lvl7pPr>
            <a:lvl8pPr marL="3429000" marR="0" indent="-114300" algn="l" rtl="0">
              <a:lnSpc>
                <a:spcPct val="100000"/>
              </a:lnSpc>
              <a:spcBef>
                <a:spcPts val="360"/>
              </a:spcBef>
              <a:spcAft>
                <a:spcPts val="0"/>
              </a:spcAft>
              <a:buClr>
                <a:schemeClr val="dk1"/>
              </a:buClr>
              <a:buFont typeface="Arial"/>
              <a:buChar char="o"/>
              <a:defRPr/>
            </a:lvl8pPr>
            <a:lvl9pPr marL="3886200" marR="0" indent="-114300" algn="l" rtl="0">
              <a:lnSpc>
                <a:spcPct val="100000"/>
              </a:lnSpc>
              <a:spcBef>
                <a:spcPts val="360"/>
              </a:spcBef>
              <a:spcAft>
                <a:spcPts val="0"/>
              </a:spcAft>
              <a:buClr>
                <a:schemeClr val="dk1"/>
              </a:buClr>
              <a:buFont typeface="Arial"/>
              <a:buChar ch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hyperlink" Target="https://docs.angularjs.org/guide/concepts#view" TargetMode="External"/><Relationship Id="rId3" Type="http://schemas.openxmlformats.org/officeDocument/2006/relationships/hyperlink" Target="https://docs.angularjs.org/guide/concepts#directive" TargetMode="External"/><Relationship Id="rId7" Type="http://schemas.openxmlformats.org/officeDocument/2006/relationships/hyperlink" Target="https://docs.angularjs.org/guide/concepts#filter" TargetMode="External"/><Relationship Id="rId2" Type="http://schemas.openxmlformats.org/officeDocument/2006/relationships/hyperlink" Target="https://docs.angularjs.org/guide/concepts#template" TargetMode="External"/><Relationship Id="rId1" Type="http://schemas.openxmlformats.org/officeDocument/2006/relationships/slideLayout" Target="../slideLayouts/slideLayout2.xml"/><Relationship Id="rId6" Type="http://schemas.openxmlformats.org/officeDocument/2006/relationships/hyperlink" Target="https://docs.angularjs.org/guide/concepts#expression" TargetMode="External"/><Relationship Id="rId11" Type="http://schemas.openxmlformats.org/officeDocument/2006/relationships/hyperlink" Target="https://docs.angularjs.org/guide/concepts#service" TargetMode="External"/><Relationship Id="rId5" Type="http://schemas.openxmlformats.org/officeDocument/2006/relationships/hyperlink" Target="https://docs.angularjs.org/guide/concepts#scope" TargetMode="External"/><Relationship Id="rId10" Type="http://schemas.openxmlformats.org/officeDocument/2006/relationships/hyperlink" Target="https://docs.angularjs.org/guide/concepts#controller" TargetMode="External"/><Relationship Id="rId4" Type="http://schemas.openxmlformats.org/officeDocument/2006/relationships/hyperlink" Target="https://docs.angularjs.org/guide/concepts#model" TargetMode="External"/><Relationship Id="rId9" Type="http://schemas.openxmlformats.org/officeDocument/2006/relationships/hyperlink" Target="https://docs.angularjs.org/guide/concepts#databindin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p:nvPr/>
        </p:nvSpPr>
        <p:spPr>
          <a:xfrm>
            <a:off x="0" y="-17878"/>
            <a:ext cx="9172498" cy="3829198"/>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
        <p:nvSpPr>
          <p:cNvPr id="24" name="Shape 24"/>
          <p:cNvSpPr txBox="1">
            <a:spLocks noGrp="1"/>
          </p:cNvSpPr>
          <p:nvPr>
            <p:ph type="ctrTitle"/>
          </p:nvPr>
        </p:nvSpPr>
        <p:spPr>
          <a:xfrm>
            <a:off x="3050" y="2111125"/>
            <a:ext cx="9172499" cy="1546500"/>
          </a:xfrm>
          <a:prstGeom prst="rect">
            <a:avLst/>
          </a:prstGeom>
          <a:noFill/>
          <a:ln>
            <a:noFill/>
          </a:ln>
        </p:spPr>
        <p:txBody>
          <a:bodyPr lIns="91425" tIns="91425" rIns="91425" bIns="91425" anchor="b" anchorCtr="0">
            <a:noAutofit/>
          </a:bodyPr>
          <a:lstStyle/>
          <a:p>
            <a:pPr marL="0" marR="0" lvl="0" indent="304800" algn="ctr" rtl="0">
              <a:lnSpc>
                <a:spcPct val="100000"/>
              </a:lnSpc>
              <a:spcBef>
                <a:spcPts val="0"/>
              </a:spcBef>
              <a:spcAft>
                <a:spcPts val="0"/>
              </a:spcAft>
              <a:buClr>
                <a:schemeClr val="dk1"/>
              </a:buClr>
              <a:buSzPct val="25000"/>
              <a:buFont typeface="Trebuchet MS"/>
              <a:buNone/>
            </a:pPr>
            <a:r>
              <a:rPr lang="en-CA" sz="4600" b="1" dirty="0" err="1" smtClean="0">
                <a:solidFill>
                  <a:srgbClr val="581722"/>
                </a:solidFill>
                <a:latin typeface="Trebuchet MS"/>
                <a:ea typeface="Trebuchet MS"/>
                <a:cs typeface="Trebuchet MS"/>
                <a:sym typeface="Trebuchet MS"/>
              </a:rPr>
              <a:t>AngularJS</a:t>
            </a:r>
            <a:endParaRPr lang="en" sz="4600" b="1" dirty="0">
              <a:solidFill>
                <a:srgbClr val="581722"/>
              </a:solidFill>
              <a:latin typeface="Trebuchet MS"/>
              <a:ea typeface="Trebuchet MS"/>
              <a:cs typeface="Trebuchet MS"/>
              <a:sym typeface="Trebuchet MS"/>
            </a:endParaRPr>
          </a:p>
        </p:txBody>
      </p:sp>
      <p:sp>
        <p:nvSpPr>
          <p:cNvPr id="25" name="Shape 25"/>
          <p:cNvSpPr/>
          <p:nvPr/>
        </p:nvSpPr>
        <p:spPr>
          <a:xfrm>
            <a:off x="3044" y="3733619"/>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rtl val="0"/>
            </a:endParaRPr>
          </a:p>
        </p:txBody>
      </p:sp>
      <p:pic>
        <p:nvPicPr>
          <p:cNvPr id="26" name="Shape 26"/>
          <p:cNvPicPr preferRelativeResize="0"/>
          <p:nvPr/>
        </p:nvPicPr>
        <p:blipFill>
          <a:blip r:embed="rId3">
            <a:alphaModFix/>
          </a:blip>
          <a:stretch>
            <a:fillRect/>
          </a:stretch>
        </p:blipFill>
        <p:spPr>
          <a:xfrm>
            <a:off x="126895" y="6007845"/>
            <a:ext cx="2095500" cy="771525"/>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Some </a:t>
            </a:r>
            <a:r>
              <a:rPr lang="en" sz="3600" b="1" dirty="0" smtClean="0">
                <a:solidFill>
                  <a:srgbClr val="581722"/>
                </a:solidFill>
                <a:latin typeface="Trebuchet MS"/>
                <a:ea typeface="Trebuchet MS"/>
                <a:cs typeface="Trebuchet MS"/>
                <a:sym typeface="Trebuchet MS"/>
              </a:rPr>
              <a:t>Features</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4" name="Rectangle 3"/>
          <p:cNvSpPr/>
          <p:nvPr/>
        </p:nvSpPr>
        <p:spPr>
          <a:xfrm>
            <a:off x="527539" y="1474988"/>
            <a:ext cx="8552745" cy="4031873"/>
          </a:xfrm>
          <a:prstGeom prst="rect">
            <a:avLst/>
          </a:prstGeom>
        </p:spPr>
        <p:txBody>
          <a:bodyPr wrap="square">
            <a:spAutoFit/>
          </a:bodyPr>
          <a:lstStyle/>
          <a:p>
            <a:r>
              <a:rPr lang="en-US" sz="3200" dirty="0" smtClean="0">
                <a:sym typeface="Wingdings"/>
              </a:rPr>
              <a:t> </a:t>
            </a:r>
            <a:r>
              <a:rPr lang="en-US" sz="3200" dirty="0" smtClean="0"/>
              <a:t>Two</a:t>
            </a:r>
            <a:r>
              <a:rPr lang="en-US" sz="3200" dirty="0"/>
              <a:t>-way Data Binding – Model as single source of truth </a:t>
            </a:r>
          </a:p>
          <a:p>
            <a:r>
              <a:rPr lang="en-US" sz="3200" dirty="0" smtClean="0">
                <a:sym typeface="Wingdings"/>
              </a:rPr>
              <a:t> </a:t>
            </a:r>
            <a:r>
              <a:rPr lang="en-US" sz="3200" dirty="0" smtClean="0"/>
              <a:t>Directives </a:t>
            </a:r>
            <a:r>
              <a:rPr lang="en-US" sz="3200" dirty="0"/>
              <a:t>– Extend HTML</a:t>
            </a:r>
          </a:p>
          <a:p>
            <a:r>
              <a:rPr lang="en-US" sz="3200" dirty="0" smtClean="0">
                <a:sym typeface="Wingdings"/>
              </a:rPr>
              <a:t> </a:t>
            </a:r>
            <a:r>
              <a:rPr lang="en-US" sz="3200" dirty="0"/>
              <a:t>MVC - Model View Controller</a:t>
            </a:r>
            <a:endParaRPr lang="en-US" sz="3200" dirty="0"/>
          </a:p>
          <a:p>
            <a:r>
              <a:rPr lang="en-US" sz="3200" dirty="0" smtClean="0">
                <a:sym typeface="Wingdings"/>
              </a:rPr>
              <a:t> </a:t>
            </a:r>
            <a:r>
              <a:rPr lang="en-US" sz="3200" dirty="0" smtClean="0"/>
              <a:t>Dependency </a:t>
            </a:r>
            <a:r>
              <a:rPr lang="en-US" sz="3200" dirty="0"/>
              <a:t>Injection</a:t>
            </a:r>
          </a:p>
          <a:p>
            <a:r>
              <a:rPr lang="en-US" sz="3200" dirty="0" smtClean="0">
                <a:sym typeface="Wingdings"/>
              </a:rPr>
              <a:t> </a:t>
            </a:r>
            <a:r>
              <a:rPr lang="en-US" sz="3200" dirty="0" smtClean="0"/>
              <a:t>Testing </a:t>
            </a:r>
            <a:endParaRPr lang="en-US" sz="3200" dirty="0"/>
          </a:p>
          <a:p>
            <a:r>
              <a:rPr lang="en-US" sz="3200" dirty="0" smtClean="0">
                <a:sym typeface="Wingdings"/>
              </a:rPr>
              <a:t> </a:t>
            </a:r>
            <a:r>
              <a:rPr lang="en-US" sz="3200" dirty="0" smtClean="0"/>
              <a:t>Deep </a:t>
            </a:r>
            <a:r>
              <a:rPr lang="en-US" sz="3200" dirty="0"/>
              <a:t>Linking (Map URL to route Definition) </a:t>
            </a:r>
          </a:p>
          <a:p>
            <a:r>
              <a:rPr lang="en-US" sz="3200" dirty="0" smtClean="0">
                <a:sym typeface="Wingdings"/>
              </a:rPr>
              <a:t> </a:t>
            </a:r>
            <a:r>
              <a:rPr lang="en-US" sz="3200" dirty="0" smtClean="0"/>
              <a:t>Server</a:t>
            </a:r>
            <a:r>
              <a:rPr lang="en-US" sz="3200" dirty="0"/>
              <a:t>-Side </a:t>
            </a:r>
            <a:r>
              <a:rPr lang="en-US" sz="3200" dirty="0" smtClean="0"/>
              <a:t>Communication</a:t>
            </a:r>
            <a:endParaRPr lang="en-US" sz="3200" dirty="0"/>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Simple Example</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449384" y="1729492"/>
            <a:ext cx="5998307" cy="3785652"/>
          </a:xfrm>
          <a:prstGeom prst="rect">
            <a:avLst/>
          </a:prstGeom>
        </p:spPr>
        <p:txBody>
          <a:bodyPr wrap="square">
            <a:spAutoFit/>
          </a:bodyPr>
          <a:lstStyle/>
          <a:p>
            <a:r>
              <a:rPr lang="en-US" sz="2400" dirty="0"/>
              <a:t>&lt;html </a:t>
            </a:r>
            <a:r>
              <a:rPr lang="en-US" sz="2400" dirty="0" err="1"/>
              <a:t>ng</a:t>
            </a:r>
            <a:r>
              <a:rPr lang="en-US" sz="2400" dirty="0"/>
              <a:t>-app&gt;</a:t>
            </a:r>
          </a:p>
          <a:p>
            <a:r>
              <a:rPr lang="en-US" sz="2400" dirty="0"/>
              <a:t>&lt;head&gt;</a:t>
            </a:r>
          </a:p>
          <a:p>
            <a:r>
              <a:rPr lang="en-US" sz="2400" dirty="0"/>
              <a:t>  &lt;script </a:t>
            </a:r>
            <a:r>
              <a:rPr lang="en-US" sz="2400" dirty="0" err="1"/>
              <a:t>src</a:t>
            </a:r>
            <a:r>
              <a:rPr lang="en-US" sz="2400" dirty="0"/>
              <a:t>='</a:t>
            </a:r>
            <a:r>
              <a:rPr lang="en-US" sz="2400" dirty="0" err="1"/>
              <a:t>angular.min.js</a:t>
            </a:r>
            <a:r>
              <a:rPr lang="en-US" sz="2400" dirty="0"/>
              <a:t>'&gt;&lt;/script&gt;</a:t>
            </a:r>
          </a:p>
          <a:p>
            <a:r>
              <a:rPr lang="en-US" sz="2400" dirty="0"/>
              <a:t>&lt;/head&gt;</a:t>
            </a:r>
          </a:p>
          <a:p>
            <a:r>
              <a:rPr lang="en-US" sz="2400" dirty="0"/>
              <a:t>&lt;body&gt;</a:t>
            </a:r>
          </a:p>
          <a:p>
            <a:r>
              <a:rPr lang="en-US" sz="2400" dirty="0"/>
              <a:t>  &lt;input </a:t>
            </a:r>
            <a:r>
              <a:rPr lang="en-US" sz="2400" dirty="0" err="1"/>
              <a:t>ng</a:t>
            </a:r>
            <a:r>
              <a:rPr lang="en-US" sz="2400" dirty="0"/>
              <a:t>-model='</a:t>
            </a:r>
            <a:r>
              <a:rPr lang="en-US" sz="2400" dirty="0" err="1"/>
              <a:t>user.name</a:t>
            </a:r>
            <a:r>
              <a:rPr lang="en-US" sz="2400" dirty="0"/>
              <a:t>'&gt;</a:t>
            </a:r>
          </a:p>
          <a:p>
            <a:r>
              <a:rPr lang="en-US" sz="2400" dirty="0"/>
              <a:t>  &lt;div </a:t>
            </a:r>
            <a:r>
              <a:rPr lang="en-US" sz="2400" dirty="0" err="1"/>
              <a:t>ng</a:t>
            </a:r>
            <a:r>
              <a:rPr lang="en-US" sz="2400" dirty="0"/>
              <a:t>-show='</a:t>
            </a:r>
            <a:r>
              <a:rPr lang="en-US" sz="2400" dirty="0" err="1"/>
              <a:t>user.name</a:t>
            </a:r>
            <a:r>
              <a:rPr lang="en-US" sz="2400" dirty="0"/>
              <a:t>'&gt;Hi {{</a:t>
            </a:r>
            <a:r>
              <a:rPr lang="en-US" sz="2400" dirty="0" err="1"/>
              <a:t>user.name</a:t>
            </a:r>
            <a:r>
              <a:rPr lang="en-US" sz="2400" dirty="0"/>
              <a:t>}}&lt;/div&gt;</a:t>
            </a:r>
          </a:p>
          <a:p>
            <a:r>
              <a:rPr lang="en-US" sz="2400" dirty="0"/>
              <a:t>&lt;/body&gt;</a:t>
            </a:r>
          </a:p>
          <a:p>
            <a:r>
              <a:rPr lang="en-US" sz="2400" dirty="0"/>
              <a:t>&lt;/html&gt;</a:t>
            </a:r>
          </a:p>
        </p:txBody>
      </p:sp>
    </p:spTree>
    <p:extLst>
      <p:ext uri="{BB962C8B-B14F-4D97-AF65-F5344CB8AC3E}">
        <p14:creationId xmlns:p14="http://schemas.microsoft.com/office/powerpoint/2010/main" val="1622921904"/>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MVC</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6" name="Rectangle 5"/>
          <p:cNvSpPr/>
          <p:nvPr/>
        </p:nvSpPr>
        <p:spPr>
          <a:xfrm>
            <a:off x="1101972" y="2301634"/>
            <a:ext cx="1676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Model (Data)	</a:t>
            </a:r>
            <a:endParaRPr lang="en-US" dirty="0"/>
          </a:p>
        </p:txBody>
      </p:sp>
      <p:sp>
        <p:nvSpPr>
          <p:cNvPr id="7" name="Rectangle 6"/>
          <p:cNvSpPr/>
          <p:nvPr/>
        </p:nvSpPr>
        <p:spPr>
          <a:xfrm>
            <a:off x="3387972" y="4435234"/>
            <a:ext cx="1676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Controller (Logic)</a:t>
            </a:r>
            <a:endParaRPr lang="en-US" dirty="0"/>
          </a:p>
        </p:txBody>
      </p:sp>
      <p:sp>
        <p:nvSpPr>
          <p:cNvPr id="8" name="Rectangle 7"/>
          <p:cNvSpPr/>
          <p:nvPr/>
        </p:nvSpPr>
        <p:spPr>
          <a:xfrm>
            <a:off x="5521572" y="2301634"/>
            <a:ext cx="1676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View (UI)</a:t>
            </a:r>
            <a:endParaRPr lang="en-US" dirty="0"/>
          </a:p>
        </p:txBody>
      </p:sp>
      <p:cxnSp>
        <p:nvCxnSpPr>
          <p:cNvPr id="9" name="Straight Arrow Connector 8"/>
          <p:cNvCxnSpPr>
            <a:stCxn id="6" idx="3"/>
            <a:endCxn id="8" idx="1"/>
          </p:cNvCxnSpPr>
          <p:nvPr/>
        </p:nvCxnSpPr>
        <p:spPr>
          <a:xfrm>
            <a:off x="2778372" y="2720734"/>
            <a:ext cx="2743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5216772" y="3216034"/>
            <a:ext cx="1295400" cy="1600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1787772" y="3216034"/>
            <a:ext cx="1524000" cy="1676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692772" y="2682634"/>
            <a:ext cx="1462109" cy="307777"/>
          </a:xfrm>
          <a:prstGeom prst="rect">
            <a:avLst/>
          </a:prstGeom>
          <a:noFill/>
        </p:spPr>
        <p:txBody>
          <a:bodyPr wrap="none" rtlCol="0">
            <a:spAutoFit/>
          </a:bodyPr>
          <a:lstStyle/>
          <a:p>
            <a:r>
              <a:rPr lang="en-US" dirty="0" smtClean="0"/>
              <a:t>Change Notifies</a:t>
            </a:r>
            <a:endParaRPr lang="en-US" dirty="0"/>
          </a:p>
        </p:txBody>
      </p:sp>
      <p:sp>
        <p:nvSpPr>
          <p:cNvPr id="13" name="TextBox 12"/>
          <p:cNvSpPr txBox="1"/>
          <p:nvPr/>
        </p:nvSpPr>
        <p:spPr>
          <a:xfrm>
            <a:off x="5978772" y="4054234"/>
            <a:ext cx="1581771" cy="307777"/>
          </a:xfrm>
          <a:prstGeom prst="rect">
            <a:avLst/>
          </a:prstGeom>
          <a:noFill/>
        </p:spPr>
        <p:txBody>
          <a:bodyPr wrap="none" rtlCol="0">
            <a:spAutoFit/>
          </a:bodyPr>
          <a:lstStyle/>
          <a:p>
            <a:r>
              <a:rPr lang="en-US" dirty="0" smtClean="0"/>
              <a:t>Event Notification</a:t>
            </a:r>
          </a:p>
        </p:txBody>
      </p:sp>
      <p:sp>
        <p:nvSpPr>
          <p:cNvPr id="14" name="TextBox 13"/>
          <p:cNvSpPr txBox="1"/>
          <p:nvPr/>
        </p:nvSpPr>
        <p:spPr>
          <a:xfrm>
            <a:off x="1787772" y="4282834"/>
            <a:ext cx="974626" cy="369332"/>
          </a:xfrm>
          <a:prstGeom prst="rect">
            <a:avLst/>
          </a:prstGeom>
          <a:noFill/>
        </p:spPr>
        <p:txBody>
          <a:bodyPr wrap="none" rtlCol="0">
            <a:spAutoFit/>
          </a:bodyPr>
          <a:lstStyle/>
          <a:p>
            <a:r>
              <a:rPr lang="en-US" dirty="0" smtClean="0"/>
              <a:t>Changes</a:t>
            </a:r>
            <a:endParaRPr lang="en-US" dirty="0"/>
          </a:p>
        </p:txBody>
      </p:sp>
    </p:spTree>
    <p:extLst>
      <p:ext uri="{BB962C8B-B14F-4D97-AF65-F5344CB8AC3E}">
        <p14:creationId xmlns:p14="http://schemas.microsoft.com/office/powerpoint/2010/main" val="1622921904"/>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a:solidFill>
                  <a:srgbClr val="581722"/>
                </a:solidFill>
                <a:latin typeface="Trebuchet MS"/>
                <a:ea typeface="Trebuchet MS"/>
                <a:cs typeface="Trebuchet MS"/>
                <a:sym typeface="Trebuchet MS"/>
              </a:rPr>
              <a:t>MVC - Model View Controller</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6" name="Rectangle 5"/>
          <p:cNvSpPr/>
          <p:nvPr/>
        </p:nvSpPr>
        <p:spPr>
          <a:xfrm>
            <a:off x="1295400" y="4876800"/>
            <a:ext cx="1981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Controller</a:t>
            </a:r>
            <a:endParaRPr lang="en-US" dirty="0"/>
          </a:p>
        </p:txBody>
      </p:sp>
      <p:sp>
        <p:nvSpPr>
          <p:cNvPr id="7" name="Rectangle 6"/>
          <p:cNvSpPr/>
          <p:nvPr/>
        </p:nvSpPr>
        <p:spPr>
          <a:xfrm>
            <a:off x="1295400" y="2286000"/>
            <a:ext cx="1981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Model</a:t>
            </a:r>
            <a:endParaRPr lang="en-US" dirty="0"/>
          </a:p>
        </p:txBody>
      </p:sp>
      <p:sp>
        <p:nvSpPr>
          <p:cNvPr id="8" name="Rectangle 7"/>
          <p:cNvSpPr/>
          <p:nvPr/>
        </p:nvSpPr>
        <p:spPr>
          <a:xfrm>
            <a:off x="1295400" y="3505200"/>
            <a:ext cx="1981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View</a:t>
            </a:r>
            <a:endParaRPr lang="en-US" dirty="0"/>
          </a:p>
        </p:txBody>
      </p:sp>
      <p:sp>
        <p:nvSpPr>
          <p:cNvPr id="9" name="Rectangle 8"/>
          <p:cNvSpPr/>
          <p:nvPr/>
        </p:nvSpPr>
        <p:spPr>
          <a:xfrm>
            <a:off x="5867400" y="4876800"/>
            <a:ext cx="1981200" cy="914400"/>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JS Classes</a:t>
            </a:r>
            <a:endParaRPr lang="en-US" dirty="0">
              <a:solidFill>
                <a:schemeClr val="tx1"/>
              </a:solidFill>
            </a:endParaRPr>
          </a:p>
        </p:txBody>
      </p:sp>
      <p:sp>
        <p:nvSpPr>
          <p:cNvPr id="10" name="Rectangle 9"/>
          <p:cNvSpPr/>
          <p:nvPr/>
        </p:nvSpPr>
        <p:spPr>
          <a:xfrm>
            <a:off x="5867400" y="3429000"/>
            <a:ext cx="1981200" cy="914400"/>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DOM</a:t>
            </a:r>
            <a:endParaRPr lang="en-US" dirty="0">
              <a:solidFill>
                <a:schemeClr val="tx1"/>
              </a:solidFill>
            </a:endParaRPr>
          </a:p>
        </p:txBody>
      </p:sp>
      <p:sp>
        <p:nvSpPr>
          <p:cNvPr id="11" name="Rectangle 10"/>
          <p:cNvSpPr/>
          <p:nvPr/>
        </p:nvSpPr>
        <p:spPr>
          <a:xfrm>
            <a:off x="5867400" y="2286000"/>
            <a:ext cx="1981200" cy="914400"/>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JS Objects</a:t>
            </a:r>
            <a:endParaRPr lang="en-US" dirty="0">
              <a:solidFill>
                <a:schemeClr val="tx1"/>
              </a:solidFill>
            </a:endParaRPr>
          </a:p>
        </p:txBody>
      </p:sp>
      <p:cxnSp>
        <p:nvCxnSpPr>
          <p:cNvPr id="12" name="Straight Arrow Connector 11"/>
          <p:cNvCxnSpPr>
            <a:stCxn id="7" idx="3"/>
            <a:endCxn id="11" idx="1"/>
          </p:cNvCxnSpPr>
          <p:nvPr/>
        </p:nvCxnSpPr>
        <p:spPr>
          <a:xfrm>
            <a:off x="3276600" y="2743200"/>
            <a:ext cx="2590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276600" y="5334000"/>
            <a:ext cx="2590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276600" y="3886200"/>
            <a:ext cx="2590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2921904"/>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B</a:t>
            </a:r>
            <a:r>
              <a:rPr lang="en" sz="3600" b="1" dirty="0" smtClean="0">
                <a:solidFill>
                  <a:srgbClr val="581722"/>
                </a:solidFill>
                <a:latin typeface="Trebuchet MS"/>
                <a:ea typeface="Trebuchet MS"/>
                <a:cs typeface="Trebuchet MS"/>
                <a:sym typeface="Trebuchet MS"/>
              </a:rPr>
              <a:t>ootstrapping</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pic>
        <p:nvPicPr>
          <p:cNvPr id="2" name="Picture 1"/>
          <p:cNvPicPr>
            <a:picLocks noChangeAspect="1"/>
          </p:cNvPicPr>
          <p:nvPr/>
        </p:nvPicPr>
        <p:blipFill>
          <a:blip r:embed="rId4"/>
          <a:stretch>
            <a:fillRect/>
          </a:stretch>
        </p:blipFill>
        <p:spPr>
          <a:xfrm>
            <a:off x="1563077" y="1616788"/>
            <a:ext cx="4837723" cy="4233008"/>
          </a:xfrm>
          <a:prstGeom prst="rect">
            <a:avLst/>
          </a:prstGeom>
        </p:spPr>
      </p:pic>
    </p:spTree>
    <p:extLst>
      <p:ext uri="{BB962C8B-B14F-4D97-AF65-F5344CB8AC3E}">
        <p14:creationId xmlns:p14="http://schemas.microsoft.com/office/powerpoint/2010/main" val="2003296253"/>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Expressions</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564049" y="1712035"/>
            <a:ext cx="7057541" cy="461665"/>
          </a:xfrm>
          <a:prstGeom prst="rect">
            <a:avLst/>
          </a:prstGeom>
        </p:spPr>
        <p:txBody>
          <a:bodyPr wrap="none">
            <a:spAutoFit/>
          </a:bodyPr>
          <a:lstStyle/>
          <a:p>
            <a:r>
              <a:rPr lang="en-US" sz="2400" dirty="0" err="1"/>
              <a:t>AngularJS</a:t>
            </a:r>
            <a:r>
              <a:rPr lang="en-US" sz="2400" dirty="0"/>
              <a:t> binds data to HTML using Expressions.</a:t>
            </a:r>
          </a:p>
        </p:txBody>
      </p:sp>
      <p:sp>
        <p:nvSpPr>
          <p:cNvPr id="3" name="Rectangle 2"/>
          <p:cNvSpPr/>
          <p:nvPr/>
        </p:nvSpPr>
        <p:spPr>
          <a:xfrm>
            <a:off x="564049" y="3059668"/>
            <a:ext cx="8502474" cy="2677656"/>
          </a:xfrm>
          <a:prstGeom prst="rect">
            <a:avLst/>
          </a:prstGeom>
        </p:spPr>
        <p:txBody>
          <a:bodyPr wrap="square">
            <a:spAutoFit/>
          </a:bodyPr>
          <a:lstStyle/>
          <a:p>
            <a:r>
              <a:rPr lang="en-US" sz="2400" dirty="0"/>
              <a:t>&lt;div&gt;</a:t>
            </a:r>
          </a:p>
          <a:p>
            <a:r>
              <a:rPr lang="en-US" sz="2400" dirty="0"/>
              <a:t> 	&lt;p&gt;My first expression: {{ 5 + 5 }}&lt;/p&gt;</a:t>
            </a:r>
          </a:p>
          <a:p>
            <a:r>
              <a:rPr lang="en-US" sz="2400" dirty="0"/>
              <a:t>&lt;/div</a:t>
            </a:r>
            <a:r>
              <a:rPr lang="en-US" sz="2400" dirty="0" smtClean="0"/>
              <a:t>&gt;</a:t>
            </a:r>
          </a:p>
          <a:p>
            <a:endParaRPr lang="en-US" sz="2400" dirty="0"/>
          </a:p>
          <a:p>
            <a:r>
              <a:rPr lang="en-US" sz="2400" dirty="0"/>
              <a:t>&lt;div </a:t>
            </a:r>
            <a:r>
              <a:rPr lang="en-US" sz="2400" dirty="0" err="1"/>
              <a:t>ng</a:t>
            </a:r>
            <a:r>
              <a:rPr lang="en-US" sz="2400" dirty="0"/>
              <a:t>-app="" </a:t>
            </a:r>
            <a:r>
              <a:rPr lang="en-US" sz="2400" dirty="0" err="1"/>
              <a:t>ng-init</a:t>
            </a:r>
            <a:r>
              <a:rPr lang="en-US" sz="2400" dirty="0"/>
              <a:t>="points=[1,15,19,2,40]"&gt;</a:t>
            </a:r>
          </a:p>
          <a:p>
            <a:r>
              <a:rPr lang="en-US" sz="2400" dirty="0"/>
              <a:t>&lt;p&gt;The third </a:t>
            </a:r>
            <a:r>
              <a:rPr lang="en-US" sz="2400" dirty="0" smtClean="0"/>
              <a:t>item </a:t>
            </a:r>
            <a:r>
              <a:rPr lang="en-US" sz="2400" dirty="0"/>
              <a:t>is &lt;span </a:t>
            </a:r>
            <a:r>
              <a:rPr lang="en-US" sz="2400" dirty="0" err="1"/>
              <a:t>ng</a:t>
            </a:r>
            <a:r>
              <a:rPr lang="en-US" sz="2400" dirty="0"/>
              <a:t>-bind="points[2]"&gt;&lt;/span&gt;&lt;/p&gt;</a:t>
            </a:r>
          </a:p>
          <a:p>
            <a:r>
              <a:rPr lang="en-US" sz="2400" dirty="0"/>
              <a:t>&lt;/div&gt;</a:t>
            </a:r>
          </a:p>
        </p:txBody>
      </p:sp>
    </p:spTree>
    <p:extLst>
      <p:ext uri="{BB962C8B-B14F-4D97-AF65-F5344CB8AC3E}">
        <p14:creationId xmlns:p14="http://schemas.microsoft.com/office/powerpoint/2010/main" val="2590925858"/>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Directives</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561973" y="6189375"/>
            <a:ext cx="3448054" cy="307777"/>
          </a:xfrm>
          <a:prstGeom prst="rect">
            <a:avLst/>
          </a:prstGeom>
        </p:spPr>
        <p:txBody>
          <a:bodyPr wrap="none">
            <a:spAutoFit/>
          </a:bodyPr>
          <a:lstStyle/>
          <a:p>
            <a:r>
              <a:rPr lang="en-US" dirty="0"/>
              <a:t>https://</a:t>
            </a:r>
            <a:r>
              <a:rPr lang="en-US" dirty="0" err="1"/>
              <a:t>docs.angularjs.org</a:t>
            </a:r>
            <a:r>
              <a:rPr lang="en-US" dirty="0"/>
              <a:t>/</a:t>
            </a:r>
            <a:r>
              <a:rPr lang="en-US" dirty="0" err="1"/>
              <a:t>api</a:t>
            </a:r>
            <a:r>
              <a:rPr lang="en-US" dirty="0"/>
              <a:t>/</a:t>
            </a:r>
            <a:r>
              <a:rPr lang="en-US" dirty="0" err="1"/>
              <a:t>ng</a:t>
            </a:r>
            <a:r>
              <a:rPr lang="en-US" dirty="0"/>
              <a:t>/directive</a:t>
            </a:r>
          </a:p>
        </p:txBody>
      </p:sp>
      <p:sp>
        <p:nvSpPr>
          <p:cNvPr id="3" name="Rectangle 2"/>
          <p:cNvSpPr/>
          <p:nvPr/>
        </p:nvSpPr>
        <p:spPr>
          <a:xfrm>
            <a:off x="561972" y="1467544"/>
            <a:ext cx="8249873" cy="830997"/>
          </a:xfrm>
          <a:prstGeom prst="rect">
            <a:avLst/>
          </a:prstGeom>
        </p:spPr>
        <p:txBody>
          <a:bodyPr wrap="square">
            <a:spAutoFit/>
          </a:bodyPr>
          <a:lstStyle/>
          <a:p>
            <a:r>
              <a:rPr lang="en-US" sz="2400" dirty="0" err="1"/>
              <a:t>AngularJS</a:t>
            </a:r>
            <a:r>
              <a:rPr lang="en-US" sz="2400" dirty="0"/>
              <a:t> lets you extend HTML with new attributes called Directives.</a:t>
            </a:r>
          </a:p>
        </p:txBody>
      </p:sp>
      <p:sp>
        <p:nvSpPr>
          <p:cNvPr id="4" name="Rectangle 3"/>
          <p:cNvSpPr/>
          <p:nvPr/>
        </p:nvSpPr>
        <p:spPr>
          <a:xfrm>
            <a:off x="761999" y="2628781"/>
            <a:ext cx="8049845" cy="1938992"/>
          </a:xfrm>
          <a:prstGeom prst="rect">
            <a:avLst/>
          </a:prstGeom>
        </p:spPr>
        <p:txBody>
          <a:bodyPr wrap="square">
            <a:spAutoFit/>
          </a:bodyPr>
          <a:lstStyle/>
          <a:p>
            <a:r>
              <a:rPr lang="en-US" sz="2400" dirty="0"/>
              <a:t>&lt;div </a:t>
            </a:r>
            <a:r>
              <a:rPr lang="en-US" sz="2400" dirty="0" err="1"/>
              <a:t>ng</a:t>
            </a:r>
            <a:r>
              <a:rPr lang="en-US" sz="2400" dirty="0"/>
              <a:t>-app="" </a:t>
            </a:r>
            <a:r>
              <a:rPr lang="en-US" sz="2400" dirty="0" err="1"/>
              <a:t>ng-init</a:t>
            </a:r>
            <a:r>
              <a:rPr lang="en-US" sz="2400" dirty="0"/>
              <a:t>="</a:t>
            </a:r>
            <a:r>
              <a:rPr lang="en-US" sz="2400" dirty="0" err="1"/>
              <a:t>firstName</a:t>
            </a:r>
            <a:r>
              <a:rPr lang="en-US" sz="2400" dirty="0"/>
              <a:t>='John'"&gt;</a:t>
            </a:r>
          </a:p>
          <a:p>
            <a:endParaRPr lang="en-US" sz="2400" dirty="0"/>
          </a:p>
          <a:p>
            <a:r>
              <a:rPr lang="en-US" sz="2400" dirty="0"/>
              <a:t>&lt;p&gt;Name: &lt;input type="text" </a:t>
            </a:r>
            <a:r>
              <a:rPr lang="en-US" sz="2400" dirty="0" err="1"/>
              <a:t>ng</a:t>
            </a:r>
            <a:r>
              <a:rPr lang="en-US" sz="2400" dirty="0"/>
              <a:t>-model="</a:t>
            </a:r>
            <a:r>
              <a:rPr lang="en-US" sz="2400" dirty="0" err="1"/>
              <a:t>firstName</a:t>
            </a:r>
            <a:r>
              <a:rPr lang="en-US" sz="2400" dirty="0"/>
              <a:t>"&gt;&lt;/p&gt;</a:t>
            </a:r>
          </a:p>
          <a:p>
            <a:r>
              <a:rPr lang="en-US" sz="2400" dirty="0"/>
              <a:t>&lt;p </a:t>
            </a:r>
            <a:r>
              <a:rPr lang="en-US" sz="2400" dirty="0" err="1"/>
              <a:t>ng</a:t>
            </a:r>
            <a:r>
              <a:rPr lang="en-US" sz="2400" dirty="0"/>
              <a:t>-bind="</a:t>
            </a:r>
            <a:r>
              <a:rPr lang="en-US" sz="2400" dirty="0" err="1"/>
              <a:t>firstName</a:t>
            </a:r>
            <a:r>
              <a:rPr lang="en-US" sz="2400" dirty="0"/>
              <a:t>"&gt;&lt;/p&gt;</a:t>
            </a:r>
          </a:p>
          <a:p>
            <a:r>
              <a:rPr lang="en-US" sz="2400" dirty="0"/>
              <a:t>&lt;/div&gt;</a:t>
            </a:r>
          </a:p>
        </p:txBody>
      </p:sp>
    </p:spTree>
    <p:extLst>
      <p:ext uri="{BB962C8B-B14F-4D97-AF65-F5344CB8AC3E}">
        <p14:creationId xmlns:p14="http://schemas.microsoft.com/office/powerpoint/2010/main" val="2590925858"/>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Directives</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3" name="Rectangle 2"/>
          <p:cNvSpPr/>
          <p:nvPr/>
        </p:nvSpPr>
        <p:spPr>
          <a:xfrm>
            <a:off x="561972" y="1467544"/>
            <a:ext cx="8249873" cy="461665"/>
          </a:xfrm>
          <a:prstGeom prst="rect">
            <a:avLst/>
          </a:prstGeom>
        </p:spPr>
        <p:txBody>
          <a:bodyPr wrap="square">
            <a:spAutoFit/>
          </a:bodyPr>
          <a:lstStyle/>
          <a:p>
            <a:endParaRPr lang="en-US" sz="2400" dirty="0"/>
          </a:p>
        </p:txBody>
      </p:sp>
      <p:sp>
        <p:nvSpPr>
          <p:cNvPr id="4" name="Rectangle 3"/>
          <p:cNvSpPr/>
          <p:nvPr/>
        </p:nvSpPr>
        <p:spPr>
          <a:xfrm>
            <a:off x="761999" y="2628781"/>
            <a:ext cx="8049845" cy="461665"/>
          </a:xfrm>
          <a:prstGeom prst="rect">
            <a:avLst/>
          </a:prstGeom>
        </p:spPr>
        <p:txBody>
          <a:bodyPr wrap="square">
            <a:spAutoFit/>
          </a:bodyPr>
          <a:lstStyle/>
          <a:p>
            <a:endParaRPr lang="en-US" sz="2400" dirty="0"/>
          </a:p>
        </p:txBody>
      </p:sp>
      <p:sp>
        <p:nvSpPr>
          <p:cNvPr id="5" name="TextBox 4"/>
          <p:cNvSpPr txBox="1"/>
          <p:nvPr/>
        </p:nvSpPr>
        <p:spPr>
          <a:xfrm>
            <a:off x="561972" y="1929209"/>
            <a:ext cx="7817107" cy="4524315"/>
          </a:xfrm>
          <a:prstGeom prst="rect">
            <a:avLst/>
          </a:prstGeom>
          <a:noFill/>
        </p:spPr>
        <p:txBody>
          <a:bodyPr wrap="square" rtlCol="0">
            <a:spAutoFit/>
          </a:bodyPr>
          <a:lstStyle/>
          <a:p>
            <a:r>
              <a:rPr lang="en-US" sz="2400" dirty="0"/>
              <a:t>&lt;div </a:t>
            </a:r>
            <a:r>
              <a:rPr lang="en-US" sz="2400" dirty="0" err="1"/>
              <a:t>ng</a:t>
            </a:r>
            <a:r>
              <a:rPr lang="en-US" sz="2400" dirty="0"/>
              <a:t>-app="" </a:t>
            </a:r>
            <a:r>
              <a:rPr lang="en-US" sz="2400" dirty="0" err="1"/>
              <a:t>ng-init</a:t>
            </a:r>
            <a:r>
              <a:rPr lang="en-US" sz="2400" dirty="0"/>
              <a:t>="names=[</a:t>
            </a:r>
          </a:p>
          <a:p>
            <a:r>
              <a:rPr lang="en-US" sz="2400" dirty="0"/>
              <a:t>{name:'</a:t>
            </a:r>
            <a:r>
              <a:rPr lang="en-US" sz="2400" dirty="0" err="1"/>
              <a:t>Jani</a:t>
            </a:r>
            <a:r>
              <a:rPr lang="en-US" sz="2400" dirty="0"/>
              <a:t>',</a:t>
            </a:r>
            <a:r>
              <a:rPr lang="en-US" sz="2400" dirty="0" err="1"/>
              <a:t>country:'Norway</a:t>
            </a:r>
            <a:r>
              <a:rPr lang="en-US" sz="2400" dirty="0"/>
              <a:t>'},</a:t>
            </a:r>
          </a:p>
          <a:p>
            <a:r>
              <a:rPr lang="en-US" sz="2400" dirty="0"/>
              <a:t>{name:'</a:t>
            </a:r>
            <a:r>
              <a:rPr lang="en-US" sz="2400" dirty="0" err="1"/>
              <a:t>Hege</a:t>
            </a:r>
            <a:r>
              <a:rPr lang="en-US" sz="2400" dirty="0"/>
              <a:t>',</a:t>
            </a:r>
            <a:r>
              <a:rPr lang="en-US" sz="2400" dirty="0" err="1"/>
              <a:t>country:'Sweden</a:t>
            </a:r>
            <a:r>
              <a:rPr lang="en-US" sz="2400" dirty="0"/>
              <a:t>'},</a:t>
            </a:r>
          </a:p>
          <a:p>
            <a:r>
              <a:rPr lang="en-US" sz="2400" dirty="0"/>
              <a:t>{</a:t>
            </a:r>
            <a:r>
              <a:rPr lang="en-US" sz="2400" dirty="0" err="1"/>
              <a:t>name:'Kai',country:'Denmark</a:t>
            </a:r>
            <a:r>
              <a:rPr lang="en-US" sz="2400" dirty="0"/>
              <a:t>'}]"&gt;</a:t>
            </a:r>
          </a:p>
          <a:p>
            <a:endParaRPr lang="en-US" sz="2400" dirty="0"/>
          </a:p>
          <a:p>
            <a:r>
              <a:rPr lang="en-US" sz="2400" dirty="0"/>
              <a:t>&lt;</a:t>
            </a:r>
            <a:r>
              <a:rPr lang="en-US" sz="2400" dirty="0" err="1"/>
              <a:t>ul</a:t>
            </a:r>
            <a:r>
              <a:rPr lang="en-US" sz="2400" dirty="0"/>
              <a:t>&gt;</a:t>
            </a:r>
          </a:p>
          <a:p>
            <a:r>
              <a:rPr lang="en-US" sz="2400" dirty="0"/>
              <a:t>  &lt;li </a:t>
            </a:r>
            <a:r>
              <a:rPr lang="en-US" sz="2400" dirty="0" err="1"/>
              <a:t>ng</a:t>
            </a:r>
            <a:r>
              <a:rPr lang="en-US" sz="2400" dirty="0"/>
              <a:t>-repeat</a:t>
            </a:r>
            <a:r>
              <a:rPr lang="en-US" sz="2400" dirty="0" smtClean="0"/>
              <a:t>=”x in </a:t>
            </a:r>
            <a:r>
              <a:rPr lang="en-US" sz="2400" dirty="0"/>
              <a:t>names"&gt;</a:t>
            </a:r>
          </a:p>
          <a:p>
            <a:r>
              <a:rPr lang="en-US" sz="2400" dirty="0"/>
              <a:t>    {{ </a:t>
            </a:r>
            <a:r>
              <a:rPr lang="en-US" sz="2400" dirty="0" err="1"/>
              <a:t>x.name</a:t>
            </a:r>
            <a:r>
              <a:rPr lang="en-US" sz="2400" dirty="0"/>
              <a:t> + ', ' + </a:t>
            </a:r>
            <a:r>
              <a:rPr lang="en-US" sz="2400" dirty="0" err="1"/>
              <a:t>x.country</a:t>
            </a:r>
            <a:r>
              <a:rPr lang="en-US" sz="2400" dirty="0"/>
              <a:t> }}</a:t>
            </a:r>
          </a:p>
          <a:p>
            <a:r>
              <a:rPr lang="en-US" sz="2400" dirty="0"/>
              <a:t>  &lt;/li&gt;</a:t>
            </a:r>
          </a:p>
          <a:p>
            <a:r>
              <a:rPr lang="en-US" sz="2400" dirty="0"/>
              <a:t>&lt;/</a:t>
            </a:r>
            <a:r>
              <a:rPr lang="en-US" sz="2400" dirty="0" err="1"/>
              <a:t>ul</a:t>
            </a:r>
            <a:r>
              <a:rPr lang="en-US" sz="2400" dirty="0"/>
              <a:t>&gt;</a:t>
            </a:r>
          </a:p>
          <a:p>
            <a:endParaRPr lang="en-US" sz="2400" dirty="0"/>
          </a:p>
          <a:p>
            <a:r>
              <a:rPr lang="en-US" sz="2400" dirty="0"/>
              <a:t>&lt;/div&gt;</a:t>
            </a:r>
          </a:p>
        </p:txBody>
      </p:sp>
    </p:spTree>
    <p:extLst>
      <p:ext uri="{BB962C8B-B14F-4D97-AF65-F5344CB8AC3E}">
        <p14:creationId xmlns:p14="http://schemas.microsoft.com/office/powerpoint/2010/main" val="1047263276"/>
      </p:ext>
    </p:extLst>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Controllers</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586154" y="1369855"/>
            <a:ext cx="8049846" cy="830997"/>
          </a:xfrm>
          <a:prstGeom prst="rect">
            <a:avLst/>
          </a:prstGeom>
        </p:spPr>
        <p:txBody>
          <a:bodyPr wrap="square">
            <a:spAutoFit/>
          </a:bodyPr>
          <a:lstStyle/>
          <a:p>
            <a:r>
              <a:rPr lang="en-US" sz="2400" dirty="0" err="1"/>
              <a:t>AngularJS</a:t>
            </a:r>
            <a:r>
              <a:rPr lang="en-US" sz="2400" dirty="0"/>
              <a:t> controllers </a:t>
            </a:r>
            <a:r>
              <a:rPr lang="en-US" sz="2400" i="1" dirty="0"/>
              <a:t>control the data</a:t>
            </a:r>
            <a:r>
              <a:rPr lang="en-US" sz="2400" dirty="0"/>
              <a:t> of </a:t>
            </a:r>
            <a:r>
              <a:rPr lang="en-US" sz="2400" dirty="0" err="1"/>
              <a:t>AngularJS</a:t>
            </a:r>
            <a:r>
              <a:rPr lang="en-US" sz="2400" dirty="0"/>
              <a:t> applications</a:t>
            </a:r>
            <a:r>
              <a:rPr lang="en-US" sz="2400" dirty="0" smtClean="0"/>
              <a:t>. </a:t>
            </a:r>
            <a:endParaRPr lang="en-US" sz="2400" dirty="0"/>
          </a:p>
        </p:txBody>
      </p:sp>
      <p:sp>
        <p:nvSpPr>
          <p:cNvPr id="3" name="Rectangle 2"/>
          <p:cNvSpPr/>
          <p:nvPr/>
        </p:nvSpPr>
        <p:spPr>
          <a:xfrm>
            <a:off x="1836626" y="2303513"/>
            <a:ext cx="4572000" cy="4616648"/>
          </a:xfrm>
          <a:prstGeom prst="rect">
            <a:avLst/>
          </a:prstGeom>
        </p:spPr>
        <p:txBody>
          <a:bodyPr>
            <a:spAutoFit/>
          </a:bodyPr>
          <a:lstStyle/>
          <a:p>
            <a:r>
              <a:rPr lang="en-US" dirty="0"/>
              <a:t>&lt;div </a:t>
            </a:r>
            <a:r>
              <a:rPr lang="en-US" dirty="0" err="1"/>
              <a:t>ng</a:t>
            </a:r>
            <a:r>
              <a:rPr lang="en-US" dirty="0"/>
              <a:t>-app="</a:t>
            </a:r>
            <a:r>
              <a:rPr lang="en-US" dirty="0" err="1"/>
              <a:t>myApp</a:t>
            </a:r>
            <a:r>
              <a:rPr lang="en-US" dirty="0"/>
              <a:t>" </a:t>
            </a:r>
            <a:r>
              <a:rPr lang="en-US" dirty="0" err="1"/>
              <a:t>ng</a:t>
            </a:r>
            <a:r>
              <a:rPr lang="en-US" dirty="0"/>
              <a:t>-controller="</a:t>
            </a:r>
            <a:r>
              <a:rPr lang="en-US" dirty="0" err="1"/>
              <a:t>personCtrl</a:t>
            </a:r>
            <a:r>
              <a:rPr lang="en-US" dirty="0"/>
              <a:t>"&gt;</a:t>
            </a:r>
          </a:p>
          <a:p>
            <a:endParaRPr lang="en-US" dirty="0"/>
          </a:p>
          <a:p>
            <a:r>
              <a:rPr lang="en-US" dirty="0"/>
              <a:t>First Name: &lt;input type="text" </a:t>
            </a:r>
            <a:r>
              <a:rPr lang="en-US" dirty="0" err="1"/>
              <a:t>ng</a:t>
            </a:r>
            <a:r>
              <a:rPr lang="en-US" dirty="0"/>
              <a:t>-model="</a:t>
            </a:r>
            <a:r>
              <a:rPr lang="en-US" dirty="0" err="1"/>
              <a:t>firstName</a:t>
            </a:r>
            <a:r>
              <a:rPr lang="en-US" dirty="0"/>
              <a:t>"&gt;&lt;</a:t>
            </a:r>
            <a:r>
              <a:rPr lang="en-US" dirty="0" err="1"/>
              <a:t>br</a:t>
            </a:r>
            <a:r>
              <a:rPr lang="en-US" dirty="0"/>
              <a:t>&gt;</a:t>
            </a:r>
          </a:p>
          <a:p>
            <a:r>
              <a:rPr lang="en-US" dirty="0"/>
              <a:t>Last Name: &lt;input type="text" </a:t>
            </a:r>
            <a:r>
              <a:rPr lang="en-US" dirty="0" err="1"/>
              <a:t>ng</a:t>
            </a:r>
            <a:r>
              <a:rPr lang="en-US" dirty="0"/>
              <a:t>-model="</a:t>
            </a:r>
            <a:r>
              <a:rPr lang="en-US" dirty="0" err="1"/>
              <a:t>lastName</a:t>
            </a:r>
            <a:r>
              <a:rPr lang="en-US" dirty="0"/>
              <a:t>"&gt;&lt;</a:t>
            </a:r>
            <a:r>
              <a:rPr lang="en-US" dirty="0" err="1"/>
              <a:t>br</a:t>
            </a:r>
            <a:r>
              <a:rPr lang="en-US" dirty="0"/>
              <a:t>&gt;</a:t>
            </a:r>
          </a:p>
          <a:p>
            <a:r>
              <a:rPr lang="en-US" dirty="0"/>
              <a:t>&lt;</a:t>
            </a:r>
            <a:r>
              <a:rPr lang="en-US" dirty="0" err="1"/>
              <a:t>br</a:t>
            </a:r>
            <a:r>
              <a:rPr lang="en-US" dirty="0"/>
              <a:t>&gt;</a:t>
            </a:r>
          </a:p>
          <a:p>
            <a:r>
              <a:rPr lang="en-US" dirty="0"/>
              <a:t>Full Name: {{</a:t>
            </a:r>
            <a:r>
              <a:rPr lang="en-US" dirty="0" err="1"/>
              <a:t>fullName</a:t>
            </a:r>
            <a:r>
              <a:rPr lang="en-US" dirty="0"/>
              <a:t>()}}</a:t>
            </a:r>
          </a:p>
          <a:p>
            <a:endParaRPr lang="en-US" dirty="0"/>
          </a:p>
          <a:p>
            <a:r>
              <a:rPr lang="en-US" dirty="0"/>
              <a:t>&lt;/div&gt;</a:t>
            </a:r>
          </a:p>
          <a:p>
            <a:endParaRPr lang="en-US" dirty="0"/>
          </a:p>
          <a:p>
            <a:r>
              <a:rPr lang="en-US" dirty="0"/>
              <a:t>&lt;script&gt;</a:t>
            </a:r>
          </a:p>
          <a:p>
            <a:r>
              <a:rPr lang="en-US" dirty="0" err="1"/>
              <a:t>var</a:t>
            </a:r>
            <a:r>
              <a:rPr lang="en-US" dirty="0"/>
              <a:t> app = </a:t>
            </a:r>
            <a:r>
              <a:rPr lang="en-US" dirty="0" err="1"/>
              <a:t>angular.module</a:t>
            </a:r>
            <a:r>
              <a:rPr lang="en-US" dirty="0"/>
              <a:t>('</a:t>
            </a:r>
            <a:r>
              <a:rPr lang="en-US" dirty="0" err="1"/>
              <a:t>myApp</a:t>
            </a:r>
            <a:r>
              <a:rPr lang="en-US" dirty="0"/>
              <a:t>', []);</a:t>
            </a:r>
          </a:p>
          <a:p>
            <a:r>
              <a:rPr lang="en-US" dirty="0" err="1"/>
              <a:t>app.controller</a:t>
            </a:r>
            <a:r>
              <a:rPr lang="en-US" dirty="0"/>
              <a:t>('</a:t>
            </a:r>
            <a:r>
              <a:rPr lang="en-US" dirty="0" err="1"/>
              <a:t>personCtrl</a:t>
            </a:r>
            <a:r>
              <a:rPr lang="en-US" dirty="0"/>
              <a:t>', function($scope) {</a:t>
            </a:r>
          </a:p>
          <a:p>
            <a:r>
              <a:rPr lang="en-US" dirty="0"/>
              <a:t>    $</a:t>
            </a:r>
            <a:r>
              <a:rPr lang="en-US" dirty="0" err="1"/>
              <a:t>scope.firstName</a:t>
            </a:r>
            <a:r>
              <a:rPr lang="en-US" dirty="0"/>
              <a:t> = "John";</a:t>
            </a:r>
          </a:p>
          <a:p>
            <a:r>
              <a:rPr lang="en-US" dirty="0"/>
              <a:t>    $</a:t>
            </a:r>
            <a:r>
              <a:rPr lang="en-US" dirty="0" err="1"/>
              <a:t>scope.lastName</a:t>
            </a:r>
            <a:r>
              <a:rPr lang="en-US" dirty="0"/>
              <a:t> = "Doe";</a:t>
            </a:r>
          </a:p>
          <a:p>
            <a:r>
              <a:rPr lang="en-US" dirty="0"/>
              <a:t>    $</a:t>
            </a:r>
            <a:r>
              <a:rPr lang="en-US" dirty="0" err="1"/>
              <a:t>scope.fullName</a:t>
            </a:r>
            <a:r>
              <a:rPr lang="en-US" dirty="0"/>
              <a:t> = function() {</a:t>
            </a:r>
          </a:p>
          <a:p>
            <a:r>
              <a:rPr lang="en-US" dirty="0"/>
              <a:t>        return $</a:t>
            </a:r>
            <a:r>
              <a:rPr lang="en-US" dirty="0" err="1"/>
              <a:t>scope.firstName</a:t>
            </a:r>
            <a:r>
              <a:rPr lang="en-US" dirty="0"/>
              <a:t> + " " + $</a:t>
            </a:r>
            <a:r>
              <a:rPr lang="en-US" dirty="0" err="1"/>
              <a:t>scope.lastName</a:t>
            </a:r>
            <a:r>
              <a:rPr lang="en-US" dirty="0"/>
              <a:t>;</a:t>
            </a:r>
          </a:p>
          <a:p>
            <a:r>
              <a:rPr lang="en-US" dirty="0"/>
              <a:t>    }</a:t>
            </a:r>
          </a:p>
          <a:p>
            <a:r>
              <a:rPr lang="en-US" dirty="0"/>
              <a:t>});</a:t>
            </a:r>
          </a:p>
          <a:p>
            <a:r>
              <a:rPr lang="en-US" dirty="0"/>
              <a:t>&lt;/script&gt;</a:t>
            </a:r>
          </a:p>
        </p:txBody>
      </p:sp>
    </p:spTree>
    <p:extLst>
      <p:ext uri="{BB962C8B-B14F-4D97-AF65-F5344CB8AC3E}">
        <p14:creationId xmlns:p14="http://schemas.microsoft.com/office/powerpoint/2010/main" val="2590925858"/>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Filters</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664309" y="2423895"/>
            <a:ext cx="7971693" cy="2308324"/>
          </a:xfrm>
          <a:prstGeom prst="rect">
            <a:avLst/>
          </a:prstGeom>
        </p:spPr>
        <p:txBody>
          <a:bodyPr wrap="square">
            <a:spAutoFit/>
          </a:bodyPr>
          <a:lstStyle/>
          <a:p>
            <a:r>
              <a:rPr lang="en-US" sz="2400" b="1" dirty="0"/>
              <a:t>Filter	</a:t>
            </a:r>
            <a:r>
              <a:rPr lang="en-US" sz="2400" b="1" dirty="0" smtClean="0"/>
              <a:t>          Description</a:t>
            </a:r>
            <a:endParaRPr lang="en-US" sz="2400" b="1" dirty="0"/>
          </a:p>
          <a:p>
            <a:r>
              <a:rPr lang="en-US" sz="2400" dirty="0"/>
              <a:t>currency	Format a number to a currency format.</a:t>
            </a:r>
          </a:p>
          <a:p>
            <a:r>
              <a:rPr lang="en-US" sz="2400" dirty="0"/>
              <a:t>filter	</a:t>
            </a:r>
            <a:r>
              <a:rPr lang="en-US" sz="2400" dirty="0" smtClean="0"/>
              <a:t>          Select </a:t>
            </a:r>
            <a:r>
              <a:rPr lang="en-US" sz="2400" dirty="0"/>
              <a:t>a subset of items from an array.</a:t>
            </a:r>
          </a:p>
          <a:p>
            <a:r>
              <a:rPr lang="en-US" sz="2400" dirty="0"/>
              <a:t>lowercase	Format a string to lower case.</a:t>
            </a:r>
          </a:p>
          <a:p>
            <a:r>
              <a:rPr lang="en-US" sz="2400" dirty="0" err="1"/>
              <a:t>orderBy</a:t>
            </a:r>
            <a:r>
              <a:rPr lang="en-US" sz="2400" dirty="0"/>
              <a:t>	Orders an array by an expression.</a:t>
            </a:r>
          </a:p>
          <a:p>
            <a:r>
              <a:rPr lang="en-US" sz="2400" dirty="0"/>
              <a:t>uppercase	Format a string to upper case.</a:t>
            </a:r>
          </a:p>
        </p:txBody>
      </p:sp>
      <p:sp>
        <p:nvSpPr>
          <p:cNvPr id="7" name="Rectangle 6"/>
          <p:cNvSpPr/>
          <p:nvPr/>
        </p:nvSpPr>
        <p:spPr>
          <a:xfrm>
            <a:off x="586154" y="1369855"/>
            <a:ext cx="8049846" cy="830997"/>
          </a:xfrm>
          <a:prstGeom prst="rect">
            <a:avLst/>
          </a:prstGeom>
        </p:spPr>
        <p:txBody>
          <a:bodyPr wrap="square">
            <a:spAutoFit/>
          </a:bodyPr>
          <a:lstStyle/>
          <a:p>
            <a:r>
              <a:rPr lang="en-US" sz="2400" dirty="0" smtClean="0"/>
              <a:t>Filter is used to do some transformation of the scoped Data. Filter is applied using the symbol | (pipe).</a:t>
            </a:r>
            <a:endParaRPr lang="en-US" sz="2400" dirty="0"/>
          </a:p>
        </p:txBody>
      </p:sp>
      <p:sp>
        <p:nvSpPr>
          <p:cNvPr id="3" name="Rectangle 2"/>
          <p:cNvSpPr/>
          <p:nvPr/>
        </p:nvSpPr>
        <p:spPr>
          <a:xfrm>
            <a:off x="820614" y="4947690"/>
            <a:ext cx="5255847" cy="1815882"/>
          </a:xfrm>
          <a:prstGeom prst="rect">
            <a:avLst/>
          </a:prstGeom>
        </p:spPr>
        <p:txBody>
          <a:bodyPr wrap="square">
            <a:spAutoFit/>
          </a:bodyPr>
          <a:lstStyle/>
          <a:p>
            <a:r>
              <a:rPr lang="en-US" dirty="0"/>
              <a:t>&lt;div </a:t>
            </a:r>
            <a:r>
              <a:rPr lang="en-US" dirty="0" err="1"/>
              <a:t>ng</a:t>
            </a:r>
            <a:r>
              <a:rPr lang="en-US" dirty="0"/>
              <a:t>-app="</a:t>
            </a:r>
            <a:r>
              <a:rPr lang="en-US" dirty="0" err="1"/>
              <a:t>myApp</a:t>
            </a:r>
            <a:r>
              <a:rPr lang="en-US" dirty="0"/>
              <a:t>" </a:t>
            </a:r>
            <a:r>
              <a:rPr lang="en-US" dirty="0" err="1"/>
              <a:t>ng</a:t>
            </a:r>
            <a:r>
              <a:rPr lang="en-US" dirty="0"/>
              <a:t>-controller="</a:t>
            </a:r>
            <a:r>
              <a:rPr lang="en-US" dirty="0" err="1"/>
              <a:t>costCtrl</a:t>
            </a:r>
            <a:r>
              <a:rPr lang="en-US" dirty="0"/>
              <a:t>"&gt;</a:t>
            </a:r>
          </a:p>
          <a:p>
            <a:endParaRPr lang="en-US" dirty="0"/>
          </a:p>
          <a:p>
            <a:r>
              <a:rPr lang="en-US" dirty="0"/>
              <a:t>&lt;input type="number" </a:t>
            </a:r>
            <a:r>
              <a:rPr lang="en-US" dirty="0" err="1"/>
              <a:t>ng</a:t>
            </a:r>
            <a:r>
              <a:rPr lang="en-US" dirty="0"/>
              <a:t>-model="quantity"&gt;</a:t>
            </a:r>
          </a:p>
          <a:p>
            <a:r>
              <a:rPr lang="en-US" dirty="0"/>
              <a:t>&lt;input type="number" </a:t>
            </a:r>
            <a:r>
              <a:rPr lang="en-US" dirty="0" err="1"/>
              <a:t>ng</a:t>
            </a:r>
            <a:r>
              <a:rPr lang="en-US" dirty="0"/>
              <a:t>-model="price"&gt;</a:t>
            </a:r>
          </a:p>
          <a:p>
            <a:endParaRPr lang="en-US" dirty="0"/>
          </a:p>
          <a:p>
            <a:r>
              <a:rPr lang="en-US" dirty="0"/>
              <a:t>&lt;p&gt;Total = {{ (quantity * price) | currency }}&lt;/p&gt;</a:t>
            </a:r>
          </a:p>
          <a:p>
            <a:endParaRPr lang="en-US" dirty="0"/>
          </a:p>
          <a:p>
            <a:r>
              <a:rPr lang="en-US" dirty="0"/>
              <a:t>&lt;/div&gt;</a:t>
            </a:r>
          </a:p>
        </p:txBody>
      </p:sp>
    </p:spTree>
    <p:extLst>
      <p:ext uri="{BB962C8B-B14F-4D97-AF65-F5344CB8AC3E}">
        <p14:creationId xmlns:p14="http://schemas.microsoft.com/office/powerpoint/2010/main" val="2590925858"/>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pic>
        <p:nvPicPr>
          <p:cNvPr id="32" name="Shape 32"/>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33" name="Shape 33"/>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4" name="Shape 34"/>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 sz="3600" b="1" dirty="0">
                <a:solidFill>
                  <a:srgbClr val="581722"/>
                </a:solidFill>
                <a:latin typeface="Trebuchet MS"/>
                <a:ea typeface="Trebuchet MS"/>
                <a:cs typeface="Trebuchet MS"/>
                <a:sym typeface="Trebuchet MS"/>
              </a:rPr>
              <a:t>What is AngularJS</a:t>
            </a:r>
          </a:p>
        </p:txBody>
      </p:sp>
      <p:sp>
        <p:nvSpPr>
          <p:cNvPr id="35" name="Shape 35"/>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488461" y="2051538"/>
            <a:ext cx="8206153" cy="2862322"/>
          </a:xfrm>
          <a:prstGeom prst="rect">
            <a:avLst/>
          </a:prstGeom>
        </p:spPr>
        <p:txBody>
          <a:bodyPr wrap="square">
            <a:spAutoFit/>
          </a:bodyPr>
          <a:lstStyle/>
          <a:p>
            <a:pPr marL="571500" indent="-571500">
              <a:buFont typeface="Wingdings" charset="0"/>
              <a:buChar char="à"/>
            </a:pPr>
            <a:r>
              <a:rPr lang="en-US" sz="3600" dirty="0" err="1" smtClean="0"/>
              <a:t>Javascript</a:t>
            </a:r>
            <a:r>
              <a:rPr lang="en-US" sz="3600" dirty="0" smtClean="0"/>
              <a:t> </a:t>
            </a:r>
            <a:r>
              <a:rPr lang="en-US" sz="3600" dirty="0"/>
              <a:t>Framework </a:t>
            </a:r>
            <a:endParaRPr lang="en-US" sz="3600" dirty="0" smtClean="0"/>
          </a:p>
          <a:p>
            <a:pPr marL="571500" indent="-571500">
              <a:buFont typeface="Wingdings" charset="0"/>
              <a:buChar char="à"/>
            </a:pPr>
            <a:r>
              <a:rPr lang="en-US" sz="3600" dirty="0" smtClean="0"/>
              <a:t>MVC</a:t>
            </a:r>
          </a:p>
          <a:p>
            <a:pPr marL="571500" indent="-571500">
              <a:buFont typeface="Wingdings" charset="0"/>
              <a:buChar char="à"/>
            </a:pPr>
            <a:r>
              <a:rPr lang="en-US" sz="3600" dirty="0" smtClean="0"/>
              <a:t>for </a:t>
            </a:r>
            <a:r>
              <a:rPr lang="en-US" sz="3600" dirty="0"/>
              <a:t>Rich Web Application </a:t>
            </a:r>
            <a:r>
              <a:rPr lang="en-US" sz="3600" dirty="0" smtClean="0"/>
              <a:t>Development</a:t>
            </a:r>
          </a:p>
          <a:p>
            <a:pPr marL="571500" indent="-571500">
              <a:buFont typeface="Wingdings" charset="0"/>
              <a:buChar char="à"/>
            </a:pPr>
            <a:r>
              <a:rPr lang="en-US" sz="3600" dirty="0"/>
              <a:t>by Google </a:t>
            </a: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Server Interaction</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507999" y="1408928"/>
            <a:ext cx="8088923" cy="830997"/>
          </a:xfrm>
          <a:prstGeom prst="rect">
            <a:avLst/>
          </a:prstGeom>
        </p:spPr>
        <p:txBody>
          <a:bodyPr wrap="square">
            <a:spAutoFit/>
          </a:bodyPr>
          <a:lstStyle/>
          <a:p>
            <a:r>
              <a:rPr lang="en-US" sz="2400" dirty="0"/>
              <a:t>$http is an </a:t>
            </a:r>
            <a:r>
              <a:rPr lang="en-US" sz="2400" dirty="0" err="1"/>
              <a:t>AngularJS</a:t>
            </a:r>
            <a:r>
              <a:rPr lang="en-US" sz="2400" dirty="0"/>
              <a:t> service for reading data from remote servers.</a:t>
            </a:r>
          </a:p>
        </p:txBody>
      </p:sp>
      <p:sp>
        <p:nvSpPr>
          <p:cNvPr id="3" name="Rectangle 2"/>
          <p:cNvSpPr/>
          <p:nvPr/>
        </p:nvSpPr>
        <p:spPr>
          <a:xfrm>
            <a:off x="644769" y="2253169"/>
            <a:ext cx="8421754" cy="4524316"/>
          </a:xfrm>
          <a:prstGeom prst="rect">
            <a:avLst/>
          </a:prstGeom>
        </p:spPr>
        <p:txBody>
          <a:bodyPr wrap="square">
            <a:spAutoFit/>
          </a:bodyPr>
          <a:lstStyle/>
          <a:p>
            <a:r>
              <a:rPr lang="en-US" sz="1600" dirty="0"/>
              <a:t>{</a:t>
            </a:r>
          </a:p>
          <a:p>
            <a:r>
              <a:rPr lang="en-US" sz="1600" dirty="0"/>
              <a:t>"records": [</a:t>
            </a:r>
          </a:p>
          <a:p>
            <a:r>
              <a:rPr lang="en-US" sz="1600" dirty="0"/>
              <a:t>  {</a:t>
            </a:r>
          </a:p>
          <a:p>
            <a:r>
              <a:rPr lang="en-US" sz="1600" dirty="0"/>
              <a:t>    "Name" : "</a:t>
            </a:r>
            <a:r>
              <a:rPr lang="en-US" sz="1600" dirty="0" err="1"/>
              <a:t>Alfreds</a:t>
            </a:r>
            <a:r>
              <a:rPr lang="en-US" sz="1600" dirty="0"/>
              <a:t> </a:t>
            </a:r>
            <a:r>
              <a:rPr lang="en-US" sz="1600" dirty="0" err="1"/>
              <a:t>Futterkiste</a:t>
            </a:r>
            <a:r>
              <a:rPr lang="en-US" sz="1600" dirty="0"/>
              <a:t>",</a:t>
            </a:r>
          </a:p>
          <a:p>
            <a:r>
              <a:rPr lang="en-US" sz="1600" dirty="0"/>
              <a:t>    "City" : "Berlin",</a:t>
            </a:r>
          </a:p>
          <a:p>
            <a:r>
              <a:rPr lang="en-US" sz="1600" dirty="0"/>
              <a:t>    "Country" : "Germany"</a:t>
            </a:r>
          </a:p>
          <a:p>
            <a:r>
              <a:rPr lang="en-US" sz="1600" dirty="0"/>
              <a:t>  },</a:t>
            </a:r>
          </a:p>
          <a:p>
            <a:r>
              <a:rPr lang="en-US" sz="1600" dirty="0"/>
              <a:t>  {</a:t>
            </a:r>
          </a:p>
          <a:p>
            <a:r>
              <a:rPr lang="en-US" sz="1600" dirty="0"/>
              <a:t>    "Name" : "</a:t>
            </a:r>
            <a:r>
              <a:rPr lang="en-US" sz="1600" dirty="0" err="1"/>
              <a:t>Berglunds</a:t>
            </a:r>
            <a:r>
              <a:rPr lang="en-US" sz="1600" dirty="0"/>
              <a:t> </a:t>
            </a:r>
            <a:r>
              <a:rPr lang="en-US" sz="1600" dirty="0" err="1"/>
              <a:t>snabbköp</a:t>
            </a:r>
            <a:r>
              <a:rPr lang="en-US" sz="1600" dirty="0"/>
              <a:t>",</a:t>
            </a:r>
          </a:p>
          <a:p>
            <a:r>
              <a:rPr lang="en-US" sz="1600" dirty="0"/>
              <a:t>    "City" : "</a:t>
            </a:r>
            <a:r>
              <a:rPr lang="en-US" sz="1600" dirty="0" err="1"/>
              <a:t>Luleå</a:t>
            </a:r>
            <a:r>
              <a:rPr lang="en-US" sz="1600" dirty="0"/>
              <a:t>",</a:t>
            </a:r>
          </a:p>
          <a:p>
            <a:r>
              <a:rPr lang="en-US" sz="1600" dirty="0"/>
              <a:t>    "Country" : "Sweden"</a:t>
            </a:r>
          </a:p>
          <a:p>
            <a:r>
              <a:rPr lang="en-US" sz="1600" dirty="0"/>
              <a:t>  },</a:t>
            </a:r>
          </a:p>
          <a:p>
            <a:r>
              <a:rPr lang="en-US" sz="1600" dirty="0"/>
              <a:t>  {</a:t>
            </a:r>
          </a:p>
          <a:p>
            <a:r>
              <a:rPr lang="en-US" sz="1600" dirty="0"/>
              <a:t>    "Name" : "Centro </a:t>
            </a:r>
            <a:r>
              <a:rPr lang="en-US" sz="1600" dirty="0" err="1"/>
              <a:t>comercial</a:t>
            </a:r>
            <a:r>
              <a:rPr lang="en-US" sz="1600" dirty="0"/>
              <a:t> </a:t>
            </a:r>
            <a:r>
              <a:rPr lang="en-US" sz="1600" dirty="0" err="1"/>
              <a:t>Moctezuma</a:t>
            </a:r>
            <a:r>
              <a:rPr lang="en-US" sz="1600" dirty="0"/>
              <a:t>",</a:t>
            </a:r>
          </a:p>
          <a:p>
            <a:r>
              <a:rPr lang="en-US" sz="1600" dirty="0"/>
              <a:t>    "City" : "México D.F.",</a:t>
            </a:r>
          </a:p>
          <a:p>
            <a:r>
              <a:rPr lang="en-US" sz="1600" dirty="0"/>
              <a:t>    "Country" : "Mexico"</a:t>
            </a:r>
          </a:p>
          <a:p>
            <a:r>
              <a:rPr lang="en-US" sz="1600" dirty="0"/>
              <a:t>  }</a:t>
            </a:r>
          </a:p>
          <a:p>
            <a:r>
              <a:rPr lang="en-US" sz="1600" dirty="0" smtClean="0"/>
              <a:t>]}</a:t>
            </a:r>
            <a:endParaRPr lang="en-US" sz="1600" dirty="0"/>
          </a:p>
        </p:txBody>
      </p:sp>
    </p:spTree>
    <p:extLst>
      <p:ext uri="{BB962C8B-B14F-4D97-AF65-F5344CB8AC3E}">
        <p14:creationId xmlns:p14="http://schemas.microsoft.com/office/powerpoint/2010/main" val="2590925858"/>
      </p:ext>
    </p:extLst>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Server Interaction</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507999" y="1408928"/>
            <a:ext cx="8088923" cy="830997"/>
          </a:xfrm>
          <a:prstGeom prst="rect">
            <a:avLst/>
          </a:prstGeom>
        </p:spPr>
        <p:txBody>
          <a:bodyPr wrap="square">
            <a:spAutoFit/>
          </a:bodyPr>
          <a:lstStyle/>
          <a:p>
            <a:r>
              <a:rPr lang="en-US" sz="2400" dirty="0"/>
              <a:t>$http is an </a:t>
            </a:r>
            <a:r>
              <a:rPr lang="en-US" sz="2400" dirty="0" err="1"/>
              <a:t>AngularJS</a:t>
            </a:r>
            <a:r>
              <a:rPr lang="en-US" sz="2400" dirty="0"/>
              <a:t> service for reading data from remote servers.</a:t>
            </a:r>
          </a:p>
        </p:txBody>
      </p:sp>
      <p:sp>
        <p:nvSpPr>
          <p:cNvPr id="3" name="Rectangle 2"/>
          <p:cNvSpPr/>
          <p:nvPr/>
        </p:nvSpPr>
        <p:spPr>
          <a:xfrm>
            <a:off x="644769" y="2565777"/>
            <a:ext cx="8421754" cy="4247317"/>
          </a:xfrm>
          <a:prstGeom prst="rect">
            <a:avLst/>
          </a:prstGeom>
        </p:spPr>
        <p:txBody>
          <a:bodyPr wrap="square">
            <a:spAutoFit/>
          </a:bodyPr>
          <a:lstStyle/>
          <a:p>
            <a:r>
              <a:rPr lang="en-US" sz="1800" dirty="0"/>
              <a:t>&lt;div </a:t>
            </a:r>
            <a:r>
              <a:rPr lang="en-US" sz="1800" dirty="0" err="1"/>
              <a:t>ng</a:t>
            </a:r>
            <a:r>
              <a:rPr lang="en-US" sz="1800" dirty="0"/>
              <a:t>-app="</a:t>
            </a:r>
            <a:r>
              <a:rPr lang="en-US" sz="1800" dirty="0" err="1"/>
              <a:t>myApp</a:t>
            </a:r>
            <a:r>
              <a:rPr lang="en-US" sz="1800" dirty="0"/>
              <a:t>" </a:t>
            </a:r>
            <a:r>
              <a:rPr lang="en-US" sz="1800" dirty="0" err="1"/>
              <a:t>ng</a:t>
            </a:r>
            <a:r>
              <a:rPr lang="en-US" sz="1800" dirty="0"/>
              <a:t>-controller="</a:t>
            </a:r>
            <a:r>
              <a:rPr lang="en-US" sz="1800" dirty="0" err="1"/>
              <a:t>customersCtrl</a:t>
            </a:r>
            <a:r>
              <a:rPr lang="en-US" sz="1800" dirty="0"/>
              <a:t>"&gt; </a:t>
            </a:r>
          </a:p>
          <a:p>
            <a:r>
              <a:rPr lang="en-US" sz="1800" dirty="0"/>
              <a:t>&lt;</a:t>
            </a:r>
            <a:r>
              <a:rPr lang="en-US" sz="1800" dirty="0" err="1"/>
              <a:t>ul</a:t>
            </a:r>
            <a:r>
              <a:rPr lang="en-US" sz="1800" dirty="0"/>
              <a:t>&gt;</a:t>
            </a:r>
          </a:p>
          <a:p>
            <a:r>
              <a:rPr lang="en-US" sz="1800" dirty="0"/>
              <a:t>  &lt;li </a:t>
            </a:r>
            <a:r>
              <a:rPr lang="en-US" sz="1800" dirty="0" err="1"/>
              <a:t>ng</a:t>
            </a:r>
            <a:r>
              <a:rPr lang="en-US" sz="1800" dirty="0"/>
              <a:t>-repeat="x in names"&gt;</a:t>
            </a:r>
          </a:p>
          <a:p>
            <a:r>
              <a:rPr lang="en-US" sz="1800" dirty="0"/>
              <a:t>    {{ </a:t>
            </a:r>
            <a:r>
              <a:rPr lang="en-US" sz="1800" dirty="0" err="1"/>
              <a:t>x.Name</a:t>
            </a:r>
            <a:r>
              <a:rPr lang="en-US" sz="1800" dirty="0"/>
              <a:t> + ', ' + </a:t>
            </a:r>
            <a:r>
              <a:rPr lang="en-US" sz="1800" dirty="0" err="1"/>
              <a:t>x.Country</a:t>
            </a:r>
            <a:r>
              <a:rPr lang="en-US" sz="1800" dirty="0"/>
              <a:t> }}</a:t>
            </a:r>
          </a:p>
          <a:p>
            <a:r>
              <a:rPr lang="en-US" sz="1800" dirty="0"/>
              <a:t>  &lt;/li&gt;</a:t>
            </a:r>
          </a:p>
          <a:p>
            <a:r>
              <a:rPr lang="en-US" sz="1800" dirty="0"/>
              <a:t>&lt;/</a:t>
            </a:r>
            <a:r>
              <a:rPr lang="en-US" sz="1800" dirty="0" err="1"/>
              <a:t>ul</a:t>
            </a:r>
            <a:r>
              <a:rPr lang="en-US" sz="1800" dirty="0" smtClean="0"/>
              <a:t>&gt;</a:t>
            </a:r>
            <a:endParaRPr lang="en-US" sz="1800" dirty="0"/>
          </a:p>
          <a:p>
            <a:r>
              <a:rPr lang="en-US" sz="1800" dirty="0"/>
              <a:t>&lt;/div&gt;</a:t>
            </a:r>
          </a:p>
          <a:p>
            <a:endParaRPr lang="en-US" sz="1800" dirty="0"/>
          </a:p>
          <a:p>
            <a:r>
              <a:rPr lang="en-US" sz="1800" dirty="0"/>
              <a:t>&lt;script&gt;</a:t>
            </a:r>
          </a:p>
          <a:p>
            <a:r>
              <a:rPr lang="en-US" sz="1800" dirty="0" err="1"/>
              <a:t>var</a:t>
            </a:r>
            <a:r>
              <a:rPr lang="en-US" sz="1800" dirty="0"/>
              <a:t> app = </a:t>
            </a:r>
            <a:r>
              <a:rPr lang="en-US" sz="1800" dirty="0" err="1"/>
              <a:t>angular.module</a:t>
            </a:r>
            <a:r>
              <a:rPr lang="en-US" sz="1800" dirty="0"/>
              <a:t>('</a:t>
            </a:r>
            <a:r>
              <a:rPr lang="en-US" sz="1800" dirty="0" err="1"/>
              <a:t>myApp</a:t>
            </a:r>
            <a:r>
              <a:rPr lang="en-US" sz="1800" dirty="0"/>
              <a:t>', []);</a:t>
            </a:r>
          </a:p>
          <a:p>
            <a:r>
              <a:rPr lang="en-US" sz="1800" dirty="0" err="1"/>
              <a:t>app.controller</a:t>
            </a:r>
            <a:r>
              <a:rPr lang="en-US" sz="1800" dirty="0"/>
              <a:t>('</a:t>
            </a:r>
            <a:r>
              <a:rPr lang="en-US" sz="1800" dirty="0" err="1"/>
              <a:t>customersCtrl</a:t>
            </a:r>
            <a:r>
              <a:rPr lang="en-US" sz="1800" dirty="0"/>
              <a:t>', function($scope, $http) {</a:t>
            </a:r>
          </a:p>
          <a:p>
            <a:r>
              <a:rPr lang="en-US" sz="1800" dirty="0"/>
              <a:t>    $</a:t>
            </a:r>
            <a:r>
              <a:rPr lang="en-US" sz="1800" dirty="0" err="1"/>
              <a:t>http.get</a:t>
            </a:r>
            <a:r>
              <a:rPr lang="en-US" sz="1800" dirty="0"/>
              <a:t>("http://www.w3schools.com/angular/</a:t>
            </a:r>
            <a:r>
              <a:rPr lang="en-US" sz="1800" dirty="0" err="1"/>
              <a:t>customers.php</a:t>
            </a:r>
            <a:r>
              <a:rPr lang="en-US" sz="1800" dirty="0"/>
              <a:t>")</a:t>
            </a:r>
          </a:p>
          <a:p>
            <a:r>
              <a:rPr lang="en-US" sz="1800" dirty="0"/>
              <a:t>    .success(function(response) {$</a:t>
            </a:r>
            <a:r>
              <a:rPr lang="en-US" sz="1800" dirty="0" err="1"/>
              <a:t>scope.names</a:t>
            </a:r>
            <a:r>
              <a:rPr lang="en-US" sz="1800" dirty="0"/>
              <a:t> = </a:t>
            </a:r>
            <a:r>
              <a:rPr lang="en-US" sz="1800" dirty="0" err="1" smtClean="0"/>
              <a:t>response.records</a:t>
            </a:r>
            <a:r>
              <a:rPr lang="en-US" sz="1800" dirty="0" smtClean="0"/>
              <a:t>;</a:t>
            </a:r>
            <a:r>
              <a:rPr lang="en-US" sz="1800" dirty="0"/>
              <a:t>});</a:t>
            </a:r>
          </a:p>
          <a:p>
            <a:r>
              <a:rPr lang="en-US" sz="1800" dirty="0"/>
              <a:t>});</a:t>
            </a:r>
          </a:p>
          <a:p>
            <a:r>
              <a:rPr lang="en-US" sz="1800" dirty="0"/>
              <a:t>&lt;/script&gt;</a:t>
            </a:r>
          </a:p>
        </p:txBody>
      </p:sp>
    </p:spTree>
    <p:extLst>
      <p:ext uri="{BB962C8B-B14F-4D97-AF65-F5344CB8AC3E}">
        <p14:creationId xmlns:p14="http://schemas.microsoft.com/office/powerpoint/2010/main" val="4031471999"/>
      </p:ext>
    </p:extLst>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Modules</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508000" y="1490008"/>
            <a:ext cx="8382000" cy="1200328"/>
          </a:xfrm>
          <a:prstGeom prst="rect">
            <a:avLst/>
          </a:prstGeom>
        </p:spPr>
        <p:txBody>
          <a:bodyPr wrap="square">
            <a:spAutoFit/>
          </a:bodyPr>
          <a:lstStyle/>
          <a:p>
            <a:r>
              <a:rPr lang="en-US" sz="2400" dirty="0"/>
              <a:t>A module is a container for the different parts of an application. All application controllers should belong to a module.</a:t>
            </a:r>
          </a:p>
        </p:txBody>
      </p:sp>
      <p:sp>
        <p:nvSpPr>
          <p:cNvPr id="3" name="Rectangle 2"/>
          <p:cNvSpPr/>
          <p:nvPr/>
        </p:nvSpPr>
        <p:spPr>
          <a:xfrm>
            <a:off x="801083" y="2861723"/>
            <a:ext cx="7131532" cy="3693319"/>
          </a:xfrm>
          <a:prstGeom prst="rect">
            <a:avLst/>
          </a:prstGeom>
        </p:spPr>
        <p:txBody>
          <a:bodyPr wrap="square">
            <a:spAutoFit/>
          </a:bodyPr>
          <a:lstStyle/>
          <a:p>
            <a:r>
              <a:rPr lang="en-US" sz="1800" dirty="0"/>
              <a:t>&lt;body</a:t>
            </a:r>
            <a:r>
              <a:rPr lang="en-US" sz="1800" dirty="0" smtClean="0"/>
              <a:t>&gt;</a:t>
            </a:r>
            <a:endParaRPr lang="en-US" sz="1800" dirty="0"/>
          </a:p>
          <a:p>
            <a:r>
              <a:rPr lang="en-US" sz="1800" dirty="0"/>
              <a:t>&lt;div </a:t>
            </a:r>
            <a:r>
              <a:rPr lang="en-US" sz="1800" b="1" dirty="0" err="1"/>
              <a:t>ng</a:t>
            </a:r>
            <a:r>
              <a:rPr lang="en-US" sz="1800" b="1" dirty="0"/>
              <a:t>-app="</a:t>
            </a:r>
            <a:r>
              <a:rPr lang="en-US" sz="1800" b="1" dirty="0" err="1"/>
              <a:t>myApp</a:t>
            </a:r>
            <a:r>
              <a:rPr lang="en-US" sz="1800" b="1" dirty="0"/>
              <a:t>"</a:t>
            </a:r>
            <a:r>
              <a:rPr lang="en-US" sz="1800" dirty="0"/>
              <a:t> </a:t>
            </a:r>
            <a:r>
              <a:rPr lang="en-US" sz="1800" dirty="0" err="1"/>
              <a:t>ng</a:t>
            </a:r>
            <a:r>
              <a:rPr lang="en-US" sz="1800" dirty="0"/>
              <a:t>-controller="</a:t>
            </a:r>
            <a:r>
              <a:rPr lang="en-US" sz="1800" dirty="0" err="1"/>
              <a:t>myCtrl</a:t>
            </a:r>
            <a:r>
              <a:rPr lang="en-US" sz="1800" dirty="0"/>
              <a:t>"&gt;</a:t>
            </a:r>
          </a:p>
          <a:p>
            <a:r>
              <a:rPr lang="en-US" sz="1800" dirty="0"/>
              <a:t>{{ </a:t>
            </a:r>
            <a:r>
              <a:rPr lang="en-US" sz="1800" dirty="0" err="1"/>
              <a:t>firstName</a:t>
            </a:r>
            <a:r>
              <a:rPr lang="en-US" sz="1800" dirty="0"/>
              <a:t> + " " + </a:t>
            </a:r>
            <a:r>
              <a:rPr lang="en-US" sz="1800" dirty="0" err="1"/>
              <a:t>lastName</a:t>
            </a:r>
            <a:r>
              <a:rPr lang="en-US" sz="1800" dirty="0"/>
              <a:t> }}</a:t>
            </a:r>
          </a:p>
          <a:p>
            <a:r>
              <a:rPr lang="en-US" sz="1800" dirty="0"/>
              <a:t>&lt;/div</a:t>
            </a:r>
            <a:r>
              <a:rPr lang="en-US" sz="1800" dirty="0" smtClean="0"/>
              <a:t>&gt;</a:t>
            </a:r>
          </a:p>
          <a:p>
            <a:endParaRPr lang="en-US" sz="1800" dirty="0"/>
          </a:p>
          <a:p>
            <a:r>
              <a:rPr lang="en-US" sz="1800" dirty="0"/>
              <a:t>&lt;script&gt;</a:t>
            </a:r>
          </a:p>
          <a:p>
            <a:r>
              <a:rPr lang="en-US" sz="1800" dirty="0" err="1"/>
              <a:t>var</a:t>
            </a:r>
            <a:r>
              <a:rPr lang="en-US" sz="1800" dirty="0"/>
              <a:t> app = </a:t>
            </a:r>
            <a:r>
              <a:rPr lang="en-US" sz="1800" dirty="0" err="1"/>
              <a:t>angular.module</a:t>
            </a:r>
            <a:r>
              <a:rPr lang="en-US" sz="1800" dirty="0"/>
              <a:t>("</a:t>
            </a:r>
            <a:r>
              <a:rPr lang="en-US" sz="1800" dirty="0" err="1"/>
              <a:t>myApp</a:t>
            </a:r>
            <a:r>
              <a:rPr lang="en-US" sz="1800" dirty="0"/>
              <a:t>", []);</a:t>
            </a:r>
          </a:p>
          <a:p>
            <a:r>
              <a:rPr lang="en-US" sz="1800" dirty="0" err="1"/>
              <a:t>app.controller</a:t>
            </a:r>
            <a:r>
              <a:rPr lang="en-US" sz="1800" dirty="0"/>
              <a:t>("</a:t>
            </a:r>
            <a:r>
              <a:rPr lang="en-US" sz="1800" dirty="0" err="1"/>
              <a:t>myCtrl</a:t>
            </a:r>
            <a:r>
              <a:rPr lang="en-US" sz="1800" dirty="0"/>
              <a:t>", function($scope) {</a:t>
            </a:r>
          </a:p>
          <a:p>
            <a:r>
              <a:rPr lang="en-US" sz="1800" dirty="0"/>
              <a:t>    $</a:t>
            </a:r>
            <a:r>
              <a:rPr lang="en-US" sz="1800" dirty="0" err="1"/>
              <a:t>scope.firstName</a:t>
            </a:r>
            <a:r>
              <a:rPr lang="en-US" sz="1800" dirty="0"/>
              <a:t> = "John";</a:t>
            </a:r>
          </a:p>
          <a:p>
            <a:r>
              <a:rPr lang="en-US" sz="1800" dirty="0"/>
              <a:t>    $</a:t>
            </a:r>
            <a:r>
              <a:rPr lang="en-US" sz="1800" dirty="0" err="1"/>
              <a:t>scope.lastName</a:t>
            </a:r>
            <a:r>
              <a:rPr lang="en-US" sz="1800" dirty="0"/>
              <a:t> = "Doe";</a:t>
            </a:r>
          </a:p>
          <a:p>
            <a:r>
              <a:rPr lang="en-US" sz="1800" dirty="0"/>
              <a:t>});</a:t>
            </a:r>
          </a:p>
          <a:p>
            <a:r>
              <a:rPr lang="en-US" sz="1800" dirty="0"/>
              <a:t>&lt;/script</a:t>
            </a:r>
            <a:r>
              <a:rPr lang="en-US" sz="1800" dirty="0" smtClean="0"/>
              <a:t>&gt;</a:t>
            </a:r>
            <a:endParaRPr lang="en-US" sz="1800" dirty="0"/>
          </a:p>
          <a:p>
            <a:r>
              <a:rPr lang="en-US" sz="1800" dirty="0"/>
              <a:t>&lt;/body&gt;</a:t>
            </a:r>
          </a:p>
        </p:txBody>
      </p:sp>
    </p:spTree>
    <p:extLst>
      <p:ext uri="{BB962C8B-B14F-4D97-AF65-F5344CB8AC3E}">
        <p14:creationId xmlns:p14="http://schemas.microsoft.com/office/powerpoint/2010/main" val="2590925858"/>
      </p:ext>
    </p:extLst>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$Scope</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508000" y="1138324"/>
            <a:ext cx="8382000" cy="1938992"/>
          </a:xfrm>
          <a:prstGeom prst="rect">
            <a:avLst/>
          </a:prstGeom>
        </p:spPr>
        <p:txBody>
          <a:bodyPr wrap="square">
            <a:spAutoFit/>
          </a:bodyPr>
          <a:lstStyle/>
          <a:p>
            <a:r>
              <a:rPr lang="en-US" sz="2400" dirty="0" smtClean="0"/>
              <a:t>“Scope </a:t>
            </a:r>
            <a:r>
              <a:rPr lang="en-US" sz="2400" dirty="0"/>
              <a:t>is an object that refers to the application model. It is an execution context for expressions. Scopes are arranged in hierarchical structure which mimic the DOM structure of the application. Scopes can watch expressions and propagate events</a:t>
            </a:r>
            <a:r>
              <a:rPr lang="en-US" sz="2400" dirty="0" smtClean="0"/>
              <a:t>.” - From </a:t>
            </a:r>
            <a:r>
              <a:rPr lang="en-US" sz="2400" dirty="0"/>
              <a:t>Angular </a:t>
            </a:r>
            <a:r>
              <a:rPr lang="en-US" sz="2400" dirty="0" smtClean="0"/>
              <a:t>website</a:t>
            </a:r>
            <a:endParaRPr lang="en-US" sz="2400" dirty="0"/>
          </a:p>
        </p:txBody>
      </p:sp>
      <p:sp>
        <p:nvSpPr>
          <p:cNvPr id="3" name="Rectangle 2"/>
          <p:cNvSpPr/>
          <p:nvPr/>
        </p:nvSpPr>
        <p:spPr>
          <a:xfrm>
            <a:off x="508000" y="3467418"/>
            <a:ext cx="8382000" cy="3416320"/>
          </a:xfrm>
          <a:prstGeom prst="rect">
            <a:avLst/>
          </a:prstGeom>
        </p:spPr>
        <p:txBody>
          <a:bodyPr wrap="square">
            <a:spAutoFit/>
          </a:bodyPr>
          <a:lstStyle/>
          <a:p>
            <a:pPr marL="342900" indent="-342900">
              <a:buFont typeface="Wingdings" charset="0"/>
              <a:buChar char="à"/>
            </a:pPr>
            <a:r>
              <a:rPr lang="en-US" sz="2400" dirty="0" smtClean="0"/>
              <a:t>{</a:t>
            </a:r>
            <a:r>
              <a:rPr lang="en-US" sz="2400" dirty="0"/>
              <a:t>{</a:t>
            </a:r>
            <a:r>
              <a:rPr lang="en-US" sz="2400" dirty="0" err="1"/>
              <a:t>firstName</a:t>
            </a:r>
            <a:r>
              <a:rPr lang="en-US" sz="2400" dirty="0"/>
              <a:t> + " " + </a:t>
            </a:r>
            <a:r>
              <a:rPr lang="en-US" sz="2400" dirty="0" err="1"/>
              <a:t>lastName</a:t>
            </a:r>
            <a:r>
              <a:rPr lang="en-US" sz="2400" dirty="0"/>
              <a:t>}} is an </a:t>
            </a:r>
            <a:r>
              <a:rPr lang="en-US" sz="2400" dirty="0" smtClean="0"/>
              <a:t>expression executed </a:t>
            </a:r>
            <a:r>
              <a:rPr lang="en-US" sz="2400" dirty="0"/>
              <a:t>within </a:t>
            </a:r>
            <a:r>
              <a:rPr lang="en-US" sz="2400" dirty="0" smtClean="0"/>
              <a:t>scope</a:t>
            </a:r>
          </a:p>
          <a:p>
            <a:pPr marL="342900" indent="-342900">
              <a:buFont typeface="Wingdings" charset="0"/>
              <a:buChar char="à"/>
            </a:pPr>
            <a:endParaRPr lang="en-US" sz="2400" dirty="0"/>
          </a:p>
          <a:p>
            <a:pPr marL="342900" indent="-342900">
              <a:buFont typeface="Wingdings" charset="0"/>
              <a:buChar char="à"/>
            </a:pPr>
            <a:r>
              <a:rPr lang="en-US" sz="2400" dirty="0" smtClean="0"/>
              <a:t>Scope </a:t>
            </a:r>
            <a:r>
              <a:rPr lang="en-US" sz="2400" dirty="0"/>
              <a:t>can be hierarchal with DOM nesting of </a:t>
            </a:r>
            <a:r>
              <a:rPr lang="en-US" sz="2400" dirty="0" smtClean="0"/>
              <a:t>directives</a:t>
            </a:r>
          </a:p>
          <a:p>
            <a:pPr marL="342900" indent="-342900">
              <a:buFont typeface="Wingdings" charset="0"/>
              <a:buChar char="à"/>
            </a:pPr>
            <a:endParaRPr lang="en-US" sz="2400" dirty="0"/>
          </a:p>
          <a:p>
            <a:r>
              <a:rPr lang="en-US" sz="2400" dirty="0" smtClean="0">
                <a:sym typeface="Wingdings"/>
              </a:rPr>
              <a:t> </a:t>
            </a:r>
            <a:r>
              <a:rPr lang="en-US" sz="2400" dirty="0" smtClean="0"/>
              <a:t>Watches </a:t>
            </a:r>
            <a:r>
              <a:rPr lang="en-US" sz="2400" dirty="0"/>
              <a:t>can be used to watch for changes to scope ex:</a:t>
            </a:r>
          </a:p>
          <a:p>
            <a:r>
              <a:rPr lang="en-US" sz="2400" dirty="0"/>
              <a:t>$</a:t>
            </a:r>
            <a:r>
              <a:rPr lang="en-US" sz="2400" dirty="0" err="1"/>
              <a:t>scope.$watch</a:t>
            </a:r>
            <a:r>
              <a:rPr lang="en-US" sz="2400" dirty="0"/>
              <a:t>("</a:t>
            </a:r>
            <a:r>
              <a:rPr lang="en-US" sz="2400" dirty="0" err="1"/>
              <a:t>firstName</a:t>
            </a:r>
            <a:r>
              <a:rPr lang="en-US" sz="2400" dirty="0"/>
              <a:t>", function(value) { </a:t>
            </a:r>
          </a:p>
          <a:p>
            <a:r>
              <a:rPr lang="en-US" sz="2400" dirty="0"/>
              <a:t>	//update the DOM with the new value</a:t>
            </a:r>
          </a:p>
          <a:p>
            <a:r>
              <a:rPr lang="en-US" sz="2400" dirty="0"/>
              <a:t>});</a:t>
            </a:r>
          </a:p>
        </p:txBody>
      </p:sp>
    </p:spTree>
    <p:extLst>
      <p:ext uri="{BB962C8B-B14F-4D97-AF65-F5344CB8AC3E}">
        <p14:creationId xmlns:p14="http://schemas.microsoft.com/office/powerpoint/2010/main" val="3496458706"/>
      </p:ext>
    </p:extLst>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$Scope</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pic>
        <p:nvPicPr>
          <p:cNvPr id="2050" name="Picture 2" descr="http://csharpcorner.mindcrackerinc.netdna-cdn.com/UploadFile/dev4634/scope-in-angular-js-for-begineers/Images/scope1.jpg"/>
          <p:cNvPicPr>
            <a:picLocks noChangeAspect="1" noChangeArrowheads="1"/>
          </p:cNvPicPr>
          <p:nvPr/>
        </p:nvPicPr>
        <p:blipFill rotWithShape="1">
          <a:blip r:embed="rId4">
            <a:extLst>
              <a:ext uri="{28A0092B-C50C-407E-A947-70E740481C1C}">
                <a14:useLocalDpi xmlns:a14="http://schemas.microsoft.com/office/drawing/2010/main" val="0"/>
              </a:ext>
            </a:extLst>
          </a:blip>
          <a:srcRect r="18656"/>
          <a:stretch/>
        </p:blipFill>
        <p:spPr bwMode="auto">
          <a:xfrm>
            <a:off x="1372117" y="1817970"/>
            <a:ext cx="6547066" cy="4173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8152876"/>
      </p:ext>
    </p:extLst>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932295" y="107575"/>
            <a:ext cx="5211705" cy="707843"/>
          </a:xfrm>
          <a:prstGeom prst="rect">
            <a:avLst/>
          </a:prstGeom>
          <a:noFill/>
          <a:ln>
            <a:noFill/>
          </a:ln>
        </p:spPr>
        <p:txBody>
          <a:bodyPr lIns="91425" tIns="91425" rIns="91425" bIns="91425" anchor="b" anchorCtr="0"/>
          <a:lstStyle>
            <a:defPPr marR="0" algn="l" rtl="0">
              <a:lnSpc>
                <a:spcPct val="100000"/>
              </a:lnSpc>
              <a:spcBef>
                <a:spcPts val="0"/>
              </a:spcBef>
              <a:spcAft>
                <a:spcPts val="0"/>
              </a:spcAft>
            </a:defPPr>
            <a:lvl1pPr marL="0" marR="0" indent="228600" algn="l" rtl="0">
              <a:lnSpc>
                <a:spcPct val="100000"/>
              </a:lnSpc>
              <a:spcBef>
                <a:spcPts val="0"/>
              </a:spcBef>
              <a:spcAft>
                <a:spcPts val="0"/>
              </a:spcAft>
              <a:buClr>
                <a:schemeClr val="dk1"/>
              </a:buClr>
              <a:buFont typeface="Arial"/>
              <a:buNone/>
              <a:defRPr sz="1400" b="0" i="0" u="none" strike="noStrike" cap="none" baseline="0">
                <a:solidFill>
                  <a:srgbClr val="000000"/>
                </a:solidFill>
                <a:latin typeface="Arial"/>
                <a:ea typeface="Arial"/>
                <a:cs typeface="Arial"/>
                <a:sym typeface="Arial"/>
                <a:rtl val="0"/>
              </a:defRPr>
            </a:lvl1pPr>
            <a:lvl2pPr marL="0" marR="0" indent="228600" algn="l" rtl="0">
              <a:lnSpc>
                <a:spcPct val="100000"/>
              </a:lnSpc>
              <a:spcBef>
                <a:spcPts val="0"/>
              </a:spcBef>
              <a:spcAft>
                <a:spcPts val="0"/>
              </a:spcAft>
              <a:buClr>
                <a:schemeClr val="dk1"/>
              </a:buClr>
              <a:buFont typeface="Arial"/>
              <a:buNone/>
              <a:defRPr sz="1400" b="0" i="0" u="none" strike="noStrike" cap="none" baseline="0">
                <a:solidFill>
                  <a:srgbClr val="000000"/>
                </a:solidFill>
                <a:latin typeface="Arial"/>
                <a:ea typeface="Arial"/>
                <a:cs typeface="Arial"/>
                <a:sym typeface="Arial"/>
                <a:rtl val="0"/>
              </a:defRPr>
            </a:lvl2pPr>
            <a:lvl3pPr marL="0" marR="0" indent="228600" algn="l" rtl="0">
              <a:spcBef>
                <a:spcPts val="0"/>
              </a:spcBef>
              <a:buClr>
                <a:schemeClr val="dk1"/>
              </a:buClr>
              <a:buFont typeface="Arial"/>
              <a:buNone/>
              <a:defRPr/>
            </a:lvl3pPr>
            <a:lvl4pPr marL="0" marR="0" indent="228600" algn="l" rtl="0">
              <a:spcBef>
                <a:spcPts val="0"/>
              </a:spcBef>
              <a:buClr>
                <a:schemeClr val="dk1"/>
              </a:buClr>
              <a:buFont typeface="Arial"/>
              <a:buNone/>
              <a:defRPr/>
            </a:lvl4pPr>
            <a:lvl5pPr marL="0" marR="0" indent="228600" algn="l" rtl="0">
              <a:spcBef>
                <a:spcPts val="0"/>
              </a:spcBef>
              <a:buClr>
                <a:schemeClr val="dk1"/>
              </a:buClr>
              <a:buFont typeface="Arial"/>
              <a:buNone/>
              <a:defRPr/>
            </a:lvl5pPr>
            <a:lvl6pPr marL="0" marR="0" indent="228600" algn="l" rtl="0">
              <a:spcBef>
                <a:spcPts val="0"/>
              </a:spcBef>
              <a:buClr>
                <a:schemeClr val="dk1"/>
              </a:buClr>
              <a:buFont typeface="Arial"/>
              <a:buNone/>
              <a:defRPr/>
            </a:lvl6pPr>
            <a:lvl7pPr marL="0" marR="0" indent="228600" algn="l" rtl="0">
              <a:spcBef>
                <a:spcPts val="0"/>
              </a:spcBef>
              <a:buClr>
                <a:schemeClr val="dk1"/>
              </a:buClr>
              <a:buFont typeface="Arial"/>
              <a:buNone/>
              <a:defRPr/>
            </a:lvl7pPr>
            <a:lvl8pPr marL="0" marR="0" indent="228600" algn="l" rtl="0">
              <a:spcBef>
                <a:spcPts val="0"/>
              </a:spcBef>
              <a:buClr>
                <a:schemeClr val="dk1"/>
              </a:buClr>
              <a:buFont typeface="Arial"/>
              <a:buNone/>
              <a:defRPr/>
            </a:lvl8pPr>
            <a:lvl9pPr marL="0" marR="0" indent="228600" algn="l" rtl="0">
              <a:spcBef>
                <a:spcPts val="0"/>
              </a:spcBef>
              <a:buClr>
                <a:schemeClr val="dk1"/>
              </a:buClr>
              <a:buFont typeface="Arial"/>
              <a:buNone/>
              <a:defRPr/>
            </a:lvl9pPr>
          </a:lstStyle>
          <a:p>
            <a:r>
              <a:rPr lang="en-US" sz="3600" dirty="0" smtClean="0">
                <a:solidFill>
                  <a:schemeClr val="accent6"/>
                </a:solidFill>
              </a:rPr>
              <a:t>$scope .emit/.on</a:t>
            </a:r>
            <a:endParaRPr lang="en-US" sz="3600" dirty="0">
              <a:solidFill>
                <a:schemeClr val="accent6"/>
              </a:solidFill>
            </a:endParaRPr>
          </a:p>
        </p:txBody>
      </p:sp>
      <p:sp>
        <p:nvSpPr>
          <p:cNvPr id="5" name="Rounded Rectangle 4"/>
          <p:cNvSpPr/>
          <p:nvPr/>
        </p:nvSpPr>
        <p:spPr>
          <a:xfrm>
            <a:off x="160938" y="107575"/>
            <a:ext cx="3959506" cy="6659866"/>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solidFill>
                  <a:srgbClr val="000000"/>
                </a:solidFill>
              </a:rPr>
              <a:t>$</a:t>
            </a:r>
            <a:r>
              <a:rPr lang="en-US" dirty="0" err="1" smtClean="0">
                <a:solidFill>
                  <a:srgbClr val="000000"/>
                </a:solidFill>
              </a:rPr>
              <a:t>rootScope</a:t>
            </a:r>
            <a:r>
              <a:rPr lang="en-US" dirty="0" smtClean="0">
                <a:solidFill>
                  <a:srgbClr val="000000"/>
                </a:solidFill>
              </a:rPr>
              <a:t> = {</a:t>
            </a:r>
          </a:p>
          <a:p>
            <a:endParaRPr lang="en-US" dirty="0" smtClean="0">
              <a:solidFill>
                <a:srgbClr val="000000"/>
              </a:solidFill>
            </a:endParaRPr>
          </a:p>
          <a:p>
            <a:endParaRPr lang="en-US" dirty="0">
              <a:solidFill>
                <a:srgbClr val="000000"/>
              </a:solidFill>
            </a:endParaRPr>
          </a:p>
          <a:p>
            <a:endParaRPr lang="en-US" dirty="0" smtClean="0">
              <a:solidFill>
                <a:srgbClr val="000000"/>
              </a:solidFill>
            </a:endParaRPr>
          </a:p>
          <a:p>
            <a:endParaRPr lang="en-US" dirty="0">
              <a:solidFill>
                <a:srgbClr val="000000"/>
              </a:solidFill>
            </a:endParaRPr>
          </a:p>
          <a:p>
            <a:endParaRPr lang="en-US" dirty="0" smtClean="0">
              <a:solidFill>
                <a:srgbClr val="000000"/>
              </a:solidFill>
            </a:endParaRPr>
          </a:p>
          <a:p>
            <a:endParaRPr lang="en-US" dirty="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a:solidFill>
                <a:srgbClr val="000000"/>
              </a:solidFill>
            </a:endParaRPr>
          </a:p>
          <a:p>
            <a:endParaRPr lang="en-US" dirty="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a:solidFill>
                <a:srgbClr val="000000"/>
              </a:solidFill>
            </a:endParaRPr>
          </a:p>
          <a:p>
            <a:r>
              <a:rPr lang="en-US" dirty="0" smtClean="0">
                <a:solidFill>
                  <a:srgbClr val="000000"/>
                </a:solidFill>
              </a:rPr>
              <a:t>}</a:t>
            </a:r>
            <a:endParaRPr lang="en-US" dirty="0">
              <a:solidFill>
                <a:srgbClr val="000000"/>
              </a:solidFill>
            </a:endParaRPr>
          </a:p>
        </p:txBody>
      </p:sp>
      <p:sp>
        <p:nvSpPr>
          <p:cNvPr id="6" name="Rounded Rectangle 5"/>
          <p:cNvSpPr/>
          <p:nvPr/>
        </p:nvSpPr>
        <p:spPr>
          <a:xfrm>
            <a:off x="284086" y="724371"/>
            <a:ext cx="3648209" cy="5794962"/>
          </a:xfrm>
          <a:prstGeom prst="roundRect">
            <a:avLst/>
          </a:prstGeom>
        </p:spPr>
        <p:style>
          <a:lnRef idx="1">
            <a:schemeClr val="accent3"/>
          </a:lnRef>
          <a:fillRef idx="3">
            <a:schemeClr val="accent3"/>
          </a:fillRef>
          <a:effectRef idx="2">
            <a:schemeClr val="accent3"/>
          </a:effectRef>
          <a:fontRef idx="minor">
            <a:schemeClr val="lt1"/>
          </a:fontRef>
        </p:style>
        <p:txBody>
          <a:bodyPr rtlCol="0" anchor="t"/>
          <a:lstStyle/>
          <a:p>
            <a:r>
              <a:rPr lang="en-US" b="1" dirty="0" smtClean="0">
                <a:solidFill>
                  <a:srgbClr val="000000"/>
                </a:solidFill>
              </a:rPr>
              <a:t>Index Controller</a:t>
            </a:r>
          </a:p>
          <a:p>
            <a:r>
              <a:rPr lang="en-US" dirty="0" smtClean="0">
                <a:solidFill>
                  <a:srgbClr val="000000"/>
                </a:solidFill>
              </a:rPr>
              <a:t>$scope = {</a:t>
            </a:r>
          </a:p>
          <a:p>
            <a:r>
              <a:rPr lang="en-US" dirty="0">
                <a:solidFill>
                  <a:srgbClr val="000000"/>
                </a:solidFill>
              </a:rPr>
              <a:t> </a:t>
            </a:r>
            <a:r>
              <a:rPr lang="en-US" dirty="0" smtClean="0">
                <a:solidFill>
                  <a:srgbClr val="000000"/>
                </a:solidFill>
              </a:rPr>
              <a:t>   people: [{},{},{}]</a:t>
            </a:r>
          </a:p>
          <a:p>
            <a:endParaRPr lang="en-US" dirty="0">
              <a:solidFill>
                <a:srgbClr val="000000"/>
              </a:solidFill>
            </a:endParaRPr>
          </a:p>
          <a:p>
            <a:endParaRPr lang="en-US" dirty="0" smtClean="0">
              <a:solidFill>
                <a:srgbClr val="000000"/>
              </a:solidFill>
            </a:endParaRPr>
          </a:p>
          <a:p>
            <a:r>
              <a:rPr lang="en-US" dirty="0" smtClean="0">
                <a:solidFill>
                  <a:srgbClr val="000000"/>
                </a:solidFill>
              </a:rPr>
              <a:t> </a:t>
            </a:r>
          </a:p>
          <a:p>
            <a:endParaRPr lang="en-US" dirty="0" smtClean="0">
              <a:solidFill>
                <a:srgbClr val="000000"/>
              </a:solidFill>
            </a:endParaRPr>
          </a:p>
          <a:p>
            <a:endParaRPr lang="en-US" dirty="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a:solidFill>
                <a:srgbClr val="000000"/>
              </a:solidFill>
            </a:endParaRPr>
          </a:p>
          <a:p>
            <a:endParaRPr lang="en-US" dirty="0" smtClean="0">
              <a:solidFill>
                <a:srgbClr val="000000"/>
              </a:solidFill>
            </a:endParaRPr>
          </a:p>
          <a:p>
            <a:endParaRPr lang="en-US" dirty="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a:solidFill>
                <a:srgbClr val="000000"/>
              </a:solidFill>
            </a:endParaRPr>
          </a:p>
          <a:p>
            <a:endParaRPr lang="en-US" dirty="0" smtClean="0">
              <a:solidFill>
                <a:srgbClr val="000000"/>
              </a:solidFill>
            </a:endParaRPr>
          </a:p>
          <a:p>
            <a:endParaRPr lang="en-US" dirty="0">
              <a:solidFill>
                <a:srgbClr val="000000"/>
              </a:solidFill>
            </a:endParaRPr>
          </a:p>
          <a:p>
            <a:endParaRPr lang="en-US" dirty="0" smtClean="0">
              <a:solidFill>
                <a:srgbClr val="000000"/>
              </a:solidFill>
            </a:endParaRPr>
          </a:p>
          <a:p>
            <a:r>
              <a:rPr lang="en-US" dirty="0" smtClean="0">
                <a:solidFill>
                  <a:srgbClr val="000000"/>
                </a:solidFill>
              </a:rPr>
              <a:t>}</a:t>
            </a:r>
            <a:endParaRPr lang="en-US" dirty="0">
              <a:solidFill>
                <a:srgbClr val="000000"/>
              </a:solidFill>
            </a:endParaRPr>
          </a:p>
        </p:txBody>
      </p:sp>
      <p:sp>
        <p:nvSpPr>
          <p:cNvPr id="7" name="Rounded Rectangle 6"/>
          <p:cNvSpPr/>
          <p:nvPr/>
        </p:nvSpPr>
        <p:spPr>
          <a:xfrm>
            <a:off x="662164" y="1850206"/>
            <a:ext cx="3138428" cy="1109472"/>
          </a:xfrm>
          <a:prstGeom prst="roundRect">
            <a:avLst/>
          </a:prstGeom>
        </p:spPr>
        <p:style>
          <a:lnRef idx="1">
            <a:schemeClr val="accent2"/>
          </a:lnRef>
          <a:fillRef idx="3">
            <a:schemeClr val="accent2"/>
          </a:fillRef>
          <a:effectRef idx="2">
            <a:schemeClr val="accent2"/>
          </a:effectRef>
          <a:fontRef idx="minor">
            <a:schemeClr val="lt1"/>
          </a:fontRef>
        </p:style>
        <p:txBody>
          <a:bodyPr rtlCol="0" anchor="t"/>
          <a:lstStyle/>
          <a:p>
            <a:r>
              <a:rPr lang="en-US" sz="1200" b="1" dirty="0" smtClean="0">
                <a:solidFill>
                  <a:srgbClr val="000000"/>
                </a:solidFill>
              </a:rPr>
              <a:t>DIRECTIVE (RENDERING HTML!)</a:t>
            </a:r>
          </a:p>
          <a:p>
            <a:r>
              <a:rPr lang="en-US" sz="1200" dirty="0" err="1" smtClean="0">
                <a:solidFill>
                  <a:srgbClr val="000000"/>
                </a:solidFill>
              </a:rPr>
              <a:t>ng</a:t>
            </a:r>
            <a:r>
              <a:rPr lang="en-US" sz="1200" dirty="0" smtClean="0">
                <a:solidFill>
                  <a:srgbClr val="000000"/>
                </a:solidFill>
              </a:rPr>
              <a:t>-repeat="person in people"</a:t>
            </a:r>
          </a:p>
          <a:p>
            <a:r>
              <a:rPr lang="en-US" sz="1200" i="1" dirty="0" smtClean="0">
                <a:solidFill>
                  <a:srgbClr val="000000"/>
                </a:solidFill>
              </a:rPr>
              <a:t>John </a:t>
            </a:r>
            <a:r>
              <a:rPr lang="en-US" sz="1200" i="1" dirty="0" err="1" smtClean="0">
                <a:solidFill>
                  <a:srgbClr val="000000"/>
                </a:solidFill>
              </a:rPr>
              <a:t>Culviner</a:t>
            </a:r>
            <a:endParaRPr lang="en-US" sz="1200" i="1" dirty="0" smtClean="0">
              <a:solidFill>
                <a:srgbClr val="000000"/>
              </a:solidFill>
            </a:endParaRPr>
          </a:p>
          <a:p>
            <a:r>
              <a:rPr lang="en-US" sz="1200" i="1" dirty="0" smtClean="0">
                <a:solidFill>
                  <a:srgbClr val="000000"/>
                </a:solidFill>
              </a:rPr>
              <a:t>Jane Doe,</a:t>
            </a:r>
          </a:p>
          <a:p>
            <a:r>
              <a:rPr lang="en-US" sz="1200" i="1" dirty="0">
                <a:solidFill>
                  <a:srgbClr val="000000"/>
                </a:solidFill>
              </a:rPr>
              <a:t>John </a:t>
            </a:r>
            <a:r>
              <a:rPr lang="en-US" sz="1200" i="1" dirty="0" smtClean="0">
                <a:solidFill>
                  <a:srgbClr val="000000"/>
                </a:solidFill>
              </a:rPr>
              <a:t>Doe</a:t>
            </a:r>
            <a:endParaRPr lang="en-US" sz="1200" i="1" dirty="0">
              <a:solidFill>
                <a:srgbClr val="000000"/>
              </a:solidFill>
            </a:endParaRPr>
          </a:p>
          <a:p>
            <a:endParaRPr lang="en-US" sz="1200" i="1" dirty="0">
              <a:solidFill>
                <a:srgbClr val="000000"/>
              </a:solidFill>
            </a:endParaRPr>
          </a:p>
        </p:txBody>
      </p:sp>
      <p:sp>
        <p:nvSpPr>
          <p:cNvPr id="8" name="Content Placeholder 9"/>
          <p:cNvSpPr txBox="1">
            <a:spLocks/>
          </p:cNvSpPr>
          <p:nvPr/>
        </p:nvSpPr>
        <p:spPr>
          <a:xfrm>
            <a:off x="508000" y="3124559"/>
            <a:ext cx="3292593" cy="3121960"/>
          </a:xfrm>
          <a:prstGeom prst="roundRect">
            <a:avLst/>
          </a:prstGeom>
        </p:spPr>
        <p:style>
          <a:lnRef idx="1">
            <a:schemeClr val="accent4"/>
          </a:lnRef>
          <a:fillRef idx="3">
            <a:schemeClr val="accent4"/>
          </a:fillRef>
          <a:effectRef idx="2">
            <a:schemeClr val="accent4"/>
          </a:effectRef>
          <a:fontRef idx="minor">
            <a:schemeClr val="lt1"/>
          </a:fontRef>
        </p:style>
        <p:txBody>
          <a:bodyPr lIns="91425" tIns="91425" rIns="91425" bIns="91425" rtlCol="0" anchor="t" anchorCtr="0">
            <a:normAutofit fontScale="92500" lnSpcReduction="10000"/>
          </a:bodyPr>
          <a:lstStyle>
            <a:defPPr marR="0" algn="l" rtl="0">
              <a:lnSpc>
                <a:spcPct val="100000"/>
              </a:lnSpc>
              <a:spcBef>
                <a:spcPts val="0"/>
              </a:spcBef>
              <a:spcAft>
                <a:spcPts val="0"/>
              </a:spcAft>
            </a:defPPr>
            <a:lvl1pPr marL="342900" marR="0" indent="-152400" algn="l" rtl="0">
              <a:lnSpc>
                <a:spcPct val="100000"/>
              </a:lnSpc>
              <a:spcBef>
                <a:spcPts val="0"/>
              </a:spcBef>
              <a:spcAft>
                <a:spcPts val="0"/>
              </a:spcAft>
              <a:buClr>
                <a:schemeClr val="dk1"/>
              </a:buClr>
              <a:buFont typeface="Arial"/>
              <a:buChar char="●"/>
              <a:defRPr sz="1400" b="0" i="0" u="none" strike="noStrike" cap="none" baseline="0">
                <a:solidFill>
                  <a:schemeClr val="lt1"/>
                </a:solidFill>
                <a:latin typeface="+mn-lt"/>
                <a:ea typeface="+mn-ea"/>
                <a:cs typeface="+mn-cs"/>
                <a:sym typeface="Arial"/>
                <a:rtl val="0"/>
              </a:defRPr>
            </a:lvl1pPr>
            <a:lvl2pPr marL="742950" marR="0" indent="-285750" algn="l" rtl="0">
              <a:lnSpc>
                <a:spcPct val="100000"/>
              </a:lnSpc>
              <a:spcBef>
                <a:spcPts val="0"/>
              </a:spcBef>
              <a:spcAft>
                <a:spcPts val="0"/>
              </a:spcAft>
              <a:buClr>
                <a:schemeClr val="dk1"/>
              </a:buClr>
              <a:buFont typeface="Arial"/>
              <a:buChar char="o"/>
              <a:defRPr sz="1400" b="0" i="0" u="none" strike="noStrike" cap="none" baseline="0">
                <a:solidFill>
                  <a:schemeClr val="lt1"/>
                </a:solidFill>
                <a:latin typeface="+mn-lt"/>
                <a:ea typeface="+mn-ea"/>
                <a:cs typeface="+mn-cs"/>
                <a:sym typeface="Arial"/>
                <a:rtl val="0"/>
              </a:defRPr>
            </a:lvl2pPr>
            <a:lvl3pPr marL="1143000" marR="0" indent="-228600" algn="l" rtl="0">
              <a:lnSpc>
                <a:spcPct val="100000"/>
              </a:lnSpc>
              <a:spcBef>
                <a:spcPts val="0"/>
              </a:spcBef>
              <a:spcAft>
                <a:spcPts val="0"/>
              </a:spcAft>
              <a:buClr>
                <a:schemeClr val="dk1"/>
              </a:buClr>
              <a:buFont typeface="Arial"/>
              <a:buChar char="▪"/>
              <a:defRPr sz="1400" b="0" i="0" u="none" strike="noStrike" cap="none" baseline="0">
                <a:solidFill>
                  <a:schemeClr val="lt1"/>
                </a:solidFill>
                <a:latin typeface="+mn-lt"/>
                <a:ea typeface="+mn-ea"/>
                <a:cs typeface="+mn-cs"/>
                <a:sym typeface="Arial"/>
                <a:rtl val="0"/>
              </a:defRPr>
            </a:lvl3pPr>
            <a:lvl4pPr marL="1600200" marR="0" indent="-228600" algn="l" rtl="0">
              <a:lnSpc>
                <a:spcPct val="100000"/>
              </a:lnSpc>
              <a:spcBef>
                <a:spcPts val="0"/>
              </a:spcBef>
              <a:spcAft>
                <a:spcPts val="0"/>
              </a:spcAft>
              <a:buClr>
                <a:schemeClr val="dk1"/>
              </a:buClr>
              <a:buFont typeface="Arial"/>
              <a:buChar char="●"/>
              <a:defRPr sz="1400" b="0" i="0" u="none" strike="noStrike" cap="none" baseline="0">
                <a:solidFill>
                  <a:schemeClr val="lt1"/>
                </a:solidFill>
                <a:latin typeface="+mn-lt"/>
                <a:ea typeface="+mn-ea"/>
                <a:cs typeface="+mn-cs"/>
                <a:sym typeface="Arial"/>
                <a:rtl val="0"/>
              </a:defRPr>
            </a:lvl4pPr>
            <a:lvl5pPr marL="2057400" marR="0" indent="-114300" algn="l" rtl="0">
              <a:lnSpc>
                <a:spcPct val="100000"/>
              </a:lnSpc>
              <a:spcBef>
                <a:spcPts val="0"/>
              </a:spcBef>
              <a:spcAft>
                <a:spcPts val="0"/>
              </a:spcAft>
              <a:buClr>
                <a:schemeClr val="dk1"/>
              </a:buClr>
              <a:buFont typeface="Arial"/>
              <a:buChar char="o"/>
              <a:defRPr sz="1400" b="0" i="0" u="none" strike="noStrike" cap="none" baseline="0">
                <a:solidFill>
                  <a:schemeClr val="lt1"/>
                </a:solidFill>
                <a:latin typeface="+mn-lt"/>
                <a:ea typeface="+mn-ea"/>
                <a:cs typeface="+mn-cs"/>
                <a:sym typeface="Arial"/>
                <a:rtl val="0"/>
              </a:defRPr>
            </a:lvl5pPr>
            <a:lvl6pPr marL="2514600" marR="0" indent="-114300" algn="l" rtl="0">
              <a:lnSpc>
                <a:spcPct val="100000"/>
              </a:lnSpc>
              <a:spcBef>
                <a:spcPts val="0"/>
              </a:spcBef>
              <a:spcAft>
                <a:spcPts val="0"/>
              </a:spcAft>
              <a:buClr>
                <a:schemeClr val="dk1"/>
              </a:buClr>
              <a:buFont typeface="Arial"/>
              <a:buChar char="▪"/>
              <a:defRPr sz="1400" b="0" i="0" u="none" strike="noStrike" cap="none" baseline="0">
                <a:solidFill>
                  <a:schemeClr val="lt1"/>
                </a:solidFill>
                <a:latin typeface="+mn-lt"/>
                <a:ea typeface="+mn-ea"/>
                <a:cs typeface="+mn-cs"/>
                <a:sym typeface="Arial"/>
                <a:rtl val="0"/>
              </a:defRPr>
            </a:lvl6pPr>
            <a:lvl7pPr marL="2971800" marR="0" indent="-114300" algn="l" rtl="0">
              <a:lnSpc>
                <a:spcPct val="100000"/>
              </a:lnSpc>
              <a:spcBef>
                <a:spcPts val="0"/>
              </a:spcBef>
              <a:spcAft>
                <a:spcPts val="0"/>
              </a:spcAft>
              <a:buClr>
                <a:schemeClr val="dk1"/>
              </a:buClr>
              <a:buFont typeface="Arial"/>
              <a:buChar char="●"/>
              <a:defRPr sz="1400" b="0" i="0" u="none" strike="noStrike" cap="none" baseline="0">
                <a:solidFill>
                  <a:schemeClr val="lt1"/>
                </a:solidFill>
                <a:latin typeface="+mn-lt"/>
                <a:ea typeface="+mn-ea"/>
                <a:cs typeface="+mn-cs"/>
                <a:sym typeface="Arial"/>
                <a:rtl val="0"/>
              </a:defRPr>
            </a:lvl7pPr>
            <a:lvl8pPr marL="3429000" marR="0" indent="-114300" algn="l" rtl="0">
              <a:lnSpc>
                <a:spcPct val="100000"/>
              </a:lnSpc>
              <a:spcBef>
                <a:spcPts val="0"/>
              </a:spcBef>
              <a:spcAft>
                <a:spcPts val="0"/>
              </a:spcAft>
              <a:buClr>
                <a:schemeClr val="dk1"/>
              </a:buClr>
              <a:buFont typeface="Arial"/>
              <a:buChar char="o"/>
              <a:defRPr sz="1400" b="0" i="0" u="none" strike="noStrike" cap="none" baseline="0">
                <a:solidFill>
                  <a:schemeClr val="lt1"/>
                </a:solidFill>
                <a:latin typeface="+mn-lt"/>
                <a:ea typeface="+mn-ea"/>
                <a:cs typeface="+mn-cs"/>
                <a:sym typeface="Arial"/>
                <a:rtl val="0"/>
              </a:defRPr>
            </a:lvl8pPr>
            <a:lvl9pPr marL="3886200" marR="0" indent="-114300" algn="l" rtl="0">
              <a:lnSpc>
                <a:spcPct val="100000"/>
              </a:lnSpc>
              <a:spcBef>
                <a:spcPts val="0"/>
              </a:spcBef>
              <a:spcAft>
                <a:spcPts val="0"/>
              </a:spcAft>
              <a:buClr>
                <a:schemeClr val="dk1"/>
              </a:buClr>
              <a:buFont typeface="Arial"/>
              <a:buChar char="▪"/>
              <a:defRPr sz="1400" b="0" i="0" u="none" strike="noStrike" cap="none" baseline="0">
                <a:solidFill>
                  <a:schemeClr val="lt1"/>
                </a:solidFill>
                <a:latin typeface="+mn-lt"/>
                <a:ea typeface="+mn-ea"/>
                <a:cs typeface="+mn-cs"/>
                <a:sym typeface="Arial"/>
                <a:rtl val="0"/>
              </a:defRPr>
            </a:lvl9pPr>
          </a:lstStyle>
          <a:p>
            <a:pPr marL="0" indent="0">
              <a:buFont typeface="Arial"/>
              <a:buNone/>
            </a:pPr>
            <a:r>
              <a:rPr lang="en-US" sz="1800" b="1" smtClean="0">
                <a:solidFill>
                  <a:srgbClr val="000000"/>
                </a:solidFill>
              </a:rPr>
              <a:t>Person Controller</a:t>
            </a:r>
            <a:br>
              <a:rPr lang="en-US" sz="1800" b="1" smtClean="0">
                <a:solidFill>
                  <a:srgbClr val="000000"/>
                </a:solidFill>
              </a:rPr>
            </a:br>
            <a:r>
              <a:rPr lang="en-US" sz="1800" smtClean="0">
                <a:solidFill>
                  <a:srgbClr val="000000"/>
                </a:solidFill>
              </a:rPr>
              <a:t>$scope: {</a:t>
            </a:r>
            <a:br>
              <a:rPr lang="en-US" sz="1800" smtClean="0">
                <a:solidFill>
                  <a:srgbClr val="000000"/>
                </a:solidFill>
              </a:rPr>
            </a:br>
            <a:r>
              <a:rPr lang="en-US" sz="1800" smtClean="0">
                <a:solidFill>
                  <a:srgbClr val="000000"/>
                </a:solidFill>
              </a:rPr>
              <a:t>   person: {</a:t>
            </a:r>
            <a:br>
              <a:rPr lang="en-US" sz="1800" smtClean="0">
                <a:solidFill>
                  <a:srgbClr val="000000"/>
                </a:solidFill>
              </a:rPr>
            </a:br>
            <a:r>
              <a:rPr lang="en-US" sz="1800" smtClean="0">
                <a:solidFill>
                  <a:srgbClr val="000000"/>
                </a:solidFill>
              </a:rPr>
              <a:t>      firstName: "John",</a:t>
            </a:r>
            <a:br>
              <a:rPr lang="en-US" sz="1800" smtClean="0">
                <a:solidFill>
                  <a:srgbClr val="000000"/>
                </a:solidFill>
              </a:rPr>
            </a:br>
            <a:r>
              <a:rPr lang="en-US" sz="1800" smtClean="0">
                <a:solidFill>
                  <a:srgbClr val="000000"/>
                </a:solidFill>
              </a:rPr>
              <a:t>      lastName: "Culviner</a:t>
            </a:r>
            <a:br>
              <a:rPr lang="en-US" sz="1800" smtClean="0">
                <a:solidFill>
                  <a:srgbClr val="000000"/>
                </a:solidFill>
              </a:rPr>
            </a:br>
            <a:r>
              <a:rPr lang="en-US" sz="1800" smtClean="0">
                <a:solidFill>
                  <a:srgbClr val="000000"/>
                </a:solidFill>
              </a:rPr>
              <a:t>    }</a:t>
            </a:r>
            <a:br>
              <a:rPr lang="en-US" sz="1800" smtClean="0">
                <a:solidFill>
                  <a:srgbClr val="000000"/>
                </a:solidFill>
              </a:rPr>
            </a:br>
            <a:r>
              <a:rPr lang="en-US" sz="1800" smtClean="0">
                <a:solidFill>
                  <a:srgbClr val="000000"/>
                </a:solidFill>
              </a:rPr>
              <a:t>    updatePerson: function()</a:t>
            </a:r>
            <a:br>
              <a:rPr lang="en-US" sz="1800" smtClean="0">
                <a:solidFill>
                  <a:srgbClr val="000000"/>
                </a:solidFill>
              </a:rPr>
            </a:br>
            <a:r>
              <a:rPr lang="en-US" sz="1800" smtClean="0">
                <a:solidFill>
                  <a:srgbClr val="000000"/>
                </a:solidFill>
              </a:rPr>
              <a:t>    {</a:t>
            </a:r>
            <a:br>
              <a:rPr lang="en-US" sz="1800" smtClean="0">
                <a:solidFill>
                  <a:srgbClr val="000000"/>
                </a:solidFill>
              </a:rPr>
            </a:br>
            <a:r>
              <a:rPr lang="en-US" sz="1800" smtClean="0">
                <a:solidFill>
                  <a:srgbClr val="000000"/>
                </a:solidFill>
              </a:rPr>
              <a:t>       //save a person</a:t>
            </a:r>
            <a:br>
              <a:rPr lang="en-US" sz="1800" smtClean="0">
                <a:solidFill>
                  <a:srgbClr val="000000"/>
                </a:solidFill>
              </a:rPr>
            </a:br>
            <a:r>
              <a:rPr lang="en-US" sz="1800" smtClean="0">
                <a:solidFill>
                  <a:srgbClr val="000000"/>
                </a:solidFill>
              </a:rPr>
              <a:t>    }</a:t>
            </a:r>
            <a:br>
              <a:rPr lang="en-US" sz="1800" smtClean="0">
                <a:solidFill>
                  <a:srgbClr val="000000"/>
                </a:solidFill>
              </a:rPr>
            </a:br>
            <a:r>
              <a:rPr lang="en-US" sz="1800" smtClean="0">
                <a:solidFill>
                  <a:srgbClr val="000000"/>
                </a:solidFill>
              </a:rPr>
              <a:t>}</a:t>
            </a:r>
            <a:endParaRPr lang="en-US" sz="1800" dirty="0">
              <a:solidFill>
                <a:srgbClr val="000000"/>
              </a:solidFill>
            </a:endParaRPr>
          </a:p>
        </p:txBody>
      </p:sp>
      <p:sp>
        <p:nvSpPr>
          <p:cNvPr id="9" name="Curved Up Arrow 8"/>
          <p:cNvSpPr/>
          <p:nvPr/>
        </p:nvSpPr>
        <p:spPr>
          <a:xfrm rot="16200000">
            <a:off x="1766505" y="2993645"/>
            <a:ext cx="4086993" cy="940741"/>
          </a:xfrm>
          <a:prstGeom prst="curvedUp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dirty="0">
              <a:solidFill>
                <a:schemeClr val="tx1"/>
              </a:solidFill>
            </a:endParaRPr>
          </a:p>
        </p:txBody>
      </p:sp>
      <p:sp>
        <p:nvSpPr>
          <p:cNvPr id="10" name="TextBox 9"/>
          <p:cNvSpPr txBox="1"/>
          <p:nvPr/>
        </p:nvSpPr>
        <p:spPr>
          <a:xfrm>
            <a:off x="3339631" y="3036144"/>
            <a:ext cx="1627480" cy="1200328"/>
          </a:xfrm>
          <a:prstGeom prst="rect">
            <a:avLst/>
          </a:prstGeom>
          <a:noFill/>
        </p:spPr>
        <p:txBody>
          <a:bodyPr wrap="square" rtlCol="0">
            <a:spAutoFit/>
          </a:bodyPr>
          <a:lstStyle/>
          <a:p>
            <a:r>
              <a:rPr lang="en-US" sz="2400" b="1" dirty="0" smtClean="0"/>
              <a:t>Hey John changed!</a:t>
            </a:r>
          </a:p>
          <a:p>
            <a:r>
              <a:rPr lang="en-US" sz="2400" b="1" dirty="0" smtClean="0"/>
              <a:t>Refresh!</a:t>
            </a:r>
            <a:endParaRPr lang="en-US" sz="2400" b="1" dirty="0"/>
          </a:p>
        </p:txBody>
      </p:sp>
      <p:sp>
        <p:nvSpPr>
          <p:cNvPr id="11" name="Content Placeholder 2"/>
          <p:cNvSpPr txBox="1">
            <a:spLocks/>
          </p:cNvSpPr>
          <p:nvPr/>
        </p:nvSpPr>
        <p:spPr>
          <a:xfrm>
            <a:off x="4440297" y="1010254"/>
            <a:ext cx="4778962" cy="5509079"/>
          </a:xfrm>
          <a:prstGeom prst="rect">
            <a:avLst/>
          </a:prstGeom>
        </p:spPr>
        <p:txBody>
          <a:bodyPr vert="horz" lIns="91440" tIns="45720" rIns="91440" bIns="45720" rtlCol="0">
            <a:norm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r>
              <a:rPr lang="en-US" sz="2000" dirty="0" smtClean="0"/>
              <a:t>Scopes can "message" parent/child scopes</a:t>
            </a:r>
          </a:p>
          <a:p>
            <a:pPr lvl="1"/>
            <a:r>
              <a:rPr lang="en-US" sz="2000" dirty="0" smtClean="0"/>
              <a:t>$</a:t>
            </a:r>
            <a:r>
              <a:rPr lang="en-US" sz="2000" dirty="0" err="1" smtClean="0"/>
              <a:t>scope.$emit</a:t>
            </a:r>
            <a:r>
              <a:rPr lang="en-US" sz="2000" dirty="0" smtClean="0"/>
              <a:t>(…)</a:t>
            </a:r>
          </a:p>
          <a:p>
            <a:pPr marL="349250" lvl="1" indent="0">
              <a:buNone/>
            </a:pPr>
            <a:r>
              <a:rPr lang="en-US" dirty="0"/>
              <a:t>	</a:t>
            </a:r>
            <a:r>
              <a:rPr lang="en-US" dirty="0" smtClean="0"/>
              <a:t>Message upward</a:t>
            </a:r>
          </a:p>
          <a:p>
            <a:pPr lvl="1"/>
            <a:r>
              <a:rPr lang="en-US" sz="2000" dirty="0" smtClean="0"/>
              <a:t>$</a:t>
            </a:r>
            <a:r>
              <a:rPr lang="en-US" sz="2000" dirty="0" err="1" smtClean="0"/>
              <a:t>scope.$broadcast</a:t>
            </a:r>
            <a:r>
              <a:rPr lang="en-US" sz="2000" dirty="0" smtClean="0"/>
              <a:t>(…)</a:t>
            </a:r>
          </a:p>
          <a:p>
            <a:pPr marL="349250" lvl="1" indent="0">
              <a:buNone/>
            </a:pPr>
            <a:r>
              <a:rPr lang="en-US" sz="2000" dirty="0" smtClean="0"/>
              <a:t>	Message downward</a:t>
            </a:r>
          </a:p>
          <a:p>
            <a:pPr lvl="1"/>
            <a:r>
              <a:rPr lang="en-US" sz="2000" dirty="0" smtClean="0"/>
              <a:t>Here:</a:t>
            </a:r>
          </a:p>
          <a:p>
            <a:pPr lvl="2"/>
            <a:r>
              <a:rPr lang="en-US" sz="1800" dirty="0" smtClean="0"/>
              <a:t>When a person changes</a:t>
            </a:r>
          </a:p>
          <a:p>
            <a:pPr lvl="2"/>
            <a:r>
              <a:rPr lang="en-US" sz="1800" dirty="0" smtClean="0"/>
              <a:t>Notify the "Index" controller to refresh it's list (which has now changed)</a:t>
            </a:r>
          </a:p>
        </p:txBody>
      </p:sp>
    </p:spTree>
    <p:extLst>
      <p:ext uri="{BB962C8B-B14F-4D97-AF65-F5344CB8AC3E}">
        <p14:creationId xmlns:p14="http://schemas.microsoft.com/office/powerpoint/2010/main" val="13218815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Putting it on Together</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pic>
        <p:nvPicPr>
          <p:cNvPr id="2" name="Picture 1"/>
          <p:cNvPicPr>
            <a:picLocks noChangeAspect="1"/>
          </p:cNvPicPr>
          <p:nvPr/>
        </p:nvPicPr>
        <p:blipFill>
          <a:blip r:embed="rId4"/>
          <a:stretch>
            <a:fillRect/>
          </a:stretch>
        </p:blipFill>
        <p:spPr>
          <a:xfrm>
            <a:off x="571500" y="1333494"/>
            <a:ext cx="7988300" cy="4699000"/>
          </a:xfrm>
          <a:prstGeom prst="rect">
            <a:avLst/>
          </a:prstGeom>
        </p:spPr>
      </p:pic>
      <p:sp>
        <p:nvSpPr>
          <p:cNvPr id="3" name="Rectangle 2"/>
          <p:cNvSpPr/>
          <p:nvPr/>
        </p:nvSpPr>
        <p:spPr>
          <a:xfrm>
            <a:off x="571500" y="6455795"/>
            <a:ext cx="5134626" cy="307777"/>
          </a:xfrm>
          <a:prstGeom prst="rect">
            <a:avLst/>
          </a:prstGeom>
        </p:spPr>
        <p:txBody>
          <a:bodyPr wrap="none">
            <a:spAutoFit/>
          </a:bodyPr>
          <a:lstStyle/>
          <a:p>
            <a:pPr lvl="0"/>
            <a:r>
              <a:rPr lang="en-US" dirty="0" smtClean="0"/>
              <a:t>Contents taken from https</a:t>
            </a:r>
            <a:r>
              <a:rPr lang="en-US" dirty="0"/>
              <a:t>://</a:t>
            </a:r>
            <a:r>
              <a:rPr lang="en-US" dirty="0" err="1"/>
              <a:t>docs.angularjs.org</a:t>
            </a:r>
            <a:r>
              <a:rPr lang="en-US" dirty="0"/>
              <a:t>/tutorial/step_04</a:t>
            </a:r>
          </a:p>
        </p:txBody>
      </p:sp>
    </p:spTree>
    <p:extLst>
      <p:ext uri="{BB962C8B-B14F-4D97-AF65-F5344CB8AC3E}">
        <p14:creationId xmlns:p14="http://schemas.microsoft.com/office/powerpoint/2010/main" val="2590925858"/>
      </p:ext>
    </p:extLst>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Two way data Binding</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pic>
        <p:nvPicPr>
          <p:cNvPr id="2" name="Picture 1"/>
          <p:cNvPicPr>
            <a:picLocks noChangeAspect="1"/>
          </p:cNvPicPr>
          <p:nvPr/>
        </p:nvPicPr>
        <p:blipFill>
          <a:blip r:embed="rId4"/>
          <a:stretch>
            <a:fillRect/>
          </a:stretch>
        </p:blipFill>
        <p:spPr>
          <a:xfrm>
            <a:off x="540234" y="1199560"/>
            <a:ext cx="7783146" cy="4887376"/>
          </a:xfrm>
          <a:prstGeom prst="rect">
            <a:avLst/>
          </a:prstGeom>
        </p:spPr>
      </p:pic>
    </p:spTree>
    <p:extLst>
      <p:ext uri="{BB962C8B-B14F-4D97-AF65-F5344CB8AC3E}">
        <p14:creationId xmlns:p14="http://schemas.microsoft.com/office/powerpoint/2010/main" val="2590925858"/>
      </p:ext>
    </p:extLst>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a:t>
            </a:r>
            <a:r>
              <a:rPr lang="en-CA" sz="3600" b="1" dirty="0" err="1" smtClean="0">
                <a:solidFill>
                  <a:srgbClr val="581722"/>
                </a:solidFill>
                <a:latin typeface="Trebuchet MS"/>
                <a:ea typeface="Trebuchet MS"/>
                <a:cs typeface="Trebuchet MS"/>
                <a:sym typeface="Trebuchet MS"/>
              </a:rPr>
              <a:t>ngRoutes</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625231" y="1465982"/>
            <a:ext cx="8167077" cy="4893647"/>
          </a:xfrm>
          <a:prstGeom prst="rect">
            <a:avLst/>
          </a:prstGeom>
        </p:spPr>
        <p:txBody>
          <a:bodyPr wrap="square">
            <a:spAutoFit/>
          </a:bodyPr>
          <a:lstStyle/>
          <a:p>
            <a:r>
              <a:rPr lang="en-US" sz="2400" dirty="0" smtClean="0"/>
              <a:t>“Application </a:t>
            </a:r>
            <a:r>
              <a:rPr lang="en-US" sz="2400" dirty="0"/>
              <a:t>routes in Angular are declared via the $</a:t>
            </a:r>
            <a:r>
              <a:rPr lang="en-US" sz="2400" dirty="0" err="1"/>
              <a:t>routeProvider</a:t>
            </a:r>
            <a:r>
              <a:rPr lang="en-US" sz="2400" dirty="0"/>
              <a:t>, which is the provider of the $route service. This service makes it easy to wire together controllers, view templates, and the current URL location in the browser. Using this feature, we can implement deep linking, which lets us utilize the browser's history (back and forward navigation) and bookmarks.” </a:t>
            </a:r>
            <a:r>
              <a:rPr lang="en-US" sz="2400" dirty="0" smtClean="0"/>
              <a:t>- </a:t>
            </a:r>
            <a:r>
              <a:rPr lang="en-US" sz="2400" dirty="0" err="1" smtClean="0"/>
              <a:t>Angularjs.org</a:t>
            </a:r>
            <a:r>
              <a:rPr lang="en-US" sz="2400" dirty="0" smtClean="0"/>
              <a:t> </a:t>
            </a:r>
          </a:p>
          <a:p>
            <a:endParaRPr lang="en-US" sz="2400" dirty="0"/>
          </a:p>
          <a:p>
            <a:endParaRPr lang="en-US" sz="2400" dirty="0" smtClean="0"/>
          </a:p>
          <a:p>
            <a:r>
              <a:rPr lang="en-US" sz="2400" dirty="0" err="1" smtClean="0"/>
              <a:t>var</a:t>
            </a:r>
            <a:r>
              <a:rPr lang="en-US" sz="2400" dirty="0" smtClean="0"/>
              <a:t> </a:t>
            </a:r>
            <a:r>
              <a:rPr lang="en-US" sz="2400" dirty="0" err="1"/>
              <a:t>phonecatApp</a:t>
            </a:r>
            <a:r>
              <a:rPr lang="en-US" sz="2400" dirty="0"/>
              <a:t> = </a:t>
            </a:r>
            <a:r>
              <a:rPr lang="en-US" sz="2400" dirty="0" err="1"/>
              <a:t>angular.module</a:t>
            </a:r>
            <a:r>
              <a:rPr lang="en-US" sz="2400" dirty="0"/>
              <a:t>(</a:t>
            </a:r>
            <a:r>
              <a:rPr lang="en-US" sz="2400" dirty="0" smtClean="0"/>
              <a:t>’</a:t>
            </a:r>
            <a:r>
              <a:rPr lang="en-US" sz="2400" dirty="0" err="1" smtClean="0"/>
              <a:t>phonecatApp</a:t>
            </a:r>
            <a:r>
              <a:rPr lang="en-US" sz="2400" dirty="0"/>
              <a:t>', [</a:t>
            </a:r>
          </a:p>
          <a:p>
            <a:r>
              <a:rPr lang="en-US" sz="2400" dirty="0"/>
              <a:t>  '</a:t>
            </a:r>
            <a:r>
              <a:rPr lang="en-US" sz="2400" dirty="0" err="1"/>
              <a:t>ngRoute</a:t>
            </a:r>
            <a:r>
              <a:rPr lang="en-US" sz="2400" dirty="0"/>
              <a:t>',</a:t>
            </a:r>
          </a:p>
          <a:p>
            <a:r>
              <a:rPr lang="en-US" sz="2400" dirty="0"/>
              <a:t>  </a:t>
            </a:r>
            <a:r>
              <a:rPr lang="en-US" sz="2400" dirty="0" smtClean="0"/>
              <a:t>’</a:t>
            </a:r>
            <a:r>
              <a:rPr lang="en-US" sz="2400" dirty="0" err="1" smtClean="0"/>
              <a:t>OtherDepedencies</a:t>
            </a:r>
            <a:r>
              <a:rPr lang="en-US" sz="2400" dirty="0" smtClean="0"/>
              <a:t>'</a:t>
            </a:r>
            <a:endParaRPr lang="en-US" sz="2400" dirty="0"/>
          </a:p>
          <a:p>
            <a:r>
              <a:rPr lang="en-US" sz="2400" dirty="0"/>
              <a:t>]);</a:t>
            </a:r>
          </a:p>
        </p:txBody>
      </p:sp>
    </p:spTree>
    <p:extLst>
      <p:ext uri="{BB962C8B-B14F-4D97-AF65-F5344CB8AC3E}">
        <p14:creationId xmlns:p14="http://schemas.microsoft.com/office/powerpoint/2010/main" val="2590925858"/>
      </p:ext>
    </p:extLst>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a:t>
            </a:r>
            <a:r>
              <a:rPr lang="en-CA" sz="3600" b="1" dirty="0" err="1" smtClean="0">
                <a:solidFill>
                  <a:srgbClr val="581722"/>
                </a:solidFill>
                <a:latin typeface="Trebuchet MS"/>
                <a:ea typeface="Trebuchet MS"/>
                <a:cs typeface="Trebuchet MS"/>
                <a:sym typeface="Trebuchet MS"/>
              </a:rPr>
              <a:t>ngRoutes</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625231" y="1211988"/>
            <a:ext cx="8167077" cy="5632310"/>
          </a:xfrm>
          <a:prstGeom prst="rect">
            <a:avLst/>
          </a:prstGeom>
        </p:spPr>
        <p:txBody>
          <a:bodyPr wrap="square">
            <a:spAutoFit/>
          </a:bodyPr>
          <a:lstStyle/>
          <a:p>
            <a:r>
              <a:rPr lang="en-US" sz="2400" dirty="0" err="1"/>
              <a:t>phonecatApp.config</a:t>
            </a:r>
            <a:r>
              <a:rPr lang="en-US" sz="2400" dirty="0"/>
              <a:t>(['$</a:t>
            </a:r>
            <a:r>
              <a:rPr lang="en-US" sz="2400" dirty="0" err="1"/>
              <a:t>routeProvider</a:t>
            </a:r>
            <a:r>
              <a:rPr lang="en-US" sz="2400" dirty="0"/>
              <a:t>',</a:t>
            </a:r>
          </a:p>
          <a:p>
            <a:r>
              <a:rPr lang="en-US" sz="2400" dirty="0"/>
              <a:t>  function($</a:t>
            </a:r>
            <a:r>
              <a:rPr lang="en-US" sz="2400" dirty="0" err="1"/>
              <a:t>routeProvider</a:t>
            </a:r>
            <a:r>
              <a:rPr lang="en-US" sz="2400" dirty="0"/>
              <a:t>) {</a:t>
            </a:r>
          </a:p>
          <a:p>
            <a:r>
              <a:rPr lang="en-US" sz="2400" dirty="0"/>
              <a:t>    $</a:t>
            </a:r>
            <a:r>
              <a:rPr lang="en-US" sz="2400" dirty="0" err="1"/>
              <a:t>routeProvider</a:t>
            </a:r>
            <a:r>
              <a:rPr lang="en-US" sz="2400" dirty="0"/>
              <a:t>.</a:t>
            </a:r>
          </a:p>
          <a:p>
            <a:r>
              <a:rPr lang="en-US" sz="2400" dirty="0"/>
              <a:t>      when('/phones', {</a:t>
            </a:r>
          </a:p>
          <a:p>
            <a:r>
              <a:rPr lang="en-US" sz="2400" dirty="0"/>
              <a:t>        </a:t>
            </a:r>
            <a:r>
              <a:rPr lang="en-US" sz="2400" dirty="0" err="1"/>
              <a:t>templateUrl</a:t>
            </a:r>
            <a:r>
              <a:rPr lang="en-US" sz="2400" dirty="0"/>
              <a:t>: 'partials/phone-</a:t>
            </a:r>
            <a:r>
              <a:rPr lang="en-US" sz="2400" dirty="0" err="1"/>
              <a:t>list.html</a:t>
            </a:r>
            <a:r>
              <a:rPr lang="en-US" sz="2400" dirty="0"/>
              <a:t>',</a:t>
            </a:r>
          </a:p>
          <a:p>
            <a:r>
              <a:rPr lang="en-US" sz="2400" dirty="0"/>
              <a:t>        controller: '</a:t>
            </a:r>
            <a:r>
              <a:rPr lang="en-US" sz="2400" dirty="0" err="1"/>
              <a:t>PhoneListCtrl</a:t>
            </a:r>
            <a:r>
              <a:rPr lang="en-US" sz="2400" dirty="0"/>
              <a:t>'</a:t>
            </a:r>
          </a:p>
          <a:p>
            <a:r>
              <a:rPr lang="en-US" sz="2400" dirty="0"/>
              <a:t>      }).</a:t>
            </a:r>
          </a:p>
          <a:p>
            <a:r>
              <a:rPr lang="en-US" sz="2400" dirty="0"/>
              <a:t>      when('/phones/:</a:t>
            </a:r>
            <a:r>
              <a:rPr lang="en-US" sz="2400" dirty="0" err="1"/>
              <a:t>phoneId</a:t>
            </a:r>
            <a:r>
              <a:rPr lang="en-US" sz="2400" dirty="0"/>
              <a:t>', {</a:t>
            </a:r>
          </a:p>
          <a:p>
            <a:r>
              <a:rPr lang="en-US" sz="2400" dirty="0"/>
              <a:t>        </a:t>
            </a:r>
            <a:r>
              <a:rPr lang="en-US" sz="2400" dirty="0" err="1"/>
              <a:t>templateUrl</a:t>
            </a:r>
            <a:r>
              <a:rPr lang="en-US" sz="2400" dirty="0"/>
              <a:t>: 'partials/phone-</a:t>
            </a:r>
            <a:r>
              <a:rPr lang="en-US" sz="2400" dirty="0" err="1"/>
              <a:t>detail.html</a:t>
            </a:r>
            <a:r>
              <a:rPr lang="en-US" sz="2400" dirty="0"/>
              <a:t>',</a:t>
            </a:r>
          </a:p>
          <a:p>
            <a:r>
              <a:rPr lang="en-US" sz="2400" dirty="0"/>
              <a:t>        controller: '</a:t>
            </a:r>
            <a:r>
              <a:rPr lang="en-US" sz="2400" dirty="0" err="1"/>
              <a:t>PhoneDetailCtrl</a:t>
            </a:r>
            <a:r>
              <a:rPr lang="en-US" sz="2400" dirty="0"/>
              <a:t>'</a:t>
            </a:r>
          </a:p>
          <a:p>
            <a:r>
              <a:rPr lang="en-US" sz="2400" dirty="0"/>
              <a:t>      }).</a:t>
            </a:r>
          </a:p>
          <a:p>
            <a:r>
              <a:rPr lang="en-US" sz="2400" dirty="0"/>
              <a:t>      otherwise({</a:t>
            </a:r>
          </a:p>
          <a:p>
            <a:r>
              <a:rPr lang="en-US" sz="2400" dirty="0"/>
              <a:t>        </a:t>
            </a:r>
            <a:r>
              <a:rPr lang="en-US" sz="2400" dirty="0" err="1"/>
              <a:t>redirectTo</a:t>
            </a:r>
            <a:r>
              <a:rPr lang="en-US" sz="2400" dirty="0"/>
              <a:t>: '/phones'</a:t>
            </a:r>
          </a:p>
          <a:p>
            <a:r>
              <a:rPr lang="en-US" sz="2400" dirty="0"/>
              <a:t>      });</a:t>
            </a:r>
          </a:p>
          <a:p>
            <a:r>
              <a:rPr lang="en-US" sz="2400" dirty="0"/>
              <a:t>  }]);</a:t>
            </a:r>
          </a:p>
        </p:txBody>
      </p:sp>
    </p:spTree>
    <p:extLst>
      <p:ext uri="{BB962C8B-B14F-4D97-AF65-F5344CB8AC3E}">
        <p14:creationId xmlns:p14="http://schemas.microsoft.com/office/powerpoint/2010/main" val="2687753881"/>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pic>
        <p:nvPicPr>
          <p:cNvPr id="41" name="Shape 41"/>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42" name="Shape 42"/>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43" name="Shape 43"/>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 sz="3600" b="1" dirty="0">
                <a:solidFill>
                  <a:srgbClr val="581722"/>
                </a:solidFill>
                <a:latin typeface="Trebuchet MS"/>
                <a:ea typeface="Trebuchet MS"/>
                <a:cs typeface="Trebuchet MS"/>
                <a:sym typeface="Trebuchet MS"/>
              </a:rPr>
              <a:t>Why AngularJS</a:t>
            </a:r>
          </a:p>
        </p:txBody>
      </p:sp>
      <p:sp>
        <p:nvSpPr>
          <p:cNvPr id="44" name="Shape 44"/>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9" name="Content Placeholder 2"/>
          <p:cNvSpPr txBox="1">
            <a:spLocks/>
          </p:cNvSpPr>
          <p:nvPr/>
        </p:nvSpPr>
        <p:spPr>
          <a:xfrm>
            <a:off x="457200" y="1101870"/>
            <a:ext cx="8229600" cy="5267668"/>
          </a:xfrm>
          <a:prstGeom prst="rect">
            <a:avLst/>
          </a:prstGeom>
          <a:noFill/>
          <a:ln>
            <a:noFill/>
          </a:ln>
        </p:spPr>
        <p:txBody>
          <a:bodyPr lIns="91425" tIns="91425" rIns="91425" bIns="91425" anchor="t" anchorCtr="0">
            <a:normAutofit/>
          </a:bodyPr>
          <a:lstStyle>
            <a:defPPr marR="0" algn="l" rtl="0">
              <a:lnSpc>
                <a:spcPct val="100000"/>
              </a:lnSpc>
              <a:spcBef>
                <a:spcPts val="0"/>
              </a:spcBef>
              <a:spcAft>
                <a:spcPts val="0"/>
              </a:spcAft>
            </a:defPPr>
            <a:lvl1pPr marL="342900" marR="0" indent="-152400" algn="l" rtl="0">
              <a:lnSpc>
                <a:spcPct val="100000"/>
              </a:lnSpc>
              <a:spcBef>
                <a:spcPts val="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1pPr>
            <a:lvl2pPr marL="742950" marR="0" indent="-285750" algn="l" rtl="0">
              <a:lnSpc>
                <a:spcPct val="100000"/>
              </a:lnSpc>
              <a:spcBef>
                <a:spcPts val="0"/>
              </a:spcBef>
              <a:spcAft>
                <a:spcPts val="0"/>
              </a:spcAft>
              <a:buClr>
                <a:schemeClr val="dk1"/>
              </a:buClr>
              <a:buFont typeface="Arial"/>
              <a:buChar char="o"/>
              <a:defRPr sz="1400" b="0" i="0" u="none" strike="noStrike" cap="none" baseline="0">
                <a:solidFill>
                  <a:srgbClr val="000000"/>
                </a:solidFill>
                <a:latin typeface="Arial"/>
                <a:ea typeface="Arial"/>
                <a:cs typeface="Arial"/>
                <a:sym typeface="Arial"/>
                <a:rtl val="0"/>
              </a:defRPr>
            </a:lvl2pPr>
            <a:lvl3pPr marL="1143000" marR="0" indent="-228600" algn="l" rtl="0">
              <a:lnSpc>
                <a:spcPct val="100000"/>
              </a:lnSpc>
              <a:spcBef>
                <a:spcPts val="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3pPr>
            <a:lvl4pPr marL="1600200" marR="0" indent="-228600" algn="l" rtl="0">
              <a:lnSpc>
                <a:spcPct val="100000"/>
              </a:lnSpc>
              <a:spcBef>
                <a:spcPts val="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4pPr>
            <a:lvl5pPr marL="2057400" marR="0" indent="-114300" algn="l" rtl="0">
              <a:lnSpc>
                <a:spcPct val="100000"/>
              </a:lnSpc>
              <a:spcBef>
                <a:spcPts val="0"/>
              </a:spcBef>
              <a:spcAft>
                <a:spcPts val="0"/>
              </a:spcAft>
              <a:buClr>
                <a:schemeClr val="dk1"/>
              </a:buClr>
              <a:buFont typeface="Arial"/>
              <a:buChar char="o"/>
              <a:defRPr sz="1400" b="0" i="0" u="none" strike="noStrike" cap="none" baseline="0">
                <a:solidFill>
                  <a:srgbClr val="000000"/>
                </a:solidFill>
                <a:latin typeface="Arial"/>
                <a:ea typeface="Arial"/>
                <a:cs typeface="Arial"/>
                <a:sym typeface="Arial"/>
                <a:rtl val="0"/>
              </a:defRPr>
            </a:lvl5pPr>
            <a:lvl6pPr marL="2514600" marR="0" indent="-114300" algn="l" rtl="0">
              <a:lnSpc>
                <a:spcPct val="100000"/>
              </a:lnSpc>
              <a:spcBef>
                <a:spcPts val="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6pPr>
            <a:lvl7pPr marL="2971800" marR="0" indent="-114300" algn="l" rtl="0">
              <a:lnSpc>
                <a:spcPct val="100000"/>
              </a:lnSpc>
              <a:spcBef>
                <a:spcPts val="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7pPr>
            <a:lvl8pPr marL="3429000" marR="0" indent="-114300" algn="l" rtl="0">
              <a:lnSpc>
                <a:spcPct val="100000"/>
              </a:lnSpc>
              <a:spcBef>
                <a:spcPts val="0"/>
              </a:spcBef>
              <a:spcAft>
                <a:spcPts val="0"/>
              </a:spcAft>
              <a:buClr>
                <a:schemeClr val="dk1"/>
              </a:buClr>
              <a:buFont typeface="Arial"/>
              <a:buChar char="o"/>
              <a:defRPr sz="1400" b="0" i="0" u="none" strike="noStrike" cap="none" baseline="0">
                <a:solidFill>
                  <a:srgbClr val="000000"/>
                </a:solidFill>
                <a:latin typeface="Arial"/>
                <a:ea typeface="Arial"/>
                <a:cs typeface="Arial"/>
                <a:sym typeface="Arial"/>
                <a:rtl val="0"/>
              </a:defRPr>
            </a:lvl8pPr>
            <a:lvl9pPr marL="3886200" marR="0" indent="-114300" algn="l" rtl="0">
              <a:lnSpc>
                <a:spcPct val="100000"/>
              </a:lnSpc>
              <a:spcBef>
                <a:spcPts val="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9pPr>
          </a:lstStyle>
          <a:p>
            <a:endParaRPr lang="en-US" dirty="0" smtClean="0"/>
          </a:p>
          <a:p>
            <a:pPr>
              <a:buFont typeface="Arial"/>
              <a:buNone/>
            </a:pPr>
            <a:r>
              <a:rPr lang="en-US" sz="2400" dirty="0" smtClean="0"/>
              <a:t>	“Other frameworks deal with HTML’s shortcomings by either abstracting away HTML, CSS, and/or JavaScript or by providing an imperative way for manipulating the DOM. Neither of these address the root problem that HTML was not designed for dynamic views”.</a:t>
            </a:r>
          </a:p>
          <a:p>
            <a:endParaRPr lang="en-US" sz="2400" dirty="0" smtClean="0"/>
          </a:p>
          <a:p>
            <a:r>
              <a:rPr lang="en-US" sz="2400" dirty="0" smtClean="0"/>
              <a:t>Lightweight ( &lt; 36KB compressed and minified)</a:t>
            </a:r>
          </a:p>
          <a:p>
            <a:r>
              <a:rPr lang="en-US" sz="2400" dirty="0" smtClean="0"/>
              <a:t>Free</a:t>
            </a:r>
          </a:p>
          <a:p>
            <a:r>
              <a:rPr lang="en-US" sz="2400" dirty="0" smtClean="0"/>
              <a:t>Separation of concern</a:t>
            </a:r>
          </a:p>
          <a:p>
            <a:pPr fontAlgn="base"/>
            <a:r>
              <a:rPr lang="en-US" sz="2400" dirty="0" smtClean="0"/>
              <a:t>Modularity</a:t>
            </a:r>
          </a:p>
          <a:p>
            <a:pPr fontAlgn="base"/>
            <a:r>
              <a:rPr lang="en-US" sz="2400" dirty="0" smtClean="0"/>
              <a:t>Extensibility &amp; Maintainability </a:t>
            </a:r>
          </a:p>
          <a:p>
            <a:pPr fontAlgn="base"/>
            <a:r>
              <a:rPr lang="en-US" sz="2400" dirty="0" smtClean="0"/>
              <a:t>Reusable Components</a:t>
            </a:r>
          </a:p>
        </p:txBody>
      </p:sp>
    </p:spTree>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a:t>
            </a:r>
            <a:r>
              <a:rPr lang="en-CA" sz="3600" b="1" dirty="0" err="1" smtClean="0">
                <a:solidFill>
                  <a:srgbClr val="581722"/>
                </a:solidFill>
                <a:latin typeface="Trebuchet MS"/>
                <a:ea typeface="Trebuchet MS"/>
                <a:cs typeface="Trebuchet MS"/>
                <a:sym typeface="Trebuchet MS"/>
              </a:rPr>
              <a:t>ngRoutes</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625231" y="1348754"/>
            <a:ext cx="8441292" cy="5016758"/>
          </a:xfrm>
          <a:prstGeom prst="rect">
            <a:avLst/>
          </a:prstGeom>
        </p:spPr>
        <p:txBody>
          <a:bodyPr wrap="square">
            <a:spAutoFit/>
          </a:bodyPr>
          <a:lstStyle/>
          <a:p>
            <a:r>
              <a:rPr lang="en-US" sz="2000" dirty="0"/>
              <a:t>….</a:t>
            </a:r>
          </a:p>
          <a:p>
            <a:endParaRPr lang="en-US" sz="2000" dirty="0" smtClean="0"/>
          </a:p>
          <a:p>
            <a:r>
              <a:rPr lang="en-US" sz="2000" dirty="0" smtClean="0"/>
              <a:t>&lt;</a:t>
            </a:r>
            <a:r>
              <a:rPr lang="en-US" sz="2000" dirty="0" err="1" smtClean="0"/>
              <a:t>ul</a:t>
            </a:r>
            <a:r>
              <a:rPr lang="en-US" sz="2000" dirty="0" smtClean="0"/>
              <a:t> class="phones"&gt;</a:t>
            </a:r>
          </a:p>
          <a:p>
            <a:r>
              <a:rPr lang="en-US" sz="2000" dirty="0" smtClean="0"/>
              <a:t>        </a:t>
            </a:r>
            <a:r>
              <a:rPr lang="en-US" sz="2000" dirty="0"/>
              <a:t>&lt;li </a:t>
            </a:r>
            <a:r>
              <a:rPr lang="en-US" sz="2000" dirty="0" err="1"/>
              <a:t>ng</a:t>
            </a:r>
            <a:r>
              <a:rPr lang="en-US" sz="2000" dirty="0"/>
              <a:t>-repeat="phone in phones | </a:t>
            </a:r>
            <a:r>
              <a:rPr lang="en-US" sz="2000" dirty="0" err="1"/>
              <a:t>filter:query</a:t>
            </a:r>
            <a:r>
              <a:rPr lang="en-US" sz="2000" dirty="0"/>
              <a:t> | </a:t>
            </a:r>
            <a:r>
              <a:rPr lang="en-US" sz="2000" dirty="0" err="1"/>
              <a:t>orderBy:orderProp</a:t>
            </a:r>
            <a:r>
              <a:rPr lang="en-US" sz="2000" dirty="0"/>
              <a:t>" class="thumbnail"&gt;</a:t>
            </a:r>
          </a:p>
          <a:p>
            <a:r>
              <a:rPr lang="en-US" sz="2000" dirty="0"/>
              <a:t>          &lt;a </a:t>
            </a:r>
            <a:r>
              <a:rPr lang="en-US" sz="2000" dirty="0" err="1"/>
              <a:t>href</a:t>
            </a:r>
            <a:r>
              <a:rPr lang="en-US" sz="2000" dirty="0"/>
              <a:t>="#/phones/{{</a:t>
            </a:r>
            <a:r>
              <a:rPr lang="en-US" sz="2000" dirty="0" err="1"/>
              <a:t>phone.id</a:t>
            </a:r>
            <a:r>
              <a:rPr lang="en-US" sz="2000" dirty="0"/>
              <a:t>}}" class="thumb"&gt;&lt;</a:t>
            </a:r>
            <a:r>
              <a:rPr lang="en-US" sz="2000" dirty="0" err="1"/>
              <a:t>img</a:t>
            </a:r>
            <a:r>
              <a:rPr lang="en-US" sz="2000" dirty="0"/>
              <a:t> </a:t>
            </a:r>
            <a:r>
              <a:rPr lang="en-US" sz="2000" dirty="0" err="1"/>
              <a:t>ng-src</a:t>
            </a:r>
            <a:r>
              <a:rPr lang="en-US" sz="2000" dirty="0"/>
              <a:t>="{{</a:t>
            </a:r>
            <a:r>
              <a:rPr lang="en-US" sz="2000" dirty="0" err="1"/>
              <a:t>phone.imageUrl</a:t>
            </a:r>
            <a:r>
              <a:rPr lang="en-US" sz="2000" dirty="0"/>
              <a:t>}}"&gt;&lt;/a&gt;</a:t>
            </a:r>
          </a:p>
          <a:p>
            <a:r>
              <a:rPr lang="en-US" sz="2000" dirty="0"/>
              <a:t>          &lt;a </a:t>
            </a:r>
            <a:r>
              <a:rPr lang="en-US" sz="2000" dirty="0" err="1"/>
              <a:t>href</a:t>
            </a:r>
            <a:r>
              <a:rPr lang="en-US" sz="2000" dirty="0"/>
              <a:t>="#/phones/{{</a:t>
            </a:r>
            <a:r>
              <a:rPr lang="en-US" sz="2000" dirty="0" err="1"/>
              <a:t>phone.id</a:t>
            </a:r>
            <a:r>
              <a:rPr lang="en-US" sz="2000" dirty="0"/>
              <a:t>}}"&gt;{{</a:t>
            </a:r>
            <a:r>
              <a:rPr lang="en-US" sz="2000" dirty="0" err="1"/>
              <a:t>phone.name</a:t>
            </a:r>
            <a:r>
              <a:rPr lang="en-US" sz="2000" dirty="0"/>
              <a:t>}}&lt;/a&gt;</a:t>
            </a:r>
          </a:p>
          <a:p>
            <a:r>
              <a:rPr lang="en-US" sz="2000" dirty="0"/>
              <a:t>          &lt;p&gt;{{</a:t>
            </a:r>
            <a:r>
              <a:rPr lang="en-US" sz="2000" dirty="0" err="1"/>
              <a:t>phone.snippet</a:t>
            </a:r>
            <a:r>
              <a:rPr lang="en-US" sz="2000" dirty="0"/>
              <a:t>}}&lt;/p&gt;</a:t>
            </a:r>
          </a:p>
          <a:p>
            <a:r>
              <a:rPr lang="en-US" sz="2000" dirty="0"/>
              <a:t>        &lt;/li&gt;</a:t>
            </a:r>
          </a:p>
          <a:p>
            <a:r>
              <a:rPr lang="en-US" sz="2000" dirty="0"/>
              <a:t>      &lt;/</a:t>
            </a:r>
            <a:r>
              <a:rPr lang="en-US" sz="2000" dirty="0" err="1"/>
              <a:t>ul</a:t>
            </a:r>
            <a:r>
              <a:rPr lang="en-US" sz="2000" dirty="0" smtClean="0"/>
              <a:t>&gt;</a:t>
            </a:r>
          </a:p>
          <a:p>
            <a:r>
              <a:rPr lang="en-US" sz="2000" dirty="0" smtClean="0"/>
              <a:t>….</a:t>
            </a:r>
          </a:p>
          <a:p>
            <a:endParaRPr lang="en-US" sz="2000" dirty="0"/>
          </a:p>
          <a:p>
            <a:endParaRPr lang="en-US" sz="2000" dirty="0" smtClean="0"/>
          </a:p>
          <a:p>
            <a:endParaRPr lang="en-US" sz="2000" dirty="0"/>
          </a:p>
          <a:p>
            <a:r>
              <a:rPr lang="en-US" sz="2000" dirty="0" smtClean="0"/>
              <a:t>Full example can be </a:t>
            </a:r>
            <a:r>
              <a:rPr lang="en-US" sz="2000" dirty="0"/>
              <a:t>found in https://</a:t>
            </a:r>
            <a:r>
              <a:rPr lang="en-US" sz="2000" dirty="0" err="1"/>
              <a:t>docs.angularjs.org</a:t>
            </a:r>
            <a:r>
              <a:rPr lang="en-US" sz="2000" dirty="0"/>
              <a:t>/tutorial/step_07</a:t>
            </a:r>
          </a:p>
        </p:txBody>
      </p:sp>
    </p:spTree>
    <p:extLst>
      <p:ext uri="{BB962C8B-B14F-4D97-AF65-F5344CB8AC3E}">
        <p14:creationId xmlns:p14="http://schemas.microsoft.com/office/powerpoint/2010/main" val="1489554443"/>
      </p:ext>
    </p:extLst>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Single Page application</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pic>
        <p:nvPicPr>
          <p:cNvPr id="3" name="Picture 2"/>
          <p:cNvPicPr>
            <a:picLocks noChangeAspect="1"/>
          </p:cNvPicPr>
          <p:nvPr/>
        </p:nvPicPr>
        <p:blipFill>
          <a:blip r:embed="rId4"/>
          <a:stretch>
            <a:fillRect/>
          </a:stretch>
        </p:blipFill>
        <p:spPr>
          <a:xfrm>
            <a:off x="1485900" y="1778000"/>
            <a:ext cx="6159500" cy="3289300"/>
          </a:xfrm>
          <a:prstGeom prst="rect">
            <a:avLst/>
          </a:prstGeom>
        </p:spPr>
      </p:pic>
      <p:sp>
        <p:nvSpPr>
          <p:cNvPr id="5" name="Rectangle 4"/>
          <p:cNvSpPr/>
          <p:nvPr/>
        </p:nvSpPr>
        <p:spPr>
          <a:xfrm>
            <a:off x="468923" y="6157648"/>
            <a:ext cx="4572000" cy="523220"/>
          </a:xfrm>
          <a:prstGeom prst="rect">
            <a:avLst/>
          </a:prstGeom>
        </p:spPr>
        <p:txBody>
          <a:bodyPr>
            <a:spAutoFit/>
          </a:bodyPr>
          <a:lstStyle/>
          <a:p>
            <a:r>
              <a:rPr lang="en-US" dirty="0"/>
              <a:t>http://</a:t>
            </a:r>
            <a:r>
              <a:rPr lang="en-US" dirty="0" err="1"/>
              <a:t>fastandfluid.com</a:t>
            </a:r>
            <a:r>
              <a:rPr lang="en-US" dirty="0"/>
              <a:t>/</a:t>
            </a:r>
            <a:r>
              <a:rPr lang="en-US" dirty="0" err="1"/>
              <a:t>publicdownloads</a:t>
            </a:r>
            <a:r>
              <a:rPr lang="en-US" dirty="0"/>
              <a:t>/AngularJSIn60MinutesIsh_DanWahlin_May2013.pdf</a:t>
            </a:r>
          </a:p>
        </p:txBody>
      </p:sp>
    </p:spTree>
    <p:extLst>
      <p:ext uri="{BB962C8B-B14F-4D97-AF65-F5344CB8AC3E}">
        <p14:creationId xmlns:p14="http://schemas.microsoft.com/office/powerpoint/2010/main" val="1892093068"/>
      </p:ext>
    </p:extLst>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Single Page application</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pic>
        <p:nvPicPr>
          <p:cNvPr id="7" name="Picture 6"/>
          <p:cNvPicPr>
            <a:picLocks noChangeAspect="1"/>
          </p:cNvPicPr>
          <p:nvPr/>
        </p:nvPicPr>
        <p:blipFill>
          <a:blip r:embed="rId4"/>
          <a:stretch>
            <a:fillRect/>
          </a:stretch>
        </p:blipFill>
        <p:spPr>
          <a:xfrm>
            <a:off x="209080" y="1335440"/>
            <a:ext cx="7150100" cy="5359400"/>
          </a:xfrm>
          <a:prstGeom prst="rect">
            <a:avLst/>
          </a:prstGeom>
        </p:spPr>
      </p:pic>
    </p:spTree>
    <p:extLst>
      <p:ext uri="{BB962C8B-B14F-4D97-AF65-F5344CB8AC3E}">
        <p14:creationId xmlns:p14="http://schemas.microsoft.com/office/powerpoint/2010/main" val="2505553294"/>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pic>
        <p:nvPicPr>
          <p:cNvPr id="50" name="Shape 50"/>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51" name="Shape 51"/>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53" name="Shape 53"/>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54" name="Shape 54"/>
          <p:cNvSpPr txBox="1">
            <a:spLocks noGrp="1"/>
          </p:cNvSpPr>
          <p:nvPr>
            <p:ph type="body" idx="1"/>
          </p:nvPr>
        </p:nvSpPr>
        <p:spPr>
          <a:xfrm>
            <a:off x="457200" y="1380325"/>
            <a:ext cx="8229600" cy="5187600"/>
          </a:xfrm>
          <a:prstGeom prst="rect">
            <a:avLst/>
          </a:prstGeom>
          <a:noFill/>
          <a:ln>
            <a:noFill/>
          </a:ln>
        </p:spPr>
        <p:txBody>
          <a:bodyPr lIns="91425" tIns="91425" rIns="91425" bIns="91425" anchor="t" anchorCtr="0">
            <a:noAutofit/>
          </a:bodyPr>
          <a:lstStyle/>
          <a:p>
            <a:r>
              <a:rPr lang="en-US" sz="3600" dirty="0"/>
              <a:t>Allows for </a:t>
            </a:r>
            <a:r>
              <a:rPr lang="en-US" sz="3600" dirty="0"/>
              <a:t>DOM (Document Object Model</a:t>
            </a:r>
            <a:r>
              <a:rPr lang="en-US" sz="3600" dirty="0" smtClean="0"/>
              <a:t>) </a:t>
            </a:r>
            <a:r>
              <a:rPr lang="en-US" sz="3600" dirty="0" smtClean="0"/>
              <a:t>Manipulation</a:t>
            </a:r>
            <a:endParaRPr lang="en-US" sz="3600" dirty="0"/>
          </a:p>
          <a:p>
            <a:r>
              <a:rPr lang="en-US" sz="3600" dirty="0"/>
              <a:t>Does not provide structure to your code </a:t>
            </a:r>
          </a:p>
          <a:p>
            <a:r>
              <a:rPr lang="en-US" sz="3600" dirty="0"/>
              <a:t>Does not allow for two way binding</a:t>
            </a:r>
          </a:p>
          <a:p>
            <a:pPr marL="914400" lvl="0" indent="457200" rtl="0">
              <a:lnSpc>
                <a:spcPct val="115000"/>
              </a:lnSpc>
              <a:spcBef>
                <a:spcPts val="0"/>
              </a:spcBef>
              <a:buClr>
                <a:schemeClr val="dk1"/>
              </a:buClr>
              <a:buFont typeface="Arial"/>
              <a:buNone/>
            </a:pPr>
            <a:endParaRPr lang="en" sz="3600" dirty="0">
              <a:solidFill>
                <a:srgbClr val="980000"/>
              </a:solidFill>
            </a:endParaRPr>
          </a:p>
        </p:txBody>
      </p:sp>
      <p:sp>
        <p:nvSpPr>
          <p:cNvPr id="7" name="Shape 43"/>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What we used previously.</a:t>
            </a:r>
            <a:endParaRPr lang="en" sz="3600" b="1" dirty="0">
              <a:solidFill>
                <a:srgbClr val="581722"/>
              </a:solidFill>
              <a:latin typeface="Trebuchet MS"/>
              <a:ea typeface="Trebuchet MS"/>
              <a:cs typeface="Trebuchet MS"/>
              <a:sym typeface="Trebuchet MS"/>
            </a:endParaRP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pic>
        <p:nvPicPr>
          <p:cNvPr id="59" name="Shape 59"/>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0" name="Shape 60"/>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61" name="Shape 61"/>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a:solidFill>
                  <a:srgbClr val="581722"/>
                </a:solidFill>
                <a:latin typeface="Trebuchet MS"/>
                <a:ea typeface="Trebuchet MS"/>
                <a:cs typeface="Trebuchet MS"/>
                <a:sym typeface="Trebuchet MS"/>
              </a:rPr>
              <a:t>What we used previously.</a:t>
            </a:r>
            <a:endParaRPr lang="en" sz="3600" b="1" dirty="0">
              <a:solidFill>
                <a:srgbClr val="581722"/>
              </a:solidFill>
              <a:latin typeface="Trebuchet MS"/>
              <a:ea typeface="Trebuchet MS"/>
              <a:cs typeface="Trebuchet MS"/>
              <a:sym typeface="Trebuchet MS"/>
            </a:endParaRPr>
          </a:p>
        </p:txBody>
      </p:sp>
      <p:sp>
        <p:nvSpPr>
          <p:cNvPr id="62" name="Shape 62"/>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pic>
        <p:nvPicPr>
          <p:cNvPr id="9" name="Picture 8" descr="AngularJS vs. Backbone.js vs. Ember.js   Choosing Your JS Framework.png"/>
          <p:cNvPicPr>
            <a:picLocks noChangeAspect="1"/>
          </p:cNvPicPr>
          <p:nvPr/>
        </p:nvPicPr>
        <p:blipFill>
          <a:blip r:embed="rId4" cstate="print"/>
          <a:stretch>
            <a:fillRect/>
          </a:stretch>
        </p:blipFill>
        <p:spPr>
          <a:xfrm>
            <a:off x="237550" y="2032009"/>
            <a:ext cx="8665379" cy="3920881"/>
          </a:xfrm>
          <a:prstGeom prst="rect">
            <a:avLst/>
          </a:prstGeom>
        </p:spPr>
      </p:pic>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pic>
        <p:nvPicPr>
          <p:cNvPr id="59" name="Shape 59"/>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0" name="Shape 60"/>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61" name="Shape 61"/>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CA" sz="3600" b="1" dirty="0" smtClean="0">
                <a:solidFill>
                  <a:srgbClr val="581722"/>
                </a:solidFill>
                <a:latin typeface="Trebuchet MS"/>
                <a:ea typeface="Trebuchet MS"/>
                <a:cs typeface="Trebuchet MS"/>
                <a:sym typeface="Trebuchet MS"/>
              </a:rPr>
              <a:t>PHP vs. Angular JS</a:t>
            </a:r>
            <a:endParaRPr lang="en" sz="3600" b="1" dirty="0">
              <a:solidFill>
                <a:srgbClr val="581722"/>
              </a:solidFill>
              <a:latin typeface="Trebuchet MS"/>
              <a:ea typeface="Trebuchet MS"/>
              <a:cs typeface="Trebuchet MS"/>
              <a:sym typeface="Trebuchet MS"/>
            </a:endParaRPr>
          </a:p>
        </p:txBody>
      </p:sp>
      <p:sp>
        <p:nvSpPr>
          <p:cNvPr id="62" name="Shape 62"/>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pic>
        <p:nvPicPr>
          <p:cNvPr id="1026" name="Picture 2" descr="http://www.nerdparadise.com/uploads/files/php_diagram.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529" y="1460489"/>
            <a:ext cx="3810000" cy="20764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msdn.microsoft.com/dynimg/IC690875.png"/>
          <p:cNvPicPr>
            <a:picLocks noChangeAspect="1" noChangeArrowheads="1"/>
          </p:cNvPicPr>
          <p:nvPr/>
        </p:nvPicPr>
        <p:blipFill rotWithShape="1">
          <a:blip r:embed="rId5">
            <a:extLst>
              <a:ext uri="{28A0092B-C50C-407E-A947-70E740481C1C}">
                <a14:useLocalDpi xmlns:a14="http://schemas.microsoft.com/office/drawing/2010/main" val="0"/>
              </a:ext>
            </a:extLst>
          </a:blip>
          <a:srcRect t="49995"/>
          <a:stretch/>
        </p:blipFill>
        <p:spPr bwMode="auto">
          <a:xfrm>
            <a:off x="4871337" y="4040089"/>
            <a:ext cx="3824454" cy="211755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s://msdn.microsoft.com/dynimg/IC690875.png"/>
          <p:cNvPicPr>
            <a:picLocks noChangeAspect="1" noChangeArrowheads="1"/>
          </p:cNvPicPr>
          <p:nvPr/>
        </p:nvPicPr>
        <p:blipFill rotWithShape="1">
          <a:blip r:embed="rId5">
            <a:extLst>
              <a:ext uri="{28A0092B-C50C-407E-A947-70E740481C1C}">
                <a14:useLocalDpi xmlns:a14="http://schemas.microsoft.com/office/drawing/2010/main" val="0"/>
              </a:ext>
            </a:extLst>
          </a:blip>
          <a:srcRect b="49826"/>
          <a:stretch/>
        </p:blipFill>
        <p:spPr bwMode="auto">
          <a:xfrm>
            <a:off x="423973" y="4102822"/>
            <a:ext cx="3824454" cy="212472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image.slidesharecdn.com/introductiontosinglepageapplication-150209030146-conversion-gate01/95/introduction-to-single-page-application-7-638.jpg?cb=1423450987"/>
          <p:cNvPicPr>
            <a:picLocks noChangeAspect="1" noChangeArrowheads="1"/>
          </p:cNvPicPr>
          <p:nvPr/>
        </p:nvPicPr>
        <p:blipFill rotWithShape="1">
          <a:blip r:embed="rId6">
            <a:extLst>
              <a:ext uri="{28A0092B-C50C-407E-A947-70E740481C1C}">
                <a14:useLocalDpi xmlns:a14="http://schemas.microsoft.com/office/drawing/2010/main" val="0"/>
              </a:ext>
            </a:extLst>
          </a:blip>
          <a:srcRect l="10428" t="16057" r="7051" b="18122"/>
          <a:stretch/>
        </p:blipFill>
        <p:spPr bwMode="auto">
          <a:xfrm>
            <a:off x="4745255" y="1460489"/>
            <a:ext cx="3950536" cy="2365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269775"/>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681922636"/>
              </p:ext>
            </p:extLst>
          </p:nvPr>
        </p:nvGraphicFramePr>
        <p:xfrm>
          <a:off x="339634" y="885522"/>
          <a:ext cx="8544483" cy="4760011"/>
        </p:xfrm>
        <a:graphic>
          <a:graphicData uri="http://schemas.openxmlformats.org/drawingml/2006/table">
            <a:tbl>
              <a:tblPr/>
              <a:tblGrid>
                <a:gridCol w="2059558"/>
                <a:gridCol w="6484925"/>
              </a:tblGrid>
              <a:tr h="328149">
                <a:tc>
                  <a:txBody>
                    <a:bodyPr/>
                    <a:lstStyle/>
                    <a:p>
                      <a:pPr algn="l" fontAlgn="b"/>
                      <a:r>
                        <a:rPr lang="en-US" sz="1800" dirty="0">
                          <a:effectLst/>
                        </a:rPr>
                        <a:t>Concept</a:t>
                      </a:r>
                    </a:p>
                  </a:txBody>
                  <a:tcPr marL="17356" marR="17356" marT="17356" marB="17356" anchor="b">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algn="l" fontAlgn="b"/>
                      <a:r>
                        <a:rPr lang="en-US" sz="1800" dirty="0">
                          <a:effectLst/>
                        </a:rPr>
                        <a:t>Description</a:t>
                      </a:r>
                    </a:p>
                  </a:txBody>
                  <a:tcPr marL="17356" marR="17356" marT="17356" marB="17356" anchor="b">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r>
              <a:tr h="328149">
                <a:tc>
                  <a:txBody>
                    <a:bodyPr/>
                    <a:lstStyle/>
                    <a:p>
                      <a:pPr fontAlgn="t"/>
                      <a:r>
                        <a:rPr lang="en-US" sz="1800" u="none" strike="noStrike">
                          <a:solidFill>
                            <a:srgbClr val="428BCA"/>
                          </a:solidFill>
                          <a:effectLst/>
                          <a:hlinkClick r:id="rId2"/>
                        </a:rPr>
                        <a:t>Template</a:t>
                      </a:r>
                      <a:endParaRPr lang="en-US" sz="1800">
                        <a:effectLst/>
                      </a:endParaRP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9F9F9"/>
                    </a:solidFill>
                  </a:tcPr>
                </a:tc>
                <a:tc>
                  <a:txBody>
                    <a:bodyPr/>
                    <a:lstStyle/>
                    <a:p>
                      <a:pPr fontAlgn="t"/>
                      <a:r>
                        <a:rPr lang="en-US" sz="1800">
                          <a:effectLst/>
                        </a:rPr>
                        <a:t>HTML with additional markup</a:t>
                      </a: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9F9F9"/>
                    </a:solidFill>
                  </a:tcPr>
                </a:tc>
              </a:tr>
              <a:tr h="409390">
                <a:tc>
                  <a:txBody>
                    <a:bodyPr/>
                    <a:lstStyle/>
                    <a:p>
                      <a:pPr fontAlgn="t"/>
                      <a:r>
                        <a:rPr lang="en-US" sz="1800" u="none" strike="noStrike" dirty="0">
                          <a:solidFill>
                            <a:srgbClr val="428BCA"/>
                          </a:solidFill>
                          <a:effectLst/>
                          <a:hlinkClick r:id="rId3"/>
                        </a:rPr>
                        <a:t>Directives</a:t>
                      </a:r>
                      <a:endParaRPr lang="en-US" sz="1800" dirty="0">
                        <a:effectLst/>
                      </a:endParaRP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en-US" sz="1800">
                          <a:effectLst/>
                        </a:rPr>
                        <a:t>extend HTML with custom attributes and elements</a:t>
                      </a: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r>
              <a:tr h="619438">
                <a:tc>
                  <a:txBody>
                    <a:bodyPr/>
                    <a:lstStyle/>
                    <a:p>
                      <a:pPr fontAlgn="t"/>
                      <a:r>
                        <a:rPr lang="en-US" sz="1800" u="none" strike="noStrike">
                          <a:solidFill>
                            <a:srgbClr val="428BCA"/>
                          </a:solidFill>
                          <a:effectLst/>
                          <a:hlinkClick r:id="rId4"/>
                        </a:rPr>
                        <a:t>Model</a:t>
                      </a:r>
                      <a:endParaRPr lang="en-US" sz="1800">
                        <a:effectLst/>
                      </a:endParaRP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9F9F9"/>
                    </a:solidFill>
                  </a:tcPr>
                </a:tc>
                <a:tc>
                  <a:txBody>
                    <a:bodyPr/>
                    <a:lstStyle/>
                    <a:p>
                      <a:pPr fontAlgn="t"/>
                      <a:r>
                        <a:rPr lang="en-US" sz="1800">
                          <a:effectLst/>
                        </a:rPr>
                        <a:t>the data shown to the user in the view and with which the user interacts</a:t>
                      </a: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9F9F9"/>
                    </a:solidFill>
                  </a:tcPr>
                </a:tc>
              </a:tr>
              <a:tr h="683767">
                <a:tc>
                  <a:txBody>
                    <a:bodyPr/>
                    <a:lstStyle/>
                    <a:p>
                      <a:pPr fontAlgn="t"/>
                      <a:r>
                        <a:rPr lang="en-US" sz="1800" u="none" strike="noStrike">
                          <a:solidFill>
                            <a:srgbClr val="428BCA"/>
                          </a:solidFill>
                          <a:effectLst/>
                          <a:hlinkClick r:id="rId5"/>
                        </a:rPr>
                        <a:t>Scope</a:t>
                      </a:r>
                      <a:endParaRPr lang="en-US" sz="1800">
                        <a:effectLst/>
                      </a:endParaRP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en-US" sz="1800">
                          <a:effectLst/>
                        </a:rPr>
                        <a:t>context where the model is stored so that controllers, directives and expressions can access it</a:t>
                      </a: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r>
              <a:tr h="328149">
                <a:tc>
                  <a:txBody>
                    <a:bodyPr/>
                    <a:lstStyle/>
                    <a:p>
                      <a:pPr fontAlgn="t"/>
                      <a:r>
                        <a:rPr lang="en-US" sz="1800" u="none" strike="noStrike">
                          <a:solidFill>
                            <a:srgbClr val="428BCA"/>
                          </a:solidFill>
                          <a:effectLst/>
                          <a:hlinkClick r:id="rId6"/>
                        </a:rPr>
                        <a:t>Expressions</a:t>
                      </a:r>
                      <a:endParaRPr lang="en-US" sz="1800">
                        <a:effectLst/>
                      </a:endParaRP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9F9F9"/>
                    </a:solidFill>
                  </a:tcPr>
                </a:tc>
                <a:tc>
                  <a:txBody>
                    <a:bodyPr/>
                    <a:lstStyle/>
                    <a:p>
                      <a:pPr fontAlgn="t"/>
                      <a:r>
                        <a:rPr lang="en-US" sz="1800">
                          <a:effectLst/>
                        </a:rPr>
                        <a:t>access variables and functions from the scope</a:t>
                      </a: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9F9F9"/>
                    </a:solidFill>
                  </a:tcPr>
                </a:tc>
              </a:tr>
              <a:tr h="500849">
                <a:tc>
                  <a:txBody>
                    <a:bodyPr/>
                    <a:lstStyle/>
                    <a:p>
                      <a:pPr fontAlgn="t"/>
                      <a:r>
                        <a:rPr lang="en-US" sz="1800" u="none" strike="noStrike" dirty="0">
                          <a:solidFill>
                            <a:srgbClr val="428BCA"/>
                          </a:solidFill>
                          <a:effectLst/>
                          <a:hlinkClick r:id="rId7"/>
                        </a:rPr>
                        <a:t>Filter</a:t>
                      </a:r>
                      <a:endParaRPr lang="en-US" sz="1800" dirty="0">
                        <a:effectLst/>
                      </a:endParaRP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en-US" sz="1800">
                          <a:effectLst/>
                        </a:rPr>
                        <a:t>formats the value of an expression for display to the user</a:t>
                      </a: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r>
              <a:tr h="328149">
                <a:tc>
                  <a:txBody>
                    <a:bodyPr/>
                    <a:lstStyle/>
                    <a:p>
                      <a:pPr fontAlgn="t"/>
                      <a:r>
                        <a:rPr lang="en-US" sz="1800" u="none" strike="noStrike">
                          <a:solidFill>
                            <a:srgbClr val="428BCA"/>
                          </a:solidFill>
                          <a:effectLst/>
                          <a:hlinkClick r:id="rId8"/>
                        </a:rPr>
                        <a:t>View</a:t>
                      </a:r>
                      <a:endParaRPr lang="en-US" sz="1800">
                        <a:effectLst/>
                      </a:endParaRP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9F9F9"/>
                    </a:solidFill>
                  </a:tcPr>
                </a:tc>
                <a:tc>
                  <a:txBody>
                    <a:bodyPr/>
                    <a:lstStyle/>
                    <a:p>
                      <a:pPr fontAlgn="t"/>
                      <a:r>
                        <a:rPr lang="en-US" sz="1800">
                          <a:effectLst/>
                        </a:rPr>
                        <a:t>what the user sees (the DOM)</a:t>
                      </a: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9F9F9"/>
                    </a:solidFill>
                  </a:tcPr>
                </a:tc>
              </a:tr>
              <a:tr h="328149">
                <a:tc>
                  <a:txBody>
                    <a:bodyPr/>
                    <a:lstStyle/>
                    <a:p>
                      <a:pPr fontAlgn="t"/>
                      <a:r>
                        <a:rPr lang="en-US" sz="1800" u="none" strike="noStrike">
                          <a:solidFill>
                            <a:srgbClr val="428BCA"/>
                          </a:solidFill>
                          <a:effectLst/>
                          <a:hlinkClick r:id="rId9"/>
                        </a:rPr>
                        <a:t>Data Binding</a:t>
                      </a:r>
                      <a:endParaRPr lang="en-US" sz="1800">
                        <a:effectLst/>
                      </a:endParaRP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en-US" sz="1800">
                          <a:effectLst/>
                        </a:rPr>
                        <a:t>sync data between the model and the view</a:t>
                      </a: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r>
              <a:tr h="496432">
                <a:tc>
                  <a:txBody>
                    <a:bodyPr/>
                    <a:lstStyle/>
                    <a:p>
                      <a:pPr fontAlgn="t"/>
                      <a:r>
                        <a:rPr lang="en-US" sz="1800" u="none" strike="noStrike">
                          <a:solidFill>
                            <a:srgbClr val="428BCA"/>
                          </a:solidFill>
                          <a:effectLst/>
                          <a:hlinkClick r:id="rId10"/>
                        </a:rPr>
                        <a:t>Controller</a:t>
                      </a:r>
                      <a:endParaRPr lang="en-US" sz="1800">
                        <a:effectLst/>
                      </a:endParaRP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9F9F9"/>
                    </a:solidFill>
                  </a:tcPr>
                </a:tc>
                <a:tc>
                  <a:txBody>
                    <a:bodyPr/>
                    <a:lstStyle/>
                    <a:p>
                      <a:pPr fontAlgn="t"/>
                      <a:r>
                        <a:rPr lang="en-US" sz="1800" dirty="0">
                          <a:effectLst/>
                        </a:rPr>
                        <a:t>the business logic behind views</a:t>
                      </a: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9F9F9"/>
                    </a:solidFill>
                  </a:tcPr>
                </a:tc>
              </a:tr>
              <a:tr h="409390">
                <a:tc>
                  <a:txBody>
                    <a:bodyPr/>
                    <a:lstStyle/>
                    <a:p>
                      <a:pPr fontAlgn="t"/>
                      <a:r>
                        <a:rPr lang="en-US" sz="1800" u="none" strike="noStrike">
                          <a:solidFill>
                            <a:srgbClr val="428BCA"/>
                          </a:solidFill>
                          <a:effectLst/>
                          <a:hlinkClick r:id="rId11"/>
                        </a:rPr>
                        <a:t>Service</a:t>
                      </a:r>
                      <a:endParaRPr lang="en-US" sz="1800">
                        <a:effectLst/>
                      </a:endParaRP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c>
                  <a:txBody>
                    <a:bodyPr/>
                    <a:lstStyle/>
                    <a:p>
                      <a:pPr fontAlgn="t"/>
                      <a:r>
                        <a:rPr lang="en-US" sz="1800" dirty="0">
                          <a:effectLst/>
                        </a:rPr>
                        <a:t>reusable business logic independent of views</a:t>
                      </a:r>
                    </a:p>
                  </a:txBody>
                  <a:tcPr marL="17356" marR="17356" marT="17356" marB="17356">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425314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469599" y="1359542"/>
            <a:ext cx="4572000" cy="1631216"/>
          </a:xfrm>
          <a:prstGeom prst="rect">
            <a:avLst/>
          </a:prstGeom>
        </p:spPr>
        <p:txBody>
          <a:bodyPr>
            <a:spAutoFit/>
          </a:bodyPr>
          <a:lstStyle/>
          <a:p>
            <a:r>
              <a:rPr lang="en-US" sz="2000" dirty="0"/>
              <a:t>&lt;p&gt;Select value: {{ </a:t>
            </a:r>
            <a:r>
              <a:rPr lang="en-US" sz="2000" dirty="0" err="1"/>
              <a:t>theValue</a:t>
            </a:r>
            <a:r>
              <a:rPr lang="en-US" sz="2000" dirty="0"/>
              <a:t> }}&lt;/p&gt;</a:t>
            </a:r>
          </a:p>
          <a:p>
            <a:r>
              <a:rPr lang="en-US" sz="2000" dirty="0"/>
              <a:t>&lt;select </a:t>
            </a:r>
            <a:r>
              <a:rPr lang="en-US" sz="2000" dirty="0" err="1"/>
              <a:t>ng</a:t>
            </a:r>
            <a:r>
              <a:rPr lang="en-US" sz="2000" dirty="0"/>
              <a:t>-model="</a:t>
            </a:r>
            <a:r>
              <a:rPr lang="en-US" sz="2000" dirty="0" err="1"/>
              <a:t>theValue</a:t>
            </a:r>
            <a:r>
              <a:rPr lang="en-US" sz="2000" dirty="0"/>
              <a:t>"&gt;</a:t>
            </a:r>
          </a:p>
          <a:p>
            <a:r>
              <a:rPr lang="en-US" sz="2000" dirty="0"/>
              <a:t>  &lt;option value="1"&gt;1&lt;/option&gt;</a:t>
            </a:r>
          </a:p>
          <a:p>
            <a:r>
              <a:rPr lang="en-US" sz="2000" dirty="0"/>
              <a:t>  &lt;option value="2"&gt;2&lt;/option&gt;</a:t>
            </a:r>
          </a:p>
          <a:p>
            <a:r>
              <a:rPr lang="en-US" sz="2000" dirty="0"/>
              <a:t>&lt;/select&gt;</a:t>
            </a:r>
          </a:p>
        </p:txBody>
      </p:sp>
      <p:sp>
        <p:nvSpPr>
          <p:cNvPr id="3" name="Rectangle 2"/>
          <p:cNvSpPr/>
          <p:nvPr/>
        </p:nvSpPr>
        <p:spPr>
          <a:xfrm>
            <a:off x="5041599" y="1320456"/>
            <a:ext cx="3848400" cy="4401205"/>
          </a:xfrm>
          <a:prstGeom prst="rect">
            <a:avLst/>
          </a:prstGeom>
        </p:spPr>
        <p:txBody>
          <a:bodyPr wrap="square">
            <a:spAutoFit/>
          </a:bodyPr>
          <a:lstStyle/>
          <a:p>
            <a:r>
              <a:rPr lang="en-US" sz="2000" dirty="0"/>
              <a:t>&lt;p&gt;Select value: &lt;span id="</a:t>
            </a:r>
            <a:r>
              <a:rPr lang="en-US" sz="2000" dirty="0" err="1"/>
              <a:t>theValue</a:t>
            </a:r>
            <a:r>
              <a:rPr lang="en-US" sz="2000" dirty="0"/>
              <a:t>"&gt;&lt;/span&gt;&lt;/p&gt;</a:t>
            </a:r>
          </a:p>
          <a:p>
            <a:r>
              <a:rPr lang="en-US" sz="2000" dirty="0"/>
              <a:t>&lt;select id="</a:t>
            </a:r>
            <a:r>
              <a:rPr lang="en-US" sz="2000" dirty="0" err="1"/>
              <a:t>theSelect</a:t>
            </a:r>
            <a:r>
              <a:rPr lang="en-US" sz="2000" dirty="0"/>
              <a:t>"&gt;</a:t>
            </a:r>
          </a:p>
          <a:p>
            <a:r>
              <a:rPr lang="en-US" sz="2000" dirty="0"/>
              <a:t>  &lt;option value="1"&gt;1&lt;/option&gt;</a:t>
            </a:r>
          </a:p>
          <a:p>
            <a:r>
              <a:rPr lang="en-US" sz="2000" dirty="0"/>
              <a:t>  &lt;option value="2"&gt;2&lt;/option&gt;</a:t>
            </a:r>
          </a:p>
          <a:p>
            <a:r>
              <a:rPr lang="en-US" sz="2000" dirty="0"/>
              <a:t>&lt;/select</a:t>
            </a:r>
            <a:r>
              <a:rPr lang="en-US" sz="2000" dirty="0" smtClean="0"/>
              <a:t>&gt;</a:t>
            </a:r>
          </a:p>
          <a:p>
            <a:endParaRPr lang="en-US" sz="2000" dirty="0" smtClean="0"/>
          </a:p>
          <a:p>
            <a:r>
              <a:rPr lang="en-US" sz="2000" dirty="0" smtClean="0"/>
              <a:t>$</a:t>
            </a:r>
            <a:r>
              <a:rPr lang="en-US" sz="2000" dirty="0"/>
              <a:t>(function() {</a:t>
            </a:r>
          </a:p>
          <a:p>
            <a:r>
              <a:rPr lang="en-US" sz="2000" dirty="0"/>
              <a:t>  $('#</a:t>
            </a:r>
            <a:r>
              <a:rPr lang="en-US" sz="2000" dirty="0" err="1"/>
              <a:t>theSelect</a:t>
            </a:r>
            <a:r>
              <a:rPr lang="en-US" sz="2000" dirty="0"/>
              <a:t>').on('change', function() {</a:t>
            </a:r>
          </a:p>
          <a:p>
            <a:r>
              <a:rPr lang="en-US" sz="2000" dirty="0"/>
              <a:t>    </a:t>
            </a:r>
            <a:r>
              <a:rPr lang="en-US" sz="2000" dirty="0" err="1"/>
              <a:t>var</a:t>
            </a:r>
            <a:r>
              <a:rPr lang="en-US" sz="2000" dirty="0"/>
              <a:t> value = $(this).</a:t>
            </a:r>
            <a:r>
              <a:rPr lang="en-US" sz="2000" dirty="0" err="1"/>
              <a:t>val</a:t>
            </a:r>
            <a:r>
              <a:rPr lang="en-US" sz="2000" dirty="0"/>
              <a:t>();</a:t>
            </a:r>
          </a:p>
          <a:p>
            <a:r>
              <a:rPr lang="en-US" sz="2000" dirty="0"/>
              <a:t>    $('#</a:t>
            </a:r>
            <a:r>
              <a:rPr lang="en-US" sz="2000" dirty="0" err="1"/>
              <a:t>theValue</a:t>
            </a:r>
            <a:r>
              <a:rPr lang="en-US" sz="2000" dirty="0"/>
              <a:t>').text(value);</a:t>
            </a:r>
          </a:p>
          <a:p>
            <a:r>
              <a:rPr lang="en-US" sz="2000" dirty="0"/>
              <a:t>  }</a:t>
            </a:r>
          </a:p>
          <a:p>
            <a:r>
              <a:rPr lang="en-US" sz="2000" dirty="0"/>
              <a:t>})</a:t>
            </a:r>
            <a:r>
              <a:rPr lang="en-US" sz="2000" dirty="0" smtClean="0"/>
              <a:t>;</a:t>
            </a:r>
            <a:endParaRPr lang="en-US" sz="2000" dirty="0"/>
          </a:p>
        </p:txBody>
      </p:sp>
    </p:spTree>
    <p:extLst>
      <p:ext uri="{BB962C8B-B14F-4D97-AF65-F5344CB8AC3E}">
        <p14:creationId xmlns:p14="http://schemas.microsoft.com/office/powerpoint/2010/main" val="2813610716"/>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420799" y="6157648"/>
            <a:ext cx="1645724" cy="605924"/>
          </a:xfrm>
          <a:prstGeom prst="rect">
            <a:avLst/>
          </a:prstGeom>
          <a:noFill/>
          <a:ln>
            <a:noFill/>
          </a:ln>
        </p:spPr>
      </p:pic>
      <p:sp>
        <p:nvSpPr>
          <p:cNvPr id="69" name="Shape 69"/>
          <p:cNvSpPr/>
          <p:nvPr/>
        </p:nvSpPr>
        <p:spPr>
          <a:xfrm>
            <a:off x="0" y="-17875"/>
            <a:ext cx="9138899" cy="1119599"/>
          </a:xfrm>
          <a:prstGeom prst="rect">
            <a:avLst/>
          </a:prstGeom>
          <a:solidFill>
            <a:srgbClr val="D9D9D9"/>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a:spLocks noGrp="1"/>
          </p:cNvSpPr>
          <p:nvPr>
            <p:ph type="title"/>
          </p:nvPr>
        </p:nvSpPr>
        <p:spPr>
          <a:xfrm>
            <a:off x="152400" y="198450"/>
            <a:ext cx="8986500" cy="810600"/>
          </a:xfrm>
          <a:prstGeom prst="rect">
            <a:avLst/>
          </a:prstGeom>
          <a:noFill/>
          <a:ln>
            <a:noFill/>
          </a:ln>
        </p:spPr>
        <p:txBody>
          <a:bodyPr lIns="91425" tIns="91425" rIns="91425" bIns="91425" anchor="b" anchorCtr="0">
            <a:noAutofit/>
          </a:bodyPr>
          <a:lstStyle/>
          <a:p>
            <a:pPr lvl="0">
              <a:buSzPct val="25000"/>
            </a:pPr>
            <a:r>
              <a:rPr lang="en-US" sz="3600" b="1" dirty="0">
                <a:solidFill>
                  <a:srgbClr val="581722"/>
                </a:solidFill>
                <a:latin typeface="Trebuchet MS"/>
                <a:ea typeface="Trebuchet MS"/>
                <a:cs typeface="Trebuchet MS"/>
                <a:sym typeface="Trebuchet MS"/>
              </a:rPr>
              <a:t>AngularJS Extends HTML</a:t>
            </a:r>
            <a:endParaRPr lang="en" sz="3600" b="1" dirty="0">
              <a:solidFill>
                <a:srgbClr val="581722"/>
              </a:solidFill>
              <a:latin typeface="Trebuchet MS"/>
              <a:ea typeface="Trebuchet MS"/>
              <a:cs typeface="Trebuchet MS"/>
              <a:sym typeface="Trebuchet MS"/>
            </a:endParaRPr>
          </a:p>
        </p:txBody>
      </p:sp>
      <p:sp>
        <p:nvSpPr>
          <p:cNvPr id="71" name="Shape 71"/>
          <p:cNvSpPr/>
          <p:nvPr/>
        </p:nvSpPr>
        <p:spPr>
          <a:xfrm>
            <a:off x="3044" y="1007370"/>
            <a:ext cx="9155100" cy="94500"/>
          </a:xfrm>
          <a:prstGeom prst="rect">
            <a:avLst/>
          </a:prstGeom>
          <a:solidFill>
            <a:srgbClr val="58172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581722"/>
              </a:solidFill>
              <a:latin typeface="Arial"/>
              <a:ea typeface="Arial"/>
              <a:cs typeface="Arial"/>
              <a:sym typeface="Arial"/>
            </a:endParaRPr>
          </a:p>
        </p:txBody>
      </p:sp>
      <p:sp>
        <p:nvSpPr>
          <p:cNvPr id="2" name="Rectangle 1"/>
          <p:cNvSpPr/>
          <p:nvPr/>
        </p:nvSpPr>
        <p:spPr>
          <a:xfrm>
            <a:off x="469598" y="1359542"/>
            <a:ext cx="8077635" cy="3108543"/>
          </a:xfrm>
          <a:prstGeom prst="rect">
            <a:avLst/>
          </a:prstGeom>
        </p:spPr>
        <p:txBody>
          <a:bodyPr wrap="square">
            <a:spAutoFit/>
          </a:bodyPr>
          <a:lstStyle/>
          <a:p>
            <a:pPr marL="342900" indent="-342900">
              <a:buFont typeface="Arial" panose="020B0604020202020204" pitchFamily="34" charset="0"/>
              <a:buChar char="•"/>
            </a:pPr>
            <a:r>
              <a:rPr lang="en-US" sz="2800" dirty="0"/>
              <a:t>The </a:t>
            </a:r>
            <a:r>
              <a:rPr lang="en-US" sz="2800" b="1" dirty="0"/>
              <a:t>ng-app</a:t>
            </a:r>
            <a:r>
              <a:rPr lang="en-US" sz="2800" dirty="0"/>
              <a:t> directive defines an AngularJS application.</a:t>
            </a:r>
          </a:p>
          <a:p>
            <a:pPr marL="342900" indent="-342900">
              <a:buFont typeface="Arial" panose="020B0604020202020204" pitchFamily="34" charset="0"/>
              <a:buChar char="•"/>
            </a:pPr>
            <a:r>
              <a:rPr lang="en-US" sz="2800" dirty="0"/>
              <a:t>The </a:t>
            </a:r>
            <a:r>
              <a:rPr lang="en-US" sz="2800" b="1" dirty="0"/>
              <a:t>ng-model</a:t>
            </a:r>
            <a:r>
              <a:rPr lang="en-US" sz="2800" dirty="0"/>
              <a:t> directive binds the value of HTML controls (input, select, </a:t>
            </a:r>
            <a:r>
              <a:rPr lang="en-US" sz="2800" dirty="0" err="1"/>
              <a:t>textarea</a:t>
            </a:r>
            <a:r>
              <a:rPr lang="en-US" sz="2800" dirty="0"/>
              <a:t>) to application data.</a:t>
            </a:r>
          </a:p>
          <a:p>
            <a:pPr marL="342900" indent="-342900">
              <a:buFont typeface="Arial" panose="020B0604020202020204" pitchFamily="34" charset="0"/>
              <a:buChar char="•"/>
            </a:pPr>
            <a:r>
              <a:rPr lang="en-US" sz="2800" dirty="0"/>
              <a:t>The </a:t>
            </a:r>
            <a:r>
              <a:rPr lang="en-US" sz="2800" b="1" dirty="0"/>
              <a:t>ng-bind</a:t>
            </a:r>
            <a:r>
              <a:rPr lang="en-US" sz="2800" dirty="0"/>
              <a:t> directive binds application data to the HTML view.</a:t>
            </a:r>
          </a:p>
        </p:txBody>
      </p:sp>
    </p:spTree>
    <p:extLst>
      <p:ext uri="{BB962C8B-B14F-4D97-AF65-F5344CB8AC3E}">
        <p14:creationId xmlns:p14="http://schemas.microsoft.com/office/powerpoint/2010/main" val="2848220501"/>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Custom Them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1667</TotalTime>
  <Words>1656</Words>
  <Application>Microsoft Office PowerPoint</Application>
  <PresentationFormat>On-screen Show (4:3)</PresentationFormat>
  <Paragraphs>351</Paragraphs>
  <Slides>32</Slides>
  <Notes>30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Trebuchet MS</vt:lpstr>
      <vt:lpstr>Wingdings</vt:lpstr>
      <vt:lpstr>Wingdings 2</vt:lpstr>
      <vt:lpstr>Custom Theme</vt:lpstr>
      <vt:lpstr>AngularJS</vt:lpstr>
      <vt:lpstr>What is AngularJS</vt:lpstr>
      <vt:lpstr>Why AngularJS</vt:lpstr>
      <vt:lpstr>What we used previously.</vt:lpstr>
      <vt:lpstr>What we used previously.</vt:lpstr>
      <vt:lpstr>PHP vs. Angular JS</vt:lpstr>
      <vt:lpstr>PowerPoint Presentation</vt:lpstr>
      <vt:lpstr>PowerPoint Presentation</vt:lpstr>
      <vt:lpstr>AngularJS Extends HTML</vt:lpstr>
      <vt:lpstr>Some Features</vt:lpstr>
      <vt:lpstr>Simple Example</vt:lpstr>
      <vt:lpstr>MVC</vt:lpstr>
      <vt:lpstr>MVC - Model View Controller</vt:lpstr>
      <vt:lpstr>Bootstrapping</vt:lpstr>
      <vt:lpstr>Expressions</vt:lpstr>
      <vt:lpstr>Directives</vt:lpstr>
      <vt:lpstr>Directives</vt:lpstr>
      <vt:lpstr>Controllers</vt:lpstr>
      <vt:lpstr>Filters</vt:lpstr>
      <vt:lpstr>Server Interaction</vt:lpstr>
      <vt:lpstr>Server Interaction</vt:lpstr>
      <vt:lpstr>Modules</vt:lpstr>
      <vt:lpstr>$Scope</vt:lpstr>
      <vt:lpstr>$Scope</vt:lpstr>
      <vt:lpstr>PowerPoint Presentation</vt:lpstr>
      <vt:lpstr>Putting it on Together</vt:lpstr>
      <vt:lpstr>Two way data Binding</vt:lpstr>
      <vt:lpstr>$ngRoutes</vt:lpstr>
      <vt:lpstr>$ngRoutes</vt:lpstr>
      <vt:lpstr>$ngRoutes</vt:lpstr>
      <vt:lpstr>Single Page application</vt:lpstr>
      <vt:lpstr>Single Page application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Databases</dc:title>
  <cp:lastModifiedBy>Ayazhan Zhakhan</cp:lastModifiedBy>
  <cp:revision>132</cp:revision>
  <dcterms:modified xsi:type="dcterms:W3CDTF">2016-02-22T05:09:30Z</dcterms:modified>
</cp:coreProperties>
</file>