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83" r:id="rId4"/>
    <p:sldId id="313" r:id="rId5"/>
    <p:sldId id="315" r:id="rId6"/>
    <p:sldId id="316" r:id="rId7"/>
    <p:sldId id="345" r:id="rId8"/>
    <p:sldId id="335" r:id="rId9"/>
    <p:sldId id="332" r:id="rId10"/>
    <p:sldId id="346" r:id="rId11"/>
    <p:sldId id="347" r:id="rId12"/>
    <p:sldId id="333" r:id="rId13"/>
    <p:sldId id="319" r:id="rId14"/>
    <p:sldId id="349" r:id="rId15"/>
    <p:sldId id="342" r:id="rId16"/>
    <p:sldId id="318" r:id="rId17"/>
    <p:sldId id="340" r:id="rId18"/>
    <p:sldId id="350" r:id="rId19"/>
    <p:sldId id="337" r:id="rId20"/>
    <p:sldId id="338" r:id="rId21"/>
    <p:sldId id="321" r:id="rId22"/>
    <p:sldId id="327" r:id="rId23"/>
    <p:sldId id="323" r:id="rId24"/>
    <p:sldId id="330" r:id="rId25"/>
    <p:sldId id="331" r:id="rId26"/>
    <p:sldId id="281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33FF"/>
    <a:srgbClr val="FF6633"/>
    <a:srgbClr val="52D323"/>
    <a:srgbClr val="0099CC"/>
    <a:srgbClr val="0033CC"/>
    <a:srgbClr val="EA923A"/>
    <a:srgbClr val="01B1C3"/>
    <a:srgbClr val="01D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0" autoAdjust="0"/>
    <p:restoredTop sz="83359" autoAdjust="0"/>
  </p:normalViewPr>
  <p:slideViewPr>
    <p:cSldViewPr snapToGrid="0">
      <p:cViewPr varScale="1">
        <p:scale>
          <a:sx n="74" d="100"/>
          <a:sy n="74" d="100"/>
        </p:scale>
        <p:origin x="1224" y="27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a\Downloads\Surv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a\Downloads\Surve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a\Downloads\Surve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[Survey.xlsx]Sheet2!$B$44</c:f>
              <c:strCache>
                <c:ptCount val="1"/>
                <c:pt idx="0">
                  <c:v>Reminders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[Survey.xlsx]Sheet2!$A$45:$A$47</c:f>
              <c:strCache>
                <c:ptCount val="3"/>
                <c:pt idx="0">
                  <c:v>1 to 5</c:v>
                </c:pt>
                <c:pt idx="1">
                  <c:v>5 to 10</c:v>
                </c:pt>
                <c:pt idx="2">
                  <c:v>11 or more</c:v>
                </c:pt>
              </c:strCache>
            </c:strRef>
          </c:cat>
          <c:val>
            <c:numRef>
              <c:f>[Survey.xlsx]Sheet2!$B$45:$B$47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[Survey.xlsx]Sheet2!$C$44</c:f>
              <c:strCache>
                <c:ptCount val="1"/>
                <c:pt idx="0">
                  <c:v>No. of cards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[Survey.xlsx]Sheet2!$A$45:$A$47</c:f>
              <c:strCache>
                <c:ptCount val="3"/>
                <c:pt idx="0">
                  <c:v>1 to 5</c:v>
                </c:pt>
                <c:pt idx="1">
                  <c:v>5 to 10</c:v>
                </c:pt>
                <c:pt idx="2">
                  <c:v>11 or more</c:v>
                </c:pt>
              </c:strCache>
            </c:strRef>
          </c:cat>
          <c:val>
            <c:numRef>
              <c:f>[Survey.xlsx]Sheet2!$C$45:$C$47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737051728"/>
        <c:axId val="-1372628656"/>
      </c:barChart>
      <c:catAx>
        <c:axId val="-173705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2628656"/>
        <c:crosses val="autoZero"/>
        <c:auto val="1"/>
        <c:lblAlgn val="ctr"/>
        <c:lblOffset val="100"/>
        <c:noMultiLvlLbl val="0"/>
      </c:catAx>
      <c:valAx>
        <c:axId val="-137262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705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[Survey.xlsx]Sheet2!$A$19</c:f>
              <c:strCache>
                <c:ptCount val="1"/>
                <c:pt idx="0">
                  <c:v>Correct notification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[Survey.xlsx]Sheet2!$B$18</c:f>
              <c:strCache>
                <c:ptCount val="1"/>
                <c:pt idx="0">
                  <c:v>Range</c:v>
                </c:pt>
              </c:strCache>
            </c:strRef>
          </c:cat>
          <c:val>
            <c:numRef>
              <c:f>[Survey.xlsx]Sheet2!$B$19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[Survey.xlsx]Sheet2!$A$20</c:f>
              <c:strCache>
                <c:ptCount val="1"/>
                <c:pt idx="0">
                  <c:v>Notified when time ended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[Survey.xlsx]Sheet2!$B$18</c:f>
              <c:strCache>
                <c:ptCount val="1"/>
                <c:pt idx="0">
                  <c:v>Range</c:v>
                </c:pt>
              </c:strCache>
            </c:strRef>
          </c:cat>
          <c:val>
            <c:numRef>
              <c:f>[Survey.xlsx]Sheet2!$B$20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[Survey.xlsx]Sheet2!$A$21</c:f>
              <c:strCache>
                <c:ptCount val="1"/>
                <c:pt idx="0">
                  <c:v>Accurate tracker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[Survey.xlsx]Sheet2!$B$18</c:f>
              <c:strCache>
                <c:ptCount val="1"/>
                <c:pt idx="0">
                  <c:v>Range</c:v>
                </c:pt>
              </c:strCache>
            </c:strRef>
          </c:cat>
          <c:val>
            <c:numRef>
              <c:f>[Survey.xlsx]Sheet2!$B$21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</c:ser>
        <c:ser>
          <c:idx val="3"/>
          <c:order val="3"/>
          <c:tx>
            <c:strRef>
              <c:f>[Survey.xlsx]Sheet2!$A$22</c:f>
              <c:strCache>
                <c:ptCount val="1"/>
                <c:pt idx="0">
                  <c:v>Notified with the correct card near ramdonly shops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[Survey.xlsx]Sheet2!$B$18</c:f>
              <c:strCache>
                <c:ptCount val="1"/>
                <c:pt idx="0">
                  <c:v>Range</c:v>
                </c:pt>
              </c:strCache>
            </c:strRef>
          </c:cat>
          <c:val>
            <c:numRef>
              <c:f>[Survey.xlsx]Sheet2!$B$22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4"/>
          <c:order val="4"/>
          <c:tx>
            <c:strRef>
              <c:f>[Survey.xlsx]Sheet2!$A$23</c:f>
              <c:strCache>
                <c:ptCount val="1"/>
                <c:pt idx="0">
                  <c:v>iShop application was useful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[Survey.xlsx]Sheet2!$B$18</c:f>
              <c:strCache>
                <c:ptCount val="1"/>
                <c:pt idx="0">
                  <c:v>Range</c:v>
                </c:pt>
              </c:strCache>
            </c:strRef>
          </c:cat>
          <c:val>
            <c:numRef>
              <c:f>[Survey.xlsx]Sheet2!$B$23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</c:ser>
        <c:ser>
          <c:idx val="5"/>
          <c:order val="5"/>
          <c:tx>
            <c:strRef>
              <c:f>[Survey.xlsx]Sheet2!$A$24</c:f>
              <c:strCache>
                <c:ptCount val="1"/>
                <c:pt idx="0">
                  <c:v>Easy to add a reminder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[Survey.xlsx]Sheet2!$B$18</c:f>
              <c:strCache>
                <c:ptCount val="1"/>
                <c:pt idx="0">
                  <c:v>Range</c:v>
                </c:pt>
              </c:strCache>
            </c:strRef>
          </c:cat>
          <c:val>
            <c:numRef>
              <c:f>[Survey.xlsx]Sheet2!$B$24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ser>
          <c:idx val="6"/>
          <c:order val="6"/>
          <c:tx>
            <c:strRef>
              <c:f>[Survey.xlsx]Sheet2!$A$25</c:f>
              <c:strCache>
                <c:ptCount val="1"/>
                <c:pt idx="0">
                  <c:v>Easy to edit a reminder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[Survey.xlsx]Sheet2!$B$18</c:f>
              <c:strCache>
                <c:ptCount val="1"/>
                <c:pt idx="0">
                  <c:v>Range</c:v>
                </c:pt>
              </c:strCache>
            </c:strRef>
          </c:cat>
          <c:val>
            <c:numRef>
              <c:f>[Survey.xlsx]Sheet2!$B$25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7"/>
          <c:order val="7"/>
          <c:tx>
            <c:strRef>
              <c:f>[Survey.xlsx]Sheet2!$A$26</c:f>
              <c:strCache>
                <c:ptCount val="1"/>
                <c:pt idx="0">
                  <c:v>Easy to add a card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percentage"/>
            <c:noEndCap val="0"/>
            <c:val val="5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[Survey.xlsx]Sheet2!$B$18</c:f>
              <c:strCache>
                <c:ptCount val="1"/>
                <c:pt idx="0">
                  <c:v>Range</c:v>
                </c:pt>
              </c:strCache>
            </c:strRef>
          </c:cat>
          <c:val>
            <c:numRef>
              <c:f>[Survey.xlsx]Sheet2!$B$26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1372631376"/>
        <c:axId val="-1372627024"/>
      </c:barChart>
      <c:catAx>
        <c:axId val="-1372631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72627024"/>
        <c:crosses val="autoZero"/>
        <c:auto val="1"/>
        <c:lblAlgn val="ctr"/>
        <c:lblOffset val="100"/>
        <c:noMultiLvlLbl val="0"/>
      </c:catAx>
      <c:valAx>
        <c:axId val="-13726270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26313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[Survey.xlsx]Sheet2!$C$31</c:f>
              <c:strCache>
                <c:ptCount val="1"/>
                <c:pt idx="0">
                  <c:v>Use the app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9064942043274912E-2"/>
                  <c:y val="-1.49145890969225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999915282563289E-2"/>
                  <c:y val="-6.22348748959742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7315529125435453E-2"/>
                  <c:y val="1.03594123361426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[Survey.xlsx]Sheet2!$D$30:$F$30</c:f>
              <c:strCache>
                <c:ptCount val="3"/>
                <c:pt idx="0">
                  <c:v>Maybe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[Survey.xlsx]Sheet2!$D$31:$F$31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4FB80-7D26-4122-B642-C9616BBA0987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B330A8-4D4C-4805-9917-A5475DF374AB}">
      <dgm:prSet phldrT="[Text]"/>
      <dgm:spPr>
        <a:xfrm>
          <a:off x="1650857" y="560321"/>
          <a:ext cx="2632576" cy="835533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25C7CB0-1763-4CBD-844F-5FED9BC8E150}" type="parTrans" cxnId="{3465983B-CFDC-4FDC-B270-23A0408A9763}">
      <dgm:prSet/>
      <dgm:spPr/>
      <dgm:t>
        <a:bodyPr/>
        <a:lstStyle/>
        <a:p>
          <a:endParaRPr lang="en-US"/>
        </a:p>
      </dgm:t>
    </dgm:pt>
    <dgm:pt modelId="{2CB88B57-D95C-4D2C-BA8F-7E359F555935}" type="sibTrans" cxnId="{3465983B-CFDC-4FDC-B270-23A0408A9763}">
      <dgm:prSet/>
      <dgm:spPr/>
      <dgm:t>
        <a:bodyPr/>
        <a:lstStyle/>
        <a:p>
          <a:endParaRPr lang="en-US"/>
        </a:p>
      </dgm:t>
    </dgm:pt>
    <dgm:pt modelId="{EEDE83CE-F748-4FF1-B6F9-C2DFFFF5D16E}">
      <dgm:prSet phldrT="[Text]" custT="1"/>
      <dgm:spPr>
        <a:xfrm>
          <a:off x="5920614" y="2209824"/>
          <a:ext cx="2292421" cy="4027803"/>
        </a:xfrm>
        <a:solidFill>
          <a:srgbClr val="93A29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endParaRPr lang="en-US" sz="3000" b="0" i="0" u="none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1600" b="0" i="0" u="none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b="0" i="0" u="none" dirty="0" smtClean="0"/>
            <a:t>Prediction of user shopping at a particular shop</a:t>
          </a:r>
          <a:r>
            <a:rPr lang="en-US" sz="3000" b="0" i="0" u="none" dirty="0" smtClean="0"/>
            <a:t>. </a:t>
          </a:r>
          <a:endParaRPr lang="en-US" sz="2400" b="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3FF0C1DB-8C9E-486E-8132-5D2379F38C19}" type="parTrans" cxnId="{31DCE1B8-586E-44B2-8684-CEB7B12E2B8C}">
      <dgm:prSet/>
      <dgm:spPr/>
      <dgm:t>
        <a:bodyPr/>
        <a:lstStyle/>
        <a:p>
          <a:endParaRPr lang="en-US"/>
        </a:p>
      </dgm:t>
    </dgm:pt>
    <dgm:pt modelId="{A6BA0722-7B10-43BC-91FC-59F87AABA0DA}" type="sibTrans" cxnId="{31DCE1B8-586E-44B2-8684-CEB7B12E2B8C}">
      <dgm:prSet/>
      <dgm:spPr/>
      <dgm:t>
        <a:bodyPr/>
        <a:lstStyle/>
        <a:p>
          <a:endParaRPr lang="en-US"/>
        </a:p>
      </dgm:t>
    </dgm:pt>
    <dgm:pt modelId="{2F47EEC7-954F-45B8-B589-81364D7E5055}">
      <dgm:prSet phldrT="[Text]" custT="1"/>
      <dgm:spPr>
        <a:xfrm>
          <a:off x="1347808" y="2365757"/>
          <a:ext cx="3340239" cy="3917221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US" sz="26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EE2AD6E-AE2F-4DB9-B75F-A6AF7C287CA1}" type="parTrans" cxnId="{DD792AE3-7CC2-411B-BF12-58D2894247BC}">
      <dgm:prSet/>
      <dgm:spPr/>
      <dgm:t>
        <a:bodyPr/>
        <a:lstStyle/>
        <a:p>
          <a:endParaRPr lang="en-US"/>
        </a:p>
      </dgm:t>
    </dgm:pt>
    <dgm:pt modelId="{CAB2A7C7-79A0-4FF5-B4D5-D427BCD333A2}" type="sibTrans" cxnId="{DD792AE3-7CC2-411B-BF12-58D2894247BC}">
      <dgm:prSet/>
      <dgm:spPr/>
      <dgm:t>
        <a:bodyPr/>
        <a:lstStyle/>
        <a:p>
          <a:endParaRPr lang="en-US"/>
        </a:p>
      </dgm:t>
    </dgm:pt>
    <dgm:pt modelId="{C186FB57-2554-4F63-AA41-20A7676B97B8}">
      <dgm:prSet phldrT="[Text]"/>
      <dgm:spPr>
        <a:xfrm>
          <a:off x="4283433" y="351114"/>
          <a:ext cx="2632576" cy="1044740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r"/>
          <a:endParaRPr lang="en-US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E1CABE4-7FF7-4F21-8C85-E93A952B331A}" type="sibTrans" cxnId="{02113315-C1FB-4A98-BE17-7E56451548C5}">
      <dgm:prSet/>
      <dgm:spPr/>
      <dgm:t>
        <a:bodyPr/>
        <a:lstStyle/>
        <a:p>
          <a:endParaRPr lang="en-US"/>
        </a:p>
      </dgm:t>
    </dgm:pt>
    <dgm:pt modelId="{55C03CFF-12C2-4009-BAF0-A04E5CA09E2E}" type="parTrans" cxnId="{02113315-C1FB-4A98-BE17-7E56451548C5}">
      <dgm:prSet/>
      <dgm:spPr/>
      <dgm:t>
        <a:bodyPr/>
        <a:lstStyle/>
        <a:p>
          <a:endParaRPr lang="en-US"/>
        </a:p>
      </dgm:t>
    </dgm:pt>
    <dgm:pt modelId="{A43BC57C-3ABA-42D7-AB96-ADE19BBB82C4}" type="pres">
      <dgm:prSet presAssocID="{AA24FB80-7D26-4122-B642-C9616BBA098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4C74DD5-D444-4B44-85C3-991521B3895B}" type="pres">
      <dgm:prSet presAssocID="{C186FB57-2554-4F63-AA41-20A7676B97B8}" presName="ChildAccent2" presStyleCnt="0"/>
      <dgm:spPr/>
    </dgm:pt>
    <dgm:pt modelId="{17A9DB94-910F-4363-BC1C-5C166CF0A0C7}" type="pres">
      <dgm:prSet presAssocID="{C186FB57-2554-4F63-AA41-20A7676B97B8}" presName="ChildAccent" presStyleLbl="alignImgPlace1" presStyleIdx="0" presStyleCnt="2" custScaleX="87079" custScaleY="74146" custLinFactNeighborX="55729" custLinFactNeighborY="2057"/>
      <dgm:spPr>
        <a:prstGeom prst="wedgeRectCallout">
          <a:avLst>
            <a:gd name="adj1" fmla="val 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43ABDB8A-A586-4756-B872-197DD0C6C8EA}" type="pres">
      <dgm:prSet presAssocID="{C186FB57-2554-4F63-AA41-20A7676B97B8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C3BCF-9064-4EDA-8DBA-133C9057BEAF}" type="pres">
      <dgm:prSet presAssocID="{C186FB57-2554-4F63-AA41-20A7676B97B8}" presName="Parent2" presStyleLbl="node1" presStyleIdx="0" presStyleCnt="2">
        <dgm:presLayoutVars>
          <dgm:chMax val="2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72A223D-CC9A-491E-8A8A-5DEB039DD1FC}" type="pres">
      <dgm:prSet presAssocID="{73B330A8-4D4C-4805-9917-A5475DF374AB}" presName="ChildAccent1" presStyleCnt="0"/>
      <dgm:spPr/>
    </dgm:pt>
    <dgm:pt modelId="{058E5E1F-942E-49D6-A609-CB5A89EF62F2}" type="pres">
      <dgm:prSet presAssocID="{73B330A8-4D4C-4805-9917-A5475DF374AB}" presName="ChildAccent" presStyleLbl="alignImgPlace1" presStyleIdx="1" presStyleCnt="2" custScaleX="126881" custScaleY="78118" custLinFactNeighborX="1929" custLinFactNeighborY="8401"/>
      <dgm:spPr>
        <a:prstGeom prst="wedgeRectCallout">
          <a:avLst>
            <a:gd name="adj1" fmla="val 62500"/>
            <a:gd name="adj2" fmla="val 20830"/>
          </a:avLst>
        </a:prstGeom>
      </dgm:spPr>
      <dgm:t>
        <a:bodyPr/>
        <a:lstStyle/>
        <a:p>
          <a:endParaRPr lang="en-US"/>
        </a:p>
      </dgm:t>
    </dgm:pt>
    <dgm:pt modelId="{AB185721-6BA6-4B40-8003-A198FA97DCAB}" type="pres">
      <dgm:prSet presAssocID="{73B330A8-4D4C-4805-9917-A5475DF374AB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DB5C5-B356-433C-B85E-491878A79D92}" type="pres">
      <dgm:prSet presAssocID="{73B330A8-4D4C-4805-9917-A5475DF374AB}" presName="Parent1" presStyleLbl="node1" presStyleIdx="1" presStyleCnt="2">
        <dgm:presLayoutVars>
          <dgm:chMax val="2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1DCE1B8-586E-44B2-8684-CEB7B12E2B8C}" srcId="{C186FB57-2554-4F63-AA41-20A7676B97B8}" destId="{EEDE83CE-F748-4FF1-B6F9-C2DFFFF5D16E}" srcOrd="0" destOrd="0" parTransId="{3FF0C1DB-8C9E-486E-8132-5D2379F38C19}" sibTransId="{A6BA0722-7B10-43BC-91FC-59F87AABA0DA}"/>
    <dgm:cxn modelId="{2650DBDD-CCE7-4391-9032-2DE75EFBFDE3}" type="presOf" srcId="{73B330A8-4D4C-4805-9917-A5475DF374AB}" destId="{D8EDB5C5-B356-433C-B85E-491878A79D92}" srcOrd="0" destOrd="0" presId="urn:microsoft.com/office/officeart/2011/layout/InterconnectedBlockProcess"/>
    <dgm:cxn modelId="{5AA44396-E7FB-499E-8813-4AEA2F720128}" type="presOf" srcId="{2F47EEC7-954F-45B8-B589-81364D7E5055}" destId="{AB185721-6BA6-4B40-8003-A198FA97DCAB}" srcOrd="1" destOrd="0" presId="urn:microsoft.com/office/officeart/2011/layout/InterconnectedBlockProcess"/>
    <dgm:cxn modelId="{DD792AE3-7CC2-411B-BF12-58D2894247BC}" srcId="{73B330A8-4D4C-4805-9917-A5475DF374AB}" destId="{2F47EEC7-954F-45B8-B589-81364D7E5055}" srcOrd="0" destOrd="0" parTransId="{6EE2AD6E-AE2F-4DB9-B75F-A6AF7C287CA1}" sibTransId="{CAB2A7C7-79A0-4FF5-B4D5-D427BCD333A2}"/>
    <dgm:cxn modelId="{6708919F-8255-45CD-9D0A-651F0EA19081}" type="presOf" srcId="{EEDE83CE-F748-4FF1-B6F9-C2DFFFF5D16E}" destId="{43ABDB8A-A586-4756-B872-197DD0C6C8EA}" srcOrd="1" destOrd="0" presId="urn:microsoft.com/office/officeart/2011/layout/InterconnectedBlockProcess"/>
    <dgm:cxn modelId="{8FBFB9B4-1C7E-4DFE-B016-CC81B51F9F86}" type="presOf" srcId="{AA24FB80-7D26-4122-B642-C9616BBA0987}" destId="{A43BC57C-3ABA-42D7-AB96-ADE19BBB82C4}" srcOrd="0" destOrd="0" presId="urn:microsoft.com/office/officeart/2011/layout/InterconnectedBlockProcess"/>
    <dgm:cxn modelId="{268640E8-89FF-4354-A9FD-F19CDB9A89D1}" type="presOf" srcId="{C186FB57-2554-4F63-AA41-20A7676B97B8}" destId="{DCFC3BCF-9064-4EDA-8DBA-133C9057BEAF}" srcOrd="0" destOrd="0" presId="urn:microsoft.com/office/officeart/2011/layout/InterconnectedBlockProcess"/>
    <dgm:cxn modelId="{3465983B-CFDC-4FDC-B270-23A0408A9763}" srcId="{AA24FB80-7D26-4122-B642-C9616BBA0987}" destId="{73B330A8-4D4C-4805-9917-A5475DF374AB}" srcOrd="0" destOrd="0" parTransId="{125C7CB0-1763-4CBD-844F-5FED9BC8E150}" sibTransId="{2CB88B57-D95C-4D2C-BA8F-7E359F555935}"/>
    <dgm:cxn modelId="{5E8C5FA6-2ACF-4669-9848-346EBC9B3EE7}" type="presOf" srcId="{EEDE83CE-F748-4FF1-B6F9-C2DFFFF5D16E}" destId="{17A9DB94-910F-4363-BC1C-5C166CF0A0C7}" srcOrd="0" destOrd="0" presId="urn:microsoft.com/office/officeart/2011/layout/InterconnectedBlockProcess"/>
    <dgm:cxn modelId="{26F8D66F-0E83-4B39-8609-7CC3F4DDD517}" type="presOf" srcId="{2F47EEC7-954F-45B8-B589-81364D7E5055}" destId="{058E5E1F-942E-49D6-A609-CB5A89EF62F2}" srcOrd="0" destOrd="0" presId="urn:microsoft.com/office/officeart/2011/layout/InterconnectedBlockProcess"/>
    <dgm:cxn modelId="{02113315-C1FB-4A98-BE17-7E56451548C5}" srcId="{AA24FB80-7D26-4122-B642-C9616BBA0987}" destId="{C186FB57-2554-4F63-AA41-20A7676B97B8}" srcOrd="1" destOrd="0" parTransId="{55C03CFF-12C2-4009-BAF0-A04E5CA09E2E}" sibTransId="{5E1CABE4-7FF7-4F21-8C85-E93A952B331A}"/>
    <dgm:cxn modelId="{6D61C7C4-CDC2-406B-B2F1-AF94F2D29F70}" type="presParOf" srcId="{A43BC57C-3ABA-42D7-AB96-ADE19BBB82C4}" destId="{14C74DD5-D444-4B44-85C3-991521B3895B}" srcOrd="0" destOrd="0" presId="urn:microsoft.com/office/officeart/2011/layout/InterconnectedBlockProcess"/>
    <dgm:cxn modelId="{F726BE03-C6A0-43B7-8536-0ACB65BB8FE1}" type="presParOf" srcId="{14C74DD5-D444-4B44-85C3-991521B3895B}" destId="{17A9DB94-910F-4363-BC1C-5C166CF0A0C7}" srcOrd="0" destOrd="0" presId="urn:microsoft.com/office/officeart/2011/layout/InterconnectedBlockProcess"/>
    <dgm:cxn modelId="{60BF09EF-F6CB-4B1C-B192-76C4079B5B6F}" type="presParOf" srcId="{A43BC57C-3ABA-42D7-AB96-ADE19BBB82C4}" destId="{43ABDB8A-A586-4756-B872-197DD0C6C8EA}" srcOrd="1" destOrd="0" presId="urn:microsoft.com/office/officeart/2011/layout/InterconnectedBlockProcess"/>
    <dgm:cxn modelId="{91BD0B64-4058-44E8-B545-14A45553FFC5}" type="presParOf" srcId="{A43BC57C-3ABA-42D7-AB96-ADE19BBB82C4}" destId="{DCFC3BCF-9064-4EDA-8DBA-133C9057BEAF}" srcOrd="2" destOrd="0" presId="urn:microsoft.com/office/officeart/2011/layout/InterconnectedBlockProcess"/>
    <dgm:cxn modelId="{F98C7B84-5D56-41C8-BAA5-A0D3068FB522}" type="presParOf" srcId="{A43BC57C-3ABA-42D7-AB96-ADE19BBB82C4}" destId="{C72A223D-CC9A-491E-8A8A-5DEB039DD1FC}" srcOrd="3" destOrd="0" presId="urn:microsoft.com/office/officeart/2011/layout/InterconnectedBlockProcess"/>
    <dgm:cxn modelId="{7598FC08-BB0C-4CB2-AC1F-B579EED1CAD0}" type="presParOf" srcId="{C72A223D-CC9A-491E-8A8A-5DEB039DD1FC}" destId="{058E5E1F-942E-49D6-A609-CB5A89EF62F2}" srcOrd="0" destOrd="0" presId="urn:microsoft.com/office/officeart/2011/layout/InterconnectedBlockProcess"/>
    <dgm:cxn modelId="{D3418EC3-7F72-41ED-82EC-4902BC494552}" type="presParOf" srcId="{A43BC57C-3ABA-42D7-AB96-ADE19BBB82C4}" destId="{AB185721-6BA6-4B40-8003-A198FA97DCAB}" srcOrd="4" destOrd="0" presId="urn:microsoft.com/office/officeart/2011/layout/InterconnectedBlockProcess"/>
    <dgm:cxn modelId="{64E8878A-971F-45A6-B3E3-A385CDB70E6D}" type="presParOf" srcId="{A43BC57C-3ABA-42D7-AB96-ADE19BBB82C4}" destId="{D8EDB5C5-B356-433C-B85E-491878A79D92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4FB80-7D26-4122-B642-C9616BBA0987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B330A8-4D4C-4805-9917-A5475DF374AB}">
      <dgm:prSet phldrT="[Text]"/>
      <dgm:spPr>
        <a:xfrm>
          <a:off x="1331045" y="516822"/>
          <a:ext cx="2632576" cy="835533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25C7CB0-1763-4CBD-844F-5FED9BC8E150}" type="parTrans" cxnId="{3465983B-CFDC-4FDC-B270-23A0408A9763}">
      <dgm:prSet/>
      <dgm:spPr/>
      <dgm:t>
        <a:bodyPr/>
        <a:lstStyle/>
        <a:p>
          <a:endParaRPr lang="en-US"/>
        </a:p>
      </dgm:t>
    </dgm:pt>
    <dgm:pt modelId="{2CB88B57-D95C-4D2C-BA8F-7E359F555935}" type="sibTrans" cxnId="{3465983B-CFDC-4FDC-B270-23A0408A9763}">
      <dgm:prSet/>
      <dgm:spPr/>
      <dgm:t>
        <a:bodyPr/>
        <a:lstStyle/>
        <a:p>
          <a:endParaRPr lang="en-US"/>
        </a:p>
      </dgm:t>
    </dgm:pt>
    <dgm:pt modelId="{EEDE83CE-F748-4FF1-B6F9-C2DFFFF5D16E}">
      <dgm:prSet phldrT="[Text]" custT="1"/>
      <dgm:spPr>
        <a:xfrm>
          <a:off x="3693637" y="2275201"/>
          <a:ext cx="3223984" cy="4201798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endParaRPr lang="en-US" sz="3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FF0C1DB-8C9E-486E-8132-5D2379F38C19}" type="parTrans" cxnId="{31DCE1B8-586E-44B2-8684-CEB7B12E2B8C}">
      <dgm:prSet/>
      <dgm:spPr/>
      <dgm:t>
        <a:bodyPr/>
        <a:lstStyle/>
        <a:p>
          <a:endParaRPr lang="en-US"/>
        </a:p>
      </dgm:t>
    </dgm:pt>
    <dgm:pt modelId="{A6BA0722-7B10-43BC-91FC-59F87AABA0DA}" type="sibTrans" cxnId="{31DCE1B8-586E-44B2-8684-CEB7B12E2B8C}">
      <dgm:prSet/>
      <dgm:spPr/>
      <dgm:t>
        <a:bodyPr/>
        <a:lstStyle/>
        <a:p>
          <a:endParaRPr lang="en-US"/>
        </a:p>
      </dgm:t>
    </dgm:pt>
    <dgm:pt modelId="{2F47EEC7-954F-45B8-B589-81364D7E5055}">
      <dgm:prSet phldrT="[Text]" custT="1"/>
      <dgm:spPr>
        <a:xfrm>
          <a:off x="3488639" y="2209783"/>
          <a:ext cx="2652399" cy="3764781"/>
        </a:xfrm>
        <a:solidFill>
          <a:srgbClr val="93A29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US" sz="2400" b="0" i="0" u="none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2400" b="0" i="0" u="none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b="0" i="0" u="none" dirty="0" smtClean="0"/>
            <a:t>Track time user spends in the store</a:t>
          </a:r>
          <a:endParaRPr lang="en-US" sz="2400" b="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6EE2AD6E-AE2F-4DB9-B75F-A6AF7C287CA1}" type="parTrans" cxnId="{DD792AE3-7CC2-411B-BF12-58D2894247BC}">
      <dgm:prSet/>
      <dgm:spPr/>
      <dgm:t>
        <a:bodyPr/>
        <a:lstStyle/>
        <a:p>
          <a:endParaRPr lang="en-US"/>
        </a:p>
      </dgm:t>
    </dgm:pt>
    <dgm:pt modelId="{CAB2A7C7-79A0-4FF5-B4D5-D427BCD333A2}" type="sibTrans" cxnId="{DD792AE3-7CC2-411B-BF12-58D2894247BC}">
      <dgm:prSet/>
      <dgm:spPr/>
      <dgm:t>
        <a:bodyPr/>
        <a:lstStyle/>
        <a:p>
          <a:endParaRPr lang="en-US"/>
        </a:p>
      </dgm:t>
    </dgm:pt>
    <dgm:pt modelId="{C186FB57-2554-4F63-AA41-20A7676B97B8}">
      <dgm:prSet phldrT="[Text]"/>
      <dgm:spPr>
        <a:xfrm>
          <a:off x="3963621" y="307615"/>
          <a:ext cx="2632576" cy="1044740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r"/>
          <a:endParaRPr lang="en-US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E1CABE4-7FF7-4F21-8C85-E93A952B331A}" type="sibTrans" cxnId="{02113315-C1FB-4A98-BE17-7E56451548C5}">
      <dgm:prSet/>
      <dgm:spPr/>
      <dgm:t>
        <a:bodyPr/>
        <a:lstStyle/>
        <a:p>
          <a:endParaRPr lang="en-US"/>
        </a:p>
      </dgm:t>
    </dgm:pt>
    <dgm:pt modelId="{55C03CFF-12C2-4009-BAF0-A04E5CA09E2E}" type="parTrans" cxnId="{02113315-C1FB-4A98-BE17-7E56451548C5}">
      <dgm:prSet/>
      <dgm:spPr/>
      <dgm:t>
        <a:bodyPr/>
        <a:lstStyle/>
        <a:p>
          <a:endParaRPr lang="en-US"/>
        </a:p>
      </dgm:t>
    </dgm:pt>
    <dgm:pt modelId="{A43BC57C-3ABA-42D7-AB96-ADE19BBB82C4}" type="pres">
      <dgm:prSet presAssocID="{AA24FB80-7D26-4122-B642-C9616BBA098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BE61A8A-36B1-477B-9F9C-1E93FE3C2F3C}" type="pres">
      <dgm:prSet presAssocID="{C186FB57-2554-4F63-AA41-20A7676B97B8}" presName="ChildAccent2" presStyleCnt="0"/>
      <dgm:spPr/>
    </dgm:pt>
    <dgm:pt modelId="{17A9DB94-910F-4363-BC1C-5C166CF0A0C7}" type="pres">
      <dgm:prSet presAssocID="{C186FB57-2554-4F63-AA41-20A7676B97B8}" presName="ChildAccent" presStyleLbl="alignImgPlace1" presStyleIdx="0" presStyleCnt="2" custScaleX="122465" custScaleY="77349" custLinFactNeighborX="977" custLinFactNeighborY="7769"/>
      <dgm:spPr>
        <a:prstGeom prst="wedgeRectCallout">
          <a:avLst>
            <a:gd name="adj1" fmla="val 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A2C242AF-A6AC-4518-BC72-7A04C5FD0874}" type="pres">
      <dgm:prSet presAssocID="{C186FB57-2554-4F63-AA41-20A7676B97B8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81340-0E64-4EB0-AD02-D8C5B71CDC5B}" type="pres">
      <dgm:prSet presAssocID="{C186FB57-2554-4F63-AA41-20A7676B97B8}" presName="Parent2" presStyleLbl="node1" presStyleIdx="0" presStyleCnt="2">
        <dgm:presLayoutVars>
          <dgm:chMax val="2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9B158D-EEBA-463C-89B7-9C0157892920}" type="pres">
      <dgm:prSet presAssocID="{73B330A8-4D4C-4805-9917-A5475DF374AB}" presName="ChildAccent1" presStyleCnt="0"/>
      <dgm:spPr/>
    </dgm:pt>
    <dgm:pt modelId="{058E5E1F-942E-49D6-A609-CB5A89EF62F2}" type="pres">
      <dgm:prSet presAssocID="{73B330A8-4D4C-4805-9917-A5475DF374AB}" presName="ChildAccent" presStyleLbl="alignImgPlace1" presStyleIdx="1" presStyleCnt="2" custScaleX="100753" custScaleY="75078" custLinFactNeighborX="82334" custLinFactNeighborY="4638"/>
      <dgm:spPr>
        <a:prstGeom prst="wedgeRectCallout">
          <a:avLst>
            <a:gd name="adj1" fmla="val 62500"/>
            <a:gd name="adj2" fmla="val 20830"/>
          </a:avLst>
        </a:prstGeom>
      </dgm:spPr>
      <dgm:t>
        <a:bodyPr/>
        <a:lstStyle/>
        <a:p>
          <a:endParaRPr lang="en-US"/>
        </a:p>
      </dgm:t>
    </dgm:pt>
    <dgm:pt modelId="{A6C52674-A486-4055-8B59-EE6C57AF0334}" type="pres">
      <dgm:prSet presAssocID="{73B330A8-4D4C-4805-9917-A5475DF374AB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41493-4DC9-435A-A1DE-7FDF26FEC22F}" type="pres">
      <dgm:prSet presAssocID="{73B330A8-4D4C-4805-9917-A5475DF374AB}" presName="Parent1" presStyleLbl="node1" presStyleIdx="1" presStyleCnt="2">
        <dgm:presLayoutVars>
          <dgm:chMax val="2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465983B-CFDC-4FDC-B270-23A0408A9763}" srcId="{AA24FB80-7D26-4122-B642-C9616BBA0987}" destId="{73B330A8-4D4C-4805-9917-A5475DF374AB}" srcOrd="0" destOrd="0" parTransId="{125C7CB0-1763-4CBD-844F-5FED9BC8E150}" sibTransId="{2CB88B57-D95C-4D2C-BA8F-7E359F555935}"/>
    <dgm:cxn modelId="{501C8671-24B7-4B85-A546-2DB84DD222EE}" type="presOf" srcId="{73B330A8-4D4C-4805-9917-A5475DF374AB}" destId="{12F41493-4DC9-435A-A1DE-7FDF26FEC22F}" srcOrd="0" destOrd="0" presId="urn:microsoft.com/office/officeart/2011/layout/InterconnectedBlockProcess"/>
    <dgm:cxn modelId="{31DCE1B8-586E-44B2-8684-CEB7B12E2B8C}" srcId="{C186FB57-2554-4F63-AA41-20A7676B97B8}" destId="{EEDE83CE-F748-4FF1-B6F9-C2DFFFF5D16E}" srcOrd="0" destOrd="0" parTransId="{3FF0C1DB-8C9E-486E-8132-5D2379F38C19}" sibTransId="{A6BA0722-7B10-43BC-91FC-59F87AABA0DA}"/>
    <dgm:cxn modelId="{EEFE2A4D-E5F7-43E4-98F9-E66D9B30B40A}" type="presOf" srcId="{EEDE83CE-F748-4FF1-B6F9-C2DFFFF5D16E}" destId="{A2C242AF-A6AC-4518-BC72-7A04C5FD0874}" srcOrd="1" destOrd="0" presId="urn:microsoft.com/office/officeart/2011/layout/InterconnectedBlockProcess"/>
    <dgm:cxn modelId="{4045462A-1339-4595-8B71-2CC2D80B5312}" type="presOf" srcId="{2F47EEC7-954F-45B8-B589-81364D7E5055}" destId="{058E5E1F-942E-49D6-A609-CB5A89EF62F2}" srcOrd="0" destOrd="0" presId="urn:microsoft.com/office/officeart/2011/layout/InterconnectedBlockProcess"/>
    <dgm:cxn modelId="{6C460B12-F17D-4ACE-A726-5F65A89AD369}" type="presOf" srcId="{2F47EEC7-954F-45B8-B589-81364D7E5055}" destId="{A6C52674-A486-4055-8B59-EE6C57AF0334}" srcOrd="1" destOrd="0" presId="urn:microsoft.com/office/officeart/2011/layout/InterconnectedBlockProcess"/>
    <dgm:cxn modelId="{02113315-C1FB-4A98-BE17-7E56451548C5}" srcId="{AA24FB80-7D26-4122-B642-C9616BBA0987}" destId="{C186FB57-2554-4F63-AA41-20A7676B97B8}" srcOrd="1" destOrd="0" parTransId="{55C03CFF-12C2-4009-BAF0-A04E5CA09E2E}" sibTransId="{5E1CABE4-7FF7-4F21-8C85-E93A952B331A}"/>
    <dgm:cxn modelId="{DD792AE3-7CC2-411B-BF12-58D2894247BC}" srcId="{73B330A8-4D4C-4805-9917-A5475DF374AB}" destId="{2F47EEC7-954F-45B8-B589-81364D7E5055}" srcOrd="0" destOrd="0" parTransId="{6EE2AD6E-AE2F-4DB9-B75F-A6AF7C287CA1}" sibTransId="{CAB2A7C7-79A0-4FF5-B4D5-D427BCD333A2}"/>
    <dgm:cxn modelId="{D0C5E61B-03D6-4081-A318-91A639572B43}" type="presOf" srcId="{EEDE83CE-F748-4FF1-B6F9-C2DFFFF5D16E}" destId="{17A9DB94-910F-4363-BC1C-5C166CF0A0C7}" srcOrd="0" destOrd="0" presId="urn:microsoft.com/office/officeart/2011/layout/InterconnectedBlockProcess"/>
    <dgm:cxn modelId="{E53F2788-13FD-4648-80F8-CE334619D423}" type="presOf" srcId="{C186FB57-2554-4F63-AA41-20A7676B97B8}" destId="{3DF81340-0E64-4EB0-AD02-D8C5B71CDC5B}" srcOrd="0" destOrd="0" presId="urn:microsoft.com/office/officeart/2011/layout/InterconnectedBlockProcess"/>
    <dgm:cxn modelId="{E185A2A5-77E6-40B1-8DD6-1E4E27F64AD4}" type="presOf" srcId="{AA24FB80-7D26-4122-B642-C9616BBA0987}" destId="{A43BC57C-3ABA-42D7-AB96-ADE19BBB82C4}" srcOrd="0" destOrd="0" presId="urn:microsoft.com/office/officeart/2011/layout/InterconnectedBlockProcess"/>
    <dgm:cxn modelId="{B7FE8784-3067-4361-923E-FB783CF429F3}" type="presParOf" srcId="{A43BC57C-3ABA-42D7-AB96-ADE19BBB82C4}" destId="{0BE61A8A-36B1-477B-9F9C-1E93FE3C2F3C}" srcOrd="0" destOrd="0" presId="urn:microsoft.com/office/officeart/2011/layout/InterconnectedBlockProcess"/>
    <dgm:cxn modelId="{232E5B39-1178-40B6-B22E-4642A191377D}" type="presParOf" srcId="{0BE61A8A-36B1-477B-9F9C-1E93FE3C2F3C}" destId="{17A9DB94-910F-4363-BC1C-5C166CF0A0C7}" srcOrd="0" destOrd="0" presId="urn:microsoft.com/office/officeart/2011/layout/InterconnectedBlockProcess"/>
    <dgm:cxn modelId="{4811DCE0-FCAC-408F-BAD3-57E89635901B}" type="presParOf" srcId="{A43BC57C-3ABA-42D7-AB96-ADE19BBB82C4}" destId="{A2C242AF-A6AC-4518-BC72-7A04C5FD0874}" srcOrd="1" destOrd="0" presId="urn:microsoft.com/office/officeart/2011/layout/InterconnectedBlockProcess"/>
    <dgm:cxn modelId="{5E926E2F-C16F-4489-B61D-62617061B0D2}" type="presParOf" srcId="{A43BC57C-3ABA-42D7-AB96-ADE19BBB82C4}" destId="{3DF81340-0E64-4EB0-AD02-D8C5B71CDC5B}" srcOrd="2" destOrd="0" presId="urn:microsoft.com/office/officeart/2011/layout/InterconnectedBlockProcess"/>
    <dgm:cxn modelId="{33ECA83A-9BF7-4827-8EB0-0565312331DC}" type="presParOf" srcId="{A43BC57C-3ABA-42D7-AB96-ADE19BBB82C4}" destId="{7D9B158D-EEBA-463C-89B7-9C0157892920}" srcOrd="3" destOrd="0" presId="urn:microsoft.com/office/officeart/2011/layout/InterconnectedBlockProcess"/>
    <dgm:cxn modelId="{0AA91843-4A80-4E2C-BC0D-E27914C0E123}" type="presParOf" srcId="{7D9B158D-EEBA-463C-89B7-9C0157892920}" destId="{058E5E1F-942E-49D6-A609-CB5A89EF62F2}" srcOrd="0" destOrd="0" presId="urn:microsoft.com/office/officeart/2011/layout/InterconnectedBlockProcess"/>
    <dgm:cxn modelId="{D2BAE746-262D-457E-BD6E-E288707A36FE}" type="presParOf" srcId="{A43BC57C-3ABA-42D7-AB96-ADE19BBB82C4}" destId="{A6C52674-A486-4055-8B59-EE6C57AF0334}" srcOrd="4" destOrd="0" presId="urn:microsoft.com/office/officeart/2011/layout/InterconnectedBlockProcess"/>
    <dgm:cxn modelId="{0CC27F9C-83F3-4537-84EE-FE54C8A542D1}" type="presParOf" srcId="{A43BC57C-3ABA-42D7-AB96-ADE19BBB82C4}" destId="{12F41493-4DC9-435A-A1DE-7FDF26FEC22F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4FB80-7D26-4122-B642-C9616BBA0987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FE3E3C-5ECE-4EF9-8EA7-508B8A9B43FE}">
      <dgm:prSet phldrT="[Text]"/>
      <dgm:spPr>
        <a:xfrm>
          <a:off x="1297025" y="548166"/>
          <a:ext cx="2632576" cy="835533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6F1E93-1113-47A5-9936-D76972552D6D}" type="parTrans" cxnId="{85495C00-33BE-4476-BF25-756F8ABF8BDD}">
      <dgm:prSet/>
      <dgm:spPr/>
      <dgm:t>
        <a:bodyPr/>
        <a:lstStyle/>
        <a:p>
          <a:endParaRPr lang="en-US"/>
        </a:p>
      </dgm:t>
    </dgm:pt>
    <dgm:pt modelId="{5CD958F0-BD0F-46E3-8F10-88C01CAD42AF}" type="sibTrans" cxnId="{85495C00-33BE-4476-BF25-756F8ABF8BDD}">
      <dgm:prSet/>
      <dgm:spPr/>
      <dgm:t>
        <a:bodyPr/>
        <a:lstStyle/>
        <a:p>
          <a:endParaRPr lang="en-US"/>
        </a:p>
      </dgm:t>
    </dgm:pt>
    <dgm:pt modelId="{73B330A8-4D4C-4805-9917-A5475DF374AB}">
      <dgm:prSet phldrT="[Text]"/>
      <dgm:spPr>
        <a:xfrm>
          <a:off x="3929602" y="338959"/>
          <a:ext cx="2632576" cy="1044740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25C7CB0-1763-4CBD-844F-5FED9BC8E150}" type="parTrans" cxnId="{3465983B-CFDC-4FDC-B270-23A0408A9763}">
      <dgm:prSet/>
      <dgm:spPr/>
      <dgm:t>
        <a:bodyPr/>
        <a:lstStyle/>
        <a:p>
          <a:endParaRPr lang="en-US"/>
        </a:p>
      </dgm:t>
    </dgm:pt>
    <dgm:pt modelId="{2CB88B57-D95C-4D2C-BA8F-7E359F555935}" type="sibTrans" cxnId="{3465983B-CFDC-4FDC-B270-23A0408A9763}">
      <dgm:prSet/>
      <dgm:spPr/>
      <dgm:t>
        <a:bodyPr/>
        <a:lstStyle/>
        <a:p>
          <a:endParaRPr lang="en-US"/>
        </a:p>
      </dgm:t>
    </dgm:pt>
    <dgm:pt modelId="{2F47EEC7-954F-45B8-B589-81364D7E5055}">
      <dgm:prSet phldrT="[Text]" custT="1"/>
      <dgm:spPr>
        <a:xfrm>
          <a:off x="3156138" y="2242947"/>
          <a:ext cx="3340239" cy="4076422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US" sz="26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EE2AD6E-AE2F-4DB9-B75F-A6AF7C287CA1}" type="parTrans" cxnId="{DD792AE3-7CC2-411B-BF12-58D2894247BC}">
      <dgm:prSet/>
      <dgm:spPr/>
      <dgm:t>
        <a:bodyPr/>
        <a:lstStyle/>
        <a:p>
          <a:endParaRPr lang="en-US"/>
        </a:p>
      </dgm:t>
    </dgm:pt>
    <dgm:pt modelId="{CAB2A7C7-79A0-4FF5-B4D5-D427BCD333A2}" type="sibTrans" cxnId="{DD792AE3-7CC2-411B-BF12-58D2894247BC}">
      <dgm:prSet/>
      <dgm:spPr/>
      <dgm:t>
        <a:bodyPr/>
        <a:lstStyle/>
        <a:p>
          <a:endParaRPr lang="en-US"/>
        </a:p>
      </dgm:t>
    </dgm:pt>
    <dgm:pt modelId="{757F5437-7160-41CC-BCEE-9D02A8B28043}">
      <dgm:prSet phldrT="[Text]" custT="1"/>
      <dgm:spPr>
        <a:xfrm>
          <a:off x="1646644" y="2362177"/>
          <a:ext cx="2146787" cy="3436833"/>
        </a:xfrm>
        <a:solidFill>
          <a:srgbClr val="93A29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US" sz="2400" b="0" i="0" u="none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endParaRPr lang="en-US" sz="2400" b="0" i="0" u="none" dirty="0" smtClean="0"/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2400" b="0" i="0" u="none" dirty="0" smtClean="0"/>
            <a:t>Creation of a digital wallet.</a:t>
          </a:r>
          <a:endParaRPr lang="en-US" sz="2400" b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5CE92D5-9A79-45EA-A478-25666B729E5F}" type="sibTrans" cxnId="{176FB497-CF48-4AB5-8847-49B5897F8D94}">
      <dgm:prSet/>
      <dgm:spPr/>
      <dgm:t>
        <a:bodyPr/>
        <a:lstStyle/>
        <a:p>
          <a:endParaRPr lang="en-US"/>
        </a:p>
      </dgm:t>
    </dgm:pt>
    <dgm:pt modelId="{860267DD-29A5-4EEB-8F26-ECAAB388B6F0}" type="parTrans" cxnId="{176FB497-CF48-4AB5-8847-49B5897F8D94}">
      <dgm:prSet/>
      <dgm:spPr/>
      <dgm:t>
        <a:bodyPr/>
        <a:lstStyle/>
        <a:p>
          <a:endParaRPr lang="en-US"/>
        </a:p>
      </dgm:t>
    </dgm:pt>
    <dgm:pt modelId="{A43BC57C-3ABA-42D7-AB96-ADE19BBB82C4}" type="pres">
      <dgm:prSet presAssocID="{AA24FB80-7D26-4122-B642-C9616BBA098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D3B388-9B5B-45AF-9B16-96118232D0C6}" type="pres">
      <dgm:prSet presAssocID="{73B330A8-4D4C-4805-9917-A5475DF374AB}" presName="ChildAccent2" presStyleCnt="0"/>
      <dgm:spPr/>
    </dgm:pt>
    <dgm:pt modelId="{058E5E1F-942E-49D6-A609-CB5A89EF62F2}" type="pres">
      <dgm:prSet presAssocID="{73B330A8-4D4C-4805-9917-A5475DF374AB}" presName="ChildAccent" presStyleLbl="alignImgPlace1" presStyleIdx="0" presStyleCnt="2" custScaleX="126881" custScaleY="75041" custLinFactNeighborX="-15940" custLinFactNeighborY="3338"/>
      <dgm:spPr>
        <a:prstGeom prst="wedgeRectCallout">
          <a:avLst>
            <a:gd name="adj1" fmla="val 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14CC04CF-0E2E-4455-A4FB-31C1B9E12BE9}" type="pres">
      <dgm:prSet presAssocID="{73B330A8-4D4C-4805-9917-A5475DF374A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E22F-B336-4B21-ACA2-1E0098A2AD2D}" type="pres">
      <dgm:prSet presAssocID="{73B330A8-4D4C-4805-9917-A5475DF374AB}" presName="Parent2" presStyleLbl="node1" presStyleIdx="0" presStyleCnt="2">
        <dgm:presLayoutVars>
          <dgm:chMax val="2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5E39985-53C1-43DB-B7F4-374C1C01B052}" type="pres">
      <dgm:prSet presAssocID="{FFFE3E3C-5ECE-4EF9-8EA7-508B8A9B43FE}" presName="ChildAccent1" presStyleCnt="0"/>
      <dgm:spPr/>
    </dgm:pt>
    <dgm:pt modelId="{E2B2B5C0-EB8E-4317-A863-E279683FEDB2}" type="pres">
      <dgm:prSet presAssocID="{FFFE3E3C-5ECE-4EF9-8EA7-508B8A9B43FE}" presName="ChildAccent" presStyleLbl="alignImgPlace1" presStyleIdx="1" presStyleCnt="2" custScaleX="81547" custScaleY="68538" custLinFactNeighborX="4054" custLinFactNeighborY="3782"/>
      <dgm:spPr>
        <a:prstGeom prst="wedgeRectCallout">
          <a:avLst>
            <a:gd name="adj1" fmla="val 62500"/>
            <a:gd name="adj2" fmla="val 20830"/>
          </a:avLst>
        </a:prstGeom>
      </dgm:spPr>
      <dgm:t>
        <a:bodyPr/>
        <a:lstStyle/>
        <a:p>
          <a:endParaRPr lang="en-US"/>
        </a:p>
      </dgm:t>
    </dgm:pt>
    <dgm:pt modelId="{8546E5E6-44AF-4B78-8758-B2CC2ACEFAA3}" type="pres">
      <dgm:prSet presAssocID="{FFFE3E3C-5ECE-4EF9-8EA7-508B8A9B43FE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B1127-5C67-4958-91B0-6A0491D4921F}" type="pres">
      <dgm:prSet presAssocID="{FFFE3E3C-5ECE-4EF9-8EA7-508B8A9B43FE}" presName="Parent1" presStyleLbl="node1" presStyleIdx="1" presStyleCnt="2">
        <dgm:presLayoutVars>
          <dgm:chMax val="2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1A2D7EAF-BBED-4500-8228-39255CCBD834}" type="presOf" srcId="{2F47EEC7-954F-45B8-B589-81364D7E5055}" destId="{058E5E1F-942E-49D6-A609-CB5A89EF62F2}" srcOrd="0" destOrd="0" presId="urn:microsoft.com/office/officeart/2011/layout/InterconnectedBlockProcess"/>
    <dgm:cxn modelId="{156BB190-3362-4711-AAD1-96ADBF409E61}" type="presOf" srcId="{2F47EEC7-954F-45B8-B589-81364D7E5055}" destId="{14CC04CF-0E2E-4455-A4FB-31C1B9E12BE9}" srcOrd="1" destOrd="0" presId="urn:microsoft.com/office/officeart/2011/layout/InterconnectedBlockProcess"/>
    <dgm:cxn modelId="{41834A96-1694-404B-871F-95CB3DC13C73}" type="presOf" srcId="{757F5437-7160-41CC-BCEE-9D02A8B28043}" destId="{E2B2B5C0-EB8E-4317-A863-E279683FEDB2}" srcOrd="0" destOrd="0" presId="urn:microsoft.com/office/officeart/2011/layout/InterconnectedBlockProcess"/>
    <dgm:cxn modelId="{DD792AE3-7CC2-411B-BF12-58D2894247BC}" srcId="{73B330A8-4D4C-4805-9917-A5475DF374AB}" destId="{2F47EEC7-954F-45B8-B589-81364D7E5055}" srcOrd="0" destOrd="0" parTransId="{6EE2AD6E-AE2F-4DB9-B75F-A6AF7C287CA1}" sibTransId="{CAB2A7C7-79A0-4FF5-B4D5-D427BCD333A2}"/>
    <dgm:cxn modelId="{B32A4BFE-C9BF-4BA9-B4D4-83EFEF6A9B1D}" type="presOf" srcId="{757F5437-7160-41CC-BCEE-9D02A8B28043}" destId="{8546E5E6-44AF-4B78-8758-B2CC2ACEFAA3}" srcOrd="1" destOrd="0" presId="urn:microsoft.com/office/officeart/2011/layout/InterconnectedBlockProcess"/>
    <dgm:cxn modelId="{75582495-C84B-4A80-A540-D6A87496F5C9}" type="presOf" srcId="{73B330A8-4D4C-4805-9917-A5475DF374AB}" destId="{E1EAE22F-B336-4B21-ACA2-1E0098A2AD2D}" srcOrd="0" destOrd="0" presId="urn:microsoft.com/office/officeart/2011/layout/InterconnectedBlockProcess"/>
    <dgm:cxn modelId="{414906A8-88FE-46D3-A230-33477DF79DAD}" type="presOf" srcId="{AA24FB80-7D26-4122-B642-C9616BBA0987}" destId="{A43BC57C-3ABA-42D7-AB96-ADE19BBB82C4}" srcOrd="0" destOrd="0" presId="urn:microsoft.com/office/officeart/2011/layout/InterconnectedBlockProcess"/>
    <dgm:cxn modelId="{74AFE351-CE53-4C0D-A98C-75BF5545259F}" type="presOf" srcId="{FFFE3E3C-5ECE-4EF9-8EA7-508B8A9B43FE}" destId="{C6DB1127-5C67-4958-91B0-6A0491D4921F}" srcOrd="0" destOrd="0" presId="urn:microsoft.com/office/officeart/2011/layout/InterconnectedBlockProcess"/>
    <dgm:cxn modelId="{176FB497-CF48-4AB5-8847-49B5897F8D94}" srcId="{FFFE3E3C-5ECE-4EF9-8EA7-508B8A9B43FE}" destId="{757F5437-7160-41CC-BCEE-9D02A8B28043}" srcOrd="0" destOrd="0" parTransId="{860267DD-29A5-4EEB-8F26-ECAAB388B6F0}" sibTransId="{85CE92D5-9A79-45EA-A478-25666B729E5F}"/>
    <dgm:cxn modelId="{3465983B-CFDC-4FDC-B270-23A0408A9763}" srcId="{AA24FB80-7D26-4122-B642-C9616BBA0987}" destId="{73B330A8-4D4C-4805-9917-A5475DF374AB}" srcOrd="1" destOrd="0" parTransId="{125C7CB0-1763-4CBD-844F-5FED9BC8E150}" sibTransId="{2CB88B57-D95C-4D2C-BA8F-7E359F555935}"/>
    <dgm:cxn modelId="{85495C00-33BE-4476-BF25-756F8ABF8BDD}" srcId="{AA24FB80-7D26-4122-B642-C9616BBA0987}" destId="{FFFE3E3C-5ECE-4EF9-8EA7-508B8A9B43FE}" srcOrd="0" destOrd="0" parTransId="{176F1E93-1113-47A5-9936-D76972552D6D}" sibTransId="{5CD958F0-BD0F-46E3-8F10-88C01CAD42AF}"/>
    <dgm:cxn modelId="{5116D624-2993-4536-81F0-DE1AE527D5E7}" type="presParOf" srcId="{A43BC57C-3ABA-42D7-AB96-ADE19BBB82C4}" destId="{EFD3B388-9B5B-45AF-9B16-96118232D0C6}" srcOrd="0" destOrd="0" presId="urn:microsoft.com/office/officeart/2011/layout/InterconnectedBlockProcess"/>
    <dgm:cxn modelId="{06915904-7A49-4398-B660-4CA53E97BD14}" type="presParOf" srcId="{EFD3B388-9B5B-45AF-9B16-96118232D0C6}" destId="{058E5E1F-942E-49D6-A609-CB5A89EF62F2}" srcOrd="0" destOrd="0" presId="urn:microsoft.com/office/officeart/2011/layout/InterconnectedBlockProcess"/>
    <dgm:cxn modelId="{E1ACF878-9980-4E96-B110-2ECCF6C4DBE4}" type="presParOf" srcId="{A43BC57C-3ABA-42D7-AB96-ADE19BBB82C4}" destId="{14CC04CF-0E2E-4455-A4FB-31C1B9E12BE9}" srcOrd="1" destOrd="0" presId="urn:microsoft.com/office/officeart/2011/layout/InterconnectedBlockProcess"/>
    <dgm:cxn modelId="{3BDAC00A-AD6B-46C9-BCC3-5D068AD19816}" type="presParOf" srcId="{A43BC57C-3ABA-42D7-AB96-ADE19BBB82C4}" destId="{E1EAE22F-B336-4B21-ACA2-1E0098A2AD2D}" srcOrd="2" destOrd="0" presId="urn:microsoft.com/office/officeart/2011/layout/InterconnectedBlockProcess"/>
    <dgm:cxn modelId="{7ADF4284-BF8A-4421-86B2-C8E90C86985C}" type="presParOf" srcId="{A43BC57C-3ABA-42D7-AB96-ADE19BBB82C4}" destId="{65E39985-53C1-43DB-B7F4-374C1C01B052}" srcOrd="3" destOrd="0" presId="urn:microsoft.com/office/officeart/2011/layout/InterconnectedBlockProcess"/>
    <dgm:cxn modelId="{08F4B1CB-25D3-4A77-941D-97B4F5F49E2A}" type="presParOf" srcId="{65E39985-53C1-43DB-B7F4-374C1C01B052}" destId="{E2B2B5C0-EB8E-4317-A863-E279683FEDB2}" srcOrd="0" destOrd="0" presId="urn:microsoft.com/office/officeart/2011/layout/InterconnectedBlockProcess"/>
    <dgm:cxn modelId="{C854BC58-610A-4266-88DF-BD8C06EEADD2}" type="presParOf" srcId="{A43BC57C-3ABA-42D7-AB96-ADE19BBB82C4}" destId="{8546E5E6-44AF-4B78-8758-B2CC2ACEFAA3}" srcOrd="4" destOrd="0" presId="urn:microsoft.com/office/officeart/2011/layout/InterconnectedBlockProcess"/>
    <dgm:cxn modelId="{B39BCEA0-B09B-4ACB-BB14-198F4E4D3B94}" type="presParOf" srcId="{A43BC57C-3ABA-42D7-AB96-ADE19BBB82C4}" destId="{C6DB1127-5C67-4958-91B0-6A0491D4921F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4FB80-7D26-4122-B642-C9616BBA0987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86A69D-90A8-4770-87CB-052E2FE10B07}">
      <dgm:prSet phldrT="[Text]" custT="1"/>
      <dgm:spPr>
        <a:xfrm>
          <a:off x="20620" y="2564317"/>
          <a:ext cx="1867808" cy="3226888"/>
        </a:xfrm>
        <a:solidFill>
          <a:srgbClr val="93A29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b="0" i="0" u="none" smtClean="0"/>
            <a:t>Continuously </a:t>
          </a:r>
          <a:r>
            <a:rPr lang="en-US" sz="2400" b="0" i="0" u="none" dirty="0" smtClean="0"/>
            <a:t>context-aware </a:t>
          </a:r>
          <a:r>
            <a:rPr lang="en-US" sz="2400" b="0" i="0" u="none" dirty="0" smtClean="0"/>
            <a:t>shopping assistant.</a:t>
          </a:r>
          <a:endParaRPr lang="en-US" sz="2400" b="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B922ECBA-8C6F-47DE-8B7B-257237D85565}" type="parTrans" cxnId="{83A7CEB4-E11C-444E-A9EC-0F3C543ACA13}">
      <dgm:prSet/>
      <dgm:spPr/>
      <dgm:t>
        <a:bodyPr/>
        <a:lstStyle/>
        <a:p>
          <a:endParaRPr lang="en-US"/>
        </a:p>
      </dgm:t>
    </dgm:pt>
    <dgm:pt modelId="{47285FA8-B2D5-41AE-97CC-E081A6055759}" type="sibTrans" cxnId="{83A7CEB4-E11C-444E-A9EC-0F3C543ACA13}">
      <dgm:prSet/>
      <dgm:spPr/>
      <dgm:t>
        <a:bodyPr/>
        <a:lstStyle/>
        <a:p>
          <a:endParaRPr lang="en-US"/>
        </a:p>
      </dgm:t>
    </dgm:pt>
    <dgm:pt modelId="{A473CC84-D396-4E8B-9E1B-7938FFE4A42E}">
      <dgm:prSet phldrT="[Text]" custT="1"/>
      <dgm:spPr>
        <a:xfrm>
          <a:off x="-58954" y="530171"/>
          <a:ext cx="2506318" cy="795460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C77F05-6E1D-4DD4-A281-C0D3AC64C71E}" type="parTrans" cxnId="{CA6F0950-FD65-4279-9E23-5EC49713C41C}">
      <dgm:prSet/>
      <dgm:spPr/>
      <dgm:t>
        <a:bodyPr/>
        <a:lstStyle/>
        <a:p>
          <a:endParaRPr lang="en-US"/>
        </a:p>
      </dgm:t>
    </dgm:pt>
    <dgm:pt modelId="{8218A4FF-5128-4835-AA42-3D4D915139A3}" type="sibTrans" cxnId="{CA6F0950-FD65-4279-9E23-5EC49713C41C}">
      <dgm:prSet/>
      <dgm:spPr/>
      <dgm:t>
        <a:bodyPr/>
        <a:lstStyle/>
        <a:p>
          <a:endParaRPr lang="en-US"/>
        </a:p>
      </dgm:t>
    </dgm:pt>
    <dgm:pt modelId="{FFFE3E3C-5ECE-4EF9-8EA7-508B8A9B43FE}">
      <dgm:prSet phldrT="[Text]"/>
      <dgm:spPr>
        <a:xfrm>
          <a:off x="2447363" y="330997"/>
          <a:ext cx="2506318" cy="994634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CD958F0-BD0F-46E3-8F10-88C01CAD42AF}" type="sibTrans" cxnId="{85495C00-33BE-4476-BF25-756F8ABF8BDD}">
      <dgm:prSet/>
      <dgm:spPr/>
      <dgm:t>
        <a:bodyPr/>
        <a:lstStyle/>
        <a:p>
          <a:endParaRPr lang="en-US"/>
        </a:p>
      </dgm:t>
    </dgm:pt>
    <dgm:pt modelId="{176F1E93-1113-47A5-9936-D76972552D6D}" type="parTrans" cxnId="{85495C00-33BE-4476-BF25-756F8ABF8BDD}">
      <dgm:prSet/>
      <dgm:spPr/>
      <dgm:t>
        <a:bodyPr/>
        <a:lstStyle/>
        <a:p>
          <a:endParaRPr lang="en-US"/>
        </a:p>
      </dgm:t>
    </dgm:pt>
    <dgm:pt modelId="{757F5437-7160-41CC-BCEE-9D02A8B28043}">
      <dgm:prSet phldrT="[Text]" custT="1"/>
      <dgm:spPr>
        <a:xfrm>
          <a:off x="2246795" y="2236587"/>
          <a:ext cx="2742137" cy="4011812"/>
        </a:xfrm>
        <a:noFill/>
        <a:ln w="25400" cap="flat" cmpd="sng" algn="ctr">
          <a:noFill/>
          <a:prstDash val="solid"/>
        </a:ln>
        <a:effectLst/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2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5CE92D5-9A79-45EA-A478-25666B729E5F}" type="sibTrans" cxnId="{176FB497-CF48-4AB5-8847-49B5897F8D94}">
      <dgm:prSet/>
      <dgm:spPr/>
      <dgm:t>
        <a:bodyPr/>
        <a:lstStyle/>
        <a:p>
          <a:endParaRPr lang="en-US"/>
        </a:p>
      </dgm:t>
    </dgm:pt>
    <dgm:pt modelId="{860267DD-29A5-4EEB-8F26-ECAAB388B6F0}" type="parTrans" cxnId="{176FB497-CF48-4AB5-8847-49B5897F8D94}">
      <dgm:prSet/>
      <dgm:spPr/>
      <dgm:t>
        <a:bodyPr/>
        <a:lstStyle/>
        <a:p>
          <a:endParaRPr lang="en-US"/>
        </a:p>
      </dgm:t>
    </dgm:pt>
    <dgm:pt modelId="{A43BC57C-3ABA-42D7-AB96-ADE19BBB82C4}" type="pres">
      <dgm:prSet presAssocID="{AA24FB80-7D26-4122-B642-C9616BBA0987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C105AF5-792A-4E08-99A0-65B209E2014E}" type="pres">
      <dgm:prSet presAssocID="{FFFE3E3C-5ECE-4EF9-8EA7-508B8A9B43FE}" presName="ChildAccent2" presStyleCnt="0"/>
      <dgm:spPr/>
    </dgm:pt>
    <dgm:pt modelId="{E2B2B5C0-EB8E-4317-A863-E279683FEDB2}" type="pres">
      <dgm:prSet presAssocID="{FFFE3E3C-5ECE-4EF9-8EA7-508B8A9B43FE}" presName="ChildAccent" presStyleLbl="alignImgPlace1" presStyleIdx="0" presStyleCnt="2" custScaleX="109409" custScaleY="77572" custLinFactNeighborX="-3298" custLinFactNeighborY="9046"/>
      <dgm:spPr>
        <a:prstGeom prst="wedgeRectCallout">
          <a:avLst>
            <a:gd name="adj1" fmla="val 0"/>
            <a:gd name="adj2" fmla="val 0"/>
          </a:avLst>
        </a:prstGeom>
      </dgm:spPr>
      <dgm:t>
        <a:bodyPr/>
        <a:lstStyle/>
        <a:p>
          <a:endParaRPr lang="en-US"/>
        </a:p>
      </dgm:t>
    </dgm:pt>
    <dgm:pt modelId="{5507AC9A-00E2-4DB0-BE93-9DD93F52CD82}" type="pres">
      <dgm:prSet presAssocID="{FFFE3E3C-5ECE-4EF9-8EA7-508B8A9B43FE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93BE5-5AA5-4337-B1C9-B8B97847FBE5}" type="pres">
      <dgm:prSet presAssocID="{FFFE3E3C-5ECE-4EF9-8EA7-508B8A9B43FE}" presName="Parent2" presStyleLbl="node1" presStyleIdx="0" presStyleCnt="2">
        <dgm:presLayoutVars>
          <dgm:chMax val="2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0E26215-AEA9-4C2E-A5A5-5E2E04A62289}" type="pres">
      <dgm:prSet presAssocID="{A473CC84-D396-4E8B-9E1B-7938FFE4A42E}" presName="ChildAccent1" presStyleCnt="0"/>
      <dgm:spPr/>
    </dgm:pt>
    <dgm:pt modelId="{809042E8-AA4A-4EA7-A52B-16AFD0481E47}" type="pres">
      <dgm:prSet presAssocID="{A473CC84-D396-4E8B-9E1B-7938FFE4A42E}" presName="ChildAccent" presStyleLbl="alignImgPlace1" presStyleIdx="1" presStyleCnt="2" custScaleX="74524" custScaleY="67593" custLinFactNeighborX="-9563" custLinFactNeighborY="9743"/>
      <dgm:spPr>
        <a:prstGeom prst="wedgeRectCallout">
          <a:avLst>
            <a:gd name="adj1" fmla="val 62500"/>
            <a:gd name="adj2" fmla="val 20830"/>
          </a:avLst>
        </a:prstGeom>
      </dgm:spPr>
      <dgm:t>
        <a:bodyPr/>
        <a:lstStyle/>
        <a:p>
          <a:endParaRPr lang="en-US"/>
        </a:p>
      </dgm:t>
    </dgm:pt>
    <dgm:pt modelId="{36BB58BC-DA37-48FC-A82F-CD9B005724DE}" type="pres">
      <dgm:prSet presAssocID="{A473CC84-D396-4E8B-9E1B-7938FFE4A42E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7DFC0-50FB-4336-9435-62DF097EA661}" type="pres">
      <dgm:prSet presAssocID="{A473CC84-D396-4E8B-9E1B-7938FFE4A42E}" presName="Parent1" presStyleLbl="node1" presStyleIdx="1" presStyleCnt="2">
        <dgm:presLayoutVars>
          <dgm:chMax val="2"/>
          <dgm:chPref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DB731EC5-CA4D-404B-8284-85BE66215B77}" type="presOf" srcId="{A786A69D-90A8-4770-87CB-052E2FE10B07}" destId="{809042E8-AA4A-4EA7-A52B-16AFD0481E47}" srcOrd="0" destOrd="0" presId="urn:microsoft.com/office/officeart/2011/layout/InterconnectedBlockProcess"/>
    <dgm:cxn modelId="{CA6F0950-FD65-4279-9E23-5EC49713C41C}" srcId="{AA24FB80-7D26-4122-B642-C9616BBA0987}" destId="{A473CC84-D396-4E8B-9E1B-7938FFE4A42E}" srcOrd="0" destOrd="0" parTransId="{35C77F05-6E1D-4DD4-A281-C0D3AC64C71E}" sibTransId="{8218A4FF-5128-4835-AA42-3D4D915139A3}"/>
    <dgm:cxn modelId="{176FB497-CF48-4AB5-8847-49B5897F8D94}" srcId="{FFFE3E3C-5ECE-4EF9-8EA7-508B8A9B43FE}" destId="{757F5437-7160-41CC-BCEE-9D02A8B28043}" srcOrd="0" destOrd="0" parTransId="{860267DD-29A5-4EEB-8F26-ECAAB388B6F0}" sibTransId="{85CE92D5-9A79-45EA-A478-25666B729E5F}"/>
    <dgm:cxn modelId="{249B174D-ECCD-4835-9968-A6ED74184BC1}" type="presOf" srcId="{757F5437-7160-41CC-BCEE-9D02A8B28043}" destId="{5507AC9A-00E2-4DB0-BE93-9DD93F52CD82}" srcOrd="1" destOrd="0" presId="urn:microsoft.com/office/officeart/2011/layout/InterconnectedBlockProcess"/>
    <dgm:cxn modelId="{7E2A2D59-8307-4447-BD76-20B0ACA8F5C0}" type="presOf" srcId="{A786A69D-90A8-4770-87CB-052E2FE10B07}" destId="{36BB58BC-DA37-48FC-A82F-CD9B005724DE}" srcOrd="1" destOrd="0" presId="urn:microsoft.com/office/officeart/2011/layout/InterconnectedBlockProcess"/>
    <dgm:cxn modelId="{C28F2587-6A9B-41A6-A1A9-B273CBB37E99}" type="presOf" srcId="{757F5437-7160-41CC-BCEE-9D02A8B28043}" destId="{E2B2B5C0-EB8E-4317-A863-E279683FEDB2}" srcOrd="0" destOrd="0" presId="urn:microsoft.com/office/officeart/2011/layout/InterconnectedBlockProcess"/>
    <dgm:cxn modelId="{B2F11FA5-8F09-4046-AF3D-82AF06C7E2E2}" type="presOf" srcId="{FFFE3E3C-5ECE-4EF9-8EA7-508B8A9B43FE}" destId="{04393BE5-5AA5-4337-B1C9-B8B97847FBE5}" srcOrd="0" destOrd="0" presId="urn:microsoft.com/office/officeart/2011/layout/InterconnectedBlockProcess"/>
    <dgm:cxn modelId="{83A7CEB4-E11C-444E-A9EC-0F3C543ACA13}" srcId="{A473CC84-D396-4E8B-9E1B-7938FFE4A42E}" destId="{A786A69D-90A8-4770-87CB-052E2FE10B07}" srcOrd="0" destOrd="0" parTransId="{B922ECBA-8C6F-47DE-8B7B-257237D85565}" sibTransId="{47285FA8-B2D5-41AE-97CC-E081A6055759}"/>
    <dgm:cxn modelId="{85495C00-33BE-4476-BF25-756F8ABF8BDD}" srcId="{AA24FB80-7D26-4122-B642-C9616BBA0987}" destId="{FFFE3E3C-5ECE-4EF9-8EA7-508B8A9B43FE}" srcOrd="1" destOrd="0" parTransId="{176F1E93-1113-47A5-9936-D76972552D6D}" sibTransId="{5CD958F0-BD0F-46E3-8F10-88C01CAD42AF}"/>
    <dgm:cxn modelId="{EDC38324-AB09-4CBA-B6B1-139386E5AA56}" type="presOf" srcId="{A473CC84-D396-4E8B-9E1B-7938FFE4A42E}" destId="{39E7DFC0-50FB-4336-9435-62DF097EA661}" srcOrd="0" destOrd="0" presId="urn:microsoft.com/office/officeart/2011/layout/InterconnectedBlockProcess"/>
    <dgm:cxn modelId="{9499922A-FB93-4B83-BD83-5776DA0F21A8}" type="presOf" srcId="{AA24FB80-7D26-4122-B642-C9616BBA0987}" destId="{A43BC57C-3ABA-42D7-AB96-ADE19BBB82C4}" srcOrd="0" destOrd="0" presId="urn:microsoft.com/office/officeart/2011/layout/InterconnectedBlockProcess"/>
    <dgm:cxn modelId="{ADD8461A-1F18-4B05-B9C6-CD228CE7E6AC}" type="presParOf" srcId="{A43BC57C-3ABA-42D7-AB96-ADE19BBB82C4}" destId="{BC105AF5-792A-4E08-99A0-65B209E2014E}" srcOrd="0" destOrd="0" presId="urn:microsoft.com/office/officeart/2011/layout/InterconnectedBlockProcess"/>
    <dgm:cxn modelId="{6B722B63-0645-4814-8D67-8678960A5826}" type="presParOf" srcId="{BC105AF5-792A-4E08-99A0-65B209E2014E}" destId="{E2B2B5C0-EB8E-4317-A863-E279683FEDB2}" srcOrd="0" destOrd="0" presId="urn:microsoft.com/office/officeart/2011/layout/InterconnectedBlockProcess"/>
    <dgm:cxn modelId="{61AD131C-51E8-4B73-A3D5-1903678585AE}" type="presParOf" srcId="{A43BC57C-3ABA-42D7-AB96-ADE19BBB82C4}" destId="{5507AC9A-00E2-4DB0-BE93-9DD93F52CD82}" srcOrd="1" destOrd="0" presId="urn:microsoft.com/office/officeart/2011/layout/InterconnectedBlockProcess"/>
    <dgm:cxn modelId="{D74B8152-C703-4FA4-A68D-DFB5AA092C33}" type="presParOf" srcId="{A43BC57C-3ABA-42D7-AB96-ADE19BBB82C4}" destId="{04393BE5-5AA5-4337-B1C9-B8B97847FBE5}" srcOrd="2" destOrd="0" presId="urn:microsoft.com/office/officeart/2011/layout/InterconnectedBlockProcess"/>
    <dgm:cxn modelId="{E9B5FB3F-3D7E-4AB0-A490-0144FC0B7AC2}" type="presParOf" srcId="{A43BC57C-3ABA-42D7-AB96-ADE19BBB82C4}" destId="{C0E26215-AEA9-4C2E-A5A5-5E2E04A62289}" srcOrd="3" destOrd="0" presId="urn:microsoft.com/office/officeart/2011/layout/InterconnectedBlockProcess"/>
    <dgm:cxn modelId="{995B4CD5-B22C-4EC1-847C-EFDB0C4EF546}" type="presParOf" srcId="{C0E26215-AEA9-4C2E-A5A5-5E2E04A62289}" destId="{809042E8-AA4A-4EA7-A52B-16AFD0481E47}" srcOrd="0" destOrd="0" presId="urn:microsoft.com/office/officeart/2011/layout/InterconnectedBlockProcess"/>
    <dgm:cxn modelId="{BAF17BA6-0337-4822-A480-98D346FA324A}" type="presParOf" srcId="{A43BC57C-3ABA-42D7-AB96-ADE19BBB82C4}" destId="{36BB58BC-DA37-48FC-A82F-CD9B005724DE}" srcOrd="4" destOrd="0" presId="urn:microsoft.com/office/officeart/2011/layout/InterconnectedBlockProcess"/>
    <dgm:cxn modelId="{C59EE1CF-6723-4042-B279-C902DFE339E8}" type="presParOf" srcId="{A43BC57C-3ABA-42D7-AB96-ADE19BBB82C4}" destId="{39E7DFC0-50FB-4336-9435-62DF097EA661}" srcOrd="5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9DB94-910F-4363-BC1C-5C166CF0A0C7}">
      <dsp:nvSpPr>
        <dsp:cNvPr id="0" name=""/>
        <dsp:cNvSpPr/>
      </dsp:nvSpPr>
      <dsp:spPr>
        <a:xfrm>
          <a:off x="5920614" y="2209824"/>
          <a:ext cx="2292421" cy="4027803"/>
        </a:xfrm>
        <a:prstGeom prst="wedgeRectCallout">
          <a:avLst>
            <a:gd name="adj1" fmla="val 0"/>
            <a:gd name="adj2" fmla="val 0"/>
          </a:avLst>
        </a:prstGeom>
        <a:solidFill>
          <a:srgbClr val="93A29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3000" b="0" i="0" u="none" kern="1200" dirty="0" smtClean="0"/>
        </a:p>
        <a:p>
          <a:pPr lvl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600" b="0" i="0" u="none" kern="1200" dirty="0" smtClean="0"/>
        </a:p>
        <a:p>
          <a:pPr lvl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u="none" kern="1200" dirty="0" smtClean="0"/>
            <a:t>Prediction of user shopping at a particular shop</a:t>
          </a:r>
          <a:r>
            <a:rPr lang="en-US" sz="3000" b="0" i="0" u="none" kern="1200" dirty="0" smtClean="0"/>
            <a:t>. </a:t>
          </a:r>
          <a:endParaRPr lang="en-US" sz="2400" b="0" kern="1200" dirty="0" smtClean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6211752" y="2209824"/>
        <a:ext cx="2001283" cy="4027803"/>
      </dsp:txXfrm>
    </dsp:sp>
    <dsp:sp modelId="{DCFC3BCF-9064-4EDA-8DBA-133C9057BEAF}">
      <dsp:nvSpPr>
        <dsp:cNvPr id="0" name=""/>
        <dsp:cNvSpPr/>
      </dsp:nvSpPr>
      <dsp:spPr>
        <a:xfrm>
          <a:off x="4283433" y="351114"/>
          <a:ext cx="2632576" cy="1044740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83433" y="351114"/>
        <a:ext cx="2632576" cy="1044740"/>
      </dsp:txXfrm>
    </dsp:sp>
    <dsp:sp modelId="{058E5E1F-942E-49D6-A609-CB5A89EF62F2}">
      <dsp:nvSpPr>
        <dsp:cNvPr id="0" name=""/>
        <dsp:cNvSpPr/>
      </dsp:nvSpPr>
      <dsp:spPr>
        <a:xfrm>
          <a:off x="1347808" y="2365757"/>
          <a:ext cx="3340239" cy="3917221"/>
        </a:xfrm>
        <a:prstGeom prst="wedgeRectCallout">
          <a:avLst>
            <a:gd name="adj1" fmla="val 62500"/>
            <a:gd name="adj2" fmla="val 2083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t" anchorCtr="0">
          <a:noAutofit/>
        </a:bodyPr>
        <a:lstStyle/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6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772018" y="2365757"/>
        <a:ext cx="2916029" cy="3917221"/>
      </dsp:txXfrm>
    </dsp:sp>
    <dsp:sp modelId="{D8EDB5C5-B356-433C-B85E-491878A79D92}">
      <dsp:nvSpPr>
        <dsp:cNvPr id="0" name=""/>
        <dsp:cNvSpPr/>
      </dsp:nvSpPr>
      <dsp:spPr>
        <a:xfrm>
          <a:off x="1650857" y="560321"/>
          <a:ext cx="2632576" cy="83553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175" tIns="130175" rIns="130175" bIns="13017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650857" y="560321"/>
        <a:ext cx="2632576" cy="835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9DB94-910F-4363-BC1C-5C166CF0A0C7}">
      <dsp:nvSpPr>
        <dsp:cNvPr id="0" name=""/>
        <dsp:cNvSpPr/>
      </dsp:nvSpPr>
      <dsp:spPr>
        <a:xfrm>
          <a:off x="3693637" y="2275201"/>
          <a:ext cx="3223984" cy="4201798"/>
        </a:xfrm>
        <a:prstGeom prst="wedgeRectCallout">
          <a:avLst>
            <a:gd name="adj1" fmla="val 0"/>
            <a:gd name="adj2" fmla="val 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30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03083" y="2275201"/>
        <a:ext cx="2814538" cy="4201798"/>
      </dsp:txXfrm>
    </dsp:sp>
    <dsp:sp modelId="{3DF81340-0E64-4EB0-AD02-D8C5B71CDC5B}">
      <dsp:nvSpPr>
        <dsp:cNvPr id="0" name=""/>
        <dsp:cNvSpPr/>
      </dsp:nvSpPr>
      <dsp:spPr>
        <a:xfrm>
          <a:off x="3963621" y="307615"/>
          <a:ext cx="2632576" cy="1044740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63621" y="307615"/>
        <a:ext cx="2632576" cy="1044740"/>
      </dsp:txXfrm>
    </dsp:sp>
    <dsp:sp modelId="{058E5E1F-942E-49D6-A609-CB5A89EF62F2}">
      <dsp:nvSpPr>
        <dsp:cNvPr id="0" name=""/>
        <dsp:cNvSpPr/>
      </dsp:nvSpPr>
      <dsp:spPr>
        <a:xfrm>
          <a:off x="3488639" y="2209783"/>
          <a:ext cx="2652399" cy="3764781"/>
        </a:xfrm>
        <a:prstGeom prst="wedgeRectCallout">
          <a:avLst>
            <a:gd name="adj1" fmla="val 62500"/>
            <a:gd name="adj2" fmla="val 20830"/>
          </a:avLst>
        </a:prstGeom>
        <a:solidFill>
          <a:srgbClr val="93A29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0" i="0" u="none" kern="1200" dirty="0" smtClean="0"/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0" i="0" u="none" kern="1200" dirty="0" smtClean="0"/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u="none" kern="1200" dirty="0" smtClean="0"/>
            <a:t>Track time user spends in the store</a:t>
          </a:r>
          <a:endParaRPr lang="en-US" sz="2400" b="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3825493" y="2209783"/>
        <a:ext cx="2315545" cy="3764781"/>
      </dsp:txXfrm>
    </dsp:sp>
    <dsp:sp modelId="{12F41493-4DC9-435A-A1DE-7FDF26FEC22F}">
      <dsp:nvSpPr>
        <dsp:cNvPr id="0" name=""/>
        <dsp:cNvSpPr/>
      </dsp:nvSpPr>
      <dsp:spPr>
        <a:xfrm>
          <a:off x="1331045" y="516822"/>
          <a:ext cx="2632576" cy="83553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175" tIns="130175" rIns="130175" bIns="13017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31045" y="516822"/>
        <a:ext cx="2632576" cy="835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E5E1F-942E-49D6-A609-CB5A89EF62F2}">
      <dsp:nvSpPr>
        <dsp:cNvPr id="0" name=""/>
        <dsp:cNvSpPr/>
      </dsp:nvSpPr>
      <dsp:spPr>
        <a:xfrm>
          <a:off x="3156138" y="2242947"/>
          <a:ext cx="3340239" cy="4076422"/>
        </a:xfrm>
        <a:prstGeom prst="wedgeRectCallout">
          <a:avLst>
            <a:gd name="adj1" fmla="val 0"/>
            <a:gd name="adj2" fmla="val 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t" anchorCtr="0">
          <a:noAutofit/>
        </a:bodyPr>
        <a:lstStyle/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6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80348" y="2242947"/>
        <a:ext cx="2916029" cy="4076422"/>
      </dsp:txXfrm>
    </dsp:sp>
    <dsp:sp modelId="{E1EAE22F-B336-4B21-ACA2-1E0098A2AD2D}">
      <dsp:nvSpPr>
        <dsp:cNvPr id="0" name=""/>
        <dsp:cNvSpPr/>
      </dsp:nvSpPr>
      <dsp:spPr>
        <a:xfrm>
          <a:off x="3929602" y="338959"/>
          <a:ext cx="2632576" cy="1044740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29602" y="338959"/>
        <a:ext cx="2632576" cy="1044740"/>
      </dsp:txXfrm>
    </dsp:sp>
    <dsp:sp modelId="{E2B2B5C0-EB8E-4317-A863-E279683FEDB2}">
      <dsp:nvSpPr>
        <dsp:cNvPr id="0" name=""/>
        <dsp:cNvSpPr/>
      </dsp:nvSpPr>
      <dsp:spPr>
        <a:xfrm>
          <a:off x="1646644" y="2362177"/>
          <a:ext cx="2146787" cy="3436833"/>
        </a:xfrm>
        <a:prstGeom prst="wedgeRectCallout">
          <a:avLst>
            <a:gd name="adj1" fmla="val 62500"/>
            <a:gd name="adj2" fmla="val 20830"/>
          </a:avLst>
        </a:prstGeom>
        <a:solidFill>
          <a:srgbClr val="93A29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0" i="0" u="none" kern="1200" dirty="0" smtClean="0"/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b="0" i="0" u="none" kern="1200" dirty="0" smtClean="0"/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u="none" kern="1200" dirty="0" smtClean="0"/>
            <a:t>Creation of a digital wallet.</a:t>
          </a:r>
          <a:endParaRPr lang="en-US" sz="2400" b="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919286" y="2362177"/>
        <a:ext cx="1874145" cy="3436833"/>
      </dsp:txXfrm>
    </dsp:sp>
    <dsp:sp modelId="{C6DB1127-5C67-4958-91B0-6A0491D4921F}">
      <dsp:nvSpPr>
        <dsp:cNvPr id="0" name=""/>
        <dsp:cNvSpPr/>
      </dsp:nvSpPr>
      <dsp:spPr>
        <a:xfrm>
          <a:off x="1297025" y="548166"/>
          <a:ext cx="2632576" cy="835533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175" tIns="130175" rIns="130175" bIns="13017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297025" y="548166"/>
        <a:ext cx="2632576" cy="835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2B5C0-EB8E-4317-A863-E279683FEDB2}">
      <dsp:nvSpPr>
        <dsp:cNvPr id="0" name=""/>
        <dsp:cNvSpPr/>
      </dsp:nvSpPr>
      <dsp:spPr>
        <a:xfrm>
          <a:off x="2246795" y="2236587"/>
          <a:ext cx="2742137" cy="4011812"/>
        </a:xfrm>
        <a:prstGeom prst="wedgeRectCallout">
          <a:avLst>
            <a:gd name="adj1" fmla="val 0"/>
            <a:gd name="adj2" fmla="val 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595046" y="2236587"/>
        <a:ext cx="2393886" cy="4011812"/>
      </dsp:txXfrm>
    </dsp:sp>
    <dsp:sp modelId="{04393BE5-5AA5-4337-B1C9-B8B97847FBE5}">
      <dsp:nvSpPr>
        <dsp:cNvPr id="0" name=""/>
        <dsp:cNvSpPr/>
      </dsp:nvSpPr>
      <dsp:spPr>
        <a:xfrm>
          <a:off x="2447363" y="330997"/>
          <a:ext cx="2506318" cy="994634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47363" y="330997"/>
        <a:ext cx="2506318" cy="994634"/>
      </dsp:txXfrm>
    </dsp:sp>
    <dsp:sp modelId="{809042E8-AA4A-4EA7-A52B-16AFD0481E47}">
      <dsp:nvSpPr>
        <dsp:cNvPr id="0" name=""/>
        <dsp:cNvSpPr/>
      </dsp:nvSpPr>
      <dsp:spPr>
        <a:xfrm>
          <a:off x="20620" y="2564317"/>
          <a:ext cx="1867808" cy="3226888"/>
        </a:xfrm>
        <a:prstGeom prst="wedgeRectCallout">
          <a:avLst>
            <a:gd name="adj1" fmla="val 62500"/>
            <a:gd name="adj2" fmla="val 20830"/>
          </a:avLst>
        </a:prstGeom>
        <a:solidFill>
          <a:srgbClr val="93A299">
            <a:tint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0" i="0" u="none" kern="1200" smtClean="0"/>
            <a:t>Continuously </a:t>
          </a:r>
          <a:r>
            <a:rPr lang="en-US" sz="2400" b="0" i="0" u="none" kern="1200" dirty="0" smtClean="0"/>
            <a:t>context-aware </a:t>
          </a:r>
          <a:r>
            <a:rPr lang="en-US" sz="2400" b="0" i="0" u="none" kern="1200" dirty="0" smtClean="0"/>
            <a:t>shopping assistant.</a:t>
          </a:r>
          <a:endParaRPr lang="en-US" sz="2400" b="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257832" y="2564317"/>
        <a:ext cx="1630596" cy="3226888"/>
      </dsp:txXfrm>
    </dsp:sp>
    <dsp:sp modelId="{39E7DFC0-50FB-4336-9435-62DF097EA661}">
      <dsp:nvSpPr>
        <dsp:cNvPr id="0" name=""/>
        <dsp:cNvSpPr/>
      </dsp:nvSpPr>
      <dsp:spPr>
        <a:xfrm>
          <a:off x="-58954" y="530171"/>
          <a:ext cx="2506318" cy="795460"/>
        </a:xfrm>
        <a:prstGeom prst="rect">
          <a:avLst/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-58954" y="530171"/>
        <a:ext cx="2506318" cy="79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ADC4A-3611-4E7F-81D5-2A69ACE67807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44BD-4E08-4F44-A694-DC9D26FEB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5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names, </a:t>
            </a:r>
            <a:r>
              <a:rPr lang="en-US" baseline="0" dirty="0" err="1" smtClean="0"/>
              <a:t>Alaa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44BD-4E08-4F44-A694-DC9D26FEBE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34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Arvind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56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44BD-4E08-4F44-A694-DC9D26FEBE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1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84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18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90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Jackie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51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Jackie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168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Jackie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50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40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0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51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20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68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69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03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94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56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24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54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81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Alaa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6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Alaa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7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Jackie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44BD-4E08-4F44-A694-DC9D26FEB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Jackie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944BD-4E08-4F44-A694-DC9D26FEBE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99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Arvind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1E960-7714-42BD-8BA1-912387E08F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6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4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2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0A62-B852-492C-8193-25EDF97D72E5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C26A-F966-45E5-9344-D3C3AC97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image" Target="../media/image12.jpg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9.jpg"/><Relationship Id="rId28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5880" y="6077031"/>
            <a:ext cx="103926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MTI12"/>
              </a:rPr>
              <a:t>Alaa </a:t>
            </a:r>
            <a:r>
              <a:rPr lang="en-US" dirty="0" err="1" smtClean="0">
                <a:latin typeface="CMTI12"/>
              </a:rPr>
              <a:t>Abdulaal</a:t>
            </a:r>
            <a:r>
              <a:rPr lang="en-US" dirty="0" smtClean="0">
                <a:latin typeface="CMTI12"/>
              </a:rPr>
              <a:t>		 Jacqueline Bermudez 		</a:t>
            </a:r>
            <a:r>
              <a:rPr lang="en-US" dirty="0" err="1" smtClean="0">
                <a:latin typeface="CMTI12"/>
              </a:rPr>
              <a:t>Jyotheeswar</a:t>
            </a:r>
            <a:r>
              <a:rPr lang="en-US" dirty="0" smtClean="0">
                <a:latin typeface="CMTI12"/>
              </a:rPr>
              <a:t> </a:t>
            </a:r>
            <a:r>
              <a:rPr lang="en-US" dirty="0">
                <a:latin typeface="CMTI12"/>
              </a:rPr>
              <a:t>Arvind </a:t>
            </a:r>
            <a:r>
              <a:rPr lang="en-US" dirty="0" err="1">
                <a:latin typeface="CMTI12"/>
              </a:rPr>
              <a:t>Manickavasagar</a:t>
            </a:r>
            <a:endParaRPr lang="en-US" dirty="0">
              <a:latin typeface="CMTI1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23243"/>
          <a:stretch/>
        </p:blipFill>
        <p:spPr>
          <a:xfrm>
            <a:off x="1619870" y="1149179"/>
            <a:ext cx="8878119" cy="366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25880" y="5473731"/>
            <a:ext cx="259558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MTI12"/>
              </a:rPr>
              <a:t>Professor: </a:t>
            </a:r>
            <a:r>
              <a:rPr lang="en-US" dirty="0" err="1" smtClean="0">
                <a:latin typeface="CMTI12"/>
              </a:rPr>
              <a:t>Eyal</a:t>
            </a:r>
            <a:r>
              <a:rPr lang="en-US" dirty="0" smtClean="0">
                <a:latin typeface="CMTI12"/>
              </a:rPr>
              <a:t> </a:t>
            </a:r>
            <a:r>
              <a:rPr lang="en-US" dirty="0">
                <a:latin typeface="CMTI12"/>
              </a:rPr>
              <a:t>de Lara</a:t>
            </a:r>
          </a:p>
        </p:txBody>
      </p:sp>
    </p:spTree>
    <p:extLst>
      <p:ext uri="{BB962C8B-B14F-4D97-AF65-F5344CB8AC3E}">
        <p14:creationId xmlns:p14="http://schemas.microsoft.com/office/powerpoint/2010/main" val="21095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Optimization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0512" y="2139432"/>
            <a:ext cx="9052731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919"/>
                </a:solidFill>
              </a:rPr>
              <a:t>Lazy pre-population of locations at time of card </a:t>
            </a:r>
            <a:r>
              <a:rPr lang="en-US" sz="2800" dirty="0" smtClean="0">
                <a:solidFill>
                  <a:srgbClr val="191919"/>
                </a:solidFill>
              </a:rPr>
              <a:t>creation to create custom geo-fences. </a:t>
            </a:r>
            <a:endParaRPr lang="en-US" sz="2800" dirty="0" smtClean="0">
              <a:solidFill>
                <a:srgbClr val="191919"/>
              </a:solidFill>
            </a:endParaRP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91919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919"/>
                </a:solidFill>
              </a:rPr>
              <a:t>Reduces API calls (expensive) and computation complexity that allows more fine-grained location tracking. </a:t>
            </a:r>
            <a:endParaRPr lang="en-US" sz="2800" dirty="0" smtClean="0">
              <a:solidFill>
                <a:srgbClr val="191919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191919"/>
              </a:solidFill>
              <a:effectLst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91919"/>
                </a:solidFill>
              </a:rPr>
              <a:t># API calls made per 12 hours: </a:t>
            </a:r>
            <a:br>
              <a:rPr lang="en-US" sz="2800" dirty="0" smtClean="0">
                <a:solidFill>
                  <a:srgbClr val="191919"/>
                </a:solidFill>
              </a:rPr>
            </a:br>
            <a:r>
              <a:rPr lang="en-US" sz="2800" dirty="0" smtClean="0">
                <a:solidFill>
                  <a:srgbClr val="191919"/>
                </a:solidFill>
              </a:rPr>
              <a:t>		w/o Optimization : 4325</a:t>
            </a:r>
            <a:br>
              <a:rPr lang="en-US" sz="2800" dirty="0" smtClean="0">
                <a:solidFill>
                  <a:srgbClr val="191919"/>
                </a:solidFill>
              </a:rPr>
            </a:br>
            <a:r>
              <a:rPr lang="en-US" sz="2800" dirty="0" smtClean="0">
                <a:solidFill>
                  <a:srgbClr val="191919"/>
                </a:solidFill>
              </a:rPr>
              <a:t>		     w Optimization: 5 </a:t>
            </a:r>
            <a:endParaRPr lang="en-US" sz="2800" b="0" i="0" u="none" strike="noStrike" dirty="0">
              <a:solidFill>
                <a:srgbClr val="19191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07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2" y="1619038"/>
            <a:ext cx="1450452" cy="2900904"/>
          </a:xfrm>
        </p:spPr>
      </p:pic>
      <p:sp>
        <p:nvSpPr>
          <p:cNvPr id="10" name="Rounded Rectangle 9"/>
          <p:cNvSpPr/>
          <p:nvPr/>
        </p:nvSpPr>
        <p:spPr>
          <a:xfrm>
            <a:off x="2146267" y="2809812"/>
            <a:ext cx="1449178" cy="2987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Starbucks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3.googleusercontent.com/-xlakmP7wb1g/AAAAAAAAAAI/AAAAAAAABOo/kMERsiTLuuI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302" y="2303223"/>
            <a:ext cx="1526742" cy="15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64254" y="3708090"/>
            <a:ext cx="2474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 smtClean="0"/>
              <a:t>Latitude, Longitude, and name of the addresses obtained were stored in the database</a:t>
            </a:r>
            <a:endParaRPr lang="en-CA" b="1" i="1" dirty="0"/>
          </a:p>
        </p:txBody>
      </p:sp>
      <p:pic>
        <p:nvPicPr>
          <p:cNvPr id="1028" name="Picture 4" descr="http://ak.picdn.net/shutterstock/videos/2418875/preview/stock-footage-search-map-lo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25" y="3219338"/>
            <a:ext cx="1896065" cy="10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099565" y="4283861"/>
          <a:ext cx="1967622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7622"/>
              </a:tblGrid>
              <a:tr h="250913">
                <a:tc>
                  <a:txBody>
                    <a:bodyPr/>
                    <a:lstStyle/>
                    <a:p>
                      <a:r>
                        <a:rPr lang="en-CA" sz="1400" b="1" dirty="0" smtClean="0"/>
                        <a:t>Starbucks</a:t>
                      </a:r>
                      <a:endParaRPr lang="en-CA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Starbucks, Queen</a:t>
                      </a:r>
                      <a:r>
                        <a:rPr lang="en-CA" sz="1400" baseline="0" dirty="0" smtClean="0"/>
                        <a:t> St</a:t>
                      </a:r>
                      <a:endParaRPr lang="en-CA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dirty="0" smtClean="0"/>
                        <a:t>Starbucks, University</a:t>
                      </a:r>
                      <a:r>
                        <a:rPr lang="en-CA" sz="1400" baseline="0" dirty="0" smtClean="0"/>
                        <a:t> Ave</a:t>
                      </a:r>
                      <a:endParaRPr lang="en-CA" sz="1400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913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Starbucks, Bathurst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0913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Starbucks,</a:t>
                      </a:r>
                      <a:r>
                        <a:rPr lang="en-CA" sz="1400" baseline="0" dirty="0" smtClean="0"/>
                        <a:t> Dundas St E.</a:t>
                      </a:r>
                      <a:endParaRPr lang="en-CA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74206" y="6105480"/>
            <a:ext cx="3124702" cy="59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 smtClean="0">
                <a:solidFill>
                  <a:schemeClr val="tx1"/>
                </a:solidFill>
              </a:rPr>
              <a:t>Get a  list of existing Starbucks nearby the city</a:t>
            </a:r>
          </a:p>
        </p:txBody>
      </p:sp>
      <p:sp>
        <p:nvSpPr>
          <p:cNvPr id="19" name="Freeform 18"/>
          <p:cNvSpPr/>
          <p:nvPr/>
        </p:nvSpPr>
        <p:spPr>
          <a:xfrm>
            <a:off x="1000902" y="3106471"/>
            <a:ext cx="1702447" cy="476761"/>
          </a:xfrm>
          <a:custGeom>
            <a:avLst/>
            <a:gdLst>
              <a:gd name="connsiteX0" fmla="*/ 0 w 2017795"/>
              <a:gd name="connsiteY0" fmla="*/ 564777 h 564777"/>
              <a:gd name="connsiteX1" fmla="*/ 551329 w 2017795"/>
              <a:gd name="connsiteY1" fmla="*/ 389965 h 564777"/>
              <a:gd name="connsiteX2" fmla="*/ 1627094 w 2017795"/>
              <a:gd name="connsiteY2" fmla="*/ 443753 h 564777"/>
              <a:gd name="connsiteX3" fmla="*/ 1963270 w 2017795"/>
              <a:gd name="connsiteY3" fmla="*/ 80683 h 564777"/>
              <a:gd name="connsiteX4" fmla="*/ 2017059 w 2017795"/>
              <a:gd name="connsiteY4" fmla="*/ 0 h 564777"/>
              <a:gd name="connsiteX5" fmla="*/ 2017059 w 2017795"/>
              <a:gd name="connsiteY5" fmla="*/ 0 h 564777"/>
              <a:gd name="connsiteX6" fmla="*/ 1949823 w 2017795"/>
              <a:gd name="connsiteY6" fmla="*/ 53788 h 5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795" h="564777">
                <a:moveTo>
                  <a:pt x="0" y="564777"/>
                </a:moveTo>
                <a:cubicBezTo>
                  <a:pt x="140073" y="487456"/>
                  <a:pt x="280147" y="410136"/>
                  <a:pt x="551329" y="389965"/>
                </a:cubicBezTo>
                <a:cubicBezTo>
                  <a:pt x="822511" y="369794"/>
                  <a:pt x="1391771" y="495300"/>
                  <a:pt x="1627094" y="443753"/>
                </a:cubicBezTo>
                <a:cubicBezTo>
                  <a:pt x="1862417" y="392206"/>
                  <a:pt x="1898276" y="154642"/>
                  <a:pt x="1963270" y="80683"/>
                </a:cubicBezTo>
                <a:cubicBezTo>
                  <a:pt x="2028264" y="6724"/>
                  <a:pt x="2017059" y="0"/>
                  <a:pt x="2017059" y="0"/>
                </a:cubicBezTo>
                <a:lnTo>
                  <a:pt x="2017059" y="0"/>
                </a:lnTo>
                <a:lnTo>
                  <a:pt x="1949823" y="53788"/>
                </a:lnTo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Down Arrow 19"/>
          <p:cNvSpPr/>
          <p:nvPr/>
        </p:nvSpPr>
        <p:spPr>
          <a:xfrm rot="18552710">
            <a:off x="4130606" y="2914216"/>
            <a:ext cx="340144" cy="57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Down Arrow 24"/>
          <p:cNvSpPr/>
          <p:nvPr/>
        </p:nvSpPr>
        <p:spPr>
          <a:xfrm rot="13689826">
            <a:off x="8028062" y="3330144"/>
            <a:ext cx="468796" cy="702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369668" y="1739566"/>
            <a:ext cx="631234" cy="5636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6322697" y="3048598"/>
            <a:ext cx="557624" cy="5774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63676" y="2084595"/>
            <a:ext cx="614286" cy="59167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C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Optimization contd..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Demo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pic>
        <p:nvPicPr>
          <p:cNvPr id="3" name="My Movie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4071" r="33890"/>
          <a:stretch/>
        </p:blipFill>
        <p:spPr>
          <a:xfrm>
            <a:off x="4327300" y="1114574"/>
            <a:ext cx="3161764" cy="55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Evaluation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9854" y="1637437"/>
            <a:ext cx="6083643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919"/>
                </a:solidFill>
              </a:rPr>
              <a:t>User </a:t>
            </a:r>
            <a:r>
              <a:rPr lang="en-US" sz="2800" dirty="0" smtClean="0">
                <a:solidFill>
                  <a:srgbClr val="191919"/>
                </a:solidFill>
              </a:rPr>
              <a:t>study</a:t>
            </a: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91919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919"/>
                </a:solidFill>
              </a:rPr>
              <a:t>Battery </a:t>
            </a:r>
            <a:r>
              <a:rPr lang="en-US" sz="2800" dirty="0" smtClean="0">
                <a:solidFill>
                  <a:srgbClr val="191919"/>
                </a:solidFill>
              </a:rPr>
              <a:t>consumption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91919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919"/>
                </a:solidFill>
              </a:rPr>
              <a:t>Network </a:t>
            </a:r>
            <a:r>
              <a:rPr lang="en-US" sz="2800" dirty="0" smtClean="0">
                <a:solidFill>
                  <a:srgbClr val="191919"/>
                </a:solidFill>
              </a:rPr>
              <a:t>usage</a:t>
            </a:r>
          </a:p>
          <a:p>
            <a:pPr fontAlgn="base"/>
            <a:endParaRPr lang="en-US" sz="2800" dirty="0">
              <a:solidFill>
                <a:srgbClr val="191919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919"/>
                </a:solidFill>
              </a:rPr>
              <a:t>Radius </a:t>
            </a:r>
            <a:r>
              <a:rPr lang="en-US" sz="2800" dirty="0" smtClean="0">
                <a:solidFill>
                  <a:srgbClr val="191919"/>
                </a:solidFill>
              </a:rPr>
              <a:t>threshold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91919"/>
              </a:solidFill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91919"/>
                </a:solidFill>
              </a:rPr>
              <a:t>Timer accuracy</a:t>
            </a:r>
            <a:endParaRPr lang="en-US" sz="2800" b="0" i="0" u="none" strike="noStrike" dirty="0">
              <a:solidFill>
                <a:srgbClr val="19191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54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5" y="462008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User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study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6799" y="1881855"/>
            <a:ext cx="905273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91919"/>
                </a:solidFill>
              </a:rPr>
              <a:t>10 participants.</a:t>
            </a: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i="0" u="none" strike="noStrike" dirty="0" smtClean="0">
                <a:solidFill>
                  <a:srgbClr val="191919"/>
                </a:solidFill>
                <a:effectLst/>
              </a:rPr>
              <a:t>Participants from Toronto ON and Lincoln ON.</a:t>
            </a: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91919"/>
                </a:solidFill>
              </a:rPr>
              <a:t>Participants aged b/w 23 to 61 years.</a:t>
            </a: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0" i="0" u="none" strike="noStrike" dirty="0" smtClean="0">
                <a:solidFill>
                  <a:srgbClr val="191919"/>
                </a:solidFill>
                <a:effectLst/>
              </a:rPr>
              <a:t>Participants were in a wide-range of professions.</a:t>
            </a: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91919"/>
                </a:solidFill>
              </a:rPr>
              <a:t>Qualitative study.</a:t>
            </a:r>
            <a:endParaRPr lang="en-US" sz="2800" b="0" i="0" u="none" strike="noStrike" dirty="0" smtClean="0">
              <a:solidFill>
                <a:srgbClr val="191919"/>
              </a:solidFill>
              <a:effectLst/>
            </a:endParaRP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800" b="0" i="0" u="none" strike="noStrike" dirty="0">
              <a:solidFill>
                <a:srgbClr val="19191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91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5" y="462008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User study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– Reminders &amp; Cards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214847"/>
              </p:ext>
            </p:extLst>
          </p:nvPr>
        </p:nvGraphicFramePr>
        <p:xfrm>
          <a:off x="1629855" y="1736123"/>
          <a:ext cx="8773297" cy="413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28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User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study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536088"/>
              </p:ext>
            </p:extLst>
          </p:nvPr>
        </p:nvGraphicFramePr>
        <p:xfrm>
          <a:off x="1196949" y="1433339"/>
          <a:ext cx="9887062" cy="470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59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5" y="462008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User study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- Use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the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app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000970"/>
              </p:ext>
            </p:extLst>
          </p:nvPr>
        </p:nvGraphicFramePr>
        <p:xfrm>
          <a:off x="1770145" y="1843695"/>
          <a:ext cx="9301509" cy="466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58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5" y="462008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Apparatus used for evaluation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9678" y="1598520"/>
            <a:ext cx="9052731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1919"/>
                </a:solidFill>
              </a:rPr>
              <a:t>Nexus 5 smartphone</a:t>
            </a:r>
          </a:p>
          <a:p>
            <a:pPr marL="914400" lvl="1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1919"/>
                </a:solidFill>
              </a:rPr>
              <a:t>Android 5.0</a:t>
            </a:r>
          </a:p>
          <a:p>
            <a:pPr marL="914400" lvl="1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i="0" u="none" strike="noStrike" dirty="0" smtClean="0">
                <a:solidFill>
                  <a:srgbClr val="191919"/>
                </a:solidFill>
                <a:effectLst/>
              </a:rPr>
              <a:t>Qualcomm Snapdragon 800 processor</a:t>
            </a:r>
          </a:p>
          <a:p>
            <a:pPr marL="914400" lvl="1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Wi-Fi 802.11 a/b/g/n/ac, dual-band, Wi-Fi </a:t>
            </a:r>
            <a:r>
              <a:rPr lang="en-CA" sz="2000" dirty="0" smtClean="0"/>
              <a:t>Direct</a:t>
            </a:r>
          </a:p>
          <a:p>
            <a:pPr marL="914400" lvl="1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b="0" i="0" u="none" strike="noStrike" dirty="0" smtClean="0">
                <a:solidFill>
                  <a:srgbClr val="191919"/>
                </a:solidFill>
                <a:effectLst/>
              </a:rPr>
              <a:t>A-GPS</a:t>
            </a:r>
            <a:r>
              <a:rPr lang="en-CA" sz="2000" dirty="0">
                <a:solidFill>
                  <a:srgbClr val="191919"/>
                </a:solidFill>
              </a:rPr>
              <a:t> </a:t>
            </a:r>
            <a:endParaRPr lang="en-US" sz="2000" dirty="0">
              <a:solidFill>
                <a:srgbClr val="191919"/>
              </a:solidFill>
            </a:endParaRP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1919"/>
                </a:solidFill>
              </a:rPr>
              <a:t>Motorola G (1</a:t>
            </a:r>
            <a:r>
              <a:rPr lang="en-US" sz="2000" baseline="30000" dirty="0" smtClean="0">
                <a:solidFill>
                  <a:srgbClr val="191919"/>
                </a:solidFill>
              </a:rPr>
              <a:t>st</a:t>
            </a:r>
            <a:r>
              <a:rPr lang="en-US" sz="2000" dirty="0" smtClean="0">
                <a:solidFill>
                  <a:srgbClr val="191919"/>
                </a:solidFill>
              </a:rPr>
              <a:t> Generation)</a:t>
            </a:r>
          </a:p>
          <a:p>
            <a:pPr marL="914400" lvl="1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1919"/>
                </a:solidFill>
              </a:rPr>
              <a:t>Android 5.0</a:t>
            </a:r>
          </a:p>
          <a:p>
            <a:pPr marL="914400" lvl="1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91919"/>
                </a:solidFill>
              </a:rPr>
              <a:t>Qualcomm Snapdragon 400 processor</a:t>
            </a:r>
          </a:p>
          <a:p>
            <a:pPr marL="914400" lvl="1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/>
              <a:t>Wi-Fi 802.11 </a:t>
            </a:r>
            <a:r>
              <a:rPr lang="en-CA" sz="2000" dirty="0" smtClean="0"/>
              <a:t>b/g/n</a:t>
            </a:r>
          </a:p>
          <a:p>
            <a:pPr marL="914400" lvl="1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191919"/>
                </a:solidFill>
              </a:rPr>
              <a:t>A-GPS</a:t>
            </a: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191919"/>
                </a:solidFill>
              </a:rPr>
              <a:t>Power Tutor 1.4 </a:t>
            </a:r>
          </a:p>
          <a:p>
            <a:pPr marL="457200" indent="-4572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191919"/>
                </a:solidFill>
              </a:rPr>
              <a:t>ONAVO COUNT v 2.2.2-3</a:t>
            </a:r>
          </a:p>
        </p:txBody>
      </p:sp>
    </p:spTree>
    <p:extLst>
      <p:ext uri="{BB962C8B-B14F-4D97-AF65-F5344CB8AC3E}">
        <p14:creationId xmlns:p14="http://schemas.microsoft.com/office/powerpoint/2010/main" val="35396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762"/>
          <a:stretch/>
        </p:blipFill>
        <p:spPr>
          <a:xfrm>
            <a:off x="1655310" y="828309"/>
            <a:ext cx="8327265" cy="577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Battery consumption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909" y="1180113"/>
            <a:ext cx="5482217" cy="33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4647" y="1222777"/>
            <a:ext cx="234543" cy="221381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1844" y="1222776"/>
            <a:ext cx="234543" cy="221381"/>
          </a:xfrm>
          <a:prstGeom prst="rect">
            <a:avLst/>
          </a:prstGeom>
          <a:solidFill>
            <a:srgbClr val="FF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80144" y="1172979"/>
            <a:ext cx="865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Nexus 5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26886" y="1180114"/>
            <a:ext cx="831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Moto G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6032521" y="3856353"/>
            <a:ext cx="415281" cy="541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86036" y="6239167"/>
            <a:ext cx="556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Nexus 5 on </a:t>
            </a:r>
            <a:r>
              <a:rPr lang="en-US" sz="2400" b="1" dirty="0" err="1" smtClean="0"/>
              <a:t>WiFi</a:t>
            </a:r>
            <a:r>
              <a:rPr lang="en-US" sz="2400" b="1" dirty="0" smtClean="0"/>
              <a:t>, Moto G running on 3G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828801" y="1890585"/>
            <a:ext cx="361195" cy="3172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79869" y="3423164"/>
            <a:ext cx="467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Power Consumed in kJ per 12 hours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0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80" y="2078629"/>
            <a:ext cx="3527730" cy="2351821"/>
          </a:xfrm>
          <a:prstGeom prst="rect">
            <a:avLst/>
          </a:prstGeom>
        </p:spPr>
      </p:pic>
      <p:pic>
        <p:nvPicPr>
          <p:cNvPr id="37" name="Rectangle 10253"/>
          <p:cNvPicPr>
            <a:picLocks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94149" y="3020952"/>
            <a:ext cx="1687174" cy="4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Program Files\Microsoft Resource DVD Artwork\DVD_ART\Artwork_Imagery\Shapes and Graphics\Arrows - arrow\Curved\circular arrow orange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62438" y="2341429"/>
            <a:ext cx="2999936" cy="1826222"/>
          </a:xfrm>
          <a:prstGeom prst="rect">
            <a:avLst/>
          </a:prstGeom>
          <a:noFill/>
        </p:spPr>
      </p:pic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814832" y="3545920"/>
            <a:ext cx="2435540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Aft>
                <a:spcPts val="100"/>
              </a:spcAft>
              <a:buClr>
                <a:schemeClr val="tx2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Lose Track of time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0" name="Rectangle 10253"/>
          <p:cNvPicPr>
            <a:picLocks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88212" y="3059169"/>
            <a:ext cx="1687174" cy="4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629855" y="462008"/>
            <a:ext cx="460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Motivation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12" y="1650307"/>
            <a:ext cx="1491897" cy="1727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40" y="1953802"/>
            <a:ext cx="1423965" cy="142396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7719370" y="3644431"/>
            <a:ext cx="2885065" cy="6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Aft>
                <a:spcPts val="200"/>
              </a:spcAft>
              <a:buClr>
                <a:schemeClr val="tx2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Waste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time locating membership cards</a:t>
            </a:r>
          </a:p>
        </p:txBody>
      </p:sp>
      <p:pic>
        <p:nvPicPr>
          <p:cNvPr id="21" name="Rectangle 10253"/>
          <p:cNvPicPr>
            <a:picLocks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61346" y="5623395"/>
            <a:ext cx="1687174" cy="4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5093917" y="6148363"/>
            <a:ext cx="2011769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Aft>
                <a:spcPts val="100"/>
              </a:spcAft>
              <a:buClr>
                <a:schemeClr val="tx2"/>
              </a:buClr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Time is Money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00" y="4399054"/>
            <a:ext cx="1507998" cy="15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275"/>
          <a:stretch/>
        </p:blipFill>
        <p:spPr>
          <a:xfrm>
            <a:off x="1629853" y="904938"/>
            <a:ext cx="8499381" cy="56688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Battery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consumption contd..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1" y="1890585"/>
            <a:ext cx="361195" cy="3172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379869" y="3423164"/>
            <a:ext cx="4678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Average Power Consumed in </a:t>
            </a:r>
            <a:r>
              <a:rPr lang="en-US" sz="2400" b="1" dirty="0" err="1" smtClean="0"/>
              <a:t>mW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032521" y="3806925"/>
            <a:ext cx="415281" cy="5412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86036" y="6189739"/>
            <a:ext cx="556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Nexus 5 on </a:t>
            </a:r>
            <a:r>
              <a:rPr lang="en-US" sz="2400" b="1" dirty="0" err="1" smtClean="0"/>
              <a:t>WiFi</a:t>
            </a:r>
            <a:r>
              <a:rPr lang="en-US" sz="2400" b="1" dirty="0" smtClean="0"/>
              <a:t>, Moto G running on 3G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905909" y="1177717"/>
            <a:ext cx="5482217" cy="40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4647" y="1296919"/>
            <a:ext cx="234543" cy="221381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11844" y="1296918"/>
            <a:ext cx="234543" cy="221381"/>
          </a:xfrm>
          <a:prstGeom prst="rect">
            <a:avLst/>
          </a:prstGeom>
          <a:solidFill>
            <a:srgbClr val="FF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80144" y="1247121"/>
            <a:ext cx="865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Nexus 5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26886" y="1254256"/>
            <a:ext cx="831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Moto 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62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0811"/>
          <a:stretch/>
        </p:blipFill>
        <p:spPr>
          <a:xfrm>
            <a:off x="1750453" y="1169894"/>
            <a:ext cx="8391659" cy="5503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594" y="1382339"/>
            <a:ext cx="5482217" cy="40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Network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usage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1" y="3205213"/>
            <a:ext cx="423512" cy="1857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16200000">
            <a:off x="-148770" y="3192064"/>
            <a:ext cx="42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Usage in MB per Day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336430" y="1501541"/>
            <a:ext cx="234543" cy="221381"/>
          </a:xfrm>
          <a:prstGeom prst="rect">
            <a:avLst/>
          </a:prstGeom>
          <a:solidFill>
            <a:srgbClr val="FF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63627" y="1501540"/>
            <a:ext cx="234543" cy="221381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11716" y="1501540"/>
            <a:ext cx="234543" cy="221381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31927" y="1451743"/>
            <a:ext cx="1493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 Optimization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78669" y="1458878"/>
            <a:ext cx="1688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w/o Optimization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32393" y="1447594"/>
            <a:ext cx="1305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Google Maps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487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0033"/>
          <a:stretch/>
        </p:blipFill>
        <p:spPr>
          <a:xfrm>
            <a:off x="1629853" y="1163010"/>
            <a:ext cx="8090626" cy="53520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Radius threshold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99114" y="6440434"/>
            <a:ext cx="3442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when tested in Downtown Toronto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828801" y="2817395"/>
            <a:ext cx="423512" cy="2512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103090" y="3677185"/>
            <a:ext cx="383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Number of Shops Detected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065792" y="5211645"/>
            <a:ext cx="423512" cy="2512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3496" y="6209602"/>
            <a:ext cx="383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Radius in Meters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890298" y="1411309"/>
            <a:ext cx="5482217" cy="40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69036" y="1530511"/>
            <a:ext cx="234543" cy="221381"/>
          </a:xfrm>
          <a:prstGeom prst="rect">
            <a:avLst/>
          </a:prstGeom>
          <a:solidFill>
            <a:srgbClr val="52D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96233" y="1530510"/>
            <a:ext cx="234543" cy="221381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64533" y="1480713"/>
            <a:ext cx="728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Useful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11275" y="1487848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Noise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3203956" y="5604935"/>
            <a:ext cx="139983" cy="135467"/>
          </a:xfrm>
          <a:prstGeom prst="rect">
            <a:avLst/>
          </a:prstGeom>
          <a:solidFill>
            <a:srgbClr val="52D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58647" y="5261854"/>
            <a:ext cx="139983" cy="135467"/>
          </a:xfrm>
          <a:prstGeom prst="rect">
            <a:avLst/>
          </a:prstGeom>
          <a:solidFill>
            <a:srgbClr val="52D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22382" y="4178121"/>
            <a:ext cx="139983" cy="135467"/>
          </a:xfrm>
          <a:prstGeom prst="rect">
            <a:avLst/>
          </a:prstGeom>
          <a:solidFill>
            <a:srgbClr val="52D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66230" y="4101920"/>
            <a:ext cx="139983" cy="135467"/>
          </a:xfrm>
          <a:prstGeom prst="rect">
            <a:avLst/>
          </a:prstGeom>
          <a:solidFill>
            <a:srgbClr val="52D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92297" y="3811234"/>
            <a:ext cx="139983" cy="135467"/>
          </a:xfrm>
          <a:prstGeom prst="rect">
            <a:avLst/>
          </a:prstGeom>
          <a:solidFill>
            <a:srgbClr val="52D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61546" y="3800775"/>
            <a:ext cx="139983" cy="135467"/>
          </a:xfrm>
          <a:prstGeom prst="rect">
            <a:avLst/>
          </a:prstGeom>
          <a:solidFill>
            <a:srgbClr val="52D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04463" y="4917565"/>
            <a:ext cx="139983" cy="13546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66228" y="4245853"/>
            <a:ext cx="139983" cy="13546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53156" y="5609080"/>
            <a:ext cx="139983" cy="13546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03955" y="5992283"/>
            <a:ext cx="139983" cy="13546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792297" y="3411180"/>
            <a:ext cx="139983" cy="13546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961546" y="2345479"/>
            <a:ext cx="139983" cy="135467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Timer accuracy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Directly proportional to the detection based on the radius and the particular store.</a:t>
            </a:r>
          </a:p>
          <a:p>
            <a:endParaRPr lang="en-CA" dirty="0"/>
          </a:p>
          <a:p>
            <a:r>
              <a:rPr lang="en-CA" dirty="0" smtClean="0"/>
              <a:t>Further testing needs to be done to identify correlations between the radii of different stores and the timer accuracy.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15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0" y="0"/>
            <a:ext cx="4419600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7" name="Picture 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97" y="1460872"/>
            <a:ext cx="1018868" cy="101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222173" y="1688346"/>
            <a:ext cx="20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Google’s APIs.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832751" y="2863278"/>
            <a:ext cx="535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Prediction model is linear.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92279" y="4351673"/>
            <a:ext cx="5995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Radius threshold is static for all locations.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92" y="2302085"/>
            <a:ext cx="1562225" cy="1769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29" y="4012068"/>
            <a:ext cx="1371429" cy="13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46" y="5441913"/>
            <a:ext cx="1092063" cy="109206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5222996" y="5516055"/>
            <a:ext cx="6471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No indoor localizations, so cannot currently use in multi-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storey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shopping malls.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Limitations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C 0.00716 0.01945 0.01406 0.04028 0.02539 0.05579 C 0.02721 0.06297 0.02799 0.07061 0.02981 0.07778 C 0.03385 0.09236 0.03437 0.08635 0.03893 0.09954 C 0.04114 0.10602 0.04284 0.11273 0.04479 0.11945 C 0.047 0.12732 0.05377 0.14121 0.05377 0.14144 C 0.05573 0.15255 0.06106 0.16111 0.06263 0.17292 C 0.06406 0.18334 0.06458 0.18843 0.06875 0.19699 C 0.06966 0.21297 0.06914 0.23241 0.07617 0.24653 C 0.07903 0.26991 0.09023 0.30625 0.09856 0.32824 C 0.09909 0.33079 0.09935 0.33357 0.1 0.33611 C 0.10169 0.34167 0.10612 0.35209 0.10612 0.35232 C 0.10833 0.36459 0.10989 0.37593 0.11354 0.38773 C 0.11458 0.39815 0.11523 0.40949 0.11784 0.41945 C 0.11966 0.42639 0.12396 0.43565 0.12396 0.44352 C 0.12448 0.4919 0.12396 0.54028 0.12396 0.58866 " pathEditMode="relative" rAng="0" ptsTypes="AAAAAAAAAAAAAAAA">
                                      <p:cBhvr>
                                        <p:cTn id="15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C 0.0069 0.01482 0.00052 -0.00023 0.00742 0.02431 C 0.01289 0.04375 0.01888 0.06135 0.02487 0.07986 C 0.02903 0.09352 0.02747 0.10324 0.03346 0.11598 C 0.03437 0.11991 0.03502 0.12431 0.03607 0.12778 C 0.03737 0.13218 0.03893 0.13542 0.03997 0.14005 C 0.04271 0.15394 0.04492 0.17616 0.04739 0.1919 C 0.05013 0.22848 0.07044 0.2294 0.075 0.26181 C 0.07747 0.2794 0.09101 0.30764 0.0957 0.32153 C 0.09752 0.3426 0.09531 0.34352 0.09909 0.36274 C 0.10104 0.38959 0.1082 0.4088 0.11302 0.43172 C 0.11445 0.45139 0.12291 0.46528 0.1233 0.48658 C 0.12383 0.51158 0.13021 0.53936 0.13021 0.56459 " pathEditMode="relative" rAng="0" ptsTypes="AAAAAAAAAAAAA">
                                      <p:cBhvr>
                                        <p:cTn id="25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C 0.0069 0.01482 0.00052 -0.00023 0.00742 0.02431 C 0.01289 0.04375 0.01888 0.06135 0.02487 0.07986 C 0.02903 0.09352 0.02747 0.10324 0.03346 0.11598 C 0.03437 0.11991 0.03502 0.12431 0.03607 0.12778 C 0.03737 0.13218 0.03893 0.13542 0.03997 0.14005 C 0.04271 0.15394 0.04492 0.17616 0.04739 0.1919 C 0.05013 0.22848 0.07044 0.2294 0.075 0.26181 C 0.07747 0.2794 0.09101 0.30764 0.0957 0.32153 C 0.09752 0.3426 0.09531 0.34352 0.09909 0.36274 C 0.10104 0.38959 0.1082 0.4088 0.11302 0.43172 C 0.11445 0.45139 0.12291 0.46528 0.1233 0.48658 C 0.12383 0.51158 0.13021 0.53936 0.13021 0.56459 " pathEditMode="relative" rAng="0" ptsTypes="AAAAAAAAAAAAA">
                                      <p:cBhvr>
                                        <p:cTn id="35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Future work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60000">
            <a:off x="1628079" y="2480330"/>
            <a:ext cx="7529432" cy="1585605"/>
          </a:xfrm>
          <a:prstGeom prst="rect">
            <a:avLst/>
          </a:prstGeom>
          <a:solidFill>
            <a:srgbClr val="93A299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1395" y="2672967"/>
            <a:ext cx="6536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 kern="0" dirty="0">
                <a:solidFill>
                  <a:sysClr val="windowText" lastClr="000000"/>
                </a:solidFill>
              </a:rPr>
              <a:t>Dynamically modify the radius threshold based on type of establishment and using architecture information from TSA databases.</a:t>
            </a:r>
          </a:p>
        </p:txBody>
      </p:sp>
      <p:sp>
        <p:nvSpPr>
          <p:cNvPr id="20" name="Rectangle 19"/>
          <p:cNvSpPr/>
          <p:nvPr/>
        </p:nvSpPr>
        <p:spPr>
          <a:xfrm rot="-60000">
            <a:off x="1631980" y="4450299"/>
            <a:ext cx="7529432" cy="1138535"/>
          </a:xfrm>
          <a:prstGeom prst="rect">
            <a:avLst/>
          </a:prstGeom>
          <a:solidFill>
            <a:srgbClr val="93A299"/>
          </a:solidFill>
          <a:ln w="25400" cap="flat" cmpd="sng" algn="ctr">
            <a:solidFill>
              <a:srgbClr val="93A29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11395" y="4604067"/>
            <a:ext cx="6536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 b="1" kern="0" dirty="0">
                <a:solidFill>
                  <a:sysClr val="windowText" lastClr="000000"/>
                </a:solidFill>
              </a:rPr>
              <a:t>Push information to a web server to model and predict user </a:t>
            </a:r>
            <a:r>
              <a:rPr lang="en-US" sz="2400" b="1" kern="0" dirty="0" smtClean="0">
                <a:solidFill>
                  <a:sysClr val="windowText" lastClr="000000"/>
                </a:solidFill>
              </a:rPr>
              <a:t>behavior </a:t>
            </a:r>
            <a:r>
              <a:rPr lang="en-US" sz="2400" b="1" kern="0" dirty="0">
                <a:solidFill>
                  <a:sysClr val="windowText" lastClr="000000"/>
                </a:solidFill>
              </a:rPr>
              <a:t>better.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08" y="1314963"/>
            <a:ext cx="3874408" cy="498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0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25" y="2777892"/>
            <a:ext cx="1469355" cy="14693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65743" y="2777892"/>
            <a:ext cx="5505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Thank You</a:t>
            </a:r>
            <a:endParaRPr lang="en-US" sz="9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25" y="3044592"/>
            <a:ext cx="1469355" cy="14693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61043" y="3044592"/>
            <a:ext cx="4920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Q &amp; A</a:t>
            </a:r>
            <a:endParaRPr lang="en-US" sz="9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0060" y="2338754"/>
            <a:ext cx="26517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sz="16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91828853"/>
              </p:ext>
            </p:extLst>
          </p:nvPr>
        </p:nvGraphicFramePr>
        <p:xfrm>
          <a:off x="1883464" y="531685"/>
          <a:ext cx="8213036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9691729"/>
              </p:ext>
            </p:extLst>
          </p:nvPr>
        </p:nvGraphicFramePr>
        <p:xfrm>
          <a:off x="1883464" y="531685"/>
          <a:ext cx="8213036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7978305"/>
              </p:ext>
            </p:extLst>
          </p:nvPr>
        </p:nvGraphicFramePr>
        <p:xfrm>
          <a:off x="1731064" y="379285"/>
          <a:ext cx="8213036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681612799"/>
              </p:ext>
            </p:extLst>
          </p:nvPr>
        </p:nvGraphicFramePr>
        <p:xfrm>
          <a:off x="1731064" y="88900"/>
          <a:ext cx="501263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857500" y="1502932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15100" y="1446085"/>
            <a:ext cx="457200" cy="6664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4841"/>
          <a:stretch/>
        </p:blipFill>
        <p:spPr>
          <a:xfrm>
            <a:off x="1680458" y="1346889"/>
            <a:ext cx="2094053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9" y="1628938"/>
            <a:ext cx="1654060" cy="169116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12" y="1187557"/>
            <a:ext cx="1791764" cy="17917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837051" y="1162843"/>
            <a:ext cx="1526398" cy="2076761"/>
            <a:chOff x="5837051" y="1101058"/>
            <a:chExt cx="1526398" cy="20767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6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606" y="1101058"/>
              <a:ext cx="1129617" cy="11296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051" y="1890975"/>
              <a:ext cx="1526398" cy="128684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Our Solution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Overview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pic>
        <p:nvPicPr>
          <p:cNvPr id="1026" name="Picture 2" descr="iSh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54" y="1310239"/>
            <a:ext cx="8218481" cy="554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Core </a:t>
            </a: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modules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722370" y="2161752"/>
            <a:ext cx="3916764" cy="11893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b="1" kern="0" dirty="0" smtClean="0">
                <a:solidFill>
                  <a:srgbClr val="01B1C3"/>
                </a:solidFill>
              </a:rPr>
              <a:t>        </a:t>
            </a:r>
          </a:p>
          <a:p>
            <a:pPr lvl="0">
              <a:defRPr/>
            </a:pPr>
            <a:r>
              <a:rPr lang="en-US" sz="2800" b="1" kern="0" dirty="0">
                <a:solidFill>
                  <a:srgbClr val="01B1C3"/>
                </a:solidFill>
              </a:rPr>
              <a:t> </a:t>
            </a:r>
            <a:r>
              <a:rPr lang="en-US" sz="2800" b="1" kern="0" dirty="0" smtClean="0">
                <a:solidFill>
                  <a:srgbClr val="01B1C3"/>
                </a:solidFill>
              </a:rPr>
              <a:t>       Card Module</a:t>
            </a:r>
          </a:p>
          <a:p>
            <a:pPr lvl="0">
              <a:defRPr/>
            </a:pPr>
            <a:r>
              <a:rPr lang="en-US" b="1" kern="0" dirty="0" smtClean="0">
                <a:solidFill>
                  <a:srgbClr val="01B1C3"/>
                </a:solidFill>
              </a:rPr>
              <a:t>      </a:t>
            </a:r>
            <a:endParaRPr lang="en-US" b="1" kern="0" dirty="0">
              <a:solidFill>
                <a:srgbClr val="01B1C3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11713" y="2072630"/>
            <a:ext cx="1252590" cy="1301699"/>
            <a:chOff x="911086" y="364096"/>
            <a:chExt cx="1863782" cy="1828800"/>
          </a:xfrm>
          <a:solidFill>
            <a:srgbClr val="93A299"/>
          </a:solidFill>
        </p:grpSpPr>
        <p:sp>
          <p:nvSpPr>
            <p:cNvPr id="23" name="Oval 22"/>
            <p:cNvSpPr/>
            <p:nvPr/>
          </p:nvSpPr>
          <p:spPr>
            <a:xfrm>
              <a:off x="911086" y="364096"/>
              <a:ext cx="1844334" cy="1828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AEAEA"/>
                </a:clrFrom>
                <a:clrTo>
                  <a:srgbClr val="EAEA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29"/>
            <a:stretch/>
          </p:blipFill>
          <p:spPr>
            <a:xfrm>
              <a:off x="1002525" y="594429"/>
              <a:ext cx="1772343" cy="15658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Rounded Rectangle 24"/>
          <p:cNvSpPr/>
          <p:nvPr/>
        </p:nvSpPr>
        <p:spPr>
          <a:xfrm>
            <a:off x="5960542" y="2161752"/>
            <a:ext cx="3916764" cy="11893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b="1" kern="0" dirty="0" smtClean="0">
                <a:solidFill>
                  <a:srgbClr val="01B1C3"/>
                </a:solidFill>
              </a:rPr>
              <a:t>   Track Module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1B1C3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482639" y="2049435"/>
            <a:ext cx="1239520" cy="1301699"/>
            <a:chOff x="911086" y="364096"/>
            <a:chExt cx="1844334" cy="1828800"/>
          </a:xfrm>
          <a:solidFill>
            <a:srgbClr val="93A299"/>
          </a:solidFill>
        </p:grpSpPr>
        <p:sp>
          <p:nvSpPr>
            <p:cNvPr id="27" name="Oval 26"/>
            <p:cNvSpPr/>
            <p:nvPr/>
          </p:nvSpPr>
          <p:spPr>
            <a:xfrm>
              <a:off x="911086" y="364096"/>
              <a:ext cx="1844334" cy="1828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85" y="410176"/>
              <a:ext cx="1615734" cy="1525596"/>
            </a:xfrm>
            <a:prstGeom prst="rect">
              <a:avLst/>
            </a:prstGeom>
            <a:noFill/>
          </p:spPr>
        </p:pic>
      </p:grpSp>
      <p:sp>
        <p:nvSpPr>
          <p:cNvPr id="29" name="Rounded Rectangle 28"/>
          <p:cNvSpPr/>
          <p:nvPr/>
        </p:nvSpPr>
        <p:spPr>
          <a:xfrm>
            <a:off x="1729843" y="4187347"/>
            <a:ext cx="3916764" cy="11893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b="1" kern="0" dirty="0" smtClean="0">
                <a:solidFill>
                  <a:srgbClr val="01B1C3"/>
                </a:solidFill>
              </a:rPr>
              <a:t>         Timer Module</a:t>
            </a:r>
            <a:endParaRPr lang="en-US" sz="2800" b="1" kern="0" dirty="0">
              <a:solidFill>
                <a:srgbClr val="01B1C3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19186" y="4098225"/>
            <a:ext cx="1239520" cy="1301699"/>
            <a:chOff x="911086" y="364096"/>
            <a:chExt cx="1844334" cy="1828800"/>
          </a:xfrm>
          <a:solidFill>
            <a:srgbClr val="93A299"/>
          </a:solidFill>
        </p:grpSpPr>
        <p:sp>
          <p:nvSpPr>
            <p:cNvPr id="31" name="Oval 30"/>
            <p:cNvSpPr/>
            <p:nvPr/>
          </p:nvSpPr>
          <p:spPr>
            <a:xfrm>
              <a:off x="911086" y="364096"/>
              <a:ext cx="1844334" cy="1828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1F5F6"/>
                </a:clrFrom>
                <a:clrTo>
                  <a:srgbClr val="F1F5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040" y="499644"/>
              <a:ext cx="1657725" cy="1535144"/>
            </a:xfrm>
            <a:prstGeom prst="rect">
              <a:avLst/>
            </a:prstGeom>
            <a:noFill/>
          </p:spPr>
        </p:pic>
      </p:grpSp>
      <p:sp>
        <p:nvSpPr>
          <p:cNvPr id="33" name="Rounded Rectangle 32"/>
          <p:cNvSpPr/>
          <p:nvPr/>
        </p:nvSpPr>
        <p:spPr>
          <a:xfrm>
            <a:off x="5960542" y="4187347"/>
            <a:ext cx="3916764" cy="11893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b="1" kern="0" dirty="0" smtClean="0">
                <a:solidFill>
                  <a:srgbClr val="01B1C3"/>
                </a:solidFill>
              </a:rPr>
              <a:t>   Notification Module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1B1C3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482639" y="4075030"/>
            <a:ext cx="1239520" cy="1301699"/>
            <a:chOff x="911086" y="364096"/>
            <a:chExt cx="1844334" cy="1828800"/>
          </a:xfrm>
          <a:solidFill>
            <a:srgbClr val="93A299"/>
          </a:solidFill>
        </p:grpSpPr>
        <p:sp>
          <p:nvSpPr>
            <p:cNvPr id="35" name="Oval 34"/>
            <p:cNvSpPr/>
            <p:nvPr/>
          </p:nvSpPr>
          <p:spPr>
            <a:xfrm>
              <a:off x="911086" y="364096"/>
              <a:ext cx="1844334" cy="1828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86" y="745306"/>
              <a:ext cx="1387134" cy="130974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005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Architecture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93" y="1169894"/>
            <a:ext cx="10232970" cy="55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83" y="1902493"/>
            <a:ext cx="1332767" cy="2665534"/>
          </a:xfrm>
        </p:spPr>
      </p:pic>
      <p:sp>
        <p:nvSpPr>
          <p:cNvPr id="10" name="Rounded Rectangle 9"/>
          <p:cNvSpPr/>
          <p:nvPr/>
        </p:nvSpPr>
        <p:spPr>
          <a:xfrm>
            <a:off x="5559284" y="2857897"/>
            <a:ext cx="1449178" cy="2987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Candy shop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3.googleusercontent.com/-xlakmP7wb1g/AAAAAAAAAAI/AAAAAAAABOo/kMERsiTLuuI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15" y="4385569"/>
            <a:ext cx="1745465" cy="174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k.picdn.net/shutterstock/videos/2418875/preview/stock-footage-search-map-lo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28" y="1668051"/>
            <a:ext cx="1896065" cy="10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53180" y="3078955"/>
            <a:ext cx="3124702" cy="59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 smtClean="0">
                <a:solidFill>
                  <a:schemeClr val="tx1"/>
                </a:solidFill>
              </a:rPr>
              <a:t>The app tracks user’s location and </a:t>
            </a:r>
            <a:r>
              <a:rPr lang="en-CA" b="1" i="1" smtClean="0">
                <a:solidFill>
                  <a:schemeClr val="tx1"/>
                </a:solidFill>
              </a:rPr>
              <a:t>tries associating </a:t>
            </a:r>
            <a:r>
              <a:rPr lang="en-CA" b="1" i="1" dirty="0" smtClean="0">
                <a:solidFill>
                  <a:schemeClr val="tx1"/>
                </a:solidFill>
              </a:rPr>
              <a:t>the name of the location with the stored cards</a:t>
            </a:r>
          </a:p>
        </p:txBody>
      </p:sp>
      <p:sp>
        <p:nvSpPr>
          <p:cNvPr id="19" name="Freeform 18"/>
          <p:cNvSpPr/>
          <p:nvPr/>
        </p:nvSpPr>
        <p:spPr>
          <a:xfrm>
            <a:off x="4413919" y="3154556"/>
            <a:ext cx="1702447" cy="476761"/>
          </a:xfrm>
          <a:custGeom>
            <a:avLst/>
            <a:gdLst>
              <a:gd name="connsiteX0" fmla="*/ 0 w 2017795"/>
              <a:gd name="connsiteY0" fmla="*/ 564777 h 564777"/>
              <a:gd name="connsiteX1" fmla="*/ 551329 w 2017795"/>
              <a:gd name="connsiteY1" fmla="*/ 389965 h 564777"/>
              <a:gd name="connsiteX2" fmla="*/ 1627094 w 2017795"/>
              <a:gd name="connsiteY2" fmla="*/ 443753 h 564777"/>
              <a:gd name="connsiteX3" fmla="*/ 1963270 w 2017795"/>
              <a:gd name="connsiteY3" fmla="*/ 80683 h 564777"/>
              <a:gd name="connsiteX4" fmla="*/ 2017059 w 2017795"/>
              <a:gd name="connsiteY4" fmla="*/ 0 h 564777"/>
              <a:gd name="connsiteX5" fmla="*/ 2017059 w 2017795"/>
              <a:gd name="connsiteY5" fmla="*/ 0 h 564777"/>
              <a:gd name="connsiteX6" fmla="*/ 1949823 w 2017795"/>
              <a:gd name="connsiteY6" fmla="*/ 53788 h 56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7795" h="564777">
                <a:moveTo>
                  <a:pt x="0" y="564777"/>
                </a:moveTo>
                <a:cubicBezTo>
                  <a:pt x="140073" y="487456"/>
                  <a:pt x="280147" y="410136"/>
                  <a:pt x="551329" y="389965"/>
                </a:cubicBezTo>
                <a:cubicBezTo>
                  <a:pt x="822511" y="369794"/>
                  <a:pt x="1391771" y="495300"/>
                  <a:pt x="1627094" y="443753"/>
                </a:cubicBezTo>
                <a:cubicBezTo>
                  <a:pt x="1862417" y="392206"/>
                  <a:pt x="1898276" y="154642"/>
                  <a:pt x="1963270" y="80683"/>
                </a:cubicBezTo>
                <a:cubicBezTo>
                  <a:pt x="2028264" y="6724"/>
                  <a:pt x="2017059" y="0"/>
                  <a:pt x="2017059" y="0"/>
                </a:cubicBezTo>
                <a:lnTo>
                  <a:pt x="2017059" y="0"/>
                </a:lnTo>
                <a:lnTo>
                  <a:pt x="1949823" y="53788"/>
                </a:lnTo>
              </a:path>
            </a:pathLst>
          </a:custGeom>
          <a:noFill/>
          <a:ln w="28575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Down Arrow 19"/>
          <p:cNvSpPr/>
          <p:nvPr/>
        </p:nvSpPr>
        <p:spPr>
          <a:xfrm rot="18552710">
            <a:off x="6110863" y="4103904"/>
            <a:ext cx="416792" cy="790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Down Arrow 15"/>
          <p:cNvSpPr/>
          <p:nvPr/>
        </p:nvSpPr>
        <p:spPr>
          <a:xfrm rot="13558640">
            <a:off x="8915071" y="3898863"/>
            <a:ext cx="406303" cy="688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199313" y="3823582"/>
            <a:ext cx="3124702" cy="59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 smtClean="0">
                <a:solidFill>
                  <a:schemeClr val="tx1"/>
                </a:solidFill>
              </a:rPr>
              <a:t>User scans the membership card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2"/>
          <a:stretch/>
        </p:blipFill>
        <p:spPr>
          <a:xfrm>
            <a:off x="1018100" y="1353719"/>
            <a:ext cx="1487129" cy="23196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117971" y="4623833"/>
            <a:ext cx="3124702" cy="59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 smtClean="0">
                <a:solidFill>
                  <a:schemeClr val="tx1"/>
                </a:solidFill>
              </a:rPr>
              <a:t>User saves the barcode with the name of the store</a:t>
            </a:r>
          </a:p>
        </p:txBody>
      </p:sp>
      <p:sp>
        <p:nvSpPr>
          <p:cNvPr id="27" name="Down Arrow 26"/>
          <p:cNvSpPr/>
          <p:nvPr/>
        </p:nvSpPr>
        <p:spPr>
          <a:xfrm rot="17324707">
            <a:off x="3036888" y="2515858"/>
            <a:ext cx="416792" cy="790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6042796" y="6039716"/>
            <a:ext cx="3124702" cy="59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 smtClean="0">
                <a:solidFill>
                  <a:schemeClr val="tx1"/>
                </a:solidFill>
              </a:rPr>
              <a:t>Card stored in the database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Implementation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95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0" y="1710444"/>
            <a:ext cx="1469218" cy="2691134"/>
          </a:xfrm>
        </p:spPr>
      </p:pic>
      <p:pic>
        <p:nvPicPr>
          <p:cNvPr id="9" name="Picture 2" descr="https://lh3.googleusercontent.com/-xlakmP7wb1g/AAAAAAAAAAI/AAAAAAAABOo/kMERsiTLuuI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04" y="2910128"/>
            <a:ext cx="1526742" cy="15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54647" y="1853514"/>
            <a:ext cx="4320345" cy="4893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6" descr="http://images.dailytech.com/nimage/17738_googlemaps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105" y="2678174"/>
            <a:ext cx="1307536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68796" b="22454"/>
          <a:stretch/>
        </p:blipFill>
        <p:spPr>
          <a:xfrm>
            <a:off x="8164276" y="4356228"/>
            <a:ext cx="3307743" cy="6051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96"/>
          <a:stretch/>
        </p:blipFill>
        <p:spPr>
          <a:xfrm>
            <a:off x="9107545" y="5085727"/>
            <a:ext cx="1544299" cy="10927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498" y="2254411"/>
            <a:ext cx="847525" cy="847525"/>
          </a:xfrm>
          <a:prstGeom prst="rect">
            <a:avLst/>
          </a:prstGeom>
        </p:spPr>
      </p:pic>
      <p:pic>
        <p:nvPicPr>
          <p:cNvPr id="15" name="Picture 8" descr="https://cdn0.iconfinder.com/data/icons/PRACTIKA/256/us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62" y="2072859"/>
            <a:ext cx="1133367" cy="11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9629498" y="3706705"/>
            <a:ext cx="353077" cy="562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8130469" y="1078739"/>
            <a:ext cx="3335320" cy="672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 smtClean="0">
                <a:solidFill>
                  <a:schemeClr val="tx1"/>
                </a:solidFill>
              </a:rPr>
              <a:t>Detect name of the place and associate with name of the stored cards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51539" y="6157887"/>
            <a:ext cx="3335320" cy="672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 smtClean="0">
                <a:solidFill>
                  <a:schemeClr val="tx1"/>
                </a:solidFill>
              </a:rPr>
              <a:t>The corresponding card pop-ups</a:t>
            </a:r>
          </a:p>
        </p:txBody>
      </p:sp>
      <p:pic>
        <p:nvPicPr>
          <p:cNvPr id="1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91" y="1704494"/>
            <a:ext cx="1366189" cy="2732376"/>
          </a:xfrm>
        </p:spPr>
      </p:pic>
      <p:pic>
        <p:nvPicPr>
          <p:cNvPr id="20" name="Picture 2" descr="https://lh3.googleusercontent.com/-xlakmP7wb1g/AAAAAAAAAAI/AAAAAAAABOo/kMERsiTLuuI/ph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92" y="3073134"/>
            <a:ext cx="1380859" cy="13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2843" y="4145347"/>
            <a:ext cx="2637225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Latitude, Longitude</a:t>
            </a:r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946782" y="2485961"/>
                <a:ext cx="15076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CA" sz="4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82" y="2485961"/>
                <a:ext cx="1507668" cy="8309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Implementation contd..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629854" y="474365"/>
            <a:ext cx="835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Implementation contd..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4" y="341653"/>
            <a:ext cx="828241" cy="8282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430" y="1115642"/>
            <a:ext cx="4344417" cy="56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561</Words>
  <Application>Microsoft Office PowerPoint</Application>
  <PresentationFormat>Widescreen</PresentationFormat>
  <Paragraphs>178</Paragraphs>
  <Slides>27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Cambria Math</vt:lpstr>
      <vt:lpstr>CMTI12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 aal</dc:creator>
  <cp:lastModifiedBy>Jyotheeswar Arvind Manickavasagar</cp:lastModifiedBy>
  <cp:revision>140</cp:revision>
  <dcterms:created xsi:type="dcterms:W3CDTF">2015-02-09T18:53:01Z</dcterms:created>
  <dcterms:modified xsi:type="dcterms:W3CDTF">2015-04-10T18:16:55Z</dcterms:modified>
</cp:coreProperties>
</file>