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7.xml" ContentType="application/vnd.openxmlformats-officedocument.presentationml.tags+xml"/>
  <Override PartName="/ppt/notesSlides/notesSlide25.xml" ContentType="application/vnd.openxmlformats-officedocument.presentationml.notesSlide+xml"/>
  <Override PartName="/ppt/tags/tag18.xml" ContentType="application/vnd.openxmlformats-officedocument.presentationml.tags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notesSlides/notesSlide27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91" r:id="rId4"/>
    <p:sldId id="260" r:id="rId5"/>
    <p:sldId id="259" r:id="rId6"/>
    <p:sldId id="290" r:id="rId7"/>
    <p:sldId id="293" r:id="rId8"/>
    <p:sldId id="294" r:id="rId9"/>
    <p:sldId id="262" r:id="rId10"/>
    <p:sldId id="277" r:id="rId11"/>
    <p:sldId id="278" r:id="rId12"/>
    <p:sldId id="279" r:id="rId13"/>
    <p:sldId id="280" r:id="rId14"/>
    <p:sldId id="281" r:id="rId15"/>
    <p:sldId id="263" r:id="rId16"/>
    <p:sldId id="265" r:id="rId17"/>
    <p:sldId id="282" r:id="rId18"/>
    <p:sldId id="266" r:id="rId19"/>
    <p:sldId id="267" r:id="rId20"/>
    <p:sldId id="264" r:id="rId21"/>
    <p:sldId id="283" r:id="rId22"/>
    <p:sldId id="268" r:id="rId23"/>
    <p:sldId id="269" r:id="rId24"/>
    <p:sldId id="284" r:id="rId25"/>
    <p:sldId id="285" r:id="rId26"/>
    <p:sldId id="286" r:id="rId27"/>
    <p:sldId id="287" r:id="rId28"/>
    <p:sldId id="288" r:id="rId29"/>
    <p:sldId id="289" r:id="rId30"/>
    <p:sldId id="275" r:id="rId31"/>
    <p:sldId id="27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41C"/>
    <a:srgbClr val="D99694"/>
    <a:srgbClr val="00FF00"/>
    <a:srgbClr val="002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8" autoAdjust="0"/>
    <p:restoredTop sz="84369" autoAdjust="0"/>
  </p:normalViewPr>
  <p:slideViewPr>
    <p:cSldViewPr>
      <p:cViewPr varScale="1">
        <p:scale>
          <a:sx n="77" d="100"/>
          <a:sy n="77" d="100"/>
        </p:scale>
        <p:origin x="-190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2809C-3D28-4B31-B25D-8194FE656B17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2C86C-6041-4FD0-BC72-28E9C53E8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6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C86C-6041-4FD0-BC72-28E9C53E8D1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19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C86C-6041-4FD0-BC72-28E9C53E8D1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72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C86C-6041-4FD0-BC72-28E9C53E8D1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72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C86C-6041-4FD0-BC72-28E9C53E8D1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72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C86C-6041-4FD0-BC72-28E9C53E8D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72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C86C-6041-4FD0-BC72-28E9C53E8D1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72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C86C-6041-4FD0-BC72-28E9C53E8D1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16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C86C-6041-4FD0-BC72-28E9C53E8D1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4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C86C-6041-4FD0-BC72-28E9C53E8D1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31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C86C-6041-4FD0-BC72-28E9C53E8D1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06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C86C-6041-4FD0-BC72-28E9C53E8D1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93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C86C-6041-4FD0-BC72-28E9C53E8D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84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C86C-6041-4FD0-BC72-28E9C53E8D1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9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C86C-6041-4FD0-BC72-28E9C53E8D1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202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C86C-6041-4FD0-BC72-28E9C53E8D1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202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C86C-6041-4FD0-BC72-28E9C53E8D1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202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C86C-6041-4FD0-BC72-28E9C53E8D1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202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C86C-6041-4FD0-BC72-28E9C53E8D1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20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C86C-6041-4FD0-BC72-28E9C53E8D1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202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C86C-6041-4FD0-BC72-28E9C53E8D1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42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C86C-6041-4FD0-BC72-28E9C53E8D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4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C86C-6041-4FD0-BC72-28E9C53E8D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88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C86C-6041-4FD0-BC72-28E9C53E8D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79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C86C-6041-4FD0-BC72-28E9C53E8D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70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C86C-6041-4FD0-BC72-28E9C53E8D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29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C86C-6041-4FD0-BC72-28E9C53E8D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74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C86C-6041-4FD0-BC72-28E9C53E8D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7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rgbClr val="00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895600" y="4343400"/>
            <a:ext cx="3352799" cy="1176046"/>
            <a:chOff x="1219200" y="3830165"/>
            <a:chExt cx="4814683" cy="1688824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830165"/>
              <a:ext cx="1688824" cy="1688824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4267200"/>
              <a:ext cx="3519283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012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156E-65A8-4A62-9779-8AA0DC22F354}" type="datetime1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2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CE92-65AA-473B-90B7-A9B8A1D02308}" type="datetime1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3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05936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52303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3E6173-AF42-472B-973E-CBC2390F23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2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520934"/>
            <a:ext cx="2034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aur" pitchFamily="18" charset="0"/>
              </a:rPr>
              <a:t>University of Toronto</a:t>
            </a:r>
            <a:endParaRPr lang="en-US" dirty="0">
              <a:solidFill>
                <a:schemeClr val="bg1"/>
              </a:solidFill>
              <a:latin typeface="Centa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6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11BA-5FB7-4E8D-9219-7A97FBCB583E}" type="datetime1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2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7393-6B2F-4AA1-A459-078DD97AE040}" type="datetime1">
              <a:rPr lang="en-US" smtClean="0"/>
              <a:pPr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1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78BF-14EC-46E8-A7BD-16D9E70A5C35}" type="datetime1">
              <a:rPr lang="en-US" smtClean="0"/>
              <a:pPr/>
              <a:t>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C717-1FC4-446C-9610-7A6F8995CC15}" type="datetime1">
              <a:rPr lang="en-US" smtClean="0"/>
              <a:pPr/>
              <a:t>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06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BBBA-F7A1-497B-857D-77C2D99FA296}" type="datetime1">
              <a:rPr lang="en-US" smtClean="0"/>
              <a:pPr/>
              <a:t>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3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AD70-5C4A-45C1-AD43-EDF24E1663F2}" type="datetime1">
              <a:rPr lang="en-US" smtClean="0"/>
              <a:pPr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3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FF36-6BE3-4776-B097-0F6AAB09A435}" type="datetime1">
              <a:rPr lang="en-US" smtClean="0"/>
              <a:pPr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4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D4D08-A412-4796-AA5E-2DB933372E49}" type="datetime1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E6173-AF42-472B-973E-CBC2390F2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4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6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7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17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077200" cy="222885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Cosmic Rays Don’t Strike Twice:</a:t>
            </a:r>
            <a:br>
              <a:rPr lang="en-US" sz="3500" b="1" dirty="0" smtClean="0"/>
            </a:br>
            <a:r>
              <a:rPr lang="en-US" sz="3500" b="1" dirty="0" smtClean="0"/>
              <a:t>Understanding the Nature of DRAM Errors and the Implications for System Design</a:t>
            </a:r>
            <a:endParaRPr lang="en-US" sz="3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81400"/>
            <a:ext cx="8229600" cy="609600"/>
          </a:xfrm>
        </p:spPr>
        <p:txBody>
          <a:bodyPr/>
          <a:lstStyle/>
          <a:p>
            <a:r>
              <a:rPr lang="en-US" dirty="0" smtClean="0"/>
              <a:t>Andy A. Hwang, </a:t>
            </a:r>
            <a:r>
              <a:rPr lang="en-US" u="sng" dirty="0" err="1" smtClean="0"/>
              <a:t>Ioan</a:t>
            </a:r>
            <a:r>
              <a:rPr lang="en-US" u="sng" dirty="0" smtClean="0"/>
              <a:t> </a:t>
            </a:r>
            <a:r>
              <a:rPr lang="en-US" u="sng" dirty="0" err="1" smtClean="0"/>
              <a:t>Stefanovici</a:t>
            </a:r>
            <a:r>
              <a:rPr lang="en-US" dirty="0" smtClean="0"/>
              <a:t>, Bianca Schroeder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" y="5715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Presented at ASPLOS 2012</a:t>
            </a:r>
          </a:p>
        </p:txBody>
      </p:sp>
    </p:spTree>
    <p:extLst>
      <p:ext uri="{BB962C8B-B14F-4D97-AF65-F5344CB8AC3E}">
        <p14:creationId xmlns:p14="http://schemas.microsoft.com/office/powerpoint/2010/main" val="319363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53"/>
    </mc:Choice>
    <mc:Fallback xmlns="">
      <p:transition spd="slow" advTm="1335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errors look like on-chip?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355148"/>
              </p:ext>
            </p:extLst>
          </p:nvPr>
        </p:nvGraphicFramePr>
        <p:xfrm>
          <a:off x="457200" y="1066800"/>
          <a:ext cx="8229600" cy="2362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38400"/>
                <a:gridCol w="1828800"/>
                <a:gridCol w="19050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Error</a:t>
                      </a:r>
                      <a:r>
                        <a:rPr lang="en-US" sz="2500" baseline="0" dirty="0" smtClean="0"/>
                        <a:t> Mode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BG/L Banks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BG/P Banks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Google</a:t>
                      </a:r>
                      <a:r>
                        <a:rPr lang="en-US" sz="2500" baseline="0" dirty="0" smtClean="0"/>
                        <a:t> Banks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Repeat</a:t>
                      </a:r>
                      <a:r>
                        <a:rPr lang="en-US" sz="2500" baseline="0" dirty="0" smtClean="0"/>
                        <a:t> address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80.9%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59.4%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58.7%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Repeat</a:t>
                      </a:r>
                      <a:r>
                        <a:rPr lang="en-US" sz="2500" baseline="0" dirty="0" smtClean="0"/>
                        <a:t> row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4.7%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31.8%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7.4%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Repeat column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8.8%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22.7%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14.5%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Whole chip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0.53%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3.20%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2.02%</a:t>
                      </a:r>
                      <a:endParaRPr lang="en-US" sz="25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688179"/>
              </p:ext>
            </p:extLst>
          </p:nvPr>
        </p:nvGraphicFramePr>
        <p:xfrm>
          <a:off x="457200" y="4114800"/>
          <a:ext cx="8229600" cy="472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38400"/>
                <a:gridCol w="1676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500" b="0" dirty="0" smtClean="0">
                          <a:solidFill>
                            <a:sysClr val="windowText" lastClr="000000"/>
                          </a:solidFill>
                        </a:rPr>
                        <a:t>Single Event</a:t>
                      </a:r>
                      <a:endParaRPr lang="en-US" sz="2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17.6%</a:t>
                      </a:r>
                      <a:endParaRPr 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29.2%</a:t>
                      </a:r>
                      <a:endParaRPr 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34.9%</a:t>
                      </a:r>
                      <a:endParaRPr 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95600" y="1017032"/>
            <a:ext cx="5867400" cy="403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19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0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81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62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24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05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19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00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81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62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43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24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05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086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19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00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81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62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43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24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705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086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419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800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181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562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943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324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705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086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419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800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181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562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943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324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705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086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419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800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181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562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943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324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705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086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419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800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181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562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943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324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705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086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419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800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181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562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943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324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705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086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181600" y="2133600"/>
            <a:ext cx="3810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1485900"/>
            <a:ext cx="2590800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5562600" y="4583668"/>
            <a:ext cx="883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column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720063" y="2667000"/>
            <a:ext cx="54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row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675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17"/>
    </mc:Choice>
    <mc:Fallback xmlns="">
      <p:transition spd="slow" advTm="1641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errors look like on-chip?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179866"/>
              </p:ext>
            </p:extLst>
          </p:nvPr>
        </p:nvGraphicFramePr>
        <p:xfrm>
          <a:off x="457200" y="1066800"/>
          <a:ext cx="8229600" cy="2362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38400"/>
                <a:gridCol w="1828800"/>
                <a:gridCol w="19050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Error</a:t>
                      </a:r>
                      <a:r>
                        <a:rPr lang="en-US" sz="2500" baseline="0" dirty="0" smtClean="0"/>
                        <a:t> Mode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BG/L Banks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BG/P Banks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Google</a:t>
                      </a:r>
                      <a:r>
                        <a:rPr lang="en-US" sz="2500" baseline="0" dirty="0" smtClean="0"/>
                        <a:t> Banks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Repeat</a:t>
                      </a:r>
                      <a:r>
                        <a:rPr lang="en-US" sz="2500" baseline="0" dirty="0" smtClean="0"/>
                        <a:t> address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80.9%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59.4%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58.7%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Repeat</a:t>
                      </a:r>
                      <a:r>
                        <a:rPr lang="en-US" sz="2500" baseline="0" dirty="0" smtClean="0"/>
                        <a:t> row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4.7%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31.8%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7.4%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Repeat column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8.8%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22.7%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14.5%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Whole chip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0.53%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3.20%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2.02%</a:t>
                      </a:r>
                      <a:endParaRPr lang="en-US" sz="25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127041"/>
              </p:ext>
            </p:extLst>
          </p:nvPr>
        </p:nvGraphicFramePr>
        <p:xfrm>
          <a:off x="457200" y="4114800"/>
          <a:ext cx="8229600" cy="472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38400"/>
                <a:gridCol w="1676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500" b="0" dirty="0" smtClean="0">
                          <a:solidFill>
                            <a:sysClr val="windowText" lastClr="000000"/>
                          </a:solidFill>
                        </a:rPr>
                        <a:t>Single Event</a:t>
                      </a:r>
                      <a:endParaRPr lang="en-US" sz="2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17.6%</a:t>
                      </a:r>
                      <a:endParaRPr 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29.2%</a:t>
                      </a:r>
                      <a:endParaRPr 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34.9%</a:t>
                      </a:r>
                      <a:endParaRPr 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95600" y="990600"/>
            <a:ext cx="5867400" cy="403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19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0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81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62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24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05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19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00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81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62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43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24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05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086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19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00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81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62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43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24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705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86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419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800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181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562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943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324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705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086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419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800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181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562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943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324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705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086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419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800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181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562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943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324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705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086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419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800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181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562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943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324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705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086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419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800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181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562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943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324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705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086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1943100"/>
            <a:ext cx="2590800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5562600" y="4583668"/>
            <a:ext cx="883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column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720063" y="2667000"/>
            <a:ext cx="54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6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7"/>
    </mc:Choice>
    <mc:Fallback xmlns="">
      <p:transition spd="slow" advTm="582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errors look like on-chip?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532029"/>
              </p:ext>
            </p:extLst>
          </p:nvPr>
        </p:nvGraphicFramePr>
        <p:xfrm>
          <a:off x="457200" y="1066800"/>
          <a:ext cx="8229600" cy="2362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38400"/>
                <a:gridCol w="1905000"/>
                <a:gridCol w="18288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Error</a:t>
                      </a:r>
                      <a:r>
                        <a:rPr lang="en-US" sz="2500" baseline="0" dirty="0" smtClean="0"/>
                        <a:t> Mode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BG/L Banks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BG/P Banks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Google</a:t>
                      </a:r>
                      <a:r>
                        <a:rPr lang="en-US" sz="2500" baseline="0" dirty="0" smtClean="0"/>
                        <a:t> Banks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Repeat</a:t>
                      </a:r>
                      <a:r>
                        <a:rPr lang="en-US" sz="2500" baseline="0" dirty="0" smtClean="0"/>
                        <a:t> address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80.9%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59.4%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58.7%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Repeat</a:t>
                      </a:r>
                      <a:r>
                        <a:rPr lang="en-US" sz="2500" baseline="0" dirty="0" smtClean="0"/>
                        <a:t> row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4.7%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31.8%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7.4%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Repeat column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8.8%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22.7%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14.5%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Whole chip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0.53%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3.20%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2.02%</a:t>
                      </a:r>
                      <a:endParaRPr lang="en-US" sz="25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810465"/>
              </p:ext>
            </p:extLst>
          </p:nvPr>
        </p:nvGraphicFramePr>
        <p:xfrm>
          <a:off x="457200" y="4114800"/>
          <a:ext cx="8229600" cy="472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38400"/>
                <a:gridCol w="1676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500" b="0" dirty="0" smtClean="0">
                          <a:solidFill>
                            <a:sysClr val="windowText" lastClr="000000"/>
                          </a:solidFill>
                        </a:rPr>
                        <a:t>Single Event</a:t>
                      </a:r>
                      <a:endParaRPr lang="en-US" sz="2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17.6%</a:t>
                      </a:r>
                      <a:endParaRPr 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29.2%</a:t>
                      </a:r>
                      <a:endParaRPr 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34.9%</a:t>
                      </a:r>
                      <a:endParaRPr 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95600" y="1066800"/>
            <a:ext cx="5867400" cy="403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19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0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81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62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24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05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19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00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81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62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43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24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05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086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19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00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81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62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43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24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705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86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419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800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181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562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943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324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705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086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419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800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181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562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943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324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705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086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419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800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181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562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943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324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705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086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419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800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181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5562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943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324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705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086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419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800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181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562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943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324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705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086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2438400"/>
            <a:ext cx="2590800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5562600" y="4583668"/>
            <a:ext cx="883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column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720063" y="2667000"/>
            <a:ext cx="54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1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3"/>
    </mc:Choice>
    <mc:Fallback xmlns="">
      <p:transition spd="slow" advTm="288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errors look like on-chip?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737085"/>
              </p:ext>
            </p:extLst>
          </p:nvPr>
        </p:nvGraphicFramePr>
        <p:xfrm>
          <a:off x="457200" y="1066800"/>
          <a:ext cx="8229600" cy="2362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38400"/>
                <a:gridCol w="1828800"/>
                <a:gridCol w="19050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Error</a:t>
                      </a:r>
                      <a:r>
                        <a:rPr lang="en-US" sz="2500" baseline="0" dirty="0" smtClean="0"/>
                        <a:t> Mode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BG/L Banks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BG/P Banks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Google</a:t>
                      </a:r>
                      <a:r>
                        <a:rPr lang="en-US" sz="2500" baseline="0" dirty="0" smtClean="0"/>
                        <a:t> Banks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Repeat</a:t>
                      </a:r>
                      <a:r>
                        <a:rPr lang="en-US" sz="2500" baseline="0" dirty="0" smtClean="0"/>
                        <a:t> address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80.9%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59.4%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58.7%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Repeat</a:t>
                      </a:r>
                      <a:r>
                        <a:rPr lang="en-US" sz="2500" baseline="0" dirty="0" smtClean="0"/>
                        <a:t> row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4.7%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31.8%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7.4%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Repeat column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8.8%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22.7%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14.5%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Whole chip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0.53%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3.20%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2.02%</a:t>
                      </a:r>
                      <a:endParaRPr lang="en-US" sz="25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377725"/>
              </p:ext>
            </p:extLst>
          </p:nvPr>
        </p:nvGraphicFramePr>
        <p:xfrm>
          <a:off x="457200" y="4114800"/>
          <a:ext cx="8229600" cy="472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38400"/>
                <a:gridCol w="1676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500" b="0" dirty="0" smtClean="0">
                          <a:solidFill>
                            <a:sysClr val="windowText" lastClr="000000"/>
                          </a:solidFill>
                        </a:rPr>
                        <a:t>Single Event</a:t>
                      </a:r>
                      <a:endParaRPr lang="en-US" sz="2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17.6%</a:t>
                      </a:r>
                      <a:endParaRPr 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29.2%</a:t>
                      </a:r>
                      <a:endParaRPr 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34.9%</a:t>
                      </a:r>
                      <a:endParaRPr 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95600" y="990600"/>
            <a:ext cx="5867400" cy="403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19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0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81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62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24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05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19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00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81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62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43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24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705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086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19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00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81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62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43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24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705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86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419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800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181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562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943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324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705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086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419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800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181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562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943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324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705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7086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419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800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181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562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5943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324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705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086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419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800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181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5562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943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324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705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086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419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800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181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562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943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324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705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086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2895600"/>
            <a:ext cx="2590800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5562600" y="4583668"/>
            <a:ext cx="883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column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720063" y="2667000"/>
            <a:ext cx="54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20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0"/>
    </mc:Choice>
    <mc:Fallback xmlns="">
      <p:transition spd="slow" advTm="604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errors look like on-chip?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383060"/>
              </p:ext>
            </p:extLst>
          </p:nvPr>
        </p:nvGraphicFramePr>
        <p:xfrm>
          <a:off x="457200" y="1066800"/>
          <a:ext cx="8229600" cy="2362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38400"/>
                <a:gridCol w="1828800"/>
                <a:gridCol w="19050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Error</a:t>
                      </a:r>
                      <a:r>
                        <a:rPr lang="en-US" sz="2500" baseline="0" dirty="0" smtClean="0"/>
                        <a:t> Mode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BG/L Banks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BG/P Banks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Google</a:t>
                      </a:r>
                      <a:r>
                        <a:rPr lang="en-US" sz="2500" baseline="0" dirty="0" smtClean="0"/>
                        <a:t> Banks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Repeat</a:t>
                      </a:r>
                      <a:r>
                        <a:rPr lang="en-US" sz="2500" baseline="0" dirty="0" smtClean="0"/>
                        <a:t> address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80.9%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59.4%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58.7%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Repeat</a:t>
                      </a:r>
                      <a:r>
                        <a:rPr lang="en-US" sz="2500" baseline="0" dirty="0" smtClean="0"/>
                        <a:t> row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4.7%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31.8%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7.4%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Repeat column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8.8%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22.7%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14.5%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Whole chip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0.53%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3.20%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2.02%</a:t>
                      </a:r>
                      <a:endParaRPr lang="en-US" sz="25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142746"/>
              </p:ext>
            </p:extLst>
          </p:nvPr>
        </p:nvGraphicFramePr>
        <p:xfrm>
          <a:off x="457200" y="4114800"/>
          <a:ext cx="8229600" cy="472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38400"/>
                <a:gridCol w="1676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500" b="0" dirty="0" smtClean="0">
                          <a:solidFill>
                            <a:sysClr val="windowText" lastClr="000000"/>
                          </a:solidFill>
                        </a:rPr>
                        <a:t>Single Event</a:t>
                      </a:r>
                      <a:endParaRPr lang="en-US" sz="2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17.6%</a:t>
                      </a:r>
                      <a:endParaRPr 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29.2%</a:t>
                      </a:r>
                      <a:endParaRPr 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34.9%</a:t>
                      </a:r>
                      <a:endParaRPr 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95600" y="1066800"/>
            <a:ext cx="5867400" cy="403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19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0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81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62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24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05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1371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19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00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81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62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43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24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705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086600" y="1752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19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00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81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62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43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24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705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86600" y="2133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419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800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181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562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943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324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705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086600" y="2514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419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800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181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562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943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324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705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7086600" y="2895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419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800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181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562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5943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324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705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086600" y="3276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419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800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5181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5562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943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324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705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086600" y="3657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419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800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181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562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943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324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705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086600" y="4038600"/>
            <a:ext cx="38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4038600"/>
            <a:ext cx="2590800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5562600" y="4583668"/>
            <a:ext cx="883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column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720063" y="2667000"/>
            <a:ext cx="54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0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2"/>
    </mc:Choice>
    <mc:Fallback xmlns="">
      <p:transition spd="slow" advTm="595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90600"/>
            <a:ext cx="8229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patterns on the majority of banks can be linked to hard errors.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errors look like on-chip?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929857"/>
              </p:ext>
            </p:extLst>
          </p:nvPr>
        </p:nvGraphicFramePr>
        <p:xfrm>
          <a:off x="457200" y="1066800"/>
          <a:ext cx="8229600" cy="2362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38400"/>
                <a:gridCol w="1828800"/>
                <a:gridCol w="19050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Error</a:t>
                      </a:r>
                      <a:r>
                        <a:rPr lang="en-US" sz="2500" baseline="0" dirty="0" smtClean="0"/>
                        <a:t> Mode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BG/L Banks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BG/P Banks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Google</a:t>
                      </a:r>
                      <a:r>
                        <a:rPr lang="en-US" sz="2500" baseline="0" dirty="0" smtClean="0"/>
                        <a:t> Banks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Repeat</a:t>
                      </a:r>
                      <a:r>
                        <a:rPr lang="en-US" sz="2500" baseline="0" dirty="0" smtClean="0"/>
                        <a:t> address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80.9%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59.4%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58.7%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Repeat</a:t>
                      </a:r>
                      <a:r>
                        <a:rPr lang="en-US" sz="2500" baseline="0" dirty="0" smtClean="0"/>
                        <a:t> row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4.7%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31.8%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7.4%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Repeat column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8.8%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22.7%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14.5%</a:t>
                      </a:r>
                      <a:endParaRPr 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Whole chip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0.53%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3.20%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2.02%</a:t>
                      </a:r>
                      <a:endParaRPr lang="en-US" sz="25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171999"/>
              </p:ext>
            </p:extLst>
          </p:nvPr>
        </p:nvGraphicFramePr>
        <p:xfrm>
          <a:off x="457200" y="4114800"/>
          <a:ext cx="8229600" cy="472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38400"/>
                <a:gridCol w="1828800"/>
                <a:gridCol w="19050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500" b="0" dirty="0" smtClean="0">
                          <a:solidFill>
                            <a:sysClr val="windowText" lastClr="000000"/>
                          </a:solidFill>
                        </a:rPr>
                        <a:t>Single Event</a:t>
                      </a:r>
                      <a:endParaRPr lang="en-US" sz="2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0" dirty="0" smtClean="0">
                          <a:solidFill>
                            <a:sysClr val="windowText" lastClr="000000"/>
                          </a:solidFill>
                        </a:rPr>
                        <a:t>17.6%</a:t>
                      </a:r>
                      <a:endParaRPr lang="en-US" sz="2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0" dirty="0" smtClean="0">
                          <a:solidFill>
                            <a:sysClr val="windowText" lastClr="000000"/>
                          </a:solidFill>
                        </a:rPr>
                        <a:t>29.2%</a:t>
                      </a:r>
                      <a:endParaRPr lang="en-US" sz="2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0" dirty="0" smtClean="0">
                          <a:solidFill>
                            <a:sysClr val="windowText" lastClr="000000"/>
                          </a:solidFill>
                        </a:rPr>
                        <a:t>34.9%</a:t>
                      </a:r>
                      <a:endParaRPr lang="en-US" sz="25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95600" y="990600"/>
            <a:ext cx="1828800" cy="403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24400" y="990600"/>
            <a:ext cx="4114800" cy="403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07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689"/>
    </mc:Choice>
    <mc:Fallback xmlns="">
      <p:transition spd="slow" advTm="9668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5"/>
          <p:cNvSpPr txBox="1">
            <a:spLocks/>
          </p:cNvSpPr>
          <p:nvPr/>
        </p:nvSpPr>
        <p:spPr>
          <a:xfrm>
            <a:off x="457200" y="1066800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Repeat errors happen quickly</a:t>
            </a:r>
          </a:p>
          <a:p>
            <a:pPr lvl="1"/>
            <a:r>
              <a:rPr lang="en-US" dirty="0" smtClean="0"/>
              <a:t>90% of errors manifest themselves within less than 2 weeks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14400"/>
            <a:ext cx="5791200" cy="4343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time between repeat errors?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066800"/>
            <a:ext cx="0" cy="396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19800" y="2863334"/>
            <a:ext cx="9403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 weeks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62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11"/>
    </mc:Choice>
    <mc:Fallback xmlns="">
      <p:transition spd="slow" advTm="1991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are errors detected?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r>
              <a:rPr lang="en-US" sz="2600" dirty="0"/>
              <a:t>Error detection</a:t>
            </a:r>
          </a:p>
          <a:p>
            <a:pPr lvl="1"/>
            <a:r>
              <a:rPr lang="en-US" sz="2500" dirty="0"/>
              <a:t>Program </a:t>
            </a:r>
            <a:r>
              <a:rPr lang="en-US" sz="2500" dirty="0" smtClean="0"/>
              <a:t>[read] access</a:t>
            </a:r>
          </a:p>
          <a:p>
            <a:pPr lvl="1"/>
            <a:r>
              <a:rPr lang="en-US" sz="2500" dirty="0" smtClean="0"/>
              <a:t>Hardware </a:t>
            </a:r>
            <a:r>
              <a:rPr lang="en-US" sz="2500" dirty="0"/>
              <a:t>memory scrubber: Google </a:t>
            </a:r>
            <a:r>
              <a:rPr lang="en-US" sz="2500" u="sng" dirty="0" smtClean="0"/>
              <a:t>only</a:t>
            </a:r>
          </a:p>
          <a:p>
            <a:pPr lvl="1"/>
            <a:endParaRPr lang="en-US" u="sng" dirty="0"/>
          </a:p>
          <a:p>
            <a:pPr lvl="1"/>
            <a:endParaRPr lang="en-US" u="sng" dirty="0" smtClean="0"/>
          </a:p>
          <a:p>
            <a:pPr lvl="1"/>
            <a:endParaRPr lang="en-US" u="sng" dirty="0"/>
          </a:p>
          <a:p>
            <a:pPr lvl="1"/>
            <a:endParaRPr lang="en-US" u="sng" dirty="0" smtClean="0"/>
          </a:p>
          <a:p>
            <a:pPr lvl="1"/>
            <a:endParaRPr lang="en-US" u="sng" dirty="0"/>
          </a:p>
          <a:p>
            <a:pPr lvl="1"/>
            <a:endParaRPr lang="en-US" u="sng" dirty="0" smtClean="0"/>
          </a:p>
          <a:p>
            <a:endParaRPr lang="en-US" sz="2600" dirty="0" smtClean="0"/>
          </a:p>
          <a:p>
            <a:r>
              <a:rPr lang="en-US" sz="2600" dirty="0" smtClean="0"/>
              <a:t>Hardware </a:t>
            </a:r>
            <a:r>
              <a:rPr lang="en-US" sz="2600" dirty="0"/>
              <a:t>scrubbers </a:t>
            </a:r>
            <a:r>
              <a:rPr lang="en-US" sz="2600" dirty="0" smtClean="0"/>
              <a:t>may not shorten </a:t>
            </a:r>
            <a:r>
              <a:rPr lang="en-US" sz="2600" dirty="0"/>
              <a:t>the time until a repeat error is </a:t>
            </a:r>
            <a:r>
              <a:rPr lang="en-US" sz="2600" dirty="0" smtClean="0"/>
              <a:t>detected</a:t>
            </a:r>
            <a:endParaRPr lang="en-US" sz="2600" dirty="0"/>
          </a:p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Content Placeholder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2324100"/>
            <a:ext cx="4521200" cy="33909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495800" y="2514600"/>
            <a:ext cx="0" cy="2819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0881" y="2590800"/>
            <a:ext cx="6869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 day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044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150"/>
    </mc:Choice>
    <mc:Fallback xmlns="">
      <p:transition spd="slow" advTm="9915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1/3 – 1/2 of error addresses develop additional </a:t>
            </a:r>
            <a:r>
              <a:rPr lang="en-US" dirty="0" smtClean="0"/>
              <a:t>errors</a:t>
            </a:r>
          </a:p>
          <a:p>
            <a:pPr marL="742950" lvl="2" indent="-342900"/>
            <a:r>
              <a:rPr lang="en-US" dirty="0"/>
              <a:t>Top 5-10% develop a large number of </a:t>
            </a:r>
            <a:r>
              <a:rPr lang="en-US" dirty="0" smtClean="0"/>
              <a:t>repeats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500" dirty="0"/>
              <a:t>3-4 </a:t>
            </a:r>
            <a:r>
              <a:rPr lang="en-US" sz="2500" b="1" dirty="0"/>
              <a:t>orders of magnitude </a:t>
            </a:r>
            <a:r>
              <a:rPr lang="en-US" sz="2500" dirty="0"/>
              <a:t>increase in probability once an error occurs, and even </a:t>
            </a:r>
            <a:r>
              <a:rPr lang="en-US" sz="2500" dirty="0" smtClean="0"/>
              <a:t>greater </a:t>
            </a:r>
            <a:r>
              <a:rPr lang="en-US" sz="2500" dirty="0"/>
              <a:t>increase after repeat errors</a:t>
            </a:r>
            <a:r>
              <a:rPr lang="en-US" sz="2500" dirty="0" smtClean="0"/>
              <a:t>.</a:t>
            </a:r>
          </a:p>
          <a:p>
            <a:r>
              <a:rPr lang="en-US" sz="2500" dirty="0"/>
              <a:t>For both columns and rows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16998"/>
            <a:ext cx="4352806" cy="3264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794" y="1916998"/>
            <a:ext cx="4352806" cy="3264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memory degrade?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854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59"/>
    </mc:Choice>
    <mc:Fallback xmlns="">
      <p:transition spd="slow" advTm="10985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0" y="2262000"/>
            <a:ext cx="4589600" cy="344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00" y="2272800"/>
            <a:ext cx="4589600" cy="3442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In the absence of sufficiently powerful ECC, multi-bit errors can cause data corruption / machine crash.</a:t>
            </a:r>
          </a:p>
          <a:p>
            <a:r>
              <a:rPr lang="en-US" sz="2600" dirty="0" smtClean="0"/>
              <a:t>Can we predict multi-bit errors?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600" dirty="0" smtClean="0"/>
              <a:t>&gt; 100-fold increase in MBE probability after repeat errors</a:t>
            </a:r>
          </a:p>
          <a:p>
            <a:r>
              <a:rPr lang="en-US" sz="2600" dirty="0" smtClean="0"/>
              <a:t>50-90% of MBEs had prior warning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multi-bit errors impact the system?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51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767"/>
    </mc:Choice>
    <mc:Fallback xmlns="">
      <p:transition spd="slow" advTm="17176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514" y="3429000"/>
            <a:ext cx="22669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DRAM errors?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DRAM?</a:t>
            </a:r>
          </a:p>
          <a:p>
            <a:pPr lvl="1"/>
            <a:r>
              <a:rPr lang="en-US" dirty="0" smtClean="0"/>
              <a:t>One of the most frequently replaced components [DSN’06]</a:t>
            </a:r>
          </a:p>
          <a:p>
            <a:pPr lvl="1"/>
            <a:r>
              <a:rPr lang="en-US" dirty="0" smtClean="0"/>
              <a:t>Getting worse in the future?</a:t>
            </a:r>
          </a:p>
          <a:p>
            <a:endParaRPr lang="en-US" dirty="0" smtClean="0"/>
          </a:p>
          <a:p>
            <a:r>
              <a:rPr lang="en-US" dirty="0" smtClean="0"/>
              <a:t>DRAM errors?</a:t>
            </a:r>
          </a:p>
          <a:p>
            <a:pPr lvl="1"/>
            <a:r>
              <a:rPr lang="en-US" dirty="0" smtClean="0"/>
              <a:t>A bit is read differently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from how it was written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7253645" y="5201679"/>
            <a:ext cx="265999" cy="457200"/>
          </a:xfrm>
          <a:prstGeom prst="roundRect">
            <a:avLst>
              <a:gd name="adj" fmla="val 694"/>
            </a:avLst>
          </a:prstGeom>
          <a:solidFill>
            <a:schemeClr val="bg1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b="1" dirty="0"/>
              <a:t>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229488" y="5183660"/>
            <a:ext cx="314311" cy="529281"/>
            <a:chOff x="4876808" y="2219406"/>
            <a:chExt cx="1066803" cy="10668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876808" y="2229016"/>
              <a:ext cx="1066800" cy="10475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4886421" y="2229015"/>
              <a:ext cx="1066800" cy="10475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7253644" y="5201679"/>
            <a:ext cx="265999" cy="457200"/>
          </a:xfrm>
          <a:prstGeom prst="roundRect">
            <a:avLst>
              <a:gd name="adj" fmla="val 694"/>
            </a:avLst>
          </a:prstGeom>
          <a:solidFill>
            <a:schemeClr val="bg1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b="1" dirty="0">
                <a:solidFill>
                  <a:srgbClr val="FF0000"/>
                </a:solidFill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473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00"/>
    </mc:Choice>
    <mc:Fallback xmlns="">
      <p:transition spd="slow" advTm="243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2484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Errors are not uniformly distributed</a:t>
            </a:r>
          </a:p>
          <a:p>
            <a:r>
              <a:rPr lang="en-US" dirty="0" smtClean="0"/>
              <a:t>Some patterns are consistent across systems</a:t>
            </a:r>
          </a:p>
          <a:p>
            <a:pPr lvl="1"/>
            <a:r>
              <a:rPr lang="en-US" dirty="0" smtClean="0"/>
              <a:t>Lower rows have higher error probabilities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22" y="801040"/>
            <a:ext cx="2995946" cy="2246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268" y="801040"/>
            <a:ext cx="2995946" cy="2246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010840"/>
            <a:ext cx="2995946" cy="2246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10840"/>
            <a:ext cx="2995946" cy="2246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10840"/>
            <a:ext cx="2995946" cy="224696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776746" y="990600"/>
            <a:ext cx="2377919" cy="445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57000" y="990600"/>
            <a:ext cx="2377919" cy="445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553200" y="3214444"/>
            <a:ext cx="2377919" cy="445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65681" y="3214444"/>
            <a:ext cx="2377919" cy="445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1346" y="3214444"/>
            <a:ext cx="2377919" cy="445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some areas of a bank more likely to fail?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20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579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907"/>
    </mc:Choice>
    <mc:Fallback xmlns="">
      <p:transition spd="slow" advTm="13590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error behavior across ~300TB-years of DRAM from different types of systems</a:t>
            </a:r>
          </a:p>
          <a:p>
            <a:r>
              <a:rPr lang="en-US" dirty="0"/>
              <a:t>Strong correlations (in space and time) exist between errors</a:t>
            </a:r>
          </a:p>
          <a:p>
            <a:r>
              <a:rPr lang="en-US" dirty="0"/>
              <a:t>On-chip errors patterns confirm hard errors as dominating failure mode</a:t>
            </a:r>
          </a:p>
          <a:p>
            <a:r>
              <a:rPr lang="en-US" dirty="0"/>
              <a:t>Early errors are highly indicative warning signs for future problems</a:t>
            </a:r>
          </a:p>
          <a:p>
            <a:endParaRPr lang="en-US" dirty="0" smtClean="0"/>
          </a:p>
          <a:p>
            <a:r>
              <a:rPr lang="en-US" dirty="0" smtClean="0"/>
              <a:t>What does this all mean?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928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54"/>
    </mc:Choice>
    <mc:Fallback xmlns="">
      <p:transition spd="slow" advTm="4235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990600"/>
            <a:ext cx="8229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Errors are highly localized on a small number of pages</a:t>
            </a:r>
          </a:p>
          <a:p>
            <a:pPr lvl="1"/>
            <a:r>
              <a:rPr lang="en-US" dirty="0" smtClean="0"/>
              <a:t>~85% of errors in the system are localized on 10% of pages impacted with errors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5334000" cy="40004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For typical 4Kb pages: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errors look like from the OS’ </a:t>
            </a:r>
            <a:r>
              <a:rPr lang="en-US" dirty="0" err="1" smtClean="0"/>
              <a:t>p.o.v</a:t>
            </a:r>
            <a:r>
              <a:rPr lang="en-US" dirty="0" smtClean="0"/>
              <a:t>.?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410200" y="1447800"/>
            <a:ext cx="0" cy="34378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353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76"/>
    </mc:Choice>
    <mc:Fallback xmlns="">
      <p:transition spd="slow" advTm="5817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retire pages containing errors?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Page Retirement</a:t>
            </a:r>
          </a:p>
          <a:p>
            <a:pPr lvl="1"/>
            <a:r>
              <a:rPr lang="en-US" dirty="0" smtClean="0"/>
              <a:t>Move page’s contents to different page and mark it as </a:t>
            </a:r>
            <a:r>
              <a:rPr lang="en-US" i="1" dirty="0" smtClean="0"/>
              <a:t>bad</a:t>
            </a:r>
            <a:r>
              <a:rPr lang="en-US" dirty="0" smtClean="0"/>
              <a:t> to prevent future use</a:t>
            </a:r>
          </a:p>
          <a:p>
            <a:r>
              <a:rPr lang="en-US" dirty="0" smtClean="0"/>
              <a:t>Some page retirement mechanisms exist</a:t>
            </a:r>
          </a:p>
          <a:p>
            <a:pPr lvl="1"/>
            <a:r>
              <a:rPr lang="en-US" dirty="0" smtClean="0"/>
              <a:t>Solaris</a:t>
            </a:r>
          </a:p>
          <a:p>
            <a:pPr lvl="1"/>
            <a:r>
              <a:rPr lang="en-US" dirty="0" err="1" smtClean="0"/>
              <a:t>BadRAM</a:t>
            </a:r>
            <a:r>
              <a:rPr lang="en-US" dirty="0" smtClean="0"/>
              <a:t> patch for Linux</a:t>
            </a:r>
          </a:p>
          <a:p>
            <a:pPr lvl="1"/>
            <a:r>
              <a:rPr lang="en-US" dirty="0" smtClean="0"/>
              <a:t>But rarely used in practice</a:t>
            </a:r>
          </a:p>
          <a:p>
            <a:r>
              <a:rPr lang="en-US" dirty="0" smtClean="0"/>
              <a:t>No page retirement </a:t>
            </a:r>
            <a:r>
              <a:rPr lang="en-US" i="1" dirty="0" smtClean="0"/>
              <a:t>policy</a:t>
            </a:r>
            <a:r>
              <a:rPr lang="en-US" dirty="0" smtClean="0"/>
              <a:t> evaluation on realistic error traces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6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10"/>
    </mc:Choice>
    <mc:Fallback xmlns="">
      <p:transition spd="slow" advTm="5021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sorts of policies should we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Retirement </a:t>
            </a:r>
            <a:r>
              <a:rPr lang="en-US" dirty="0"/>
              <a:t>policies:</a:t>
            </a:r>
          </a:p>
          <a:p>
            <a:pPr lvl="1"/>
            <a:r>
              <a:rPr lang="en-US" dirty="0"/>
              <a:t>Repeat-on-address</a:t>
            </a:r>
          </a:p>
          <a:p>
            <a:pPr lvl="1"/>
            <a:r>
              <a:rPr lang="en-US" dirty="0"/>
              <a:t>1-error-on-page</a:t>
            </a:r>
          </a:p>
          <a:p>
            <a:pPr lvl="1"/>
            <a:r>
              <a:rPr lang="en-US" dirty="0"/>
              <a:t>2-errors-on-page</a:t>
            </a:r>
          </a:p>
          <a:p>
            <a:pPr lvl="1"/>
            <a:r>
              <a:rPr lang="en-US" dirty="0"/>
              <a:t>Repeat-on-row</a:t>
            </a:r>
          </a:p>
          <a:p>
            <a:pPr lvl="1"/>
            <a:r>
              <a:rPr lang="en-US" dirty="0"/>
              <a:t>Repeat-on-column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43650" y="1353754"/>
            <a:ext cx="876300" cy="8553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8800" y="990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 address space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43650" y="2209115"/>
            <a:ext cx="876300" cy="8553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43650" y="3066535"/>
            <a:ext cx="876300" cy="8553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43650" y="3921896"/>
            <a:ext cx="876300" cy="8553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43650" y="4777257"/>
            <a:ext cx="876300" cy="8553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43650" y="5632618"/>
            <a:ext cx="876300" cy="8553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43650" y="2437715"/>
            <a:ext cx="876300" cy="1953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1</a:t>
            </a:r>
            <a:endParaRPr lang="en-US" sz="1300" dirty="0"/>
          </a:p>
        </p:txBody>
      </p:sp>
      <p:sp>
        <p:nvSpPr>
          <p:cNvPr id="18" name="Rectangle 17"/>
          <p:cNvSpPr/>
          <p:nvPr/>
        </p:nvSpPr>
        <p:spPr>
          <a:xfrm>
            <a:off x="6343650" y="2209115"/>
            <a:ext cx="876300" cy="855361"/>
          </a:xfrm>
          <a:prstGeom prst="rect">
            <a:avLst/>
          </a:prstGeom>
          <a:pattFill prst="wdUpDiag">
            <a:fgClr>
              <a:schemeClr val="accent4">
                <a:lumMod val="5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43650" y="2437715"/>
            <a:ext cx="876300" cy="195304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2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248400" y="2142525"/>
            <a:ext cx="1066800" cy="980990"/>
            <a:chOff x="4876800" y="2219410"/>
            <a:chExt cx="1066800" cy="10668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876800" y="2229020"/>
              <a:ext cx="1066800" cy="10475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886410" y="2229020"/>
              <a:ext cx="1066800" cy="10475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1219200" y="2133600"/>
            <a:ext cx="2667000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02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75"/>
    </mc:Choice>
    <mc:Fallback xmlns="">
      <p:transition spd="slow" advTm="1227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8" grpId="0" animBg="1"/>
      <p:bldP spid="17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sorts of policies should we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Retirement </a:t>
            </a:r>
            <a:r>
              <a:rPr lang="en-US" dirty="0"/>
              <a:t>policies:</a:t>
            </a:r>
          </a:p>
          <a:p>
            <a:pPr lvl="1"/>
            <a:r>
              <a:rPr lang="en-US" dirty="0"/>
              <a:t>Repeat-on-address</a:t>
            </a:r>
          </a:p>
          <a:p>
            <a:pPr lvl="1"/>
            <a:r>
              <a:rPr lang="en-US" dirty="0"/>
              <a:t>1-error-on-page</a:t>
            </a:r>
          </a:p>
          <a:p>
            <a:pPr lvl="1"/>
            <a:r>
              <a:rPr lang="en-US" dirty="0"/>
              <a:t>2-errors-on-page</a:t>
            </a:r>
          </a:p>
          <a:p>
            <a:pPr lvl="1"/>
            <a:r>
              <a:rPr lang="en-US" dirty="0"/>
              <a:t>Repeat-on-row</a:t>
            </a:r>
          </a:p>
          <a:p>
            <a:pPr lvl="1"/>
            <a:r>
              <a:rPr lang="en-US" dirty="0"/>
              <a:t>Repeat-on-column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43650" y="1353754"/>
            <a:ext cx="876300" cy="8553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8800" y="990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 address space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43650" y="2209115"/>
            <a:ext cx="876300" cy="8553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43650" y="3066535"/>
            <a:ext cx="876300" cy="8553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43650" y="3921896"/>
            <a:ext cx="876300" cy="8553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43650" y="4777257"/>
            <a:ext cx="876300" cy="8553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43650" y="5632618"/>
            <a:ext cx="876300" cy="8553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43650" y="2209115"/>
            <a:ext cx="876300" cy="855361"/>
          </a:xfrm>
          <a:prstGeom prst="rect">
            <a:avLst/>
          </a:prstGeom>
          <a:pattFill prst="wdUpDiag">
            <a:fgClr>
              <a:schemeClr val="accent4">
                <a:lumMod val="5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43650" y="2437715"/>
            <a:ext cx="876300" cy="1953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1</a:t>
            </a:r>
            <a:endParaRPr lang="en-US" sz="13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6248400" y="2142525"/>
            <a:ext cx="1066800" cy="980990"/>
            <a:chOff x="4876800" y="2219410"/>
            <a:chExt cx="1066800" cy="10668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876800" y="2229020"/>
              <a:ext cx="1066800" cy="10475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886410" y="2229020"/>
              <a:ext cx="1066800" cy="10475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1219200" y="2590800"/>
            <a:ext cx="2286000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7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0"/>
    </mc:Choice>
    <mc:Fallback xmlns="">
      <p:transition spd="slow" advTm="757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sorts of policies should we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Retirement </a:t>
            </a:r>
            <a:r>
              <a:rPr lang="en-US" dirty="0"/>
              <a:t>policies:</a:t>
            </a:r>
          </a:p>
          <a:p>
            <a:pPr lvl="1"/>
            <a:r>
              <a:rPr lang="en-US" dirty="0"/>
              <a:t>Repeat-on-address</a:t>
            </a:r>
          </a:p>
          <a:p>
            <a:pPr lvl="1"/>
            <a:r>
              <a:rPr lang="en-US" dirty="0"/>
              <a:t>1-error-on-page</a:t>
            </a:r>
          </a:p>
          <a:p>
            <a:pPr lvl="1"/>
            <a:r>
              <a:rPr lang="en-US" dirty="0"/>
              <a:t>2-errors-on-page</a:t>
            </a:r>
          </a:p>
          <a:p>
            <a:pPr lvl="1"/>
            <a:r>
              <a:rPr lang="en-US" dirty="0"/>
              <a:t>Repeat-on-row</a:t>
            </a:r>
          </a:p>
          <a:p>
            <a:pPr lvl="1"/>
            <a:r>
              <a:rPr lang="en-US" dirty="0"/>
              <a:t>Repeat-on-column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43650" y="1353754"/>
            <a:ext cx="876300" cy="8553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8800" y="990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 address space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43650" y="2209115"/>
            <a:ext cx="876300" cy="8553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43650" y="3066535"/>
            <a:ext cx="876300" cy="8553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43650" y="3921896"/>
            <a:ext cx="876300" cy="8553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43650" y="4777257"/>
            <a:ext cx="876300" cy="8553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43650" y="5632618"/>
            <a:ext cx="876300" cy="8553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43650" y="2209115"/>
            <a:ext cx="876300" cy="855361"/>
          </a:xfrm>
          <a:prstGeom prst="rect">
            <a:avLst/>
          </a:prstGeom>
          <a:pattFill prst="wdUpDiag">
            <a:fgClr>
              <a:schemeClr val="accent4">
                <a:lumMod val="5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43650" y="2285315"/>
            <a:ext cx="876300" cy="1953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1</a:t>
            </a:r>
            <a:endParaRPr lang="en-US" sz="1300" dirty="0"/>
          </a:p>
        </p:txBody>
      </p:sp>
      <p:sp>
        <p:nvSpPr>
          <p:cNvPr id="25" name="Rectangle 24"/>
          <p:cNvSpPr/>
          <p:nvPr/>
        </p:nvSpPr>
        <p:spPr>
          <a:xfrm>
            <a:off x="1219200" y="3086100"/>
            <a:ext cx="2362200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43650" y="2813911"/>
            <a:ext cx="876300" cy="1953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2</a:t>
            </a:r>
            <a:endParaRPr lang="en-US" sz="13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6248400" y="2142525"/>
            <a:ext cx="1066800" cy="980990"/>
            <a:chOff x="4876800" y="2219410"/>
            <a:chExt cx="1066800" cy="10668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876800" y="2229020"/>
              <a:ext cx="1066800" cy="10475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886410" y="2229020"/>
              <a:ext cx="1066800" cy="10475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405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0"/>
    </mc:Choice>
    <mc:Fallback xmlns="">
      <p:transition spd="slow" advTm="648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25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sorts of policies should we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Retirement </a:t>
            </a:r>
            <a:r>
              <a:rPr lang="en-US" dirty="0"/>
              <a:t>policies:</a:t>
            </a:r>
          </a:p>
          <a:p>
            <a:pPr lvl="1"/>
            <a:r>
              <a:rPr lang="en-US" dirty="0"/>
              <a:t>Repeat-on-address</a:t>
            </a:r>
          </a:p>
          <a:p>
            <a:pPr lvl="1"/>
            <a:r>
              <a:rPr lang="en-US" dirty="0"/>
              <a:t>1-error-on-page</a:t>
            </a:r>
          </a:p>
          <a:p>
            <a:pPr lvl="1"/>
            <a:r>
              <a:rPr lang="en-US" dirty="0"/>
              <a:t>2-errors-on-page</a:t>
            </a:r>
          </a:p>
          <a:p>
            <a:pPr lvl="1"/>
            <a:r>
              <a:rPr lang="en-US" dirty="0"/>
              <a:t>Repeat-on-row</a:t>
            </a:r>
          </a:p>
          <a:p>
            <a:pPr lvl="1"/>
            <a:r>
              <a:rPr lang="en-US" dirty="0"/>
              <a:t>Repeat-on-column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10450" y="1353754"/>
            <a:ext cx="876300" cy="8553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05600" y="990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 address space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410450" y="2209115"/>
            <a:ext cx="876300" cy="8553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10450" y="3066535"/>
            <a:ext cx="876300" cy="8553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10450" y="3921896"/>
            <a:ext cx="876300" cy="8553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10450" y="4777257"/>
            <a:ext cx="876300" cy="8553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10450" y="5632618"/>
            <a:ext cx="876300" cy="8553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10450" y="2209115"/>
            <a:ext cx="876300" cy="855361"/>
          </a:xfrm>
          <a:prstGeom prst="rect">
            <a:avLst/>
          </a:prstGeom>
          <a:pattFill prst="wdUpDiag">
            <a:fgClr>
              <a:schemeClr val="accent4">
                <a:lumMod val="5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410450" y="2285315"/>
            <a:ext cx="876300" cy="1953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1</a:t>
            </a:r>
            <a:endParaRPr lang="en-US" sz="1300" dirty="0"/>
          </a:p>
        </p:txBody>
      </p:sp>
      <p:sp>
        <p:nvSpPr>
          <p:cNvPr id="25" name="Rectangle 24"/>
          <p:cNvSpPr/>
          <p:nvPr/>
        </p:nvSpPr>
        <p:spPr>
          <a:xfrm>
            <a:off x="1219200" y="3543300"/>
            <a:ext cx="2133600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315200" y="2142525"/>
            <a:ext cx="1066800" cy="980990"/>
            <a:chOff x="4876800" y="2219410"/>
            <a:chExt cx="1066800" cy="10668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876800" y="2229020"/>
              <a:ext cx="1066800" cy="10475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886410" y="2229020"/>
              <a:ext cx="1066800" cy="10475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4663441" y="246392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928236" y="246392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193031" y="246392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57826" y="246392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22620" y="246392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87415" y="246392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252210" y="246392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517005" y="246392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663441" y="2728723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928236" y="2728723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193031" y="2728723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457826" y="2728723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722620" y="2728723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987415" y="2728723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252210" y="2728723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517005" y="2728723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663441" y="299351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928236" y="299351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193031" y="299351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457826" y="299351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722620" y="299351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987415" y="299351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252210" y="299351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517005" y="299351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663441" y="3258313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928236" y="3258313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193031" y="3258313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457826" y="3258313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722620" y="3258313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987415" y="3258313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252210" y="3258313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517005" y="3258313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663441" y="352310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928236" y="352310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193031" y="352310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457826" y="352310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722620" y="352310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987415" y="352310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252210" y="352310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517005" y="352310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663441" y="3787902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928236" y="3787902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193031" y="3787902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457826" y="3787902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722620" y="3787902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987415" y="3787902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52210" y="3787902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517005" y="3787902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663441" y="4052697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928236" y="4052697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193031" y="4052697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457826" y="4052697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5722620" y="4052697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987415" y="4052697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252210" y="4052697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6517005" y="4052697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4663441" y="4317492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928236" y="4317492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193031" y="4317492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457826" y="4317492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722620" y="4317492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987415" y="4317492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252210" y="4317492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7410450" y="3921896"/>
            <a:ext cx="876300" cy="855361"/>
          </a:xfrm>
          <a:prstGeom prst="rect">
            <a:avLst/>
          </a:prstGeom>
          <a:pattFill prst="wdUpDiag">
            <a:fgClr>
              <a:schemeClr val="accent4">
                <a:lumMod val="5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410450" y="3066535"/>
            <a:ext cx="876300" cy="855361"/>
          </a:xfrm>
          <a:prstGeom prst="rect">
            <a:avLst/>
          </a:prstGeom>
          <a:pattFill prst="wdUpDiag">
            <a:fgClr>
              <a:schemeClr val="accent4">
                <a:lumMod val="5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517005" y="4317492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5457826" y="4696314"/>
            <a:ext cx="613862" cy="256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column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4177263" y="3364231"/>
            <a:ext cx="380260" cy="256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row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5280524" y="1916668"/>
            <a:ext cx="96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On-chip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7315200" y="2999945"/>
            <a:ext cx="1066800" cy="980990"/>
            <a:chOff x="4876800" y="2219410"/>
            <a:chExt cx="1066800" cy="1066800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4876800" y="2229020"/>
              <a:ext cx="1066800" cy="10475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>
              <a:off x="4886410" y="2229020"/>
              <a:ext cx="1066800" cy="10475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663441" y="2993860"/>
            <a:ext cx="2118359" cy="264795"/>
            <a:chOff x="4663440" y="3316605"/>
            <a:chExt cx="2118359" cy="264795"/>
          </a:xfrm>
        </p:grpSpPr>
        <p:sp>
          <p:nvSpPr>
            <p:cNvPr id="99" name="Rectangle 98"/>
            <p:cNvSpPr/>
            <p:nvPr/>
          </p:nvSpPr>
          <p:spPr>
            <a:xfrm>
              <a:off x="4663440" y="3316605"/>
              <a:ext cx="264795" cy="264795"/>
            </a:xfrm>
            <a:prstGeom prst="rect">
              <a:avLst/>
            </a:prstGeom>
            <a:pattFill prst="ltUpDiag">
              <a:fgClr>
                <a:schemeClr val="tx1">
                  <a:lumMod val="95000"/>
                  <a:lumOff val="5000"/>
                </a:schemeClr>
              </a:fgClr>
              <a:bgClr>
                <a:schemeClr val="accent3">
                  <a:lumMod val="20000"/>
                  <a:lumOff val="80000"/>
                </a:schemeClr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928235" y="3316605"/>
              <a:ext cx="264795" cy="264795"/>
            </a:xfrm>
            <a:prstGeom prst="rect">
              <a:avLst/>
            </a:prstGeom>
            <a:pattFill prst="ltUpDiag">
              <a:fgClr>
                <a:schemeClr val="tx1">
                  <a:lumMod val="95000"/>
                  <a:lumOff val="5000"/>
                </a:schemeClr>
              </a:fgClr>
              <a:bgClr>
                <a:schemeClr val="accent3">
                  <a:lumMod val="20000"/>
                  <a:lumOff val="80000"/>
                </a:schemeClr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193030" y="3316605"/>
              <a:ext cx="264795" cy="264795"/>
            </a:xfrm>
            <a:prstGeom prst="rect">
              <a:avLst/>
            </a:prstGeom>
            <a:pattFill prst="ltUpDiag">
              <a:fgClr>
                <a:schemeClr val="tx1">
                  <a:lumMod val="95000"/>
                  <a:lumOff val="5000"/>
                </a:schemeClr>
              </a:fgClr>
              <a:bgClr>
                <a:srgbClr val="D99694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457825" y="3316605"/>
              <a:ext cx="264795" cy="264795"/>
            </a:xfrm>
            <a:prstGeom prst="rect">
              <a:avLst/>
            </a:prstGeom>
            <a:pattFill prst="ltUpDiag">
              <a:fgClr>
                <a:schemeClr val="tx1">
                  <a:lumMod val="95000"/>
                  <a:lumOff val="5000"/>
                </a:schemeClr>
              </a:fgClr>
              <a:bgClr>
                <a:schemeClr val="accent3">
                  <a:lumMod val="20000"/>
                  <a:lumOff val="80000"/>
                </a:schemeClr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722619" y="3316605"/>
              <a:ext cx="264795" cy="264795"/>
            </a:xfrm>
            <a:prstGeom prst="rect">
              <a:avLst/>
            </a:prstGeom>
            <a:pattFill prst="ltUpDiag">
              <a:fgClr>
                <a:schemeClr val="tx1">
                  <a:lumMod val="95000"/>
                  <a:lumOff val="5000"/>
                </a:schemeClr>
              </a:fgClr>
              <a:bgClr>
                <a:schemeClr val="accent3">
                  <a:lumMod val="20000"/>
                  <a:lumOff val="80000"/>
                </a:schemeClr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987414" y="3316605"/>
              <a:ext cx="264795" cy="264795"/>
            </a:xfrm>
            <a:prstGeom prst="rect">
              <a:avLst/>
            </a:prstGeom>
            <a:pattFill prst="ltUpDiag">
              <a:fgClr>
                <a:schemeClr val="tx1">
                  <a:lumMod val="95000"/>
                  <a:lumOff val="5000"/>
                </a:schemeClr>
              </a:fgClr>
              <a:bgClr>
                <a:schemeClr val="accent3">
                  <a:lumMod val="20000"/>
                  <a:lumOff val="80000"/>
                </a:schemeClr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252209" y="3316605"/>
              <a:ext cx="264795" cy="264795"/>
            </a:xfrm>
            <a:prstGeom prst="rect">
              <a:avLst/>
            </a:prstGeom>
            <a:pattFill prst="ltUpDiag">
              <a:fgClr>
                <a:schemeClr val="tx1">
                  <a:lumMod val="95000"/>
                  <a:lumOff val="5000"/>
                </a:schemeClr>
              </a:fgClr>
              <a:bgClr>
                <a:srgbClr val="D99694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517004" y="3316605"/>
              <a:ext cx="264795" cy="264795"/>
            </a:xfrm>
            <a:prstGeom prst="rect">
              <a:avLst/>
            </a:prstGeom>
            <a:pattFill prst="ltUpDiag">
              <a:fgClr>
                <a:schemeClr val="tx1">
                  <a:lumMod val="95000"/>
                  <a:lumOff val="5000"/>
                </a:schemeClr>
              </a:fgClr>
              <a:bgClr>
                <a:schemeClr val="accent3">
                  <a:lumMod val="20000"/>
                  <a:lumOff val="80000"/>
                </a:schemeClr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7410450" y="4347731"/>
            <a:ext cx="876300" cy="1953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2</a:t>
            </a:r>
            <a:endParaRPr lang="en-US" sz="1300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572000" y="3124200"/>
            <a:ext cx="2376677" cy="2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7315200" y="3853460"/>
            <a:ext cx="1066800" cy="980990"/>
            <a:chOff x="4876800" y="2219410"/>
            <a:chExt cx="1066800" cy="1066800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4876800" y="2229020"/>
              <a:ext cx="1066800" cy="10475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>
              <a:off x="4886410" y="2229020"/>
              <a:ext cx="1066800" cy="10475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2478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4"/>
    </mc:Choice>
    <mc:Fallback xmlns="">
      <p:transition spd="slow" advTm="901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25" grpId="0" animBg="1"/>
      <p:bldP spid="42" grpId="0" uiExpand="1" build="allAtOnce" animBg="1"/>
      <p:bldP spid="46" grpId="0" uiExpand="1" build="allAtOnce" animBg="1"/>
      <p:bldP spid="95" grpId="0" animBg="1"/>
      <p:bldP spid="91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sorts of policies should we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Retirement </a:t>
            </a:r>
            <a:r>
              <a:rPr lang="en-US" dirty="0"/>
              <a:t>policies:</a:t>
            </a:r>
          </a:p>
          <a:p>
            <a:pPr lvl="1"/>
            <a:r>
              <a:rPr lang="en-US" dirty="0"/>
              <a:t>Repeat-on-address</a:t>
            </a:r>
          </a:p>
          <a:p>
            <a:pPr lvl="1"/>
            <a:r>
              <a:rPr lang="en-US" dirty="0"/>
              <a:t>1-error-on-page</a:t>
            </a:r>
          </a:p>
          <a:p>
            <a:pPr lvl="1"/>
            <a:r>
              <a:rPr lang="en-US" dirty="0"/>
              <a:t>2-errors-on-page</a:t>
            </a:r>
          </a:p>
          <a:p>
            <a:pPr lvl="1"/>
            <a:r>
              <a:rPr lang="en-US" dirty="0"/>
              <a:t>Repeat-on-row</a:t>
            </a:r>
          </a:p>
          <a:p>
            <a:pPr lvl="1"/>
            <a:r>
              <a:rPr lang="en-US" dirty="0"/>
              <a:t>Repeat-on-column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10450" y="1354439"/>
            <a:ext cx="876300" cy="8553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05600" y="990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 address space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410450" y="2209800"/>
            <a:ext cx="876300" cy="8553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10450" y="3067220"/>
            <a:ext cx="876300" cy="8553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10450" y="3922581"/>
            <a:ext cx="876300" cy="8553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10450" y="4777942"/>
            <a:ext cx="876300" cy="8553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10450" y="5633303"/>
            <a:ext cx="876300" cy="8553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10450" y="2209800"/>
            <a:ext cx="876300" cy="855361"/>
          </a:xfrm>
          <a:prstGeom prst="rect">
            <a:avLst/>
          </a:prstGeom>
          <a:pattFill prst="wdUpDiag">
            <a:fgClr>
              <a:schemeClr val="accent4">
                <a:lumMod val="5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410450" y="2286000"/>
            <a:ext cx="876300" cy="1953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1</a:t>
            </a:r>
            <a:endParaRPr lang="en-US" sz="1300" dirty="0"/>
          </a:p>
        </p:txBody>
      </p:sp>
      <p:sp>
        <p:nvSpPr>
          <p:cNvPr id="25" name="Rectangle 24"/>
          <p:cNvSpPr/>
          <p:nvPr/>
        </p:nvSpPr>
        <p:spPr>
          <a:xfrm>
            <a:off x="1219200" y="4038600"/>
            <a:ext cx="2590800" cy="419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315200" y="2143210"/>
            <a:ext cx="1066800" cy="980990"/>
            <a:chOff x="4876800" y="2219410"/>
            <a:chExt cx="1066800" cy="10668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876800" y="2229020"/>
              <a:ext cx="1066800" cy="10475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886410" y="2229020"/>
              <a:ext cx="1066800" cy="10475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4663441" y="246392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928236" y="246392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193031" y="246392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57826" y="246392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22620" y="246392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87415" y="246392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252210" y="246392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517005" y="246392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663441" y="2728723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928236" y="2728723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193031" y="2728723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457826" y="2728723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722620" y="2728723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987415" y="2728723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252210" y="2728723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517005" y="2728723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663441" y="299351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928236" y="299351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193031" y="299351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457826" y="299351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722620" y="299351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987415" y="299351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252210" y="299351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517005" y="299351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663441" y="3258313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928236" y="3258313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193031" y="3258313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457826" y="3258313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722620" y="3258313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987415" y="3258313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252210" y="3258313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517005" y="3258313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663441" y="352310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928236" y="352310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193031" y="352310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457826" y="352310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722620" y="352310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987415" y="352310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252210" y="352310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517005" y="3523108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663441" y="3787902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928236" y="3787902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193031" y="3787902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457826" y="3787902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722620" y="3787902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987415" y="3787902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52210" y="3787902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517005" y="3787902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663441" y="4052697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928236" y="4052697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193031" y="4052697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5457826" y="4052697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5722620" y="4052697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987415" y="4052697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252210" y="4052697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6517005" y="4052697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4663441" y="4317492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928236" y="4317492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193031" y="4317492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457826" y="4317492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722620" y="4317492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987415" y="4317492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252210" y="4317492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517005" y="4317492"/>
            <a:ext cx="264795" cy="2647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7420060" y="5635024"/>
            <a:ext cx="876300" cy="855361"/>
          </a:xfrm>
          <a:prstGeom prst="rect">
            <a:avLst/>
          </a:prstGeom>
          <a:pattFill prst="wdUpDiag">
            <a:fgClr>
              <a:schemeClr val="accent4">
                <a:lumMod val="5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5457826" y="4696314"/>
            <a:ext cx="613862" cy="256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column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4177263" y="3364231"/>
            <a:ext cx="380260" cy="256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row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5280524" y="1916668"/>
            <a:ext cx="96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On-chip</a:t>
            </a:r>
          </a:p>
        </p:txBody>
      </p:sp>
      <p:sp>
        <p:nvSpPr>
          <p:cNvPr id="91" name="Rectangle 90"/>
          <p:cNvSpPr/>
          <p:nvPr/>
        </p:nvSpPr>
        <p:spPr>
          <a:xfrm>
            <a:off x="7410450" y="3922581"/>
            <a:ext cx="876300" cy="855361"/>
          </a:xfrm>
          <a:prstGeom prst="rect">
            <a:avLst/>
          </a:prstGeom>
          <a:pattFill prst="wdUpDiag">
            <a:fgClr>
              <a:schemeClr val="accent4">
                <a:lumMod val="5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7315200" y="3855991"/>
            <a:ext cx="1066800" cy="980990"/>
            <a:chOff x="4876800" y="2219410"/>
            <a:chExt cx="1066800" cy="1066800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4876800" y="2229020"/>
              <a:ext cx="1066800" cy="10475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>
              <a:off x="4886410" y="2229020"/>
              <a:ext cx="1066800" cy="10475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193030" y="2463926"/>
            <a:ext cx="264795" cy="2118359"/>
            <a:chOff x="4876800" y="2459852"/>
            <a:chExt cx="264795" cy="2118359"/>
          </a:xfrm>
        </p:grpSpPr>
        <p:sp>
          <p:nvSpPr>
            <p:cNvPr id="99" name="Rectangle 98"/>
            <p:cNvSpPr/>
            <p:nvPr/>
          </p:nvSpPr>
          <p:spPr>
            <a:xfrm rot="5400000">
              <a:off x="4876800" y="2459852"/>
              <a:ext cx="264795" cy="264795"/>
            </a:xfrm>
            <a:prstGeom prst="rect">
              <a:avLst/>
            </a:prstGeom>
            <a:pattFill prst="ltUpDiag">
              <a:fgClr>
                <a:schemeClr val="tx1">
                  <a:lumMod val="95000"/>
                  <a:lumOff val="5000"/>
                </a:schemeClr>
              </a:fgClr>
              <a:bgClr>
                <a:schemeClr val="accent3">
                  <a:lumMod val="20000"/>
                  <a:lumOff val="80000"/>
                </a:schemeClr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 rot="5400000">
              <a:off x="4876800" y="2724647"/>
              <a:ext cx="264795" cy="264795"/>
            </a:xfrm>
            <a:prstGeom prst="rect">
              <a:avLst/>
            </a:prstGeom>
            <a:pattFill prst="ltUpDiag">
              <a:fgClr>
                <a:schemeClr val="tx1">
                  <a:lumMod val="95000"/>
                  <a:lumOff val="5000"/>
                </a:schemeClr>
              </a:fgClr>
              <a:bgClr>
                <a:schemeClr val="accent3">
                  <a:lumMod val="20000"/>
                  <a:lumOff val="80000"/>
                </a:schemeClr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876800" y="2989442"/>
              <a:ext cx="264795" cy="264795"/>
            </a:xfrm>
            <a:prstGeom prst="rect">
              <a:avLst/>
            </a:prstGeom>
            <a:pattFill prst="ltUpDiag">
              <a:fgClr>
                <a:schemeClr val="tx1">
                  <a:lumMod val="95000"/>
                  <a:lumOff val="5000"/>
                </a:schemeClr>
              </a:fgClr>
              <a:bgClr>
                <a:srgbClr val="D99694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 rot="5400000">
              <a:off x="4876800" y="3254237"/>
              <a:ext cx="264795" cy="264795"/>
            </a:xfrm>
            <a:prstGeom prst="rect">
              <a:avLst/>
            </a:prstGeom>
            <a:pattFill prst="ltUpDiag">
              <a:fgClr>
                <a:schemeClr val="tx1">
                  <a:lumMod val="95000"/>
                  <a:lumOff val="5000"/>
                </a:schemeClr>
              </a:fgClr>
              <a:bgClr>
                <a:schemeClr val="accent3">
                  <a:lumMod val="20000"/>
                  <a:lumOff val="80000"/>
                </a:schemeClr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 rot="5400000">
              <a:off x="4876800" y="3519031"/>
              <a:ext cx="264795" cy="264795"/>
            </a:xfrm>
            <a:prstGeom prst="rect">
              <a:avLst/>
            </a:prstGeom>
            <a:pattFill prst="ltUpDiag">
              <a:fgClr>
                <a:schemeClr val="tx1">
                  <a:lumMod val="95000"/>
                  <a:lumOff val="5000"/>
                </a:schemeClr>
              </a:fgClr>
              <a:bgClr>
                <a:schemeClr val="accent3">
                  <a:lumMod val="20000"/>
                  <a:lumOff val="80000"/>
                </a:schemeClr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 rot="5400000">
              <a:off x="4876800" y="3783826"/>
              <a:ext cx="264795" cy="264795"/>
            </a:xfrm>
            <a:prstGeom prst="rect">
              <a:avLst/>
            </a:prstGeom>
            <a:pattFill prst="ltUpDiag">
              <a:fgClr>
                <a:schemeClr val="tx1">
                  <a:lumMod val="95000"/>
                  <a:lumOff val="5000"/>
                </a:schemeClr>
              </a:fgClr>
              <a:bgClr>
                <a:schemeClr val="accent3">
                  <a:lumMod val="20000"/>
                  <a:lumOff val="80000"/>
                </a:schemeClr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876800" y="4048621"/>
              <a:ext cx="264795" cy="264795"/>
            </a:xfrm>
            <a:prstGeom prst="rect">
              <a:avLst/>
            </a:prstGeom>
            <a:pattFill prst="ltUpDiag">
              <a:fgClr>
                <a:schemeClr val="tx1">
                  <a:lumMod val="95000"/>
                  <a:lumOff val="5000"/>
                </a:schemeClr>
              </a:fgClr>
              <a:bgClr>
                <a:srgbClr val="D99694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06" name="Rectangle 105"/>
            <p:cNvSpPr/>
            <p:nvPr/>
          </p:nvSpPr>
          <p:spPr>
            <a:xfrm rot="5400000">
              <a:off x="4876800" y="4313416"/>
              <a:ext cx="264795" cy="264795"/>
            </a:xfrm>
            <a:prstGeom prst="rect">
              <a:avLst/>
            </a:prstGeom>
            <a:pattFill prst="ltUpDiag">
              <a:fgClr>
                <a:schemeClr val="tx1">
                  <a:lumMod val="95000"/>
                  <a:lumOff val="5000"/>
                </a:schemeClr>
              </a:fgClr>
              <a:bgClr>
                <a:schemeClr val="accent3">
                  <a:lumMod val="20000"/>
                  <a:lumOff val="80000"/>
                </a:schemeClr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/>
          <p:cNvCxnSpPr/>
          <p:nvPr/>
        </p:nvCxnSpPr>
        <p:spPr>
          <a:xfrm rot="5400000" flipV="1">
            <a:off x="4142021" y="3535522"/>
            <a:ext cx="2376677" cy="2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410450" y="6129296"/>
            <a:ext cx="876300" cy="1953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2</a:t>
            </a:r>
            <a:endParaRPr lang="en-US" sz="1300" dirty="0"/>
          </a:p>
        </p:txBody>
      </p:sp>
      <p:grpSp>
        <p:nvGrpSpPr>
          <p:cNvPr id="96" name="Group 95"/>
          <p:cNvGrpSpPr/>
          <p:nvPr/>
        </p:nvGrpSpPr>
        <p:grpSpPr>
          <a:xfrm>
            <a:off x="7315200" y="5572210"/>
            <a:ext cx="1066800" cy="980990"/>
            <a:chOff x="4876800" y="2219410"/>
            <a:chExt cx="1066800" cy="1066800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4876800" y="2229020"/>
              <a:ext cx="1066800" cy="10475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>
              <a:off x="4886410" y="2229020"/>
              <a:ext cx="1066800" cy="10475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62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9"/>
    </mc:Choice>
    <mc:Fallback xmlns="">
      <p:transition spd="slow" advTm="989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25" grpId="0" animBg="1"/>
      <p:bldP spid="42" grpId="0" build="allAtOnce" animBg="1"/>
      <p:bldP spid="74" grpId="0" uiExpand="1" build="allAtOnce" animBg="1"/>
      <p:bldP spid="95" grpId="0" animBg="1"/>
      <p:bldP spid="91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29939"/>
            <a:ext cx="5262546" cy="394691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793648" y="1981200"/>
            <a:ext cx="14351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1-error-on-page</a:t>
            </a:r>
            <a:endParaRPr lang="en-US" sz="1500" dirty="0"/>
          </a:p>
        </p:txBody>
      </p:sp>
      <p:sp>
        <p:nvSpPr>
          <p:cNvPr id="22" name="TextBox 21"/>
          <p:cNvSpPr txBox="1"/>
          <p:nvPr/>
        </p:nvSpPr>
        <p:spPr>
          <a:xfrm>
            <a:off x="3978564" y="2380565"/>
            <a:ext cx="13554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Repeat-on-row</a:t>
            </a:r>
            <a:endParaRPr lang="en-US" sz="1500" dirty="0"/>
          </a:p>
        </p:txBody>
      </p:sp>
      <p:sp>
        <p:nvSpPr>
          <p:cNvPr id="23" name="TextBox 22"/>
          <p:cNvSpPr txBox="1"/>
          <p:nvPr/>
        </p:nvSpPr>
        <p:spPr>
          <a:xfrm>
            <a:off x="5146801" y="2057400"/>
            <a:ext cx="16349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Repeat-on-column</a:t>
            </a:r>
            <a:endParaRPr lang="en-US" sz="1500" dirty="0"/>
          </a:p>
        </p:txBody>
      </p:sp>
      <p:sp>
        <p:nvSpPr>
          <p:cNvPr id="24" name="TextBox 23"/>
          <p:cNvSpPr txBox="1"/>
          <p:nvPr/>
        </p:nvSpPr>
        <p:spPr>
          <a:xfrm>
            <a:off x="2719510" y="3276600"/>
            <a:ext cx="16580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Repeat-on-address</a:t>
            </a:r>
            <a:endParaRPr lang="en-US" sz="1500" dirty="0"/>
          </a:p>
        </p:txBody>
      </p:sp>
      <p:sp>
        <p:nvSpPr>
          <p:cNvPr id="25" name="TextBox 24"/>
          <p:cNvSpPr txBox="1"/>
          <p:nvPr/>
        </p:nvSpPr>
        <p:spPr>
          <a:xfrm>
            <a:off x="3509622" y="2801035"/>
            <a:ext cx="15072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2-errors-on-page</a:t>
            </a:r>
            <a:endParaRPr lang="en-US" sz="15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3124200" y="2743200"/>
            <a:ext cx="457200" cy="16158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2971800" y="3010054"/>
            <a:ext cx="152400" cy="324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effective is page retirement?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29939"/>
            <a:ext cx="5262546" cy="394691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5210971" y="1295400"/>
            <a:ext cx="72648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solidFill>
                  <a:srgbClr val="00FF00"/>
                </a:solidFill>
              </a:rPr>
              <a:t>(MBE)</a:t>
            </a:r>
            <a:endParaRPr lang="en-US" sz="1700" dirty="0">
              <a:solidFill>
                <a:srgbClr val="00FF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03648" y="3657600"/>
            <a:ext cx="16580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Repeat-on-address</a:t>
            </a:r>
            <a:endParaRPr lang="en-US" sz="1500" dirty="0"/>
          </a:p>
        </p:txBody>
      </p:sp>
      <p:sp>
        <p:nvSpPr>
          <p:cNvPr id="57" name="TextBox 56"/>
          <p:cNvSpPr txBox="1"/>
          <p:nvPr/>
        </p:nvSpPr>
        <p:spPr>
          <a:xfrm>
            <a:off x="3058391" y="2648635"/>
            <a:ext cx="15072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2-errors-on-page</a:t>
            </a:r>
            <a:endParaRPr lang="en-US" sz="1500" dirty="0"/>
          </a:p>
        </p:txBody>
      </p:sp>
      <p:sp>
        <p:nvSpPr>
          <p:cNvPr id="58" name="TextBox 57"/>
          <p:cNvSpPr txBox="1"/>
          <p:nvPr/>
        </p:nvSpPr>
        <p:spPr>
          <a:xfrm>
            <a:off x="2362200" y="1981200"/>
            <a:ext cx="14351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1-error-on-page</a:t>
            </a:r>
            <a:endParaRPr lang="en-US" sz="1500" dirty="0"/>
          </a:p>
        </p:txBody>
      </p:sp>
      <p:sp>
        <p:nvSpPr>
          <p:cNvPr id="59" name="TextBox 58"/>
          <p:cNvSpPr txBox="1"/>
          <p:nvPr/>
        </p:nvSpPr>
        <p:spPr>
          <a:xfrm>
            <a:off x="5094553" y="3733800"/>
            <a:ext cx="16349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Repeat-on-column</a:t>
            </a:r>
            <a:endParaRPr lang="en-US" sz="1500" dirty="0"/>
          </a:p>
        </p:txBody>
      </p:sp>
      <p:sp>
        <p:nvSpPr>
          <p:cNvPr id="60" name="TextBox 59"/>
          <p:cNvSpPr txBox="1"/>
          <p:nvPr/>
        </p:nvSpPr>
        <p:spPr>
          <a:xfrm>
            <a:off x="3978564" y="2057400"/>
            <a:ext cx="13554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Repeat-on-row</a:t>
            </a:r>
            <a:endParaRPr lang="en-US" sz="1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4000"/>
            <a:ext cx="5029200" cy="377189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3164673" y="2112682"/>
            <a:ext cx="2971800" cy="22142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99881" y="28002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Effective policy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612473" y="4326966"/>
            <a:ext cx="0" cy="6260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612473" y="4326966"/>
            <a:ext cx="623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1MB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066800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typical 4Kb pages: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200" dirty="0" smtClean="0"/>
              <a:t>More than 90% of errors can be prevented with &lt; </a:t>
            </a:r>
            <a:r>
              <a:rPr lang="en-US" sz="2200" dirty="0"/>
              <a:t>1MB sacrificed </a:t>
            </a:r>
            <a:r>
              <a:rPr lang="en-US" sz="2200" dirty="0" smtClean="0"/>
              <a:t>per node</a:t>
            </a:r>
          </a:p>
          <a:p>
            <a:pPr lvl="1"/>
            <a:r>
              <a:rPr lang="en-US" sz="2000" dirty="0" smtClean="0"/>
              <a:t>Similar for multi-bit errors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974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714"/>
    </mc:Choice>
    <mc:Fallback xmlns="">
      <p:transition spd="slow" advTm="13771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66" grpId="0"/>
      <p:bldP spid="56" grpId="0"/>
      <p:bldP spid="57" grpId="0"/>
      <p:bldP spid="58" grpId="0"/>
      <p:bldP spid="59" grpId="0"/>
      <p:bldP spid="60" grpId="0"/>
      <p:bldP spid="19" grpId="0"/>
      <p:bldP spid="19" grpId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b="1" dirty="0" smtClean="0"/>
              <a:t>do</a:t>
            </a:r>
            <a:r>
              <a:rPr lang="en-US" dirty="0" smtClean="0"/>
              <a:t> we know about DRAM errors?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Soft errors</a:t>
            </a:r>
          </a:p>
          <a:p>
            <a:pPr lvl="1"/>
            <a:r>
              <a:rPr lang="en-US" dirty="0" smtClean="0"/>
              <a:t>Transient</a:t>
            </a:r>
          </a:p>
          <a:p>
            <a:pPr lvl="1"/>
            <a:r>
              <a:rPr lang="en-US" dirty="0" smtClean="0"/>
              <a:t>Cosmic rays, alpha particles, random noise</a:t>
            </a:r>
          </a:p>
          <a:p>
            <a:r>
              <a:rPr lang="en-US" dirty="0" smtClean="0"/>
              <a:t>Hard errors</a:t>
            </a:r>
          </a:p>
          <a:p>
            <a:pPr lvl="1"/>
            <a:r>
              <a:rPr lang="en-US" dirty="0" smtClean="0"/>
              <a:t>Permanent hardware problem</a:t>
            </a:r>
          </a:p>
          <a:p>
            <a:r>
              <a:rPr lang="en-US" dirty="0" smtClean="0"/>
              <a:t>Error protection</a:t>
            </a:r>
          </a:p>
          <a:p>
            <a:pPr lvl="1"/>
            <a:r>
              <a:rPr lang="en-US" dirty="0" smtClean="0"/>
              <a:t>None </a:t>
            </a:r>
            <a:r>
              <a:rPr lang="en-US" dirty="0" smtClean="0">
                <a:sym typeface="Wingdings" pitchFamily="2" charset="2"/>
              </a:rPr>
              <a:t> machine crash / data loss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Error correcting codes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E.g.: SEC-DED, Multi-bit Correct, </a:t>
            </a:r>
            <a:r>
              <a:rPr lang="en-US" dirty="0" err="1" smtClean="0">
                <a:sym typeface="Wingdings" pitchFamily="2" charset="2"/>
              </a:rPr>
              <a:t>Chipkill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Redundancy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E.g.: Bit-sparing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840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18"/>
    </mc:Choice>
    <mc:Fallback xmlns="">
      <p:transition spd="slow" advTm="4071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future 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89037"/>
            <a:ext cx="8458200" cy="50593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OS-level </a:t>
            </a:r>
            <a:r>
              <a:rPr lang="en-US" dirty="0"/>
              <a:t>p</a:t>
            </a:r>
            <a:r>
              <a:rPr lang="en-US" dirty="0" smtClean="0"/>
              <a:t>age retirement can be highly effective</a:t>
            </a:r>
          </a:p>
          <a:p>
            <a:r>
              <a:rPr lang="en-US" dirty="0" smtClean="0"/>
              <a:t>Different areas on chip are more susceptible to errors than others</a:t>
            </a:r>
          </a:p>
          <a:p>
            <a:pPr lvl="1"/>
            <a:r>
              <a:rPr lang="en-US" dirty="0" smtClean="0"/>
              <a:t>Selective error protection</a:t>
            </a:r>
          </a:p>
          <a:p>
            <a:r>
              <a:rPr lang="en-US" dirty="0" smtClean="0"/>
              <a:t>Potential for error prediction based on early warning signs</a:t>
            </a:r>
          </a:p>
          <a:p>
            <a:r>
              <a:rPr lang="en-US" dirty="0" smtClean="0"/>
              <a:t>Memory scrubbers may not be effective in practice</a:t>
            </a:r>
          </a:p>
          <a:p>
            <a:pPr lvl="1"/>
            <a:r>
              <a:rPr lang="en-US" dirty="0" smtClean="0"/>
              <a:t>Using server idle time to run memory tests (</a:t>
            </a:r>
            <a:r>
              <a:rPr lang="en-US" dirty="0" err="1" smtClean="0"/>
              <a:t>eg</a:t>
            </a:r>
            <a:r>
              <a:rPr lang="en-US" dirty="0" smtClean="0"/>
              <a:t>: memtest86)</a:t>
            </a:r>
          </a:p>
          <a:p>
            <a:r>
              <a:rPr lang="en-US" dirty="0" smtClean="0"/>
              <a:t>Realistic DRAM error process needs to be incorporated into future reliability research</a:t>
            </a:r>
          </a:p>
          <a:p>
            <a:pPr lvl="1"/>
            <a:r>
              <a:rPr lang="en-US" dirty="0" smtClean="0"/>
              <a:t>Physical-level error </a:t>
            </a:r>
            <a:r>
              <a:rPr lang="en-US" dirty="0"/>
              <a:t>traces have been made public on the </a:t>
            </a:r>
            <a:r>
              <a:rPr lang="en-US" dirty="0" err="1"/>
              <a:t>Usenix</a:t>
            </a:r>
            <a:r>
              <a:rPr lang="en-US" dirty="0"/>
              <a:t> Failure Repository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30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083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596"/>
    </mc:Choice>
    <mc:Fallback xmlns="">
      <p:transition spd="slow" advTm="12459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en-US" sz="2500" dirty="0" smtClean="0"/>
          </a:p>
          <a:p>
            <a:pPr marL="0" indent="0" algn="ctr">
              <a:buNone/>
            </a:pPr>
            <a:r>
              <a:rPr lang="en-US" sz="3500" dirty="0" smtClean="0"/>
              <a:t>Please read the paper for more results! </a:t>
            </a:r>
            <a:r>
              <a:rPr lang="en-US" sz="3500" dirty="0" smtClean="0">
                <a:sym typeface="Wingdings" pitchFamily="2" charset="2"/>
              </a:rPr>
              <a:t></a:t>
            </a:r>
            <a:endParaRPr lang="en-US" sz="3500" dirty="0" smtClean="0"/>
          </a:p>
          <a:p>
            <a:pPr marL="0" indent="0" algn="ctr">
              <a:buNone/>
            </a:pPr>
            <a:endParaRPr lang="en-US" sz="5000" dirty="0" smtClean="0"/>
          </a:p>
          <a:p>
            <a:pPr marL="0" indent="0" algn="ctr">
              <a:buNone/>
            </a:pPr>
            <a:r>
              <a:rPr lang="en-US" sz="8000" dirty="0" smtClean="0"/>
              <a:t>Questions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1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55"/>
    </mc:Choice>
    <mc:Fallback xmlns="">
      <p:transition spd="slow" advTm="1835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</a:t>
            </a:r>
            <a:r>
              <a:rPr lang="en-US" sz="3600" b="1" dirty="0"/>
              <a:t>don’t</a:t>
            </a:r>
            <a:r>
              <a:rPr lang="en-US" sz="3600" dirty="0"/>
              <a:t> we know about DRAM </a:t>
            </a:r>
            <a:r>
              <a:rPr lang="en-US" sz="3600" dirty="0" smtClean="0"/>
              <a:t>errors</a:t>
            </a:r>
            <a:r>
              <a:rPr lang="en-US" sz="36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open </a:t>
            </a:r>
            <a:r>
              <a:rPr lang="en-US" dirty="0"/>
              <a:t>q</a:t>
            </a:r>
            <a:r>
              <a:rPr lang="en-US" dirty="0" smtClean="0"/>
              <a:t>uestions</a:t>
            </a:r>
            <a:endParaRPr lang="en-US" dirty="0"/>
          </a:p>
          <a:p>
            <a:pPr lvl="1"/>
            <a:r>
              <a:rPr lang="en-US" dirty="0" smtClean="0"/>
              <a:t>What does the error process look like? (Poisson?)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is the frequency of hard vs. soft errors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do errors look like on-chip?</a:t>
            </a:r>
          </a:p>
          <a:p>
            <a:pPr lvl="1"/>
            <a:r>
              <a:rPr lang="en-US" dirty="0"/>
              <a:t>Can we predict errors?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is the impact on the OS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How effective are </a:t>
            </a:r>
            <a:r>
              <a:rPr lang="en-US" dirty="0" smtClean="0"/>
              <a:t>hardware and software level error </a:t>
            </a:r>
            <a:r>
              <a:rPr lang="en-US" dirty="0"/>
              <a:t>protection mechanisms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Can we do better?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857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90"/>
    </mc:Choice>
    <mc:Fallback xmlns="">
      <p:transition spd="slow" advTm="7109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Accelerated </a:t>
            </a:r>
            <a:r>
              <a:rPr lang="en-US" dirty="0"/>
              <a:t>laboratory </a:t>
            </a:r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Realistic?</a:t>
            </a:r>
          </a:p>
          <a:p>
            <a:pPr lvl="1"/>
            <a:r>
              <a:rPr lang="en-US" dirty="0" smtClean="0"/>
              <a:t>Most previous work focused specifically on soft errors</a:t>
            </a:r>
          </a:p>
          <a:p>
            <a:r>
              <a:rPr lang="en-US" dirty="0" smtClean="0"/>
              <a:t>Current </a:t>
            </a:r>
            <a:r>
              <a:rPr lang="en-US" dirty="0"/>
              <a:t>field studies are limited</a:t>
            </a:r>
          </a:p>
          <a:p>
            <a:pPr lvl="1"/>
            <a:r>
              <a:rPr lang="en-US" dirty="0"/>
              <a:t>12 machines with errors [</a:t>
            </a:r>
            <a:r>
              <a:rPr lang="en-US" dirty="0" smtClean="0"/>
              <a:t>ATC’10</a:t>
            </a:r>
            <a:r>
              <a:rPr lang="en-US" dirty="0"/>
              <a:t>]</a:t>
            </a:r>
          </a:p>
          <a:p>
            <a:pPr lvl="1"/>
            <a:r>
              <a:rPr lang="en-US" dirty="0" smtClean="0"/>
              <a:t>Kernel pages on desktop machines only [EuroSys’11]</a:t>
            </a:r>
          </a:p>
          <a:p>
            <a:pPr lvl="1"/>
            <a:r>
              <a:rPr lang="en-US" dirty="0" smtClean="0"/>
              <a:t>Error-count-only information from a homogenous population </a:t>
            </a:r>
            <a:r>
              <a:rPr lang="en-US" dirty="0"/>
              <a:t>[</a:t>
            </a:r>
            <a:r>
              <a:rPr lang="en-US" dirty="0" smtClean="0"/>
              <a:t>Sigmetrics’09]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326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8"/>
    </mc:Choice>
    <mc:Fallback xmlns="">
      <p:transition spd="slow" advTm="7214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770119" y="2461260"/>
            <a:ext cx="102108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Error events detected upon [read] access and corrected by the memory controller</a:t>
            </a:r>
          </a:p>
          <a:p>
            <a:r>
              <a:rPr lang="en-US" dirty="0" smtClean="0"/>
              <a:t>Data contains error location (node and address), error type (single/multi-bit), timestamp information.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301239" y="2461260"/>
            <a:ext cx="102108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480810" y="1607820"/>
            <a:ext cx="16382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368540" y="1607820"/>
            <a:ext cx="16382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368540" y="3284220"/>
            <a:ext cx="16382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80810" y="3284220"/>
            <a:ext cx="16382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in our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34439" y="1943100"/>
            <a:ext cx="1066800" cy="1066800"/>
          </a:xfrm>
          <a:prstGeom prst="rect">
            <a:avLst/>
          </a:prstGeom>
          <a:solidFill>
            <a:srgbClr val="37441C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/>
              <a:t>CPU</a:t>
            </a:r>
            <a:endParaRPr lang="en-US" sz="3500" dirty="0"/>
          </a:p>
        </p:txBody>
      </p:sp>
      <p:sp>
        <p:nvSpPr>
          <p:cNvPr id="7" name="Rectangle 6"/>
          <p:cNvSpPr/>
          <p:nvPr/>
        </p:nvSpPr>
        <p:spPr>
          <a:xfrm>
            <a:off x="3322320" y="1943100"/>
            <a:ext cx="1478280" cy="106680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</a:p>
          <a:p>
            <a:pPr algn="ctr"/>
            <a:r>
              <a:rPr lang="en-US" sz="2400" dirty="0" smtClean="0"/>
              <a:t>Controller 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 rot="16200000">
            <a:off x="5783579" y="1249680"/>
            <a:ext cx="2438400" cy="2453640"/>
            <a:chOff x="5943600" y="1348740"/>
            <a:chExt cx="2682240" cy="2453640"/>
          </a:xfrm>
          <a:solidFill>
            <a:schemeClr val="accent3">
              <a:lumMod val="75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5958840" y="1348740"/>
              <a:ext cx="2667000" cy="708660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 smtClean="0"/>
                <a:t>DIMM</a:t>
              </a:r>
              <a:endParaRPr lang="en-US" sz="35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58840" y="2221230"/>
              <a:ext cx="2667000" cy="708660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 smtClean="0"/>
                <a:t>DIMM</a:t>
              </a:r>
              <a:endParaRPr lang="en-US" sz="35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43600" y="3093720"/>
              <a:ext cx="2667000" cy="708660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 smtClean="0"/>
                <a:t>DIMM</a:t>
              </a:r>
              <a:endParaRPr lang="en-US" sz="3500" dirty="0"/>
            </a:p>
          </p:txBody>
        </p:sp>
      </p:grpSp>
    </p:spTree>
    <p:extLst>
      <p:ext uri="{BB962C8B-B14F-4D97-AF65-F5344CB8AC3E}">
        <p14:creationId xmlns:p14="http://schemas.microsoft.com/office/powerpoint/2010/main" val="489150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systems in our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0593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ide range of workloads, DRAM technologies, protection mechanisms.</a:t>
            </a:r>
          </a:p>
          <a:p>
            <a:r>
              <a:rPr lang="en-US" dirty="0" smtClean="0"/>
              <a:t>Memory controller physical address mappings</a:t>
            </a:r>
          </a:p>
          <a:p>
            <a:r>
              <a:rPr lang="en-US" dirty="0" smtClean="0"/>
              <a:t>In total more than 300 TB-years of data!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762277"/>
              </p:ext>
            </p:extLst>
          </p:nvPr>
        </p:nvGraphicFramePr>
        <p:xfrm>
          <a:off x="381000" y="975360"/>
          <a:ext cx="8458200" cy="3368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6400"/>
                <a:gridCol w="1676400"/>
                <a:gridCol w="2590800"/>
                <a:gridCol w="1295400"/>
                <a:gridCol w="1219200"/>
              </a:tblGrid>
              <a:tr h="68773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System</a:t>
                      </a:r>
                      <a:endParaRPr lang="en-US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DRAM Technology</a:t>
                      </a:r>
                      <a:endParaRPr lang="en-US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Protection</a:t>
                      </a:r>
                      <a:r>
                        <a:rPr lang="en-US" sz="2100" baseline="0" dirty="0" smtClean="0"/>
                        <a:t> Mechanisms</a:t>
                      </a:r>
                      <a:endParaRPr lang="en-US" sz="2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Time</a:t>
                      </a:r>
                    </a:p>
                    <a:p>
                      <a:pPr algn="ctr"/>
                      <a:r>
                        <a:rPr lang="en-US" sz="2100" dirty="0" smtClean="0"/>
                        <a:t>(days)</a:t>
                      </a:r>
                      <a:endParaRPr lang="en-US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DRAM</a:t>
                      </a:r>
                    </a:p>
                    <a:p>
                      <a:pPr algn="ctr"/>
                      <a:r>
                        <a:rPr lang="en-US" sz="2100" dirty="0" smtClean="0"/>
                        <a:t>(TB)</a:t>
                      </a:r>
                      <a:endParaRPr lang="en-US" sz="2100" dirty="0"/>
                    </a:p>
                  </a:txBody>
                  <a:tcPr anchor="ctr"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LLNL BG/L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DDR</a:t>
                      </a:r>
                      <a:endParaRPr lang="en-US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Multi-bit</a:t>
                      </a:r>
                      <a:r>
                        <a:rPr lang="en-US" sz="2100" baseline="0" dirty="0" smtClean="0"/>
                        <a:t> Correct, Bit Sparing</a:t>
                      </a:r>
                      <a:endParaRPr lang="en-US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214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49</a:t>
                      </a:r>
                      <a:endParaRPr lang="en-US" sz="2300" dirty="0"/>
                    </a:p>
                  </a:txBody>
                  <a:tcPr anchor="ctr"/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ANL</a:t>
                      </a:r>
                      <a:r>
                        <a:rPr lang="en-US" sz="2300" baseline="0" dirty="0" smtClean="0"/>
                        <a:t> BG/P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DDR2</a:t>
                      </a:r>
                      <a:endParaRPr lang="en-US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Multi-bit</a:t>
                      </a:r>
                      <a:r>
                        <a:rPr lang="en-US" sz="2100" baseline="0" dirty="0" smtClean="0"/>
                        <a:t> Correct, </a:t>
                      </a:r>
                      <a:r>
                        <a:rPr lang="en-US" sz="2100" baseline="0" dirty="0" err="1" smtClean="0"/>
                        <a:t>Chipkill</a:t>
                      </a:r>
                      <a:r>
                        <a:rPr lang="en-US" sz="2100" baseline="0" dirty="0" smtClean="0"/>
                        <a:t>, Bit Sparing</a:t>
                      </a:r>
                      <a:endParaRPr lang="en-US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583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80</a:t>
                      </a:r>
                      <a:endParaRPr lang="en-US" sz="2300" dirty="0"/>
                    </a:p>
                  </a:txBody>
                  <a:tcPr anchor="ctr"/>
                </a:tc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 smtClean="0"/>
                        <a:t>SciNet</a:t>
                      </a:r>
                      <a:r>
                        <a:rPr lang="en-US" sz="2300" baseline="0" dirty="0" smtClean="0"/>
                        <a:t> GPC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DDR3</a:t>
                      </a:r>
                      <a:endParaRPr lang="en-US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SEC-DED</a:t>
                      </a:r>
                      <a:endParaRPr lang="en-US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211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62</a:t>
                      </a:r>
                      <a:endParaRPr lang="en-US" sz="2300" dirty="0"/>
                    </a:p>
                  </a:txBody>
                  <a:tcPr anchor="ctr"/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Google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DDR[1-2],</a:t>
                      </a:r>
                      <a:r>
                        <a:rPr lang="en-US" sz="2100" baseline="0" dirty="0" smtClean="0"/>
                        <a:t> FBDIMM</a:t>
                      </a:r>
                      <a:endParaRPr lang="en-US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Multi-bit</a:t>
                      </a:r>
                      <a:r>
                        <a:rPr lang="en-US" sz="2100" baseline="0" dirty="0" smtClean="0"/>
                        <a:t> Correct</a:t>
                      </a:r>
                      <a:endParaRPr lang="en-US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155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220</a:t>
                      </a:r>
                      <a:endParaRPr lang="en-US" sz="23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1800" y="4495800"/>
            <a:ext cx="16002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4495800"/>
            <a:ext cx="29718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4953000"/>
            <a:ext cx="35814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0999" y="1676400"/>
            <a:ext cx="1676401" cy="2667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3800" y="1676400"/>
            <a:ext cx="2590800" cy="2667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48400" y="1676400"/>
            <a:ext cx="2590800" cy="2667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25"/>
    </mc:Choice>
    <mc:Fallback xmlns="">
      <p:transition spd="slow" advTm="7502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2504E-6 -3.3025E-6 L 0.18324 -3.3025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Errors happen at a significant rate</a:t>
            </a:r>
          </a:p>
          <a:p>
            <a:r>
              <a:rPr lang="en-US" dirty="0"/>
              <a:t>Highly variable number of errors per </a:t>
            </a:r>
            <a:r>
              <a:rPr lang="en-US" dirty="0" smtClean="0"/>
              <a:t>node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common are DRAM errors?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893867"/>
              </p:ext>
            </p:extLst>
          </p:nvPr>
        </p:nvGraphicFramePr>
        <p:xfrm>
          <a:off x="228599" y="1295400"/>
          <a:ext cx="8726806" cy="36576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1"/>
                <a:gridCol w="2012075"/>
                <a:gridCol w="1998652"/>
                <a:gridCol w="1614296"/>
                <a:gridCol w="1577782"/>
              </a:tblGrid>
              <a:tr h="111189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System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Total #</a:t>
                      </a:r>
                      <a:r>
                        <a:rPr lang="en-US" sz="2200" baseline="0" dirty="0" smtClean="0"/>
                        <a:t> of Errors in System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Nodes With Errors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Average</a:t>
                      </a:r>
                      <a:r>
                        <a:rPr lang="en-US" sz="2200" baseline="0" dirty="0" smtClean="0"/>
                        <a:t> # Errors per Node / Year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Median # Errors</a:t>
                      </a:r>
                      <a:r>
                        <a:rPr lang="en-US" sz="2200" baseline="0" dirty="0" smtClean="0"/>
                        <a:t> per Node / Year</a:t>
                      </a:r>
                      <a:endParaRPr lang="en-US" sz="2200" dirty="0"/>
                    </a:p>
                  </a:txBody>
                  <a:tcPr anchor="ctr"/>
                </a:tc>
              </a:tr>
              <a:tr h="633290">
                <a:tc>
                  <a:txBody>
                    <a:bodyPr/>
                    <a:lstStyle/>
                    <a:p>
                      <a:pPr algn="ctr"/>
                      <a:r>
                        <a:rPr lang="en-US" sz="2250" dirty="0" smtClean="0"/>
                        <a:t>LLNL BG/L</a:t>
                      </a:r>
                      <a:endParaRPr lang="en-US" sz="22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50" b="0" dirty="0" smtClean="0">
                          <a:latin typeface="+mn-lt"/>
                          <a:ea typeface="Cambria Math"/>
                        </a:rPr>
                        <a:t>227</a:t>
                      </a:r>
                      <a:r>
                        <a:rPr lang="en-US" sz="2250" b="0" baseline="0" dirty="0" smtClean="0">
                          <a:latin typeface="+mn-lt"/>
                          <a:ea typeface="Cambria Math"/>
                        </a:rPr>
                        <a:t> x 10</a:t>
                      </a:r>
                      <a:r>
                        <a:rPr lang="en-US" sz="2250" b="0" baseline="30000" dirty="0" smtClean="0">
                          <a:latin typeface="+mn-lt"/>
                          <a:ea typeface="Cambria Math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50" dirty="0" smtClean="0"/>
                        <a:t>1,724 (</a:t>
                      </a:r>
                      <a:r>
                        <a:rPr lang="en-US" sz="2250" b="1" dirty="0" smtClean="0"/>
                        <a:t>5.32%</a:t>
                      </a:r>
                      <a:r>
                        <a:rPr lang="en-US" sz="2250" dirty="0" smtClean="0"/>
                        <a:t>)</a:t>
                      </a:r>
                      <a:endParaRPr lang="en-US" sz="22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50" dirty="0" smtClean="0"/>
                        <a:t>3,879</a:t>
                      </a:r>
                      <a:endParaRPr lang="en-US" sz="22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50" dirty="0" smtClean="0"/>
                        <a:t>19</a:t>
                      </a:r>
                      <a:endParaRPr lang="en-US" sz="2250" dirty="0"/>
                    </a:p>
                  </a:txBody>
                  <a:tcPr anchor="ctr"/>
                </a:tc>
              </a:tr>
              <a:tr h="633290">
                <a:tc>
                  <a:txBody>
                    <a:bodyPr/>
                    <a:lstStyle/>
                    <a:p>
                      <a:pPr algn="ctr"/>
                      <a:r>
                        <a:rPr lang="en-US" sz="2250" dirty="0" smtClean="0"/>
                        <a:t>ANL</a:t>
                      </a:r>
                      <a:r>
                        <a:rPr lang="en-US" sz="2250" baseline="0" dirty="0" smtClean="0"/>
                        <a:t> BG/P</a:t>
                      </a:r>
                      <a:endParaRPr lang="en-US" sz="22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50" b="0" dirty="0" smtClean="0">
                          <a:latin typeface="+mn-lt"/>
                          <a:ea typeface="Cambria Math"/>
                        </a:rPr>
                        <a:t>1.96</a:t>
                      </a:r>
                      <a:r>
                        <a:rPr lang="en-US" sz="2250" b="0" baseline="0" dirty="0" smtClean="0">
                          <a:latin typeface="+mn-lt"/>
                          <a:ea typeface="Cambria Math"/>
                        </a:rPr>
                        <a:t> x 10</a:t>
                      </a:r>
                      <a:r>
                        <a:rPr lang="en-US" sz="2250" b="0" strike="noStrike" baseline="30000" dirty="0" smtClean="0">
                          <a:latin typeface="+mn-lt"/>
                          <a:ea typeface="Cambria Math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50" dirty="0" smtClean="0"/>
                        <a:t>1,455 (</a:t>
                      </a:r>
                      <a:r>
                        <a:rPr lang="en-US" sz="2250" b="1" dirty="0" smtClean="0"/>
                        <a:t>3.55%</a:t>
                      </a:r>
                      <a:r>
                        <a:rPr lang="en-US" sz="2250" dirty="0" smtClean="0"/>
                        <a:t>)</a:t>
                      </a:r>
                      <a:endParaRPr lang="en-US" sz="22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50" dirty="0" smtClean="0"/>
                        <a:t>844,922</a:t>
                      </a:r>
                      <a:endParaRPr lang="en-US" sz="22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50" dirty="0" smtClean="0"/>
                        <a:t>14</a:t>
                      </a:r>
                      <a:endParaRPr lang="en-US" sz="2250" dirty="0"/>
                    </a:p>
                  </a:txBody>
                  <a:tcPr anchor="ctr"/>
                </a:tc>
              </a:tr>
              <a:tr h="500801">
                <a:tc>
                  <a:txBody>
                    <a:bodyPr/>
                    <a:lstStyle/>
                    <a:p>
                      <a:pPr algn="ctr"/>
                      <a:r>
                        <a:rPr lang="en-US" sz="2250" dirty="0" err="1" smtClean="0"/>
                        <a:t>SciNet</a:t>
                      </a:r>
                      <a:r>
                        <a:rPr lang="en-US" sz="2250" baseline="0" dirty="0" smtClean="0"/>
                        <a:t> GPC</a:t>
                      </a:r>
                      <a:endParaRPr lang="en-US" sz="22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50" dirty="0" smtClean="0">
                          <a:latin typeface="+mn-lt"/>
                        </a:rPr>
                        <a:t>49.3</a:t>
                      </a:r>
                      <a:r>
                        <a:rPr lang="en-US" sz="2250" baseline="0" dirty="0" smtClean="0">
                          <a:latin typeface="+mn-lt"/>
                        </a:rPr>
                        <a:t> x 10</a:t>
                      </a:r>
                      <a:r>
                        <a:rPr lang="en-US" sz="2250" baseline="30000" dirty="0" smtClean="0">
                          <a:latin typeface="+mn-lt"/>
                        </a:rPr>
                        <a:t>6</a:t>
                      </a:r>
                      <a:endParaRPr lang="en-US" sz="2250" baseline="30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50" dirty="0" smtClean="0"/>
                        <a:t>97 (</a:t>
                      </a:r>
                      <a:r>
                        <a:rPr lang="en-US" sz="2250" b="1" dirty="0" smtClean="0"/>
                        <a:t>2.51%</a:t>
                      </a:r>
                      <a:r>
                        <a:rPr lang="en-US" sz="2250" dirty="0" smtClean="0"/>
                        <a:t>)</a:t>
                      </a:r>
                      <a:endParaRPr lang="en-US" sz="22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50" dirty="0" smtClean="0"/>
                        <a:t>263,268</a:t>
                      </a:r>
                      <a:endParaRPr lang="en-US" sz="22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50" dirty="0" smtClean="0"/>
                        <a:t>464</a:t>
                      </a:r>
                      <a:endParaRPr lang="en-US" sz="2250" dirty="0"/>
                    </a:p>
                  </a:txBody>
                  <a:tcPr anchor="ctr"/>
                </a:tc>
              </a:tr>
              <a:tr h="778326">
                <a:tc>
                  <a:txBody>
                    <a:bodyPr/>
                    <a:lstStyle/>
                    <a:p>
                      <a:pPr algn="ctr"/>
                      <a:r>
                        <a:rPr lang="en-US" sz="2250" dirty="0" smtClean="0"/>
                        <a:t>Google</a:t>
                      </a:r>
                      <a:endParaRPr lang="en-US" sz="22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50" dirty="0" smtClean="0">
                          <a:latin typeface="+mn-lt"/>
                        </a:rPr>
                        <a:t>27.27</a:t>
                      </a:r>
                      <a:r>
                        <a:rPr lang="en-US" sz="2250" baseline="0" dirty="0" smtClean="0">
                          <a:latin typeface="+mn-lt"/>
                        </a:rPr>
                        <a:t> x 10</a:t>
                      </a:r>
                      <a:r>
                        <a:rPr lang="en-US" sz="2250" baseline="30000" dirty="0" smtClean="0">
                          <a:latin typeface="+mn-lt"/>
                        </a:rPr>
                        <a:t>9</a:t>
                      </a:r>
                      <a:endParaRPr lang="en-US" sz="2250" baseline="30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50" dirty="0" smtClean="0"/>
                        <a:t>20,000</a:t>
                      </a:r>
                      <a:r>
                        <a:rPr lang="en-US" sz="2250" baseline="0" dirty="0" smtClean="0"/>
                        <a:t> (</a:t>
                      </a:r>
                      <a:r>
                        <a:rPr lang="en-US" sz="2250" b="1" baseline="0" dirty="0" smtClean="0"/>
                        <a:t>N/A %</a:t>
                      </a:r>
                      <a:r>
                        <a:rPr lang="en-US" sz="2250" baseline="0" dirty="0" smtClean="0"/>
                        <a:t>)</a:t>
                      </a:r>
                      <a:endParaRPr lang="en-US" sz="22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50" dirty="0" smtClean="0"/>
                        <a:t>880,179</a:t>
                      </a:r>
                      <a:endParaRPr lang="en-US" sz="22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50" dirty="0" smtClean="0"/>
                        <a:t>303</a:t>
                      </a:r>
                      <a:endParaRPr lang="en-US" sz="225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752600" y="2425002"/>
            <a:ext cx="1977013" cy="2514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91200" y="2425002"/>
            <a:ext cx="3124200" cy="2514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950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51"/>
    </mc:Choice>
    <mc:Fallback xmlns="">
      <p:transition spd="slow" advTm="4585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4.35346E-6 L 0.21702 -4.35346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02 -3.21999E-6 L 0.41702 -3.21999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702 -4.35346E-6 L 0.58368 -4.35346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838200"/>
            <a:ext cx="82296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Only 2-20% of nodes with errors experience a single error</a:t>
            </a:r>
          </a:p>
          <a:p>
            <a:r>
              <a:rPr lang="en-US" sz="2400" dirty="0" smtClean="0"/>
              <a:t>Top 5% of nodes with errors experience &gt; 1 million errors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Distribution </a:t>
            </a:r>
            <a:r>
              <a:rPr lang="en-US" sz="2400" dirty="0"/>
              <a:t>of errors is highly skewed</a:t>
            </a:r>
          </a:p>
          <a:p>
            <a:pPr lvl="1"/>
            <a:r>
              <a:rPr lang="en-US" sz="2400" dirty="0"/>
              <a:t>Very different from </a:t>
            </a:r>
            <a:r>
              <a:rPr lang="en-US" sz="2400" dirty="0" smtClean="0"/>
              <a:t>a Poisson distribution</a:t>
            </a:r>
            <a:endParaRPr lang="en-US" sz="2400" dirty="0"/>
          </a:p>
          <a:p>
            <a:r>
              <a:rPr lang="en-US" sz="2400" dirty="0"/>
              <a:t>Could </a:t>
            </a:r>
            <a:r>
              <a:rPr lang="en-US" sz="2400" u="sng" dirty="0"/>
              <a:t>hard errors </a:t>
            </a:r>
            <a:r>
              <a:rPr lang="en-US" sz="2400" dirty="0" smtClean="0"/>
              <a:t>be </a:t>
            </a:r>
            <a:r>
              <a:rPr lang="en-US" sz="2400" dirty="0"/>
              <a:t>the dominant failure mode?</a:t>
            </a:r>
          </a:p>
          <a:p>
            <a:endParaRPr lang="en-US" sz="2400" dirty="0" smtClean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656" y="1752600"/>
            <a:ext cx="3970344" cy="297775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3970344" cy="2977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errors distributed in the systems?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0" y="1676400"/>
            <a:ext cx="0" cy="304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0" y="4687669"/>
            <a:ext cx="3545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10% of nodes with CEs make up</a:t>
            </a:r>
          </a:p>
          <a:p>
            <a:pPr algn="ctr"/>
            <a:r>
              <a:rPr lang="en-US" dirty="0" smtClean="0"/>
              <a:t>~90% of all errors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63118" y="4763869"/>
            <a:ext cx="3447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After 2 errors, probability of future</a:t>
            </a:r>
          </a:p>
          <a:p>
            <a:pPr algn="ctr"/>
            <a:r>
              <a:rPr lang="en-US" dirty="0" smtClean="0"/>
              <a:t>errors &gt; 90%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6173-AF42-472B-973E-CBC2390F23E7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5638800" y="1676400"/>
            <a:ext cx="0" cy="3048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1136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117"/>
    </mc:Choice>
    <mc:Fallback xmlns="">
      <p:transition spd="slow" advTm="14311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3|2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9|49.9|1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0.4|48.6|16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7|5.8|4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4.7|7.4|8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5|10.7|21.9|5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22.8|33.2|2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1.8|17.8|3|8.3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7.1|7.7|3.9|11.9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3|17.9|8.8|33.3|6.9|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|25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17545</TotalTime>
  <Words>1811</Words>
  <Application>Microsoft Macintosh PowerPoint</Application>
  <PresentationFormat>On-screen Show (4:3)</PresentationFormat>
  <Paragraphs>596</Paragraphs>
  <Slides>31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Cosmic Rays Don’t Strike Twice: Understanding the Nature of DRAM Errors and the Implications for System Design</vt:lpstr>
      <vt:lpstr>Why DRAM errors?</vt:lpstr>
      <vt:lpstr>What do we know about DRAM errors?</vt:lpstr>
      <vt:lpstr>What don’t we know about DRAM errors?</vt:lpstr>
      <vt:lpstr>Previous Work</vt:lpstr>
      <vt:lpstr>The data in our study</vt:lpstr>
      <vt:lpstr>The systems in our study</vt:lpstr>
      <vt:lpstr>How common are DRAM errors?</vt:lpstr>
      <vt:lpstr>How are errors distributed in the systems?</vt:lpstr>
      <vt:lpstr>What do errors look like on-chip?</vt:lpstr>
      <vt:lpstr>What do errors look like on-chip?</vt:lpstr>
      <vt:lpstr>What do errors look like on-chip?</vt:lpstr>
      <vt:lpstr>What do errors look like on-chip?</vt:lpstr>
      <vt:lpstr>What do errors look like on-chip?</vt:lpstr>
      <vt:lpstr>What do errors look like on-chip?</vt:lpstr>
      <vt:lpstr>What is the time between repeat errors?</vt:lpstr>
      <vt:lpstr>When are errors detected?</vt:lpstr>
      <vt:lpstr>How does memory degrade?</vt:lpstr>
      <vt:lpstr>How do multi-bit errors impact the system?</vt:lpstr>
      <vt:lpstr>Are some areas of a bank more likely to fail?</vt:lpstr>
      <vt:lpstr>Summary so far</vt:lpstr>
      <vt:lpstr>What do errors look like from the OS’ p.o.v.?</vt:lpstr>
      <vt:lpstr>Can we retire pages containing errors?</vt:lpstr>
      <vt:lpstr>What sorts of policies should we use?</vt:lpstr>
      <vt:lpstr>What sorts of policies should we use?</vt:lpstr>
      <vt:lpstr>What sorts of policies should we use?</vt:lpstr>
      <vt:lpstr>What sorts of policies should we use?</vt:lpstr>
      <vt:lpstr>What sorts of policies should we use?</vt:lpstr>
      <vt:lpstr>How effective is page retirement?</vt:lpstr>
      <vt:lpstr>Implications for future system design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Cosmic Rays Don’t Strike Twice: Understanding the Nature of DRAM Errors and the Implications for System Design</dc:title>
  <dc:creator>ioan</dc:creator>
  <cp:lastModifiedBy>Ioan Stefanovici</cp:lastModifiedBy>
  <cp:revision>467</cp:revision>
  <dcterms:created xsi:type="dcterms:W3CDTF">2012-02-03T20:50:48Z</dcterms:created>
  <dcterms:modified xsi:type="dcterms:W3CDTF">2014-01-15T22:37:03Z</dcterms:modified>
</cp:coreProperties>
</file>