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56" r:id="rId2"/>
    <p:sldId id="386" r:id="rId3"/>
    <p:sldId id="286" r:id="rId4"/>
    <p:sldId id="287" r:id="rId5"/>
    <p:sldId id="288" r:id="rId6"/>
    <p:sldId id="293" r:id="rId7"/>
    <p:sldId id="360" r:id="rId8"/>
    <p:sldId id="452" r:id="rId9"/>
    <p:sldId id="364" r:id="rId10"/>
    <p:sldId id="365" r:id="rId11"/>
    <p:sldId id="367" r:id="rId12"/>
    <p:sldId id="377" r:id="rId13"/>
    <p:sldId id="373" r:id="rId14"/>
    <p:sldId id="379" r:id="rId15"/>
    <p:sldId id="369" r:id="rId16"/>
    <p:sldId id="384" r:id="rId17"/>
    <p:sldId id="388" r:id="rId18"/>
    <p:sldId id="393" r:id="rId19"/>
    <p:sldId id="394" r:id="rId20"/>
    <p:sldId id="395" r:id="rId21"/>
    <p:sldId id="480" r:id="rId22"/>
    <p:sldId id="396" r:id="rId23"/>
    <p:sldId id="399" r:id="rId24"/>
    <p:sldId id="400" r:id="rId25"/>
    <p:sldId id="401" r:id="rId26"/>
    <p:sldId id="492" r:id="rId27"/>
    <p:sldId id="403" r:id="rId28"/>
    <p:sldId id="405" r:id="rId29"/>
    <p:sldId id="406" r:id="rId30"/>
    <p:sldId id="409" r:id="rId31"/>
    <p:sldId id="408" r:id="rId32"/>
    <p:sldId id="491" r:id="rId33"/>
    <p:sldId id="407" r:id="rId34"/>
    <p:sldId id="482" r:id="rId35"/>
    <p:sldId id="483" r:id="rId36"/>
    <p:sldId id="484" r:id="rId37"/>
    <p:sldId id="485" r:id="rId38"/>
    <p:sldId id="486" r:id="rId39"/>
    <p:sldId id="487" r:id="rId40"/>
    <p:sldId id="488" r:id="rId41"/>
    <p:sldId id="489" r:id="rId42"/>
    <p:sldId id="490" r:id="rId43"/>
    <p:sldId id="415" r:id="rId44"/>
    <p:sldId id="508" r:id="rId45"/>
    <p:sldId id="509" r:id="rId46"/>
    <p:sldId id="510" r:id="rId47"/>
    <p:sldId id="511" r:id="rId48"/>
    <p:sldId id="512" r:id="rId49"/>
    <p:sldId id="513" r:id="rId50"/>
    <p:sldId id="514" r:id="rId51"/>
    <p:sldId id="515" r:id="rId52"/>
    <p:sldId id="516" r:id="rId53"/>
    <p:sldId id="517" r:id="rId54"/>
    <p:sldId id="518" r:id="rId55"/>
    <p:sldId id="523" r:id="rId56"/>
    <p:sldId id="519" r:id="rId57"/>
    <p:sldId id="520" r:id="rId58"/>
    <p:sldId id="521" r:id="rId59"/>
    <p:sldId id="522" r:id="rId60"/>
    <p:sldId id="524"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482"/>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8" autoAdjust="0"/>
    <p:restoredTop sz="68814" autoAdjust="0"/>
  </p:normalViewPr>
  <p:slideViewPr>
    <p:cSldViewPr snapToGrid="0" snapToObjects="1">
      <p:cViewPr varScale="1">
        <p:scale>
          <a:sx n="70" d="100"/>
          <a:sy n="70" d="100"/>
        </p:scale>
        <p:origin x="-2144" y="-112"/>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F6C6A8-80B0-D64A-B2B9-AD3C34033EF5}" type="datetimeFigureOut">
              <a:rPr lang="en-US" smtClean="0"/>
              <a:t>13-04-22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8997F5-1C21-A346-81E6-E518A3FF3CED}" type="slidenum">
              <a:rPr lang="en-US" smtClean="0"/>
              <a:t>‹#›</a:t>
            </a:fld>
            <a:endParaRPr lang="en-US"/>
          </a:p>
        </p:txBody>
      </p:sp>
    </p:spTree>
    <p:extLst>
      <p:ext uri="{BB962C8B-B14F-4D97-AF65-F5344CB8AC3E}">
        <p14:creationId xmlns:p14="http://schemas.microsoft.com/office/powerpoint/2010/main" val="1470972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8BB95-58D2-8B44-9977-144E92DD8386}" type="datetimeFigureOut">
              <a:rPr lang="en-US" smtClean="0"/>
              <a:t>13-04-22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32758C-F35C-7642-BDA4-61FE8969F9AC}" type="slidenum">
              <a:rPr lang="en-US" smtClean="0"/>
              <a:t>‹#›</a:t>
            </a:fld>
            <a:endParaRPr lang="en-US"/>
          </a:p>
        </p:txBody>
      </p:sp>
    </p:spTree>
    <p:extLst>
      <p:ext uri="{BB962C8B-B14F-4D97-AF65-F5344CB8AC3E}">
        <p14:creationId xmlns:p14="http://schemas.microsoft.com/office/powerpoint/2010/main" val="36874569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1</a:t>
            </a:fld>
            <a:endParaRPr lang="en-US"/>
          </a:p>
        </p:txBody>
      </p:sp>
    </p:spTree>
    <p:extLst>
      <p:ext uri="{BB962C8B-B14F-4D97-AF65-F5344CB8AC3E}">
        <p14:creationId xmlns:p14="http://schemas.microsoft.com/office/powerpoint/2010/main" val="1402672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high dimensions …</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10</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 this function and its complexity might suggest</a:t>
            </a:r>
            <a:r>
              <a:rPr lang="en-US" baseline="0" dirty="0" smtClean="0"/>
              <a:t> </a:t>
            </a:r>
            <a:r>
              <a:rPr lang="en-US" dirty="0" smtClean="0"/>
              <a:t>that the function is difficult to capture, and even more difficult to invert,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order to recover depth and lens properties.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Little is known though about</a:t>
            </a:r>
            <a:r>
              <a:rPr lang="en-US" baseline="0" dirty="0" smtClean="0"/>
              <a:t> </a:t>
            </a:r>
            <a:r>
              <a:rPr lang="en-US" dirty="0" smtClean="0"/>
              <a:t>whether or not this is the case. Here…</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11</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focus on analyzing precisely</a:t>
            </a:r>
            <a:r>
              <a:rPr lang="en-US" baseline="0" dirty="0" smtClean="0"/>
              <a:t> </a:t>
            </a:r>
            <a:r>
              <a:rPr lang="en-US" dirty="0" smtClean="0"/>
              <a:t>this problem</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12</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by asking three basic questions---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first, suppose we are given the blur kernel at one (</a:t>
            </a:r>
            <a:r>
              <a:rPr lang="en-US" b="1" dirty="0" smtClean="0">
                <a:solidFill>
                  <a:srgbClr val="FF0000"/>
                </a:solidFill>
              </a:rPr>
              <a:t>**CLICK**</a:t>
            </a:r>
            <a:r>
              <a:rPr lang="en-US" dirty="0" smtClean="0"/>
              <a:t>) or more positions in</a:t>
            </a:r>
            <a:r>
              <a:rPr lang="en-US" baseline="0" dirty="0" smtClean="0"/>
              <a:t> </a:t>
            </a:r>
            <a:r>
              <a:rPr lang="en-US" dirty="0" smtClean="0"/>
              <a:t>a photo; </a:t>
            </a:r>
          </a:p>
        </p:txBody>
      </p:sp>
      <p:sp>
        <p:nvSpPr>
          <p:cNvPr id="4" name="Slide Number Placeholder 3"/>
          <p:cNvSpPr>
            <a:spLocks noGrp="1"/>
          </p:cNvSpPr>
          <p:nvPr>
            <p:ph type="sldNum" sz="quarter" idx="10"/>
          </p:nvPr>
        </p:nvSpPr>
        <p:spPr/>
        <p:txBody>
          <a:bodyPr/>
          <a:lstStyle/>
          <a:p>
            <a:fld id="{0019D93B-48EF-2F4D-A918-20A6E17A2DA7}" type="slidenum">
              <a:rPr lang="en-US" smtClean="0"/>
              <a:t>13</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is it possible to recover the depths of the corresponding scene points?</a:t>
            </a:r>
          </a:p>
        </p:txBody>
      </p:sp>
      <p:sp>
        <p:nvSpPr>
          <p:cNvPr id="4" name="Slide Number Placeholder 3"/>
          <p:cNvSpPr>
            <a:spLocks noGrp="1"/>
          </p:cNvSpPr>
          <p:nvPr>
            <p:ph type="sldNum" sz="quarter" idx="10"/>
          </p:nvPr>
        </p:nvSpPr>
        <p:spPr/>
        <p:txBody>
          <a:bodyPr/>
          <a:lstStyle/>
          <a:p>
            <a:fld id="{0019D93B-48EF-2F4D-A918-20A6E17A2DA7}" type="slidenum">
              <a:rPr lang="en-US" smtClean="0"/>
              <a:t>14</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second, is it possible to use those kernels to extrapolate the blur kernels at other positions in the photo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019D93B-48EF-2F4D-A918-20A6E17A2DA7}" type="slidenum">
              <a:rPr lang="en-US" smtClean="0"/>
              <a:t>15</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or for depths that were not observed?</a:t>
            </a:r>
          </a:p>
        </p:txBody>
      </p:sp>
      <p:sp>
        <p:nvSpPr>
          <p:cNvPr id="4" name="Slide Number Placeholder 3"/>
          <p:cNvSpPr>
            <a:spLocks noGrp="1"/>
          </p:cNvSpPr>
          <p:nvPr>
            <p:ph type="sldNum" sz="quarter" idx="10"/>
          </p:nvPr>
        </p:nvSpPr>
        <p:spPr/>
        <p:txBody>
          <a:bodyPr/>
          <a:lstStyle/>
          <a:p>
            <a:fld id="{0019D93B-48EF-2F4D-A918-20A6E17A2DA7}" type="slidenum">
              <a:rPr lang="en-US" smtClean="0"/>
              <a:t>16</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finally, can we recover the parameters of the lens corresponding to these kernels?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we will look (</a:t>
            </a:r>
            <a:r>
              <a:rPr lang="en-US" b="1" dirty="0" smtClean="0">
                <a:solidFill>
                  <a:srgbClr val="FF0000"/>
                </a:solidFill>
              </a:rPr>
              <a:t>**CLICK**</a:t>
            </a:r>
            <a:r>
              <a:rPr lang="en-US" dirty="0" smtClean="0"/>
              <a:t>) at these questions for the case of a</a:t>
            </a:r>
            <a:r>
              <a:rPr lang="en-US" baseline="0" dirty="0" smtClean="0"/>
              <a:t> </a:t>
            </a:r>
            <a:r>
              <a:rPr lang="en-US" dirty="0" smtClean="0"/>
              <a:t>rotationally-symmetric lens that may contain multiple elements and exhibits 3rd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order Seidel aberrations.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17</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Of course modeling, analyzing, and correcting lens aberrations have been</a:t>
            </a:r>
            <a:r>
              <a:rPr lang="en-US" baseline="0" dirty="0" smtClean="0"/>
              <a:t> </a:t>
            </a:r>
            <a:r>
              <a:rPr lang="en-US" dirty="0" smtClean="0"/>
              <a:t>studied for decades. But techniques such as wave-front sensing direct physical</a:t>
            </a:r>
            <a:r>
              <a:rPr lang="en-US" baseline="0" dirty="0" smtClean="0"/>
              <a:t> </a:t>
            </a:r>
            <a:r>
              <a:rPr lang="en-US" dirty="0" smtClean="0"/>
              <a:t>access to the lens which we don't have here. In computational photography,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empirical models for spatially varying PSFs have been proposed but they have</a:t>
            </a:r>
            <a:r>
              <a:rPr lang="en-US" baseline="0" dirty="0" smtClean="0"/>
              <a:t> </a:t>
            </a:r>
            <a:r>
              <a:rPr lang="en-US" dirty="0" smtClean="0"/>
              <a:t>limited predictive power because they are not physically based. Moreover,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post-processing techniques for aberration correction usually assume that there</a:t>
            </a:r>
            <a:r>
              <a:rPr lang="en-US" baseline="0" dirty="0" smtClean="0"/>
              <a:t> </a:t>
            </a:r>
            <a:r>
              <a:rPr lang="en-US" dirty="0" smtClean="0"/>
              <a:t>is little or no defocus blur and do not consider the interaction between aberration and</a:t>
            </a:r>
            <a:r>
              <a:rPr lang="en-US" baseline="0" dirty="0" smtClean="0"/>
              <a:t> </a:t>
            </a:r>
            <a:r>
              <a:rPr lang="en-US" dirty="0" smtClean="0"/>
              <a:t>defocus, or how to untangle their effects.</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18</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Work on depth from defocus, on the other hand, assumes aberration-free images</a:t>
            </a:r>
            <a:r>
              <a:rPr lang="en-US" baseline="0" dirty="0" smtClean="0"/>
              <a:t> </a:t>
            </a:r>
            <a:r>
              <a:rPr lang="en-US" dirty="0" smtClean="0"/>
              <a:t>and does not consider how aberrations may affect depth computations.</a:t>
            </a:r>
          </a:p>
        </p:txBody>
      </p:sp>
      <p:sp>
        <p:nvSpPr>
          <p:cNvPr id="4" name="Slide Number Placeholder 3"/>
          <p:cNvSpPr>
            <a:spLocks noGrp="1"/>
          </p:cNvSpPr>
          <p:nvPr>
            <p:ph type="sldNum" sz="quarter" idx="10"/>
          </p:nvPr>
        </p:nvSpPr>
        <p:spPr/>
        <p:txBody>
          <a:bodyPr/>
          <a:lstStyle/>
          <a:p>
            <a:fld id="{0019D93B-48EF-2F4D-A918-20A6E17A2DA7}" type="slidenum">
              <a:rPr lang="en-US" smtClean="0"/>
              <a:t>19</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132758C-F35C-7642-BDA4-61FE8969F9AC}" type="slidenum">
              <a:rPr lang="en-US" smtClean="0"/>
              <a:t>2</a:t>
            </a:fld>
            <a:endParaRPr lang="en-US"/>
          </a:p>
        </p:txBody>
      </p:sp>
    </p:spTree>
    <p:extLst>
      <p:ext uri="{BB962C8B-B14F-4D97-AF65-F5344CB8AC3E}">
        <p14:creationId xmlns:p14="http://schemas.microsoft.com/office/powerpoint/2010/main" val="1797307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we focus on inference from very limited input, we use a physically based</a:t>
            </a:r>
            <a:r>
              <a:rPr lang="en-US" baseline="0" dirty="0" smtClean="0"/>
              <a:t> </a:t>
            </a:r>
            <a:r>
              <a:rPr lang="en-US" dirty="0" smtClean="0"/>
              <a:t>model that is derived from basic aberration optics, and we take both defocus</a:t>
            </a:r>
            <a:r>
              <a:rPr lang="en-US" baseline="0" dirty="0" smtClean="0"/>
              <a:t> </a:t>
            </a:r>
            <a:r>
              <a:rPr lang="en-US" dirty="0" smtClean="0"/>
              <a:t>blur and aberration blur into account.</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20</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let me give you a high-level overview of our three results before going</a:t>
            </a:r>
            <a:r>
              <a:rPr lang="en-US" baseline="0" dirty="0" smtClean="0"/>
              <a:t> </a:t>
            </a:r>
            <a:r>
              <a:rPr lang="en-US" dirty="0" smtClean="0"/>
              <a:t>into the details--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first of all, we show that if we have perfect information about blur at a single</a:t>
            </a:r>
            <a:r>
              <a:rPr lang="en-US" baseline="0" dirty="0" smtClean="0"/>
              <a:t> </a:t>
            </a:r>
            <a:r>
              <a:rPr lang="en-US" dirty="0" smtClean="0"/>
              <a:t>point, this restricts the space of compatible depth and lens parameters to a</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three-dimensional family. This is both good news and bad news--the good news</a:t>
            </a:r>
            <a:r>
              <a:rPr lang="en-US" baseline="0" dirty="0" smtClean="0"/>
              <a:t> </a:t>
            </a:r>
            <a:r>
              <a:rPr lang="en-US" dirty="0" smtClean="0"/>
              <a:t>is that even very local information is enough to eliminate several of the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unknowns. the bad news </a:t>
            </a:r>
            <a:r>
              <a:rPr lang="en-US" dirty="0" smtClean="0">
                <a:solidFill>
                  <a:srgbClr val="FF0000"/>
                </a:solidFill>
              </a:rPr>
              <a:t>(</a:t>
            </a:r>
            <a:r>
              <a:rPr lang="en-US" b="1" dirty="0" smtClean="0">
                <a:solidFill>
                  <a:srgbClr val="FF0000"/>
                </a:solidFill>
              </a:rPr>
              <a:t>**CLICK**</a:t>
            </a:r>
            <a:r>
              <a:rPr lang="en-US" dirty="0" smtClean="0">
                <a:solidFill>
                  <a:srgbClr val="FF0000"/>
                </a:solidFill>
              </a:rPr>
              <a:t>)</a:t>
            </a:r>
            <a:r>
              <a:rPr lang="en-US" dirty="0" smtClean="0"/>
              <a:t>, of course, is that not all of them can be</a:t>
            </a:r>
            <a:r>
              <a:rPr lang="en-US" baseline="0" dirty="0" smtClean="0"/>
              <a:t> </a:t>
            </a:r>
            <a:r>
              <a:rPr lang="en-US" dirty="0" smtClean="0"/>
              <a:t>eliminated, and generally cannot extrapolate the lens PSF outside the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neighbhorhood</a:t>
            </a:r>
            <a:r>
              <a:rPr lang="en-US" dirty="0" smtClean="0"/>
              <a:t> where the PSF is known, no matter how good our local deblurring</a:t>
            </a:r>
            <a:r>
              <a:rPr lang="en-US" baseline="0" dirty="0" smtClean="0"/>
              <a:t> </a:t>
            </a:r>
            <a:r>
              <a:rPr lang="en-US" dirty="0" smtClean="0"/>
              <a:t>algorithm 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knowing (</a:t>
            </a:r>
            <a:r>
              <a:rPr lang="en-US" b="1" dirty="0" smtClean="0">
                <a:solidFill>
                  <a:srgbClr val="FF0000"/>
                </a:solidFill>
              </a:rPr>
              <a:t>**CLICK**</a:t>
            </a:r>
            <a:r>
              <a:rPr lang="en-US" dirty="0" smtClean="0"/>
              <a:t>) blur kernels at more than two points though provides very</a:t>
            </a:r>
            <a:r>
              <a:rPr lang="en-US" baseline="0" dirty="0" smtClean="0"/>
              <a:t> </a:t>
            </a:r>
            <a:r>
              <a:rPr lang="en-US" dirty="0" smtClean="0"/>
              <a:t>powerful constraints--in theory, this may be enough to restrict the space of</a:t>
            </a:r>
            <a:r>
              <a:rPr lang="en-US" baseline="0" dirty="0" smtClean="0"/>
              <a:t> </a:t>
            </a:r>
            <a:r>
              <a:rPr lang="en-US" dirty="0" smtClean="0"/>
              <a:t>feasible depth and lens </a:t>
            </a:r>
            <a:r>
              <a:rPr lang="en-US" dirty="0" err="1" smtClean="0"/>
              <a:t>paramters</a:t>
            </a:r>
            <a:r>
              <a:rPr lang="en-US" dirty="0" smtClean="0"/>
              <a:t> to a discrete set. so we at least have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Theoretical (</a:t>
            </a:r>
            <a:r>
              <a:rPr lang="en-US" b="1" dirty="0" smtClean="0">
                <a:solidFill>
                  <a:srgbClr val="FF0000"/>
                </a:solidFill>
              </a:rPr>
              <a:t>**CLICK**</a:t>
            </a:r>
            <a:r>
              <a:rPr lang="en-US" dirty="0" smtClean="0"/>
              <a:t>)  *possibility* of reconstructing depth and 5D PSFs from one</a:t>
            </a:r>
            <a:r>
              <a:rPr lang="en-US" baseline="0" dirty="0" smtClean="0"/>
              <a:t> </a:t>
            </a:r>
            <a:r>
              <a:rPr lang="en-US" dirty="0" smtClean="0"/>
              <a:t>shot---but we have not fully validated this experimentally.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that being said, (</a:t>
            </a:r>
            <a:r>
              <a:rPr lang="en-US" b="1" dirty="0" smtClean="0">
                <a:solidFill>
                  <a:srgbClr val="FF0000"/>
                </a:solidFill>
              </a:rPr>
              <a:t>**CLICK**</a:t>
            </a:r>
            <a:r>
              <a:rPr lang="en-US" dirty="0" smtClean="0"/>
              <a:t>) we *do* show that it is possible to predict lens</a:t>
            </a:r>
            <a:r>
              <a:rPr lang="en-US" baseline="0" dirty="0" smtClean="0"/>
              <a:t> </a:t>
            </a:r>
            <a:r>
              <a:rPr lang="en-US" dirty="0" smtClean="0"/>
              <a:t>behavior reasonably well by analyzing just a few blur kernels from one photo.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the key here, as we will see later, (</a:t>
            </a:r>
            <a:r>
              <a:rPr lang="en-US" b="1" dirty="0" smtClean="0">
                <a:solidFill>
                  <a:srgbClr val="FF0000"/>
                </a:solidFill>
              </a:rPr>
              <a:t>**CLICK**</a:t>
            </a:r>
            <a:r>
              <a:rPr lang="en-US" dirty="0" smtClean="0"/>
              <a:t>) is to model the underlying cause of the</a:t>
            </a:r>
            <a:r>
              <a:rPr lang="en-US" baseline="0" dirty="0" smtClean="0"/>
              <a:t> </a:t>
            </a:r>
            <a:r>
              <a:rPr lang="en-US" dirty="0" smtClean="0"/>
              <a:t>blur---the imperfect rays---rather than the PSF itself.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get these results…</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21</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formalize a kind of ambiguity that we call blur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consistency</a:t>
            </a:r>
            <a:r>
              <a:rPr lang="en-C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imagine that we have two lenses A and B and two points at depths D and D'. </a:t>
            </a:r>
          </a:p>
          <a:p>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aberrated rays from these points </a:t>
            </a:r>
            <a:r>
              <a:rPr lang="en-US" sz="1200" b="1" kern="1200" dirty="0" smtClean="0">
                <a:solidFill>
                  <a:srgbClr val="FF0000"/>
                </a:solidFill>
                <a:effectLst/>
                <a:latin typeface="+mn-lt"/>
                <a:ea typeface="+mn-ea"/>
                <a:cs typeface="+mn-cs"/>
              </a:rPr>
              <a:t>(**CLICK**)</a:t>
            </a:r>
            <a:r>
              <a:rPr lang="en-US" sz="1200" kern="1200" dirty="0" smtClean="0">
                <a:solidFill>
                  <a:schemeClr val="tx1"/>
                </a:solidFill>
                <a:effectLst/>
                <a:latin typeface="+mn-lt"/>
                <a:ea typeface="+mn-ea"/>
                <a:cs typeface="+mn-cs"/>
              </a:rPr>
              <a:t> intersect the sensor exactly the same way,</a:t>
            </a:r>
          </a:p>
          <a:p>
            <a:r>
              <a:rPr lang="en-US" sz="1200" kern="1200" dirty="0" smtClean="0">
                <a:solidFill>
                  <a:schemeClr val="tx1"/>
                </a:solidFill>
                <a:effectLst/>
                <a:latin typeface="+mn-lt"/>
                <a:ea typeface="+mn-ea"/>
                <a:cs typeface="+mn-cs"/>
              </a:rPr>
              <a:t>we would get exactly the same blurry image in both cases.</a:t>
            </a:r>
          </a:p>
        </p:txBody>
      </p:sp>
      <p:sp>
        <p:nvSpPr>
          <p:cNvPr id="4" name="Slide Number Placeholder 3"/>
          <p:cNvSpPr>
            <a:spLocks noGrp="1"/>
          </p:cNvSpPr>
          <p:nvPr>
            <p:ph type="sldNum" sz="quarter" idx="10"/>
          </p:nvPr>
        </p:nvSpPr>
        <p:spPr/>
        <p:txBody>
          <a:bodyPr/>
          <a:lstStyle/>
          <a:p>
            <a:fld id="{C132758C-F35C-7642-BDA4-61FE8969F9AC}" type="slidenum">
              <a:rPr lang="en-US" smtClean="0"/>
              <a:t>22</a:t>
            </a:fld>
            <a:endParaRPr lang="en-US"/>
          </a:p>
        </p:txBody>
      </p:sp>
    </p:spTree>
    <p:extLst>
      <p:ext uri="{BB962C8B-B14F-4D97-AF65-F5344CB8AC3E}">
        <p14:creationId xmlns:p14="http://schemas.microsoft.com/office/powerpoint/2010/main" val="45261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if all we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had was the blur kernel at this one position on the sensor, we would not be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able to tell if that blur was caused by viewing a point at depth D using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lens on the left or a point at depth D' using the one on the right.</a:t>
            </a:r>
          </a:p>
          <a:p>
            <a:r>
              <a:rPr lang="en-US" sz="1200" kern="1200" dirty="0" smtClean="0">
                <a:solidFill>
                  <a:schemeClr val="tx1"/>
                </a:solidFill>
                <a:effectLst/>
                <a:latin typeface="+mn-lt"/>
                <a:ea typeface="+mn-ea"/>
                <a:cs typeface="+mn-cs"/>
              </a:rPr>
              <a:t>We call …</a:t>
            </a:r>
          </a:p>
        </p:txBody>
      </p:sp>
      <p:sp>
        <p:nvSpPr>
          <p:cNvPr id="4" name="Slide Number Placeholder 3"/>
          <p:cNvSpPr>
            <a:spLocks noGrp="1"/>
          </p:cNvSpPr>
          <p:nvPr>
            <p:ph type="sldNum" sz="quarter" idx="10"/>
          </p:nvPr>
        </p:nvSpPr>
        <p:spPr/>
        <p:txBody>
          <a:bodyPr/>
          <a:lstStyle/>
          <a:p>
            <a:fld id="{C132758C-F35C-7642-BDA4-61FE8969F9AC}" type="slidenum">
              <a:rPr lang="en-US" smtClean="0"/>
              <a:t>23</a:t>
            </a:fld>
            <a:endParaRPr lang="en-US"/>
          </a:p>
        </p:txBody>
      </p:sp>
    </p:spTree>
    <p:extLst>
      <p:ext uri="{BB962C8B-B14F-4D97-AF65-F5344CB8AC3E}">
        <p14:creationId xmlns:p14="http://schemas.microsoft.com/office/powerpoint/2010/main" val="45261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point-lens arrangements blur consistent, and study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equivalence class of blur-consistent solutions to prove our results.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32758C-F35C-7642-BDA4-61FE8969F9AC}" type="slidenum">
              <a:rPr lang="en-US" smtClean="0"/>
              <a:t>24</a:t>
            </a:fld>
            <a:endParaRPr lang="en-US"/>
          </a:p>
        </p:txBody>
      </p:sp>
    </p:spTree>
    <p:extLst>
      <p:ext uri="{BB962C8B-B14F-4D97-AF65-F5344CB8AC3E}">
        <p14:creationId xmlns:p14="http://schemas.microsoft.com/office/powerpoint/2010/main" val="45261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for the rest of my talk, I will first describe how we model the PSF of 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aberrated lens, then define the ray intersection function, which is what really</a:t>
            </a:r>
          </a:p>
          <a:p>
            <a:r>
              <a:rPr lang="en-US" sz="1200" kern="1200" dirty="0" smtClean="0">
                <a:solidFill>
                  <a:schemeClr val="tx1"/>
                </a:solidFill>
                <a:effectLst/>
                <a:latin typeface="+mn-lt"/>
                <a:ea typeface="+mn-ea"/>
                <a:cs typeface="+mn-cs"/>
              </a:rPr>
              <a:t>controls the shape of the blur kernel when aberrations are present, and then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briefly describe how we use this model to prove our </a:t>
            </a:r>
            <a:r>
              <a:rPr lang="en-US" sz="1200" kern="1200" dirty="0" err="1" smtClean="0">
                <a:solidFill>
                  <a:schemeClr val="tx1"/>
                </a:solidFill>
                <a:effectLst/>
                <a:latin typeface="+mn-lt"/>
                <a:ea typeface="+mn-ea"/>
                <a:cs typeface="+mn-cs"/>
              </a:rPr>
              <a:t>reconstructibility</a:t>
            </a:r>
            <a:r>
              <a:rPr lang="en-US" sz="1200" kern="1200" dirty="0" smtClean="0">
                <a:solidFill>
                  <a:schemeClr val="tx1"/>
                </a:solidFill>
                <a:effectLst/>
                <a:latin typeface="+mn-lt"/>
                <a:ea typeface="+mn-ea"/>
                <a:cs typeface="+mn-cs"/>
              </a:rPr>
              <a:t> results.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32758C-F35C-7642-BDA4-61FE8969F9AC}" type="slidenum">
              <a:rPr lang="en-US" smtClean="0"/>
              <a:t>25</a:t>
            </a:fld>
            <a:endParaRPr lang="en-US"/>
          </a:p>
        </p:txBody>
      </p:sp>
    </p:spTree>
    <p:extLst>
      <p:ext uri="{BB962C8B-B14F-4D97-AF65-F5344CB8AC3E}">
        <p14:creationId xmlns:p14="http://schemas.microsoft.com/office/powerpoint/2010/main" val="45261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starting point is a parametric model for blur that describes how the blur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kernels themselves are formed.</a:t>
            </a:r>
          </a:p>
          <a:p>
            <a:endParaRPr lang="en-US" sz="1200" kern="1200" dirty="0" smtClean="0">
              <a:solidFill>
                <a:schemeClr val="tx1"/>
              </a:solidFill>
              <a:effectLst/>
              <a:latin typeface="+mn-lt"/>
              <a:ea typeface="+mn-ea"/>
              <a:cs typeface="+mn-cs"/>
            </a:endParaRPr>
          </a:p>
          <a:p>
            <a:r>
              <a:rPr lang="en-US" sz="1200" b="1" kern="1200" dirty="0" smtClean="0">
                <a:solidFill>
                  <a:schemeClr val="accent5">
                    <a:lumMod val="75000"/>
                  </a:schemeClr>
                </a:solidFill>
                <a:effectLst/>
                <a:latin typeface="+mn-lt"/>
                <a:ea typeface="+mn-ea"/>
                <a:cs typeface="+mn-cs"/>
              </a:rPr>
              <a:t>**SLOW**</a:t>
            </a:r>
          </a:p>
          <a:p>
            <a:r>
              <a:rPr lang="en-US" sz="1200" kern="1200" dirty="0" smtClean="0">
                <a:solidFill>
                  <a:schemeClr val="tx1"/>
                </a:solidFill>
                <a:effectLst/>
                <a:latin typeface="+mn-lt"/>
                <a:ea typeface="+mn-ea"/>
                <a:cs typeface="+mn-cs"/>
              </a:rPr>
              <a:t>our model is basically a ray-counting integral: radiance from a point in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scene is transported along aberrated rays, and deposited at their intersection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the sensor plane, unless of course it is blocked internally by the lens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blurry image is then just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integral of these intersections, modulated by a binary </a:t>
            </a:r>
            <a:r>
              <a:rPr lang="en-US" sz="1200" kern="1200" dirty="0" err="1" smtClean="0">
                <a:solidFill>
                  <a:schemeClr val="tx1"/>
                </a:solidFill>
                <a:effectLst/>
                <a:latin typeface="+mn-lt"/>
                <a:ea typeface="+mn-ea"/>
                <a:cs typeface="+mn-cs"/>
              </a:rPr>
              <a:t>vignetting</a:t>
            </a:r>
            <a:r>
              <a:rPr lang="en-US" sz="1200" kern="1200" dirty="0" smtClean="0">
                <a:solidFill>
                  <a:schemeClr val="tx1"/>
                </a:solidFill>
                <a:effectLst/>
                <a:latin typeface="+mn-lt"/>
                <a:ea typeface="+mn-ea"/>
                <a:cs typeface="+mn-cs"/>
              </a:rPr>
              <a:t> function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tells us which rays are blocked and which ones are not.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main </a:t>
            </a:r>
            <a:r>
              <a:rPr lang="en-US" sz="1200" kern="1200" dirty="0" err="1" smtClean="0">
                <a:solidFill>
                  <a:schemeClr val="tx1"/>
                </a:solidFill>
                <a:effectLst/>
                <a:latin typeface="+mn-lt"/>
                <a:ea typeface="+mn-ea"/>
                <a:cs typeface="+mn-cs"/>
              </a:rPr>
              <a:t>advantange</a:t>
            </a:r>
            <a:r>
              <a:rPr lang="en-US" sz="1200" kern="1200" dirty="0" smtClean="0">
                <a:solidFill>
                  <a:schemeClr val="tx1"/>
                </a:solidFill>
                <a:effectLst/>
                <a:latin typeface="+mn-lt"/>
                <a:ea typeface="+mn-ea"/>
                <a:cs typeface="+mn-cs"/>
              </a:rPr>
              <a:t> of this particular model is that the function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describes ray-sensor intersections is actually very simple and can be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represented parametrically with very few parameters. So *this* is the function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we represent parametrically, rather than the blur kernel, and we use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numerical integration to compute blur kernels when needed.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Moreover for technical reasons that I do not have time to explain, </a:t>
            </a:r>
            <a:r>
              <a:rPr lang="en-US" sz="1200" kern="1200" dirty="0" err="1" smtClean="0">
                <a:solidFill>
                  <a:schemeClr val="tx1"/>
                </a:solidFill>
                <a:effectLst/>
                <a:latin typeface="+mn-lt"/>
                <a:ea typeface="+mn-ea"/>
                <a:cs typeface="+mn-cs"/>
              </a:rPr>
              <a:t>vignetting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cannot affect the blur consistency of </a:t>
            </a:r>
            <a:r>
              <a:rPr lang="en-US" sz="1200" kern="1200" dirty="0" err="1" smtClean="0">
                <a:solidFill>
                  <a:schemeClr val="tx1"/>
                </a:solidFill>
                <a:effectLst/>
                <a:latin typeface="+mn-lt"/>
                <a:ea typeface="+mn-ea"/>
                <a:cs typeface="+mn-cs"/>
              </a:rPr>
              <a:t>differnt</a:t>
            </a:r>
            <a:r>
              <a:rPr lang="en-US" sz="1200" kern="1200" dirty="0" smtClean="0">
                <a:solidFill>
                  <a:schemeClr val="tx1"/>
                </a:solidFill>
                <a:effectLst/>
                <a:latin typeface="+mn-lt"/>
                <a:ea typeface="+mn-ea"/>
                <a:cs typeface="+mn-cs"/>
              </a:rPr>
              <a:t> point-lens arrangements. For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reason I will ignore it here and concentrate (</a:t>
            </a:r>
            <a:r>
              <a:rPr lang="en-US" sz="1200" b="1" kern="1200" dirty="0" smtClean="0">
                <a:solidFill>
                  <a:srgbClr val="FF0000"/>
                </a:solidFill>
                <a:effectLst/>
                <a:latin typeface="+mn-lt"/>
                <a:ea typeface="+mn-ea"/>
                <a:cs typeface="+mn-cs"/>
              </a:rPr>
              <a:t>**CLICK**</a:t>
            </a:r>
            <a:r>
              <a:rPr lang="en-US" sz="1200" kern="1200" dirty="0" smtClean="0">
                <a:solidFill>
                  <a:schemeClr val="tx1"/>
                </a:solidFill>
                <a:effectLst/>
                <a:latin typeface="+mn-lt"/>
                <a:ea typeface="+mn-ea"/>
                <a:cs typeface="+mn-cs"/>
              </a:rPr>
              <a:t>) on the ray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intersection function, which (</a:t>
            </a:r>
            <a:r>
              <a:rPr lang="en-US" sz="1200" b="1" kern="1200" dirty="0" smtClean="0">
                <a:solidFill>
                  <a:srgbClr val="FF0000"/>
                </a:solidFill>
                <a:effectLst/>
                <a:latin typeface="+mn-lt"/>
                <a:ea typeface="+mn-ea"/>
                <a:cs typeface="+mn-cs"/>
              </a:rPr>
              <a:t>**CLICK*</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maps points on the pupil to their</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correspdonging</a:t>
            </a:r>
            <a:r>
              <a:rPr lang="en-US" sz="1200" kern="1200" dirty="0" smtClean="0">
                <a:solidFill>
                  <a:schemeClr val="tx1"/>
                </a:solidFill>
                <a:effectLst/>
                <a:latin typeface="+mn-lt"/>
                <a:ea typeface="+mn-ea"/>
                <a:cs typeface="+mn-cs"/>
              </a:rPr>
              <a:t> ray intersections (</a:t>
            </a:r>
            <a:r>
              <a:rPr lang="en-US" sz="1200" b="1" kern="1200" dirty="0" smtClean="0">
                <a:solidFill>
                  <a:srgbClr val="FF0000"/>
                </a:solidFill>
                <a:effectLst/>
                <a:latin typeface="+mn-lt"/>
                <a:ea typeface="+mn-ea"/>
                <a:cs typeface="+mn-cs"/>
              </a:rPr>
              <a:t>**CLICK**</a:t>
            </a:r>
            <a:r>
              <a:rPr lang="en-US" sz="1200" kern="1200" dirty="0" smtClean="0">
                <a:solidFill>
                  <a:schemeClr val="tx1"/>
                </a:solidFill>
                <a:effectLst/>
                <a:latin typeface="+mn-lt"/>
                <a:ea typeface="+mn-ea"/>
                <a:cs typeface="+mn-cs"/>
              </a:rPr>
              <a:t>) on the sensor plane.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32758C-F35C-7642-BDA4-61FE8969F9AC}" type="slidenum">
              <a:rPr lang="en-US" smtClean="0"/>
              <a:t>26</a:t>
            </a:fld>
            <a:endParaRPr lang="en-US"/>
          </a:p>
        </p:txBody>
      </p:sp>
    </p:spTree>
    <p:extLst>
      <p:ext uri="{BB962C8B-B14F-4D97-AF65-F5344CB8AC3E}">
        <p14:creationId xmlns:p14="http://schemas.microsoft.com/office/powerpoint/2010/main" val="2696817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let's give this function a closer look, for the important case of Seidel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aberrations, which are the dominant form of aberration in general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circularly-symmetric lenses, which includes most lenses used in photography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32758C-F35C-7642-BDA4-61FE8969F9AC}" type="slidenum">
              <a:rPr lang="en-US" smtClean="0"/>
              <a:t>27</a:t>
            </a:fld>
            <a:endParaRPr lang="en-US"/>
          </a:p>
        </p:txBody>
      </p:sp>
    </p:spTree>
    <p:extLst>
      <p:ext uri="{BB962C8B-B14F-4D97-AF65-F5344CB8AC3E}">
        <p14:creationId xmlns:p14="http://schemas.microsoft.com/office/powerpoint/2010/main" val="45261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 we can express the intersection of an aberrated ray and the sensor</a:t>
            </a:r>
          </a:p>
          <a:p>
            <a:r>
              <a:rPr lang="en-US" dirty="0" smtClean="0"/>
              <a:t>plane as a sum of two displacements from </a:t>
            </a:r>
            <a:r>
              <a:rPr lang="en-US" b="1" dirty="0" smtClean="0"/>
              <a:t>(***CLICK***</a:t>
            </a:r>
            <a:r>
              <a:rPr lang="en-US" dirty="0" smtClean="0"/>
              <a:t>) a point's perspective projection.</a:t>
            </a:r>
          </a:p>
          <a:p>
            <a:endParaRPr lang="en-US" dirty="0" smtClean="0"/>
          </a:p>
          <a:p>
            <a:r>
              <a:rPr lang="en-US" dirty="0" smtClean="0"/>
              <a:t>The first displacement (</a:t>
            </a:r>
            <a:r>
              <a:rPr lang="en-US" b="1" dirty="0" smtClean="0"/>
              <a:t>***CLICK***</a:t>
            </a:r>
            <a:r>
              <a:rPr lang="en-US" dirty="0" smtClean="0"/>
              <a:t>) is the defocus term of an ideal thin lens,</a:t>
            </a:r>
          </a:p>
          <a:p>
            <a:r>
              <a:rPr lang="en-US" dirty="0" smtClean="0"/>
              <a:t>whereas the second one (</a:t>
            </a:r>
            <a:r>
              <a:rPr lang="en-US" b="1" dirty="0" smtClean="0"/>
              <a:t>***CLICK***</a:t>
            </a:r>
            <a:r>
              <a:rPr lang="en-US" dirty="0" smtClean="0"/>
              <a:t>)  is really the one that models aberrations. Both these</a:t>
            </a:r>
          </a:p>
          <a:p>
            <a:r>
              <a:rPr lang="en-US" dirty="0" smtClean="0"/>
              <a:t>displacements are…</a:t>
            </a:r>
          </a:p>
        </p:txBody>
      </p:sp>
      <p:sp>
        <p:nvSpPr>
          <p:cNvPr id="4" name="Slide Number Placeholder 3"/>
          <p:cNvSpPr>
            <a:spLocks noGrp="1"/>
          </p:cNvSpPr>
          <p:nvPr>
            <p:ph type="sldNum" sz="quarter" idx="10"/>
          </p:nvPr>
        </p:nvSpPr>
        <p:spPr/>
        <p:txBody>
          <a:bodyPr/>
          <a:lstStyle/>
          <a:p>
            <a:fld id="{0019D93B-48EF-2F4D-A918-20A6E17A2DA7}" type="slidenum">
              <a:rPr lang="en-US" smtClean="0"/>
              <a:t>28</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functions of the pupil position and can be visualized</a:t>
            </a:r>
            <a:r>
              <a:rPr lang="en-US" baseline="0" dirty="0" smtClean="0"/>
              <a:t> </a:t>
            </a:r>
            <a:r>
              <a:rPr lang="en-US" dirty="0" smtClean="0"/>
              <a:t>as vector fields.</a:t>
            </a:r>
          </a:p>
          <a:p>
            <a:endParaRPr lang="en-US" dirty="0" smtClean="0"/>
          </a:p>
          <a:p>
            <a:r>
              <a:rPr lang="en-US" dirty="0" smtClean="0"/>
              <a:t>(</a:t>
            </a:r>
            <a:r>
              <a:rPr lang="en-US" b="1" dirty="0" smtClean="0"/>
              <a:t>***CLICK***</a:t>
            </a:r>
            <a:r>
              <a:rPr lang="en-US" dirty="0" smtClean="0"/>
              <a:t>)  What makes these vector fields particularly special is that they are both</a:t>
            </a:r>
          </a:p>
          <a:p>
            <a:r>
              <a:rPr lang="en-US" dirty="0" smtClean="0"/>
              <a:t>simple and highly constrained. </a:t>
            </a:r>
          </a:p>
        </p:txBody>
      </p:sp>
      <p:sp>
        <p:nvSpPr>
          <p:cNvPr id="4" name="Slide Number Placeholder 3"/>
          <p:cNvSpPr>
            <a:spLocks noGrp="1"/>
          </p:cNvSpPr>
          <p:nvPr>
            <p:ph type="sldNum" sz="quarter" idx="10"/>
          </p:nvPr>
        </p:nvSpPr>
        <p:spPr/>
        <p:txBody>
          <a:bodyPr/>
          <a:lstStyle/>
          <a:p>
            <a:fld id="{0019D93B-48EF-2F4D-A918-20A6E17A2DA7}" type="slidenum">
              <a:rPr lang="en-US" smtClean="0"/>
              <a:t>29</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019D93B-48EF-2F4D-A918-20A6E17A2DA7}" type="slidenum">
              <a:rPr lang="en-US" smtClean="0"/>
              <a:t>3</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Seidel displacement field, in</a:t>
            </a:r>
            <a:r>
              <a:rPr lang="en-US" baseline="0" dirty="0" smtClean="0"/>
              <a:t> </a:t>
            </a:r>
            <a:r>
              <a:rPr lang="en-US" dirty="0" smtClean="0"/>
              <a:t>particular, is a third degree polynomial that is controlled by five lens</a:t>
            </a:r>
            <a:r>
              <a:rPr lang="en-US" baseline="0" dirty="0" smtClean="0"/>
              <a:t> p</a:t>
            </a:r>
            <a:r>
              <a:rPr lang="en-US" dirty="0" smtClean="0"/>
              <a:t>arameters.</a:t>
            </a:r>
          </a:p>
        </p:txBody>
      </p:sp>
      <p:sp>
        <p:nvSpPr>
          <p:cNvPr id="4" name="Slide Number Placeholder 3"/>
          <p:cNvSpPr>
            <a:spLocks noGrp="1"/>
          </p:cNvSpPr>
          <p:nvPr>
            <p:ph type="sldNum" sz="quarter" idx="10"/>
          </p:nvPr>
        </p:nvSpPr>
        <p:spPr/>
        <p:txBody>
          <a:bodyPr/>
          <a:lstStyle/>
          <a:p>
            <a:fld id="{0019D93B-48EF-2F4D-A918-20A6E17A2DA7}" type="slidenum">
              <a:rPr lang="en-US" smtClean="0"/>
              <a:t>30</a:t>
            </a:fld>
            <a:endParaRPr lang="en-US"/>
          </a:p>
        </p:txBody>
      </p:sp>
    </p:spTree>
    <p:extLst>
      <p:ext uri="{BB962C8B-B14F-4D97-AF65-F5344CB8AC3E}">
        <p14:creationId xmlns:p14="http://schemas.microsoft.com/office/powerpoint/2010/main" val="11756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which describes the contribution of one kind of</a:t>
            </a:r>
            <a:r>
              <a:rPr lang="en-US" baseline="0" dirty="0" smtClean="0"/>
              <a:t> </a:t>
            </a:r>
            <a:r>
              <a:rPr lang="en-US" dirty="0" smtClean="0"/>
              <a:t>Seidel aberrations -- spherical, coma, astigmatism, field curvature and distortion</a:t>
            </a:r>
            <a:r>
              <a:rPr lang="en-US" baseline="0" dirty="0" smtClean="0"/>
              <a:t> </a:t>
            </a:r>
            <a:r>
              <a:rPr lang="en-US" dirty="0" smtClean="0"/>
              <a:t>aberrations---to the lens PSF.</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31</a:t>
            </a:fld>
            <a:endParaRPr lang="en-US"/>
          </a:p>
        </p:txBody>
      </p:sp>
    </p:spTree>
    <p:extLst>
      <p:ext uri="{BB962C8B-B14F-4D97-AF65-F5344CB8AC3E}">
        <p14:creationId xmlns:p14="http://schemas.microsoft.com/office/powerpoint/2010/main" val="11756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makes the ray intersection function dependent on eight quantities in</a:t>
            </a:r>
            <a:r>
              <a:rPr lang="en-US" baseline="0" dirty="0" smtClean="0"/>
              <a:t> </a:t>
            </a:r>
            <a:r>
              <a:rPr lang="en-US" dirty="0" smtClean="0"/>
              <a:t>total: </a:t>
            </a:r>
          </a:p>
          <a:p>
            <a:r>
              <a:rPr lang="en-US" dirty="0" smtClean="0"/>
              <a:t>(</a:t>
            </a:r>
            <a:r>
              <a:rPr lang="en-US" b="1" dirty="0" smtClean="0">
                <a:solidFill>
                  <a:srgbClr val="FF0000"/>
                </a:solidFill>
              </a:rPr>
              <a:t>**CLICK**</a:t>
            </a:r>
            <a:r>
              <a:rPr lang="en-US" dirty="0" smtClean="0"/>
              <a:t>) two that depend on the scene point and (</a:t>
            </a:r>
            <a:r>
              <a:rPr lang="en-US" b="1" dirty="0" smtClean="0">
                <a:solidFill>
                  <a:srgbClr val="FF0000"/>
                </a:solidFill>
              </a:rPr>
              <a:t>**CLICK**</a:t>
            </a:r>
            <a:r>
              <a:rPr lang="en-US" dirty="0" smtClean="0"/>
              <a:t>) six more that are</a:t>
            </a:r>
            <a:r>
              <a:rPr lang="en-US" baseline="0" dirty="0" smtClean="0"/>
              <a:t> </a:t>
            </a:r>
            <a:r>
              <a:rPr lang="en-US" dirty="0" smtClean="0"/>
              <a:t>specific to the lens.</a:t>
            </a:r>
          </a:p>
          <a:p>
            <a:endParaRPr lang="en-US" dirty="0" smtClean="0"/>
          </a:p>
          <a:p>
            <a:r>
              <a:rPr lang="en-US" dirty="0" smtClean="0"/>
              <a:t>its final expression is actually quite complicated... and the only thing that</a:t>
            </a:r>
            <a:r>
              <a:rPr lang="en-US" baseline="0" dirty="0" smtClean="0"/>
              <a:t> </a:t>
            </a:r>
            <a:r>
              <a:rPr lang="en-US" dirty="0" smtClean="0"/>
              <a:t>matters here is that can be expressed in terms of three matrices---one that</a:t>
            </a:r>
          </a:p>
          <a:p>
            <a:r>
              <a:rPr lang="en-US" dirty="0" smtClean="0"/>
              <a:t>involves only the aberration parameters (</a:t>
            </a:r>
            <a:r>
              <a:rPr lang="en-US" b="1" dirty="0" smtClean="0">
                <a:solidFill>
                  <a:srgbClr val="FF0000"/>
                </a:solidFill>
              </a:rPr>
              <a:t>**CLICK**</a:t>
            </a:r>
            <a:r>
              <a:rPr lang="en-US" dirty="0" smtClean="0"/>
              <a:t>) , one that depends on defocus and</a:t>
            </a:r>
            <a:r>
              <a:rPr lang="en-US" baseline="0" dirty="0" smtClean="0"/>
              <a:t> </a:t>
            </a:r>
            <a:r>
              <a:rPr lang="en-US" dirty="0" smtClean="0"/>
              <a:t>perspective (</a:t>
            </a:r>
            <a:r>
              <a:rPr lang="en-US" b="1" dirty="0" smtClean="0">
                <a:solidFill>
                  <a:srgbClr val="FF0000"/>
                </a:solidFill>
              </a:rPr>
              <a:t>**CLICK**</a:t>
            </a:r>
            <a:r>
              <a:rPr lang="en-US" dirty="0" smtClean="0"/>
              <a:t>)  and one that depends on the pupil coordinates (</a:t>
            </a:r>
            <a:r>
              <a:rPr lang="en-US" b="1" dirty="0" smtClean="0">
                <a:solidFill>
                  <a:srgbClr val="FF0000"/>
                </a:solidFill>
              </a:rPr>
              <a:t>**CLICK**</a:t>
            </a:r>
            <a:r>
              <a:rPr lang="en-US" dirty="0" smtClean="0"/>
              <a:t>)  only.</a:t>
            </a:r>
          </a:p>
          <a:p>
            <a:endParaRPr lang="en-US" dirty="0" smtClean="0"/>
          </a:p>
          <a:p>
            <a:r>
              <a:rPr lang="en-US" dirty="0" smtClean="0"/>
              <a:t>So now that we have a complete model of the behavior of an aberrated lens </a:t>
            </a:r>
            <a:r>
              <a:rPr lang="en-US" b="1" dirty="0" smtClean="0"/>
              <a:t>(</a:t>
            </a:r>
            <a:r>
              <a:rPr lang="en-US" b="1" dirty="0" smtClean="0">
                <a:solidFill>
                  <a:srgbClr val="FF0000"/>
                </a:solidFill>
              </a:rPr>
              <a:t>**CLICK**</a:t>
            </a:r>
            <a:r>
              <a:rPr lang="en-US" b="1" dirty="0" smtClean="0"/>
              <a:t>)</a:t>
            </a:r>
            <a:r>
              <a:rPr lang="en-US" dirty="0" smtClean="0"/>
              <a:t>:</a:t>
            </a:r>
          </a:p>
          <a:p>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32</a:t>
            </a:fld>
            <a:endParaRPr lang="en-US"/>
          </a:p>
        </p:txBody>
      </p:sp>
    </p:spTree>
    <p:extLst>
      <p:ext uri="{BB962C8B-B14F-4D97-AF65-F5344CB8AC3E}">
        <p14:creationId xmlns:p14="http://schemas.microsoft.com/office/powerpoint/2010/main" val="11756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t>
            </a:r>
            <a:r>
              <a:rPr lang="en-US" b="1" dirty="0" smtClean="0">
                <a:solidFill>
                  <a:srgbClr val="FF0000"/>
                </a:solidFill>
              </a:rPr>
              <a:t>**CLICK**</a:t>
            </a:r>
            <a:r>
              <a:rPr lang="en-US" b="1" dirty="0" smtClean="0"/>
              <a:t>)</a:t>
            </a:r>
            <a:r>
              <a:rPr lang="en-US" dirty="0" smtClean="0"/>
              <a:t>we</a:t>
            </a:r>
            <a:r>
              <a:rPr lang="en-US" baseline="0" dirty="0" smtClean="0"/>
              <a:t> </a:t>
            </a:r>
            <a:r>
              <a:rPr lang="en-US" dirty="0" smtClean="0"/>
              <a:t>can finally begin to answer the central question in this work:</a:t>
            </a:r>
          </a:p>
        </p:txBody>
      </p:sp>
      <p:sp>
        <p:nvSpPr>
          <p:cNvPr id="4" name="Slide Number Placeholder 3"/>
          <p:cNvSpPr>
            <a:spLocks noGrp="1"/>
          </p:cNvSpPr>
          <p:nvPr>
            <p:ph type="sldNum" sz="quarter" idx="10"/>
          </p:nvPr>
        </p:nvSpPr>
        <p:spPr/>
        <p:txBody>
          <a:bodyPr/>
          <a:lstStyle/>
          <a:p>
            <a:fld id="{C132758C-F35C-7642-BDA4-61FE8969F9AC}" type="slidenum">
              <a:rPr lang="en-US" smtClean="0"/>
              <a:t>33</a:t>
            </a:fld>
            <a:endParaRPr lang="en-US"/>
          </a:p>
        </p:txBody>
      </p:sp>
    </p:spTree>
    <p:extLst>
      <p:ext uri="{BB962C8B-B14F-4D97-AF65-F5344CB8AC3E}">
        <p14:creationId xmlns:p14="http://schemas.microsoft.com/office/powerpoint/2010/main" val="45261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can we say about the lens and about the scene if all we've got are one or</a:t>
            </a:r>
            <a:r>
              <a:rPr lang="en-US" baseline="0" dirty="0" smtClean="0"/>
              <a:t> </a:t>
            </a:r>
            <a:r>
              <a:rPr lang="en-US" dirty="0" smtClean="0"/>
              <a:t>more blur kernels coming from just one photo.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first look at what we can infer from just one blur kernel in our photo.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34</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More formally, given the eight quantities that describe the true lens and true</a:t>
            </a:r>
            <a:r>
              <a:rPr lang="en-US" baseline="0" dirty="0" smtClean="0"/>
              <a:t> </a:t>
            </a:r>
            <a:r>
              <a:rPr lang="en-US" dirty="0" smtClean="0"/>
              <a:t>scene point whose blurry image we observe, we ask whether if there is an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arrangement of a different point and a different lens that produce the same</a:t>
            </a:r>
            <a:r>
              <a:rPr lang="en-US" baseline="0" dirty="0" smtClean="0"/>
              <a:t> </a:t>
            </a:r>
            <a:r>
              <a:rPr lang="en-US" dirty="0" smtClean="0"/>
              <a:t>image and, by extension, (</a:t>
            </a:r>
            <a:r>
              <a:rPr lang="en-US" b="1" dirty="0" smtClean="0">
                <a:solidFill>
                  <a:srgbClr val="FF0000"/>
                </a:solidFill>
              </a:rPr>
              <a:t>**CLICK**</a:t>
            </a:r>
            <a:r>
              <a:rPr lang="en-US" dirty="0" smtClean="0"/>
              <a:t>) the same ray intersection function.</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35</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the answer is that there is actually a three-</a:t>
            </a:r>
            <a:r>
              <a:rPr lang="en-US" dirty="0" err="1" smtClean="0"/>
              <a:t>paramater</a:t>
            </a:r>
            <a:r>
              <a:rPr lang="en-US" dirty="0" smtClean="0"/>
              <a:t> family of</a:t>
            </a:r>
            <a:r>
              <a:rPr lang="en-US" baseline="0" dirty="0" smtClean="0"/>
              <a:t> </a:t>
            </a:r>
            <a:r>
              <a:rPr lang="en-US" dirty="0" smtClean="0"/>
              <a:t>arrangements that can do this. The first parameter of this family (</a:t>
            </a:r>
            <a:r>
              <a:rPr lang="en-US" b="1" dirty="0" smtClean="0">
                <a:solidFill>
                  <a:srgbClr val="FF0000"/>
                </a:solidFill>
              </a:rPr>
              <a:t>**CLICK**</a:t>
            </a:r>
            <a:r>
              <a:rPr lang="en-US" dirty="0" smtClean="0"/>
              <a:t>) is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radius of the pupil: basically, no matter what radius we choose for the</a:t>
            </a:r>
            <a:r>
              <a:rPr lang="en-US" baseline="0" dirty="0" smtClean="0"/>
              <a:t> </a:t>
            </a:r>
            <a:r>
              <a:rPr lang="en-US" dirty="0" smtClean="0"/>
              <a:t>pupil of the lens, we can always find an alterative arrangement in which the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defocus and aberration </a:t>
            </a:r>
            <a:r>
              <a:rPr lang="en-US" dirty="0" err="1" smtClean="0"/>
              <a:t>paramaters</a:t>
            </a:r>
            <a:r>
              <a:rPr lang="en-US" dirty="0" smtClean="0"/>
              <a:t> are adjusted to compensate for the radius we</a:t>
            </a:r>
            <a:r>
              <a:rPr lang="en-US" baseline="0" dirty="0" smtClean="0"/>
              <a:t> </a:t>
            </a:r>
            <a:r>
              <a:rPr lang="en-US" dirty="0" smtClean="0"/>
              <a:t>chose.</a:t>
            </a:r>
          </a:p>
        </p:txBody>
      </p:sp>
      <p:sp>
        <p:nvSpPr>
          <p:cNvPr id="4" name="Slide Number Placeholder 3"/>
          <p:cNvSpPr>
            <a:spLocks noGrp="1"/>
          </p:cNvSpPr>
          <p:nvPr>
            <p:ph type="sldNum" sz="quarter" idx="10"/>
          </p:nvPr>
        </p:nvSpPr>
        <p:spPr/>
        <p:txBody>
          <a:bodyPr/>
          <a:lstStyle/>
          <a:p>
            <a:fld id="{0019D93B-48EF-2F4D-A918-20A6E17A2DA7}" type="slidenum">
              <a:rPr lang="en-US" smtClean="0"/>
              <a:t>36</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other two parameters of the family are the point's perspective projection</a:t>
            </a:r>
            <a:r>
              <a:rPr lang="en-US" baseline="0" dirty="0" smtClean="0"/>
              <a:t> </a:t>
            </a:r>
            <a:r>
              <a:rPr lang="en-US" dirty="0" smtClean="0"/>
              <a:t>and defocus. Again, we can choose any arbitrary value for these parameters and</a:t>
            </a:r>
            <a:r>
              <a:rPr lang="en-US" baseline="0" dirty="0" smtClean="0"/>
              <a:t> </a:t>
            </a:r>
            <a:r>
              <a:rPr lang="en-US" dirty="0" smtClean="0"/>
              <a:t>there will always be another lens and another point whose blur consistency with</a:t>
            </a:r>
            <a:r>
              <a:rPr lang="en-US" baseline="0" dirty="0" smtClean="0"/>
              <a:t> </a:t>
            </a:r>
            <a:r>
              <a:rPr lang="en-US" dirty="0" smtClean="0"/>
              <a:t>the true lens and the true point is guaranteed.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Proving these facts…</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37</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basically boils down to finding the degrees of</a:t>
            </a:r>
            <a:r>
              <a:rPr lang="en-US" baseline="0" dirty="0" smtClean="0"/>
              <a:t> </a:t>
            </a:r>
            <a:r>
              <a:rPr lang="en-US" dirty="0" smtClean="0"/>
              <a:t>freedom of a system of polynomial equations derived from the ray intersection</a:t>
            </a:r>
            <a:r>
              <a:rPr lang="en-US" baseline="0" dirty="0" smtClean="0"/>
              <a:t> </a:t>
            </a:r>
            <a:r>
              <a:rPr lang="en-US" dirty="0" smtClean="0"/>
              <a:t>function.</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38</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though it should come as no surprise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32758C-F35C-7642-BDA4-61FE8969F9AC}" type="slidenum">
              <a:rPr lang="en-US" smtClean="0"/>
              <a:t>39</a:t>
            </a:fld>
            <a:endParaRPr lang="en-US"/>
          </a:p>
        </p:txBody>
      </p:sp>
    </p:spTree>
    <p:extLst>
      <p:ext uri="{BB962C8B-B14F-4D97-AF65-F5344CB8AC3E}">
        <p14:creationId xmlns:p14="http://schemas.microsoft.com/office/powerpoint/2010/main" val="4526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019D93B-48EF-2F4D-A918-20A6E17A2DA7}" type="slidenum">
              <a:rPr lang="en-US" smtClean="0"/>
              <a:t>4</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that we can't get complete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information about the lens from just one blur kernel, the situation is *much*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more interesting when we know several of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40</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Since all these blur kernels come from the same lens and the same photo, they</a:t>
            </a:r>
            <a:r>
              <a:rPr lang="en-US" baseline="0" dirty="0" smtClean="0"/>
              <a:t> </a:t>
            </a:r>
            <a:r>
              <a:rPr lang="en-US" dirty="0" smtClean="0"/>
              <a:t>share the same lens parameters (</a:t>
            </a:r>
            <a:r>
              <a:rPr lang="en-US" b="1" dirty="0" smtClean="0">
                <a:solidFill>
                  <a:srgbClr val="FF0000"/>
                </a:solidFill>
              </a:rPr>
              <a:t>**CLICK**</a:t>
            </a:r>
            <a:r>
              <a:rPr lang="en-US" dirty="0" smtClean="0"/>
              <a:t>) and differ only by the fact that they are</a:t>
            </a:r>
            <a:r>
              <a:rPr lang="en-US" baseline="0" dirty="0" smtClean="0"/>
              <a:t> </a:t>
            </a:r>
            <a:r>
              <a:rPr lang="en-US" dirty="0" smtClean="0"/>
              <a:t>produced by different points at potentially different depths(</a:t>
            </a:r>
            <a:r>
              <a:rPr lang="en-US" b="1" dirty="0" smtClean="0">
                <a:solidFill>
                  <a:srgbClr val="FF0000"/>
                </a:solidFill>
              </a:rPr>
              <a:t>**CLICK**</a:t>
            </a:r>
            <a:r>
              <a:rPr lang="en-US" dirty="0" smtClean="0"/>
              <a:t>) . If we ignore the</a:t>
            </a:r>
            <a:r>
              <a:rPr lang="en-US" baseline="0" dirty="0" smtClean="0"/>
              <a:t> </a:t>
            </a:r>
            <a:r>
              <a:rPr lang="en-US" dirty="0" smtClean="0"/>
              <a:t>pupil radius which is always ambiguous, the inference problem now amounts to</a:t>
            </a:r>
            <a:r>
              <a:rPr lang="en-US" baseline="0" dirty="0" smtClean="0"/>
              <a:t> </a:t>
            </a:r>
            <a:r>
              <a:rPr lang="en-US" dirty="0" smtClean="0"/>
              <a:t>solving for 5 lens unknowns and 2K scene unknowns. ... And this brings us to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main result: .... </a:t>
            </a:r>
          </a:p>
        </p:txBody>
      </p:sp>
      <p:sp>
        <p:nvSpPr>
          <p:cNvPr id="4" name="Slide Number Placeholder 3"/>
          <p:cNvSpPr>
            <a:spLocks noGrp="1"/>
          </p:cNvSpPr>
          <p:nvPr>
            <p:ph type="sldNum" sz="quarter" idx="10"/>
          </p:nvPr>
        </p:nvSpPr>
        <p:spPr/>
        <p:txBody>
          <a:bodyPr/>
          <a:lstStyle/>
          <a:p>
            <a:fld id="{0019D93B-48EF-2F4D-A918-20A6E17A2DA7}" type="slidenum">
              <a:rPr lang="en-US" smtClean="0"/>
              <a:t>41</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[**SLOW**]</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that this problem does not have any degrees of freedom when the number of</a:t>
            </a:r>
            <a:r>
              <a:rPr lang="en-US" baseline="0" dirty="0" smtClean="0"/>
              <a:t> </a:t>
            </a:r>
            <a:r>
              <a:rPr lang="en-US" dirty="0" smtClean="0"/>
              <a:t>points is at least 3. To get this result we again analyze the system of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polynomial equations that describes all the available multi-point constraints,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you can find the details in the paper</a:t>
            </a:r>
          </a:p>
        </p:txBody>
      </p:sp>
      <p:sp>
        <p:nvSpPr>
          <p:cNvPr id="4" name="Slide Number Placeholder 3"/>
          <p:cNvSpPr>
            <a:spLocks noGrp="1"/>
          </p:cNvSpPr>
          <p:nvPr>
            <p:ph type="sldNum" sz="quarter" idx="10"/>
          </p:nvPr>
        </p:nvSpPr>
        <p:spPr/>
        <p:txBody>
          <a:bodyPr/>
          <a:lstStyle/>
          <a:p>
            <a:fld id="{0019D93B-48EF-2F4D-A918-20A6E17A2DA7}" type="slidenum">
              <a:rPr lang="en-US" smtClean="0"/>
              <a:t>42</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I’ll show some preliminary experiments to illustrate how our theory works in practice.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32758C-F35C-7642-BDA4-61FE8969F9AC}" type="slidenum">
              <a:rPr lang="en-US" smtClean="0"/>
              <a:t>43</a:t>
            </a:fld>
            <a:endParaRPr lang="en-US"/>
          </a:p>
        </p:txBody>
      </p:sp>
    </p:spTree>
    <p:extLst>
      <p:ext uri="{BB962C8B-B14F-4D97-AF65-F5344CB8AC3E}">
        <p14:creationId xmlns:p14="http://schemas.microsoft.com/office/powerpoint/2010/main" val="45261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perform our experiments with a Canon SLR camera with a lens that exhibits significant aberration at three different focus settings. </a:t>
            </a:r>
          </a:p>
          <a:p>
            <a:r>
              <a:rPr lang="en-US" dirty="0" smtClean="0"/>
              <a:t>We capture the PSF with a planar target mounted on a linear translational stage. We move the target to 41 different locations to produce blur kernels of 41 different defocus levels.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[**CLICK**]</a:t>
            </a:r>
          </a:p>
          <a:p>
            <a:r>
              <a:rPr lang="en-US" dirty="0" smtClean="0"/>
              <a:t>We fit the</a:t>
            </a:r>
            <a:r>
              <a:rPr lang="en-US" baseline="0" dirty="0" smtClean="0"/>
              <a:t> PSFs by estimate the depth and aberration parameters for the scene and predict the blur kernel for all depths.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[**CLICK**]</a:t>
            </a:r>
          </a:p>
          <a:p>
            <a:r>
              <a:rPr lang="en-US" dirty="0" smtClean="0"/>
              <a:t>Finally we measure</a:t>
            </a:r>
            <a:r>
              <a:rPr lang="en-US" baseline="0" dirty="0" smtClean="0"/>
              <a:t> the quality of the predicted kernel by comparing it with the ground truth.</a:t>
            </a:r>
            <a:endParaRPr lang="en-US" dirty="0" smtClean="0"/>
          </a:p>
        </p:txBody>
      </p:sp>
      <p:sp>
        <p:nvSpPr>
          <p:cNvPr id="4" name="Slide Number Placeholder 3"/>
          <p:cNvSpPr>
            <a:spLocks noGrp="1"/>
          </p:cNvSpPr>
          <p:nvPr>
            <p:ph type="sldNum" sz="quarter" idx="10"/>
          </p:nvPr>
        </p:nvSpPr>
        <p:spPr/>
        <p:txBody>
          <a:bodyPr/>
          <a:lstStyle/>
          <a:p>
            <a:fld id="{C132758C-F35C-7642-BDA4-61FE8969F9AC}" type="slidenum">
              <a:rPr lang="en-US" smtClean="0"/>
              <a:t>44</a:t>
            </a:fld>
            <a:endParaRPr lang="en-US"/>
          </a:p>
        </p:txBody>
      </p:sp>
    </p:spTree>
    <p:extLst>
      <p:ext uri="{BB962C8B-B14F-4D97-AF65-F5344CB8AC3E}">
        <p14:creationId xmlns:p14="http://schemas.microsoft.com/office/powerpoint/2010/main" val="930259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position we take a photo at large aperture like this one and another one at smaller aperture to predict the sharp appearance of the photo.</a:t>
            </a:r>
          </a:p>
          <a:p>
            <a:endParaRPr lang="en-US" dirty="0" smtClean="0"/>
          </a:p>
          <a:p>
            <a:r>
              <a:rPr lang="en-US" dirty="0" smtClean="0"/>
              <a:t>We use the top-left quadrant of the photo which is completely covered by the known texture.</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45</a:t>
            </a:fld>
            <a:endParaRPr lang="en-US"/>
          </a:p>
        </p:txBody>
      </p:sp>
    </p:spTree>
    <p:extLst>
      <p:ext uri="{BB962C8B-B14F-4D97-AF65-F5344CB8AC3E}">
        <p14:creationId xmlns:p14="http://schemas.microsoft.com/office/powerpoint/2010/main" val="930259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divide the quadrant into 12x8 regions</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46</a:t>
            </a:fld>
            <a:endParaRPr lang="en-US"/>
          </a:p>
        </p:txBody>
      </p:sp>
    </p:spTree>
    <p:extLst>
      <p:ext uri="{BB962C8B-B14F-4D97-AF65-F5344CB8AC3E}">
        <p14:creationId xmlns:p14="http://schemas.microsoft.com/office/powerpoint/2010/main" val="930259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acquire 12x8 blur kernels for each of the 41 defocus levels.</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47</a:t>
            </a:fld>
            <a:endParaRPr lang="en-US"/>
          </a:p>
        </p:txBody>
      </p:sp>
    </p:spTree>
    <p:extLst>
      <p:ext uri="{BB962C8B-B14F-4D97-AF65-F5344CB8AC3E}">
        <p14:creationId xmlns:p14="http://schemas.microsoft.com/office/powerpoint/2010/main" val="930259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first infer the parameters from a single source.</a:t>
            </a:r>
            <a:endParaRPr lang="en-US" dirty="0" smtClean="0"/>
          </a:p>
          <a:p>
            <a:r>
              <a:rPr lang="en-US" dirty="0" smtClean="0"/>
              <a:t>Because single</a:t>
            </a:r>
            <a:r>
              <a:rPr lang="en-US" baseline="0" dirty="0" smtClean="0"/>
              <a:t> source estimation</a:t>
            </a:r>
            <a:r>
              <a:rPr lang="en-US" dirty="0" smtClean="0"/>
              <a:t> is unconstrained, we regularize the solution assuming the defocus is known and set it to the ground-truth and there is no field distortion. We have also tried to </a:t>
            </a:r>
            <a:r>
              <a:rPr lang="en-US" b="0" dirty="0" smtClean="0">
                <a:solidFill>
                  <a:srgbClr val="FF0000"/>
                </a:solidFill>
              </a:rPr>
              <a:t>use ground-truth field distortion as input, and the results are almost the same.</a:t>
            </a:r>
          </a:p>
          <a:p>
            <a:r>
              <a:rPr lang="en-US" b="1" dirty="0" smtClean="0">
                <a:solidFill>
                  <a:srgbClr val="FF0000"/>
                </a:solidFill>
              </a:rPr>
              <a:t>[**CLICK**]</a:t>
            </a:r>
          </a:p>
          <a:p>
            <a:r>
              <a:rPr lang="en-US" dirty="0" smtClean="0"/>
              <a:t>We fit</a:t>
            </a:r>
            <a:r>
              <a:rPr lang="en-US" baseline="0" dirty="0" smtClean="0"/>
              <a:t> the model by maximizing over the cross-correlation between the fitted and observed kernel.</a:t>
            </a:r>
          </a:p>
          <a:p>
            <a:endParaRPr lang="en-US" baseline="0" dirty="0" smtClean="0"/>
          </a:p>
          <a:p>
            <a:r>
              <a:rPr lang="en-US" dirty="0" smtClean="0"/>
              <a:t>Here I’ll go through an example where the input depth…</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48</a:t>
            </a:fld>
            <a:endParaRPr lang="en-US"/>
          </a:p>
        </p:txBody>
      </p:sp>
    </p:spTree>
    <p:extLst>
      <p:ext uri="{BB962C8B-B14F-4D97-AF65-F5344CB8AC3E}">
        <p14:creationId xmlns:p14="http://schemas.microsoft.com/office/powerpoint/2010/main" val="930259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20</a:t>
            </a:r>
            <a:r>
              <a:rPr lang="en-US" baseline="0" dirty="0" smtClean="0"/>
              <a:t> </a:t>
            </a:r>
            <a:r>
              <a:rPr lang="en-US" baseline="0" dirty="0" err="1" smtClean="0"/>
              <a:t>DoF</a:t>
            </a:r>
            <a:r>
              <a:rPr lang="en-US" baseline="0" dirty="0" smtClean="0"/>
              <a:t> further away from the in-focus plane. At this particular depth, …</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49</a:t>
            </a:fld>
            <a:endParaRPr lang="en-US"/>
          </a:p>
        </p:txBody>
      </p:sp>
    </p:spTree>
    <p:extLst>
      <p:ext uri="{BB962C8B-B14F-4D97-AF65-F5344CB8AC3E}">
        <p14:creationId xmlns:p14="http://schemas.microsoft.com/office/powerpoint/2010/main" val="34173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019D93B-48EF-2F4D-A918-20A6E17A2DA7}" type="slidenum">
              <a:rPr lang="en-US" smtClean="0"/>
              <a:t>5</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get reasonable fitting in</a:t>
            </a:r>
            <a:r>
              <a:rPr lang="en-US" baseline="0" dirty="0" smtClean="0"/>
              <a:t> the corner though we cannot perfectly reproduce the ground-truth because we have completely ignored </a:t>
            </a:r>
            <a:r>
              <a:rPr lang="en-US" baseline="0" dirty="0" err="1" smtClean="0"/>
              <a:t>vignetting</a:t>
            </a:r>
            <a:r>
              <a:rPr lang="en-US" baseline="0" dirty="0" smtClean="0"/>
              <a:t>.</a:t>
            </a:r>
          </a:p>
          <a:p>
            <a:r>
              <a:rPr lang="en-US" baseline="0" dirty="0" smtClean="0"/>
              <a:t>(</a:t>
            </a:r>
            <a:r>
              <a:rPr lang="en-US" b="1" baseline="0" dirty="0" smtClean="0">
                <a:solidFill>
                  <a:srgbClr val="FF0000"/>
                </a:solidFill>
              </a:rPr>
              <a:t>**CLICK**</a:t>
            </a:r>
            <a:r>
              <a:rPr lang="en-US" baseline="0" dirty="0" smtClean="0"/>
              <a:t>)</a:t>
            </a:r>
          </a:p>
          <a:p>
            <a:r>
              <a:rPr lang="en-US" baseline="0" dirty="0" smtClean="0"/>
              <a:t>However, our estimation in the center of the photo does not produce the ringing structure well. This is probably because </a:t>
            </a:r>
            <a:r>
              <a:rPr lang="en-US" baseline="0" dirty="0" err="1" smtClean="0"/>
              <a:t>numericaly</a:t>
            </a:r>
            <a:r>
              <a:rPr lang="en-US" baseline="0" dirty="0" smtClean="0"/>
              <a:t> spherical aberration is unstable near the </a:t>
            </a:r>
            <a:r>
              <a:rPr lang="en-US" baseline="0" dirty="0" err="1" smtClean="0"/>
              <a:t>groundtruth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50</a:t>
            </a:fld>
            <a:endParaRPr lang="en-US"/>
          </a:p>
        </p:txBody>
      </p:sp>
    </p:spTree>
    <p:extLst>
      <p:ext uri="{BB962C8B-B14F-4D97-AF65-F5344CB8AC3E}">
        <p14:creationId xmlns:p14="http://schemas.microsoft.com/office/powerpoint/2010/main" val="341733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bias propagates</a:t>
            </a:r>
            <a:r>
              <a:rPr lang="en-US" baseline="0" dirty="0" smtClean="0"/>
              <a:t> to the prediction in other depths,</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51</a:t>
            </a:fld>
            <a:endParaRPr lang="en-US"/>
          </a:p>
        </p:txBody>
      </p:sp>
    </p:spTree>
    <p:extLst>
      <p:ext uri="{BB962C8B-B14F-4D97-AF65-F5344CB8AC3E}">
        <p14:creationId xmlns:p14="http://schemas.microsoft.com/office/powerpoint/2010/main" val="3417332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52</a:t>
            </a:fld>
            <a:endParaRPr lang="en-US"/>
          </a:p>
        </p:txBody>
      </p:sp>
    </p:spTree>
    <p:extLst>
      <p:ext uri="{BB962C8B-B14F-4D97-AF65-F5344CB8AC3E}">
        <p14:creationId xmlns:p14="http://schemas.microsoft.com/office/powerpoint/2010/main" val="341733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estimate from</a:t>
            </a:r>
            <a:r>
              <a:rPr lang="en-US" baseline="0" dirty="0" smtClean="0"/>
              <a:t> multi-points,</a:t>
            </a:r>
          </a:p>
          <a:p>
            <a:r>
              <a:rPr lang="en-US" b="1" baseline="0" dirty="0" smtClean="0">
                <a:solidFill>
                  <a:srgbClr val="FF0000"/>
                </a:solidFill>
              </a:rPr>
              <a:t>[**CLICK**]</a:t>
            </a:r>
          </a:p>
          <a:p>
            <a:r>
              <a:rPr lang="en-US" baseline="0" dirty="0" smtClean="0"/>
              <a:t> we don’t apply any prior on the parameters.</a:t>
            </a:r>
            <a:endParaRPr lang="en-US" dirty="0" smtClean="0"/>
          </a:p>
          <a:p>
            <a:r>
              <a:rPr lang="en-US" dirty="0" smtClean="0"/>
              <a:t>Although the blur kernels belong to a single plane, we don’t assume constant depth when we do the estimation. So we estimate K defocus plus 5 aberration parameters.</a:t>
            </a:r>
          </a:p>
        </p:txBody>
      </p:sp>
      <p:sp>
        <p:nvSpPr>
          <p:cNvPr id="4" name="Slide Number Placeholder 3"/>
          <p:cNvSpPr>
            <a:spLocks noGrp="1"/>
          </p:cNvSpPr>
          <p:nvPr>
            <p:ph type="sldNum" sz="quarter" idx="10"/>
          </p:nvPr>
        </p:nvSpPr>
        <p:spPr/>
        <p:txBody>
          <a:bodyPr/>
          <a:lstStyle/>
          <a:p>
            <a:fld id="{C132758C-F35C-7642-BDA4-61FE8969F9AC}" type="slidenum">
              <a:rPr lang="en-US" smtClean="0"/>
              <a:t>53</a:t>
            </a:fld>
            <a:endParaRPr lang="en-US"/>
          </a:p>
        </p:txBody>
      </p:sp>
    </p:spTree>
    <p:extLst>
      <p:ext uri="{BB962C8B-B14F-4D97-AF65-F5344CB8AC3E}">
        <p14:creationId xmlns:p14="http://schemas.microsoft.com/office/powerpoint/2010/main" val="930259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Here’s an example where we use 5 blur kernels</a:t>
            </a:r>
            <a:r>
              <a:rPr lang="en-US" baseline="0" dirty="0" smtClean="0"/>
              <a:t> as input.</a:t>
            </a:r>
            <a:endParaRPr lang="en-US" dirty="0" smtClean="0"/>
          </a:p>
        </p:txBody>
      </p:sp>
      <p:sp>
        <p:nvSpPr>
          <p:cNvPr id="4" name="Slide Number Placeholder 3"/>
          <p:cNvSpPr>
            <a:spLocks noGrp="1"/>
          </p:cNvSpPr>
          <p:nvPr>
            <p:ph type="sldNum" sz="quarter" idx="10"/>
          </p:nvPr>
        </p:nvSpPr>
        <p:spPr/>
        <p:txBody>
          <a:bodyPr/>
          <a:lstStyle/>
          <a:p>
            <a:fld id="{C132758C-F35C-7642-BDA4-61FE8969F9AC}" type="slidenum">
              <a:rPr lang="en-US" smtClean="0"/>
              <a:t>54</a:t>
            </a:fld>
            <a:endParaRPr lang="en-US"/>
          </a:p>
        </p:txBody>
      </p:sp>
    </p:spTree>
    <p:extLst>
      <p:ext uri="{BB962C8B-B14F-4D97-AF65-F5344CB8AC3E}">
        <p14:creationId xmlns:p14="http://schemas.microsoft.com/office/powerpoint/2010/main" val="3417332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regard to fitting quality, we get reasonably good fitting for the corner PSF, but the center PSF is not well fitted, because the aberration is more complex than what Seidel aberration can model.</a:t>
            </a:r>
          </a:p>
        </p:txBody>
      </p:sp>
      <p:sp>
        <p:nvSpPr>
          <p:cNvPr id="4" name="Slide Number Placeholder 3"/>
          <p:cNvSpPr>
            <a:spLocks noGrp="1"/>
          </p:cNvSpPr>
          <p:nvPr>
            <p:ph type="sldNum" sz="quarter" idx="10"/>
          </p:nvPr>
        </p:nvSpPr>
        <p:spPr/>
        <p:txBody>
          <a:bodyPr/>
          <a:lstStyle/>
          <a:p>
            <a:fld id="{C132758C-F35C-7642-BDA4-61FE8969F9AC}" type="slidenum">
              <a:rPr lang="en-US" smtClean="0"/>
              <a:t>55</a:t>
            </a:fld>
            <a:endParaRPr lang="en-US"/>
          </a:p>
        </p:txBody>
      </p:sp>
    </p:spTree>
    <p:extLst>
      <p:ext uri="{BB962C8B-B14F-4D97-AF65-F5344CB8AC3E}">
        <p14:creationId xmlns:p14="http://schemas.microsoft.com/office/powerpoint/2010/main" val="341733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prediction for blur kernels of points on the other side of the in-focus plane. </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56</a:t>
            </a:fld>
            <a:endParaRPr lang="en-US"/>
          </a:p>
        </p:txBody>
      </p:sp>
    </p:spTree>
    <p:extLst>
      <p:ext uri="{BB962C8B-B14F-4D97-AF65-F5344CB8AC3E}">
        <p14:creationId xmlns:p14="http://schemas.microsoft.com/office/powerpoint/2010/main" val="341733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see multi-source calibration constrain the spherical aberration better in practice.</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57</a:t>
            </a:fld>
            <a:endParaRPr lang="en-US"/>
          </a:p>
        </p:txBody>
      </p:sp>
    </p:spTree>
    <p:extLst>
      <p:ext uri="{BB962C8B-B14F-4D97-AF65-F5344CB8AC3E}">
        <p14:creationId xmlns:p14="http://schemas.microsoft.com/office/powerpoint/2010/main" val="341733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performed this experiment with different inputs using blur kernels due to 41 different depths. </a:t>
            </a:r>
          </a:p>
          <a:p>
            <a:r>
              <a:rPr lang="en-US" baseline="0" dirty="0" smtClean="0"/>
              <a:t>For each input, we evaluate the quality of prediction for 41 different depth. So we end up getting this square matrix with each element expressing the mean correlation between predicted PSF and </a:t>
            </a:r>
            <a:r>
              <a:rPr lang="en-US" baseline="0" dirty="0" err="1" smtClean="0"/>
              <a:t>groundtruth</a:t>
            </a:r>
            <a:r>
              <a:rPr lang="en-US" baseline="0" dirty="0" smtClean="0"/>
              <a:t>.</a:t>
            </a:r>
          </a:p>
          <a:p>
            <a:r>
              <a:rPr lang="en-US" baseline="0" dirty="0" err="1" smtClean="0"/>
              <a:t>Generallly</a:t>
            </a:r>
            <a:r>
              <a:rPr lang="en-US" baseline="0" dirty="0" smtClean="0"/>
              <a:t> we get very good fitting results, but the quality degrades when the kernel has small sizes, because inverting PSF to the ray intersection function is numerically unstable there.</a:t>
            </a:r>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58</a:t>
            </a:fld>
            <a:endParaRPr lang="en-US"/>
          </a:p>
        </p:txBody>
      </p:sp>
    </p:spTree>
    <p:extLst>
      <p:ext uri="{BB962C8B-B14F-4D97-AF65-F5344CB8AC3E}">
        <p14:creationId xmlns:p14="http://schemas.microsoft.com/office/powerpoint/2010/main" val="3191539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observe this situation throughout different focus settings and with different number of sources.</a:t>
            </a:r>
          </a:p>
          <a:p>
            <a:r>
              <a:rPr lang="en-US" baseline="0" dirty="0" smtClean="0"/>
              <a:t>This indicates nearly in-focus blur kernels are not reliable for recovering lens parameters in practice.</a:t>
            </a:r>
          </a:p>
        </p:txBody>
      </p:sp>
      <p:sp>
        <p:nvSpPr>
          <p:cNvPr id="4" name="Slide Number Placeholder 3"/>
          <p:cNvSpPr>
            <a:spLocks noGrp="1"/>
          </p:cNvSpPr>
          <p:nvPr>
            <p:ph type="sldNum" sz="quarter" idx="10"/>
          </p:nvPr>
        </p:nvSpPr>
        <p:spPr/>
        <p:txBody>
          <a:bodyPr/>
          <a:lstStyle/>
          <a:p>
            <a:fld id="{C132758C-F35C-7642-BDA4-61FE8969F9AC}" type="slidenum">
              <a:rPr lang="en-US" smtClean="0"/>
              <a:t>59</a:t>
            </a:fld>
            <a:endParaRPr lang="en-US"/>
          </a:p>
        </p:txBody>
      </p:sp>
    </p:spTree>
    <p:extLst>
      <p:ext uri="{BB962C8B-B14F-4D97-AF65-F5344CB8AC3E}">
        <p14:creationId xmlns:p14="http://schemas.microsoft.com/office/powerpoint/2010/main" val="61272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019D93B-48EF-2F4D-A918-20A6E17A2DA7}" type="slidenum">
              <a:rPr lang="en-US" smtClean="0"/>
              <a:t>6</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this work is just a very early attempt to understand the problem</a:t>
            </a:r>
            <a:r>
              <a:rPr lang="en-US" baseline="0" dirty="0" smtClean="0"/>
              <a:t> </a:t>
            </a:r>
            <a:r>
              <a:rPr lang="en-US" dirty="0" smtClean="0"/>
              <a:t>of inferring scene and </a:t>
            </a:r>
            <a:r>
              <a:rPr lang="en-US" smtClean="0"/>
              <a:t>lens information </a:t>
            </a:r>
            <a:r>
              <a:rPr lang="en-US" dirty="0" smtClean="0"/>
              <a:t>from aberrated photos. This is a very</a:t>
            </a:r>
            <a:r>
              <a:rPr lang="en-US" baseline="0" dirty="0" smtClean="0"/>
              <a:t> </a:t>
            </a:r>
            <a:r>
              <a:rPr lang="en-US" dirty="0" smtClean="0"/>
              <a:t>hard problem, and all we can say right now is that there at least *some* hope</a:t>
            </a:r>
            <a:r>
              <a:rPr lang="en-US" baseline="0" dirty="0" smtClean="0"/>
              <a:t> </a:t>
            </a:r>
            <a:r>
              <a:rPr lang="en-US" dirty="0" smtClean="0"/>
              <a:t>that practical one-shot algorithms could be designed for aberration correction,</a:t>
            </a:r>
            <a:r>
              <a:rPr lang="en-US" baseline="0" dirty="0" smtClean="0"/>
              <a:t> </a:t>
            </a:r>
            <a:r>
              <a:rPr lang="en-US" dirty="0" smtClean="0"/>
              <a:t>lens self-calibration and reconstruction.</a:t>
            </a:r>
          </a:p>
          <a:p>
            <a:endParaRPr lang="en-US" dirty="0" smtClean="0"/>
          </a:p>
          <a:p>
            <a:r>
              <a:rPr lang="en-US" dirty="0" smtClean="0"/>
              <a:t>On the practical side, we believe that optics-derived PSF models like the one</a:t>
            </a:r>
            <a:r>
              <a:rPr lang="en-US" baseline="0" dirty="0" smtClean="0"/>
              <a:t> </a:t>
            </a:r>
            <a:r>
              <a:rPr lang="en-US" dirty="0" smtClean="0"/>
              <a:t>presented here are a potentially very useful tool because they rely on fewer</a:t>
            </a:r>
          </a:p>
          <a:p>
            <a:r>
              <a:rPr lang="en-US" dirty="0" smtClean="0"/>
              <a:t>parameters and have a predictive power that other models do not have.</a:t>
            </a:r>
          </a:p>
          <a:p>
            <a:endParaRPr lang="en-US" dirty="0" smtClean="0"/>
          </a:p>
          <a:p>
            <a:r>
              <a:rPr lang="en-US" dirty="0" smtClean="0"/>
              <a:t>Thank you</a:t>
            </a:r>
          </a:p>
          <a:p>
            <a:endParaRPr lang="en-US" dirty="0"/>
          </a:p>
        </p:txBody>
      </p:sp>
      <p:sp>
        <p:nvSpPr>
          <p:cNvPr id="4" name="Slide Number Placeholder 3"/>
          <p:cNvSpPr>
            <a:spLocks noGrp="1"/>
          </p:cNvSpPr>
          <p:nvPr>
            <p:ph type="sldNum" sz="quarter" idx="10"/>
          </p:nvPr>
        </p:nvSpPr>
        <p:spPr/>
        <p:txBody>
          <a:bodyPr/>
          <a:lstStyle/>
          <a:p>
            <a:fld id="{C132758C-F35C-7642-BDA4-61FE8969F9AC}" type="slidenum">
              <a:rPr lang="en-US" smtClean="0"/>
              <a:t>60</a:t>
            </a:fld>
            <a:endParaRPr lang="en-US"/>
          </a:p>
        </p:txBody>
      </p:sp>
    </p:spTree>
    <p:extLst>
      <p:ext uri="{BB962C8B-B14F-4D97-AF65-F5344CB8AC3E}">
        <p14:creationId xmlns:p14="http://schemas.microsoft.com/office/powerpoint/2010/main" val="3010162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of this, the point spread function of aberrated lenses is in general a</a:t>
            </a:r>
            <a:r>
              <a:rPr lang="en-US" baseline="0" dirty="0" smtClean="0"/>
              <a:t> </a:t>
            </a:r>
            <a:r>
              <a:rPr lang="en-US" dirty="0" smtClean="0"/>
              <a:t>five dimensional function.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Given a 2D position on the sensor and the depth(</a:t>
            </a:r>
            <a:r>
              <a:rPr lang="en-US" b="1" dirty="0" smtClean="0">
                <a:solidFill>
                  <a:srgbClr val="FF0000"/>
                </a:solidFill>
              </a:rPr>
              <a:t>**CLICK**</a:t>
            </a:r>
            <a:r>
              <a:rPr lang="en-US" dirty="0" smtClean="0"/>
              <a:t>) of a scene point, this function returns the point's blurry image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solidFill>
                  <a:srgbClr val="FF0000"/>
                </a:solidFill>
              </a:rPr>
              <a:t>**CLICK**</a:t>
            </a:r>
            <a:r>
              <a:rPr lang="en-US" dirty="0" smtClean="0"/>
              <a:t>), also known as the blur kernel. This kernel can change quite a bit for</a:t>
            </a:r>
            <a:r>
              <a:rPr lang="en-US" baseline="0" dirty="0" smtClean="0"/>
              <a:t> </a:t>
            </a:r>
            <a:r>
              <a:rPr lang="en-US" dirty="0" smtClean="0"/>
              <a:t>different positions on the sensor (</a:t>
            </a:r>
            <a:r>
              <a:rPr lang="en-US" b="1" dirty="0" smtClean="0">
                <a:solidFill>
                  <a:srgbClr val="FF0000"/>
                </a:solidFill>
              </a:rPr>
              <a:t>**CLICK*</a:t>
            </a:r>
            <a:r>
              <a:rPr lang="en-US" b="1" dirty="0" smtClean="0"/>
              <a:t>*</a:t>
            </a:r>
            <a:r>
              <a:rPr lang="en-US" dirty="0" smtClean="0"/>
              <a:t>)</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7</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can change quite dramatically for</a:t>
            </a:r>
            <a:r>
              <a:rPr lang="en-US" baseline="0" dirty="0" smtClean="0"/>
              <a:t> </a:t>
            </a:r>
            <a:r>
              <a:rPr lang="en-US" dirty="0" smtClean="0"/>
              <a:t>points at different depths</a:t>
            </a:r>
            <a:endParaRPr lang="en-US" dirty="0"/>
          </a:p>
        </p:txBody>
      </p:sp>
      <p:sp>
        <p:nvSpPr>
          <p:cNvPr id="4" name="Slide Number Placeholder 3"/>
          <p:cNvSpPr>
            <a:spLocks noGrp="1"/>
          </p:cNvSpPr>
          <p:nvPr>
            <p:ph type="sldNum" sz="quarter" idx="10"/>
          </p:nvPr>
        </p:nvSpPr>
        <p:spPr/>
        <p:txBody>
          <a:bodyPr/>
          <a:lstStyle/>
          <a:p>
            <a:fld id="{0019D93B-48EF-2F4D-A918-20A6E17A2DA7}" type="slidenum">
              <a:rPr lang="en-US" smtClean="0"/>
              <a:t>8</a:t>
            </a:fld>
            <a:endParaRPr lang="en-US"/>
          </a:p>
        </p:txBody>
      </p:sp>
    </p:spTree>
    <p:extLst>
      <p:ext uri="{BB962C8B-B14F-4D97-AF65-F5344CB8AC3E}">
        <p14:creationId xmlns:p14="http://schemas.microsoft.com/office/powerpoint/2010/main" val="178833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as you can see here with data for a Canon</a:t>
            </a:r>
            <a:r>
              <a:rPr lang="en-US" baseline="0" dirty="0" smtClean="0"/>
              <a:t> </a:t>
            </a:r>
            <a:r>
              <a:rPr lang="en-US" dirty="0" smtClean="0"/>
              <a:t>SLR.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019D93B-48EF-2F4D-A918-20A6E17A2DA7}" type="slidenum">
              <a:rPr lang="en-US" smtClean="0"/>
              <a:t>9</a:t>
            </a:fld>
            <a:endParaRPr lang="en-US"/>
          </a:p>
        </p:txBody>
      </p:sp>
    </p:spTree>
    <p:extLst>
      <p:ext uri="{BB962C8B-B14F-4D97-AF65-F5344CB8AC3E}">
        <p14:creationId xmlns:p14="http://schemas.microsoft.com/office/powerpoint/2010/main" val="178833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263631248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4278639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256354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96838"/>
            <a:ext cx="8229600" cy="690562"/>
          </a:xfrm>
          <a:prstGeom prst="rect">
            <a:avLst/>
          </a:prstGeom>
        </p:spPr>
        <p:txBody>
          <a:bodyPr vert="horz" lIns="91440" tIns="45720" rIns="91440" bIns="45720" rtlCol="0" anchor="ctr">
            <a:normAutofit/>
          </a:bodyPr>
          <a:lstStyle/>
          <a:p>
            <a:r>
              <a:rPr lang="en-US" altLang="zh-CN" dirty="0" smtClean="0"/>
              <a:t>Click to edit Master title style</a:t>
            </a:r>
            <a:endParaRPr lang="en-US" dirty="0"/>
          </a:p>
        </p:txBody>
      </p:sp>
      <p:sp>
        <p:nvSpPr>
          <p:cNvPr id="11" name="Text Placeholder 10"/>
          <p:cNvSpPr>
            <a:spLocks noGrp="1"/>
          </p:cNvSpPr>
          <p:nvPr>
            <p:ph type="body" sz="quarter" idx="10"/>
          </p:nvPr>
        </p:nvSpPr>
        <p:spPr>
          <a:xfrm>
            <a:off x="217488" y="898525"/>
            <a:ext cx="8712200" cy="5746750"/>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en-US" dirty="0"/>
          </a:p>
        </p:txBody>
      </p:sp>
    </p:spTree>
    <p:extLst>
      <p:ext uri="{BB962C8B-B14F-4D97-AF65-F5344CB8AC3E}">
        <p14:creationId xmlns:p14="http://schemas.microsoft.com/office/powerpoint/2010/main" val="59780697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218631751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154085101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408331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144810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134594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159319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4AE669-6AE8-D943-B9C9-7A2F1723CD51}" type="datetimeFigureOut">
              <a:rPr lang="en-US" smtClean="0"/>
              <a:t>13-04-22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147FC5C-8BA8-454B-9AB5-1D0D6395A697}" type="slidenum">
              <a:rPr lang="en-US" smtClean="0"/>
              <a:t>‹#›</a:t>
            </a:fld>
            <a:endParaRPr lang="en-US"/>
          </a:p>
        </p:txBody>
      </p:sp>
    </p:spTree>
    <p:extLst>
      <p:ext uri="{BB962C8B-B14F-4D97-AF65-F5344CB8AC3E}">
        <p14:creationId xmlns:p14="http://schemas.microsoft.com/office/powerpoint/2010/main" val="27130245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944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3600" kern="1200">
          <a:solidFill>
            <a:srgbClr val="FFCC6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lumMod val="9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lumMod val="9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lumMod val="9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lumMod val="9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lumMod val="9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0.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16.png"/><Relationship Id="rId5" Type="http://schemas.openxmlformats.org/officeDocument/2006/relationships/image" Target="../media/image20.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0.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6.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20.emf"/><Relationship Id="rId5" Type="http://schemas.openxmlformats.org/officeDocument/2006/relationships/image" Target="../media/image16.png"/><Relationship Id="rId6" Type="http://schemas.openxmlformats.org/officeDocument/2006/relationships/image" Target="../media/image18.emf"/><Relationship Id="rId7"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2.emf"/><Relationship Id="rId5" Type="http://schemas.openxmlformats.org/officeDocument/2006/relationships/image" Target="../media/image20.emf"/><Relationship Id="rId6" Type="http://schemas.openxmlformats.org/officeDocument/2006/relationships/image" Target="../media/image18.emf"/><Relationship Id="rId7"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2.emf"/><Relationship Id="rId5" Type="http://schemas.openxmlformats.org/officeDocument/2006/relationships/image" Target="../media/image20.emf"/><Relationship Id="rId6" Type="http://schemas.openxmlformats.org/officeDocument/2006/relationships/image" Target="../media/image18.emf"/><Relationship Id="rId7" Type="http://schemas.openxmlformats.org/officeDocument/2006/relationships/image" Target="../media/image22.emf"/><Relationship Id="rId8" Type="http://schemas.openxmlformats.org/officeDocument/2006/relationships/image" Target="../media/image19.png"/><Relationship Id="rId9" Type="http://schemas.openxmlformats.org/officeDocument/2006/relationships/image" Target="../media/image17.jpeg"/><Relationship Id="rId10"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6.png"/><Relationship Id="rId5" Type="http://schemas.openxmlformats.org/officeDocument/2006/relationships/image" Target="../media/image12.emf"/><Relationship Id="rId6" Type="http://schemas.openxmlformats.org/officeDocument/2006/relationships/image" Target="../media/image20.emf"/><Relationship Id="rId7" Type="http://schemas.openxmlformats.org/officeDocument/2006/relationships/image" Target="../media/image18.emf"/><Relationship Id="rId8" Type="http://schemas.openxmlformats.org/officeDocument/2006/relationships/image" Target="../media/image22.emf"/><Relationship Id="rId9" Type="http://schemas.openxmlformats.org/officeDocument/2006/relationships/image" Target="../media/image19.png"/><Relationship Id="rId10" Type="http://schemas.openxmlformats.org/officeDocument/2006/relationships/image" Target="../media/image17.jpeg"/><Relationship Id="rId11" Type="http://schemas.microsoft.com/office/2007/relationships/hdphoto" Target="../media/hdphoto1.wdp"/><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6.png"/><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8.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8.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8.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3.emf"/><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32.png"/><Relationship Id="rId8" Type="http://schemas.openxmlformats.org/officeDocument/2006/relationships/image" Target="../media/image34.emf"/><Relationship Id="rId9" Type="http://schemas.openxmlformats.org/officeDocument/2006/relationships/image" Target="../media/image35.emf"/><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6.png"/><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7.emf"/><Relationship Id="rId8" Type="http://schemas.openxmlformats.org/officeDocument/2006/relationships/image" Target="../media/image38.emf"/><Relationship Id="rId9" Type="http://schemas.openxmlformats.org/officeDocument/2006/relationships/image" Target="../media/image39.emf"/><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6.png"/><Relationship Id="rId5" Type="http://schemas.openxmlformats.org/officeDocument/2006/relationships/image" Target="../media/image39.emf"/><Relationship Id="rId6" Type="http://schemas.openxmlformats.org/officeDocument/2006/relationships/image" Target="../media/image40.png"/><Relationship Id="rId7" Type="http://schemas.openxmlformats.org/officeDocument/2006/relationships/image" Target="../media/image34.emf"/><Relationship Id="rId8" Type="http://schemas.openxmlformats.org/officeDocument/2006/relationships/image" Target="../media/image35.emf"/><Relationship Id="rId9" Type="http://schemas.openxmlformats.org/officeDocument/2006/relationships/image" Target="../media/image37.emf"/><Relationship Id="rId10" Type="http://schemas.openxmlformats.org/officeDocument/2006/relationships/image" Target="../media/image38.emf"/><Relationship Id="rId11" Type="http://schemas.openxmlformats.org/officeDocument/2006/relationships/image" Target="../media/image41.emf"/><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4.emf"/><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1" Type="http://schemas.openxmlformats.org/officeDocument/2006/relationships/image" Target="../media/image38.emf"/><Relationship Id="rId12" Type="http://schemas.openxmlformats.org/officeDocument/2006/relationships/image" Target="../media/image41.emf"/><Relationship Id="rId13" Type="http://schemas.openxmlformats.org/officeDocument/2006/relationships/image" Target="../media/image48.emf"/><Relationship Id="rId14" Type="http://schemas.openxmlformats.org/officeDocument/2006/relationships/image" Target="../media/image49.emf"/><Relationship Id="rId15" Type="http://schemas.openxmlformats.org/officeDocument/2006/relationships/image" Target="../media/image50.emf"/><Relationship Id="rId16" Type="http://schemas.openxmlformats.org/officeDocument/2006/relationships/image" Target="../media/image51.emf"/><Relationship Id="rId17" Type="http://schemas.openxmlformats.org/officeDocument/2006/relationships/image" Target="../media/image52.emf"/><Relationship Id="rId18" Type="http://schemas.openxmlformats.org/officeDocument/2006/relationships/image" Target="../media/image53.emf"/><Relationship Id="rId19"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34.emf"/><Relationship Id="rId10" Type="http://schemas.openxmlformats.org/officeDocument/2006/relationships/image" Target="../media/image37.emf"/></Relationships>
</file>

<file path=ppt/slides/_rels/slide32.xml.rels><?xml version="1.0" encoding="UTF-8" standalone="yes"?>
<Relationships xmlns="http://schemas.openxmlformats.org/package/2006/relationships"><Relationship Id="rId11" Type="http://schemas.openxmlformats.org/officeDocument/2006/relationships/image" Target="../media/image34.emf"/><Relationship Id="rId12" Type="http://schemas.openxmlformats.org/officeDocument/2006/relationships/image" Target="../media/image37.emf"/><Relationship Id="rId13" Type="http://schemas.openxmlformats.org/officeDocument/2006/relationships/image" Target="../media/image38.emf"/><Relationship Id="rId14" Type="http://schemas.openxmlformats.org/officeDocument/2006/relationships/image" Target="../media/image41.emf"/><Relationship Id="rId1" Type="http://schemas.openxmlformats.org/officeDocument/2006/relationships/tags" Target="../tags/tag11.xml"/><Relationship Id="rId2" Type="http://schemas.openxmlformats.org/officeDocument/2006/relationships/slideLayout" Target="../slideLayouts/slideLayout2.xml"/><Relationship Id="rId3" Type="http://schemas.openxmlformats.org/officeDocument/2006/relationships/notesSlide" Target="../notesSlides/notesSlide32.xml"/><Relationship Id="rId4" Type="http://schemas.openxmlformats.org/officeDocument/2006/relationships/image" Target="../media/image55.emf"/><Relationship Id="rId5" Type="http://schemas.openxmlformats.org/officeDocument/2006/relationships/image" Target="../media/image56.emf"/><Relationship Id="rId6" Type="http://schemas.openxmlformats.org/officeDocument/2006/relationships/image" Target="../media/image57.emf"/><Relationship Id="rId7" Type="http://schemas.openxmlformats.org/officeDocument/2006/relationships/image" Target="../media/image58.emf"/><Relationship Id="rId8" Type="http://schemas.openxmlformats.org/officeDocument/2006/relationships/image" Target="../media/image59.emf"/><Relationship Id="rId9" Type="http://schemas.openxmlformats.org/officeDocument/2006/relationships/image" Target="../media/image60.emf"/><Relationship Id="rId10" Type="http://schemas.openxmlformats.org/officeDocument/2006/relationships/image" Target="../media/image6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8.png"/><Relationship Id="rId5" Type="http://schemas.openxmlformats.org/officeDocument/2006/relationships/image" Target="../media/image32.png"/><Relationship Id="rId6" Type="http://schemas.openxmlformats.org/officeDocument/2006/relationships/image" Target="../media/image9.png"/><Relationship Id="rId7" Type="http://schemas.openxmlformats.org/officeDocument/2006/relationships/image" Target="../media/image56.emf"/><Relationship Id="rId8" Type="http://schemas.openxmlformats.org/officeDocument/2006/relationships/image" Target="../media/image57.emf"/><Relationship Id="rId9" Type="http://schemas.openxmlformats.org/officeDocument/2006/relationships/image" Target="../media/image58.emf"/><Relationship Id="rId10" Type="http://schemas.openxmlformats.org/officeDocument/2006/relationships/image" Target="../media/image59.emf"/><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64.emf"/><Relationship Id="rId13" Type="http://schemas.openxmlformats.org/officeDocument/2006/relationships/image" Target="../media/image65.emf"/><Relationship Id="rId1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3.emf"/><Relationship Id="rId4" Type="http://schemas.openxmlformats.org/officeDocument/2006/relationships/image" Target="../media/image8.png"/><Relationship Id="rId5" Type="http://schemas.openxmlformats.org/officeDocument/2006/relationships/image" Target="../media/image32.png"/><Relationship Id="rId6" Type="http://schemas.openxmlformats.org/officeDocument/2006/relationships/image" Target="../media/image9.png"/><Relationship Id="rId7" Type="http://schemas.openxmlformats.org/officeDocument/2006/relationships/image" Target="../media/image56.emf"/><Relationship Id="rId8" Type="http://schemas.openxmlformats.org/officeDocument/2006/relationships/image" Target="../media/image57.emf"/><Relationship Id="rId9" Type="http://schemas.openxmlformats.org/officeDocument/2006/relationships/image" Target="../media/image58.emf"/><Relationship Id="rId10" Type="http://schemas.openxmlformats.org/officeDocument/2006/relationships/image" Target="../media/image59.emf"/></Relationships>
</file>

<file path=ppt/slides/_rels/slide37.xml.rels><?xml version="1.0" encoding="UTF-8" standalone="yes"?>
<Relationships xmlns="http://schemas.openxmlformats.org/package/2006/relationships"><Relationship Id="rId11" Type="http://schemas.openxmlformats.org/officeDocument/2006/relationships/image" Target="../media/image68.emf"/><Relationship Id="rId12" Type="http://schemas.openxmlformats.org/officeDocument/2006/relationships/image" Target="../media/image69.emf"/><Relationship Id="rId13" Type="http://schemas.openxmlformats.org/officeDocument/2006/relationships/image" Target="../media/image66.emf"/><Relationship Id="rId14" Type="http://schemas.openxmlformats.org/officeDocument/2006/relationships/image" Target="../media/image70.emf"/><Relationship Id="rId15" Type="http://schemas.openxmlformats.org/officeDocument/2006/relationships/image" Target="../media/image71.emf"/><Relationship Id="rId16" Type="http://schemas.openxmlformats.org/officeDocument/2006/relationships/image" Target="../media/image72.emf"/><Relationship Id="rId1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7.emf"/><Relationship Id="rId4" Type="http://schemas.openxmlformats.org/officeDocument/2006/relationships/image" Target="../media/image8.png"/><Relationship Id="rId5" Type="http://schemas.openxmlformats.org/officeDocument/2006/relationships/image" Target="../media/image32.png"/><Relationship Id="rId6" Type="http://schemas.openxmlformats.org/officeDocument/2006/relationships/image" Target="../media/image9.png"/><Relationship Id="rId7" Type="http://schemas.openxmlformats.org/officeDocument/2006/relationships/image" Target="../media/image56.emf"/><Relationship Id="rId8" Type="http://schemas.openxmlformats.org/officeDocument/2006/relationships/image" Target="../media/image57.emf"/><Relationship Id="rId9" Type="http://schemas.openxmlformats.org/officeDocument/2006/relationships/image" Target="../media/image58.emf"/><Relationship Id="rId10" Type="http://schemas.openxmlformats.org/officeDocument/2006/relationships/image" Target="../media/image59.emf"/></Relationships>
</file>

<file path=ppt/slides/_rels/slide38.xml.rels><?xml version="1.0" encoding="UTF-8" standalone="yes"?>
<Relationships xmlns="http://schemas.openxmlformats.org/package/2006/relationships"><Relationship Id="rId11" Type="http://schemas.openxmlformats.org/officeDocument/2006/relationships/image" Target="../media/image66.emf"/><Relationship Id="rId12" Type="http://schemas.openxmlformats.org/officeDocument/2006/relationships/image" Target="../media/image70.emf"/><Relationship Id="rId13" Type="http://schemas.openxmlformats.org/officeDocument/2006/relationships/image" Target="../media/image71.emf"/><Relationship Id="rId14" Type="http://schemas.openxmlformats.org/officeDocument/2006/relationships/image" Target="../media/image72.emf"/><Relationship Id="rId15" Type="http://schemas.openxmlformats.org/officeDocument/2006/relationships/image" Target="../media/image10.png"/><Relationship Id="rId16" Type="http://schemas.openxmlformats.org/officeDocument/2006/relationships/image" Target="../media/image60.emf"/><Relationship Id="rId17" Type="http://schemas.openxmlformats.org/officeDocument/2006/relationships/image" Target="../media/image61.emf"/><Relationship Id="rId18" Type="http://schemas.openxmlformats.org/officeDocument/2006/relationships/image" Target="../media/image73.emf"/><Relationship Id="rId19"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7.emf"/><Relationship Id="rId4" Type="http://schemas.openxmlformats.org/officeDocument/2006/relationships/image" Target="../media/image8.png"/><Relationship Id="rId5" Type="http://schemas.openxmlformats.org/officeDocument/2006/relationships/image" Target="../media/image56.emf"/><Relationship Id="rId6" Type="http://schemas.openxmlformats.org/officeDocument/2006/relationships/image" Target="../media/image57.emf"/><Relationship Id="rId7" Type="http://schemas.openxmlformats.org/officeDocument/2006/relationships/image" Target="../media/image58.emf"/><Relationship Id="rId8" Type="http://schemas.openxmlformats.org/officeDocument/2006/relationships/image" Target="../media/image59.emf"/><Relationship Id="rId9" Type="http://schemas.openxmlformats.org/officeDocument/2006/relationships/image" Target="../media/image68.emf"/><Relationship Id="rId10" Type="http://schemas.openxmlformats.org/officeDocument/2006/relationships/image" Target="../media/image6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20.emf"/><Relationship Id="rId5" Type="http://schemas.openxmlformats.org/officeDocument/2006/relationships/image" Target="../media/image16.png"/><Relationship Id="rId6" Type="http://schemas.openxmlformats.org/officeDocument/2006/relationships/image" Target="../media/image18.emf"/><Relationship Id="rId7"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1" Type="http://schemas.openxmlformats.org/officeDocument/2006/relationships/image" Target="../media/image80.emf"/><Relationship Id="rId12" Type="http://schemas.openxmlformats.org/officeDocument/2006/relationships/image" Target="../media/image81.emf"/><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9.png"/><Relationship Id="rId6" Type="http://schemas.openxmlformats.org/officeDocument/2006/relationships/image" Target="../media/image75.emf"/><Relationship Id="rId7" Type="http://schemas.openxmlformats.org/officeDocument/2006/relationships/image" Target="../media/image76.emf"/><Relationship Id="rId8" Type="http://schemas.openxmlformats.org/officeDocument/2006/relationships/image" Target="../media/image77.emf"/><Relationship Id="rId9" Type="http://schemas.openxmlformats.org/officeDocument/2006/relationships/image" Target="../media/image78.emf"/><Relationship Id="rId10" Type="http://schemas.openxmlformats.org/officeDocument/2006/relationships/image" Target="../media/image79.emf"/></Relationships>
</file>

<file path=ppt/slides/_rels/slide42.xml.rels><?xml version="1.0" encoding="UTF-8" standalone="yes"?>
<Relationships xmlns="http://schemas.openxmlformats.org/package/2006/relationships"><Relationship Id="rId11" Type="http://schemas.openxmlformats.org/officeDocument/2006/relationships/image" Target="../media/image80.emf"/><Relationship Id="rId12" Type="http://schemas.openxmlformats.org/officeDocument/2006/relationships/image" Target="../media/image81.emf"/><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9.png"/><Relationship Id="rId6" Type="http://schemas.openxmlformats.org/officeDocument/2006/relationships/image" Target="../media/image75.emf"/><Relationship Id="rId7" Type="http://schemas.openxmlformats.org/officeDocument/2006/relationships/image" Target="../media/image76.emf"/><Relationship Id="rId8" Type="http://schemas.openxmlformats.org/officeDocument/2006/relationships/image" Target="../media/image77.emf"/><Relationship Id="rId9" Type="http://schemas.openxmlformats.org/officeDocument/2006/relationships/image" Target="../media/image78.emf"/><Relationship Id="rId10" Type="http://schemas.openxmlformats.org/officeDocument/2006/relationships/image" Target="../media/image7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emf"/><Relationship Id="rId7" Type="http://schemas.openxmlformats.org/officeDocument/2006/relationships/image" Target="../media/image59.emf"/><Relationship Id="rId8"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5.emf"/><Relationship Id="rId5" Type="http://schemas.openxmlformats.org/officeDocument/2006/relationships/image" Target="../media/image83.emf"/><Relationship Id="rId6" Type="http://schemas.openxmlformats.org/officeDocument/2006/relationships/image" Target="../media/image84.emf"/><Relationship Id="rId7" Type="http://schemas.openxmlformats.org/officeDocument/2006/relationships/image" Target="../media/image89.emf"/><Relationship Id="rId8" Type="http://schemas.openxmlformats.org/officeDocument/2006/relationships/image" Target="../media/image90.em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5.emf"/><Relationship Id="rId5" Type="http://schemas.openxmlformats.org/officeDocument/2006/relationships/image" Target="../media/image83.emf"/><Relationship Id="rId6" Type="http://schemas.openxmlformats.org/officeDocument/2006/relationships/image" Target="../media/image84.emf"/><Relationship Id="rId7" Type="http://schemas.openxmlformats.org/officeDocument/2006/relationships/image" Target="../media/image59.emf"/><Relationship Id="rId8" Type="http://schemas.openxmlformats.org/officeDocument/2006/relationships/image" Target="../media/image103.em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104.jpeg"/><Relationship Id="rId7" Type="http://schemas.microsoft.com/office/2007/relationships/hdphoto" Target="../media/hdphoto2.wdp"/><Relationship Id="rId8" Type="http://schemas.openxmlformats.org/officeDocument/2006/relationships/image" Target="../media/image105.png"/><Relationship Id="rId9" Type="http://schemas.openxmlformats.org/officeDocument/2006/relationships/image" Target="../media/image106.jpeg"/><Relationship Id="rId10"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07.pn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1" Type="http://schemas.openxmlformats.org/officeDocument/2006/relationships/image" Target="../media/image120.emf"/><Relationship Id="rId12"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2.emf"/><Relationship Id="rId4" Type="http://schemas.openxmlformats.org/officeDocument/2006/relationships/image" Target="../media/image113.emf"/><Relationship Id="rId5" Type="http://schemas.openxmlformats.org/officeDocument/2006/relationships/image" Target="../media/image114.emf"/><Relationship Id="rId6" Type="http://schemas.openxmlformats.org/officeDocument/2006/relationships/image" Target="../media/image115.emf"/><Relationship Id="rId7" Type="http://schemas.openxmlformats.org/officeDocument/2006/relationships/image" Target="../media/image116.emf"/><Relationship Id="rId8" Type="http://schemas.openxmlformats.org/officeDocument/2006/relationships/image" Target="../media/image117.emf"/><Relationship Id="rId9" Type="http://schemas.openxmlformats.org/officeDocument/2006/relationships/image" Target="../media/image118.emf"/><Relationship Id="rId10" Type="http://schemas.openxmlformats.org/officeDocument/2006/relationships/image" Target="../media/image119.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16.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1.wdp"/><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9"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effectLst>
                  <a:outerShdw blurRad="50800" dist="38100" dir="2700000" algn="tl" rotWithShape="0">
                    <a:srgbClr val="000000">
                      <a:alpha val="43000"/>
                    </a:srgbClr>
                  </a:outerShdw>
                </a:effectLst>
              </a:rPr>
              <a:t>What Does an Aberrated Photo Tell Us About the Lens and the Scene?</a:t>
            </a:r>
            <a:endParaRPr lang="en-US" dirty="0">
              <a:effectLst>
                <a:outerShdw blurRad="50800" dist="38100" dir="2700000" algn="tl" rotWithShape="0">
                  <a:srgbClr val="000000">
                    <a:alpha val="43000"/>
                  </a:srgbClr>
                </a:outerShdw>
              </a:effectLst>
            </a:endParaRPr>
          </a:p>
        </p:txBody>
      </p:sp>
      <p:sp>
        <p:nvSpPr>
          <p:cNvPr id="3" name="Subtitle 2"/>
          <p:cNvSpPr>
            <a:spLocks noGrp="1"/>
          </p:cNvSpPr>
          <p:nvPr>
            <p:ph type="subTitle" idx="1"/>
          </p:nvPr>
        </p:nvSpPr>
        <p:spPr/>
        <p:txBody>
          <a:bodyPr/>
          <a:lstStyle/>
          <a:p>
            <a:r>
              <a:rPr lang="en-US" dirty="0" smtClean="0">
                <a:solidFill>
                  <a:schemeClr val="bg1"/>
                </a:solidFill>
                <a:effectLst>
                  <a:outerShdw blurRad="50800" dist="38100" dir="2700000" algn="tl" rotWithShape="0">
                    <a:srgbClr val="000000">
                      <a:alpha val="43000"/>
                    </a:srgbClr>
                  </a:outerShdw>
                </a:effectLst>
              </a:rPr>
              <a:t>Huixuan Tang</a:t>
            </a:r>
            <a:br>
              <a:rPr lang="en-US" dirty="0" smtClean="0">
                <a:solidFill>
                  <a:schemeClr val="bg1"/>
                </a:solidFill>
                <a:effectLst>
                  <a:outerShdw blurRad="50800" dist="38100" dir="2700000" algn="tl" rotWithShape="0">
                    <a:srgbClr val="000000">
                      <a:alpha val="43000"/>
                    </a:srgbClr>
                  </a:outerShdw>
                </a:effectLst>
              </a:rPr>
            </a:br>
            <a:r>
              <a:rPr lang="en-US" dirty="0" err="1" smtClean="0">
                <a:solidFill>
                  <a:schemeClr val="bg1"/>
                </a:solidFill>
                <a:effectLst>
                  <a:outerShdw blurRad="50800" dist="38100" dir="2700000" algn="tl" rotWithShape="0">
                    <a:srgbClr val="000000">
                      <a:alpha val="43000"/>
                    </a:srgbClr>
                  </a:outerShdw>
                </a:effectLst>
              </a:rPr>
              <a:t>Kyros</a:t>
            </a:r>
            <a:r>
              <a:rPr lang="en-US" dirty="0" smtClean="0">
                <a:solidFill>
                  <a:schemeClr val="bg1"/>
                </a:solidFill>
                <a:effectLst>
                  <a:outerShdw blurRad="50800" dist="38100" dir="2700000" algn="tl" rotWithShape="0">
                    <a:srgbClr val="000000">
                      <a:alpha val="43000"/>
                    </a:srgbClr>
                  </a:outerShdw>
                </a:effectLst>
              </a:rPr>
              <a:t> </a:t>
            </a:r>
            <a:r>
              <a:rPr lang="en-US" dirty="0" err="1" smtClean="0">
                <a:solidFill>
                  <a:schemeClr val="bg1"/>
                </a:solidFill>
                <a:effectLst>
                  <a:outerShdw blurRad="50800" dist="38100" dir="2700000" algn="tl" rotWithShape="0">
                    <a:srgbClr val="000000">
                      <a:alpha val="43000"/>
                    </a:srgbClr>
                  </a:outerShdw>
                </a:effectLst>
              </a:rPr>
              <a:t>Kutulakos</a:t>
            </a:r>
            <a:endParaRPr lang="en-US" dirty="0" smtClean="0">
              <a:solidFill>
                <a:schemeClr val="bg1"/>
              </a:solidFill>
              <a:effectLst>
                <a:outerShdw blurRad="50800" dist="38100" dir="2700000" algn="tl" rotWithShape="0">
                  <a:srgbClr val="000000">
                    <a:alpha val="43000"/>
                  </a:srgbClr>
                </a:outerShdw>
              </a:effectLst>
            </a:endParaRPr>
          </a:p>
          <a:p>
            <a:r>
              <a:rPr lang="en-US" dirty="0" smtClean="0">
                <a:solidFill>
                  <a:schemeClr val="bg1"/>
                </a:solidFill>
                <a:effectLst>
                  <a:outerShdw blurRad="50800" dist="38100" dir="2700000" algn="tl" rotWithShape="0">
                    <a:srgbClr val="000000">
                      <a:alpha val="43000"/>
                    </a:srgbClr>
                  </a:outerShdw>
                </a:effectLst>
              </a:rPr>
              <a:t>University of Toronto</a:t>
            </a:r>
            <a:endParaRPr lang="en-US"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603899976"/>
      </p:ext>
    </p:extLst>
  </p:cSld>
  <p:clrMapOvr>
    <a:masterClrMapping/>
  </p:clrMapOvr>
  <mc:AlternateContent xmlns:mc="http://schemas.openxmlformats.org/markup-compatibility/2006" xmlns:p14="http://schemas.microsoft.com/office/powerpoint/2010/main">
    <mc:Choice Requires="p14">
      <p:transition p14:dur="210" advTm="4474">
        <p:fade/>
      </p:transition>
    </mc:Choice>
    <mc:Fallback xmlns="">
      <p:transition xmlns:p14="http://schemas.microsoft.com/office/powerpoint/2010/main" advTm="4474">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1569473" y="270441"/>
            <a:ext cx="1993467" cy="3527476"/>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3" name="Straight Arrow Connector 22"/>
          <p:cNvCxnSpPr/>
          <p:nvPr/>
        </p:nvCxnSpPr>
        <p:spPr>
          <a:xfrm>
            <a:off x="2836271" y="203442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alphaModFix amt="78000"/>
            <a:extLst>
              <a:ext uri="{28A0092B-C50C-407E-A947-70E740481C1C}">
                <a14:useLocalDpi xmlns:a14="http://schemas.microsoft.com/office/drawing/2010/main" val="0"/>
              </a:ext>
            </a:extLst>
          </a:blip>
          <a:stretch>
            <a:fillRect/>
          </a:stretch>
        </p:blipFill>
        <p:spPr>
          <a:xfrm>
            <a:off x="3090098" y="1904305"/>
            <a:ext cx="4749356" cy="3350696"/>
          </a:xfrm>
          <a:prstGeom prst="rect">
            <a:avLst/>
          </a:prstGeom>
          <a:ln w="12700" cmpd="sng">
            <a:solidFill>
              <a:schemeClr val="bg1"/>
            </a:solidFill>
          </a:ln>
          <a:scene3d>
            <a:camera prst="isometricRightUp"/>
            <a:lightRig rig="threePt" dir="t"/>
          </a:scene3d>
        </p:spPr>
      </p:pic>
      <p:sp>
        <p:nvSpPr>
          <p:cNvPr id="26" name="Rectangle 25"/>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pic>
        <p:nvPicPr>
          <p:cNvPr id="14" name="Picture 13"/>
          <p:cNvPicPr>
            <a:picLocks noChangeAspect="1"/>
          </p:cNvPicPr>
          <p:nvPr/>
        </p:nvPicPr>
        <p:blipFill>
          <a:blip r:embed="rId4"/>
          <a:stretch>
            <a:fillRect/>
          </a:stretch>
        </p:blipFill>
        <p:spPr>
          <a:xfrm>
            <a:off x="4952965" y="304992"/>
            <a:ext cx="342900" cy="266700"/>
          </a:xfrm>
          <a:prstGeom prst="rect">
            <a:avLst/>
          </a:prstGeom>
        </p:spPr>
      </p:pic>
      <p:sp>
        <p:nvSpPr>
          <p:cNvPr id="16" name="Rectangle 15"/>
          <p:cNvSpPr/>
          <p:nvPr/>
        </p:nvSpPr>
        <p:spPr>
          <a:xfrm>
            <a:off x="3562940" y="270441"/>
            <a:ext cx="1376536" cy="335989"/>
          </a:xfrm>
          <a:prstGeom prst="rect">
            <a:avLst/>
          </a:prstGeom>
        </p:spPr>
        <p:txBody>
          <a:bodyPr wrap="none">
            <a:spAutoFit/>
          </a:bodyPr>
          <a:lstStyle/>
          <a:p>
            <a:pPr>
              <a:lnSpc>
                <a:spcPct val="80000"/>
              </a:lnSpc>
            </a:pPr>
            <a:r>
              <a:rPr lang="en-US" sz="1900" dirty="0">
                <a:solidFill>
                  <a:schemeClr val="bg1"/>
                </a:solidFill>
                <a:effectLst>
                  <a:outerShdw blurRad="50800" dist="38100" dir="2700000" algn="tl" rotWithShape="0">
                    <a:srgbClr val="000000">
                      <a:alpha val="43000"/>
                    </a:srgbClr>
                  </a:outerShdw>
                </a:effectLst>
              </a:rPr>
              <a:t>d</a:t>
            </a:r>
            <a:r>
              <a:rPr lang="en-US" sz="1900" dirty="0" smtClean="0">
                <a:solidFill>
                  <a:schemeClr val="bg1"/>
                </a:solidFill>
                <a:effectLst>
                  <a:outerShdw blurRad="50800" dist="38100" dir="2700000" algn="tl" rotWithShape="0">
                    <a:srgbClr val="000000">
                      <a:alpha val="43000"/>
                    </a:srgbClr>
                  </a:outerShdw>
                </a:effectLst>
              </a:rPr>
              <a:t>epth plane</a:t>
            </a:r>
            <a:endParaRPr lang="en-US" sz="1900" dirty="0">
              <a:effectLst>
                <a:outerShdw blurRad="50800" dist="38100" dir="2700000" algn="tl" rotWithShape="0">
                  <a:srgbClr val="000000">
                    <a:alpha val="43000"/>
                  </a:srgbClr>
                </a:outerShdw>
              </a:effectLst>
            </a:endParaRPr>
          </a:p>
        </p:txBody>
      </p:sp>
      <p:sp>
        <p:nvSpPr>
          <p:cNvPr id="17" name="Oval 16"/>
          <p:cNvSpPr/>
          <p:nvPr/>
        </p:nvSpPr>
        <p:spPr>
          <a:xfrm>
            <a:off x="2787279" y="1985434"/>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18" name="Picture 17"/>
          <p:cNvPicPr>
            <a:picLocks noChangeAspect="1"/>
          </p:cNvPicPr>
          <p:nvPr/>
        </p:nvPicPr>
        <p:blipFill rotWithShape="1">
          <a:blip r:embed="rId3">
            <a:alphaModFix amt="78000"/>
            <a:extLst>
              <a:ext uri="{28A0092B-C50C-407E-A947-70E740481C1C}">
                <a14:useLocalDpi xmlns:a14="http://schemas.microsoft.com/office/drawing/2010/main" val="0"/>
              </a:ext>
            </a:extLst>
          </a:blip>
          <a:srcRect l="50000" t="38363" r="41477" b="49758"/>
          <a:stretch/>
        </p:blipFill>
        <p:spPr>
          <a:xfrm>
            <a:off x="5401845" y="3138244"/>
            <a:ext cx="404775" cy="398018"/>
          </a:xfrm>
          <a:prstGeom prst="rect">
            <a:avLst/>
          </a:prstGeom>
          <a:ln w="28575" cmpd="sng">
            <a:solidFill>
              <a:srgbClr val="FF0000"/>
            </a:solidFill>
          </a:ln>
          <a:scene3d>
            <a:camera prst="isometricRightUp"/>
            <a:lightRig rig="threePt" dir="t"/>
          </a:scene3d>
        </p:spPr>
      </p:pic>
      <p:pic>
        <p:nvPicPr>
          <p:cNvPr id="27" name="Picture 26"/>
          <p:cNvPicPr>
            <a:picLocks noChangeAspect="1"/>
          </p:cNvPicPr>
          <p:nvPr/>
        </p:nvPicPr>
        <p:blipFill>
          <a:blip r:embed="rId5"/>
          <a:stretch>
            <a:fillRect/>
          </a:stretch>
        </p:blipFill>
        <p:spPr>
          <a:xfrm>
            <a:off x="926983" y="5863507"/>
            <a:ext cx="1473200" cy="266700"/>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6"/>
          <a:stretch>
            <a:fillRect/>
          </a:stretch>
        </p:blipFill>
        <p:spPr>
          <a:xfrm>
            <a:off x="608873" y="5484280"/>
            <a:ext cx="2743200" cy="266700"/>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a:stretch>
            <a:fillRect/>
          </a:stretch>
        </p:blipFill>
        <p:spPr>
          <a:xfrm>
            <a:off x="271324" y="5088151"/>
            <a:ext cx="850900" cy="292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2239822"/>
      </p:ext>
    </p:extLst>
  </p:cSld>
  <p:clrMapOvr>
    <a:masterClrMapping/>
  </p:clrMapOvr>
  <mc:AlternateContent xmlns:mc="http://schemas.openxmlformats.org/markup-compatibility/2006" xmlns:p14="http://schemas.microsoft.com/office/powerpoint/2010/main">
    <mc:Choice Requires="p14">
      <p:transition p14:dur="210" advTm="1267">
        <p:fade/>
      </p:transition>
    </mc:Choice>
    <mc:Fallback xmlns="">
      <p:transition xmlns:p14="http://schemas.microsoft.com/office/powerpoint/2010/main" advTm="1267">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681625" y="4984122"/>
            <a:ext cx="3318840" cy="1708160"/>
          </a:xfrm>
          <a:prstGeom prst="rect">
            <a:avLst/>
          </a:prstGeom>
        </p:spPr>
        <p:txBody>
          <a:bodyPr wrap="square">
            <a:spAutoFit/>
          </a:bodyPr>
          <a:lstStyle/>
          <a:p>
            <a:pPr marL="342900" indent="-342900">
              <a:buFont typeface="Arial"/>
              <a:buChar char="•"/>
            </a:pPr>
            <a:r>
              <a:rPr lang="en-US" sz="2100" dirty="0" smtClean="0">
                <a:solidFill>
                  <a:schemeClr val="bg1"/>
                </a:solidFill>
                <a:effectLst>
                  <a:outerShdw blurRad="50800" dist="38100" dir="2700000" algn="tl" rotWithShape="0">
                    <a:srgbClr val="000000">
                      <a:alpha val="43000"/>
                    </a:srgbClr>
                  </a:outerShdw>
                </a:effectLst>
              </a:rPr>
              <a:t>depends on depth &amp; lens</a:t>
            </a:r>
          </a:p>
          <a:p>
            <a:pPr marL="342900" indent="-342900">
              <a:buFont typeface="Arial"/>
              <a:buChar char="•"/>
            </a:pPr>
            <a:r>
              <a:rPr lang="en-US" sz="2100" dirty="0" smtClean="0">
                <a:solidFill>
                  <a:schemeClr val="bg1"/>
                </a:solidFill>
                <a:effectLst>
                  <a:outerShdw blurRad="50800" dist="38100" dir="2700000" algn="tl" rotWithShape="0">
                    <a:srgbClr val="000000">
                      <a:alpha val="43000"/>
                    </a:srgbClr>
                  </a:outerShdw>
                </a:effectLst>
              </a:rPr>
              <a:t>1 photo        4D scene-dependent slice of PSF</a:t>
            </a:r>
          </a:p>
          <a:p>
            <a:pPr marL="342900" indent="-342900">
              <a:buFont typeface="Arial"/>
              <a:buChar char="•"/>
            </a:pPr>
            <a:r>
              <a:rPr lang="en-US" sz="2100" dirty="0" smtClean="0">
                <a:solidFill>
                  <a:schemeClr val="bg1"/>
                </a:solidFill>
                <a:effectLst>
                  <a:outerShdw blurRad="50800" dist="38100" dir="2700000" algn="tl" rotWithShape="0">
                    <a:srgbClr val="000000">
                      <a:alpha val="43000"/>
                    </a:srgbClr>
                  </a:outerShdw>
                </a:effectLst>
              </a:rPr>
              <a:t>hard to capture</a:t>
            </a:r>
          </a:p>
          <a:p>
            <a:pPr marL="342900" indent="-342900">
              <a:buFont typeface="Arial"/>
              <a:buChar char="•"/>
            </a:pPr>
            <a:r>
              <a:rPr lang="en-US" sz="2100" dirty="0" smtClean="0">
                <a:solidFill>
                  <a:schemeClr val="bg1"/>
                </a:solidFill>
                <a:effectLst>
                  <a:outerShdw blurRad="50800" dist="38100" dir="2700000" algn="tl" rotWithShape="0">
                    <a:srgbClr val="000000">
                      <a:alpha val="43000"/>
                    </a:srgbClr>
                  </a:outerShdw>
                </a:effectLst>
              </a:rPr>
              <a:t>hard to invert</a:t>
            </a:r>
          </a:p>
        </p:txBody>
      </p:sp>
      <p:pic>
        <p:nvPicPr>
          <p:cNvPr id="2" name="Picture 1"/>
          <p:cNvPicPr>
            <a:picLocks noChangeAspect="1"/>
          </p:cNvPicPr>
          <p:nvPr/>
        </p:nvPicPr>
        <p:blipFill>
          <a:blip r:embed="rId3"/>
          <a:stretch>
            <a:fillRect/>
          </a:stretch>
        </p:blipFill>
        <p:spPr>
          <a:xfrm>
            <a:off x="7060130" y="5453011"/>
            <a:ext cx="254000" cy="152400"/>
          </a:xfrm>
          <a:prstGeom prst="rect">
            <a:avLst/>
          </a:prstGeom>
        </p:spPr>
      </p:pic>
      <p:sp>
        <p:nvSpPr>
          <p:cNvPr id="15" name="Freeform 14"/>
          <p:cNvSpPr/>
          <p:nvPr/>
        </p:nvSpPr>
        <p:spPr>
          <a:xfrm>
            <a:off x="1569473" y="270441"/>
            <a:ext cx="1993467" cy="3527476"/>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3" name="Straight Arrow Connector 22"/>
          <p:cNvCxnSpPr/>
          <p:nvPr/>
        </p:nvCxnSpPr>
        <p:spPr>
          <a:xfrm>
            <a:off x="2836271" y="203442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alphaModFix amt="78000"/>
            <a:extLst>
              <a:ext uri="{28A0092B-C50C-407E-A947-70E740481C1C}">
                <a14:useLocalDpi xmlns:a14="http://schemas.microsoft.com/office/drawing/2010/main" val="0"/>
              </a:ext>
            </a:extLst>
          </a:blip>
          <a:stretch>
            <a:fillRect/>
          </a:stretch>
        </p:blipFill>
        <p:spPr>
          <a:xfrm>
            <a:off x="3090098" y="1904305"/>
            <a:ext cx="4749356" cy="3350696"/>
          </a:xfrm>
          <a:prstGeom prst="rect">
            <a:avLst/>
          </a:prstGeom>
          <a:ln w="12700" cmpd="sng">
            <a:solidFill>
              <a:schemeClr val="bg1"/>
            </a:solidFill>
          </a:ln>
          <a:scene3d>
            <a:camera prst="isometricRightUp"/>
            <a:lightRig rig="threePt" dir="t"/>
          </a:scene3d>
        </p:spPr>
      </p:pic>
      <p:sp>
        <p:nvSpPr>
          <p:cNvPr id="26" name="Rectangle 25"/>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pic>
        <p:nvPicPr>
          <p:cNvPr id="14" name="Picture 13"/>
          <p:cNvPicPr>
            <a:picLocks noChangeAspect="1"/>
          </p:cNvPicPr>
          <p:nvPr/>
        </p:nvPicPr>
        <p:blipFill>
          <a:blip r:embed="rId5"/>
          <a:stretch>
            <a:fillRect/>
          </a:stretch>
        </p:blipFill>
        <p:spPr>
          <a:xfrm>
            <a:off x="4952965" y="304992"/>
            <a:ext cx="342900" cy="266700"/>
          </a:xfrm>
          <a:prstGeom prst="rect">
            <a:avLst/>
          </a:prstGeom>
        </p:spPr>
      </p:pic>
      <p:sp>
        <p:nvSpPr>
          <p:cNvPr id="16" name="Rectangle 15"/>
          <p:cNvSpPr/>
          <p:nvPr/>
        </p:nvSpPr>
        <p:spPr>
          <a:xfrm>
            <a:off x="3562940" y="270441"/>
            <a:ext cx="1376536" cy="335989"/>
          </a:xfrm>
          <a:prstGeom prst="rect">
            <a:avLst/>
          </a:prstGeom>
          <a:effectLst/>
        </p:spPr>
        <p:txBody>
          <a:bodyPr wrap="none">
            <a:spAutoFit/>
          </a:bodyPr>
          <a:lstStyle/>
          <a:p>
            <a:pPr>
              <a:lnSpc>
                <a:spcPct val="80000"/>
              </a:lnSpc>
            </a:pPr>
            <a:r>
              <a:rPr lang="en-US" sz="1900" dirty="0">
                <a:solidFill>
                  <a:schemeClr val="bg1"/>
                </a:solidFill>
                <a:effectLst>
                  <a:outerShdw blurRad="50800" dist="38100" dir="2700000" algn="tl" rotWithShape="0">
                    <a:srgbClr val="000000">
                      <a:alpha val="43000"/>
                    </a:srgbClr>
                  </a:outerShdw>
                </a:effectLst>
              </a:rPr>
              <a:t>d</a:t>
            </a:r>
            <a:r>
              <a:rPr lang="en-US" sz="1900" dirty="0" smtClean="0">
                <a:solidFill>
                  <a:schemeClr val="bg1"/>
                </a:solidFill>
                <a:effectLst>
                  <a:outerShdw blurRad="50800" dist="38100" dir="2700000" algn="tl" rotWithShape="0">
                    <a:srgbClr val="000000">
                      <a:alpha val="43000"/>
                    </a:srgbClr>
                  </a:outerShdw>
                </a:effectLst>
              </a:rPr>
              <a:t>epth plane</a:t>
            </a:r>
            <a:endParaRPr lang="en-US" sz="1900" dirty="0">
              <a:effectLst>
                <a:outerShdw blurRad="50800" dist="38100" dir="2700000" algn="tl" rotWithShape="0">
                  <a:srgbClr val="000000">
                    <a:alpha val="43000"/>
                  </a:srgbClr>
                </a:outerShdw>
              </a:effectLst>
            </a:endParaRPr>
          </a:p>
        </p:txBody>
      </p:sp>
      <p:sp>
        <p:nvSpPr>
          <p:cNvPr id="17" name="Oval 16"/>
          <p:cNvSpPr/>
          <p:nvPr/>
        </p:nvSpPr>
        <p:spPr>
          <a:xfrm>
            <a:off x="2787279" y="1985434"/>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20" name="Picture 19"/>
          <p:cNvPicPr>
            <a:picLocks noChangeAspect="1"/>
          </p:cNvPicPr>
          <p:nvPr/>
        </p:nvPicPr>
        <p:blipFill rotWithShape="1">
          <a:blip r:embed="rId4">
            <a:alphaModFix amt="78000"/>
            <a:extLst>
              <a:ext uri="{28A0092B-C50C-407E-A947-70E740481C1C}">
                <a14:useLocalDpi xmlns:a14="http://schemas.microsoft.com/office/drawing/2010/main" val="0"/>
              </a:ext>
            </a:extLst>
          </a:blip>
          <a:srcRect l="50000" t="38363" r="41477" b="49758"/>
          <a:stretch/>
        </p:blipFill>
        <p:spPr>
          <a:xfrm>
            <a:off x="5401845" y="3138244"/>
            <a:ext cx="404775" cy="398018"/>
          </a:xfrm>
          <a:prstGeom prst="rect">
            <a:avLst/>
          </a:prstGeom>
          <a:ln w="28575" cmpd="sng">
            <a:solidFill>
              <a:srgbClr val="FF0000"/>
            </a:solidFill>
          </a:ln>
          <a:scene3d>
            <a:camera prst="isometricRightUp"/>
            <a:lightRig rig="threePt" dir="t"/>
          </a:scene3d>
        </p:spPr>
      </p:pic>
      <p:pic>
        <p:nvPicPr>
          <p:cNvPr id="19" name="Picture 18"/>
          <p:cNvPicPr>
            <a:picLocks noChangeAspect="1"/>
          </p:cNvPicPr>
          <p:nvPr/>
        </p:nvPicPr>
        <p:blipFill>
          <a:blip r:embed="rId6"/>
          <a:stretch>
            <a:fillRect/>
          </a:stretch>
        </p:blipFill>
        <p:spPr>
          <a:xfrm>
            <a:off x="926983" y="5863507"/>
            <a:ext cx="1473200" cy="266700"/>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7"/>
          <a:stretch>
            <a:fillRect/>
          </a:stretch>
        </p:blipFill>
        <p:spPr>
          <a:xfrm>
            <a:off x="608873" y="5484280"/>
            <a:ext cx="2743200" cy="266700"/>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8"/>
          <a:stretch>
            <a:fillRect/>
          </a:stretch>
        </p:blipFill>
        <p:spPr>
          <a:xfrm>
            <a:off x="271324" y="5088151"/>
            <a:ext cx="850900" cy="292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0236863"/>
      </p:ext>
    </p:extLst>
  </p:cSld>
  <p:clrMapOvr>
    <a:masterClrMapping/>
  </p:clrMapOvr>
  <mc:AlternateContent xmlns:mc="http://schemas.openxmlformats.org/markup-compatibility/2006" xmlns:p14="http://schemas.microsoft.com/office/powerpoint/2010/main">
    <mc:Choice Requires="p14">
      <p:transition p14:dur="210" advTm="17135">
        <p:fade/>
      </p:transition>
    </mc:Choice>
    <mc:Fallback xmlns="">
      <p:transition xmlns:p14="http://schemas.microsoft.com/office/powerpoint/2010/main" advTm="17135">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1569473" y="270441"/>
            <a:ext cx="1993467" cy="3527476"/>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3" name="Straight Arrow Connector 22"/>
          <p:cNvCxnSpPr/>
          <p:nvPr/>
        </p:nvCxnSpPr>
        <p:spPr>
          <a:xfrm>
            <a:off x="2836271" y="203442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alphaModFix amt="78000"/>
            <a:extLst>
              <a:ext uri="{28A0092B-C50C-407E-A947-70E740481C1C}">
                <a14:useLocalDpi xmlns:a14="http://schemas.microsoft.com/office/drawing/2010/main" val="0"/>
              </a:ext>
            </a:extLst>
          </a:blip>
          <a:stretch>
            <a:fillRect/>
          </a:stretch>
        </p:blipFill>
        <p:spPr>
          <a:xfrm>
            <a:off x="3090098" y="1904305"/>
            <a:ext cx="4749356" cy="3350696"/>
          </a:xfrm>
          <a:prstGeom prst="rect">
            <a:avLst/>
          </a:prstGeom>
          <a:ln w="12700" cmpd="sng">
            <a:solidFill>
              <a:schemeClr val="bg1"/>
            </a:solidFill>
          </a:ln>
          <a:scene3d>
            <a:camera prst="isometricRightUp"/>
            <a:lightRig rig="threePt" dir="t"/>
          </a:scene3d>
        </p:spPr>
      </p:pic>
      <p:sp>
        <p:nvSpPr>
          <p:cNvPr id="26" name="Rectangle 25"/>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pic>
        <p:nvPicPr>
          <p:cNvPr id="14" name="Picture 13"/>
          <p:cNvPicPr>
            <a:picLocks noChangeAspect="1"/>
          </p:cNvPicPr>
          <p:nvPr/>
        </p:nvPicPr>
        <p:blipFill>
          <a:blip r:embed="rId4"/>
          <a:stretch>
            <a:fillRect/>
          </a:stretch>
        </p:blipFill>
        <p:spPr>
          <a:xfrm>
            <a:off x="4952965" y="304992"/>
            <a:ext cx="342900" cy="266700"/>
          </a:xfrm>
          <a:prstGeom prst="rect">
            <a:avLst/>
          </a:prstGeom>
        </p:spPr>
      </p:pic>
      <p:sp>
        <p:nvSpPr>
          <p:cNvPr id="16" name="Rectangle 15"/>
          <p:cNvSpPr/>
          <p:nvPr/>
        </p:nvSpPr>
        <p:spPr>
          <a:xfrm>
            <a:off x="3562940" y="270441"/>
            <a:ext cx="1376536" cy="335989"/>
          </a:xfrm>
          <a:prstGeom prst="rect">
            <a:avLst/>
          </a:prstGeom>
          <a:effectLst/>
        </p:spPr>
        <p:txBody>
          <a:bodyPr wrap="none">
            <a:spAutoFit/>
          </a:bodyPr>
          <a:lstStyle/>
          <a:p>
            <a:pPr>
              <a:lnSpc>
                <a:spcPct val="80000"/>
              </a:lnSpc>
            </a:pPr>
            <a:r>
              <a:rPr lang="en-US" sz="1900" dirty="0">
                <a:solidFill>
                  <a:schemeClr val="bg1"/>
                </a:solidFill>
                <a:effectLst>
                  <a:outerShdw blurRad="50800" dist="38100" dir="2700000" algn="tl" rotWithShape="0">
                    <a:srgbClr val="000000">
                      <a:alpha val="43000"/>
                    </a:srgbClr>
                  </a:outerShdw>
                </a:effectLst>
              </a:rPr>
              <a:t>d</a:t>
            </a:r>
            <a:r>
              <a:rPr lang="en-US" sz="1900" dirty="0" smtClean="0">
                <a:solidFill>
                  <a:schemeClr val="bg1"/>
                </a:solidFill>
                <a:effectLst>
                  <a:outerShdw blurRad="50800" dist="38100" dir="2700000" algn="tl" rotWithShape="0">
                    <a:srgbClr val="000000">
                      <a:alpha val="43000"/>
                    </a:srgbClr>
                  </a:outerShdw>
                </a:effectLst>
              </a:rPr>
              <a:t>epth plane</a:t>
            </a:r>
            <a:endParaRPr lang="en-US" sz="1900" dirty="0">
              <a:effectLst>
                <a:outerShdw blurRad="50800" dist="38100" dir="2700000" algn="tl" rotWithShape="0">
                  <a:srgbClr val="000000">
                    <a:alpha val="43000"/>
                  </a:srgbClr>
                </a:outerShdw>
              </a:effectLst>
            </a:endParaRPr>
          </a:p>
        </p:txBody>
      </p:sp>
      <p:sp>
        <p:nvSpPr>
          <p:cNvPr id="17" name="Oval 16"/>
          <p:cNvSpPr/>
          <p:nvPr/>
        </p:nvSpPr>
        <p:spPr>
          <a:xfrm>
            <a:off x="2787279" y="1985434"/>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20" name="Picture 19"/>
          <p:cNvPicPr>
            <a:picLocks noChangeAspect="1"/>
          </p:cNvPicPr>
          <p:nvPr/>
        </p:nvPicPr>
        <p:blipFill rotWithShape="1">
          <a:blip r:embed="rId3">
            <a:alphaModFix amt="78000"/>
            <a:extLst>
              <a:ext uri="{28A0092B-C50C-407E-A947-70E740481C1C}">
                <a14:useLocalDpi xmlns:a14="http://schemas.microsoft.com/office/drawing/2010/main" val="0"/>
              </a:ext>
            </a:extLst>
          </a:blip>
          <a:srcRect l="50000" t="38363" r="41477" b="49758"/>
          <a:stretch/>
        </p:blipFill>
        <p:spPr>
          <a:xfrm>
            <a:off x="5401845" y="3138244"/>
            <a:ext cx="404775" cy="398018"/>
          </a:xfrm>
          <a:prstGeom prst="rect">
            <a:avLst/>
          </a:prstGeom>
          <a:ln w="28575" cmpd="sng">
            <a:solidFill>
              <a:srgbClr val="FF0000"/>
            </a:solidFill>
          </a:ln>
          <a:scene3d>
            <a:camera prst="isometricRightUp"/>
            <a:lightRig rig="threePt" dir="t"/>
          </a:scene3d>
        </p:spPr>
      </p:pic>
      <p:pic>
        <p:nvPicPr>
          <p:cNvPr id="19" name="Picture 18"/>
          <p:cNvPicPr>
            <a:picLocks noChangeAspect="1"/>
          </p:cNvPicPr>
          <p:nvPr/>
        </p:nvPicPr>
        <p:blipFill>
          <a:blip r:embed="rId5"/>
          <a:stretch>
            <a:fillRect/>
          </a:stretch>
        </p:blipFill>
        <p:spPr>
          <a:xfrm>
            <a:off x="926983" y="5863507"/>
            <a:ext cx="1473200" cy="266700"/>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6"/>
          <a:stretch>
            <a:fillRect/>
          </a:stretch>
        </p:blipFill>
        <p:spPr>
          <a:xfrm>
            <a:off x="608873" y="5484280"/>
            <a:ext cx="2743200" cy="266700"/>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7"/>
          <a:stretch>
            <a:fillRect/>
          </a:stretch>
        </p:blipFill>
        <p:spPr>
          <a:xfrm>
            <a:off x="271324" y="5088151"/>
            <a:ext cx="850900" cy="292100"/>
          </a:xfrm>
          <a:prstGeom prst="rect">
            <a:avLst/>
          </a:prstGeom>
          <a:effectLst>
            <a:outerShdw blurRad="50800" dist="38100" dir="2700000" algn="tl" rotWithShape="0">
              <a:prstClr val="black">
                <a:alpha val="40000"/>
              </a:prstClr>
            </a:outerShdw>
          </a:effectLst>
        </p:spPr>
      </p:pic>
      <p:sp>
        <p:nvSpPr>
          <p:cNvPr id="22" name="Rectangle 21"/>
          <p:cNvSpPr/>
          <p:nvPr/>
        </p:nvSpPr>
        <p:spPr>
          <a:xfrm>
            <a:off x="5681625" y="4984122"/>
            <a:ext cx="3318840" cy="1708160"/>
          </a:xfrm>
          <a:prstGeom prst="rect">
            <a:avLst/>
          </a:prstGeom>
        </p:spPr>
        <p:txBody>
          <a:bodyPr wrap="square">
            <a:spAutoFit/>
          </a:bodyPr>
          <a:lstStyle/>
          <a:p>
            <a:pPr marL="342900" indent="-342900">
              <a:buFont typeface="Arial"/>
              <a:buChar char="•"/>
            </a:pPr>
            <a:r>
              <a:rPr lang="en-US" sz="2100" dirty="0" smtClean="0">
                <a:solidFill>
                  <a:schemeClr val="bg1"/>
                </a:solidFill>
                <a:effectLst>
                  <a:outerShdw blurRad="50800" dist="38100" dir="2700000" algn="tl" rotWithShape="0">
                    <a:srgbClr val="000000">
                      <a:alpha val="43000"/>
                    </a:srgbClr>
                  </a:outerShdw>
                </a:effectLst>
              </a:rPr>
              <a:t>depends on depth &amp; lens</a:t>
            </a:r>
          </a:p>
          <a:p>
            <a:pPr marL="342900" indent="-342900">
              <a:buFont typeface="Arial"/>
              <a:buChar char="•"/>
            </a:pPr>
            <a:r>
              <a:rPr lang="en-US" sz="2100" dirty="0" smtClean="0">
                <a:solidFill>
                  <a:schemeClr val="bg1"/>
                </a:solidFill>
                <a:effectLst>
                  <a:outerShdw blurRad="50800" dist="38100" dir="2700000" algn="tl" rotWithShape="0">
                    <a:srgbClr val="000000">
                      <a:alpha val="43000"/>
                    </a:srgbClr>
                  </a:outerShdw>
                </a:effectLst>
              </a:rPr>
              <a:t>1 photo        4D scene-dependent slice of PSF</a:t>
            </a:r>
          </a:p>
          <a:p>
            <a:pPr marL="342900" indent="-342900">
              <a:buFont typeface="Arial"/>
              <a:buChar char="•"/>
            </a:pPr>
            <a:r>
              <a:rPr lang="en-US" sz="2100" dirty="0" smtClean="0">
                <a:solidFill>
                  <a:srgbClr val="FFF482"/>
                </a:solidFill>
                <a:effectLst>
                  <a:outerShdw blurRad="50800" dist="38100" dir="2700000" algn="tl" rotWithShape="0">
                    <a:srgbClr val="000000">
                      <a:alpha val="43000"/>
                    </a:srgbClr>
                  </a:outerShdw>
                </a:effectLst>
              </a:rPr>
              <a:t>hard to capture</a:t>
            </a:r>
          </a:p>
          <a:p>
            <a:pPr marL="342900" indent="-342900">
              <a:buFont typeface="Arial"/>
              <a:buChar char="•"/>
            </a:pPr>
            <a:r>
              <a:rPr lang="en-US" sz="2100" dirty="0" smtClean="0">
                <a:solidFill>
                  <a:srgbClr val="FFF482"/>
                </a:solidFill>
                <a:effectLst>
                  <a:outerShdw blurRad="50800" dist="38100" dir="2700000" algn="tl" rotWithShape="0">
                    <a:srgbClr val="000000">
                      <a:alpha val="43000"/>
                    </a:srgbClr>
                  </a:outerShdw>
                </a:effectLst>
              </a:rPr>
              <a:t>hard to invert</a:t>
            </a:r>
          </a:p>
        </p:txBody>
      </p:sp>
      <p:pic>
        <p:nvPicPr>
          <p:cNvPr id="28" name="Picture 27"/>
          <p:cNvPicPr>
            <a:picLocks noChangeAspect="1"/>
          </p:cNvPicPr>
          <p:nvPr/>
        </p:nvPicPr>
        <p:blipFill>
          <a:blip r:embed="rId8"/>
          <a:stretch>
            <a:fillRect/>
          </a:stretch>
        </p:blipFill>
        <p:spPr>
          <a:xfrm>
            <a:off x="7060130" y="5453011"/>
            <a:ext cx="254000" cy="152400"/>
          </a:xfrm>
          <a:prstGeom prst="rect">
            <a:avLst/>
          </a:prstGeom>
        </p:spPr>
      </p:pic>
    </p:spTree>
    <p:extLst>
      <p:ext uri="{BB962C8B-B14F-4D97-AF65-F5344CB8AC3E}">
        <p14:creationId xmlns:p14="http://schemas.microsoft.com/office/powerpoint/2010/main" val="1965124848"/>
      </p:ext>
    </p:extLst>
  </p:cSld>
  <p:clrMapOvr>
    <a:masterClrMapping/>
  </p:clrMapOvr>
  <mc:AlternateContent xmlns:mc="http://schemas.openxmlformats.org/markup-compatibility/2006" xmlns:p14="http://schemas.microsoft.com/office/powerpoint/2010/main">
    <mc:Choice Requires="p14">
      <p:transition p14:dur="210" advTm="3286">
        <p:fade/>
      </p:transition>
    </mc:Choice>
    <mc:Fallback xmlns="">
      <p:transition xmlns:p14="http://schemas.microsoft.com/office/powerpoint/2010/main" advTm="3286">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42"/>
          <p:cNvSpPr/>
          <p:nvPr/>
        </p:nvSpPr>
        <p:spPr>
          <a:xfrm>
            <a:off x="3775735" y="1869037"/>
            <a:ext cx="3375278" cy="4696908"/>
          </a:xfrm>
          <a:custGeom>
            <a:avLst/>
            <a:gdLst>
              <a:gd name="connsiteX0" fmla="*/ 0 w 3375278"/>
              <a:gd name="connsiteY0" fmla="*/ 4696908 h 4696908"/>
              <a:gd name="connsiteX1" fmla="*/ 5721 w 3375278"/>
              <a:gd name="connsiteY1" fmla="*/ 1922243 h 4696908"/>
              <a:gd name="connsiteX2" fmla="*/ 3375278 w 3375278"/>
              <a:gd name="connsiteY2" fmla="*/ 0 h 4696908"/>
              <a:gd name="connsiteX3" fmla="*/ 3369557 w 3375278"/>
              <a:gd name="connsiteY3" fmla="*/ 2774665 h 4696908"/>
              <a:gd name="connsiteX4" fmla="*/ 0 w 3375278"/>
              <a:gd name="connsiteY4" fmla="*/ 4696908 h 469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278" h="4696908">
                <a:moveTo>
                  <a:pt x="0" y="4696908"/>
                </a:moveTo>
                <a:lnTo>
                  <a:pt x="5721" y="1922243"/>
                </a:lnTo>
                <a:lnTo>
                  <a:pt x="3375278" y="0"/>
                </a:lnTo>
                <a:lnTo>
                  <a:pt x="3369557" y="2774665"/>
                </a:lnTo>
                <a:lnTo>
                  <a:pt x="0" y="4696908"/>
                </a:lnTo>
                <a:close/>
              </a:path>
            </a:pathLst>
          </a:custGeom>
          <a:solidFill>
            <a:schemeClr val="bg1">
              <a:alpha val="33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40" name="Picture 39"/>
          <p:cNvPicPr>
            <a:picLocks noChangeAspect="1"/>
          </p:cNvPicPr>
          <p:nvPr/>
        </p:nvPicPr>
        <p:blipFill rotWithShape="1">
          <a:blip r:embed="rId4">
            <a:alphaModFix amt="78000"/>
            <a:extLst>
              <a:ext uri="{28A0092B-C50C-407E-A947-70E740481C1C}">
                <a14:useLocalDpi xmlns:a14="http://schemas.microsoft.com/office/drawing/2010/main" val="0"/>
              </a:ext>
            </a:extLst>
          </a:blip>
          <a:srcRect l="82854" t="12658" r="8112" b="74383"/>
          <a:stretch/>
        </p:blipFill>
        <p:spPr>
          <a:xfrm>
            <a:off x="6504560" y="2426709"/>
            <a:ext cx="429062" cy="434213"/>
          </a:xfrm>
          <a:prstGeom prst="rect">
            <a:avLst/>
          </a:prstGeom>
          <a:ln w="28575" cmpd="sng">
            <a:solidFill>
              <a:srgbClr val="FF0000"/>
            </a:solidFill>
          </a:ln>
          <a:scene3d>
            <a:camera prst="isometricRightUp"/>
            <a:lightRig rig="threePt" dir="t"/>
          </a:scene3d>
        </p:spPr>
      </p:pic>
      <p:pic>
        <p:nvPicPr>
          <p:cNvPr id="13" name="Picture 12"/>
          <p:cNvPicPr>
            <a:picLocks noChangeAspect="1"/>
          </p:cNvPicPr>
          <p:nvPr/>
        </p:nvPicPr>
        <p:blipFill rotWithShape="1">
          <a:blip r:embed="rId4">
            <a:alphaModFix amt="78000"/>
            <a:extLst>
              <a:ext uri="{28A0092B-C50C-407E-A947-70E740481C1C}">
                <a14:useLocalDpi xmlns:a14="http://schemas.microsoft.com/office/drawing/2010/main" val="0"/>
              </a:ext>
            </a:extLst>
          </a:blip>
          <a:srcRect l="50000" t="38363" r="41477" b="49758"/>
          <a:stretch/>
        </p:blipFill>
        <p:spPr>
          <a:xfrm>
            <a:off x="5401845" y="3771554"/>
            <a:ext cx="404775" cy="398018"/>
          </a:xfrm>
          <a:prstGeom prst="rect">
            <a:avLst/>
          </a:prstGeom>
          <a:ln w="28575" cmpd="sng">
            <a:solidFill>
              <a:srgbClr val="FF0000"/>
            </a:solidFill>
          </a:ln>
          <a:scene3d>
            <a:camera prst="isometricRightUp"/>
            <a:lightRig rig="threePt" dir="t"/>
          </a:scene3d>
        </p:spPr>
      </p:pic>
      <p:pic>
        <p:nvPicPr>
          <p:cNvPr id="30" name="Picture 29"/>
          <p:cNvPicPr>
            <a:picLocks noChangeAspect="1"/>
          </p:cNvPicPr>
          <p:nvPr/>
        </p:nvPicPr>
        <p:blipFill rotWithShape="1">
          <a:blip r:embed="rId4">
            <a:alphaModFix amt="78000"/>
            <a:extLst>
              <a:ext uri="{28A0092B-C50C-407E-A947-70E740481C1C}">
                <a14:useLocalDpi xmlns:a14="http://schemas.microsoft.com/office/drawing/2010/main" val="0"/>
              </a:ext>
            </a:extLst>
          </a:blip>
          <a:srcRect l="92370" t="63538" b="24851"/>
          <a:stretch/>
        </p:blipFill>
        <p:spPr>
          <a:xfrm>
            <a:off x="6833705" y="3661123"/>
            <a:ext cx="362355" cy="389027"/>
          </a:xfrm>
          <a:prstGeom prst="rect">
            <a:avLst/>
          </a:prstGeom>
          <a:ln w="28575" cmpd="sng">
            <a:solidFill>
              <a:srgbClr val="FF0000"/>
            </a:solidFill>
          </a:ln>
          <a:scene3d>
            <a:camera prst="isometricRightUp"/>
            <a:lightRig rig="threePt" dir="t"/>
          </a:scene3d>
        </p:spPr>
      </p:pic>
      <p:pic>
        <p:nvPicPr>
          <p:cNvPr id="32" name="Picture 31"/>
          <p:cNvPicPr>
            <a:picLocks noChangeAspect="1"/>
          </p:cNvPicPr>
          <p:nvPr/>
        </p:nvPicPr>
        <p:blipFill rotWithShape="1">
          <a:blip r:embed="rId4">
            <a:alphaModFix amt="78000"/>
            <a:extLst>
              <a:ext uri="{28A0092B-C50C-407E-A947-70E740481C1C}">
                <a14:useLocalDpi xmlns:a14="http://schemas.microsoft.com/office/drawing/2010/main" val="0"/>
              </a:ext>
            </a:extLst>
          </a:blip>
          <a:srcRect r="92780" b="87513"/>
          <a:stretch/>
        </p:blipFill>
        <p:spPr>
          <a:xfrm>
            <a:off x="3729419" y="3693797"/>
            <a:ext cx="342900" cy="418404"/>
          </a:xfrm>
          <a:prstGeom prst="rect">
            <a:avLst/>
          </a:prstGeom>
          <a:ln w="28575" cmpd="sng">
            <a:solidFill>
              <a:srgbClr val="FF0000"/>
            </a:solidFill>
          </a:ln>
          <a:scene3d>
            <a:camera prst="isometricRightUp"/>
            <a:lightRig rig="threePt" dir="t"/>
          </a:scene3d>
        </p:spPr>
      </p:pic>
      <p:sp>
        <p:nvSpPr>
          <p:cNvPr id="49" name="Rectangle 48"/>
          <p:cNvSpPr/>
          <p:nvPr/>
        </p:nvSpPr>
        <p:spPr>
          <a:xfrm>
            <a:off x="6363177" y="1129830"/>
            <a:ext cx="1415597" cy="707886"/>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observed</a:t>
            </a:r>
            <a:br>
              <a:rPr lang="en-US" sz="2000" dirty="0" smtClean="0">
                <a:solidFill>
                  <a:schemeClr val="bg1"/>
                </a:solidFill>
                <a:effectLst>
                  <a:outerShdw blurRad="50800" dist="38100" dir="2700000" algn="tl" rotWithShape="0">
                    <a:srgbClr val="000000">
                      <a:alpha val="43000"/>
                    </a:srgbClr>
                  </a:outerShdw>
                </a:effectLst>
              </a:rPr>
            </a:br>
            <a:r>
              <a:rPr lang="en-US" sz="2000" dirty="0" smtClean="0">
                <a:solidFill>
                  <a:schemeClr val="bg1"/>
                </a:solidFill>
                <a:effectLst>
                  <a:outerShdw blurRad="50800" dist="38100" dir="2700000" algn="tl" rotWithShape="0">
                    <a:srgbClr val="000000">
                      <a:alpha val="43000"/>
                    </a:srgbClr>
                  </a:outerShdw>
                </a:effectLst>
              </a:rPr>
              <a:t>blur kernels</a:t>
            </a:r>
            <a:endParaRPr lang="en-US" sz="2000" dirty="0">
              <a:effectLst>
                <a:outerShdw blurRad="50800" dist="38100" dir="2700000" algn="tl" rotWithShape="0">
                  <a:srgbClr val="000000">
                    <a:alpha val="43000"/>
                  </a:srgbClr>
                </a:outerShdw>
              </a:effectLst>
            </a:endParaRPr>
          </a:p>
        </p:txBody>
      </p:sp>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given K≥1 blur kernels from one photo ...</a:t>
            </a:r>
            <a:endParaRPr lang="en-US" dirty="0">
              <a:effectLst>
                <a:outerShdw blurRad="50800" dist="38100" dir="2700000" algn="tl" rotWithShape="0">
                  <a:srgbClr val="000000">
                    <a:alpha val="43000"/>
                  </a:srgbClr>
                </a:outerShdw>
              </a:effectLst>
            </a:endParaRPr>
          </a:p>
        </p:txBody>
      </p:sp>
    </p:spTree>
    <p:custDataLst>
      <p:tags r:id="rId1"/>
    </p:custDataLst>
    <p:extLst>
      <p:ext uri="{BB962C8B-B14F-4D97-AF65-F5344CB8AC3E}">
        <p14:creationId xmlns:p14="http://schemas.microsoft.com/office/powerpoint/2010/main" val="3960505810"/>
      </p:ext>
    </p:extLst>
  </p:cSld>
  <p:clrMapOvr>
    <a:masterClrMapping/>
  </p:clrMapOvr>
  <mc:AlternateContent xmlns:mc="http://schemas.openxmlformats.org/markup-compatibility/2006" xmlns:p14="http://schemas.microsoft.com/office/powerpoint/2010/main">
    <mc:Choice Requires="p14">
      <p:transition p14:dur="210" advTm="7987">
        <p:fade/>
      </p:transition>
    </mc:Choice>
    <mc:Fallback xmlns="">
      <p:transition xmlns:p14="http://schemas.microsoft.com/office/powerpoint/2010/main" advTm="798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a:stretch>
            <a:fillRect/>
          </a:stretch>
        </p:blipFill>
        <p:spPr>
          <a:xfrm>
            <a:off x="3090098" y="2360277"/>
            <a:ext cx="342900" cy="266700"/>
          </a:xfrm>
          <a:prstGeom prst="rect">
            <a:avLst/>
          </a:prstGeom>
        </p:spPr>
      </p:pic>
      <p:pic>
        <p:nvPicPr>
          <p:cNvPr id="44" name="Picture 43"/>
          <p:cNvPicPr>
            <a:picLocks noChangeAspect="1"/>
          </p:cNvPicPr>
          <p:nvPr/>
        </p:nvPicPr>
        <p:blipFill>
          <a:blip r:embed="rId4"/>
          <a:stretch>
            <a:fillRect/>
          </a:stretch>
        </p:blipFill>
        <p:spPr>
          <a:xfrm>
            <a:off x="3150757" y="3151049"/>
            <a:ext cx="342900" cy="266700"/>
          </a:xfrm>
          <a:prstGeom prst="rect">
            <a:avLst/>
          </a:prstGeom>
        </p:spPr>
      </p:pic>
      <p:sp>
        <p:nvSpPr>
          <p:cNvPr id="41" name="Freeform 40"/>
          <p:cNvSpPr/>
          <p:nvPr/>
        </p:nvSpPr>
        <p:spPr>
          <a:xfrm>
            <a:off x="4927328" y="1511272"/>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8" name="Freeform 37"/>
          <p:cNvSpPr/>
          <p:nvPr/>
        </p:nvSpPr>
        <p:spPr>
          <a:xfrm>
            <a:off x="2641987" y="3023244"/>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5" name="Freeform 34"/>
          <p:cNvSpPr/>
          <p:nvPr/>
        </p:nvSpPr>
        <p:spPr>
          <a:xfrm>
            <a:off x="2574825" y="2236378"/>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29" name="Freeform 28"/>
          <p:cNvSpPr/>
          <p:nvPr/>
        </p:nvSpPr>
        <p:spPr>
          <a:xfrm>
            <a:off x="1729397" y="1069503"/>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4" name="Straight Arrow Connector 23"/>
          <p:cNvCxnSpPr/>
          <p:nvPr/>
        </p:nvCxnSpPr>
        <p:spPr>
          <a:xfrm>
            <a:off x="2900417" y="3453743"/>
            <a:ext cx="884036" cy="423148"/>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973681" y="1482839"/>
            <a:ext cx="4889126" cy="23402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171612" y="1930329"/>
            <a:ext cx="1404179" cy="67211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836271" y="266773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3775735" y="1869037"/>
            <a:ext cx="3375278" cy="4696908"/>
          </a:xfrm>
          <a:custGeom>
            <a:avLst/>
            <a:gdLst>
              <a:gd name="connsiteX0" fmla="*/ 0 w 3375278"/>
              <a:gd name="connsiteY0" fmla="*/ 4696908 h 4696908"/>
              <a:gd name="connsiteX1" fmla="*/ 5721 w 3375278"/>
              <a:gd name="connsiteY1" fmla="*/ 1922243 h 4696908"/>
              <a:gd name="connsiteX2" fmla="*/ 3375278 w 3375278"/>
              <a:gd name="connsiteY2" fmla="*/ 0 h 4696908"/>
              <a:gd name="connsiteX3" fmla="*/ 3369557 w 3375278"/>
              <a:gd name="connsiteY3" fmla="*/ 2774665 h 4696908"/>
              <a:gd name="connsiteX4" fmla="*/ 0 w 3375278"/>
              <a:gd name="connsiteY4" fmla="*/ 4696908 h 469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278" h="4696908">
                <a:moveTo>
                  <a:pt x="0" y="4696908"/>
                </a:moveTo>
                <a:lnTo>
                  <a:pt x="5721" y="1922243"/>
                </a:lnTo>
                <a:lnTo>
                  <a:pt x="3375278" y="0"/>
                </a:lnTo>
                <a:lnTo>
                  <a:pt x="3369557" y="2774665"/>
                </a:lnTo>
                <a:lnTo>
                  <a:pt x="0" y="4696908"/>
                </a:lnTo>
                <a:close/>
              </a:path>
            </a:pathLst>
          </a:custGeom>
          <a:solidFill>
            <a:schemeClr val="bg1">
              <a:alpha val="33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40" name="Picture 39"/>
          <p:cNvPicPr>
            <a:picLocks noChangeAspect="1"/>
          </p:cNvPicPr>
          <p:nvPr/>
        </p:nvPicPr>
        <p:blipFill rotWithShape="1">
          <a:blip r:embed="rId5">
            <a:alphaModFix amt="78000"/>
            <a:extLst>
              <a:ext uri="{28A0092B-C50C-407E-A947-70E740481C1C}">
                <a14:useLocalDpi xmlns:a14="http://schemas.microsoft.com/office/drawing/2010/main" val="0"/>
              </a:ext>
            </a:extLst>
          </a:blip>
          <a:srcRect l="82854" t="12658" r="8112" b="74383"/>
          <a:stretch/>
        </p:blipFill>
        <p:spPr>
          <a:xfrm>
            <a:off x="6504560" y="2426709"/>
            <a:ext cx="429062" cy="434213"/>
          </a:xfrm>
          <a:prstGeom prst="rect">
            <a:avLst/>
          </a:prstGeom>
          <a:ln w="28575" cmpd="sng">
            <a:solidFill>
              <a:srgbClr val="FF0000"/>
            </a:solidFill>
          </a:ln>
          <a:scene3d>
            <a:camera prst="isometricRightUp"/>
            <a:lightRig rig="threePt" dir="t"/>
          </a:scene3d>
        </p:spPr>
      </p:pic>
      <p:pic>
        <p:nvPicPr>
          <p:cNvPr id="33" name="Picture 32"/>
          <p:cNvPicPr>
            <a:picLocks noChangeAspect="1"/>
          </p:cNvPicPr>
          <p:nvPr/>
        </p:nvPicPr>
        <p:blipFill>
          <a:blip r:embed="rId6"/>
          <a:stretch>
            <a:fillRect/>
          </a:stretch>
        </p:blipFill>
        <p:spPr>
          <a:xfrm>
            <a:off x="5432626" y="1643242"/>
            <a:ext cx="342900" cy="266700"/>
          </a:xfrm>
          <a:prstGeom prst="rect">
            <a:avLst/>
          </a:prstGeom>
        </p:spPr>
      </p:pic>
      <p:pic>
        <p:nvPicPr>
          <p:cNvPr id="13" name="Picture 12"/>
          <p:cNvPicPr>
            <a:picLocks noChangeAspect="1"/>
          </p:cNvPicPr>
          <p:nvPr/>
        </p:nvPicPr>
        <p:blipFill rotWithShape="1">
          <a:blip r:embed="rId5">
            <a:alphaModFix amt="78000"/>
            <a:extLst>
              <a:ext uri="{28A0092B-C50C-407E-A947-70E740481C1C}">
                <a14:useLocalDpi xmlns:a14="http://schemas.microsoft.com/office/drawing/2010/main" val="0"/>
              </a:ext>
            </a:extLst>
          </a:blip>
          <a:srcRect l="50000" t="38363" r="41477" b="49758"/>
          <a:stretch/>
        </p:blipFill>
        <p:spPr>
          <a:xfrm>
            <a:off x="5401845" y="3771554"/>
            <a:ext cx="404775" cy="398018"/>
          </a:xfrm>
          <a:prstGeom prst="rect">
            <a:avLst/>
          </a:prstGeom>
          <a:ln w="28575" cmpd="sng">
            <a:solidFill>
              <a:srgbClr val="FF0000"/>
            </a:solidFill>
          </a:ln>
          <a:scene3d>
            <a:camera prst="isometricRightUp"/>
            <a:lightRig rig="threePt" dir="t"/>
          </a:scene3d>
        </p:spPr>
      </p:pic>
      <p:sp>
        <p:nvSpPr>
          <p:cNvPr id="28" name="Oval 27"/>
          <p:cNvSpPr/>
          <p:nvPr/>
        </p:nvSpPr>
        <p:spPr>
          <a:xfrm>
            <a:off x="1924689" y="1442212"/>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9" name="Picture 8"/>
          <p:cNvPicPr>
            <a:picLocks noChangeAspect="1"/>
          </p:cNvPicPr>
          <p:nvPr/>
        </p:nvPicPr>
        <p:blipFill>
          <a:blip r:embed="rId7"/>
          <a:stretch>
            <a:fillRect/>
          </a:stretch>
        </p:blipFill>
        <p:spPr>
          <a:xfrm>
            <a:off x="2234421" y="1200522"/>
            <a:ext cx="342900" cy="266700"/>
          </a:xfrm>
          <a:prstGeom prst="rect">
            <a:avLst/>
          </a:prstGeom>
        </p:spPr>
      </p:pic>
      <p:sp>
        <p:nvSpPr>
          <p:cNvPr id="42" name="Oval 41"/>
          <p:cNvSpPr/>
          <p:nvPr/>
        </p:nvSpPr>
        <p:spPr>
          <a:xfrm>
            <a:off x="5122620" y="1883981"/>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9" name="Oval 38"/>
          <p:cNvSpPr/>
          <p:nvPr/>
        </p:nvSpPr>
        <p:spPr>
          <a:xfrm>
            <a:off x="2837279" y="3395953"/>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6" name="Oval 35"/>
          <p:cNvSpPr/>
          <p:nvPr/>
        </p:nvSpPr>
        <p:spPr>
          <a:xfrm>
            <a:off x="2770117" y="260908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30" name="Picture 29"/>
          <p:cNvPicPr>
            <a:picLocks noChangeAspect="1"/>
          </p:cNvPicPr>
          <p:nvPr/>
        </p:nvPicPr>
        <p:blipFill rotWithShape="1">
          <a:blip r:embed="rId5">
            <a:alphaModFix amt="78000"/>
            <a:extLst>
              <a:ext uri="{28A0092B-C50C-407E-A947-70E740481C1C}">
                <a14:useLocalDpi xmlns:a14="http://schemas.microsoft.com/office/drawing/2010/main" val="0"/>
              </a:ext>
            </a:extLst>
          </a:blip>
          <a:srcRect l="92370" t="63538" b="24851"/>
          <a:stretch/>
        </p:blipFill>
        <p:spPr>
          <a:xfrm>
            <a:off x="6833705" y="3661123"/>
            <a:ext cx="362355" cy="389027"/>
          </a:xfrm>
          <a:prstGeom prst="rect">
            <a:avLst/>
          </a:prstGeom>
          <a:ln w="28575" cmpd="sng">
            <a:solidFill>
              <a:srgbClr val="FF0000"/>
            </a:solidFill>
          </a:ln>
          <a:scene3d>
            <a:camera prst="isometricRightUp"/>
            <a:lightRig rig="threePt" dir="t"/>
          </a:scene3d>
        </p:spPr>
      </p:pic>
      <p:pic>
        <p:nvPicPr>
          <p:cNvPr id="32" name="Picture 31"/>
          <p:cNvPicPr>
            <a:picLocks noChangeAspect="1"/>
          </p:cNvPicPr>
          <p:nvPr/>
        </p:nvPicPr>
        <p:blipFill rotWithShape="1">
          <a:blip r:embed="rId5">
            <a:alphaModFix amt="78000"/>
            <a:extLst>
              <a:ext uri="{28A0092B-C50C-407E-A947-70E740481C1C}">
                <a14:useLocalDpi xmlns:a14="http://schemas.microsoft.com/office/drawing/2010/main" val="0"/>
              </a:ext>
            </a:extLst>
          </a:blip>
          <a:srcRect r="92780" b="87513"/>
          <a:stretch/>
        </p:blipFill>
        <p:spPr>
          <a:xfrm>
            <a:off x="3729419" y="3693797"/>
            <a:ext cx="342900" cy="418404"/>
          </a:xfrm>
          <a:prstGeom prst="rect">
            <a:avLst/>
          </a:prstGeom>
          <a:ln w="28575" cmpd="sng">
            <a:solidFill>
              <a:srgbClr val="FF0000"/>
            </a:solidFill>
          </a:ln>
          <a:scene3d>
            <a:camera prst="isometricRightUp"/>
            <a:lightRig rig="threePt" dir="t"/>
          </a:scene3d>
        </p:spPr>
      </p:pic>
      <p:sp>
        <p:nvSpPr>
          <p:cNvPr id="49" name="Rectangle 48"/>
          <p:cNvSpPr/>
          <p:nvPr/>
        </p:nvSpPr>
        <p:spPr>
          <a:xfrm>
            <a:off x="6363177" y="1129830"/>
            <a:ext cx="1415597" cy="707886"/>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observed</a:t>
            </a:r>
            <a:br>
              <a:rPr lang="en-US" sz="2000" dirty="0" smtClean="0">
                <a:solidFill>
                  <a:schemeClr val="bg1"/>
                </a:solidFill>
                <a:effectLst>
                  <a:outerShdw blurRad="50800" dist="38100" dir="2700000" algn="tl" rotWithShape="0">
                    <a:srgbClr val="000000">
                      <a:alpha val="43000"/>
                    </a:srgbClr>
                  </a:outerShdw>
                </a:effectLst>
              </a:rPr>
            </a:br>
            <a:r>
              <a:rPr lang="en-US" sz="2000" dirty="0" smtClean="0">
                <a:solidFill>
                  <a:schemeClr val="bg1"/>
                </a:solidFill>
                <a:effectLst>
                  <a:outerShdw blurRad="50800" dist="38100" dir="2700000" algn="tl" rotWithShape="0">
                    <a:srgbClr val="000000">
                      <a:alpha val="43000"/>
                    </a:srgbClr>
                  </a:outerShdw>
                </a:effectLst>
              </a:rPr>
              <a:t>blur kernels</a:t>
            </a:r>
            <a:endParaRPr lang="en-US" sz="2000" dirty="0">
              <a:effectLst>
                <a:outerShdw blurRad="50800" dist="38100" dir="2700000" algn="tl" rotWithShape="0">
                  <a:srgbClr val="000000">
                    <a:alpha val="43000"/>
                  </a:srgbClr>
                </a:outerShdw>
              </a:effectLst>
            </a:endParaRPr>
          </a:p>
        </p:txBody>
      </p:sp>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 can we infer depth?</a:t>
            </a:r>
            <a:endParaRPr lang="en-U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720236916"/>
      </p:ext>
    </p:extLst>
  </p:cSld>
  <p:clrMapOvr>
    <a:masterClrMapping/>
  </p:clrMapOvr>
  <mc:AlternateContent xmlns:mc="http://schemas.openxmlformats.org/markup-compatibility/2006" xmlns:p14="http://schemas.microsoft.com/office/powerpoint/2010/main">
    <mc:Choice Requires="p14">
      <p:transition p14:dur="210" advTm="3102">
        <p:fade/>
      </p:transition>
    </mc:Choice>
    <mc:Fallback xmlns="">
      <p:transition xmlns:p14="http://schemas.microsoft.com/office/powerpoint/2010/main" advTm="3102">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a:xfrm>
            <a:off x="4927328" y="1515542"/>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5" name="Freeform 34"/>
          <p:cNvSpPr/>
          <p:nvPr/>
        </p:nvSpPr>
        <p:spPr>
          <a:xfrm>
            <a:off x="2574825" y="2240648"/>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29" name="Freeform 28"/>
          <p:cNvSpPr/>
          <p:nvPr/>
        </p:nvSpPr>
        <p:spPr>
          <a:xfrm>
            <a:off x="1729397" y="1073773"/>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7" name="Straight Arrow Connector 26"/>
          <p:cNvCxnSpPr/>
          <p:nvPr/>
        </p:nvCxnSpPr>
        <p:spPr>
          <a:xfrm>
            <a:off x="1973681" y="1487109"/>
            <a:ext cx="4889126" cy="23402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171612" y="1934599"/>
            <a:ext cx="1404179" cy="67211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836271" y="267200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p:nvPicPr>
        <p:blipFill>
          <a:blip r:embed="rId3">
            <a:alphaModFix amt="78000"/>
            <a:extLst>
              <a:ext uri="{28A0092B-C50C-407E-A947-70E740481C1C}">
                <a14:useLocalDpi xmlns:a14="http://schemas.microsoft.com/office/drawing/2010/main" val="0"/>
              </a:ext>
            </a:extLst>
          </a:blip>
          <a:stretch>
            <a:fillRect/>
          </a:stretch>
        </p:blipFill>
        <p:spPr>
          <a:xfrm>
            <a:off x="3090098" y="2541885"/>
            <a:ext cx="4749356" cy="3350696"/>
          </a:xfrm>
          <a:prstGeom prst="rect">
            <a:avLst/>
          </a:prstGeom>
          <a:ln>
            <a:solidFill>
              <a:schemeClr val="bg1"/>
            </a:solidFill>
          </a:ln>
          <a:scene3d>
            <a:camera prst="isometricRightUp"/>
            <a:lightRig rig="threePt" dir="t"/>
          </a:scene3d>
        </p:spPr>
      </p:pic>
      <p:pic>
        <p:nvPicPr>
          <p:cNvPr id="45" name="Picture 44"/>
          <p:cNvPicPr>
            <a:picLocks noChangeAspect="1"/>
          </p:cNvPicPr>
          <p:nvPr/>
        </p:nvPicPr>
        <p:blipFill>
          <a:blip r:embed="rId4"/>
          <a:stretch>
            <a:fillRect/>
          </a:stretch>
        </p:blipFill>
        <p:spPr>
          <a:xfrm>
            <a:off x="3090098" y="2364547"/>
            <a:ext cx="342900" cy="266700"/>
          </a:xfrm>
          <a:prstGeom prst="rect">
            <a:avLst/>
          </a:prstGeom>
        </p:spPr>
      </p:pic>
      <p:pic>
        <p:nvPicPr>
          <p:cNvPr id="44" name="Picture 43"/>
          <p:cNvPicPr>
            <a:picLocks noChangeAspect="1"/>
          </p:cNvPicPr>
          <p:nvPr/>
        </p:nvPicPr>
        <p:blipFill>
          <a:blip r:embed="rId5"/>
          <a:stretch>
            <a:fillRect/>
          </a:stretch>
        </p:blipFill>
        <p:spPr>
          <a:xfrm>
            <a:off x="3150757" y="3155319"/>
            <a:ext cx="342900" cy="266700"/>
          </a:xfrm>
          <a:prstGeom prst="rect">
            <a:avLst/>
          </a:prstGeom>
        </p:spPr>
      </p:pic>
      <p:sp>
        <p:nvSpPr>
          <p:cNvPr id="38" name="Freeform 37"/>
          <p:cNvSpPr/>
          <p:nvPr/>
        </p:nvSpPr>
        <p:spPr>
          <a:xfrm>
            <a:off x="2641987" y="3027514"/>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4" name="Straight Arrow Connector 23"/>
          <p:cNvCxnSpPr/>
          <p:nvPr/>
        </p:nvCxnSpPr>
        <p:spPr>
          <a:xfrm>
            <a:off x="2900417" y="3458013"/>
            <a:ext cx="884036" cy="423148"/>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rotWithShape="1">
          <a:blip r:embed="rId3">
            <a:alphaModFix amt="78000"/>
            <a:extLst>
              <a:ext uri="{28A0092B-C50C-407E-A947-70E740481C1C}">
                <a14:useLocalDpi xmlns:a14="http://schemas.microsoft.com/office/drawing/2010/main" val="0"/>
              </a:ext>
            </a:extLst>
          </a:blip>
          <a:srcRect l="82854" t="12658" r="8112" b="74383"/>
          <a:stretch/>
        </p:blipFill>
        <p:spPr>
          <a:xfrm>
            <a:off x="6504560" y="2430979"/>
            <a:ext cx="429062" cy="434213"/>
          </a:xfrm>
          <a:prstGeom prst="rect">
            <a:avLst/>
          </a:prstGeom>
          <a:ln w="28575" cmpd="sng">
            <a:solidFill>
              <a:srgbClr val="FF0000"/>
            </a:solidFill>
          </a:ln>
          <a:scene3d>
            <a:camera prst="isometricRightUp"/>
            <a:lightRig rig="threePt" dir="t"/>
          </a:scene3d>
        </p:spPr>
      </p:pic>
      <p:pic>
        <p:nvPicPr>
          <p:cNvPr id="33" name="Picture 32"/>
          <p:cNvPicPr>
            <a:picLocks noChangeAspect="1"/>
          </p:cNvPicPr>
          <p:nvPr/>
        </p:nvPicPr>
        <p:blipFill>
          <a:blip r:embed="rId6"/>
          <a:stretch>
            <a:fillRect/>
          </a:stretch>
        </p:blipFill>
        <p:spPr>
          <a:xfrm>
            <a:off x="5432626" y="1647512"/>
            <a:ext cx="342900" cy="266700"/>
          </a:xfrm>
          <a:prstGeom prst="rect">
            <a:avLst/>
          </a:prstGeom>
        </p:spPr>
      </p:pic>
      <p:pic>
        <p:nvPicPr>
          <p:cNvPr id="13" name="Picture 12"/>
          <p:cNvPicPr>
            <a:picLocks noChangeAspect="1"/>
          </p:cNvPicPr>
          <p:nvPr/>
        </p:nvPicPr>
        <p:blipFill rotWithShape="1">
          <a:blip r:embed="rId3">
            <a:alphaModFix amt="78000"/>
            <a:extLst>
              <a:ext uri="{28A0092B-C50C-407E-A947-70E740481C1C}">
                <a14:useLocalDpi xmlns:a14="http://schemas.microsoft.com/office/drawing/2010/main" val="0"/>
              </a:ext>
            </a:extLst>
          </a:blip>
          <a:srcRect l="50000" t="38363" r="41477" b="49758"/>
          <a:stretch/>
        </p:blipFill>
        <p:spPr>
          <a:xfrm>
            <a:off x="5401845" y="3775824"/>
            <a:ext cx="404775" cy="398018"/>
          </a:xfrm>
          <a:prstGeom prst="rect">
            <a:avLst/>
          </a:prstGeom>
          <a:ln w="28575" cmpd="sng">
            <a:solidFill>
              <a:srgbClr val="FF0000"/>
            </a:solidFill>
          </a:ln>
          <a:scene3d>
            <a:camera prst="isometricRightUp"/>
            <a:lightRig rig="threePt" dir="t"/>
          </a:scene3d>
        </p:spPr>
      </p:pic>
      <p:sp>
        <p:nvSpPr>
          <p:cNvPr id="28" name="Oval 27"/>
          <p:cNvSpPr/>
          <p:nvPr/>
        </p:nvSpPr>
        <p:spPr>
          <a:xfrm>
            <a:off x="1924689" y="1446482"/>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9" name="Picture 8"/>
          <p:cNvPicPr>
            <a:picLocks noChangeAspect="1"/>
          </p:cNvPicPr>
          <p:nvPr/>
        </p:nvPicPr>
        <p:blipFill>
          <a:blip r:embed="rId7"/>
          <a:stretch>
            <a:fillRect/>
          </a:stretch>
        </p:blipFill>
        <p:spPr>
          <a:xfrm>
            <a:off x="2234421" y="1204792"/>
            <a:ext cx="342900" cy="266700"/>
          </a:xfrm>
          <a:prstGeom prst="rect">
            <a:avLst/>
          </a:prstGeom>
        </p:spPr>
      </p:pic>
      <p:sp>
        <p:nvSpPr>
          <p:cNvPr id="42" name="Oval 41"/>
          <p:cNvSpPr/>
          <p:nvPr/>
        </p:nvSpPr>
        <p:spPr>
          <a:xfrm>
            <a:off x="5122620" y="1888251"/>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9" name="Oval 38"/>
          <p:cNvSpPr/>
          <p:nvPr/>
        </p:nvSpPr>
        <p:spPr>
          <a:xfrm>
            <a:off x="2837279" y="3400223"/>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6" name="Oval 35"/>
          <p:cNvSpPr/>
          <p:nvPr/>
        </p:nvSpPr>
        <p:spPr>
          <a:xfrm>
            <a:off x="2770117" y="261335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30" name="Picture 29"/>
          <p:cNvPicPr>
            <a:picLocks noChangeAspect="1"/>
          </p:cNvPicPr>
          <p:nvPr/>
        </p:nvPicPr>
        <p:blipFill rotWithShape="1">
          <a:blip r:embed="rId3">
            <a:alphaModFix amt="78000"/>
            <a:extLst>
              <a:ext uri="{28A0092B-C50C-407E-A947-70E740481C1C}">
                <a14:useLocalDpi xmlns:a14="http://schemas.microsoft.com/office/drawing/2010/main" val="0"/>
              </a:ext>
            </a:extLst>
          </a:blip>
          <a:srcRect l="92370" t="63538" b="24851"/>
          <a:stretch/>
        </p:blipFill>
        <p:spPr>
          <a:xfrm>
            <a:off x="6833705" y="3665393"/>
            <a:ext cx="362355" cy="389027"/>
          </a:xfrm>
          <a:prstGeom prst="rect">
            <a:avLst/>
          </a:prstGeom>
          <a:ln w="28575" cmpd="sng">
            <a:solidFill>
              <a:srgbClr val="FF0000"/>
            </a:solidFill>
          </a:ln>
          <a:scene3d>
            <a:camera prst="isometricRightUp"/>
            <a:lightRig rig="threePt" dir="t"/>
          </a:scene3d>
        </p:spPr>
      </p:pic>
      <p:pic>
        <p:nvPicPr>
          <p:cNvPr id="32" name="Picture 31"/>
          <p:cNvPicPr>
            <a:picLocks noChangeAspect="1"/>
          </p:cNvPicPr>
          <p:nvPr/>
        </p:nvPicPr>
        <p:blipFill rotWithShape="1">
          <a:blip r:embed="rId3">
            <a:alphaModFix amt="78000"/>
            <a:extLst>
              <a:ext uri="{28A0092B-C50C-407E-A947-70E740481C1C}">
                <a14:useLocalDpi xmlns:a14="http://schemas.microsoft.com/office/drawing/2010/main" val="0"/>
              </a:ext>
            </a:extLst>
          </a:blip>
          <a:srcRect r="92780" b="87513"/>
          <a:stretch/>
        </p:blipFill>
        <p:spPr>
          <a:xfrm>
            <a:off x="3729419" y="3698067"/>
            <a:ext cx="342900" cy="418404"/>
          </a:xfrm>
          <a:prstGeom prst="rect">
            <a:avLst/>
          </a:prstGeom>
          <a:ln w="28575" cmpd="sng">
            <a:solidFill>
              <a:srgbClr val="FF0000"/>
            </a:solidFill>
          </a:ln>
          <a:scene3d>
            <a:camera prst="isometricRightUp"/>
            <a:lightRig rig="threePt" dir="t"/>
          </a:scene3d>
        </p:spPr>
      </p:pic>
      <p:sp>
        <p:nvSpPr>
          <p:cNvPr id="2" name="Right Brace 1"/>
          <p:cNvSpPr/>
          <p:nvPr/>
        </p:nvSpPr>
        <p:spPr>
          <a:xfrm rot="3600000">
            <a:off x="5542843" y="3858619"/>
            <a:ext cx="84859" cy="3716154"/>
          </a:xfrm>
          <a:prstGeom prst="rightBrace">
            <a:avLst>
              <a:gd name="adj1" fmla="val 75002"/>
              <a:gd name="adj2" fmla="val 49130"/>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 name="Rectangle 2"/>
          <p:cNvSpPr/>
          <p:nvPr/>
        </p:nvSpPr>
        <p:spPr>
          <a:xfrm rot="19789520">
            <a:off x="5117182" y="5688185"/>
            <a:ext cx="1198165" cy="338554"/>
          </a:xfrm>
          <a:prstGeom prst="rect">
            <a:avLst/>
          </a:prstGeom>
        </p:spPr>
        <p:txBody>
          <a:bodyPr wrap="none">
            <a:spAutoFit/>
          </a:bodyPr>
          <a:lstStyle/>
          <a:p>
            <a:r>
              <a:rPr lang="en-US" sz="1600" dirty="0" smtClean="0">
                <a:solidFill>
                  <a:schemeClr val="bg1"/>
                </a:solidFill>
                <a:effectLst>
                  <a:outerShdw blurRad="50800" dist="38100" dir="2700000" algn="tl" rotWithShape="0">
                    <a:srgbClr val="000000">
                      <a:alpha val="43000"/>
                    </a:srgbClr>
                  </a:outerShdw>
                </a:effectLst>
              </a:rPr>
              <a:t>inferred PSF</a:t>
            </a:r>
            <a:endParaRPr lang="en-US" sz="1600" dirty="0">
              <a:effectLst>
                <a:outerShdw blurRad="50800" dist="38100" dir="2700000" algn="tl" rotWithShape="0">
                  <a:srgbClr val="000000">
                    <a:alpha val="43000"/>
                  </a:srgbClr>
                </a:outerShdw>
              </a:effectLst>
            </a:endParaRPr>
          </a:p>
        </p:txBody>
      </p:sp>
      <p:sp>
        <p:nvSpPr>
          <p:cNvPr id="51"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 can we infer the full 5D PSF?</a:t>
            </a:r>
            <a:endParaRPr lang="en-U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847165725"/>
      </p:ext>
    </p:extLst>
  </p:cSld>
  <p:clrMapOvr>
    <a:masterClrMapping/>
  </p:clrMapOvr>
  <mc:AlternateContent xmlns:mc="http://schemas.openxmlformats.org/markup-compatibility/2006" xmlns:p14="http://schemas.microsoft.com/office/powerpoint/2010/main">
    <mc:Choice Requires="p14">
      <p:transition p14:dur="210" advTm="6362">
        <p:fade/>
      </p:transition>
    </mc:Choice>
    <mc:Fallback xmlns="">
      <p:transition xmlns:p14="http://schemas.microsoft.com/office/powerpoint/2010/main" advTm="6362">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a:xfrm>
            <a:off x="4927328" y="1522817"/>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37" name="Straight Arrow Connector 36"/>
          <p:cNvCxnSpPr/>
          <p:nvPr/>
        </p:nvCxnSpPr>
        <p:spPr>
          <a:xfrm>
            <a:off x="5171612" y="1934599"/>
            <a:ext cx="1404179" cy="67211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2574825" y="2247923"/>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29" name="Freeform 28"/>
          <p:cNvSpPr/>
          <p:nvPr/>
        </p:nvSpPr>
        <p:spPr>
          <a:xfrm>
            <a:off x="1729397" y="1081048"/>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7" name="Straight Arrow Connector 26"/>
          <p:cNvCxnSpPr/>
          <p:nvPr/>
        </p:nvCxnSpPr>
        <p:spPr>
          <a:xfrm>
            <a:off x="1973681" y="1494384"/>
            <a:ext cx="4889126" cy="23402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836271" y="2679281"/>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090098" y="2549160"/>
            <a:ext cx="4749356" cy="3350696"/>
          </a:xfrm>
          <a:prstGeom prst="rect">
            <a:avLst/>
          </a:prstGeom>
          <a:ln>
            <a:solidFill>
              <a:schemeClr val="bg1"/>
            </a:solidFill>
          </a:ln>
          <a:scene3d>
            <a:camera prst="isometricRightUp"/>
            <a:lightRig rig="threePt" dir="t"/>
          </a:scene3d>
        </p:spPr>
      </p:pic>
      <p:pic>
        <p:nvPicPr>
          <p:cNvPr id="45" name="Picture 44"/>
          <p:cNvPicPr>
            <a:picLocks noChangeAspect="1"/>
          </p:cNvPicPr>
          <p:nvPr/>
        </p:nvPicPr>
        <p:blipFill>
          <a:blip r:embed="rId4"/>
          <a:stretch>
            <a:fillRect/>
          </a:stretch>
        </p:blipFill>
        <p:spPr>
          <a:xfrm>
            <a:off x="3090098" y="2371822"/>
            <a:ext cx="342900" cy="266700"/>
          </a:xfrm>
          <a:prstGeom prst="rect">
            <a:avLst/>
          </a:prstGeom>
        </p:spPr>
      </p:pic>
      <p:pic>
        <p:nvPicPr>
          <p:cNvPr id="44" name="Picture 43"/>
          <p:cNvPicPr>
            <a:picLocks noChangeAspect="1"/>
          </p:cNvPicPr>
          <p:nvPr/>
        </p:nvPicPr>
        <p:blipFill>
          <a:blip r:embed="rId5"/>
          <a:stretch>
            <a:fillRect/>
          </a:stretch>
        </p:blipFill>
        <p:spPr>
          <a:xfrm>
            <a:off x="3150757" y="3162594"/>
            <a:ext cx="342900" cy="266700"/>
          </a:xfrm>
          <a:prstGeom prst="rect">
            <a:avLst/>
          </a:prstGeom>
        </p:spPr>
      </p:pic>
      <p:sp>
        <p:nvSpPr>
          <p:cNvPr id="38" name="Freeform 37"/>
          <p:cNvSpPr/>
          <p:nvPr/>
        </p:nvSpPr>
        <p:spPr>
          <a:xfrm>
            <a:off x="2641987" y="3034789"/>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4" name="Straight Arrow Connector 23"/>
          <p:cNvCxnSpPr/>
          <p:nvPr/>
        </p:nvCxnSpPr>
        <p:spPr>
          <a:xfrm>
            <a:off x="2900417" y="3465288"/>
            <a:ext cx="884036" cy="423148"/>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rotWithShape="1">
          <a:blip r:embed="rId3">
            <a:alphaModFix amt="78000"/>
            <a:extLst>
              <a:ext uri="{28A0092B-C50C-407E-A947-70E740481C1C}">
                <a14:useLocalDpi xmlns:a14="http://schemas.microsoft.com/office/drawing/2010/main" val="0"/>
              </a:ext>
            </a:extLst>
          </a:blip>
          <a:srcRect l="82854" t="12658" r="8112" b="74383"/>
          <a:stretch/>
        </p:blipFill>
        <p:spPr>
          <a:xfrm>
            <a:off x="6504560" y="2438254"/>
            <a:ext cx="429062" cy="434213"/>
          </a:xfrm>
          <a:prstGeom prst="rect">
            <a:avLst/>
          </a:prstGeom>
          <a:ln w="28575" cmpd="sng">
            <a:solidFill>
              <a:srgbClr val="FF0000"/>
            </a:solidFill>
          </a:ln>
          <a:scene3d>
            <a:camera prst="isometricRightUp"/>
            <a:lightRig rig="threePt" dir="t"/>
          </a:scene3d>
        </p:spPr>
      </p:pic>
      <p:pic>
        <p:nvPicPr>
          <p:cNvPr id="33" name="Picture 32"/>
          <p:cNvPicPr>
            <a:picLocks noChangeAspect="1"/>
          </p:cNvPicPr>
          <p:nvPr/>
        </p:nvPicPr>
        <p:blipFill>
          <a:blip r:embed="rId6"/>
          <a:stretch>
            <a:fillRect/>
          </a:stretch>
        </p:blipFill>
        <p:spPr>
          <a:xfrm>
            <a:off x="5432626" y="1654787"/>
            <a:ext cx="342900" cy="266700"/>
          </a:xfrm>
          <a:prstGeom prst="rect">
            <a:avLst/>
          </a:prstGeom>
        </p:spPr>
      </p:pic>
      <p:pic>
        <p:nvPicPr>
          <p:cNvPr id="13" name="Picture 12"/>
          <p:cNvPicPr>
            <a:picLocks noChangeAspect="1"/>
          </p:cNvPicPr>
          <p:nvPr/>
        </p:nvPicPr>
        <p:blipFill rotWithShape="1">
          <a:blip r:embed="rId3">
            <a:alphaModFix amt="78000"/>
            <a:extLst>
              <a:ext uri="{28A0092B-C50C-407E-A947-70E740481C1C}">
                <a14:useLocalDpi xmlns:a14="http://schemas.microsoft.com/office/drawing/2010/main" val="0"/>
              </a:ext>
            </a:extLst>
          </a:blip>
          <a:srcRect l="50000" t="38363" r="41477" b="49758"/>
          <a:stretch/>
        </p:blipFill>
        <p:spPr>
          <a:xfrm>
            <a:off x="5401845" y="3783099"/>
            <a:ext cx="404775" cy="398018"/>
          </a:xfrm>
          <a:prstGeom prst="rect">
            <a:avLst/>
          </a:prstGeom>
          <a:ln w="28575" cmpd="sng">
            <a:solidFill>
              <a:srgbClr val="FF0000"/>
            </a:solidFill>
          </a:ln>
          <a:scene3d>
            <a:camera prst="isometricRightUp"/>
            <a:lightRig rig="threePt" dir="t"/>
          </a:scene3d>
        </p:spPr>
      </p:pic>
      <p:sp>
        <p:nvSpPr>
          <p:cNvPr id="28" name="Oval 27"/>
          <p:cNvSpPr/>
          <p:nvPr/>
        </p:nvSpPr>
        <p:spPr>
          <a:xfrm>
            <a:off x="1924689" y="145375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9" name="Picture 8"/>
          <p:cNvPicPr>
            <a:picLocks noChangeAspect="1"/>
          </p:cNvPicPr>
          <p:nvPr/>
        </p:nvPicPr>
        <p:blipFill>
          <a:blip r:embed="rId7"/>
          <a:stretch>
            <a:fillRect/>
          </a:stretch>
        </p:blipFill>
        <p:spPr>
          <a:xfrm>
            <a:off x="2234421" y="1212067"/>
            <a:ext cx="342900" cy="266700"/>
          </a:xfrm>
          <a:prstGeom prst="rect">
            <a:avLst/>
          </a:prstGeom>
        </p:spPr>
      </p:pic>
      <p:sp>
        <p:nvSpPr>
          <p:cNvPr id="42" name="Oval 41"/>
          <p:cNvSpPr/>
          <p:nvPr/>
        </p:nvSpPr>
        <p:spPr>
          <a:xfrm>
            <a:off x="5122620" y="1895526"/>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9" name="Oval 38"/>
          <p:cNvSpPr/>
          <p:nvPr/>
        </p:nvSpPr>
        <p:spPr>
          <a:xfrm>
            <a:off x="2837279" y="3407498"/>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6" name="Oval 35"/>
          <p:cNvSpPr/>
          <p:nvPr/>
        </p:nvSpPr>
        <p:spPr>
          <a:xfrm>
            <a:off x="2770117" y="2620632"/>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30" name="Picture 29"/>
          <p:cNvPicPr>
            <a:picLocks noChangeAspect="1"/>
          </p:cNvPicPr>
          <p:nvPr/>
        </p:nvPicPr>
        <p:blipFill rotWithShape="1">
          <a:blip r:embed="rId3">
            <a:alphaModFix amt="78000"/>
            <a:extLst>
              <a:ext uri="{28A0092B-C50C-407E-A947-70E740481C1C}">
                <a14:useLocalDpi xmlns:a14="http://schemas.microsoft.com/office/drawing/2010/main" val="0"/>
              </a:ext>
            </a:extLst>
          </a:blip>
          <a:srcRect l="92370" t="63538" b="24851"/>
          <a:stretch/>
        </p:blipFill>
        <p:spPr>
          <a:xfrm>
            <a:off x="6833705" y="3672668"/>
            <a:ext cx="362355" cy="389027"/>
          </a:xfrm>
          <a:prstGeom prst="rect">
            <a:avLst/>
          </a:prstGeom>
          <a:ln w="28575" cmpd="sng">
            <a:solidFill>
              <a:srgbClr val="FF0000"/>
            </a:solidFill>
          </a:ln>
          <a:scene3d>
            <a:camera prst="isometricRightUp"/>
            <a:lightRig rig="threePt" dir="t"/>
          </a:scene3d>
        </p:spPr>
      </p:pic>
      <p:pic>
        <p:nvPicPr>
          <p:cNvPr id="32" name="Picture 31"/>
          <p:cNvPicPr>
            <a:picLocks noChangeAspect="1"/>
          </p:cNvPicPr>
          <p:nvPr/>
        </p:nvPicPr>
        <p:blipFill rotWithShape="1">
          <a:blip r:embed="rId3">
            <a:alphaModFix amt="78000"/>
            <a:extLst>
              <a:ext uri="{28A0092B-C50C-407E-A947-70E740481C1C}">
                <a14:useLocalDpi xmlns:a14="http://schemas.microsoft.com/office/drawing/2010/main" val="0"/>
              </a:ext>
            </a:extLst>
          </a:blip>
          <a:srcRect r="92780" b="87513"/>
          <a:stretch/>
        </p:blipFill>
        <p:spPr>
          <a:xfrm>
            <a:off x="3729419" y="3705342"/>
            <a:ext cx="342900" cy="418404"/>
          </a:xfrm>
          <a:prstGeom prst="rect">
            <a:avLst/>
          </a:prstGeom>
          <a:ln w="28575" cmpd="sng">
            <a:solidFill>
              <a:srgbClr val="FF0000"/>
            </a:solidFill>
          </a:ln>
          <a:scene3d>
            <a:camera prst="isometricRightUp"/>
            <a:lightRig rig="threePt" dir="t"/>
          </a:scene3d>
        </p:spPr>
      </p:pic>
      <p:pic>
        <p:nvPicPr>
          <p:cNvPr id="46" name="Picture 45"/>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3530136" y="2578425"/>
            <a:ext cx="4749356" cy="3350696"/>
          </a:xfrm>
          <a:prstGeom prst="rect">
            <a:avLst/>
          </a:prstGeom>
          <a:ln w="12700" cmpd="sng">
            <a:solidFill>
              <a:schemeClr val="bg1"/>
            </a:solidFill>
          </a:ln>
          <a:scene3d>
            <a:camera prst="isometricRightUp"/>
            <a:lightRig rig="threePt" dir="t"/>
          </a:scene3d>
        </p:spPr>
      </p:pic>
      <p:pic>
        <p:nvPicPr>
          <p:cNvPr id="48" name="Picture 47"/>
          <p:cNvPicPr>
            <a:picLocks noChangeAspect="1"/>
          </p:cNvPicPr>
          <p:nvPr/>
        </p:nvPicPr>
        <p:blipFill>
          <a:blip r:embed="rId9">
            <a:alphaModFix/>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83455" y="2607690"/>
            <a:ext cx="4749356" cy="3350696"/>
          </a:xfrm>
          <a:prstGeom prst="rect">
            <a:avLst/>
          </a:prstGeom>
          <a:ln w="12700" cmpd="sng">
            <a:solidFill>
              <a:schemeClr val="bg1"/>
            </a:solidFill>
          </a:ln>
          <a:scene3d>
            <a:camera prst="isometricRightUp"/>
            <a:lightRig rig="threePt" dir="t"/>
          </a:scene3d>
        </p:spPr>
      </p:pic>
      <p:sp>
        <p:nvSpPr>
          <p:cNvPr id="49" name="Right Brace 48"/>
          <p:cNvSpPr/>
          <p:nvPr/>
        </p:nvSpPr>
        <p:spPr>
          <a:xfrm rot="3600000">
            <a:off x="6464121" y="3917423"/>
            <a:ext cx="84859" cy="3716154"/>
          </a:xfrm>
          <a:prstGeom prst="rightBrace">
            <a:avLst>
              <a:gd name="adj1" fmla="val 75002"/>
              <a:gd name="adj2" fmla="val 49130"/>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50" name="Rectangle 49"/>
          <p:cNvSpPr/>
          <p:nvPr/>
        </p:nvSpPr>
        <p:spPr>
          <a:xfrm rot="19789520">
            <a:off x="6038460" y="5735283"/>
            <a:ext cx="1198165" cy="338554"/>
          </a:xfrm>
          <a:prstGeom prst="rect">
            <a:avLst/>
          </a:prstGeom>
        </p:spPr>
        <p:txBody>
          <a:bodyPr wrap="none">
            <a:spAutoFit/>
          </a:bodyPr>
          <a:lstStyle/>
          <a:p>
            <a:r>
              <a:rPr lang="en-US" sz="1600" dirty="0" smtClean="0">
                <a:solidFill>
                  <a:schemeClr val="bg1"/>
                </a:solidFill>
                <a:effectLst>
                  <a:outerShdw blurRad="50800" dist="38100" dir="2700000" algn="tl" rotWithShape="0">
                    <a:srgbClr val="000000">
                      <a:alpha val="43000"/>
                    </a:srgbClr>
                  </a:outerShdw>
                </a:effectLst>
              </a:rPr>
              <a:t>inferred PSF</a:t>
            </a:r>
            <a:endParaRPr lang="en-US" sz="1600" dirty="0">
              <a:effectLst>
                <a:outerShdw blurRad="50800" dist="38100" dir="2700000" algn="tl" rotWithShape="0">
                  <a:srgbClr val="000000">
                    <a:alpha val="43000"/>
                  </a:srgbClr>
                </a:outerShdw>
              </a:effectLst>
            </a:endParaRPr>
          </a:p>
        </p:txBody>
      </p:sp>
      <p:sp>
        <p:nvSpPr>
          <p:cNvPr id="51" name="Title 8"/>
          <p:cNvSpPr>
            <a:spLocks noGrp="1"/>
          </p:cNvSpPr>
          <p:nvPr>
            <p:ph type="title"/>
          </p:nvPr>
        </p:nvSpPr>
        <p:spPr>
          <a:xfrm>
            <a:off x="457200" y="96838"/>
            <a:ext cx="8229600" cy="690562"/>
          </a:xfrm>
        </p:spPr>
        <p:txBody>
          <a:bodyPr/>
          <a:lstStyle/>
          <a:p>
            <a:r>
              <a:rPr lang="en-US" dirty="0">
                <a:effectLst>
                  <a:outerShdw blurRad="50800" dist="38100" dir="2700000" algn="tl" rotWithShape="0">
                    <a:srgbClr val="000000">
                      <a:alpha val="43000"/>
                    </a:srgbClr>
                  </a:outerShdw>
                </a:effectLst>
              </a:rPr>
              <a:t>... can we infer the full 5D PSF?</a:t>
            </a:r>
          </a:p>
        </p:txBody>
      </p:sp>
    </p:spTree>
    <p:extLst>
      <p:ext uri="{BB962C8B-B14F-4D97-AF65-F5344CB8AC3E}">
        <p14:creationId xmlns:p14="http://schemas.microsoft.com/office/powerpoint/2010/main" val="251114966"/>
      </p:ext>
    </p:extLst>
  </p:cSld>
  <p:clrMapOvr>
    <a:masterClrMapping/>
  </p:clrMapOvr>
  <mc:AlternateContent xmlns:mc="http://schemas.openxmlformats.org/markup-compatibility/2006" xmlns:p14="http://schemas.microsoft.com/office/powerpoint/2010/main">
    <mc:Choice Requires="p14">
      <p:transition p14:dur="210" advTm="2895">
        <p:fade/>
      </p:transition>
    </mc:Choice>
    <mc:Fallback xmlns="">
      <p:transition xmlns:p14="http://schemas.microsoft.com/office/powerpoint/2010/main" advTm="2895">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a:xfrm>
            <a:off x="4927328" y="1522817"/>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37" name="Straight Arrow Connector 36"/>
          <p:cNvCxnSpPr/>
          <p:nvPr/>
        </p:nvCxnSpPr>
        <p:spPr>
          <a:xfrm>
            <a:off x="5171612" y="1934599"/>
            <a:ext cx="1404179" cy="67211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2574825" y="2247923"/>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29" name="Freeform 28"/>
          <p:cNvSpPr/>
          <p:nvPr/>
        </p:nvSpPr>
        <p:spPr>
          <a:xfrm>
            <a:off x="1729397" y="1081048"/>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7" name="Straight Arrow Connector 26"/>
          <p:cNvCxnSpPr/>
          <p:nvPr/>
        </p:nvCxnSpPr>
        <p:spPr>
          <a:xfrm>
            <a:off x="1973681" y="1494384"/>
            <a:ext cx="4889126" cy="23402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836271" y="2679281"/>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090098" y="2549160"/>
            <a:ext cx="4749356" cy="3350696"/>
          </a:xfrm>
          <a:prstGeom prst="rect">
            <a:avLst/>
          </a:prstGeom>
          <a:ln>
            <a:solidFill>
              <a:schemeClr val="bg1"/>
            </a:solidFill>
          </a:ln>
          <a:scene3d>
            <a:camera prst="isometricRightUp"/>
            <a:lightRig rig="threePt" dir="t"/>
          </a:scene3d>
        </p:spPr>
      </p:pic>
      <p:pic>
        <p:nvPicPr>
          <p:cNvPr id="45" name="Picture 44"/>
          <p:cNvPicPr>
            <a:picLocks noChangeAspect="1"/>
          </p:cNvPicPr>
          <p:nvPr/>
        </p:nvPicPr>
        <p:blipFill>
          <a:blip r:embed="rId5"/>
          <a:stretch>
            <a:fillRect/>
          </a:stretch>
        </p:blipFill>
        <p:spPr>
          <a:xfrm>
            <a:off x="3090098" y="2371822"/>
            <a:ext cx="342900" cy="266700"/>
          </a:xfrm>
          <a:prstGeom prst="rect">
            <a:avLst/>
          </a:prstGeom>
        </p:spPr>
      </p:pic>
      <p:pic>
        <p:nvPicPr>
          <p:cNvPr id="44" name="Picture 43"/>
          <p:cNvPicPr>
            <a:picLocks noChangeAspect="1"/>
          </p:cNvPicPr>
          <p:nvPr/>
        </p:nvPicPr>
        <p:blipFill>
          <a:blip r:embed="rId6"/>
          <a:stretch>
            <a:fillRect/>
          </a:stretch>
        </p:blipFill>
        <p:spPr>
          <a:xfrm>
            <a:off x="3150757" y="3162594"/>
            <a:ext cx="342900" cy="266700"/>
          </a:xfrm>
          <a:prstGeom prst="rect">
            <a:avLst/>
          </a:prstGeom>
        </p:spPr>
      </p:pic>
      <p:sp>
        <p:nvSpPr>
          <p:cNvPr id="38" name="Freeform 37"/>
          <p:cNvSpPr/>
          <p:nvPr/>
        </p:nvSpPr>
        <p:spPr>
          <a:xfrm>
            <a:off x="2641987" y="3034789"/>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4" name="Straight Arrow Connector 23"/>
          <p:cNvCxnSpPr/>
          <p:nvPr/>
        </p:nvCxnSpPr>
        <p:spPr>
          <a:xfrm>
            <a:off x="2900417" y="3465288"/>
            <a:ext cx="884036" cy="423148"/>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rotWithShape="1">
          <a:blip r:embed="rId4">
            <a:alphaModFix amt="78000"/>
            <a:extLst>
              <a:ext uri="{28A0092B-C50C-407E-A947-70E740481C1C}">
                <a14:useLocalDpi xmlns:a14="http://schemas.microsoft.com/office/drawing/2010/main" val="0"/>
              </a:ext>
            </a:extLst>
          </a:blip>
          <a:srcRect l="82854" t="12658" r="8112" b="74383"/>
          <a:stretch/>
        </p:blipFill>
        <p:spPr>
          <a:xfrm>
            <a:off x="6504560" y="2438254"/>
            <a:ext cx="429062" cy="434213"/>
          </a:xfrm>
          <a:prstGeom prst="rect">
            <a:avLst/>
          </a:prstGeom>
          <a:ln w="28575" cmpd="sng">
            <a:solidFill>
              <a:srgbClr val="FF0000"/>
            </a:solidFill>
          </a:ln>
          <a:scene3d>
            <a:camera prst="isometricRightUp"/>
            <a:lightRig rig="threePt" dir="t"/>
          </a:scene3d>
        </p:spPr>
      </p:pic>
      <p:pic>
        <p:nvPicPr>
          <p:cNvPr id="33" name="Picture 32"/>
          <p:cNvPicPr>
            <a:picLocks noChangeAspect="1"/>
          </p:cNvPicPr>
          <p:nvPr/>
        </p:nvPicPr>
        <p:blipFill>
          <a:blip r:embed="rId7"/>
          <a:stretch>
            <a:fillRect/>
          </a:stretch>
        </p:blipFill>
        <p:spPr>
          <a:xfrm>
            <a:off x="5432626" y="1654787"/>
            <a:ext cx="342900" cy="266700"/>
          </a:xfrm>
          <a:prstGeom prst="rect">
            <a:avLst/>
          </a:prstGeom>
        </p:spPr>
      </p:pic>
      <p:pic>
        <p:nvPicPr>
          <p:cNvPr id="13" name="Picture 12"/>
          <p:cNvPicPr>
            <a:picLocks noChangeAspect="1"/>
          </p:cNvPicPr>
          <p:nvPr/>
        </p:nvPicPr>
        <p:blipFill rotWithShape="1">
          <a:blip r:embed="rId4">
            <a:alphaModFix amt="78000"/>
            <a:extLst>
              <a:ext uri="{28A0092B-C50C-407E-A947-70E740481C1C}">
                <a14:useLocalDpi xmlns:a14="http://schemas.microsoft.com/office/drawing/2010/main" val="0"/>
              </a:ext>
            </a:extLst>
          </a:blip>
          <a:srcRect l="50000" t="38363" r="41477" b="49758"/>
          <a:stretch/>
        </p:blipFill>
        <p:spPr>
          <a:xfrm>
            <a:off x="5401845" y="3783099"/>
            <a:ext cx="404775" cy="398018"/>
          </a:xfrm>
          <a:prstGeom prst="rect">
            <a:avLst/>
          </a:prstGeom>
          <a:ln w="28575" cmpd="sng">
            <a:solidFill>
              <a:srgbClr val="FF0000"/>
            </a:solidFill>
          </a:ln>
          <a:scene3d>
            <a:camera prst="isometricRightUp"/>
            <a:lightRig rig="threePt" dir="t"/>
          </a:scene3d>
        </p:spPr>
      </p:pic>
      <p:sp>
        <p:nvSpPr>
          <p:cNvPr id="28" name="Oval 27"/>
          <p:cNvSpPr/>
          <p:nvPr/>
        </p:nvSpPr>
        <p:spPr>
          <a:xfrm>
            <a:off x="1924689" y="145375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9" name="Picture 8"/>
          <p:cNvPicPr>
            <a:picLocks noChangeAspect="1"/>
          </p:cNvPicPr>
          <p:nvPr/>
        </p:nvPicPr>
        <p:blipFill>
          <a:blip r:embed="rId8"/>
          <a:stretch>
            <a:fillRect/>
          </a:stretch>
        </p:blipFill>
        <p:spPr>
          <a:xfrm>
            <a:off x="2234421" y="1212067"/>
            <a:ext cx="342900" cy="266700"/>
          </a:xfrm>
          <a:prstGeom prst="rect">
            <a:avLst/>
          </a:prstGeom>
        </p:spPr>
      </p:pic>
      <p:sp>
        <p:nvSpPr>
          <p:cNvPr id="42" name="Oval 41"/>
          <p:cNvSpPr/>
          <p:nvPr/>
        </p:nvSpPr>
        <p:spPr>
          <a:xfrm>
            <a:off x="5122620" y="1895526"/>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9" name="Oval 38"/>
          <p:cNvSpPr/>
          <p:nvPr/>
        </p:nvSpPr>
        <p:spPr>
          <a:xfrm>
            <a:off x="2837279" y="3407498"/>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6" name="Oval 35"/>
          <p:cNvSpPr/>
          <p:nvPr/>
        </p:nvSpPr>
        <p:spPr>
          <a:xfrm>
            <a:off x="2770117" y="2620632"/>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30" name="Picture 29"/>
          <p:cNvPicPr>
            <a:picLocks noChangeAspect="1"/>
          </p:cNvPicPr>
          <p:nvPr/>
        </p:nvPicPr>
        <p:blipFill rotWithShape="1">
          <a:blip r:embed="rId4">
            <a:alphaModFix amt="78000"/>
            <a:extLst>
              <a:ext uri="{28A0092B-C50C-407E-A947-70E740481C1C}">
                <a14:useLocalDpi xmlns:a14="http://schemas.microsoft.com/office/drawing/2010/main" val="0"/>
              </a:ext>
            </a:extLst>
          </a:blip>
          <a:srcRect l="92370" t="63538" b="24851"/>
          <a:stretch/>
        </p:blipFill>
        <p:spPr>
          <a:xfrm>
            <a:off x="6833705" y="3672668"/>
            <a:ext cx="362355" cy="389027"/>
          </a:xfrm>
          <a:prstGeom prst="rect">
            <a:avLst/>
          </a:prstGeom>
          <a:ln w="28575" cmpd="sng">
            <a:solidFill>
              <a:srgbClr val="FF0000"/>
            </a:solidFill>
          </a:ln>
          <a:scene3d>
            <a:camera prst="isometricRightUp"/>
            <a:lightRig rig="threePt" dir="t"/>
          </a:scene3d>
        </p:spPr>
      </p:pic>
      <p:pic>
        <p:nvPicPr>
          <p:cNvPr id="32" name="Picture 31"/>
          <p:cNvPicPr>
            <a:picLocks noChangeAspect="1"/>
          </p:cNvPicPr>
          <p:nvPr/>
        </p:nvPicPr>
        <p:blipFill rotWithShape="1">
          <a:blip r:embed="rId4">
            <a:alphaModFix amt="78000"/>
            <a:extLst>
              <a:ext uri="{28A0092B-C50C-407E-A947-70E740481C1C}">
                <a14:useLocalDpi xmlns:a14="http://schemas.microsoft.com/office/drawing/2010/main" val="0"/>
              </a:ext>
            </a:extLst>
          </a:blip>
          <a:srcRect r="92780" b="87513"/>
          <a:stretch/>
        </p:blipFill>
        <p:spPr>
          <a:xfrm>
            <a:off x="3729419" y="3705342"/>
            <a:ext cx="342900" cy="418404"/>
          </a:xfrm>
          <a:prstGeom prst="rect">
            <a:avLst/>
          </a:prstGeom>
          <a:ln w="28575" cmpd="sng">
            <a:solidFill>
              <a:srgbClr val="FF0000"/>
            </a:solidFill>
          </a:ln>
          <a:scene3d>
            <a:camera prst="isometricRightUp"/>
            <a:lightRig rig="threePt" dir="t"/>
          </a:scene3d>
        </p:spPr>
      </p:pic>
      <p:pic>
        <p:nvPicPr>
          <p:cNvPr id="46" name="Picture 45"/>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3530136" y="2578425"/>
            <a:ext cx="4749356" cy="3350696"/>
          </a:xfrm>
          <a:prstGeom prst="rect">
            <a:avLst/>
          </a:prstGeom>
          <a:ln w="12700" cmpd="sng">
            <a:solidFill>
              <a:schemeClr val="bg1"/>
            </a:solidFill>
          </a:ln>
          <a:scene3d>
            <a:camera prst="isometricRightUp"/>
            <a:lightRig rig="threePt" dir="t"/>
          </a:scene3d>
        </p:spPr>
      </p:pic>
      <p:pic>
        <p:nvPicPr>
          <p:cNvPr id="48" name="Picture 47"/>
          <p:cNvPicPr>
            <a:picLocks noChangeAspect="1"/>
          </p:cNvPicPr>
          <p:nvPr/>
        </p:nvPicPr>
        <p:blipFill>
          <a:blip r:embed="rId10">
            <a:alphaModFix/>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83455" y="2607690"/>
            <a:ext cx="4749356" cy="3350696"/>
          </a:xfrm>
          <a:prstGeom prst="rect">
            <a:avLst/>
          </a:prstGeom>
          <a:ln w="12700" cmpd="sng">
            <a:solidFill>
              <a:schemeClr val="bg1"/>
            </a:solidFill>
          </a:ln>
          <a:scene3d>
            <a:camera prst="isometricRightUp"/>
            <a:lightRig rig="threePt" dir="t"/>
          </a:scene3d>
        </p:spPr>
      </p:pic>
      <p:sp>
        <p:nvSpPr>
          <p:cNvPr id="49" name="Right Brace 48"/>
          <p:cNvSpPr/>
          <p:nvPr/>
        </p:nvSpPr>
        <p:spPr>
          <a:xfrm rot="3600000">
            <a:off x="6464121" y="3917423"/>
            <a:ext cx="84859" cy="3716154"/>
          </a:xfrm>
          <a:prstGeom prst="rightBrace">
            <a:avLst>
              <a:gd name="adj1" fmla="val 75002"/>
              <a:gd name="adj2" fmla="val 49130"/>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50" name="Rectangle 49"/>
          <p:cNvSpPr/>
          <p:nvPr/>
        </p:nvSpPr>
        <p:spPr>
          <a:xfrm rot="19789520">
            <a:off x="6038460" y="5735283"/>
            <a:ext cx="1198165" cy="338554"/>
          </a:xfrm>
          <a:prstGeom prst="rect">
            <a:avLst/>
          </a:prstGeom>
        </p:spPr>
        <p:txBody>
          <a:bodyPr wrap="none">
            <a:spAutoFit/>
          </a:bodyPr>
          <a:lstStyle/>
          <a:p>
            <a:r>
              <a:rPr lang="en-US" sz="1600" dirty="0" smtClean="0">
                <a:solidFill>
                  <a:schemeClr val="bg1"/>
                </a:solidFill>
                <a:effectLst>
                  <a:outerShdw blurRad="50800" dist="38100" dir="2700000" algn="tl" rotWithShape="0">
                    <a:srgbClr val="000000">
                      <a:alpha val="43000"/>
                    </a:srgbClr>
                  </a:outerShdw>
                </a:effectLst>
              </a:rPr>
              <a:t>inferred PSF</a:t>
            </a:r>
            <a:endParaRPr lang="en-US" sz="1600" dirty="0">
              <a:effectLst>
                <a:outerShdw blurRad="50800" dist="38100" dir="2700000" algn="tl" rotWithShape="0">
                  <a:srgbClr val="000000">
                    <a:alpha val="43000"/>
                  </a:srgbClr>
                </a:outerShdw>
              </a:effectLst>
            </a:endParaRPr>
          </a:p>
        </p:txBody>
      </p:sp>
      <p:sp>
        <p:nvSpPr>
          <p:cNvPr id="51" name="Title 8"/>
          <p:cNvSpPr>
            <a:spLocks noGrp="1"/>
          </p:cNvSpPr>
          <p:nvPr>
            <p:ph type="title"/>
          </p:nvPr>
        </p:nvSpPr>
        <p:spPr>
          <a:xfrm>
            <a:off x="457200" y="96838"/>
            <a:ext cx="8229600" cy="690562"/>
          </a:xfrm>
        </p:spPr>
        <p:txBody>
          <a:bodyPr/>
          <a:lstStyle/>
          <a:p>
            <a:r>
              <a:rPr lang="en-US" dirty="0">
                <a:effectLst>
                  <a:outerShdw blurRad="50800" dist="38100" dir="2700000" algn="tl" rotWithShape="0">
                    <a:srgbClr val="000000">
                      <a:alpha val="43000"/>
                    </a:srgbClr>
                  </a:outerShdw>
                </a:effectLst>
              </a:rPr>
              <a:t>... and can we infer the lens parameters?</a:t>
            </a:r>
          </a:p>
        </p:txBody>
      </p:sp>
      <p:sp>
        <p:nvSpPr>
          <p:cNvPr id="43" name="Rectangle 42"/>
          <p:cNvSpPr/>
          <p:nvPr/>
        </p:nvSpPr>
        <p:spPr>
          <a:xfrm>
            <a:off x="230151" y="4584446"/>
            <a:ext cx="3499268" cy="1708160"/>
          </a:xfrm>
          <a:prstGeom prst="rect">
            <a:avLst/>
          </a:prstGeom>
        </p:spPr>
        <p:txBody>
          <a:bodyPr wrap="square">
            <a:spAutoFit/>
          </a:bodyPr>
          <a:lstStyle/>
          <a:p>
            <a:r>
              <a:rPr lang="en-US" sz="2100" dirty="0" smtClean="0">
                <a:solidFill>
                  <a:schemeClr val="bg1"/>
                </a:solidFill>
                <a:effectLst>
                  <a:outerShdw blurRad="50800" dist="38100" dir="2700000" algn="tl" rotWithShape="0">
                    <a:srgbClr val="000000">
                      <a:alpha val="43000"/>
                    </a:srgbClr>
                  </a:outerShdw>
                </a:effectLst>
              </a:rPr>
              <a:t>   3</a:t>
            </a:r>
            <a:r>
              <a:rPr lang="en-US" sz="2100" baseline="30000" dirty="0" smtClean="0">
                <a:solidFill>
                  <a:schemeClr val="bg1"/>
                </a:solidFill>
                <a:effectLst>
                  <a:outerShdw blurRad="50800" dist="38100" dir="2700000" algn="tl" rotWithShape="0">
                    <a:srgbClr val="000000">
                      <a:alpha val="43000"/>
                    </a:srgbClr>
                  </a:outerShdw>
                </a:effectLst>
              </a:rPr>
              <a:t>rd</a:t>
            </a:r>
            <a:r>
              <a:rPr lang="en-US" sz="2100" dirty="0" smtClean="0">
                <a:solidFill>
                  <a:schemeClr val="bg1"/>
                </a:solidFill>
                <a:effectLst>
                  <a:outerShdw blurRad="50800" dist="38100" dir="2700000" algn="tl" rotWithShape="0">
                    <a:srgbClr val="000000">
                      <a:alpha val="43000"/>
                    </a:srgbClr>
                  </a:outerShdw>
                </a:effectLst>
              </a:rPr>
              <a:t> order Seidel aberrations</a:t>
            </a:r>
            <a:br>
              <a:rPr lang="en-US" sz="2100" dirty="0" smtClean="0">
                <a:solidFill>
                  <a:schemeClr val="bg1"/>
                </a:solidFill>
                <a:effectLst>
                  <a:outerShdw blurRad="50800" dist="38100" dir="2700000" algn="tl" rotWithShape="0">
                    <a:srgbClr val="000000">
                      <a:alpha val="43000"/>
                    </a:srgbClr>
                  </a:outerShdw>
                </a:effectLst>
              </a:rPr>
            </a:br>
            <a:r>
              <a:rPr lang="en-US" sz="2100" dirty="0" smtClean="0">
                <a:solidFill>
                  <a:schemeClr val="bg1"/>
                </a:solidFill>
                <a:effectLst>
                  <a:outerShdw blurRad="50800" dist="38100" dir="2700000" algn="tl" rotWithShape="0">
                    <a:srgbClr val="000000">
                      <a:alpha val="43000"/>
                    </a:srgbClr>
                  </a:outerShdw>
                </a:effectLst>
              </a:rPr>
              <a:t>   geometric optics</a:t>
            </a:r>
            <a:br>
              <a:rPr lang="en-US" sz="2100" dirty="0" smtClean="0">
                <a:solidFill>
                  <a:schemeClr val="bg1"/>
                </a:solidFill>
                <a:effectLst>
                  <a:outerShdw blurRad="50800" dist="38100" dir="2700000" algn="tl" rotWithShape="0">
                    <a:srgbClr val="000000">
                      <a:alpha val="43000"/>
                    </a:srgbClr>
                  </a:outerShdw>
                </a:effectLst>
              </a:rPr>
            </a:br>
            <a:r>
              <a:rPr lang="en-US" sz="2100" dirty="0" smtClean="0">
                <a:solidFill>
                  <a:schemeClr val="bg1"/>
                </a:solidFill>
                <a:effectLst>
                  <a:outerShdw blurRad="50800" dist="38100" dir="2700000" algn="tl" rotWithShape="0">
                    <a:srgbClr val="000000">
                      <a:alpha val="43000"/>
                    </a:srgbClr>
                  </a:outerShdw>
                </a:effectLst>
              </a:rPr>
              <a:t>   rotationally-symmetric lens</a:t>
            </a:r>
            <a:r>
              <a:rPr lang="en-US" sz="2100" dirty="0">
                <a:solidFill>
                  <a:schemeClr val="bg1"/>
                </a:solidFill>
                <a:effectLst>
                  <a:outerShdw blurRad="50800" dist="38100" dir="2700000" algn="tl" rotWithShape="0">
                    <a:srgbClr val="000000">
                      <a:alpha val="43000"/>
                    </a:srgbClr>
                  </a:outerShdw>
                </a:effectLst>
              </a:rPr>
              <a:t/>
            </a:r>
            <a:br>
              <a:rPr lang="en-US" sz="2100" dirty="0">
                <a:solidFill>
                  <a:schemeClr val="bg1"/>
                </a:solidFill>
                <a:effectLst>
                  <a:outerShdw blurRad="50800" dist="38100" dir="2700000" algn="tl" rotWithShape="0">
                    <a:srgbClr val="000000">
                      <a:alpha val="43000"/>
                    </a:srgbClr>
                  </a:outerShdw>
                </a:effectLst>
              </a:rPr>
            </a:br>
            <a:r>
              <a:rPr lang="en-US" sz="2100" dirty="0" smtClean="0">
                <a:solidFill>
                  <a:schemeClr val="bg1"/>
                </a:solidFill>
                <a:effectLst>
                  <a:outerShdw blurRad="50800" dist="38100" dir="2700000" algn="tl" rotWithShape="0">
                    <a:srgbClr val="000000">
                      <a:alpha val="43000"/>
                    </a:srgbClr>
                  </a:outerShdw>
                </a:effectLst>
              </a:rPr>
              <a:t>   </a:t>
            </a:r>
            <a:r>
              <a:rPr lang="en-US" sz="2100" dirty="0">
                <a:solidFill>
                  <a:schemeClr val="bg1"/>
                </a:solidFill>
                <a:effectLst>
                  <a:outerShdw blurRad="50800" dist="38100" dir="2700000" algn="tl" rotWithShape="0">
                    <a:srgbClr val="000000">
                      <a:alpha val="43000"/>
                    </a:srgbClr>
                  </a:outerShdw>
                </a:effectLst>
              </a:rPr>
              <a:t>≥1 unknown lens elements</a:t>
            </a:r>
            <a:br>
              <a:rPr lang="en-US" sz="2100" dirty="0">
                <a:solidFill>
                  <a:schemeClr val="bg1"/>
                </a:solidFill>
                <a:effectLst>
                  <a:outerShdw blurRad="50800" dist="38100" dir="2700000" algn="tl" rotWithShape="0">
                    <a:srgbClr val="000000">
                      <a:alpha val="43000"/>
                    </a:srgbClr>
                  </a:outerShdw>
                </a:effectLst>
              </a:rPr>
            </a:br>
            <a:r>
              <a:rPr lang="en-US" sz="2100" dirty="0">
                <a:solidFill>
                  <a:schemeClr val="bg1"/>
                </a:solidFill>
                <a:effectLst>
                  <a:outerShdw blurRad="50800" dist="38100" dir="2700000" algn="tl" rotWithShape="0">
                    <a:srgbClr val="000000">
                      <a:alpha val="43000"/>
                    </a:srgbClr>
                  </a:outerShdw>
                </a:effectLst>
              </a:rPr>
              <a:t>   known optical center</a:t>
            </a:r>
            <a:endParaRPr lang="en-US" sz="2100" dirty="0" smtClean="0">
              <a:solidFill>
                <a:schemeClr val="bg1"/>
              </a:solidFill>
              <a:effectLst>
                <a:outerShdw blurRad="50800" dist="38100" dir="2700000" algn="tl" rotWithShape="0">
                  <a:srgbClr val="000000">
                    <a:alpha val="43000"/>
                  </a:srgbClr>
                </a:outerShdw>
              </a:effectLst>
            </a:endParaRPr>
          </a:p>
        </p:txBody>
      </p:sp>
      <p:sp>
        <p:nvSpPr>
          <p:cNvPr id="52" name="Rectangle 51"/>
          <p:cNvSpPr/>
          <p:nvPr/>
        </p:nvSpPr>
        <p:spPr>
          <a:xfrm>
            <a:off x="125972" y="4186669"/>
            <a:ext cx="3318840" cy="415498"/>
          </a:xfrm>
          <a:prstGeom prst="rect">
            <a:avLst/>
          </a:prstGeom>
        </p:spPr>
        <p:txBody>
          <a:bodyPr wrap="square">
            <a:spAutoFit/>
          </a:bodyPr>
          <a:lstStyle/>
          <a:p>
            <a:r>
              <a:rPr lang="en-US" sz="2100" dirty="0" smtClean="0">
                <a:solidFill>
                  <a:srgbClr val="FFF482"/>
                </a:solidFill>
                <a:effectLst>
                  <a:outerShdw blurRad="50800" dist="38100" dir="2700000" algn="tl" rotWithShape="0">
                    <a:srgbClr val="000000">
                      <a:alpha val="43000"/>
                    </a:srgbClr>
                  </a:outerShdw>
                </a:effectLst>
              </a:rPr>
              <a:t>Key assumptions</a:t>
            </a:r>
          </a:p>
        </p:txBody>
      </p:sp>
    </p:spTree>
    <p:custDataLst>
      <p:tags r:id="rId1"/>
    </p:custDataLst>
    <p:extLst>
      <p:ext uri="{BB962C8B-B14F-4D97-AF65-F5344CB8AC3E}">
        <p14:creationId xmlns:p14="http://schemas.microsoft.com/office/powerpoint/2010/main" val="2715909365"/>
      </p:ext>
    </p:extLst>
  </p:cSld>
  <p:clrMapOvr>
    <a:masterClrMapping/>
  </p:clrMapOvr>
  <mc:AlternateContent xmlns:mc="http://schemas.openxmlformats.org/markup-compatibility/2006" xmlns:p14="http://schemas.microsoft.com/office/powerpoint/2010/main">
    <mc:Choice Requires="p14">
      <p:transition p14:dur="210" advTm="16974">
        <p:fade/>
      </p:transition>
    </mc:Choice>
    <mc:Fallback xmlns="">
      <p:transition xmlns:p14="http://schemas.microsoft.com/office/powerpoint/2010/main" advTm="1697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9843"/>
          <a:stretch/>
        </p:blipFill>
        <p:spPr>
          <a:xfrm>
            <a:off x="6385185" y="2063824"/>
            <a:ext cx="2236734" cy="2189892"/>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related work</a:t>
            </a:r>
            <a:endParaRPr lang="en-US" dirty="0">
              <a:effectLst>
                <a:outerShdw blurRad="50800" dist="38100" dir="2700000" algn="tl" rotWithShape="0">
                  <a:srgbClr val="000000">
                    <a:alpha val="43000"/>
                  </a:srgbClr>
                </a:outerShdw>
              </a:effectLst>
            </a:endParaRPr>
          </a:p>
        </p:txBody>
      </p:sp>
      <p:sp>
        <p:nvSpPr>
          <p:cNvPr id="38" name="Rectangle 9"/>
          <p:cNvSpPr>
            <a:spLocks noChangeArrowheads="1"/>
          </p:cNvSpPr>
          <p:nvPr/>
        </p:nvSpPr>
        <p:spPr bwMode="auto">
          <a:xfrm>
            <a:off x="457200" y="1247352"/>
            <a:ext cx="2375830"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direct aberration </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measurement</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40" name="Rectangle 39"/>
          <p:cNvSpPr/>
          <p:nvPr/>
        </p:nvSpPr>
        <p:spPr>
          <a:xfrm>
            <a:off x="238819" y="4260597"/>
            <a:ext cx="2753666"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[Liang et al 94][Ng &amp; </a:t>
            </a:r>
            <a:r>
              <a:rPr lang="en-US" sz="1400" dirty="0" err="1" smtClean="0">
                <a:solidFill>
                  <a:srgbClr val="FFFFFF"/>
                </a:solidFill>
                <a:effectLst>
                  <a:outerShdw blurRad="38100" dist="38100" dir="2700000" algn="tl">
                    <a:srgbClr val="000000"/>
                  </a:outerShdw>
                </a:effectLst>
                <a:latin typeface="Calibri" pitchFamily="34" charset="0"/>
                <a:ea typeface="SimSun" pitchFamily="2" charset="-122"/>
              </a:rPr>
              <a:t>Hanrahan</a:t>
            </a: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 06]</a:t>
            </a:r>
            <a:endParaRPr lang="en-US" sz="1400" dirty="0">
              <a:solidFill>
                <a:srgbClr val="FFFFFF"/>
              </a:solidFill>
              <a:latin typeface="Times New Roman" pitchFamily="18" charset="0"/>
            </a:endParaRPr>
          </a:p>
        </p:txBody>
      </p:sp>
      <p:pic>
        <p:nvPicPr>
          <p:cNvPr id="5" name="Picture 4"/>
          <p:cNvPicPr>
            <a:picLocks noChangeAspect="1"/>
          </p:cNvPicPr>
          <p:nvPr/>
        </p:nvPicPr>
        <p:blipFill rotWithShape="1">
          <a:blip r:embed="rId4"/>
          <a:srcRect l="2487" t="3885" b="2458"/>
          <a:stretch/>
        </p:blipFill>
        <p:spPr>
          <a:xfrm>
            <a:off x="419908" y="2063824"/>
            <a:ext cx="2459177" cy="2196773"/>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49" name="Rectangle 9"/>
          <p:cNvSpPr>
            <a:spLocks noChangeArrowheads="1"/>
          </p:cNvSpPr>
          <p:nvPr/>
        </p:nvSpPr>
        <p:spPr bwMode="auto">
          <a:xfrm>
            <a:off x="3657012" y="1247352"/>
            <a:ext cx="1843200"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empirical PSF </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modeling</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52" name="Rectangle 51"/>
          <p:cNvSpPr/>
          <p:nvPr/>
        </p:nvSpPr>
        <p:spPr>
          <a:xfrm>
            <a:off x="3573414" y="4260597"/>
            <a:ext cx="2195333"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[Joshi et al 08][</a:t>
            </a:r>
            <a:r>
              <a:rPr lang="en-US" sz="1400" dirty="0" err="1" smtClean="0">
                <a:solidFill>
                  <a:srgbClr val="FFFFFF"/>
                </a:solidFill>
                <a:effectLst>
                  <a:outerShdw blurRad="38100" dist="38100" dir="2700000" algn="tl">
                    <a:srgbClr val="000000"/>
                  </a:outerShdw>
                </a:effectLst>
                <a:latin typeface="Calibri" pitchFamily="34" charset="0"/>
                <a:ea typeface="SimSun" pitchFamily="2" charset="-122"/>
              </a:rPr>
              <a:t>Kee</a:t>
            </a: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 et al 11]</a:t>
            </a:r>
            <a:endParaRPr lang="en-US" sz="1400" dirty="0">
              <a:solidFill>
                <a:srgbClr val="FFFFFF"/>
              </a:solidFill>
              <a:latin typeface="Times New Roman" pitchFamily="18" charset="0"/>
            </a:endParaRPr>
          </a:p>
        </p:txBody>
      </p:sp>
      <p:sp>
        <p:nvSpPr>
          <p:cNvPr id="65" name="Rectangle 64"/>
          <p:cNvSpPr/>
          <p:nvPr/>
        </p:nvSpPr>
        <p:spPr>
          <a:xfrm>
            <a:off x="6319683" y="4260597"/>
            <a:ext cx="2418263"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[Shih et al 12][Schuler et al 12]</a:t>
            </a:r>
            <a:endParaRPr lang="en-US" sz="1400" dirty="0">
              <a:solidFill>
                <a:srgbClr val="FFFFFF"/>
              </a:solidFill>
              <a:latin typeface="Times New Roman" pitchFamily="18" charset="0"/>
            </a:endParaRPr>
          </a:p>
        </p:txBody>
      </p:sp>
      <p:pic>
        <p:nvPicPr>
          <p:cNvPr id="8" name="Picture 7"/>
          <p:cNvPicPr>
            <a:picLocks noChangeAspect="1"/>
          </p:cNvPicPr>
          <p:nvPr/>
        </p:nvPicPr>
        <p:blipFill rotWithShape="1">
          <a:blip r:embed="rId5"/>
          <a:srcRect l="760"/>
          <a:stretch/>
        </p:blipFill>
        <p:spPr>
          <a:xfrm>
            <a:off x="3486452" y="2088246"/>
            <a:ext cx="2170126" cy="2177748"/>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67" name="Rectangle 9"/>
          <p:cNvSpPr>
            <a:spLocks noChangeArrowheads="1"/>
          </p:cNvSpPr>
          <p:nvPr/>
        </p:nvSpPr>
        <p:spPr bwMode="auto">
          <a:xfrm>
            <a:off x="6010642" y="1247351"/>
            <a:ext cx="2973142"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blind/non-blind</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aberration correction</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13" name="Rectangle 9"/>
          <p:cNvSpPr>
            <a:spLocks noChangeArrowheads="1"/>
          </p:cNvSpPr>
          <p:nvPr/>
        </p:nvSpPr>
        <p:spPr bwMode="auto">
          <a:xfrm>
            <a:off x="457200" y="4812899"/>
            <a:ext cx="2375830" cy="778675"/>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requires physical</a:t>
            </a:r>
            <a:b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b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access to camera</a:t>
            </a:r>
            <a:endParaRPr lang="en-US" altLang="zh-CN" sz="2000" dirty="0">
              <a:solidFill>
                <a:srgbClr val="FFF482"/>
              </a:solidFill>
              <a:effectLst>
                <a:outerShdw blurRad="38100" dist="38100" dir="2700000" algn="tl">
                  <a:srgbClr val="000000"/>
                </a:outerShdw>
              </a:effectLst>
              <a:latin typeface="Calibri" pitchFamily="34" charset="0"/>
              <a:ea typeface="SimSun" pitchFamily="2" charset="-122"/>
            </a:endParaRPr>
          </a:p>
        </p:txBody>
      </p:sp>
      <p:sp>
        <p:nvSpPr>
          <p:cNvPr id="14" name="Rectangle 9"/>
          <p:cNvSpPr>
            <a:spLocks noChangeArrowheads="1"/>
          </p:cNvSpPr>
          <p:nvPr/>
        </p:nvSpPr>
        <p:spPr bwMode="auto">
          <a:xfrm>
            <a:off x="3039815" y="4812899"/>
            <a:ext cx="3082034" cy="778675"/>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significant data acquisition,</a:t>
            </a:r>
            <a:b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b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limited inference power</a:t>
            </a:r>
            <a:endParaRPr lang="en-US" altLang="zh-CN" sz="2000" dirty="0">
              <a:solidFill>
                <a:srgbClr val="FFF482"/>
              </a:solidFill>
              <a:effectLst>
                <a:outerShdw blurRad="38100" dist="38100" dir="2700000" algn="tl">
                  <a:srgbClr val="000000"/>
                </a:outerShdw>
              </a:effectLst>
              <a:latin typeface="Calibri" pitchFamily="34" charset="0"/>
              <a:ea typeface="SimSun" pitchFamily="2" charset="-122"/>
            </a:endParaRPr>
          </a:p>
        </p:txBody>
      </p:sp>
      <p:sp>
        <p:nvSpPr>
          <p:cNvPr id="15" name="Rectangle 9"/>
          <p:cNvSpPr>
            <a:spLocks noChangeArrowheads="1"/>
          </p:cNvSpPr>
          <p:nvPr/>
        </p:nvSpPr>
        <p:spPr bwMode="auto">
          <a:xfrm>
            <a:off x="5995208" y="4815009"/>
            <a:ext cx="3017838" cy="707886"/>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interaction w/ defocus</a:t>
            </a:r>
            <a:b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b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not well understood</a:t>
            </a:r>
            <a:endParaRPr lang="en-US" altLang="zh-CN" sz="2000" dirty="0">
              <a:solidFill>
                <a:srgbClr val="FFF482"/>
              </a:solidFill>
              <a:effectLst>
                <a:outerShdw blurRad="38100" dist="38100" dir="2700000" algn="tl">
                  <a:srgbClr val="000000"/>
                </a:outerShdw>
              </a:effectLst>
              <a:latin typeface="Calibri" pitchFamily="34" charset="0"/>
              <a:ea typeface="SimSun" pitchFamily="2" charset="-122"/>
            </a:endParaRPr>
          </a:p>
        </p:txBody>
      </p:sp>
    </p:spTree>
    <p:extLst>
      <p:ext uri="{BB962C8B-B14F-4D97-AF65-F5344CB8AC3E}">
        <p14:creationId xmlns:p14="http://schemas.microsoft.com/office/powerpoint/2010/main" val="4058224466"/>
      </p:ext>
    </p:extLst>
  </p:cSld>
  <p:clrMapOvr>
    <a:masterClrMapping/>
  </p:clrMapOvr>
  <mc:AlternateContent xmlns:mc="http://schemas.openxmlformats.org/markup-compatibility/2006" xmlns:p14="http://schemas.microsoft.com/office/powerpoint/2010/main">
    <mc:Choice Requires="p14">
      <p:transition p14:dur="210" advTm="54422">
        <p:fade/>
      </p:transition>
    </mc:Choice>
    <mc:Fallback xmlns="">
      <p:transition xmlns:p14="http://schemas.microsoft.com/office/powerpoint/2010/main" advTm="54422">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9843"/>
          <a:stretch/>
        </p:blipFill>
        <p:spPr>
          <a:xfrm>
            <a:off x="6385185" y="2063824"/>
            <a:ext cx="2236734" cy="2189892"/>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related work</a:t>
            </a:r>
            <a:endParaRPr lang="en-US" dirty="0">
              <a:effectLst>
                <a:outerShdw blurRad="50800" dist="38100" dir="2700000" algn="tl" rotWithShape="0">
                  <a:srgbClr val="000000">
                    <a:alpha val="43000"/>
                  </a:srgbClr>
                </a:outerShdw>
              </a:effectLst>
            </a:endParaRPr>
          </a:p>
        </p:txBody>
      </p:sp>
      <p:sp>
        <p:nvSpPr>
          <p:cNvPr id="38" name="Rectangle 9"/>
          <p:cNvSpPr>
            <a:spLocks noChangeArrowheads="1"/>
          </p:cNvSpPr>
          <p:nvPr/>
        </p:nvSpPr>
        <p:spPr bwMode="auto">
          <a:xfrm>
            <a:off x="457200" y="1247352"/>
            <a:ext cx="2375830"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direct aberration </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measurement</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40" name="Rectangle 39"/>
          <p:cNvSpPr/>
          <p:nvPr/>
        </p:nvSpPr>
        <p:spPr>
          <a:xfrm>
            <a:off x="238819" y="4260597"/>
            <a:ext cx="2753666"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[Liang et al 94][Ng &amp; </a:t>
            </a:r>
            <a:r>
              <a:rPr lang="en-US" sz="1400" dirty="0" err="1" smtClean="0">
                <a:solidFill>
                  <a:srgbClr val="FFFFFF"/>
                </a:solidFill>
                <a:effectLst>
                  <a:outerShdw blurRad="38100" dist="38100" dir="2700000" algn="tl">
                    <a:srgbClr val="000000"/>
                  </a:outerShdw>
                </a:effectLst>
                <a:latin typeface="Calibri" pitchFamily="34" charset="0"/>
                <a:ea typeface="SimSun" pitchFamily="2" charset="-122"/>
              </a:rPr>
              <a:t>Hanrahan</a:t>
            </a: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 06]</a:t>
            </a:r>
            <a:endParaRPr lang="en-US" sz="1400" dirty="0">
              <a:solidFill>
                <a:srgbClr val="FFFFFF"/>
              </a:solidFill>
              <a:latin typeface="Times New Roman" pitchFamily="18" charset="0"/>
            </a:endParaRPr>
          </a:p>
        </p:txBody>
      </p:sp>
      <p:pic>
        <p:nvPicPr>
          <p:cNvPr id="5" name="Picture 4"/>
          <p:cNvPicPr>
            <a:picLocks noChangeAspect="1"/>
          </p:cNvPicPr>
          <p:nvPr/>
        </p:nvPicPr>
        <p:blipFill rotWithShape="1">
          <a:blip r:embed="rId4"/>
          <a:srcRect l="2487" t="3885" b="2458"/>
          <a:stretch/>
        </p:blipFill>
        <p:spPr>
          <a:xfrm>
            <a:off x="419908" y="2063824"/>
            <a:ext cx="2459177" cy="2196773"/>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49" name="Rectangle 9"/>
          <p:cNvSpPr>
            <a:spLocks noChangeArrowheads="1"/>
          </p:cNvSpPr>
          <p:nvPr/>
        </p:nvSpPr>
        <p:spPr bwMode="auto">
          <a:xfrm>
            <a:off x="3657012" y="1247352"/>
            <a:ext cx="1843200"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empirical PSF </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modeling</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52" name="Rectangle 51"/>
          <p:cNvSpPr/>
          <p:nvPr/>
        </p:nvSpPr>
        <p:spPr>
          <a:xfrm>
            <a:off x="3573414" y="4260597"/>
            <a:ext cx="2195333"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[Joshi et al 08][</a:t>
            </a:r>
            <a:r>
              <a:rPr lang="en-US" sz="1400" dirty="0" err="1" smtClean="0">
                <a:solidFill>
                  <a:srgbClr val="FFFFFF"/>
                </a:solidFill>
                <a:effectLst>
                  <a:outerShdw blurRad="38100" dist="38100" dir="2700000" algn="tl">
                    <a:srgbClr val="000000"/>
                  </a:outerShdw>
                </a:effectLst>
                <a:latin typeface="Calibri" pitchFamily="34" charset="0"/>
                <a:ea typeface="SimSun" pitchFamily="2" charset="-122"/>
              </a:rPr>
              <a:t>Kee</a:t>
            </a: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 et al 11]</a:t>
            </a:r>
            <a:endParaRPr lang="en-US" sz="1400" dirty="0">
              <a:solidFill>
                <a:srgbClr val="FFFFFF"/>
              </a:solidFill>
              <a:latin typeface="Times New Roman" pitchFamily="18" charset="0"/>
            </a:endParaRPr>
          </a:p>
        </p:txBody>
      </p:sp>
      <p:sp>
        <p:nvSpPr>
          <p:cNvPr id="65" name="Rectangle 64"/>
          <p:cNvSpPr/>
          <p:nvPr/>
        </p:nvSpPr>
        <p:spPr>
          <a:xfrm>
            <a:off x="6319683" y="4260597"/>
            <a:ext cx="2418263"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[Shih et al 12][Schuler et al 12]</a:t>
            </a:r>
            <a:endParaRPr lang="en-US" sz="1400" dirty="0">
              <a:solidFill>
                <a:srgbClr val="FFFFFF"/>
              </a:solidFill>
              <a:latin typeface="Times New Roman" pitchFamily="18" charset="0"/>
            </a:endParaRPr>
          </a:p>
        </p:txBody>
      </p:sp>
      <p:pic>
        <p:nvPicPr>
          <p:cNvPr id="8" name="Picture 7"/>
          <p:cNvPicPr>
            <a:picLocks noChangeAspect="1"/>
          </p:cNvPicPr>
          <p:nvPr/>
        </p:nvPicPr>
        <p:blipFill rotWithShape="1">
          <a:blip r:embed="rId5"/>
          <a:srcRect l="760"/>
          <a:stretch/>
        </p:blipFill>
        <p:spPr>
          <a:xfrm>
            <a:off x="3486452" y="2088246"/>
            <a:ext cx="2170126" cy="2177748"/>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67" name="Rectangle 9"/>
          <p:cNvSpPr>
            <a:spLocks noChangeArrowheads="1"/>
          </p:cNvSpPr>
          <p:nvPr/>
        </p:nvSpPr>
        <p:spPr bwMode="auto">
          <a:xfrm>
            <a:off x="6010642" y="1247351"/>
            <a:ext cx="2973142"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blind/non-blind</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aberration correction</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grpSp>
        <p:nvGrpSpPr>
          <p:cNvPr id="7" name="Group 6"/>
          <p:cNvGrpSpPr/>
          <p:nvPr/>
        </p:nvGrpSpPr>
        <p:grpSpPr>
          <a:xfrm>
            <a:off x="419908" y="4812899"/>
            <a:ext cx="4950183" cy="1782430"/>
            <a:chOff x="419908" y="4812899"/>
            <a:chExt cx="4950183" cy="1782430"/>
          </a:xfrm>
        </p:grpSpPr>
        <p:sp>
          <p:nvSpPr>
            <p:cNvPr id="6" name="Rectangle 5"/>
            <p:cNvSpPr/>
            <p:nvPr/>
          </p:nvSpPr>
          <p:spPr>
            <a:xfrm>
              <a:off x="419908" y="4812899"/>
              <a:ext cx="4950183" cy="1782430"/>
            </a:xfrm>
            <a:prstGeom prst="rect">
              <a:avLst/>
            </a:prstGeom>
            <a:solidFill>
              <a:srgbClr val="FFFFFF"/>
            </a:solidFill>
            <a:ln w="12700" cmpd="sng">
              <a:solidFill>
                <a:srgbClr val="FFFFFF"/>
              </a:solidFill>
            </a:ln>
            <a:effectLst>
              <a:outerShdw blurRad="292100" dist="139700" dir="2700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419908" y="4812899"/>
              <a:ext cx="4950183" cy="1782430"/>
              <a:chOff x="165100" y="4508500"/>
              <a:chExt cx="5184774" cy="1866900"/>
            </a:xfrm>
          </p:grpSpPr>
          <p:pic>
            <p:nvPicPr>
              <p:cNvPr id="3" name="Picture 2"/>
              <p:cNvPicPr>
                <a:picLocks noChangeAspect="1"/>
              </p:cNvPicPr>
              <p:nvPr/>
            </p:nvPicPr>
            <p:blipFill rotWithShape="1">
              <a:blip r:embed="rId6"/>
              <a:srcRect r="80596"/>
              <a:stretch/>
            </p:blipFill>
            <p:spPr>
              <a:xfrm>
                <a:off x="165100" y="4508500"/>
                <a:ext cx="1707741" cy="1866900"/>
              </a:xfrm>
              <a:prstGeom prst="rect">
                <a:avLst/>
              </a:prstGeom>
            </p:spPr>
          </p:pic>
          <p:pic>
            <p:nvPicPr>
              <p:cNvPr id="16" name="Picture 15"/>
              <p:cNvPicPr>
                <a:picLocks noChangeAspect="1"/>
              </p:cNvPicPr>
              <p:nvPr/>
            </p:nvPicPr>
            <p:blipFill rotWithShape="1">
              <a:blip r:embed="rId6"/>
              <a:srcRect l="60424"/>
              <a:stretch/>
            </p:blipFill>
            <p:spPr>
              <a:xfrm>
                <a:off x="1866709" y="4508500"/>
                <a:ext cx="3483165" cy="1866900"/>
              </a:xfrm>
              <a:prstGeom prst="rect">
                <a:avLst/>
              </a:prstGeom>
            </p:spPr>
          </p:pic>
        </p:grpSp>
      </p:grpSp>
      <p:sp>
        <p:nvSpPr>
          <p:cNvPr id="20" name="Rectangle 19"/>
          <p:cNvSpPr/>
          <p:nvPr/>
        </p:nvSpPr>
        <p:spPr>
          <a:xfrm>
            <a:off x="4453539" y="6544370"/>
            <a:ext cx="1010200"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a:t>
            </a:r>
            <a:r>
              <a:rPr lang="en-US" sz="1400" dirty="0" err="1" smtClean="0">
                <a:solidFill>
                  <a:srgbClr val="FFFFFF"/>
                </a:solidFill>
                <a:effectLst>
                  <a:outerShdw blurRad="38100" dist="38100" dir="2700000" algn="tl">
                    <a:srgbClr val="000000"/>
                  </a:outerShdw>
                </a:effectLst>
                <a:latin typeface="Calibri" pitchFamily="34" charset="0"/>
                <a:ea typeface="SimSun" pitchFamily="2" charset="-122"/>
              </a:rPr>
              <a:t>Favaro</a:t>
            </a: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 10]</a:t>
            </a:r>
            <a:endParaRPr lang="en-US" sz="1400" dirty="0">
              <a:solidFill>
                <a:srgbClr val="FFFFFF"/>
              </a:solidFill>
              <a:latin typeface="Times New Roman" pitchFamily="18" charset="0"/>
            </a:endParaRPr>
          </a:p>
        </p:txBody>
      </p:sp>
      <p:sp>
        <p:nvSpPr>
          <p:cNvPr id="21" name="Rectangle 9"/>
          <p:cNvSpPr>
            <a:spLocks noChangeArrowheads="1"/>
          </p:cNvSpPr>
          <p:nvPr/>
        </p:nvSpPr>
        <p:spPr bwMode="auto">
          <a:xfrm>
            <a:off x="5463739" y="4812899"/>
            <a:ext cx="2648004" cy="430887"/>
          </a:xfrm>
          <a:prstGeom prst="rect">
            <a:avLst/>
          </a:prstGeom>
          <a:noFill/>
          <a:ln w="12700">
            <a:noFill/>
            <a:miter lim="800000"/>
            <a:headEnd/>
            <a:tailEnd/>
          </a:ln>
          <a:effectLst/>
        </p:spPr>
        <p:txBody>
          <a:bodyPr wrap="square">
            <a:spAutoFit/>
          </a:bodyPr>
          <a:lstStyle/>
          <a:p>
            <a:pP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depth from defocus</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22" name="Rectangle 9"/>
          <p:cNvSpPr>
            <a:spLocks noChangeArrowheads="1"/>
          </p:cNvSpPr>
          <p:nvPr/>
        </p:nvSpPr>
        <p:spPr bwMode="auto">
          <a:xfrm>
            <a:off x="5500212" y="5375021"/>
            <a:ext cx="3186588" cy="707886"/>
          </a:xfrm>
          <a:prstGeom prst="rect">
            <a:avLst/>
          </a:prstGeom>
          <a:noFill/>
          <a:ln w="12700">
            <a:noFill/>
            <a:miter lim="800000"/>
            <a:headEnd/>
            <a:tailEnd/>
          </a:ln>
          <a:effectLst/>
        </p:spPr>
        <p:txBody>
          <a:bodyPr wrap="square">
            <a:spAutoFit/>
          </a:bodyPr>
          <a:lstStyle/>
          <a:p>
            <a:pPr defTabSz="914400" fontAlgn="base">
              <a:spcBef>
                <a:spcPct val="0"/>
              </a:spcBef>
              <a:spcAft>
                <a:spcPct val="0"/>
              </a:spcAft>
            </a:pP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assumes aberration-free imaging</a:t>
            </a:r>
            <a:endParaRPr lang="en-US" altLang="zh-CN" sz="2000" dirty="0">
              <a:solidFill>
                <a:srgbClr val="FFF482"/>
              </a:solidFill>
              <a:effectLst>
                <a:outerShdw blurRad="38100" dist="38100" dir="2700000" algn="tl">
                  <a:srgbClr val="000000"/>
                </a:outerShdw>
              </a:effectLst>
              <a:latin typeface="Calibri" pitchFamily="34" charset="0"/>
              <a:ea typeface="SimSun" pitchFamily="2" charset="-122"/>
            </a:endParaRPr>
          </a:p>
        </p:txBody>
      </p:sp>
    </p:spTree>
    <p:extLst>
      <p:ext uri="{BB962C8B-B14F-4D97-AF65-F5344CB8AC3E}">
        <p14:creationId xmlns:p14="http://schemas.microsoft.com/office/powerpoint/2010/main" val="1110885371"/>
      </p:ext>
    </p:extLst>
  </p:cSld>
  <p:clrMapOvr>
    <a:masterClrMapping/>
  </p:clrMapOvr>
  <mc:AlternateContent xmlns:mc="http://schemas.openxmlformats.org/markup-compatibility/2006" xmlns:p14="http://schemas.microsoft.com/office/powerpoint/2010/main">
    <mc:Choice Requires="p14">
      <p:transition p14:dur="210" advTm="9617">
        <p:fade/>
      </p:transition>
    </mc:Choice>
    <mc:Fallback xmlns="">
      <p:transition xmlns:p14="http://schemas.microsoft.com/office/powerpoint/2010/main" advTm="9617">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el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828"/>
            <a:ext cx="9144000" cy="6096000"/>
          </a:xfrm>
          <a:prstGeom prst="rect">
            <a:avLst/>
          </a:prstGeom>
        </p:spPr>
      </p:pic>
      <p:pic>
        <p:nvPicPr>
          <p:cNvPr id="20" name="Picture 19"/>
          <p:cNvPicPr>
            <a:picLocks noChangeAspect="1"/>
          </p:cNvPicPr>
          <p:nvPr/>
        </p:nvPicPr>
        <p:blipFill>
          <a:blip r:embed="rId5"/>
          <a:stretch>
            <a:fillRect/>
          </a:stretch>
        </p:blipFill>
        <p:spPr>
          <a:xfrm>
            <a:off x="1983283" y="0"/>
            <a:ext cx="2218174" cy="2218174"/>
          </a:xfrm>
          <a:prstGeom prst="rect">
            <a:avLst/>
          </a:prstGeom>
          <a:noFill/>
          <a:ln w="25400">
            <a:solidFill>
              <a:srgbClr val="66FFFF"/>
            </a:solidFill>
          </a:ln>
          <a:effectLst>
            <a:outerShdw blurRad="292100" dist="139700" dir="2700000" algn="tl" rotWithShape="0">
              <a:prstClr val="black">
                <a:alpha val="65000"/>
              </a:prstClr>
            </a:outerShdw>
          </a:effectLst>
        </p:spPr>
      </p:pic>
      <p:pic>
        <p:nvPicPr>
          <p:cNvPr id="21" name="Picture 20"/>
          <p:cNvPicPr>
            <a:picLocks noChangeAspect="1"/>
          </p:cNvPicPr>
          <p:nvPr/>
        </p:nvPicPr>
        <p:blipFill>
          <a:blip r:embed="rId6"/>
          <a:stretch>
            <a:fillRect/>
          </a:stretch>
        </p:blipFill>
        <p:spPr>
          <a:xfrm>
            <a:off x="5565068" y="2568944"/>
            <a:ext cx="2218174" cy="2218174"/>
          </a:xfrm>
          <a:prstGeom prst="rect">
            <a:avLst/>
          </a:prstGeom>
          <a:noFill/>
          <a:ln w="25400">
            <a:solidFill>
              <a:srgbClr val="FFFF00"/>
            </a:solidFill>
          </a:ln>
          <a:effectLst>
            <a:outerShdw blurRad="292100" dist="139700" dir="2700000" algn="tl" rotWithShape="0">
              <a:prstClr val="black">
                <a:alpha val="65000"/>
              </a:prstClr>
            </a:outerShdw>
          </a:effectLst>
        </p:spPr>
      </p:pic>
      <p:pic>
        <p:nvPicPr>
          <p:cNvPr id="23" name="Picture 22"/>
          <p:cNvPicPr>
            <a:picLocks noChangeAspect="1"/>
          </p:cNvPicPr>
          <p:nvPr/>
        </p:nvPicPr>
        <p:blipFill>
          <a:blip r:embed="rId7"/>
          <a:stretch>
            <a:fillRect/>
          </a:stretch>
        </p:blipFill>
        <p:spPr>
          <a:xfrm>
            <a:off x="34020" y="4576347"/>
            <a:ext cx="2218174" cy="2218174"/>
          </a:xfrm>
          <a:prstGeom prst="rect">
            <a:avLst/>
          </a:prstGeom>
          <a:noFill/>
          <a:ln w="25400">
            <a:solidFill>
              <a:srgbClr val="00FF00"/>
            </a:solidFill>
          </a:ln>
          <a:effectLst>
            <a:outerShdw blurRad="292100" dist="139700" dir="2700000" algn="tl" rotWithShape="0">
              <a:prstClr val="black">
                <a:alpha val="65000"/>
              </a:prstClr>
            </a:outerShdw>
          </a:effectLst>
        </p:spPr>
      </p:pic>
      <p:sp>
        <p:nvSpPr>
          <p:cNvPr id="24" name="Rectangle 23"/>
          <p:cNvSpPr/>
          <p:nvPr/>
        </p:nvSpPr>
        <p:spPr>
          <a:xfrm>
            <a:off x="2848377" y="5685434"/>
            <a:ext cx="391409" cy="383379"/>
          </a:xfrm>
          <a:prstGeom prst="rect">
            <a:avLst/>
          </a:prstGeom>
          <a:noFill/>
          <a:ln w="25400">
            <a:solidFill>
              <a:srgbClr val="00FF00"/>
            </a:solidFill>
          </a:ln>
          <a:effectLst/>
        </p:spPr>
        <p:style>
          <a:lnRef idx="1">
            <a:schemeClr val="accent1"/>
          </a:lnRef>
          <a:fillRef idx="3">
            <a:schemeClr val="accent1"/>
          </a:fillRef>
          <a:effectRef idx="2">
            <a:schemeClr val="accent1"/>
          </a:effectRef>
          <a:fontRef idx="minor">
            <a:schemeClr val="lt1"/>
          </a:fontRef>
        </p:style>
      </p:sp>
      <p:sp>
        <p:nvSpPr>
          <p:cNvPr id="25" name="Rectangle 24"/>
          <p:cNvSpPr/>
          <p:nvPr/>
        </p:nvSpPr>
        <p:spPr>
          <a:xfrm>
            <a:off x="4524777" y="3374034"/>
            <a:ext cx="391409" cy="383379"/>
          </a:xfrm>
          <a:prstGeom prst="rect">
            <a:avLst/>
          </a:prstGeom>
          <a:noFill/>
          <a:ln w="25400">
            <a:solidFill>
              <a:srgbClr val="FFFF00"/>
            </a:solid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4853972" y="783234"/>
            <a:ext cx="391409" cy="383379"/>
          </a:xfrm>
          <a:prstGeom prst="rect">
            <a:avLst/>
          </a:prstGeom>
          <a:noFill/>
          <a:ln w="25400">
            <a:solidFill>
              <a:srgbClr val="66FFFF"/>
            </a:solidFill>
          </a:ln>
          <a:effectLst/>
        </p:spPr>
        <p:style>
          <a:lnRef idx="1">
            <a:schemeClr val="accent1"/>
          </a:lnRef>
          <a:fillRef idx="3">
            <a:schemeClr val="accent1"/>
          </a:fillRef>
          <a:effectRef idx="2">
            <a:schemeClr val="accent1"/>
          </a:effectRef>
          <a:fontRef idx="minor">
            <a:schemeClr val="lt1"/>
          </a:fontRef>
        </p:style>
      </p:sp>
    </p:spTree>
    <p:custDataLst>
      <p:tags r:id="rId1"/>
    </p:custDataLst>
    <p:extLst>
      <p:ext uri="{BB962C8B-B14F-4D97-AF65-F5344CB8AC3E}">
        <p14:creationId xmlns:p14="http://schemas.microsoft.com/office/powerpoint/2010/main" val="2900589507"/>
      </p:ext>
    </p:extLst>
  </p:cSld>
  <p:clrMapOvr>
    <a:masterClrMapping/>
  </p:clrMapOvr>
  <mc:AlternateContent xmlns:mc="http://schemas.openxmlformats.org/markup-compatibility/2006" xmlns:p14="http://schemas.microsoft.com/office/powerpoint/2010/main">
    <mc:Choice Requires="p14">
      <p:transition spd="slow" p14:dur="2000" advTm="71592"/>
    </mc:Choice>
    <mc:Fallback xmlns="">
      <p:transition xmlns:p14="http://schemas.microsoft.com/office/powerpoint/2010/main" spd="slow" advTm="7159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9843"/>
          <a:stretch/>
        </p:blipFill>
        <p:spPr>
          <a:xfrm>
            <a:off x="6385185" y="2063824"/>
            <a:ext cx="2236734" cy="2189892"/>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related work</a:t>
            </a:r>
            <a:endParaRPr lang="en-US" dirty="0">
              <a:effectLst>
                <a:outerShdw blurRad="50800" dist="38100" dir="2700000" algn="tl" rotWithShape="0">
                  <a:srgbClr val="000000">
                    <a:alpha val="43000"/>
                  </a:srgbClr>
                </a:outerShdw>
              </a:effectLst>
            </a:endParaRPr>
          </a:p>
        </p:txBody>
      </p:sp>
      <p:sp>
        <p:nvSpPr>
          <p:cNvPr id="38" name="Rectangle 9"/>
          <p:cNvSpPr>
            <a:spLocks noChangeArrowheads="1"/>
          </p:cNvSpPr>
          <p:nvPr/>
        </p:nvSpPr>
        <p:spPr bwMode="auto">
          <a:xfrm>
            <a:off x="457200" y="1247352"/>
            <a:ext cx="2375830"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direct aberration </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measurement</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40" name="Rectangle 39"/>
          <p:cNvSpPr/>
          <p:nvPr/>
        </p:nvSpPr>
        <p:spPr>
          <a:xfrm>
            <a:off x="238819" y="4260597"/>
            <a:ext cx="2753666"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[Liang et al 94][Ng &amp; </a:t>
            </a:r>
            <a:r>
              <a:rPr lang="en-US" sz="1400" dirty="0" err="1" smtClean="0">
                <a:solidFill>
                  <a:srgbClr val="FFFFFF"/>
                </a:solidFill>
                <a:effectLst>
                  <a:outerShdw blurRad="38100" dist="38100" dir="2700000" algn="tl">
                    <a:srgbClr val="000000"/>
                  </a:outerShdw>
                </a:effectLst>
                <a:latin typeface="Calibri" pitchFamily="34" charset="0"/>
                <a:ea typeface="SimSun" pitchFamily="2" charset="-122"/>
              </a:rPr>
              <a:t>Hanrahan</a:t>
            </a: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 06]</a:t>
            </a:r>
            <a:endParaRPr lang="en-US" sz="1400" dirty="0">
              <a:solidFill>
                <a:srgbClr val="FFFFFF"/>
              </a:solidFill>
              <a:latin typeface="Times New Roman" pitchFamily="18" charset="0"/>
            </a:endParaRPr>
          </a:p>
        </p:txBody>
      </p:sp>
      <p:pic>
        <p:nvPicPr>
          <p:cNvPr id="5" name="Picture 4"/>
          <p:cNvPicPr>
            <a:picLocks noChangeAspect="1"/>
          </p:cNvPicPr>
          <p:nvPr/>
        </p:nvPicPr>
        <p:blipFill rotWithShape="1">
          <a:blip r:embed="rId4"/>
          <a:srcRect l="2487" t="3885" b="2458"/>
          <a:stretch/>
        </p:blipFill>
        <p:spPr>
          <a:xfrm>
            <a:off x="419908" y="2063824"/>
            <a:ext cx="2459177" cy="2196773"/>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49" name="Rectangle 9"/>
          <p:cNvSpPr>
            <a:spLocks noChangeArrowheads="1"/>
          </p:cNvSpPr>
          <p:nvPr/>
        </p:nvSpPr>
        <p:spPr bwMode="auto">
          <a:xfrm>
            <a:off x="3657012" y="1247352"/>
            <a:ext cx="1843200"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empirical PSF </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modeling</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52" name="Rectangle 51"/>
          <p:cNvSpPr/>
          <p:nvPr/>
        </p:nvSpPr>
        <p:spPr>
          <a:xfrm>
            <a:off x="3573414" y="4260597"/>
            <a:ext cx="2195333"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[Joshi et al 08][</a:t>
            </a:r>
            <a:r>
              <a:rPr lang="en-US" sz="1400" dirty="0" err="1" smtClean="0">
                <a:solidFill>
                  <a:srgbClr val="FFFFFF"/>
                </a:solidFill>
                <a:effectLst>
                  <a:outerShdw blurRad="38100" dist="38100" dir="2700000" algn="tl">
                    <a:srgbClr val="000000"/>
                  </a:outerShdw>
                </a:effectLst>
                <a:latin typeface="Calibri" pitchFamily="34" charset="0"/>
                <a:ea typeface="SimSun" pitchFamily="2" charset="-122"/>
              </a:rPr>
              <a:t>Kee</a:t>
            </a: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 et al 11]</a:t>
            </a:r>
            <a:endParaRPr lang="en-US" sz="1400" dirty="0">
              <a:solidFill>
                <a:srgbClr val="FFFFFF"/>
              </a:solidFill>
              <a:latin typeface="Times New Roman" pitchFamily="18" charset="0"/>
            </a:endParaRPr>
          </a:p>
        </p:txBody>
      </p:sp>
      <p:sp>
        <p:nvSpPr>
          <p:cNvPr id="65" name="Rectangle 64"/>
          <p:cNvSpPr/>
          <p:nvPr/>
        </p:nvSpPr>
        <p:spPr>
          <a:xfrm>
            <a:off x="6319683" y="4260597"/>
            <a:ext cx="2418263" cy="307777"/>
          </a:xfrm>
          <a:prstGeom prst="rect">
            <a:avLst/>
          </a:prstGeom>
        </p:spPr>
        <p:txBody>
          <a:bodyPr wrap="none">
            <a:spAutoFit/>
          </a:bodyPr>
          <a:lstStyle/>
          <a:p>
            <a:pPr algn="r" defTabSz="914400" fontAlgn="base">
              <a:spcBef>
                <a:spcPct val="0"/>
              </a:spcBef>
              <a:spcAft>
                <a:spcPct val="0"/>
              </a:spcAft>
            </a:pPr>
            <a:r>
              <a:rPr lang="en-US" sz="1400" dirty="0" smtClean="0">
                <a:solidFill>
                  <a:srgbClr val="FFFFFF"/>
                </a:solidFill>
                <a:effectLst>
                  <a:outerShdw blurRad="38100" dist="38100" dir="2700000" algn="tl">
                    <a:srgbClr val="000000"/>
                  </a:outerShdw>
                </a:effectLst>
                <a:latin typeface="Calibri" pitchFamily="34" charset="0"/>
                <a:ea typeface="SimSun" pitchFamily="2" charset="-122"/>
              </a:rPr>
              <a:t>[Shih et al 12][Schuler et al 12]</a:t>
            </a:r>
            <a:endParaRPr lang="en-US" sz="1400" dirty="0">
              <a:solidFill>
                <a:srgbClr val="FFFFFF"/>
              </a:solidFill>
              <a:latin typeface="Times New Roman" pitchFamily="18" charset="0"/>
            </a:endParaRPr>
          </a:p>
        </p:txBody>
      </p:sp>
      <p:pic>
        <p:nvPicPr>
          <p:cNvPr id="8" name="Picture 7"/>
          <p:cNvPicPr>
            <a:picLocks noChangeAspect="1"/>
          </p:cNvPicPr>
          <p:nvPr/>
        </p:nvPicPr>
        <p:blipFill rotWithShape="1">
          <a:blip r:embed="rId5"/>
          <a:srcRect l="760"/>
          <a:stretch/>
        </p:blipFill>
        <p:spPr>
          <a:xfrm>
            <a:off x="3486452" y="2088246"/>
            <a:ext cx="2170126" cy="2177748"/>
          </a:xfrm>
          <a:prstGeom prst="rect">
            <a:avLst/>
          </a:prstGeom>
          <a:ln w="12700" cmpd="sng">
            <a:solidFill>
              <a:srgbClr val="FFFFFF"/>
            </a:solidFill>
          </a:ln>
          <a:effectLst>
            <a:outerShdw blurRad="292100" dist="139700" dir="2700000" algn="tl" rotWithShape="0">
              <a:srgbClr val="000000">
                <a:alpha val="65000"/>
              </a:srgbClr>
            </a:outerShdw>
          </a:effectLst>
        </p:spPr>
      </p:pic>
      <p:sp>
        <p:nvSpPr>
          <p:cNvPr id="67" name="Rectangle 9"/>
          <p:cNvSpPr>
            <a:spLocks noChangeArrowheads="1"/>
          </p:cNvSpPr>
          <p:nvPr/>
        </p:nvSpPr>
        <p:spPr bwMode="auto">
          <a:xfrm>
            <a:off x="6010642" y="1247351"/>
            <a:ext cx="2973142" cy="769441"/>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blind/non-blind</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aberration correction</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13" name="Rectangle 9"/>
          <p:cNvSpPr>
            <a:spLocks noChangeArrowheads="1"/>
          </p:cNvSpPr>
          <p:nvPr/>
        </p:nvSpPr>
        <p:spPr bwMode="auto">
          <a:xfrm>
            <a:off x="463053" y="4812899"/>
            <a:ext cx="2375830" cy="778675"/>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requires physical</a:t>
            </a:r>
            <a:b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b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access to camera</a:t>
            </a:r>
            <a:endParaRPr lang="en-US" altLang="zh-CN" sz="2000" dirty="0">
              <a:solidFill>
                <a:srgbClr val="FFF482"/>
              </a:solidFill>
              <a:effectLst>
                <a:outerShdw blurRad="38100" dist="38100" dir="2700000" algn="tl">
                  <a:srgbClr val="000000"/>
                </a:outerShdw>
              </a:effectLst>
              <a:latin typeface="Calibri" pitchFamily="34" charset="0"/>
              <a:ea typeface="SimSun" pitchFamily="2" charset="-122"/>
            </a:endParaRPr>
          </a:p>
        </p:txBody>
      </p:sp>
      <p:sp>
        <p:nvSpPr>
          <p:cNvPr id="14" name="Rectangle 9"/>
          <p:cNvSpPr>
            <a:spLocks noChangeArrowheads="1"/>
          </p:cNvSpPr>
          <p:nvPr/>
        </p:nvSpPr>
        <p:spPr bwMode="auto">
          <a:xfrm>
            <a:off x="3033962" y="4812899"/>
            <a:ext cx="3082034" cy="778675"/>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significant data acquisition,</a:t>
            </a:r>
            <a:b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b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limited inference power</a:t>
            </a:r>
            <a:endParaRPr lang="en-US" altLang="zh-CN" sz="2000" dirty="0">
              <a:solidFill>
                <a:srgbClr val="FFF482"/>
              </a:solidFill>
              <a:effectLst>
                <a:outerShdw blurRad="38100" dist="38100" dir="2700000" algn="tl">
                  <a:srgbClr val="000000"/>
                </a:outerShdw>
              </a:effectLst>
              <a:latin typeface="Calibri" pitchFamily="34" charset="0"/>
              <a:ea typeface="SimSun" pitchFamily="2" charset="-122"/>
            </a:endParaRPr>
          </a:p>
        </p:txBody>
      </p:sp>
      <p:sp>
        <p:nvSpPr>
          <p:cNvPr id="15" name="Rectangle 9"/>
          <p:cNvSpPr>
            <a:spLocks noChangeArrowheads="1"/>
          </p:cNvSpPr>
          <p:nvPr/>
        </p:nvSpPr>
        <p:spPr bwMode="auto">
          <a:xfrm>
            <a:off x="6121849" y="4815009"/>
            <a:ext cx="2776262" cy="707886"/>
          </a:xfrm>
          <a:prstGeom prst="rect">
            <a:avLst/>
          </a:prstGeom>
          <a:noFill/>
          <a:ln w="12700">
            <a:noFill/>
            <a:miter lim="800000"/>
            <a:headEnd/>
            <a:tailEnd/>
          </a:ln>
          <a:effectLst/>
        </p:spPr>
        <p:txBody>
          <a:bodyPr wrap="square">
            <a:spAutoFit/>
          </a:bodyPr>
          <a:lstStyle/>
          <a:p>
            <a:pPr algn="ctr" defTabSz="914400" fontAlgn="base">
              <a:spcBef>
                <a:spcPct val="0"/>
              </a:spcBef>
              <a:spcAft>
                <a:spcPct val="0"/>
              </a:spcAft>
            </a:pP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interaction w/ defocus</a:t>
            </a:r>
            <a:b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br>
            <a:r>
              <a:rPr lang="en-US" altLang="zh-CN" sz="2000" dirty="0" smtClean="0">
                <a:solidFill>
                  <a:srgbClr val="FFF482"/>
                </a:solidFill>
                <a:effectLst>
                  <a:outerShdw blurRad="38100" dist="38100" dir="2700000" algn="tl">
                    <a:srgbClr val="000000"/>
                  </a:outerShdw>
                </a:effectLst>
                <a:latin typeface="Calibri" pitchFamily="34" charset="0"/>
                <a:ea typeface="SimSun" pitchFamily="2" charset="-122"/>
              </a:rPr>
              <a:t>not well understood</a:t>
            </a:r>
            <a:endParaRPr lang="en-US" altLang="zh-CN" sz="2000" dirty="0">
              <a:solidFill>
                <a:srgbClr val="FFF482"/>
              </a:solidFill>
              <a:effectLst>
                <a:outerShdw blurRad="38100" dist="38100" dir="2700000" algn="tl">
                  <a:srgbClr val="000000"/>
                </a:outerShdw>
              </a:effectLst>
              <a:latin typeface="Calibri" pitchFamily="34" charset="0"/>
              <a:ea typeface="SimSun" pitchFamily="2" charset="-122"/>
            </a:endParaRPr>
          </a:p>
        </p:txBody>
      </p:sp>
      <p:sp>
        <p:nvSpPr>
          <p:cNvPr id="16" name="Rectangle 9"/>
          <p:cNvSpPr>
            <a:spLocks noChangeArrowheads="1"/>
          </p:cNvSpPr>
          <p:nvPr/>
        </p:nvSpPr>
        <p:spPr bwMode="auto">
          <a:xfrm>
            <a:off x="463053" y="5825658"/>
            <a:ext cx="2375830" cy="707886"/>
          </a:xfrm>
          <a:prstGeom prst="rect">
            <a:avLst/>
          </a:prstGeom>
          <a:solidFill>
            <a:schemeClr val="tx1">
              <a:lumMod val="65000"/>
              <a:lumOff val="35000"/>
            </a:schemeClr>
          </a:solidFill>
          <a:ln w="12700">
            <a:solidFill>
              <a:schemeClr val="bg1"/>
            </a:solidFill>
            <a:miter lim="800000"/>
            <a:headEnd/>
            <a:tailEnd/>
          </a:ln>
          <a:effectLst>
            <a:outerShdw blurRad="50800" dist="38100" dir="2700000" algn="tl" rotWithShape="0">
              <a:prstClr val="black">
                <a:alpha val="40000"/>
              </a:prstClr>
            </a:outerShdw>
          </a:effectLst>
        </p:spPr>
        <p:txBody>
          <a:bodyPr wrap="square">
            <a:spAutoFit/>
          </a:bodyPr>
          <a:lstStyle/>
          <a:p>
            <a:pPr algn="ctr" defTabSz="914400" fontAlgn="base">
              <a:spcBef>
                <a:spcPct val="0"/>
              </a:spcBef>
              <a:spcAft>
                <a:spcPct val="0"/>
              </a:spcAft>
            </a:pPr>
            <a: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t>inference from 1 </a:t>
            </a:r>
            <a:b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000" dirty="0" err="1" smtClean="0">
                <a:solidFill>
                  <a:srgbClr val="FFFFFF"/>
                </a:solidFill>
                <a:effectLst>
                  <a:outerShdw blurRad="38100" dist="38100" dir="2700000" algn="tl">
                    <a:srgbClr val="000000"/>
                  </a:outerShdw>
                </a:effectLst>
                <a:latin typeface="Calibri" pitchFamily="34" charset="0"/>
                <a:ea typeface="SimSun" pitchFamily="2" charset="-122"/>
              </a:rPr>
              <a:t>aberrated</a:t>
            </a:r>
            <a: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t> photo</a:t>
            </a:r>
            <a:endParaRPr lang="en-US" altLang="zh-CN" sz="20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17" name="Rectangle 9"/>
          <p:cNvSpPr>
            <a:spLocks noChangeArrowheads="1"/>
          </p:cNvSpPr>
          <p:nvPr/>
        </p:nvSpPr>
        <p:spPr bwMode="auto">
          <a:xfrm>
            <a:off x="3386102" y="5825658"/>
            <a:ext cx="2375830" cy="707886"/>
          </a:xfrm>
          <a:prstGeom prst="rect">
            <a:avLst/>
          </a:prstGeom>
          <a:solidFill>
            <a:schemeClr val="tx1">
              <a:lumMod val="65000"/>
              <a:lumOff val="35000"/>
            </a:schemeClr>
          </a:solidFill>
          <a:ln w="12700">
            <a:solidFill>
              <a:schemeClr val="bg1"/>
            </a:solidFill>
            <a:miter lim="800000"/>
            <a:headEnd/>
            <a:tailEnd/>
          </a:ln>
          <a:effectLst>
            <a:outerShdw blurRad="50800" dist="38100" dir="2700000" algn="tl" rotWithShape="0">
              <a:prstClr val="black">
                <a:alpha val="40000"/>
              </a:prstClr>
            </a:outerShdw>
          </a:effectLst>
        </p:spPr>
        <p:txBody>
          <a:bodyPr wrap="square">
            <a:spAutoFit/>
          </a:bodyPr>
          <a:lstStyle/>
          <a:p>
            <a:pPr algn="ctr" defTabSz="914400" fontAlgn="base">
              <a:spcBef>
                <a:spcPct val="0"/>
              </a:spcBef>
              <a:spcAft>
                <a:spcPct val="0"/>
              </a:spcAft>
            </a:pPr>
            <a: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t>physics-based model</a:t>
            </a:r>
            <a:b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t>of 5D PSF formation</a:t>
            </a:r>
            <a:endParaRPr lang="en-US" altLang="zh-CN" sz="20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18" name="Rectangle 9"/>
          <p:cNvSpPr>
            <a:spLocks noChangeArrowheads="1"/>
          </p:cNvSpPr>
          <p:nvPr/>
        </p:nvSpPr>
        <p:spPr bwMode="auto">
          <a:xfrm>
            <a:off x="6316325" y="5825658"/>
            <a:ext cx="2375830" cy="707886"/>
          </a:xfrm>
          <a:prstGeom prst="rect">
            <a:avLst/>
          </a:prstGeom>
          <a:solidFill>
            <a:schemeClr val="tx1">
              <a:lumMod val="65000"/>
              <a:lumOff val="35000"/>
            </a:schemeClr>
          </a:solidFill>
          <a:ln w="12700">
            <a:solidFill>
              <a:schemeClr val="bg1"/>
            </a:solidFill>
            <a:miter lim="800000"/>
            <a:headEnd/>
            <a:tailEnd/>
          </a:ln>
          <a:effectLst>
            <a:outerShdw blurRad="50800" dist="38100" dir="2700000" algn="tl" rotWithShape="0">
              <a:prstClr val="black">
                <a:alpha val="40000"/>
              </a:prstClr>
            </a:outerShdw>
          </a:effectLst>
        </p:spPr>
        <p:txBody>
          <a:bodyPr wrap="square">
            <a:spAutoFit/>
          </a:bodyPr>
          <a:lstStyle/>
          <a:p>
            <a:pPr algn="ctr" defTabSz="914400" fontAlgn="base">
              <a:spcBef>
                <a:spcPct val="0"/>
              </a:spcBef>
              <a:spcAft>
                <a:spcPct val="0"/>
              </a:spcAft>
            </a:pPr>
            <a: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t>unified analysis of</a:t>
            </a:r>
            <a:b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000" dirty="0" smtClean="0">
                <a:solidFill>
                  <a:srgbClr val="FFFFFF"/>
                </a:solidFill>
                <a:effectLst>
                  <a:outerShdw blurRad="38100" dist="38100" dir="2700000" algn="tl">
                    <a:srgbClr val="000000"/>
                  </a:outerShdw>
                </a:effectLst>
                <a:latin typeface="Calibri" pitchFamily="34" charset="0"/>
                <a:ea typeface="SimSun" pitchFamily="2" charset="-122"/>
              </a:rPr>
              <a:t>aberration &amp; defocus</a:t>
            </a:r>
            <a:endParaRPr lang="en-US" altLang="zh-CN" sz="2000" dirty="0">
              <a:solidFill>
                <a:srgbClr val="FFFFFF"/>
              </a:solidFill>
              <a:effectLst>
                <a:outerShdw blurRad="38100" dist="38100" dir="2700000" algn="tl">
                  <a:srgbClr val="000000"/>
                </a:outerShdw>
              </a:effectLst>
              <a:latin typeface="Calibri" pitchFamily="34" charset="0"/>
              <a:ea typeface="SimSun" pitchFamily="2" charset="-122"/>
            </a:endParaRPr>
          </a:p>
        </p:txBody>
      </p:sp>
    </p:spTree>
    <p:extLst>
      <p:ext uri="{BB962C8B-B14F-4D97-AF65-F5344CB8AC3E}">
        <p14:creationId xmlns:p14="http://schemas.microsoft.com/office/powerpoint/2010/main" val="2262879676"/>
      </p:ext>
    </p:extLst>
  </p:cSld>
  <p:clrMapOvr>
    <a:masterClrMapping/>
  </p:clrMapOvr>
  <mc:AlternateContent xmlns:mc="http://schemas.openxmlformats.org/markup-compatibility/2006" xmlns:p14="http://schemas.microsoft.com/office/powerpoint/2010/main">
    <mc:Choice Requires="p14">
      <p:transition p14:dur="210" advTm="13406">
        <p:fade/>
      </p:transition>
    </mc:Choice>
    <mc:Fallback xmlns="">
      <p:transition xmlns:p14="http://schemas.microsoft.com/office/powerpoint/2010/main" advTm="13406">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0628" y="941241"/>
            <a:ext cx="1855374" cy="1814435"/>
            <a:chOff x="630628" y="1054641"/>
            <a:chExt cx="2249641" cy="2200004"/>
          </a:xfrm>
        </p:grpSpPr>
        <p:sp>
          <p:nvSpPr>
            <p:cNvPr id="3" name="Rectangle 2"/>
            <p:cNvSpPr/>
            <p:nvPr/>
          </p:nvSpPr>
          <p:spPr>
            <a:xfrm>
              <a:off x="630628" y="1054641"/>
              <a:ext cx="2249641" cy="2200004"/>
            </a:xfrm>
            <a:prstGeom prst="rect">
              <a:avLst/>
            </a:prstGeom>
            <a:solidFill>
              <a:schemeClr val="tx1">
                <a:lumMod val="65000"/>
                <a:lumOff val="35000"/>
              </a:schemeClr>
            </a:solidFill>
            <a:ln w="12700" cmpd="sng">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grpSp>
          <p:nvGrpSpPr>
            <p:cNvPr id="2" name="Group 1"/>
            <p:cNvGrpSpPr/>
            <p:nvPr/>
          </p:nvGrpSpPr>
          <p:grpSpPr>
            <a:xfrm>
              <a:off x="1068038" y="1455286"/>
              <a:ext cx="1627878" cy="1670820"/>
              <a:chOff x="2574825" y="1869037"/>
              <a:chExt cx="4576188" cy="4696908"/>
            </a:xfrm>
          </p:grpSpPr>
          <p:sp>
            <p:nvSpPr>
              <p:cNvPr id="35" name="Freeform 34"/>
              <p:cNvSpPr/>
              <p:nvPr/>
            </p:nvSpPr>
            <p:spPr>
              <a:xfrm>
                <a:off x="2574825" y="2236378"/>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3" name="Straight Arrow Connector 22"/>
              <p:cNvCxnSpPr/>
              <p:nvPr/>
            </p:nvCxnSpPr>
            <p:spPr>
              <a:xfrm>
                <a:off x="2836271" y="266773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3775735" y="1869037"/>
                <a:ext cx="3375278" cy="4696908"/>
              </a:xfrm>
              <a:custGeom>
                <a:avLst/>
                <a:gdLst>
                  <a:gd name="connsiteX0" fmla="*/ 0 w 3375278"/>
                  <a:gd name="connsiteY0" fmla="*/ 4696908 h 4696908"/>
                  <a:gd name="connsiteX1" fmla="*/ 5721 w 3375278"/>
                  <a:gd name="connsiteY1" fmla="*/ 1922243 h 4696908"/>
                  <a:gd name="connsiteX2" fmla="*/ 3375278 w 3375278"/>
                  <a:gd name="connsiteY2" fmla="*/ 0 h 4696908"/>
                  <a:gd name="connsiteX3" fmla="*/ 3369557 w 3375278"/>
                  <a:gd name="connsiteY3" fmla="*/ 2774665 h 4696908"/>
                  <a:gd name="connsiteX4" fmla="*/ 0 w 3375278"/>
                  <a:gd name="connsiteY4" fmla="*/ 4696908 h 469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278" h="4696908">
                    <a:moveTo>
                      <a:pt x="0" y="4696908"/>
                    </a:moveTo>
                    <a:lnTo>
                      <a:pt x="5721" y="1922243"/>
                    </a:lnTo>
                    <a:lnTo>
                      <a:pt x="3375278" y="0"/>
                    </a:lnTo>
                    <a:lnTo>
                      <a:pt x="3369557" y="2774665"/>
                    </a:lnTo>
                    <a:lnTo>
                      <a:pt x="0" y="4696908"/>
                    </a:lnTo>
                    <a:close/>
                  </a:path>
                </a:pathLst>
              </a:custGeom>
              <a:solidFill>
                <a:schemeClr val="bg1">
                  <a:alpha val="33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13" name="Picture 12"/>
              <p:cNvPicPr>
                <a:picLocks noChangeAspect="1"/>
              </p:cNvPicPr>
              <p:nvPr/>
            </p:nvPicPr>
            <p:blipFill rotWithShape="1">
              <a:blip r:embed="rId4">
                <a:alphaModFix amt="78000"/>
                <a:extLst>
                  <a:ext uri="{28A0092B-C50C-407E-A947-70E740481C1C}">
                    <a14:useLocalDpi xmlns:a14="http://schemas.microsoft.com/office/drawing/2010/main" val="0"/>
                  </a:ext>
                </a:extLst>
              </a:blip>
              <a:srcRect l="50000" t="38363" r="41477" b="49758"/>
              <a:stretch/>
            </p:blipFill>
            <p:spPr>
              <a:xfrm>
                <a:off x="5401845" y="3771554"/>
                <a:ext cx="404775" cy="398018"/>
              </a:xfrm>
              <a:prstGeom prst="rect">
                <a:avLst/>
              </a:prstGeom>
              <a:ln w="28575" cmpd="sng">
                <a:solidFill>
                  <a:srgbClr val="FF0000"/>
                </a:solidFill>
              </a:ln>
              <a:scene3d>
                <a:camera prst="isometricRightUp"/>
                <a:lightRig rig="threePt" dir="t"/>
              </a:scene3d>
            </p:spPr>
          </p:pic>
          <p:sp>
            <p:nvSpPr>
              <p:cNvPr id="36" name="Oval 35"/>
              <p:cNvSpPr/>
              <p:nvPr/>
            </p:nvSpPr>
            <p:spPr>
              <a:xfrm>
                <a:off x="2770117" y="260908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grpSp>
      </p:grpSp>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three main results</a:t>
            </a:r>
            <a:endParaRPr lang="en-US" dirty="0">
              <a:effectLst>
                <a:outerShdw blurRad="50800" dist="38100" dir="2700000" algn="tl" rotWithShape="0">
                  <a:srgbClr val="000000">
                    <a:alpha val="43000"/>
                  </a:srgbClr>
                </a:outerShdw>
              </a:effectLst>
            </a:endParaRPr>
          </a:p>
        </p:txBody>
      </p:sp>
      <p:grpSp>
        <p:nvGrpSpPr>
          <p:cNvPr id="31" name="Group 30"/>
          <p:cNvGrpSpPr/>
          <p:nvPr/>
        </p:nvGrpSpPr>
        <p:grpSpPr>
          <a:xfrm>
            <a:off x="632751" y="2982920"/>
            <a:ext cx="1855373" cy="1814435"/>
            <a:chOff x="630628" y="1054641"/>
            <a:chExt cx="2249641" cy="2200004"/>
          </a:xfrm>
        </p:grpSpPr>
        <p:sp>
          <p:nvSpPr>
            <p:cNvPr id="34" name="Rectangle 33"/>
            <p:cNvSpPr/>
            <p:nvPr/>
          </p:nvSpPr>
          <p:spPr>
            <a:xfrm>
              <a:off x="630628" y="1054641"/>
              <a:ext cx="2249641" cy="2200004"/>
            </a:xfrm>
            <a:prstGeom prst="rect">
              <a:avLst/>
            </a:prstGeom>
            <a:solidFill>
              <a:schemeClr val="tx1">
                <a:lumMod val="65000"/>
                <a:lumOff val="35000"/>
              </a:schemeClr>
            </a:solidFill>
            <a:ln w="12700" cmpd="sng">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grpSp>
          <p:nvGrpSpPr>
            <p:cNvPr id="37" name="Group 36"/>
            <p:cNvGrpSpPr/>
            <p:nvPr/>
          </p:nvGrpSpPr>
          <p:grpSpPr>
            <a:xfrm>
              <a:off x="767295" y="1170870"/>
              <a:ext cx="1944644" cy="1955237"/>
              <a:chOff x="1729397" y="1069503"/>
              <a:chExt cx="5466663" cy="5496442"/>
            </a:xfrm>
          </p:grpSpPr>
          <p:sp>
            <p:nvSpPr>
              <p:cNvPr id="46" name="Freeform 45"/>
              <p:cNvSpPr/>
              <p:nvPr/>
            </p:nvSpPr>
            <p:spPr>
              <a:xfrm>
                <a:off x="4927328" y="1511272"/>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48" name="Freeform 47"/>
              <p:cNvSpPr/>
              <p:nvPr/>
            </p:nvSpPr>
            <p:spPr>
              <a:xfrm>
                <a:off x="2574825" y="2236378"/>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51" name="Freeform 50"/>
              <p:cNvSpPr/>
              <p:nvPr/>
            </p:nvSpPr>
            <p:spPr>
              <a:xfrm>
                <a:off x="1729397" y="1069503"/>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53" name="Straight Arrow Connector 52"/>
              <p:cNvCxnSpPr/>
              <p:nvPr/>
            </p:nvCxnSpPr>
            <p:spPr>
              <a:xfrm>
                <a:off x="1973681" y="1482839"/>
                <a:ext cx="4889126" cy="23402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171612" y="1930329"/>
                <a:ext cx="1404179" cy="67211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836271" y="266773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3775735" y="1869037"/>
                <a:ext cx="3375278" cy="4696908"/>
              </a:xfrm>
              <a:custGeom>
                <a:avLst/>
                <a:gdLst>
                  <a:gd name="connsiteX0" fmla="*/ 0 w 3375278"/>
                  <a:gd name="connsiteY0" fmla="*/ 4696908 h 4696908"/>
                  <a:gd name="connsiteX1" fmla="*/ 5721 w 3375278"/>
                  <a:gd name="connsiteY1" fmla="*/ 1922243 h 4696908"/>
                  <a:gd name="connsiteX2" fmla="*/ 3375278 w 3375278"/>
                  <a:gd name="connsiteY2" fmla="*/ 0 h 4696908"/>
                  <a:gd name="connsiteX3" fmla="*/ 3369557 w 3375278"/>
                  <a:gd name="connsiteY3" fmla="*/ 2774665 h 4696908"/>
                  <a:gd name="connsiteX4" fmla="*/ 0 w 3375278"/>
                  <a:gd name="connsiteY4" fmla="*/ 4696908 h 469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278" h="4696908">
                    <a:moveTo>
                      <a:pt x="0" y="4696908"/>
                    </a:moveTo>
                    <a:lnTo>
                      <a:pt x="5721" y="1922243"/>
                    </a:lnTo>
                    <a:lnTo>
                      <a:pt x="3375278" y="0"/>
                    </a:lnTo>
                    <a:lnTo>
                      <a:pt x="3369557" y="2774665"/>
                    </a:lnTo>
                    <a:lnTo>
                      <a:pt x="0" y="4696908"/>
                    </a:lnTo>
                    <a:close/>
                  </a:path>
                </a:pathLst>
              </a:custGeom>
              <a:solidFill>
                <a:schemeClr val="bg1">
                  <a:alpha val="33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57" name="Picture 56"/>
              <p:cNvPicPr>
                <a:picLocks noChangeAspect="1"/>
              </p:cNvPicPr>
              <p:nvPr/>
            </p:nvPicPr>
            <p:blipFill rotWithShape="1">
              <a:blip r:embed="rId4">
                <a:alphaModFix amt="78000"/>
                <a:extLst>
                  <a:ext uri="{28A0092B-C50C-407E-A947-70E740481C1C}">
                    <a14:useLocalDpi xmlns:a14="http://schemas.microsoft.com/office/drawing/2010/main" val="0"/>
                  </a:ext>
                </a:extLst>
              </a:blip>
              <a:srcRect l="82854" t="12658" r="8112" b="74383"/>
              <a:stretch/>
            </p:blipFill>
            <p:spPr>
              <a:xfrm>
                <a:off x="6504560" y="2426709"/>
                <a:ext cx="429062" cy="434213"/>
              </a:xfrm>
              <a:prstGeom prst="rect">
                <a:avLst/>
              </a:prstGeom>
              <a:ln w="28575" cmpd="sng">
                <a:solidFill>
                  <a:srgbClr val="FF0000"/>
                </a:solidFill>
              </a:ln>
              <a:scene3d>
                <a:camera prst="isometricRightUp"/>
                <a:lightRig rig="threePt" dir="t"/>
              </a:scene3d>
            </p:spPr>
          </p:pic>
          <p:pic>
            <p:nvPicPr>
              <p:cNvPr id="58" name="Picture 57"/>
              <p:cNvPicPr>
                <a:picLocks noChangeAspect="1"/>
              </p:cNvPicPr>
              <p:nvPr/>
            </p:nvPicPr>
            <p:blipFill rotWithShape="1">
              <a:blip r:embed="rId4">
                <a:alphaModFix amt="78000"/>
                <a:extLst>
                  <a:ext uri="{28A0092B-C50C-407E-A947-70E740481C1C}">
                    <a14:useLocalDpi xmlns:a14="http://schemas.microsoft.com/office/drawing/2010/main" val="0"/>
                  </a:ext>
                </a:extLst>
              </a:blip>
              <a:srcRect l="50000" t="38363" r="41477" b="49758"/>
              <a:stretch/>
            </p:blipFill>
            <p:spPr>
              <a:xfrm>
                <a:off x="5401845" y="3771554"/>
                <a:ext cx="404775" cy="398018"/>
              </a:xfrm>
              <a:prstGeom prst="rect">
                <a:avLst/>
              </a:prstGeom>
              <a:ln w="28575" cmpd="sng">
                <a:solidFill>
                  <a:srgbClr val="FF0000"/>
                </a:solidFill>
              </a:ln>
              <a:scene3d>
                <a:camera prst="isometricRightUp"/>
                <a:lightRig rig="threePt" dir="t"/>
              </a:scene3d>
            </p:spPr>
          </p:pic>
          <p:sp>
            <p:nvSpPr>
              <p:cNvPr id="59" name="Oval 58"/>
              <p:cNvSpPr/>
              <p:nvPr/>
            </p:nvSpPr>
            <p:spPr>
              <a:xfrm>
                <a:off x="1924689" y="1442212"/>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60" name="Oval 59"/>
              <p:cNvSpPr/>
              <p:nvPr/>
            </p:nvSpPr>
            <p:spPr>
              <a:xfrm>
                <a:off x="5122620" y="1883981"/>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62" name="Oval 61"/>
              <p:cNvSpPr/>
              <p:nvPr/>
            </p:nvSpPr>
            <p:spPr>
              <a:xfrm>
                <a:off x="2770117" y="260908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63" name="Picture 62"/>
              <p:cNvPicPr>
                <a:picLocks noChangeAspect="1"/>
              </p:cNvPicPr>
              <p:nvPr/>
            </p:nvPicPr>
            <p:blipFill rotWithShape="1">
              <a:blip r:embed="rId4">
                <a:alphaModFix amt="78000"/>
                <a:extLst>
                  <a:ext uri="{28A0092B-C50C-407E-A947-70E740481C1C}">
                    <a14:useLocalDpi xmlns:a14="http://schemas.microsoft.com/office/drawing/2010/main" val="0"/>
                  </a:ext>
                </a:extLst>
              </a:blip>
              <a:srcRect l="92370" t="63538" b="24851"/>
              <a:stretch/>
            </p:blipFill>
            <p:spPr>
              <a:xfrm>
                <a:off x="6833705" y="3661123"/>
                <a:ext cx="362355" cy="389027"/>
              </a:xfrm>
              <a:prstGeom prst="rect">
                <a:avLst/>
              </a:prstGeom>
              <a:ln w="28575" cmpd="sng">
                <a:solidFill>
                  <a:srgbClr val="FF0000"/>
                </a:solidFill>
              </a:ln>
              <a:scene3d>
                <a:camera prst="isometricRightUp"/>
                <a:lightRig rig="threePt" dir="t"/>
              </a:scene3d>
            </p:spPr>
          </p:pic>
        </p:grpSp>
      </p:grpSp>
      <p:pic>
        <p:nvPicPr>
          <p:cNvPr id="85" name="Content Placeholder 13" descr="camera-side1.jpg"/>
          <p:cNvPicPr>
            <a:picLocks noChangeAspect="1"/>
          </p:cNvPicPr>
          <p:nvPr/>
        </p:nvPicPr>
        <p:blipFill>
          <a:blip r:embed="rId5" cstate="print"/>
          <a:stretch>
            <a:fillRect/>
          </a:stretch>
        </p:blipFill>
        <p:spPr bwMode="auto">
          <a:xfrm>
            <a:off x="622712" y="5039786"/>
            <a:ext cx="1863290" cy="143732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6" name="Rectangle 85"/>
          <p:cNvSpPr/>
          <p:nvPr/>
        </p:nvSpPr>
        <p:spPr>
          <a:xfrm>
            <a:off x="2790784" y="944506"/>
            <a:ext cx="6065471" cy="461665"/>
          </a:xfrm>
          <a:prstGeom prst="rect">
            <a:avLst/>
          </a:prstGeom>
        </p:spPr>
        <p:txBody>
          <a:bodyPr wrap="square">
            <a:spAutoFit/>
          </a:bodyPr>
          <a:lstStyle/>
          <a:p>
            <a:r>
              <a:rPr lang="en-US" sz="2400" dirty="0" smtClean="0">
                <a:solidFill>
                  <a:srgbClr val="FFF482"/>
                </a:solidFill>
                <a:effectLst>
                  <a:outerShdw blurRad="50800" dist="38100" dir="2700000" algn="tl" rotWithShape="0">
                    <a:srgbClr val="000000">
                      <a:alpha val="43000"/>
                    </a:srgbClr>
                  </a:outerShdw>
                </a:effectLst>
              </a:rPr>
              <a:t>single-point inference</a:t>
            </a:r>
          </a:p>
        </p:txBody>
      </p:sp>
      <p:sp>
        <p:nvSpPr>
          <p:cNvPr id="87" name="Rectangle 86"/>
          <p:cNvSpPr/>
          <p:nvPr/>
        </p:nvSpPr>
        <p:spPr>
          <a:xfrm>
            <a:off x="3056584" y="1467223"/>
            <a:ext cx="5939996" cy="1200328"/>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1 blur kernel known exactly</a:t>
            </a:r>
            <a:br>
              <a:rPr lang="en-US" sz="2400" dirty="0" smtClean="0">
                <a:solidFill>
                  <a:schemeClr val="bg1"/>
                </a:solidFill>
                <a:effectLst>
                  <a:outerShdw blurRad="50800" dist="38100" dir="2700000" algn="tl" rotWithShape="0">
                    <a:srgbClr val="000000">
                      <a:alpha val="43000"/>
                    </a:srgbClr>
                  </a:outerShdw>
                </a:effectLst>
              </a:rPr>
            </a:br>
            <a:r>
              <a:rPr lang="en-US" sz="2400" dirty="0" smtClean="0">
                <a:solidFill>
                  <a:schemeClr val="bg1"/>
                </a:solidFill>
                <a:effectLst>
                  <a:outerShdw blurRad="50800" dist="38100" dir="2700000" algn="tl" rotWithShape="0">
                    <a:srgbClr val="000000">
                      <a:alpha val="43000"/>
                    </a:srgbClr>
                  </a:outerShdw>
                </a:effectLst>
              </a:rPr>
              <a:t>             3D ambiguity in Seidel </a:t>
            </a:r>
            <a:r>
              <a:rPr lang="en-US" sz="2400" dirty="0" err="1" smtClean="0">
                <a:solidFill>
                  <a:schemeClr val="bg1"/>
                </a:solidFill>
                <a:effectLst>
                  <a:outerShdw blurRad="50800" dist="38100" dir="2700000" algn="tl" rotWithShape="0">
                    <a:srgbClr val="000000">
                      <a:alpha val="43000"/>
                    </a:srgbClr>
                  </a:outerShdw>
                </a:effectLst>
              </a:rPr>
              <a:t>coefs</a:t>
            </a:r>
            <a:r>
              <a:rPr lang="en-US" sz="2400" dirty="0" smtClean="0">
                <a:solidFill>
                  <a:schemeClr val="bg1"/>
                </a:solidFill>
                <a:effectLst>
                  <a:outerShdw blurRad="50800" dist="38100" dir="2700000" algn="tl" rotWithShape="0">
                    <a:srgbClr val="000000">
                      <a:alpha val="43000"/>
                    </a:srgbClr>
                  </a:outerShdw>
                </a:effectLst>
              </a:rPr>
              <a:t>,</a:t>
            </a:r>
            <a:br>
              <a:rPr lang="en-US" sz="2400" dirty="0" smtClean="0">
                <a:solidFill>
                  <a:schemeClr val="bg1"/>
                </a:solidFill>
                <a:effectLst>
                  <a:outerShdw blurRad="50800" dist="38100" dir="2700000" algn="tl" rotWithShape="0">
                    <a:srgbClr val="000000">
                      <a:alpha val="43000"/>
                    </a:srgbClr>
                  </a:outerShdw>
                </a:effectLst>
              </a:rPr>
            </a:br>
            <a:r>
              <a:rPr lang="en-US" sz="2400" dirty="0" smtClean="0">
                <a:solidFill>
                  <a:schemeClr val="bg1"/>
                </a:solidFill>
                <a:effectLst>
                  <a:outerShdw blurRad="50800" dist="38100" dir="2700000" algn="tl" rotWithShape="0">
                    <a:srgbClr val="000000">
                      <a:alpha val="43000"/>
                    </a:srgbClr>
                  </a:outerShdw>
                </a:effectLst>
              </a:rPr>
              <a:t>             defocus level  &amp; 5D PSF</a:t>
            </a:r>
          </a:p>
        </p:txBody>
      </p:sp>
      <p:pic>
        <p:nvPicPr>
          <p:cNvPr id="7" name="Picture 6"/>
          <p:cNvPicPr>
            <a:picLocks noChangeAspect="1"/>
          </p:cNvPicPr>
          <p:nvPr/>
        </p:nvPicPr>
        <p:blipFill>
          <a:blip r:embed="rId6"/>
          <a:stretch>
            <a:fillRect/>
          </a:stretch>
        </p:blipFill>
        <p:spPr>
          <a:xfrm>
            <a:off x="3565043" y="2030536"/>
            <a:ext cx="381000" cy="266700"/>
          </a:xfrm>
          <a:prstGeom prst="rect">
            <a:avLst/>
          </a:prstGeom>
        </p:spPr>
      </p:pic>
      <p:sp>
        <p:nvSpPr>
          <p:cNvPr id="88" name="Rectangle 87"/>
          <p:cNvSpPr/>
          <p:nvPr/>
        </p:nvSpPr>
        <p:spPr>
          <a:xfrm>
            <a:off x="2785671" y="2988264"/>
            <a:ext cx="6065471" cy="461665"/>
          </a:xfrm>
          <a:prstGeom prst="rect">
            <a:avLst/>
          </a:prstGeom>
        </p:spPr>
        <p:txBody>
          <a:bodyPr wrap="square">
            <a:spAutoFit/>
          </a:bodyPr>
          <a:lstStyle/>
          <a:p>
            <a:r>
              <a:rPr lang="en-US" sz="2400" dirty="0" smtClean="0">
                <a:solidFill>
                  <a:srgbClr val="FFF482"/>
                </a:solidFill>
                <a:effectLst>
                  <a:outerShdw blurRad="50800" dist="38100" dir="2700000" algn="tl" rotWithShape="0">
                    <a:srgbClr val="000000">
                      <a:alpha val="43000"/>
                    </a:srgbClr>
                  </a:outerShdw>
                </a:effectLst>
              </a:rPr>
              <a:t>multi-point inference</a:t>
            </a:r>
          </a:p>
        </p:txBody>
      </p:sp>
      <p:sp>
        <p:nvSpPr>
          <p:cNvPr id="89" name="Rectangle 88"/>
          <p:cNvSpPr/>
          <p:nvPr/>
        </p:nvSpPr>
        <p:spPr>
          <a:xfrm>
            <a:off x="3056583" y="3544209"/>
            <a:ext cx="6342737" cy="1200328"/>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K ≥ 3 blur kernels known exactly</a:t>
            </a:r>
            <a:br>
              <a:rPr lang="en-US" sz="2400" dirty="0" smtClean="0">
                <a:solidFill>
                  <a:schemeClr val="bg1"/>
                </a:solidFill>
                <a:effectLst>
                  <a:outerShdw blurRad="50800" dist="38100" dir="2700000" algn="tl" rotWithShape="0">
                    <a:srgbClr val="000000">
                      <a:alpha val="43000"/>
                    </a:srgbClr>
                  </a:outerShdw>
                </a:effectLst>
              </a:rPr>
            </a:br>
            <a:r>
              <a:rPr lang="en-US" sz="2400" dirty="0" smtClean="0">
                <a:solidFill>
                  <a:schemeClr val="bg1"/>
                </a:solidFill>
                <a:effectLst>
                  <a:outerShdw blurRad="50800" dist="38100" dir="2700000" algn="tl" rotWithShape="0">
                    <a:srgbClr val="000000">
                      <a:alpha val="43000"/>
                    </a:srgbClr>
                  </a:outerShdw>
                </a:effectLst>
              </a:rPr>
              <a:t>            unambiguous 5D PSF, 1D scale ambiguity </a:t>
            </a:r>
            <a:br>
              <a:rPr lang="en-US" sz="2400" dirty="0" smtClean="0">
                <a:solidFill>
                  <a:schemeClr val="bg1"/>
                </a:solidFill>
                <a:effectLst>
                  <a:outerShdw blurRad="50800" dist="38100" dir="2700000" algn="tl" rotWithShape="0">
                    <a:srgbClr val="000000">
                      <a:alpha val="43000"/>
                    </a:srgbClr>
                  </a:outerShdw>
                </a:effectLst>
              </a:rPr>
            </a:br>
            <a:r>
              <a:rPr lang="en-US" sz="2400" dirty="0" smtClean="0">
                <a:solidFill>
                  <a:schemeClr val="bg1"/>
                </a:solidFill>
                <a:effectLst>
                  <a:outerShdw blurRad="50800" dist="38100" dir="2700000" algn="tl" rotWithShape="0">
                    <a:srgbClr val="000000">
                      <a:alpha val="43000"/>
                    </a:srgbClr>
                  </a:outerShdw>
                </a:effectLst>
              </a:rPr>
              <a:t>            in Seidel </a:t>
            </a:r>
            <a:r>
              <a:rPr lang="en-US" sz="2400" dirty="0" err="1" smtClean="0">
                <a:solidFill>
                  <a:schemeClr val="bg1"/>
                </a:solidFill>
                <a:effectLst>
                  <a:outerShdw blurRad="50800" dist="38100" dir="2700000" algn="tl" rotWithShape="0">
                    <a:srgbClr val="000000">
                      <a:alpha val="43000"/>
                    </a:srgbClr>
                  </a:outerShdw>
                </a:effectLst>
              </a:rPr>
              <a:t>coefs</a:t>
            </a:r>
            <a:r>
              <a:rPr lang="en-US" sz="2400" dirty="0" smtClean="0">
                <a:solidFill>
                  <a:schemeClr val="bg1"/>
                </a:solidFill>
                <a:effectLst>
                  <a:outerShdw blurRad="50800" dist="38100" dir="2700000" algn="tl" rotWithShape="0">
                    <a:srgbClr val="000000">
                      <a:alpha val="43000"/>
                    </a:srgbClr>
                  </a:outerShdw>
                </a:effectLst>
              </a:rPr>
              <a:t> &amp; K defocus levels</a:t>
            </a:r>
          </a:p>
        </p:txBody>
      </p:sp>
      <p:pic>
        <p:nvPicPr>
          <p:cNvPr id="90" name="Picture 89"/>
          <p:cNvPicPr>
            <a:picLocks noChangeAspect="1"/>
          </p:cNvPicPr>
          <p:nvPr/>
        </p:nvPicPr>
        <p:blipFill>
          <a:blip r:embed="rId6"/>
          <a:stretch>
            <a:fillRect/>
          </a:stretch>
        </p:blipFill>
        <p:spPr>
          <a:xfrm>
            <a:off x="3559930" y="4074294"/>
            <a:ext cx="381000" cy="266700"/>
          </a:xfrm>
          <a:prstGeom prst="rect">
            <a:avLst/>
          </a:prstGeom>
        </p:spPr>
      </p:pic>
      <p:sp>
        <p:nvSpPr>
          <p:cNvPr id="91" name="Rectangle 90"/>
          <p:cNvSpPr/>
          <p:nvPr/>
        </p:nvSpPr>
        <p:spPr>
          <a:xfrm>
            <a:off x="2790784" y="5053792"/>
            <a:ext cx="6065471" cy="461665"/>
          </a:xfrm>
          <a:prstGeom prst="rect">
            <a:avLst/>
          </a:prstGeom>
        </p:spPr>
        <p:txBody>
          <a:bodyPr wrap="square">
            <a:spAutoFit/>
          </a:bodyPr>
          <a:lstStyle/>
          <a:p>
            <a:r>
              <a:rPr lang="en-US" sz="2400" dirty="0" smtClean="0">
                <a:solidFill>
                  <a:srgbClr val="FFF482"/>
                </a:solidFill>
                <a:effectLst>
                  <a:outerShdw blurRad="50800" dist="38100" dir="2700000" algn="tl" rotWithShape="0">
                    <a:srgbClr val="000000">
                      <a:alpha val="43000"/>
                    </a:srgbClr>
                  </a:outerShdw>
                </a:effectLst>
              </a:rPr>
              <a:t>practical modeling/inference of 5D PSFs</a:t>
            </a:r>
          </a:p>
        </p:txBody>
      </p:sp>
      <p:sp>
        <p:nvSpPr>
          <p:cNvPr id="92" name="Rectangle 91"/>
          <p:cNvSpPr/>
          <p:nvPr/>
        </p:nvSpPr>
        <p:spPr>
          <a:xfrm>
            <a:off x="3056583" y="5576509"/>
            <a:ext cx="6105841" cy="830997"/>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5 lens parameters are enough when mechanical </a:t>
            </a:r>
            <a:r>
              <a:rPr lang="en-US" sz="2400" dirty="0" err="1" smtClean="0">
                <a:solidFill>
                  <a:schemeClr val="bg1"/>
                </a:solidFill>
                <a:effectLst>
                  <a:outerShdw blurRad="50800" dist="38100" dir="2700000" algn="tl" rotWithShape="0">
                    <a:srgbClr val="000000">
                      <a:alpha val="43000"/>
                    </a:srgbClr>
                  </a:outerShdw>
                </a:effectLst>
              </a:rPr>
              <a:t>vignetting</a:t>
            </a:r>
            <a:r>
              <a:rPr lang="en-US" sz="2400" dirty="0" smtClean="0">
                <a:solidFill>
                  <a:schemeClr val="bg1"/>
                </a:solidFill>
                <a:effectLst>
                  <a:outerShdw blurRad="50800" dist="38100" dir="2700000" algn="tl" rotWithShape="0">
                    <a:srgbClr val="000000">
                      <a:alpha val="43000"/>
                    </a:srgbClr>
                  </a:outerShdw>
                </a:effectLst>
              </a:rPr>
              <a:t> not significant</a:t>
            </a:r>
          </a:p>
        </p:txBody>
      </p:sp>
      <p:sp>
        <p:nvSpPr>
          <p:cNvPr id="39" name="Rectangle 9"/>
          <p:cNvSpPr>
            <a:spLocks noChangeArrowheads="1"/>
          </p:cNvSpPr>
          <p:nvPr/>
        </p:nvSpPr>
        <p:spPr bwMode="auto">
          <a:xfrm>
            <a:off x="3172817" y="1565938"/>
            <a:ext cx="4488271" cy="1107996"/>
          </a:xfrm>
          <a:prstGeom prst="rect">
            <a:avLst/>
          </a:prstGeom>
          <a:solidFill>
            <a:schemeClr val="tx1">
              <a:lumMod val="65000"/>
              <a:lumOff val="35000"/>
            </a:schemeClr>
          </a:solidFill>
          <a:ln w="12700">
            <a:solidFill>
              <a:schemeClr val="bg1"/>
            </a:solidFill>
            <a:miter lim="800000"/>
            <a:headEnd/>
            <a:tailEnd/>
          </a:ln>
          <a:effectLst>
            <a:outerShdw blurRad="50800" dist="38100" dir="2700000" algn="tl" rotWithShape="0">
              <a:prstClr val="black">
                <a:alpha val="40000"/>
              </a:prstClr>
            </a:outerShdw>
          </a:effectLst>
        </p:spPr>
        <p:txBody>
          <a:bodyPr wrap="square">
            <a:spAutoFit/>
          </a:bodyPr>
          <a:lstStyle/>
          <a:p>
            <a:pP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regardless of </a:t>
            </a:r>
            <a:r>
              <a:rPr lang="en-US" altLang="zh-CN" sz="2200" dirty="0" err="1" smtClean="0">
                <a:solidFill>
                  <a:srgbClr val="FFFFFF"/>
                </a:solidFill>
                <a:effectLst>
                  <a:outerShdw blurRad="38100" dist="38100" dir="2700000" algn="tl">
                    <a:srgbClr val="000000"/>
                  </a:outerShdw>
                </a:effectLst>
                <a:latin typeface="Calibri" pitchFamily="34" charset="0"/>
                <a:ea typeface="SimSun" pitchFamily="2" charset="-122"/>
              </a:rPr>
              <a:t>deblurring</a:t>
            </a: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 quality, cannot predict lens blur at other depths/image locations</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40" name="Rectangle 9"/>
          <p:cNvSpPr>
            <a:spLocks noChangeArrowheads="1"/>
          </p:cNvSpPr>
          <p:nvPr/>
        </p:nvSpPr>
        <p:spPr bwMode="auto">
          <a:xfrm>
            <a:off x="3172817" y="3642853"/>
            <a:ext cx="4488271" cy="769441"/>
          </a:xfrm>
          <a:prstGeom prst="rect">
            <a:avLst/>
          </a:prstGeom>
          <a:solidFill>
            <a:schemeClr val="tx1">
              <a:lumMod val="65000"/>
              <a:lumOff val="35000"/>
            </a:schemeClr>
          </a:solidFill>
          <a:ln w="12700">
            <a:solidFill>
              <a:schemeClr val="bg1"/>
            </a:solidFill>
            <a:miter lim="800000"/>
            <a:headEnd/>
            <a:tailEnd/>
          </a:ln>
          <a:effectLst>
            <a:outerShdw blurRad="50800" dist="38100" dir="2700000" algn="tl" rotWithShape="0">
              <a:prstClr val="black">
                <a:alpha val="40000"/>
              </a:prstClr>
            </a:outerShdw>
          </a:effectLst>
        </p:spPr>
        <p:txBody>
          <a:bodyPr wrap="square">
            <a:spAutoFit/>
          </a:bodyPr>
          <a:lstStyle/>
          <a:p>
            <a:pP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reconstruction of depth &amp; 5D PSF may be possible from just 1 shot</a:t>
            </a:r>
            <a:endParaRPr lang="en-US" altLang="zh-CN" sz="2200" dirty="0">
              <a:solidFill>
                <a:srgbClr val="FFFFFF"/>
              </a:solidFill>
              <a:effectLst>
                <a:outerShdw blurRad="38100" dist="38100" dir="2700000" algn="tl">
                  <a:srgbClr val="000000"/>
                </a:outerShdw>
              </a:effectLst>
              <a:latin typeface="Calibri" pitchFamily="34" charset="0"/>
              <a:ea typeface="SimSun" pitchFamily="2" charset="-122"/>
            </a:endParaRPr>
          </a:p>
        </p:txBody>
      </p:sp>
      <p:sp>
        <p:nvSpPr>
          <p:cNvPr id="41" name="Rectangle 9"/>
          <p:cNvSpPr>
            <a:spLocks noChangeArrowheads="1"/>
          </p:cNvSpPr>
          <p:nvPr/>
        </p:nvSpPr>
        <p:spPr bwMode="auto">
          <a:xfrm>
            <a:off x="3172817" y="5672800"/>
            <a:ext cx="4488271" cy="769441"/>
          </a:xfrm>
          <a:prstGeom prst="rect">
            <a:avLst/>
          </a:prstGeom>
          <a:solidFill>
            <a:schemeClr val="tx1">
              <a:lumMod val="65000"/>
              <a:lumOff val="35000"/>
            </a:schemeClr>
          </a:solidFill>
          <a:ln w="12700">
            <a:solidFill>
              <a:schemeClr val="bg1"/>
            </a:solidFill>
            <a:miter lim="800000"/>
            <a:headEnd/>
            <a:tailEnd/>
          </a:ln>
          <a:effectLst>
            <a:outerShdw blurRad="50800" dist="38100" dir="2700000" algn="tl" rotWithShape="0">
              <a:prstClr val="black">
                <a:alpha val="40000"/>
              </a:prstClr>
            </a:outerShdw>
          </a:effectLst>
        </p:spPr>
        <p:txBody>
          <a:bodyPr wrap="square">
            <a:spAutoFit/>
          </a:bodyPr>
          <a:lstStyle/>
          <a:p>
            <a:pPr defTabSz="914400" fontAlgn="base">
              <a:spcBef>
                <a:spcPct val="0"/>
              </a:spcBef>
              <a:spcAft>
                <a:spcPct val="0"/>
              </a:spcAft>
            </a:pP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instead of modeling the PSF directly,</a:t>
            </a:r>
            <a:b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b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model the </a:t>
            </a:r>
            <a:r>
              <a:rPr lang="en-US" altLang="zh-CN" sz="2200" dirty="0" err="1" smtClean="0">
                <a:solidFill>
                  <a:srgbClr val="FFFFFF"/>
                </a:solidFill>
                <a:effectLst>
                  <a:outerShdw blurRad="38100" dist="38100" dir="2700000" algn="tl">
                    <a:srgbClr val="000000"/>
                  </a:outerShdw>
                </a:effectLst>
                <a:latin typeface="Calibri" pitchFamily="34" charset="0"/>
                <a:ea typeface="SimSun" pitchFamily="2" charset="-122"/>
              </a:rPr>
              <a:t>aberrated</a:t>
            </a:r>
            <a:r>
              <a:rPr lang="en-US" altLang="zh-CN" sz="2200" dirty="0" smtClean="0">
                <a:solidFill>
                  <a:srgbClr val="FFFFFF"/>
                </a:solidFill>
                <a:effectLst>
                  <a:outerShdw blurRad="38100" dist="38100" dir="2700000" algn="tl">
                    <a:srgbClr val="000000"/>
                  </a:outerShdw>
                </a:effectLst>
                <a:latin typeface="Calibri" pitchFamily="34" charset="0"/>
                <a:ea typeface="SimSun" pitchFamily="2" charset="-122"/>
              </a:rPr>
              <a:t> rays</a:t>
            </a:r>
            <a:endParaRPr lang="en-US" altLang="zh-CN" sz="2200" u="sng" dirty="0">
              <a:solidFill>
                <a:srgbClr val="FFFFFF"/>
              </a:solidFill>
              <a:effectLst>
                <a:outerShdw blurRad="38100" dist="38100" dir="2700000" algn="tl">
                  <a:srgbClr val="000000"/>
                </a:outerShdw>
              </a:effectLst>
              <a:latin typeface="Calibri" pitchFamily="34" charset="0"/>
              <a:ea typeface="SimSun" pitchFamily="2" charset="-122"/>
            </a:endParaRPr>
          </a:p>
        </p:txBody>
      </p:sp>
    </p:spTree>
    <p:custDataLst>
      <p:tags r:id="rId1"/>
    </p:custDataLst>
    <p:extLst>
      <p:ext uri="{BB962C8B-B14F-4D97-AF65-F5344CB8AC3E}">
        <p14:creationId xmlns:p14="http://schemas.microsoft.com/office/powerpoint/2010/main" val="1016315023"/>
      </p:ext>
    </p:extLst>
  </p:cSld>
  <p:clrMapOvr>
    <a:masterClrMapping/>
  </p:clrMapOvr>
  <mc:AlternateContent xmlns:mc="http://schemas.openxmlformats.org/markup-compatibility/2006" xmlns:p14="http://schemas.microsoft.com/office/powerpoint/2010/main">
    <mc:Choice Requires="p14">
      <p:transition p14:dur="210" advTm="93285">
        <p:fade/>
      </p:transition>
    </mc:Choice>
    <mc:Fallback xmlns="">
      <p:transition xmlns:p14="http://schemas.microsoft.com/office/powerpoint/2010/main" advTm="9328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fade">
                                      <p:cBhvr>
                                        <p:cTn id="18" dur="500"/>
                                        <p:tgtEl>
                                          <p:spTgt spid="89"/>
                                        </p:tgtEl>
                                      </p:cBhvr>
                                    </p:animEffect>
                                  </p:childTnLst>
                                </p:cTn>
                              </p:par>
                              <p:par>
                                <p:cTn id="19" presetID="10"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500"/>
                                        <p:tgtEl>
                                          <p:spTgt spid="9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9"/>
                                        </p:tgtEl>
                                      </p:cBhvr>
                                    </p:animEffect>
                                    <p:set>
                                      <p:cBhvr>
                                        <p:cTn id="26" dur="1" fill="hold">
                                          <p:stCondLst>
                                            <p:cond delay="499"/>
                                          </p:stCondLst>
                                        </p:cTn>
                                        <p:tgtEl>
                                          <p:spTgt spid="8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0"/>
                                        </p:tgtEl>
                                      </p:cBhvr>
                                    </p:animEffect>
                                    <p:set>
                                      <p:cBhvr>
                                        <p:cTn id="29" dur="1" fill="hold">
                                          <p:stCondLst>
                                            <p:cond delay="499"/>
                                          </p:stCondLst>
                                        </p:cTn>
                                        <p:tgtEl>
                                          <p:spTgt spid="9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fade">
                                      <p:cBhvr>
                                        <p:cTn id="40" dur="500"/>
                                        <p:tgtEl>
                                          <p:spTgt spid="9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500"/>
                                        <p:tgtEl>
                                          <p:spTgt spid="9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89" grpId="1"/>
      <p:bldP spid="91" grpId="0"/>
      <p:bldP spid="92" grpId="0"/>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a:stretch>
            <a:fillRect/>
          </a:stretch>
        </p:blipFill>
        <p:spPr>
          <a:xfrm>
            <a:off x="885283" y="1960234"/>
            <a:ext cx="190500" cy="177800"/>
          </a:xfrm>
          <a:prstGeom prst="rect">
            <a:avLst/>
          </a:prstGeom>
        </p:spPr>
      </p:pic>
      <p:pic>
        <p:nvPicPr>
          <p:cNvPr id="22" name="Picture 21"/>
          <p:cNvPicPr>
            <a:picLocks noChangeAspect="1"/>
          </p:cNvPicPr>
          <p:nvPr/>
        </p:nvPicPr>
        <p:blipFill>
          <a:blip r:embed="rId5"/>
          <a:stretch>
            <a:fillRect/>
          </a:stretch>
        </p:blipFill>
        <p:spPr>
          <a:xfrm>
            <a:off x="5305847" y="2056478"/>
            <a:ext cx="254000" cy="2159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78" y="1081456"/>
            <a:ext cx="4315434" cy="431543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9650" y="1088093"/>
            <a:ext cx="4315434" cy="4315434"/>
          </a:xfrm>
          <a:prstGeom prst="rect">
            <a:avLst/>
          </a:prstGeom>
        </p:spPr>
      </p:pic>
      <p:sp>
        <p:nvSpPr>
          <p:cNvPr id="11"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blur-equivalent arrangements</a:t>
            </a:r>
            <a:endParaRPr lang="en-US" dirty="0">
              <a:effectLst>
                <a:outerShdw blurRad="50800" dist="38100" dir="2700000" algn="tl" rotWithShape="0">
                  <a:srgbClr val="000000">
                    <a:alpha val="43000"/>
                  </a:srgbClr>
                </a:outerShdw>
              </a:effectLst>
            </a:endParaRPr>
          </a:p>
        </p:txBody>
      </p:sp>
      <p:sp>
        <p:nvSpPr>
          <p:cNvPr id="12" name="Rectangle 11"/>
          <p:cNvSpPr/>
          <p:nvPr/>
        </p:nvSpPr>
        <p:spPr>
          <a:xfrm>
            <a:off x="171230" y="968453"/>
            <a:ext cx="8818400" cy="461665"/>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point-lens arrangements that send </a:t>
            </a:r>
            <a:r>
              <a:rPr lang="en-US" sz="2400" dirty="0" err="1" smtClean="0">
                <a:solidFill>
                  <a:schemeClr val="bg1"/>
                </a:solidFill>
                <a:effectLst>
                  <a:outerShdw blurRad="50800" dist="38100" dir="2700000" algn="tl" rotWithShape="0">
                    <a:srgbClr val="000000">
                      <a:alpha val="43000"/>
                    </a:srgbClr>
                  </a:outerShdw>
                </a:effectLst>
              </a:rPr>
              <a:t>aberrated</a:t>
            </a:r>
            <a:r>
              <a:rPr lang="en-US" sz="2400" dirty="0" smtClean="0">
                <a:solidFill>
                  <a:schemeClr val="bg1"/>
                </a:solidFill>
                <a:effectLst>
                  <a:outerShdw blurRad="50800" dist="38100" dir="2700000" algn="tl" rotWithShape="0">
                    <a:srgbClr val="000000">
                      <a:alpha val="43000"/>
                    </a:srgbClr>
                  </a:outerShdw>
                </a:effectLst>
              </a:rPr>
              <a:t> rays to identical pixels</a:t>
            </a:r>
          </a:p>
        </p:txBody>
      </p:sp>
      <p:sp>
        <p:nvSpPr>
          <p:cNvPr id="14" name="Rectangle 13"/>
          <p:cNvSpPr/>
          <p:nvPr/>
        </p:nvSpPr>
        <p:spPr>
          <a:xfrm>
            <a:off x="223907" y="1706857"/>
            <a:ext cx="878503" cy="519629"/>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point at</a:t>
            </a:r>
            <a:br>
              <a:rPr lang="en-US" sz="1700" dirty="0" smtClean="0">
                <a:solidFill>
                  <a:schemeClr val="bg1"/>
                </a:solidFill>
                <a:effectLst>
                  <a:outerShdw blurRad="50800" dist="38100" dir="2700000" algn="tl" rotWithShape="0">
                    <a:srgbClr val="000000">
                      <a:alpha val="43000"/>
                    </a:srgbClr>
                  </a:outerShdw>
                </a:effectLst>
              </a:rPr>
            </a:br>
            <a:r>
              <a:rPr lang="en-US" sz="1700" dirty="0" smtClean="0">
                <a:solidFill>
                  <a:schemeClr val="bg1"/>
                </a:solidFill>
                <a:effectLst>
                  <a:outerShdw blurRad="50800" dist="38100" dir="2700000" algn="tl" rotWithShape="0">
                    <a:srgbClr val="000000">
                      <a:alpha val="43000"/>
                    </a:srgbClr>
                  </a:outerShdw>
                </a:effectLst>
              </a:rPr>
              <a:t>depth </a:t>
            </a:r>
            <a:endParaRPr lang="en-US" sz="1700" dirty="0">
              <a:effectLst>
                <a:outerShdw blurRad="50800" dist="38100" dir="2700000" algn="tl" rotWithShape="0">
                  <a:srgbClr val="000000">
                    <a:alpha val="43000"/>
                  </a:srgbClr>
                </a:outerShdw>
              </a:effectLst>
            </a:endParaRPr>
          </a:p>
        </p:txBody>
      </p:sp>
      <p:sp>
        <p:nvSpPr>
          <p:cNvPr id="15" name="Rectangle 14"/>
          <p:cNvSpPr/>
          <p:nvPr/>
        </p:nvSpPr>
        <p:spPr>
          <a:xfrm>
            <a:off x="4642866" y="1839917"/>
            <a:ext cx="878503" cy="519629"/>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point at</a:t>
            </a:r>
            <a:br>
              <a:rPr lang="en-US" sz="1700" dirty="0" smtClean="0">
                <a:solidFill>
                  <a:schemeClr val="bg1"/>
                </a:solidFill>
                <a:effectLst>
                  <a:outerShdw blurRad="50800" dist="38100" dir="2700000" algn="tl" rotWithShape="0">
                    <a:srgbClr val="000000">
                      <a:alpha val="43000"/>
                    </a:srgbClr>
                  </a:outerShdw>
                </a:effectLst>
              </a:rPr>
            </a:br>
            <a:r>
              <a:rPr lang="en-US" sz="1700" dirty="0" smtClean="0">
                <a:solidFill>
                  <a:schemeClr val="bg1"/>
                </a:solidFill>
                <a:effectLst>
                  <a:outerShdw blurRad="50800" dist="38100" dir="2700000" algn="tl" rotWithShape="0">
                    <a:srgbClr val="000000">
                      <a:alpha val="43000"/>
                    </a:srgbClr>
                  </a:outerShdw>
                </a:effectLst>
              </a:rPr>
              <a:t>depth</a:t>
            </a:r>
            <a:endParaRPr lang="en-US" sz="1700" dirty="0">
              <a:effectLst>
                <a:outerShdw blurRad="50800" dist="38100" dir="2700000" algn="tl" rotWithShape="0">
                  <a:srgbClr val="000000">
                    <a:alpha val="43000"/>
                  </a:srgbClr>
                </a:outerShdw>
              </a:effectLst>
            </a:endParaRPr>
          </a:p>
        </p:txBody>
      </p:sp>
      <p:sp>
        <p:nvSpPr>
          <p:cNvPr id="16" name="Rectangle 15"/>
          <p:cNvSpPr/>
          <p:nvPr/>
        </p:nvSpPr>
        <p:spPr>
          <a:xfrm>
            <a:off x="680140" y="3579981"/>
            <a:ext cx="723275" cy="310341"/>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lens A</a:t>
            </a:r>
            <a:endParaRPr lang="en-US" sz="1700" dirty="0">
              <a:effectLst>
                <a:outerShdw blurRad="50800" dist="38100" dir="2700000" algn="tl" rotWithShape="0">
                  <a:srgbClr val="000000">
                    <a:alpha val="43000"/>
                  </a:srgbClr>
                </a:outerShdw>
              </a:effectLst>
            </a:endParaRPr>
          </a:p>
        </p:txBody>
      </p:sp>
      <p:sp>
        <p:nvSpPr>
          <p:cNvPr id="17" name="Rectangle 16"/>
          <p:cNvSpPr/>
          <p:nvPr/>
        </p:nvSpPr>
        <p:spPr>
          <a:xfrm>
            <a:off x="5028868" y="3285650"/>
            <a:ext cx="710845" cy="310341"/>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lens B</a:t>
            </a:r>
            <a:endParaRPr lang="en-US" sz="1700" dirty="0">
              <a:effectLst>
                <a:outerShdw blurRad="50800" dist="38100" dir="2700000" algn="tl" rotWithShape="0">
                  <a:srgbClr val="000000">
                    <a:alpha val="43000"/>
                  </a:srgbClr>
                </a:outerShdw>
              </a:effectLst>
            </a:endParaRPr>
          </a:p>
        </p:txBody>
      </p:sp>
      <p:grpSp>
        <p:nvGrpSpPr>
          <p:cNvPr id="30" name="Group 29"/>
          <p:cNvGrpSpPr/>
          <p:nvPr/>
        </p:nvGrpSpPr>
        <p:grpSpPr>
          <a:xfrm>
            <a:off x="2083523" y="4740621"/>
            <a:ext cx="4978880" cy="2002032"/>
            <a:chOff x="2083523" y="4740621"/>
            <a:chExt cx="4978880" cy="2002032"/>
          </a:xfrm>
        </p:grpSpPr>
        <p:pic>
          <p:nvPicPr>
            <p:cNvPr id="24" name="Picture 23" descr="abr_spots.pn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8908" y="5056815"/>
              <a:ext cx="1545748" cy="1685838"/>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25" name="Rectangle 24"/>
            <p:cNvSpPr/>
            <p:nvPr/>
          </p:nvSpPr>
          <p:spPr>
            <a:xfrm>
              <a:off x="3488593" y="4740621"/>
              <a:ext cx="2308545" cy="310341"/>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ray-sensor intersections</a:t>
              </a:r>
              <a:endParaRPr lang="en-US" sz="1700" dirty="0">
                <a:effectLst>
                  <a:outerShdw blurRad="50800" dist="38100" dir="2700000" algn="tl" rotWithShape="0">
                    <a:srgbClr val="000000">
                      <a:alpha val="43000"/>
                    </a:srgbClr>
                  </a:outerShdw>
                </a:effectLst>
              </a:endParaRPr>
            </a:p>
          </p:txBody>
        </p:sp>
        <p:sp>
          <p:nvSpPr>
            <p:cNvPr id="28" name="Bent Arrow 27"/>
            <p:cNvSpPr/>
            <p:nvPr/>
          </p:nvSpPr>
          <p:spPr>
            <a:xfrm flipV="1">
              <a:off x="2083523" y="5056815"/>
              <a:ext cx="1387073" cy="942544"/>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p:nvPr/>
          </p:nvSpPr>
          <p:spPr>
            <a:xfrm flipH="1" flipV="1">
              <a:off x="5675330" y="5056815"/>
              <a:ext cx="1387073" cy="942544"/>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custDataLst>
      <p:tags r:id="rId1"/>
    </p:custDataLst>
    <p:extLst>
      <p:ext uri="{BB962C8B-B14F-4D97-AF65-F5344CB8AC3E}">
        <p14:creationId xmlns:p14="http://schemas.microsoft.com/office/powerpoint/2010/main" val="1204356062"/>
      </p:ext>
    </p:extLst>
  </p:cSld>
  <p:clrMapOvr>
    <a:masterClrMapping/>
  </p:clrMapOvr>
  <mc:AlternateContent xmlns:mc="http://schemas.openxmlformats.org/markup-compatibility/2006" xmlns:p14="http://schemas.microsoft.com/office/powerpoint/2010/main">
    <mc:Choice Requires="p14">
      <p:transition spd="slow" p14:dur="2000" advTm="20231"/>
    </mc:Choice>
    <mc:Fallback xmlns="">
      <p:transition xmlns:p14="http://schemas.microsoft.com/office/powerpoint/2010/main" spd="slow" advTm="202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885283" y="1960234"/>
            <a:ext cx="190500" cy="177800"/>
          </a:xfrm>
          <a:prstGeom prst="rect">
            <a:avLst/>
          </a:prstGeom>
        </p:spPr>
      </p:pic>
      <p:pic>
        <p:nvPicPr>
          <p:cNvPr id="22" name="Picture 21"/>
          <p:cNvPicPr>
            <a:picLocks noChangeAspect="1"/>
          </p:cNvPicPr>
          <p:nvPr/>
        </p:nvPicPr>
        <p:blipFill>
          <a:blip r:embed="rId4"/>
          <a:stretch>
            <a:fillRect/>
          </a:stretch>
        </p:blipFill>
        <p:spPr>
          <a:xfrm>
            <a:off x="5305847" y="2056478"/>
            <a:ext cx="254000" cy="2159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78" y="1081456"/>
            <a:ext cx="4315434" cy="43154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650" y="1088093"/>
            <a:ext cx="4315434" cy="4315434"/>
          </a:xfrm>
          <a:prstGeom prst="rect">
            <a:avLst/>
          </a:prstGeom>
        </p:spPr>
      </p:pic>
      <p:sp>
        <p:nvSpPr>
          <p:cNvPr id="11"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Blur-consistent arrangements</a:t>
            </a:r>
            <a:endParaRPr lang="en-US" dirty="0">
              <a:effectLst>
                <a:outerShdw blurRad="50800" dist="38100" dir="2700000" algn="tl" rotWithShape="0">
                  <a:srgbClr val="000000">
                    <a:alpha val="43000"/>
                  </a:srgbClr>
                </a:outerShdw>
              </a:effectLst>
            </a:endParaRPr>
          </a:p>
        </p:txBody>
      </p:sp>
      <p:sp>
        <p:nvSpPr>
          <p:cNvPr id="12" name="Rectangle 11"/>
          <p:cNvSpPr/>
          <p:nvPr/>
        </p:nvSpPr>
        <p:spPr>
          <a:xfrm>
            <a:off x="171230" y="968453"/>
            <a:ext cx="8818400" cy="461665"/>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point-lens arrangements that send </a:t>
            </a:r>
            <a:r>
              <a:rPr lang="en-US" sz="2400" dirty="0" err="1" smtClean="0">
                <a:solidFill>
                  <a:schemeClr val="bg1"/>
                </a:solidFill>
                <a:effectLst>
                  <a:outerShdw blurRad="50800" dist="38100" dir="2700000" algn="tl" rotWithShape="0">
                    <a:srgbClr val="000000">
                      <a:alpha val="43000"/>
                    </a:srgbClr>
                  </a:outerShdw>
                </a:effectLst>
              </a:rPr>
              <a:t>aberrated</a:t>
            </a:r>
            <a:r>
              <a:rPr lang="en-US" sz="2400" dirty="0" smtClean="0">
                <a:solidFill>
                  <a:schemeClr val="bg1"/>
                </a:solidFill>
                <a:effectLst>
                  <a:outerShdw blurRad="50800" dist="38100" dir="2700000" algn="tl" rotWithShape="0">
                    <a:srgbClr val="000000">
                      <a:alpha val="43000"/>
                    </a:srgbClr>
                  </a:outerShdw>
                </a:effectLst>
              </a:rPr>
              <a:t> rays to identical pixels</a:t>
            </a:r>
          </a:p>
        </p:txBody>
      </p:sp>
      <p:sp>
        <p:nvSpPr>
          <p:cNvPr id="14" name="Rectangle 13"/>
          <p:cNvSpPr/>
          <p:nvPr/>
        </p:nvSpPr>
        <p:spPr>
          <a:xfrm>
            <a:off x="223907" y="1706857"/>
            <a:ext cx="878503" cy="519629"/>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point at</a:t>
            </a:r>
            <a:br>
              <a:rPr lang="en-US" sz="1700" dirty="0" smtClean="0">
                <a:solidFill>
                  <a:schemeClr val="bg1"/>
                </a:solidFill>
                <a:effectLst>
                  <a:outerShdw blurRad="50800" dist="38100" dir="2700000" algn="tl" rotWithShape="0">
                    <a:srgbClr val="000000">
                      <a:alpha val="43000"/>
                    </a:srgbClr>
                  </a:outerShdw>
                </a:effectLst>
              </a:rPr>
            </a:br>
            <a:r>
              <a:rPr lang="en-US" sz="1700" dirty="0" smtClean="0">
                <a:solidFill>
                  <a:schemeClr val="bg1"/>
                </a:solidFill>
                <a:effectLst>
                  <a:outerShdw blurRad="50800" dist="38100" dir="2700000" algn="tl" rotWithShape="0">
                    <a:srgbClr val="000000">
                      <a:alpha val="43000"/>
                    </a:srgbClr>
                  </a:outerShdw>
                </a:effectLst>
              </a:rPr>
              <a:t>depth </a:t>
            </a:r>
            <a:endParaRPr lang="en-US" sz="1700" dirty="0">
              <a:effectLst>
                <a:outerShdw blurRad="50800" dist="38100" dir="2700000" algn="tl" rotWithShape="0">
                  <a:srgbClr val="000000">
                    <a:alpha val="43000"/>
                  </a:srgbClr>
                </a:outerShdw>
              </a:effectLst>
            </a:endParaRPr>
          </a:p>
        </p:txBody>
      </p:sp>
      <p:sp>
        <p:nvSpPr>
          <p:cNvPr id="15" name="Rectangle 14"/>
          <p:cNvSpPr/>
          <p:nvPr/>
        </p:nvSpPr>
        <p:spPr>
          <a:xfrm>
            <a:off x="4642866" y="1839917"/>
            <a:ext cx="878503" cy="519629"/>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point at</a:t>
            </a:r>
            <a:br>
              <a:rPr lang="en-US" sz="1700" dirty="0" smtClean="0">
                <a:solidFill>
                  <a:schemeClr val="bg1"/>
                </a:solidFill>
                <a:effectLst>
                  <a:outerShdw blurRad="50800" dist="38100" dir="2700000" algn="tl" rotWithShape="0">
                    <a:srgbClr val="000000">
                      <a:alpha val="43000"/>
                    </a:srgbClr>
                  </a:outerShdw>
                </a:effectLst>
              </a:rPr>
            </a:br>
            <a:r>
              <a:rPr lang="en-US" sz="1700" dirty="0" smtClean="0">
                <a:solidFill>
                  <a:schemeClr val="bg1"/>
                </a:solidFill>
                <a:effectLst>
                  <a:outerShdw blurRad="50800" dist="38100" dir="2700000" algn="tl" rotWithShape="0">
                    <a:srgbClr val="000000">
                      <a:alpha val="43000"/>
                    </a:srgbClr>
                  </a:outerShdw>
                </a:effectLst>
              </a:rPr>
              <a:t>depth</a:t>
            </a:r>
            <a:endParaRPr lang="en-US" sz="1700" dirty="0">
              <a:effectLst>
                <a:outerShdw blurRad="50800" dist="38100" dir="2700000" algn="tl" rotWithShape="0">
                  <a:srgbClr val="000000">
                    <a:alpha val="43000"/>
                  </a:srgbClr>
                </a:outerShdw>
              </a:effectLst>
            </a:endParaRPr>
          </a:p>
        </p:txBody>
      </p:sp>
      <p:sp>
        <p:nvSpPr>
          <p:cNvPr id="16" name="Rectangle 15"/>
          <p:cNvSpPr/>
          <p:nvPr/>
        </p:nvSpPr>
        <p:spPr>
          <a:xfrm>
            <a:off x="680140" y="3579981"/>
            <a:ext cx="723275" cy="310341"/>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lens A</a:t>
            </a:r>
            <a:endParaRPr lang="en-US" sz="1700" dirty="0">
              <a:effectLst>
                <a:outerShdw blurRad="50800" dist="38100" dir="2700000" algn="tl" rotWithShape="0">
                  <a:srgbClr val="000000">
                    <a:alpha val="43000"/>
                  </a:srgbClr>
                </a:outerShdw>
              </a:effectLst>
            </a:endParaRPr>
          </a:p>
        </p:txBody>
      </p:sp>
      <p:sp>
        <p:nvSpPr>
          <p:cNvPr id="17" name="Rectangle 16"/>
          <p:cNvSpPr/>
          <p:nvPr/>
        </p:nvSpPr>
        <p:spPr>
          <a:xfrm>
            <a:off x="5028868" y="3285650"/>
            <a:ext cx="710845" cy="310341"/>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lens B</a:t>
            </a:r>
            <a:endParaRPr lang="en-US" sz="1700" dirty="0">
              <a:effectLst>
                <a:outerShdw blurRad="50800" dist="38100" dir="2700000" algn="tl" rotWithShape="0">
                  <a:srgbClr val="000000">
                    <a:alpha val="43000"/>
                  </a:srgbClr>
                </a:outerShdw>
              </a:effectLst>
            </a:endParaRPr>
          </a:p>
        </p:txBody>
      </p:sp>
      <p:grpSp>
        <p:nvGrpSpPr>
          <p:cNvPr id="30" name="Group 29"/>
          <p:cNvGrpSpPr/>
          <p:nvPr/>
        </p:nvGrpSpPr>
        <p:grpSpPr>
          <a:xfrm>
            <a:off x="2083523" y="4740621"/>
            <a:ext cx="4978880" cy="2002032"/>
            <a:chOff x="2083523" y="4740621"/>
            <a:chExt cx="4978880" cy="2002032"/>
          </a:xfrm>
        </p:grpSpPr>
        <p:pic>
          <p:nvPicPr>
            <p:cNvPr id="24" name="Picture 23" descr="abr_spots.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8908" y="5056815"/>
              <a:ext cx="1545748" cy="1685838"/>
            </a:xfrm>
            <a:prstGeom prst="rect">
              <a:avLst/>
            </a:prstGeom>
            <a:solidFill>
              <a:schemeClr val="tx1">
                <a:lumMod val="65000"/>
                <a:lumOff val="35000"/>
              </a:schemeClr>
            </a:solidFill>
            <a:ln>
              <a:solidFill>
                <a:schemeClr val="bg1"/>
              </a:solidFill>
            </a:ln>
            <a:effectLst>
              <a:outerShdw blurRad="292100" dist="139700" dir="2700000" algn="tl" rotWithShape="0">
                <a:srgbClr val="000000">
                  <a:alpha val="65000"/>
                </a:srgbClr>
              </a:outerShdw>
            </a:effectLst>
          </p:spPr>
        </p:pic>
        <p:sp>
          <p:nvSpPr>
            <p:cNvPr id="25" name="Rectangle 24"/>
            <p:cNvSpPr/>
            <p:nvPr/>
          </p:nvSpPr>
          <p:spPr>
            <a:xfrm>
              <a:off x="4070022" y="4740621"/>
              <a:ext cx="1145691" cy="310341"/>
            </a:xfrm>
            <a:prstGeom prst="rect">
              <a:avLst/>
            </a:prstGeom>
          </p:spPr>
          <p:txBody>
            <a:bodyPr wrap="none">
              <a:spAutoFit/>
            </a:bodyPr>
            <a:lstStyle/>
            <a:p>
              <a:pPr algn="ctr">
                <a:lnSpc>
                  <a:spcPct val="80000"/>
                </a:lnSpc>
              </a:pPr>
              <a:r>
                <a:rPr lang="en-US" sz="1700" dirty="0" smtClean="0">
                  <a:solidFill>
                    <a:schemeClr val="bg1"/>
                  </a:solidFill>
                  <a:effectLst>
                    <a:outerShdw blurRad="50800" dist="38100" dir="2700000" algn="tl" rotWithShape="0">
                      <a:srgbClr val="000000">
                        <a:alpha val="43000"/>
                      </a:srgbClr>
                    </a:outerShdw>
                  </a:effectLst>
                </a:rPr>
                <a:t>blur kernel</a:t>
              </a:r>
              <a:endParaRPr lang="en-US" sz="1700" dirty="0">
                <a:effectLst>
                  <a:outerShdw blurRad="50800" dist="38100" dir="2700000" algn="tl" rotWithShape="0">
                    <a:srgbClr val="000000">
                      <a:alpha val="43000"/>
                    </a:srgbClr>
                  </a:outerShdw>
                </a:effectLst>
              </a:endParaRPr>
            </a:p>
          </p:txBody>
        </p:sp>
        <p:sp>
          <p:nvSpPr>
            <p:cNvPr id="28" name="Bent Arrow 27"/>
            <p:cNvSpPr/>
            <p:nvPr/>
          </p:nvSpPr>
          <p:spPr>
            <a:xfrm flipV="1">
              <a:off x="2083523" y="5056815"/>
              <a:ext cx="1387073" cy="942544"/>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Bent Arrow 28"/>
            <p:cNvSpPr/>
            <p:nvPr/>
          </p:nvSpPr>
          <p:spPr>
            <a:xfrm flipH="1" flipV="1">
              <a:off x="5675330" y="5056815"/>
              <a:ext cx="1387073" cy="942544"/>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p:cNvGrpSpPr/>
          <p:nvPr/>
        </p:nvGrpSpPr>
        <p:grpSpPr>
          <a:xfrm>
            <a:off x="3838909" y="5056815"/>
            <a:ext cx="1545748" cy="1694965"/>
            <a:chOff x="7234641" y="5002206"/>
            <a:chExt cx="1663700" cy="1694965"/>
          </a:xfrm>
        </p:grpSpPr>
        <p:sp>
          <p:nvSpPr>
            <p:cNvPr id="31" name="Rectangle 30"/>
            <p:cNvSpPr/>
            <p:nvPr/>
          </p:nvSpPr>
          <p:spPr>
            <a:xfrm>
              <a:off x="7234641" y="5002206"/>
              <a:ext cx="1663700" cy="1694965"/>
            </a:xfrm>
            <a:prstGeom prst="rect">
              <a:avLst/>
            </a:prstGeom>
            <a:solidFill>
              <a:srgbClr val="000000"/>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sp>
        <p:pic>
          <p:nvPicPr>
            <p:cNvPr id="32" name="Picture 31" descr="shelf_psf3.png"/>
            <p:cNvPicPr>
              <a:picLocks noChangeAspect="1"/>
            </p:cNvPicPr>
            <p:nvPr/>
          </p:nvPicPr>
          <p:blipFill rotWithShape="1">
            <a:blip r:embed="rId8">
              <a:extLst>
                <a:ext uri="{28A0092B-C50C-407E-A947-70E740481C1C}">
                  <a14:useLocalDpi xmlns:a14="http://schemas.microsoft.com/office/drawing/2010/main" val="0"/>
                </a:ext>
              </a:extLst>
            </a:blip>
            <a:srcRect l="8241" t="4995" r="6228" b="9475"/>
            <a:stretch/>
          </p:blipFill>
          <p:spPr>
            <a:xfrm rot="16200000" flipH="1">
              <a:off x="7259873" y="5072814"/>
              <a:ext cx="1569412" cy="1566413"/>
            </a:xfrm>
            <a:prstGeom prst="rect">
              <a:avLst/>
            </a:prstGeom>
            <a:noFill/>
            <a:ln w="25400">
              <a:noFill/>
            </a:ln>
            <a:effectLst/>
          </p:spPr>
        </p:pic>
      </p:grpSp>
    </p:spTree>
    <p:extLst>
      <p:ext uri="{BB962C8B-B14F-4D97-AF65-F5344CB8AC3E}">
        <p14:creationId xmlns:p14="http://schemas.microsoft.com/office/powerpoint/2010/main" val="3903334558"/>
      </p:ext>
    </p:extLst>
  </p:cSld>
  <p:clrMapOvr>
    <a:masterClrMapping/>
  </p:clrMapOvr>
  <mc:AlternateContent xmlns:mc="http://schemas.openxmlformats.org/markup-compatibility/2006" xmlns:p14="http://schemas.microsoft.com/office/powerpoint/2010/main">
    <mc:Choice Requires="p14">
      <p:transition spd="slow" p14:dur="2000" advTm="15480"/>
    </mc:Choice>
    <mc:Fallback xmlns="">
      <p:transition xmlns:p14="http://schemas.microsoft.com/office/powerpoint/2010/main" spd="slow" advTm="1548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885283" y="1960234"/>
            <a:ext cx="190500" cy="177800"/>
          </a:xfrm>
          <a:prstGeom prst="rect">
            <a:avLst/>
          </a:prstGeom>
        </p:spPr>
      </p:pic>
      <p:pic>
        <p:nvPicPr>
          <p:cNvPr id="22" name="Picture 21"/>
          <p:cNvPicPr>
            <a:picLocks noChangeAspect="1"/>
          </p:cNvPicPr>
          <p:nvPr/>
        </p:nvPicPr>
        <p:blipFill>
          <a:blip r:embed="rId4"/>
          <a:stretch>
            <a:fillRect/>
          </a:stretch>
        </p:blipFill>
        <p:spPr>
          <a:xfrm>
            <a:off x="5305847" y="2056478"/>
            <a:ext cx="254000" cy="2159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78" y="1081456"/>
            <a:ext cx="4315434" cy="43154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650" y="1088093"/>
            <a:ext cx="4315434" cy="4315434"/>
          </a:xfrm>
          <a:prstGeom prst="rect">
            <a:avLst/>
          </a:prstGeom>
        </p:spPr>
      </p:pic>
      <p:sp>
        <p:nvSpPr>
          <p:cNvPr id="11"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Blur-consistent arrangements</a:t>
            </a:r>
            <a:endParaRPr lang="en-US" dirty="0">
              <a:effectLst>
                <a:outerShdw blurRad="50800" dist="38100" dir="2700000" algn="tl" rotWithShape="0">
                  <a:srgbClr val="000000">
                    <a:alpha val="43000"/>
                  </a:srgbClr>
                </a:outerShdw>
              </a:effectLst>
            </a:endParaRPr>
          </a:p>
        </p:txBody>
      </p:sp>
      <p:sp>
        <p:nvSpPr>
          <p:cNvPr id="12" name="Rectangle 11"/>
          <p:cNvSpPr/>
          <p:nvPr/>
        </p:nvSpPr>
        <p:spPr>
          <a:xfrm>
            <a:off x="171230" y="968453"/>
            <a:ext cx="8818400" cy="461665"/>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point-lens arrangements that send </a:t>
            </a:r>
            <a:r>
              <a:rPr lang="en-US" sz="2400" dirty="0" err="1" smtClean="0">
                <a:solidFill>
                  <a:schemeClr val="bg1"/>
                </a:solidFill>
                <a:effectLst>
                  <a:outerShdw blurRad="50800" dist="38100" dir="2700000" algn="tl" rotWithShape="0">
                    <a:srgbClr val="000000">
                      <a:alpha val="43000"/>
                    </a:srgbClr>
                  </a:outerShdw>
                </a:effectLst>
              </a:rPr>
              <a:t>aberrated</a:t>
            </a:r>
            <a:r>
              <a:rPr lang="en-US" sz="2400" dirty="0" smtClean="0">
                <a:solidFill>
                  <a:schemeClr val="bg1"/>
                </a:solidFill>
                <a:effectLst>
                  <a:outerShdw blurRad="50800" dist="38100" dir="2700000" algn="tl" rotWithShape="0">
                    <a:srgbClr val="000000">
                      <a:alpha val="43000"/>
                    </a:srgbClr>
                  </a:outerShdw>
                </a:effectLst>
              </a:rPr>
              <a:t> rays to identical pixels</a:t>
            </a:r>
          </a:p>
        </p:txBody>
      </p:sp>
      <p:sp>
        <p:nvSpPr>
          <p:cNvPr id="14" name="Rectangle 13"/>
          <p:cNvSpPr/>
          <p:nvPr/>
        </p:nvSpPr>
        <p:spPr>
          <a:xfrm>
            <a:off x="223907" y="1706857"/>
            <a:ext cx="878503" cy="519629"/>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point at</a:t>
            </a:r>
            <a:br>
              <a:rPr lang="en-US" sz="1700" dirty="0" smtClean="0">
                <a:solidFill>
                  <a:schemeClr val="bg1"/>
                </a:solidFill>
                <a:effectLst>
                  <a:outerShdw blurRad="50800" dist="38100" dir="2700000" algn="tl" rotWithShape="0">
                    <a:srgbClr val="000000">
                      <a:alpha val="43000"/>
                    </a:srgbClr>
                  </a:outerShdw>
                </a:effectLst>
              </a:rPr>
            </a:br>
            <a:r>
              <a:rPr lang="en-US" sz="1700" dirty="0" smtClean="0">
                <a:solidFill>
                  <a:schemeClr val="bg1"/>
                </a:solidFill>
                <a:effectLst>
                  <a:outerShdw blurRad="50800" dist="38100" dir="2700000" algn="tl" rotWithShape="0">
                    <a:srgbClr val="000000">
                      <a:alpha val="43000"/>
                    </a:srgbClr>
                  </a:outerShdw>
                </a:effectLst>
              </a:rPr>
              <a:t>depth </a:t>
            </a:r>
            <a:endParaRPr lang="en-US" sz="1700" dirty="0">
              <a:effectLst>
                <a:outerShdw blurRad="50800" dist="38100" dir="2700000" algn="tl" rotWithShape="0">
                  <a:srgbClr val="000000">
                    <a:alpha val="43000"/>
                  </a:srgbClr>
                </a:outerShdw>
              </a:effectLst>
            </a:endParaRPr>
          </a:p>
        </p:txBody>
      </p:sp>
      <p:sp>
        <p:nvSpPr>
          <p:cNvPr id="15" name="Rectangle 14"/>
          <p:cNvSpPr/>
          <p:nvPr/>
        </p:nvSpPr>
        <p:spPr>
          <a:xfrm>
            <a:off x="4642866" y="1839917"/>
            <a:ext cx="878503" cy="519629"/>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point at</a:t>
            </a:r>
            <a:br>
              <a:rPr lang="en-US" sz="1700" dirty="0" smtClean="0">
                <a:solidFill>
                  <a:schemeClr val="bg1"/>
                </a:solidFill>
                <a:effectLst>
                  <a:outerShdw blurRad="50800" dist="38100" dir="2700000" algn="tl" rotWithShape="0">
                    <a:srgbClr val="000000">
                      <a:alpha val="43000"/>
                    </a:srgbClr>
                  </a:outerShdw>
                </a:effectLst>
              </a:rPr>
            </a:br>
            <a:r>
              <a:rPr lang="en-US" sz="1700" dirty="0" smtClean="0">
                <a:solidFill>
                  <a:schemeClr val="bg1"/>
                </a:solidFill>
                <a:effectLst>
                  <a:outerShdw blurRad="50800" dist="38100" dir="2700000" algn="tl" rotWithShape="0">
                    <a:srgbClr val="000000">
                      <a:alpha val="43000"/>
                    </a:srgbClr>
                  </a:outerShdw>
                </a:effectLst>
              </a:rPr>
              <a:t>depth</a:t>
            </a:r>
            <a:endParaRPr lang="en-US" sz="1700" dirty="0">
              <a:effectLst>
                <a:outerShdw blurRad="50800" dist="38100" dir="2700000" algn="tl" rotWithShape="0">
                  <a:srgbClr val="000000">
                    <a:alpha val="43000"/>
                  </a:srgbClr>
                </a:outerShdw>
              </a:effectLst>
            </a:endParaRPr>
          </a:p>
        </p:txBody>
      </p:sp>
      <p:sp>
        <p:nvSpPr>
          <p:cNvPr id="16" name="Rectangle 15"/>
          <p:cNvSpPr/>
          <p:nvPr/>
        </p:nvSpPr>
        <p:spPr>
          <a:xfrm>
            <a:off x="680140" y="3579981"/>
            <a:ext cx="723275" cy="310341"/>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lens A</a:t>
            </a:r>
            <a:endParaRPr lang="en-US" sz="1700" dirty="0">
              <a:effectLst>
                <a:outerShdw blurRad="50800" dist="38100" dir="2700000" algn="tl" rotWithShape="0">
                  <a:srgbClr val="000000">
                    <a:alpha val="43000"/>
                  </a:srgbClr>
                </a:outerShdw>
              </a:effectLst>
            </a:endParaRPr>
          </a:p>
        </p:txBody>
      </p:sp>
      <p:sp>
        <p:nvSpPr>
          <p:cNvPr id="17" name="Rectangle 16"/>
          <p:cNvSpPr/>
          <p:nvPr/>
        </p:nvSpPr>
        <p:spPr>
          <a:xfrm>
            <a:off x="5028868" y="3285650"/>
            <a:ext cx="710845" cy="310341"/>
          </a:xfrm>
          <a:prstGeom prst="rect">
            <a:avLst/>
          </a:prstGeom>
        </p:spPr>
        <p:txBody>
          <a:bodyPr wrap="none">
            <a:spAutoFit/>
          </a:bodyPr>
          <a:lstStyle/>
          <a:p>
            <a:pPr>
              <a:lnSpc>
                <a:spcPct val="80000"/>
              </a:lnSpc>
            </a:pPr>
            <a:r>
              <a:rPr lang="en-US" sz="1700" dirty="0" smtClean="0">
                <a:solidFill>
                  <a:schemeClr val="bg1"/>
                </a:solidFill>
                <a:effectLst>
                  <a:outerShdw blurRad="50800" dist="38100" dir="2700000" algn="tl" rotWithShape="0">
                    <a:srgbClr val="000000">
                      <a:alpha val="43000"/>
                    </a:srgbClr>
                  </a:outerShdw>
                </a:effectLst>
              </a:rPr>
              <a:t>lens B</a:t>
            </a:r>
            <a:endParaRPr lang="en-US" sz="1700" dirty="0">
              <a:effectLst>
                <a:outerShdw blurRad="50800" dist="38100" dir="2700000" algn="tl" rotWithShape="0">
                  <a:srgbClr val="000000">
                    <a:alpha val="43000"/>
                  </a:srgbClr>
                </a:outerShdw>
              </a:effectLst>
            </a:endParaRPr>
          </a:p>
        </p:txBody>
      </p:sp>
      <p:sp>
        <p:nvSpPr>
          <p:cNvPr id="20" name="Rectangle 19"/>
          <p:cNvSpPr/>
          <p:nvPr/>
        </p:nvSpPr>
        <p:spPr>
          <a:xfrm>
            <a:off x="171135" y="5681740"/>
            <a:ext cx="8818400" cy="461665"/>
          </a:xfrm>
          <a:prstGeom prst="rect">
            <a:avLst/>
          </a:prstGeom>
        </p:spPr>
        <p:txBody>
          <a:bodyPr wrap="square">
            <a:spAutoFit/>
          </a:bodyPr>
          <a:lstStyle/>
          <a:p>
            <a:r>
              <a:rPr lang="en-US" sz="2400" dirty="0" smtClean="0">
                <a:solidFill>
                  <a:srgbClr val="FFF482"/>
                </a:solidFill>
                <a:effectLst>
                  <a:outerShdw blurRad="50800" dist="38100" dir="2700000" algn="tl" rotWithShape="0">
                    <a:srgbClr val="000000">
                      <a:alpha val="43000"/>
                    </a:srgbClr>
                  </a:outerShdw>
                </a:effectLst>
              </a:rPr>
              <a:t>approach:</a:t>
            </a:r>
            <a:r>
              <a:rPr lang="en-US" sz="2400" dirty="0" smtClean="0">
                <a:solidFill>
                  <a:schemeClr val="bg1"/>
                </a:solidFill>
                <a:effectLst>
                  <a:outerShdw blurRad="50800" dist="38100" dir="2700000" algn="tl" rotWithShape="0">
                    <a:srgbClr val="000000">
                      <a:alpha val="43000"/>
                    </a:srgbClr>
                  </a:outerShdw>
                </a:effectLst>
              </a:rPr>
              <a:t> we characterize the space of blur-equivalent arrangements</a:t>
            </a:r>
          </a:p>
        </p:txBody>
      </p:sp>
    </p:spTree>
    <p:extLst>
      <p:ext uri="{BB962C8B-B14F-4D97-AF65-F5344CB8AC3E}">
        <p14:creationId xmlns:p14="http://schemas.microsoft.com/office/powerpoint/2010/main" val="2561729272"/>
      </p:ext>
    </p:extLst>
  </p:cSld>
  <p:clrMapOvr>
    <a:masterClrMapping/>
  </p:clrMapOvr>
  <mc:AlternateContent xmlns:mc="http://schemas.openxmlformats.org/markup-compatibility/2006" xmlns:p14="http://schemas.microsoft.com/office/powerpoint/2010/main">
    <mc:Choice Requires="p14">
      <p:transition spd="slow" p14:dur="2000" advTm="10088"/>
    </mc:Choice>
    <mc:Fallback xmlns="">
      <p:transition xmlns:p14="http://schemas.microsoft.com/office/powerpoint/2010/main" spd="slow" advTm="10088"/>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a:xfrm>
            <a:off x="994947" y="442119"/>
            <a:ext cx="7154106" cy="690562"/>
          </a:xfrm>
        </p:spPr>
        <p:txBody>
          <a:bodyPr/>
          <a:lstStyle/>
          <a:p>
            <a:pPr algn="l"/>
            <a:r>
              <a:rPr lang="en-US" dirty="0" err="1" smtClean="0">
                <a:solidFill>
                  <a:schemeClr val="bg1"/>
                </a:solidFill>
                <a:effectLst>
                  <a:outerShdw blurRad="50800" dist="38100" dir="2700000" algn="tl" rotWithShape="0">
                    <a:srgbClr val="000000">
                      <a:alpha val="43000"/>
                    </a:srgbClr>
                  </a:outerShdw>
                </a:effectLst>
              </a:rPr>
              <a:t>i</a:t>
            </a:r>
            <a:r>
              <a:rPr lang="en-US" dirty="0" smtClean="0">
                <a:solidFill>
                  <a:schemeClr val="bg1"/>
                </a:solidFill>
                <a:effectLst>
                  <a:outerShdw blurRad="50800" dist="38100" dir="2700000" algn="tl" rotWithShape="0">
                    <a:srgbClr val="000000">
                      <a:alpha val="43000"/>
                    </a:srgbClr>
                  </a:outerShdw>
                </a:effectLst>
              </a:rPr>
              <a:t>.   the PSF integral</a:t>
            </a:r>
            <a:endParaRPr lang="en-US" dirty="0">
              <a:solidFill>
                <a:schemeClr val="bg1"/>
              </a:solidFill>
              <a:effectLst>
                <a:outerShdw blurRad="50800" dist="38100" dir="2700000" algn="tl" rotWithShape="0">
                  <a:srgbClr val="000000">
                    <a:alpha val="43000"/>
                  </a:srgbClr>
                </a:outerShdw>
              </a:effectLst>
            </a:endParaRPr>
          </a:p>
        </p:txBody>
      </p:sp>
      <p:sp>
        <p:nvSpPr>
          <p:cNvPr id="13" name="Title 8"/>
          <p:cNvSpPr txBox="1">
            <a:spLocks/>
          </p:cNvSpPr>
          <p:nvPr/>
        </p:nvSpPr>
        <p:spPr>
          <a:xfrm>
            <a:off x="994947" y="1711759"/>
            <a:ext cx="7154106" cy="690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rgbClr val="FFCC66"/>
                </a:solidFill>
                <a:latin typeface="+mj-lt"/>
                <a:ea typeface="+mj-ea"/>
                <a:cs typeface="+mj-cs"/>
              </a:defRPr>
            </a:lvl1pPr>
          </a:lstStyle>
          <a:p>
            <a:pPr algn="l"/>
            <a:r>
              <a:rPr lang="en-US" dirty="0" smtClean="0">
                <a:solidFill>
                  <a:schemeClr val="bg1"/>
                </a:solidFill>
                <a:effectLst>
                  <a:outerShdw blurRad="50800" dist="38100" dir="2700000" algn="tl" rotWithShape="0">
                    <a:srgbClr val="000000">
                      <a:alpha val="43000"/>
                    </a:srgbClr>
                  </a:outerShdw>
                </a:effectLst>
              </a:rPr>
              <a:t>ii.  the ray intersection function</a:t>
            </a:r>
            <a:endParaRPr lang="en-US" dirty="0">
              <a:solidFill>
                <a:schemeClr val="bg1"/>
              </a:solidFill>
              <a:effectLst>
                <a:outerShdw blurRad="50800" dist="38100" dir="2700000" algn="tl" rotWithShape="0">
                  <a:srgbClr val="000000">
                    <a:alpha val="43000"/>
                  </a:srgbClr>
                </a:outerShdw>
              </a:effectLst>
            </a:endParaRPr>
          </a:p>
        </p:txBody>
      </p:sp>
      <p:sp>
        <p:nvSpPr>
          <p:cNvPr id="24" name="Title 8"/>
          <p:cNvSpPr txBox="1">
            <a:spLocks/>
          </p:cNvSpPr>
          <p:nvPr/>
        </p:nvSpPr>
        <p:spPr>
          <a:xfrm>
            <a:off x="994948" y="2966456"/>
            <a:ext cx="7154106" cy="690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rgbClr val="FFCC66"/>
                </a:solidFill>
                <a:latin typeface="+mj-lt"/>
                <a:ea typeface="+mj-ea"/>
                <a:cs typeface="+mj-cs"/>
              </a:defRPr>
            </a:lvl1pPr>
          </a:lstStyle>
          <a:p>
            <a:pPr algn="l"/>
            <a:r>
              <a:rPr lang="en-US" dirty="0" smtClean="0">
                <a:solidFill>
                  <a:schemeClr val="bg1"/>
                </a:solidFill>
                <a:effectLst>
                  <a:outerShdw blurRad="50800" dist="38100" dir="2700000" algn="tl" rotWithShape="0">
                    <a:srgbClr val="000000">
                      <a:alpha val="43000"/>
                    </a:srgbClr>
                  </a:outerShdw>
                </a:effectLst>
              </a:rPr>
              <a:t>iii. single-source inference</a:t>
            </a:r>
            <a:endParaRPr lang="en-US" dirty="0">
              <a:solidFill>
                <a:schemeClr val="bg1"/>
              </a:solidFill>
              <a:effectLst>
                <a:outerShdw blurRad="50800" dist="38100" dir="2700000" algn="tl" rotWithShape="0">
                  <a:srgbClr val="000000">
                    <a:alpha val="43000"/>
                  </a:srgbClr>
                </a:outerShdw>
              </a:effectLst>
            </a:endParaRPr>
          </a:p>
        </p:txBody>
      </p:sp>
      <p:sp>
        <p:nvSpPr>
          <p:cNvPr id="25" name="Title 8"/>
          <p:cNvSpPr txBox="1">
            <a:spLocks/>
          </p:cNvSpPr>
          <p:nvPr/>
        </p:nvSpPr>
        <p:spPr>
          <a:xfrm>
            <a:off x="994947" y="4221153"/>
            <a:ext cx="7906901" cy="690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rgbClr val="FFCC66"/>
                </a:solidFill>
                <a:latin typeface="+mj-lt"/>
                <a:ea typeface="+mj-ea"/>
                <a:cs typeface="+mj-cs"/>
              </a:defRPr>
            </a:lvl1pPr>
          </a:lstStyle>
          <a:p>
            <a:pPr algn="l"/>
            <a:r>
              <a:rPr lang="en-US" dirty="0" smtClean="0">
                <a:solidFill>
                  <a:schemeClr val="bg1"/>
                </a:solidFill>
                <a:effectLst>
                  <a:outerShdw blurRad="50800" dist="38100" dir="2700000" algn="tl" rotWithShape="0">
                    <a:srgbClr val="000000">
                      <a:alpha val="43000"/>
                    </a:srgbClr>
                  </a:outerShdw>
                </a:effectLst>
              </a:rPr>
              <a:t>iv. multi-source inference</a:t>
            </a:r>
            <a:endParaRPr lang="en-US" dirty="0">
              <a:solidFill>
                <a:schemeClr val="bg1"/>
              </a:solidFill>
              <a:effectLst>
                <a:outerShdw blurRad="50800" dist="38100" dir="2700000" algn="tl" rotWithShape="0">
                  <a:srgbClr val="000000">
                    <a:alpha val="43000"/>
                  </a:srgbClr>
                </a:outerShdw>
              </a:effectLst>
            </a:endParaRPr>
          </a:p>
        </p:txBody>
      </p:sp>
      <p:sp>
        <p:nvSpPr>
          <p:cNvPr id="7" name="Title 8"/>
          <p:cNvSpPr txBox="1">
            <a:spLocks/>
          </p:cNvSpPr>
          <p:nvPr/>
        </p:nvSpPr>
        <p:spPr>
          <a:xfrm>
            <a:off x="994948" y="5463034"/>
            <a:ext cx="7906901" cy="6905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rgbClr val="FFCC66"/>
                </a:solidFill>
                <a:latin typeface="+mj-lt"/>
                <a:ea typeface="+mj-ea"/>
                <a:cs typeface="+mj-cs"/>
              </a:defRPr>
            </a:lvl1pPr>
          </a:lstStyle>
          <a:p>
            <a:pPr algn="l"/>
            <a:r>
              <a:rPr lang="en-US" dirty="0" smtClean="0">
                <a:solidFill>
                  <a:schemeClr val="bg1"/>
                </a:solidFill>
                <a:effectLst>
                  <a:outerShdw blurRad="50800" dist="38100" dir="2700000" algn="tl" rotWithShape="0">
                    <a:srgbClr val="000000">
                      <a:alpha val="43000"/>
                    </a:srgbClr>
                  </a:outerShdw>
                </a:effectLst>
              </a:rPr>
              <a:t>iv. preliminary experiments</a:t>
            </a:r>
            <a:endParaRPr lang="en-US"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675913860"/>
      </p:ext>
    </p:extLst>
  </p:cSld>
  <p:clrMapOvr>
    <a:masterClrMapping/>
  </p:clrMapOvr>
  <mc:AlternateContent xmlns:mc="http://schemas.openxmlformats.org/markup-compatibility/2006" xmlns:p14="http://schemas.microsoft.com/office/powerpoint/2010/main">
    <mc:Choice Requires="p14">
      <p:transition spd="slow" p14:dur="2000" advTm="20954"/>
    </mc:Choice>
    <mc:Fallback xmlns="">
      <p:transition xmlns:p14="http://schemas.microsoft.com/office/powerpoint/2010/main" spd="slow" advTm="20954"/>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571676" y="4714930"/>
            <a:ext cx="6807200" cy="1028700"/>
          </a:xfrm>
          <a:prstGeom prst="rect">
            <a:avLst/>
          </a:prstGeom>
        </p:spPr>
      </p:pic>
      <p:sp>
        <p:nvSpPr>
          <p:cNvPr id="2" name="Rectangle 1"/>
          <p:cNvSpPr/>
          <p:nvPr/>
        </p:nvSpPr>
        <p:spPr>
          <a:xfrm>
            <a:off x="1433952" y="4642621"/>
            <a:ext cx="1028002" cy="11351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737045" y="4656911"/>
            <a:ext cx="1028002" cy="11351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p:txBody>
          <a:bodyPr/>
          <a:lstStyle/>
          <a:p>
            <a:r>
              <a:rPr lang="en-US" dirty="0" smtClean="0"/>
              <a:t>blur formation model</a:t>
            </a:r>
            <a:endParaRPr lang="en-US" dirty="0"/>
          </a:p>
        </p:txBody>
      </p:sp>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l="6964" t="19810" r="5560" b="12106"/>
          <a:stretch/>
        </p:blipFill>
        <p:spPr>
          <a:xfrm>
            <a:off x="2692209" y="965709"/>
            <a:ext cx="3774946" cy="2938098"/>
          </a:xfrm>
          <a:prstGeom prst="rect">
            <a:avLst/>
          </a:prstGeom>
        </p:spPr>
      </p:pic>
      <p:sp>
        <p:nvSpPr>
          <p:cNvPr id="6" name="Rectangle 5"/>
          <p:cNvSpPr/>
          <p:nvPr/>
        </p:nvSpPr>
        <p:spPr>
          <a:xfrm>
            <a:off x="6255769" y="4017579"/>
            <a:ext cx="1114195" cy="646331"/>
          </a:xfrm>
          <a:prstGeom prst="rect">
            <a:avLst/>
          </a:prstGeom>
        </p:spPr>
        <p:txBody>
          <a:bodyPr wrap="none">
            <a:spAutoFit/>
          </a:bodyPr>
          <a:lstStyle/>
          <a:p>
            <a:pPr algn="ctr"/>
            <a:r>
              <a:rPr lang="en-US" dirty="0" err="1" smtClean="0">
                <a:solidFill>
                  <a:schemeClr val="bg1"/>
                </a:solidFill>
                <a:effectLst>
                  <a:outerShdw blurRad="50800" dist="38100" dir="2700000" algn="tl" rotWithShape="0">
                    <a:prstClr val="black">
                      <a:alpha val="40000"/>
                    </a:prstClr>
                  </a:outerShdw>
                </a:effectLst>
              </a:rPr>
              <a:t>vignetting</a:t>
            </a:r>
            <a:r>
              <a:rPr lang="en-US" dirty="0" smtClean="0">
                <a:solidFill>
                  <a:schemeClr val="bg1"/>
                </a:solidFill>
                <a:effectLst>
                  <a:outerShdw blurRad="50800" dist="38100" dir="2700000" algn="tl" rotWithShape="0">
                    <a:prstClr val="black">
                      <a:alpha val="40000"/>
                    </a:prstClr>
                  </a:outerShdw>
                </a:effectLst>
              </a:rPr>
              <a:t/>
            </a:r>
            <a:br>
              <a:rPr lang="en-US" dirty="0" smtClean="0">
                <a:solidFill>
                  <a:schemeClr val="bg1"/>
                </a:solidFill>
                <a:effectLst>
                  <a:outerShdw blurRad="50800" dist="38100" dir="2700000" algn="tl" rotWithShape="0">
                    <a:prstClr val="black">
                      <a:alpha val="40000"/>
                    </a:prstClr>
                  </a:outerShdw>
                </a:effectLst>
              </a:rPr>
            </a:br>
            <a:r>
              <a:rPr lang="en-US" dirty="0" smtClean="0">
                <a:solidFill>
                  <a:schemeClr val="bg1"/>
                </a:solidFill>
                <a:effectLst>
                  <a:outerShdw blurRad="50800" dist="38100" dir="2700000" algn="tl" rotWithShape="0">
                    <a:prstClr val="black">
                      <a:alpha val="40000"/>
                    </a:prstClr>
                  </a:outerShdw>
                </a:effectLst>
              </a:rPr>
              <a:t>function</a:t>
            </a:r>
            <a:endParaRPr lang="en-US" dirty="0">
              <a:effectLst>
                <a:outerShdw blurRad="50800" dist="38100" dir="2700000" algn="tl" rotWithShape="0">
                  <a:prstClr val="black">
                    <a:alpha val="40000"/>
                  </a:prstClr>
                </a:outerShdw>
              </a:effectLst>
            </a:endParaRPr>
          </a:p>
        </p:txBody>
      </p:sp>
      <p:pic>
        <p:nvPicPr>
          <p:cNvPr id="29" name="Picture 28" descr="shelf_psf3.png"/>
          <p:cNvPicPr>
            <a:picLocks noChangeAspect="1"/>
          </p:cNvPicPr>
          <p:nvPr/>
        </p:nvPicPr>
        <p:blipFill rotWithShape="1">
          <a:blip r:embed="rId6">
            <a:extLst>
              <a:ext uri="{28A0092B-C50C-407E-A947-70E740481C1C}">
                <a14:useLocalDpi xmlns:a14="http://schemas.microsoft.com/office/drawing/2010/main" val="0"/>
              </a:ext>
            </a:extLst>
          </a:blip>
          <a:srcRect l="30280" t="30909" r="30947" b="30641"/>
          <a:stretch/>
        </p:blipFill>
        <p:spPr>
          <a:xfrm rot="16200000" flipH="1">
            <a:off x="1389013" y="4704816"/>
            <a:ext cx="1117880" cy="1028001"/>
          </a:xfrm>
          <a:prstGeom prst="rect">
            <a:avLst/>
          </a:prstGeom>
          <a:noFill/>
          <a:ln w="12700" cmpd="sng">
            <a:solidFill>
              <a:srgbClr val="FFFFFF"/>
            </a:solidFill>
          </a:ln>
          <a:effectLst>
            <a:outerShdw blurRad="292100" dist="139700" dir="2700000" algn="tl" rotWithShape="0">
              <a:srgbClr val="000000">
                <a:alpha val="65000"/>
              </a:srgbClr>
            </a:outerShdw>
          </a:effectLst>
        </p:spPr>
      </p:pic>
      <p:pic>
        <p:nvPicPr>
          <p:cNvPr id="23" name="Picture 22" descr="abr_spots.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7047" y="4656911"/>
            <a:ext cx="1028000" cy="1121166"/>
          </a:xfrm>
          <a:prstGeom prst="rect">
            <a:avLst/>
          </a:prstGeom>
          <a:solidFill>
            <a:srgbClr val="000000"/>
          </a:solidFill>
          <a:ln>
            <a:solidFill>
              <a:schemeClr val="bg1"/>
            </a:solidFill>
          </a:ln>
          <a:effectLst>
            <a:outerShdw blurRad="292100" dist="139700" dir="2700000" algn="tl" rotWithShape="0">
              <a:srgbClr val="000000">
                <a:alpha val="65000"/>
              </a:srgbClr>
            </a:outerShdw>
          </a:effectLst>
        </p:spPr>
      </p:pic>
      <p:sp>
        <p:nvSpPr>
          <p:cNvPr id="31" name="Rectangle 30"/>
          <p:cNvSpPr/>
          <p:nvPr/>
        </p:nvSpPr>
        <p:spPr>
          <a:xfrm>
            <a:off x="4543430" y="4002551"/>
            <a:ext cx="1396198" cy="646331"/>
          </a:xfrm>
          <a:prstGeom prst="rect">
            <a:avLst/>
          </a:prstGeom>
        </p:spPr>
        <p:txBody>
          <a:bodyPr wrap="none">
            <a:spAutoFit/>
          </a:bodyPr>
          <a:lstStyle/>
          <a:p>
            <a:pPr algn="ctr"/>
            <a:r>
              <a:rPr lang="en-US" dirty="0" smtClean="0">
                <a:solidFill>
                  <a:schemeClr val="bg1"/>
                </a:solidFill>
                <a:effectLst>
                  <a:outerShdw blurRad="50800" dist="38100" dir="2700000" algn="tl" rotWithShape="0">
                    <a:prstClr val="black">
                      <a:alpha val="40000"/>
                    </a:prstClr>
                  </a:outerShdw>
                </a:effectLst>
              </a:rPr>
              <a:t>ray-sensor</a:t>
            </a:r>
            <a:br>
              <a:rPr lang="en-US" dirty="0" smtClean="0">
                <a:solidFill>
                  <a:schemeClr val="bg1"/>
                </a:solidFill>
                <a:effectLst>
                  <a:outerShdw blurRad="50800" dist="38100" dir="2700000" algn="tl" rotWithShape="0">
                    <a:prstClr val="black">
                      <a:alpha val="40000"/>
                    </a:prstClr>
                  </a:outerShdw>
                </a:effectLst>
              </a:rPr>
            </a:br>
            <a:r>
              <a:rPr lang="en-US" dirty="0" smtClean="0">
                <a:solidFill>
                  <a:schemeClr val="bg1"/>
                </a:solidFill>
                <a:effectLst>
                  <a:outerShdw blurRad="50800" dist="38100" dir="2700000" algn="tl" rotWithShape="0">
                    <a:prstClr val="black">
                      <a:alpha val="40000"/>
                    </a:prstClr>
                  </a:outerShdw>
                </a:effectLst>
              </a:rPr>
              <a:t>intersections</a:t>
            </a:r>
            <a:endParaRPr lang="en-US" dirty="0">
              <a:effectLst>
                <a:outerShdw blurRad="50800" dist="38100" dir="2700000" algn="tl" rotWithShape="0">
                  <a:prstClr val="black">
                    <a:alpha val="40000"/>
                  </a:prstClr>
                </a:outerShdw>
              </a:effectLst>
            </a:endParaRPr>
          </a:p>
        </p:txBody>
      </p:sp>
      <p:sp>
        <p:nvSpPr>
          <p:cNvPr id="32" name="Rectangle 31"/>
          <p:cNvSpPr/>
          <p:nvPr/>
        </p:nvSpPr>
        <p:spPr>
          <a:xfrm>
            <a:off x="1533833" y="4017579"/>
            <a:ext cx="826218" cy="646331"/>
          </a:xfrm>
          <a:prstGeom prst="rect">
            <a:avLst/>
          </a:prstGeom>
        </p:spPr>
        <p:txBody>
          <a:bodyPr wrap="none">
            <a:spAutoFit/>
          </a:bodyPr>
          <a:lstStyle/>
          <a:p>
            <a:pPr algn="ctr"/>
            <a:r>
              <a:rPr lang="en-US" dirty="0" smtClean="0">
                <a:solidFill>
                  <a:schemeClr val="bg1"/>
                </a:solidFill>
                <a:effectLst>
                  <a:outerShdw blurRad="50800" dist="38100" dir="2700000" algn="tl" rotWithShape="0">
                    <a:prstClr val="black">
                      <a:alpha val="40000"/>
                    </a:prstClr>
                  </a:outerShdw>
                </a:effectLst>
              </a:rPr>
              <a:t>blur</a:t>
            </a:r>
            <a:br>
              <a:rPr lang="en-US" dirty="0" smtClean="0">
                <a:solidFill>
                  <a:schemeClr val="bg1"/>
                </a:solidFill>
                <a:effectLst>
                  <a:outerShdw blurRad="50800" dist="38100" dir="2700000" algn="tl" rotWithShape="0">
                    <a:prstClr val="black">
                      <a:alpha val="40000"/>
                    </a:prstClr>
                  </a:outerShdw>
                </a:effectLst>
              </a:rPr>
            </a:br>
            <a:r>
              <a:rPr lang="en-US" dirty="0" smtClean="0">
                <a:solidFill>
                  <a:schemeClr val="bg1"/>
                </a:solidFill>
                <a:effectLst>
                  <a:outerShdw blurRad="50800" dist="38100" dir="2700000" algn="tl" rotWithShape="0">
                    <a:prstClr val="black">
                      <a:alpha val="40000"/>
                    </a:prstClr>
                  </a:outerShdw>
                </a:effectLst>
              </a:rPr>
              <a:t> kernel</a:t>
            </a:r>
            <a:endParaRPr lang="en-US" dirty="0">
              <a:effectLst>
                <a:outerShdw blurRad="50800" dist="38100" dir="2700000" algn="tl" rotWithShape="0">
                  <a:prstClr val="black">
                    <a:alpha val="40000"/>
                  </a:prstClr>
                </a:outerShdw>
              </a:effectLst>
            </a:endParaRPr>
          </a:p>
        </p:txBody>
      </p:sp>
      <p:grpSp>
        <p:nvGrpSpPr>
          <p:cNvPr id="3" name="Group 2"/>
          <p:cNvGrpSpPr/>
          <p:nvPr/>
        </p:nvGrpSpPr>
        <p:grpSpPr>
          <a:xfrm>
            <a:off x="6296740" y="4656911"/>
            <a:ext cx="1028002" cy="1135136"/>
            <a:chOff x="6285978" y="4656911"/>
            <a:chExt cx="1028002" cy="1135136"/>
          </a:xfrm>
        </p:grpSpPr>
        <p:sp>
          <p:nvSpPr>
            <p:cNvPr id="21" name="Rectangle 20"/>
            <p:cNvSpPr/>
            <p:nvPr/>
          </p:nvSpPr>
          <p:spPr>
            <a:xfrm>
              <a:off x="6285978" y="4656911"/>
              <a:ext cx="1028002" cy="11351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6285978" y="4659876"/>
              <a:ext cx="1028000" cy="1117881"/>
              <a:chOff x="5827057" y="5103629"/>
              <a:chExt cx="1028000" cy="1117881"/>
            </a:xfrm>
          </p:grpSpPr>
          <p:sp>
            <p:nvSpPr>
              <p:cNvPr id="7" name="Rectangle 6"/>
              <p:cNvSpPr/>
              <p:nvPr/>
            </p:nvSpPr>
            <p:spPr>
              <a:xfrm>
                <a:off x="5827057" y="5103629"/>
                <a:ext cx="1028000" cy="1117881"/>
              </a:xfrm>
              <a:prstGeom prst="rect">
                <a:avLst/>
              </a:prstGeom>
              <a:solidFill>
                <a:schemeClr val="tx1"/>
              </a:solidFill>
              <a:ln w="12700" cmpd="sng">
                <a:solidFill>
                  <a:srgbClr val="FFFFFF"/>
                </a:solidFill>
              </a:ln>
              <a:effectLst>
                <a:outerShdw blurRad="292100" dist="139700" dir="5400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969680" y="5320182"/>
                <a:ext cx="737432" cy="737432"/>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Oval 32"/>
            <p:cNvSpPr/>
            <p:nvPr/>
          </p:nvSpPr>
          <p:spPr>
            <a:xfrm>
              <a:off x="6434042" y="4850717"/>
              <a:ext cx="702726" cy="702726"/>
            </a:xfrm>
            <a:prstGeom prst="ellipse">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ectangle 33"/>
          <p:cNvSpPr/>
          <p:nvPr/>
        </p:nvSpPr>
        <p:spPr>
          <a:xfrm>
            <a:off x="790219" y="5871251"/>
            <a:ext cx="2313454" cy="646331"/>
          </a:xfrm>
          <a:prstGeom prst="rect">
            <a:avLst/>
          </a:prstGeom>
        </p:spPr>
        <p:txBody>
          <a:bodyPr wrap="none">
            <a:spAutoFit/>
          </a:bodyPr>
          <a:lstStyle/>
          <a:p>
            <a:pPr algn="ctr"/>
            <a:r>
              <a:rPr lang="en-US" dirty="0" smtClean="0">
                <a:solidFill>
                  <a:srgbClr val="FFF482"/>
                </a:solidFill>
                <a:effectLst>
                  <a:outerShdw blurRad="50800" dist="38100" dir="2700000" algn="tl" rotWithShape="0">
                    <a:prstClr val="black">
                      <a:alpha val="40000"/>
                    </a:prstClr>
                  </a:outerShdw>
                </a:effectLst>
              </a:rPr>
              <a:t>complex function of</a:t>
            </a:r>
            <a:br>
              <a:rPr lang="en-US" dirty="0" smtClean="0">
                <a:solidFill>
                  <a:srgbClr val="FFF482"/>
                </a:solidFill>
                <a:effectLst>
                  <a:outerShdw blurRad="50800" dist="38100" dir="2700000" algn="tl" rotWithShape="0">
                    <a:prstClr val="black">
                      <a:alpha val="40000"/>
                    </a:prstClr>
                  </a:outerShdw>
                </a:effectLst>
              </a:rPr>
            </a:br>
            <a:r>
              <a:rPr lang="en-US" dirty="0" smtClean="0">
                <a:solidFill>
                  <a:srgbClr val="FFF482"/>
                </a:solidFill>
                <a:effectLst>
                  <a:outerShdw blurRad="50800" dist="38100" dir="2700000" algn="tl" rotWithShape="0">
                    <a:prstClr val="black">
                      <a:alpha val="40000"/>
                    </a:prstClr>
                  </a:outerShdw>
                </a:effectLst>
              </a:rPr>
              <a:t>lens </a:t>
            </a:r>
            <a:r>
              <a:rPr lang="en-US" dirty="0" err="1" smtClean="0">
                <a:solidFill>
                  <a:srgbClr val="FFF482"/>
                </a:solidFill>
                <a:effectLst>
                  <a:outerShdw blurRad="50800" dist="38100" dir="2700000" algn="tl" rotWithShape="0">
                    <a:prstClr val="black">
                      <a:alpha val="40000"/>
                    </a:prstClr>
                  </a:outerShdw>
                </a:effectLst>
              </a:rPr>
              <a:t>params</a:t>
            </a:r>
            <a:r>
              <a:rPr lang="en-US" dirty="0" smtClean="0">
                <a:solidFill>
                  <a:srgbClr val="FFF482"/>
                </a:solidFill>
                <a:effectLst>
                  <a:outerShdw blurRad="50800" dist="38100" dir="2700000" algn="tl" rotWithShape="0">
                    <a:prstClr val="black">
                      <a:alpha val="40000"/>
                    </a:prstClr>
                  </a:outerShdw>
                </a:effectLst>
              </a:rPr>
              <a:t> &amp; defocus</a:t>
            </a:r>
            <a:endParaRPr lang="en-US" dirty="0">
              <a:solidFill>
                <a:srgbClr val="FFF482"/>
              </a:solidFill>
              <a:effectLst>
                <a:outerShdw blurRad="50800" dist="38100" dir="2700000" algn="tl" rotWithShape="0">
                  <a:prstClr val="black">
                    <a:alpha val="40000"/>
                  </a:prstClr>
                </a:outerShdw>
              </a:effectLst>
            </a:endParaRPr>
          </a:p>
        </p:txBody>
      </p:sp>
      <p:sp>
        <p:nvSpPr>
          <p:cNvPr id="35" name="Rectangle 34"/>
          <p:cNvSpPr/>
          <p:nvPr/>
        </p:nvSpPr>
        <p:spPr>
          <a:xfrm>
            <a:off x="4412252" y="5871251"/>
            <a:ext cx="1676097" cy="646331"/>
          </a:xfrm>
          <a:prstGeom prst="rect">
            <a:avLst/>
          </a:prstGeom>
        </p:spPr>
        <p:txBody>
          <a:bodyPr wrap="none">
            <a:spAutoFit/>
          </a:bodyPr>
          <a:lstStyle/>
          <a:p>
            <a:pPr algn="ctr"/>
            <a:r>
              <a:rPr lang="en-US" dirty="0" smtClean="0">
                <a:solidFill>
                  <a:srgbClr val="FFF482"/>
                </a:solidFill>
                <a:effectLst>
                  <a:outerShdw blurRad="50800" dist="38100" dir="2700000" algn="tl" rotWithShape="0">
                    <a:prstClr val="black">
                      <a:alpha val="40000"/>
                    </a:prstClr>
                  </a:outerShdw>
                </a:effectLst>
              </a:rPr>
              <a:t>simple 3</a:t>
            </a:r>
            <a:r>
              <a:rPr lang="en-US" baseline="30000" dirty="0" smtClean="0">
                <a:solidFill>
                  <a:srgbClr val="FFF482"/>
                </a:solidFill>
                <a:effectLst>
                  <a:outerShdw blurRad="50800" dist="38100" dir="2700000" algn="tl" rotWithShape="0">
                    <a:prstClr val="black">
                      <a:alpha val="40000"/>
                    </a:prstClr>
                  </a:outerShdw>
                </a:effectLst>
              </a:rPr>
              <a:t>rd</a:t>
            </a:r>
            <a:r>
              <a:rPr lang="en-US" dirty="0" smtClean="0">
                <a:solidFill>
                  <a:srgbClr val="FFF482"/>
                </a:solidFill>
                <a:effectLst>
                  <a:outerShdw blurRad="50800" dist="38100" dir="2700000" algn="tl" rotWithShape="0">
                    <a:prstClr val="black">
                      <a:alpha val="40000"/>
                    </a:prstClr>
                  </a:outerShdw>
                </a:effectLst>
              </a:rPr>
              <a:t> order</a:t>
            </a:r>
            <a:br>
              <a:rPr lang="en-US" dirty="0" smtClean="0">
                <a:solidFill>
                  <a:srgbClr val="FFF482"/>
                </a:solidFill>
                <a:effectLst>
                  <a:outerShdw blurRad="50800" dist="38100" dir="2700000" algn="tl" rotWithShape="0">
                    <a:prstClr val="black">
                      <a:alpha val="40000"/>
                    </a:prstClr>
                  </a:outerShdw>
                </a:effectLst>
              </a:rPr>
            </a:br>
            <a:r>
              <a:rPr lang="en-US" dirty="0" smtClean="0">
                <a:solidFill>
                  <a:srgbClr val="FFF482"/>
                </a:solidFill>
                <a:effectLst>
                  <a:outerShdw blurRad="50800" dist="38100" dir="2700000" algn="tl" rotWithShape="0">
                    <a:prstClr val="black">
                      <a:alpha val="40000"/>
                    </a:prstClr>
                  </a:outerShdw>
                </a:effectLst>
              </a:rPr>
              <a:t>polynomial</a:t>
            </a:r>
            <a:endParaRPr lang="en-US" dirty="0">
              <a:solidFill>
                <a:srgbClr val="FFF482"/>
              </a:solidFill>
              <a:effectLst>
                <a:outerShdw blurRad="50800" dist="38100" dir="2700000" algn="tl" rotWithShape="0">
                  <a:prstClr val="black">
                    <a:alpha val="40000"/>
                  </a:prstClr>
                </a:outerShdw>
              </a:effectLst>
            </a:endParaRPr>
          </a:p>
        </p:txBody>
      </p:sp>
      <p:sp>
        <p:nvSpPr>
          <p:cNvPr id="37" name="Rectangle 36"/>
          <p:cNvSpPr/>
          <p:nvPr/>
        </p:nvSpPr>
        <p:spPr>
          <a:xfrm>
            <a:off x="6162903" y="5874911"/>
            <a:ext cx="1305916" cy="646331"/>
          </a:xfrm>
          <a:prstGeom prst="rect">
            <a:avLst/>
          </a:prstGeom>
        </p:spPr>
        <p:txBody>
          <a:bodyPr wrap="none">
            <a:spAutoFit/>
          </a:bodyPr>
          <a:lstStyle/>
          <a:p>
            <a:pPr algn="ctr"/>
            <a:r>
              <a:rPr lang="en-US" dirty="0" smtClean="0">
                <a:solidFill>
                  <a:srgbClr val="FFF482"/>
                </a:solidFill>
                <a:effectLst>
                  <a:outerShdw blurRad="50800" dist="38100" dir="2700000" algn="tl" rotWithShape="0">
                    <a:prstClr val="black">
                      <a:alpha val="40000"/>
                    </a:prstClr>
                  </a:outerShdw>
                </a:effectLst>
              </a:rPr>
              <a:t>intersection</a:t>
            </a:r>
            <a:br>
              <a:rPr lang="en-US" dirty="0" smtClean="0">
                <a:solidFill>
                  <a:srgbClr val="FFF482"/>
                </a:solidFill>
                <a:effectLst>
                  <a:outerShdw blurRad="50800" dist="38100" dir="2700000" algn="tl" rotWithShape="0">
                    <a:prstClr val="black">
                      <a:alpha val="40000"/>
                    </a:prstClr>
                  </a:outerShdw>
                </a:effectLst>
              </a:rPr>
            </a:br>
            <a:r>
              <a:rPr lang="en-US" dirty="0" smtClean="0">
                <a:solidFill>
                  <a:srgbClr val="FFF482"/>
                </a:solidFill>
                <a:effectLst>
                  <a:outerShdw blurRad="50800" dist="38100" dir="2700000" algn="tl" rotWithShape="0">
                    <a:prstClr val="black">
                      <a:alpha val="40000"/>
                    </a:prstClr>
                  </a:outerShdw>
                </a:effectLst>
              </a:rPr>
              <a:t>of discs</a:t>
            </a:r>
            <a:endParaRPr lang="en-US" dirty="0">
              <a:solidFill>
                <a:srgbClr val="FFF482"/>
              </a:solidFill>
              <a:effectLst>
                <a:outerShdw blurRad="50800" dist="38100" dir="2700000" algn="tl" rotWithShape="0">
                  <a:prstClr val="black">
                    <a:alpha val="40000"/>
                  </a:prstClr>
                </a:outerShdw>
              </a:effectLst>
            </a:endParaRPr>
          </a:p>
        </p:txBody>
      </p:sp>
      <p:pic>
        <p:nvPicPr>
          <p:cNvPr id="18" name="Picture 17"/>
          <p:cNvPicPr>
            <a:picLocks noChangeAspect="1"/>
          </p:cNvPicPr>
          <p:nvPr/>
        </p:nvPicPr>
        <p:blipFill>
          <a:blip r:embed="rId8"/>
          <a:stretch>
            <a:fillRect/>
          </a:stretch>
        </p:blipFill>
        <p:spPr>
          <a:xfrm>
            <a:off x="3679092" y="2762502"/>
            <a:ext cx="886558" cy="329293"/>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9"/>
          <a:stretch>
            <a:fillRect/>
          </a:stretch>
        </p:blipFill>
        <p:spPr>
          <a:xfrm>
            <a:off x="2535224" y="2072623"/>
            <a:ext cx="700334" cy="331066"/>
          </a:xfrm>
          <a:prstGeom prst="rect">
            <a:avLst/>
          </a:prstGeom>
          <a:effectLst/>
        </p:spPr>
      </p:pic>
    </p:spTree>
    <p:custDataLst>
      <p:tags r:id="rId1"/>
    </p:custDataLst>
    <p:extLst>
      <p:ext uri="{BB962C8B-B14F-4D97-AF65-F5344CB8AC3E}">
        <p14:creationId xmlns:p14="http://schemas.microsoft.com/office/powerpoint/2010/main" val="2115358570"/>
      </p:ext>
    </p:extLst>
  </p:cSld>
  <p:clrMapOvr>
    <a:masterClrMapping/>
  </p:clrMapOvr>
  <mc:AlternateContent xmlns:mc="http://schemas.openxmlformats.org/markup-compatibility/2006" xmlns:p14="http://schemas.microsoft.com/office/powerpoint/2010/main">
    <mc:Choice Requires="p14">
      <p:transition spd="slow" p14:dur="2000" advTm="94776"/>
    </mc:Choice>
    <mc:Fallback xmlns="">
      <p:transition xmlns:p14="http://schemas.microsoft.com/office/powerpoint/2010/main" spd="slow" advTm="947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6" grpId="0"/>
      <p:bldP spid="32" grpId="0"/>
      <p:bldP spid="34" grpId="0"/>
      <p:bldP spid="34" grpId="1"/>
      <p:bldP spid="35" grpId="0"/>
      <p:bldP spid="37" grpId="0"/>
      <p:bldP spid="3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p:cNvSpPr txBox="1">
            <a:spLocks/>
          </p:cNvSpPr>
          <p:nvPr/>
        </p:nvSpPr>
        <p:spPr>
          <a:xfrm>
            <a:off x="994947" y="2198148"/>
            <a:ext cx="7154106" cy="245481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600" kern="1200">
                <a:solidFill>
                  <a:srgbClr val="FFCC66"/>
                </a:solidFill>
                <a:latin typeface="+mj-lt"/>
                <a:ea typeface="+mj-ea"/>
                <a:cs typeface="+mj-cs"/>
              </a:defRPr>
            </a:lvl1pPr>
          </a:lstStyle>
          <a:p>
            <a:pPr marL="857250" indent="-857250" algn="l">
              <a:buAutoNum type="romanLcPeriod" startAt="2"/>
            </a:pPr>
            <a:r>
              <a:rPr lang="en-US" dirty="0" smtClean="0">
                <a:solidFill>
                  <a:schemeClr val="bg1"/>
                </a:solidFill>
                <a:effectLst>
                  <a:outerShdw blurRad="50800" dist="38100" dir="2700000" algn="tl" rotWithShape="0">
                    <a:srgbClr val="000000">
                      <a:alpha val="43000"/>
                    </a:srgbClr>
                  </a:outerShdw>
                </a:effectLst>
              </a:rPr>
              <a:t>the ray intersection function</a:t>
            </a:r>
            <a:br>
              <a:rPr lang="en-US" dirty="0" smtClean="0">
                <a:solidFill>
                  <a:schemeClr val="bg1"/>
                </a:solidFill>
                <a:effectLst>
                  <a:outerShdw blurRad="50800" dist="38100" dir="2700000" algn="tl" rotWithShape="0">
                    <a:srgbClr val="000000">
                      <a:alpha val="43000"/>
                    </a:srgbClr>
                  </a:outerShdw>
                </a:effectLst>
              </a:rPr>
            </a:br>
            <a:r>
              <a:rPr lang="en-US" dirty="0" smtClean="0">
                <a:solidFill>
                  <a:schemeClr val="bg1"/>
                </a:solidFill>
                <a:effectLst>
                  <a:outerShdw blurRad="50800" dist="38100" dir="2700000" algn="tl" rotWithShape="0">
                    <a:srgbClr val="000000">
                      <a:alpha val="43000"/>
                    </a:srgbClr>
                  </a:outerShdw>
                </a:effectLst>
              </a:rPr>
              <a:t>(for 3</a:t>
            </a:r>
            <a:r>
              <a:rPr lang="en-US" baseline="30000" dirty="0" smtClean="0">
                <a:solidFill>
                  <a:schemeClr val="bg1"/>
                </a:solidFill>
                <a:effectLst>
                  <a:outerShdw blurRad="50800" dist="38100" dir="2700000" algn="tl" rotWithShape="0">
                    <a:srgbClr val="000000">
                      <a:alpha val="43000"/>
                    </a:srgbClr>
                  </a:outerShdw>
                </a:effectLst>
              </a:rPr>
              <a:t>rd</a:t>
            </a:r>
            <a:r>
              <a:rPr lang="en-US" dirty="0" smtClean="0">
                <a:solidFill>
                  <a:schemeClr val="bg1"/>
                </a:solidFill>
                <a:effectLst>
                  <a:outerShdw blurRad="50800" dist="38100" dir="2700000" algn="tl" rotWithShape="0">
                    <a:srgbClr val="000000">
                      <a:alpha val="43000"/>
                    </a:srgbClr>
                  </a:outerShdw>
                </a:effectLst>
              </a:rPr>
              <a:t> order Seidel aberrations)</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135608260"/>
      </p:ext>
    </p:extLst>
  </p:cSld>
  <p:clrMapOvr>
    <a:masterClrMapping/>
  </p:clrMapOvr>
  <mc:AlternateContent xmlns:mc="http://schemas.openxmlformats.org/markup-compatibility/2006" xmlns:p14="http://schemas.microsoft.com/office/powerpoint/2010/main">
    <mc:Choice Requires="p14">
      <p:transition spd="slow" p14:dur="2000" advTm="14478"/>
    </mc:Choice>
    <mc:Fallback xmlns="">
      <p:transition xmlns:p14="http://schemas.microsoft.com/office/powerpoint/2010/main" spd="slow" advTm="14478"/>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l="7212" t="19756" b="1478"/>
          <a:stretch/>
        </p:blipFill>
        <p:spPr>
          <a:xfrm>
            <a:off x="1603611" y="269227"/>
            <a:ext cx="5908799" cy="5015836"/>
          </a:xfrm>
          <a:prstGeom prst="rect">
            <a:avLst/>
          </a:prstGeom>
        </p:spPr>
      </p:pic>
      <p:sp>
        <p:nvSpPr>
          <p:cNvPr id="7" name="TextBox 6"/>
          <p:cNvSpPr txBox="1"/>
          <p:nvPr/>
        </p:nvSpPr>
        <p:spPr>
          <a:xfrm>
            <a:off x="6336912" y="820794"/>
            <a:ext cx="1394420" cy="369332"/>
          </a:xfrm>
          <a:prstGeom prst="rect">
            <a:avLst/>
          </a:prstGeom>
          <a:noFill/>
        </p:spPr>
        <p:txBody>
          <a:bodyPr wrap="square" rtlCol="0">
            <a:spAutoFit/>
          </a:bodyPr>
          <a:lstStyle/>
          <a:p>
            <a:r>
              <a:rPr lang="en-US" dirty="0" smtClean="0">
                <a:solidFill>
                  <a:srgbClr val="F2F2F2"/>
                </a:solidFill>
                <a:effectLst>
                  <a:outerShdw blurRad="50800" dist="38100" dir="2700000" algn="tl" rotWithShape="0">
                    <a:prstClr val="black">
                      <a:alpha val="40000"/>
                    </a:prstClr>
                  </a:outerShdw>
                </a:effectLst>
              </a:rPr>
              <a:t>sensor plane</a:t>
            </a:r>
            <a:endParaRPr lang="en-US" sz="1400" dirty="0">
              <a:solidFill>
                <a:srgbClr val="F2F2F2"/>
              </a:solidFill>
              <a:effectLst>
                <a:outerShdw blurRad="50800" dist="38100" dir="2700000" algn="tl" rotWithShape="0">
                  <a:prstClr val="black">
                    <a:alpha val="40000"/>
                  </a:prstClr>
                </a:outerShdw>
              </a:effectLst>
            </a:endParaRPr>
          </a:p>
        </p:txBody>
      </p:sp>
      <p:sp>
        <p:nvSpPr>
          <p:cNvPr id="13" name="TextBox 12"/>
          <p:cNvSpPr txBox="1"/>
          <p:nvPr/>
        </p:nvSpPr>
        <p:spPr>
          <a:xfrm>
            <a:off x="7321796" y="1811626"/>
            <a:ext cx="1515687" cy="369332"/>
          </a:xfrm>
          <a:prstGeom prst="rect">
            <a:avLst/>
          </a:prstGeom>
          <a:noFill/>
        </p:spPr>
        <p:txBody>
          <a:bodyPr wrap="square" rtlCol="0">
            <a:spAutoFit/>
          </a:bodyPr>
          <a:lstStyle/>
          <a:p>
            <a:r>
              <a:rPr lang="en-US" dirty="0">
                <a:solidFill>
                  <a:srgbClr val="F2F2F2"/>
                </a:solidFill>
                <a:effectLst>
                  <a:outerShdw blurRad="50800" dist="38100" dir="2700000" algn="tl" rotWithShape="0">
                    <a:prstClr val="black">
                      <a:alpha val="40000"/>
                    </a:prstClr>
                  </a:outerShdw>
                </a:effectLst>
              </a:rPr>
              <a:t>i</a:t>
            </a:r>
            <a:r>
              <a:rPr lang="en-US" dirty="0" smtClean="0">
                <a:solidFill>
                  <a:srgbClr val="F2F2F2"/>
                </a:solidFill>
                <a:effectLst>
                  <a:outerShdw blurRad="50800" dist="38100" dir="2700000" algn="tl" rotWithShape="0">
                    <a:prstClr val="black">
                      <a:alpha val="40000"/>
                    </a:prstClr>
                  </a:outerShdw>
                </a:effectLst>
              </a:rPr>
              <a:t>n-focus plane</a:t>
            </a:r>
            <a:endParaRPr lang="en-US" sz="1400" dirty="0">
              <a:solidFill>
                <a:srgbClr val="F2F2F2"/>
              </a:solidFill>
              <a:effectLst>
                <a:outerShdw blurRad="50800" dist="38100" dir="2700000" algn="tl" rotWithShape="0">
                  <a:prstClr val="black">
                    <a:alpha val="40000"/>
                  </a:prstClr>
                </a:outerShdw>
              </a:effectLst>
            </a:endParaRPr>
          </a:p>
        </p:txBody>
      </p:sp>
      <p:sp>
        <p:nvSpPr>
          <p:cNvPr id="20" name="TextBox 19"/>
          <p:cNvSpPr txBox="1"/>
          <p:nvPr/>
        </p:nvSpPr>
        <p:spPr>
          <a:xfrm>
            <a:off x="790212" y="5599934"/>
            <a:ext cx="7538175" cy="461665"/>
          </a:xfrm>
          <a:prstGeom prst="rect">
            <a:avLst/>
          </a:prstGeom>
          <a:noFill/>
        </p:spPr>
        <p:txBody>
          <a:bodyPr wrap="square" rtlCol="0">
            <a:spAutoFit/>
          </a:bodyPr>
          <a:lstStyle/>
          <a:p>
            <a:r>
              <a:rPr lang="en-US" sz="2400" dirty="0" smtClean="0">
                <a:solidFill>
                  <a:schemeClr val="bg1"/>
                </a:solidFill>
                <a:effectLst>
                  <a:outerShdw blurRad="50800" dist="38100" dir="2700000" algn="tl" rotWithShape="0">
                    <a:prstClr val="black">
                      <a:alpha val="40000"/>
                    </a:prstClr>
                  </a:outerShdw>
                </a:effectLst>
              </a:rPr>
              <a:t>ray intersection   </a:t>
            </a:r>
            <a:r>
              <a:rPr lang="en-US" sz="2400" dirty="0" smtClean="0">
                <a:solidFill>
                  <a:srgbClr val="FFFFFF"/>
                </a:solidFill>
                <a:effectLst>
                  <a:outerShdw blurRad="50800" dist="38100" dir="2700000" algn="tl" rotWithShape="0">
                    <a:prstClr val="black">
                      <a:alpha val="40000"/>
                    </a:prstClr>
                  </a:outerShdw>
                </a:effectLst>
              </a:rPr>
              <a:t>=</a:t>
            </a:r>
            <a:r>
              <a:rPr lang="en-US" sz="2400" dirty="0" smtClean="0">
                <a:solidFill>
                  <a:srgbClr val="FF0000"/>
                </a:solidFill>
                <a:effectLst>
                  <a:outerShdw blurRad="50800" dist="38100" dir="2700000" algn="tl" rotWithShape="0">
                    <a:prstClr val="black">
                      <a:alpha val="40000"/>
                    </a:prstClr>
                  </a:outerShdw>
                </a:effectLst>
              </a:rPr>
              <a:t>   perspective</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FFFF00"/>
                </a:solidFill>
                <a:effectLst>
                  <a:outerShdw blurRad="50800" dist="38100" dir="2700000" algn="tl" rotWithShape="0">
                    <a:prstClr val="black">
                      <a:alpha val="40000"/>
                    </a:prstClr>
                  </a:outerShdw>
                </a:effectLst>
              </a:rPr>
              <a:t>defocus</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00FF00"/>
                </a:solidFill>
                <a:effectLst>
                  <a:outerShdw blurRad="50800" dist="38100" dir="2700000" algn="tl" rotWithShape="0">
                    <a:prstClr val="black">
                      <a:alpha val="40000"/>
                    </a:prstClr>
                  </a:outerShdw>
                </a:effectLst>
              </a:rPr>
              <a:t>aberration</a:t>
            </a:r>
            <a:endParaRPr lang="en-US" sz="2400" dirty="0">
              <a:solidFill>
                <a:srgbClr val="00FF00"/>
              </a:solidFill>
              <a:effectLst>
                <a:outerShdw blurRad="50800" dist="38100" dir="2700000" algn="tl" rotWithShape="0">
                  <a:prstClr val="black">
                    <a:alpha val="40000"/>
                  </a:prstClr>
                </a:outerShdw>
              </a:effectLst>
            </a:endParaRPr>
          </a:p>
        </p:txBody>
      </p:sp>
      <p:pic>
        <p:nvPicPr>
          <p:cNvPr id="23" name="Picture 22"/>
          <p:cNvPicPr>
            <a:picLocks noChangeAspect="1"/>
          </p:cNvPicPr>
          <p:nvPr/>
        </p:nvPicPr>
        <p:blipFill>
          <a:blip r:embed="rId5"/>
          <a:stretch>
            <a:fillRect/>
          </a:stretch>
        </p:blipFill>
        <p:spPr>
          <a:xfrm>
            <a:off x="3449328" y="2908737"/>
            <a:ext cx="886558" cy="329293"/>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6"/>
          <a:stretch>
            <a:fillRect/>
          </a:stretch>
        </p:blipFill>
        <p:spPr>
          <a:xfrm>
            <a:off x="1749936" y="2021206"/>
            <a:ext cx="700334" cy="331066"/>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5"/>
          <a:stretch>
            <a:fillRect/>
          </a:stretch>
        </p:blipFill>
        <p:spPr>
          <a:xfrm>
            <a:off x="1393011" y="6120129"/>
            <a:ext cx="886558" cy="329293"/>
          </a:xfrm>
          <a:prstGeom prst="rect">
            <a:avLst/>
          </a:prstGeom>
          <a:effectLst/>
        </p:spPr>
      </p:pic>
      <p:pic>
        <p:nvPicPr>
          <p:cNvPr id="26" name="Picture 25"/>
          <p:cNvPicPr>
            <a:picLocks noChangeAspect="1"/>
          </p:cNvPicPr>
          <p:nvPr/>
        </p:nvPicPr>
        <p:blipFill>
          <a:blip r:embed="rId7"/>
          <a:stretch>
            <a:fillRect/>
          </a:stretch>
        </p:blipFill>
        <p:spPr>
          <a:xfrm>
            <a:off x="4026557" y="6196952"/>
            <a:ext cx="139700" cy="152400"/>
          </a:xfrm>
          <a:prstGeom prst="rect">
            <a:avLst/>
          </a:prstGeom>
          <a:effectLst>
            <a:outerShdw blurRad="50800" dist="38100" dir="2700000" algn="tl" rotWithShape="0">
              <a:prstClr val="black">
                <a:alpha val="40000"/>
              </a:prstClr>
            </a:outerShdw>
          </a:effectLst>
        </p:spPr>
      </p:pic>
      <p:cxnSp>
        <p:nvCxnSpPr>
          <p:cNvPr id="29" name="Straight Arrow Connector 28"/>
          <p:cNvCxnSpPr/>
          <p:nvPr/>
        </p:nvCxnSpPr>
        <p:spPr>
          <a:xfrm flipH="1">
            <a:off x="4718194" y="2355520"/>
            <a:ext cx="193900" cy="116951"/>
          </a:xfrm>
          <a:prstGeom prst="straightConnector1">
            <a:avLst/>
          </a:prstGeom>
          <a:ln w="12700" cmpd="sng">
            <a:solidFill>
              <a:srgbClr val="FFFF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4417828" y="2588402"/>
            <a:ext cx="164635" cy="191669"/>
          </a:xfrm>
          <a:prstGeom prst="straightConnector1">
            <a:avLst/>
          </a:prstGeom>
          <a:ln w="12700" cmpd="sng">
            <a:solidFill>
              <a:srgbClr val="00FF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8"/>
          <a:stretch>
            <a:fillRect/>
          </a:stretch>
        </p:blipFill>
        <p:spPr>
          <a:xfrm>
            <a:off x="5321957" y="6114276"/>
            <a:ext cx="1155700" cy="317500"/>
          </a:xfrm>
          <a:prstGeom prst="rect">
            <a:avLst/>
          </a:prstGeom>
        </p:spPr>
      </p:pic>
      <p:pic>
        <p:nvPicPr>
          <p:cNvPr id="38" name="Picture 37"/>
          <p:cNvPicPr>
            <a:picLocks noChangeAspect="1"/>
          </p:cNvPicPr>
          <p:nvPr/>
        </p:nvPicPr>
        <p:blipFill>
          <a:blip r:embed="rId9"/>
          <a:stretch>
            <a:fillRect/>
          </a:stretch>
        </p:blipFill>
        <p:spPr>
          <a:xfrm>
            <a:off x="4240028" y="2530258"/>
            <a:ext cx="177800" cy="139700"/>
          </a:xfrm>
          <a:prstGeom prst="rect">
            <a:avLst/>
          </a:prstGeom>
          <a:effectLst>
            <a:outerShdw blurRad="50800" dist="38100" dir="2700000" algn="tl" rotWithShape="0">
              <a:prstClr val="black">
                <a:alpha val="40000"/>
              </a:prstClr>
            </a:outerShdw>
          </a:effectLst>
        </p:spPr>
      </p:pic>
      <p:pic>
        <p:nvPicPr>
          <p:cNvPr id="45" name="Picture 44"/>
          <p:cNvPicPr>
            <a:picLocks noChangeAspect="1"/>
          </p:cNvPicPr>
          <p:nvPr/>
        </p:nvPicPr>
        <p:blipFill>
          <a:blip r:embed="rId7"/>
          <a:stretch>
            <a:fillRect/>
          </a:stretch>
        </p:blipFill>
        <p:spPr>
          <a:xfrm>
            <a:off x="4927243" y="2396271"/>
            <a:ext cx="139700" cy="152400"/>
          </a:xfrm>
          <a:prstGeom prst="rect">
            <a:avLst/>
          </a:prstGeom>
          <a:effectLst>
            <a:outerShdw blurRad="50800" dist="38100" dir="2700000" algn="tl" rotWithShape="0">
              <a:prstClr val="black">
                <a:alpha val="40000"/>
              </a:prstClr>
            </a:outerShdw>
          </a:effectLst>
        </p:spPr>
      </p:pic>
      <p:pic>
        <p:nvPicPr>
          <p:cNvPr id="47" name="Picture 46"/>
          <p:cNvPicPr>
            <a:picLocks noChangeAspect="1"/>
          </p:cNvPicPr>
          <p:nvPr/>
        </p:nvPicPr>
        <p:blipFill>
          <a:blip r:embed="rId9"/>
          <a:stretch>
            <a:fillRect/>
          </a:stretch>
        </p:blipFill>
        <p:spPr>
          <a:xfrm>
            <a:off x="7512410" y="6196952"/>
            <a:ext cx="177800" cy="1397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361614630"/>
      </p:ext>
    </p:extLst>
  </p:cSld>
  <p:clrMapOvr>
    <a:masterClrMapping/>
  </p:clrMapOvr>
  <mc:AlternateContent xmlns:mc="http://schemas.openxmlformats.org/markup-compatibility/2006" xmlns:p14="http://schemas.microsoft.com/office/powerpoint/2010/main">
    <mc:Choice Requires="p14">
      <p:transition p14:dur="210" advTm="23969">
        <p:fade/>
      </p:transition>
    </mc:Choice>
    <mc:Fallback xmlns="">
      <p:transition xmlns:p14="http://schemas.microsoft.com/office/powerpoint/2010/main" advTm="2396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4">
            <a:extLst>
              <a:ext uri="{28A0092B-C50C-407E-A947-70E740481C1C}">
                <a14:useLocalDpi xmlns:a14="http://schemas.microsoft.com/office/drawing/2010/main" val="0"/>
              </a:ext>
            </a:extLst>
          </a:blip>
          <a:srcRect l="7212" t="19756" b="1478"/>
          <a:stretch/>
        </p:blipFill>
        <p:spPr>
          <a:xfrm>
            <a:off x="1603611" y="269227"/>
            <a:ext cx="5908799" cy="5015836"/>
          </a:xfrm>
          <a:prstGeom prst="rect">
            <a:avLst/>
          </a:prstGeom>
        </p:spPr>
      </p:pic>
      <p:cxnSp>
        <p:nvCxnSpPr>
          <p:cNvPr id="27" name="Straight Arrow Connector 26"/>
          <p:cNvCxnSpPr/>
          <p:nvPr/>
        </p:nvCxnSpPr>
        <p:spPr>
          <a:xfrm flipH="1">
            <a:off x="4718194" y="2355520"/>
            <a:ext cx="193900" cy="116951"/>
          </a:xfrm>
          <a:prstGeom prst="straightConnector1">
            <a:avLst/>
          </a:prstGeom>
          <a:ln w="12700" cmpd="sng">
            <a:solidFill>
              <a:srgbClr val="FFFF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417828" y="2588402"/>
            <a:ext cx="164635" cy="191669"/>
          </a:xfrm>
          <a:prstGeom prst="straightConnector1">
            <a:avLst/>
          </a:prstGeom>
          <a:ln w="12700" cmpd="sng">
            <a:solidFill>
              <a:srgbClr val="00FF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5"/>
          <a:stretch>
            <a:fillRect/>
          </a:stretch>
        </p:blipFill>
        <p:spPr>
          <a:xfrm>
            <a:off x="4240028" y="2530258"/>
            <a:ext cx="177800" cy="139700"/>
          </a:xfrm>
          <a:prstGeom prst="rect">
            <a:avLst/>
          </a:prstGeom>
          <a:effectLst>
            <a:outerShdw blurRad="50800" dist="38100" dir="2700000" algn="tl" rotWithShape="0">
              <a:prstClr val="black">
                <a:alpha val="40000"/>
              </a:prstClr>
            </a:outerShdw>
          </a:effectLst>
        </p:spPr>
      </p:pic>
      <p:pic>
        <p:nvPicPr>
          <p:cNvPr id="41" name="Picture 40"/>
          <p:cNvPicPr>
            <a:picLocks noChangeAspect="1"/>
          </p:cNvPicPr>
          <p:nvPr/>
        </p:nvPicPr>
        <p:blipFill rotWithShape="1">
          <a:blip r:embed="rId6">
            <a:extLst>
              <a:ext uri="{28A0092B-C50C-407E-A947-70E740481C1C}">
                <a14:useLocalDpi xmlns:a14="http://schemas.microsoft.com/office/drawing/2010/main" val="0"/>
              </a:ext>
            </a:extLst>
          </a:blip>
          <a:srcRect l="7212" t="19756" b="1478"/>
          <a:stretch/>
        </p:blipFill>
        <p:spPr>
          <a:xfrm>
            <a:off x="1603611" y="269225"/>
            <a:ext cx="5908801" cy="5015838"/>
          </a:xfrm>
          <a:prstGeom prst="rect">
            <a:avLst/>
          </a:prstGeom>
        </p:spPr>
      </p:pic>
      <p:sp>
        <p:nvSpPr>
          <p:cNvPr id="7" name="TextBox 6"/>
          <p:cNvSpPr txBox="1"/>
          <p:nvPr/>
        </p:nvSpPr>
        <p:spPr>
          <a:xfrm>
            <a:off x="6336912" y="820794"/>
            <a:ext cx="1394420" cy="369332"/>
          </a:xfrm>
          <a:prstGeom prst="rect">
            <a:avLst/>
          </a:prstGeom>
          <a:noFill/>
        </p:spPr>
        <p:txBody>
          <a:bodyPr wrap="square" rtlCol="0">
            <a:spAutoFit/>
          </a:bodyPr>
          <a:lstStyle/>
          <a:p>
            <a:r>
              <a:rPr lang="en-US" dirty="0" smtClean="0">
                <a:solidFill>
                  <a:srgbClr val="F2F2F2"/>
                </a:solidFill>
                <a:effectLst>
                  <a:outerShdw blurRad="50800" dist="38100" dir="2700000" algn="tl" rotWithShape="0">
                    <a:prstClr val="black">
                      <a:alpha val="40000"/>
                    </a:prstClr>
                  </a:outerShdw>
                </a:effectLst>
              </a:rPr>
              <a:t>sensor plane</a:t>
            </a:r>
            <a:endParaRPr lang="en-US" sz="1400" dirty="0">
              <a:solidFill>
                <a:srgbClr val="F2F2F2"/>
              </a:solidFill>
              <a:effectLst>
                <a:outerShdw blurRad="50800" dist="38100" dir="2700000" algn="tl" rotWithShape="0">
                  <a:prstClr val="black">
                    <a:alpha val="40000"/>
                  </a:prstClr>
                </a:outerShdw>
              </a:effectLst>
            </a:endParaRPr>
          </a:p>
        </p:txBody>
      </p:sp>
      <p:sp>
        <p:nvSpPr>
          <p:cNvPr id="13" name="TextBox 12"/>
          <p:cNvSpPr txBox="1"/>
          <p:nvPr/>
        </p:nvSpPr>
        <p:spPr>
          <a:xfrm>
            <a:off x="7321796" y="1811626"/>
            <a:ext cx="1515687" cy="369332"/>
          </a:xfrm>
          <a:prstGeom prst="rect">
            <a:avLst/>
          </a:prstGeom>
          <a:noFill/>
        </p:spPr>
        <p:txBody>
          <a:bodyPr wrap="square" rtlCol="0">
            <a:spAutoFit/>
          </a:bodyPr>
          <a:lstStyle/>
          <a:p>
            <a:r>
              <a:rPr lang="en-US" dirty="0">
                <a:solidFill>
                  <a:srgbClr val="F2F2F2"/>
                </a:solidFill>
                <a:effectLst>
                  <a:outerShdw blurRad="50800" dist="38100" dir="2700000" algn="tl" rotWithShape="0">
                    <a:prstClr val="black">
                      <a:alpha val="40000"/>
                    </a:prstClr>
                  </a:outerShdw>
                </a:effectLst>
              </a:rPr>
              <a:t>i</a:t>
            </a:r>
            <a:r>
              <a:rPr lang="en-US" dirty="0" smtClean="0">
                <a:solidFill>
                  <a:srgbClr val="F2F2F2"/>
                </a:solidFill>
                <a:effectLst>
                  <a:outerShdw blurRad="50800" dist="38100" dir="2700000" algn="tl" rotWithShape="0">
                    <a:prstClr val="black">
                      <a:alpha val="40000"/>
                    </a:prstClr>
                  </a:outerShdw>
                </a:effectLst>
              </a:rPr>
              <a:t>n-focus plane</a:t>
            </a:r>
            <a:endParaRPr lang="en-US" sz="1400" dirty="0">
              <a:solidFill>
                <a:srgbClr val="F2F2F2"/>
              </a:solidFill>
              <a:effectLst>
                <a:outerShdw blurRad="50800" dist="38100" dir="2700000" algn="tl" rotWithShape="0">
                  <a:prstClr val="black">
                    <a:alpha val="40000"/>
                  </a:prstClr>
                </a:outerShdw>
              </a:effectLst>
            </a:endParaRPr>
          </a:p>
        </p:txBody>
      </p:sp>
      <p:sp>
        <p:nvSpPr>
          <p:cNvPr id="20" name="TextBox 19"/>
          <p:cNvSpPr txBox="1"/>
          <p:nvPr/>
        </p:nvSpPr>
        <p:spPr>
          <a:xfrm>
            <a:off x="790212" y="5599934"/>
            <a:ext cx="7538175" cy="461665"/>
          </a:xfrm>
          <a:prstGeom prst="rect">
            <a:avLst/>
          </a:prstGeom>
          <a:noFill/>
        </p:spPr>
        <p:txBody>
          <a:bodyPr wrap="square" rtlCol="0">
            <a:spAutoFit/>
          </a:bodyPr>
          <a:lstStyle/>
          <a:p>
            <a:r>
              <a:rPr lang="en-US" sz="2400" dirty="0" smtClean="0">
                <a:solidFill>
                  <a:schemeClr val="bg1"/>
                </a:solidFill>
                <a:effectLst>
                  <a:outerShdw blurRad="50800" dist="38100" dir="2700000" algn="tl" rotWithShape="0">
                    <a:prstClr val="black">
                      <a:alpha val="40000"/>
                    </a:prstClr>
                  </a:outerShdw>
                </a:effectLst>
              </a:rPr>
              <a:t>ray intersection   </a:t>
            </a:r>
            <a:r>
              <a:rPr lang="en-US" sz="2400" dirty="0" smtClean="0">
                <a:solidFill>
                  <a:srgbClr val="FFFFFF"/>
                </a:solidFill>
                <a:effectLst>
                  <a:outerShdw blurRad="50800" dist="38100" dir="2700000" algn="tl" rotWithShape="0">
                    <a:prstClr val="black">
                      <a:alpha val="40000"/>
                    </a:prstClr>
                  </a:outerShdw>
                </a:effectLst>
              </a:rPr>
              <a:t>=</a:t>
            </a:r>
            <a:r>
              <a:rPr lang="en-US" sz="2400" dirty="0" smtClean="0">
                <a:solidFill>
                  <a:srgbClr val="FF0000"/>
                </a:solidFill>
                <a:effectLst>
                  <a:outerShdw blurRad="50800" dist="38100" dir="2700000" algn="tl" rotWithShape="0">
                    <a:prstClr val="black">
                      <a:alpha val="40000"/>
                    </a:prstClr>
                  </a:outerShdw>
                </a:effectLst>
              </a:rPr>
              <a:t>   perspective</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FFFF00"/>
                </a:solidFill>
                <a:effectLst>
                  <a:outerShdw blurRad="50800" dist="38100" dir="2700000" algn="tl" rotWithShape="0">
                    <a:prstClr val="black">
                      <a:alpha val="40000"/>
                    </a:prstClr>
                  </a:outerShdw>
                </a:effectLst>
              </a:rPr>
              <a:t>defocus</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00FF00"/>
                </a:solidFill>
                <a:effectLst>
                  <a:outerShdw blurRad="50800" dist="38100" dir="2700000" algn="tl" rotWithShape="0">
                    <a:prstClr val="black">
                      <a:alpha val="40000"/>
                    </a:prstClr>
                  </a:outerShdw>
                </a:effectLst>
              </a:rPr>
              <a:t>aberration</a:t>
            </a:r>
            <a:endParaRPr lang="en-US" sz="2400" dirty="0">
              <a:solidFill>
                <a:srgbClr val="00FF00"/>
              </a:solidFill>
              <a:effectLst>
                <a:outerShdw blurRad="50800" dist="38100" dir="2700000" algn="tl" rotWithShape="0">
                  <a:prstClr val="black">
                    <a:alpha val="40000"/>
                  </a:prstClr>
                </a:outerShdw>
              </a:effectLst>
            </a:endParaRPr>
          </a:p>
        </p:txBody>
      </p:sp>
      <p:pic>
        <p:nvPicPr>
          <p:cNvPr id="23" name="Picture 22"/>
          <p:cNvPicPr>
            <a:picLocks noChangeAspect="1"/>
          </p:cNvPicPr>
          <p:nvPr/>
        </p:nvPicPr>
        <p:blipFill>
          <a:blip r:embed="rId7"/>
          <a:stretch>
            <a:fillRect/>
          </a:stretch>
        </p:blipFill>
        <p:spPr>
          <a:xfrm>
            <a:off x="5652778" y="1668503"/>
            <a:ext cx="886558" cy="329293"/>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8"/>
          <a:stretch>
            <a:fillRect/>
          </a:stretch>
        </p:blipFill>
        <p:spPr>
          <a:xfrm>
            <a:off x="3959736" y="354331"/>
            <a:ext cx="700334" cy="331066"/>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7"/>
          <a:stretch>
            <a:fillRect/>
          </a:stretch>
        </p:blipFill>
        <p:spPr>
          <a:xfrm>
            <a:off x="1393011" y="6120129"/>
            <a:ext cx="886558" cy="329293"/>
          </a:xfrm>
          <a:prstGeom prst="rect">
            <a:avLst/>
          </a:prstGeom>
          <a:effectLst/>
        </p:spPr>
      </p:pic>
      <p:pic>
        <p:nvPicPr>
          <p:cNvPr id="16" name="Picture 15"/>
          <p:cNvPicPr>
            <a:picLocks noChangeAspect="1"/>
          </p:cNvPicPr>
          <p:nvPr/>
        </p:nvPicPr>
        <p:blipFill>
          <a:blip r:embed="rId9"/>
          <a:stretch>
            <a:fillRect/>
          </a:stretch>
        </p:blipFill>
        <p:spPr>
          <a:xfrm>
            <a:off x="4927243" y="2396271"/>
            <a:ext cx="139700" cy="152400"/>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9"/>
          <a:stretch>
            <a:fillRect/>
          </a:stretch>
        </p:blipFill>
        <p:spPr>
          <a:xfrm>
            <a:off x="4026557" y="6196952"/>
            <a:ext cx="139700" cy="152400"/>
          </a:xfrm>
          <a:prstGeom prst="rect">
            <a:avLst/>
          </a:prstGeom>
          <a:effectLst>
            <a:outerShdw blurRad="50800" dist="38100" dir="2700000" algn="tl" rotWithShape="0">
              <a:prstClr val="black">
                <a:alpha val="40000"/>
              </a:prstClr>
            </a:outerShdw>
          </a:effectLst>
        </p:spPr>
      </p:pic>
      <p:cxnSp>
        <p:nvCxnSpPr>
          <p:cNvPr id="29" name="Straight Arrow Connector 28"/>
          <p:cNvCxnSpPr/>
          <p:nvPr/>
        </p:nvCxnSpPr>
        <p:spPr>
          <a:xfrm flipV="1">
            <a:off x="5022850" y="1997796"/>
            <a:ext cx="197696" cy="231054"/>
          </a:xfrm>
          <a:prstGeom prst="straightConnector1">
            <a:avLst/>
          </a:prstGeom>
          <a:ln w="12700" cmpd="sng">
            <a:solidFill>
              <a:srgbClr val="FFFF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321957" y="1909479"/>
            <a:ext cx="173661" cy="0"/>
          </a:xfrm>
          <a:prstGeom prst="straightConnector1">
            <a:avLst/>
          </a:prstGeom>
          <a:ln w="12700" cmpd="sng">
            <a:solidFill>
              <a:srgbClr val="00FF00"/>
            </a:solidFill>
            <a:headEnd type="none"/>
            <a:tailEnd type="stealth" w="lg" len="med"/>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10"/>
          <a:stretch>
            <a:fillRect/>
          </a:stretch>
        </p:blipFill>
        <p:spPr>
          <a:xfrm>
            <a:off x="5321957" y="6114276"/>
            <a:ext cx="1155700" cy="317500"/>
          </a:xfrm>
          <a:prstGeom prst="rect">
            <a:avLst/>
          </a:prstGeom>
        </p:spPr>
      </p:pic>
      <p:pic>
        <p:nvPicPr>
          <p:cNvPr id="36" name="Picture 35"/>
          <p:cNvPicPr>
            <a:picLocks noChangeAspect="1"/>
          </p:cNvPicPr>
          <p:nvPr/>
        </p:nvPicPr>
        <p:blipFill>
          <a:blip r:embed="rId11"/>
          <a:stretch>
            <a:fillRect/>
          </a:stretch>
        </p:blipFill>
        <p:spPr>
          <a:xfrm>
            <a:off x="6823211" y="6096717"/>
            <a:ext cx="1549400" cy="317500"/>
          </a:xfrm>
          <a:prstGeom prst="rect">
            <a:avLst/>
          </a:prstGeom>
        </p:spPr>
      </p:pic>
      <p:pic>
        <p:nvPicPr>
          <p:cNvPr id="38" name="Picture 37"/>
          <p:cNvPicPr>
            <a:picLocks noChangeAspect="1"/>
          </p:cNvPicPr>
          <p:nvPr/>
        </p:nvPicPr>
        <p:blipFill>
          <a:blip r:embed="rId5"/>
          <a:stretch>
            <a:fillRect/>
          </a:stretch>
        </p:blipFill>
        <p:spPr>
          <a:xfrm>
            <a:off x="5272157" y="1706423"/>
            <a:ext cx="177800" cy="139700"/>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5"/>
          <a:stretch>
            <a:fillRect/>
          </a:stretch>
        </p:blipFill>
        <p:spPr>
          <a:xfrm>
            <a:off x="7512410" y="6196952"/>
            <a:ext cx="177800" cy="1397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80939828"/>
      </p:ext>
    </p:extLst>
  </p:cSld>
  <p:clrMapOvr>
    <a:masterClrMapping/>
  </p:clrMapOvr>
  <mc:AlternateContent xmlns:mc="http://schemas.openxmlformats.org/markup-compatibility/2006" xmlns:p14="http://schemas.microsoft.com/office/powerpoint/2010/main">
    <mc:Choice Requires="p14">
      <p:transition p14:dur="210" advTm="11302">
        <p:fade/>
      </p:transition>
    </mc:Choice>
    <mc:Fallback xmlns="">
      <p:transition xmlns:p14="http://schemas.microsoft.com/office/powerpoint/2010/main" advTm="11302">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798" y="-976488"/>
            <a:ext cx="7874000" cy="7874000"/>
          </a:xfrm>
          <a:prstGeom prst="rect">
            <a:avLst/>
          </a:prstGeom>
        </p:spPr>
      </p:pic>
      <p:grpSp>
        <p:nvGrpSpPr>
          <p:cNvPr id="12" name="Group 11"/>
          <p:cNvGrpSpPr/>
          <p:nvPr/>
        </p:nvGrpSpPr>
        <p:grpSpPr>
          <a:xfrm>
            <a:off x="215900" y="5023334"/>
            <a:ext cx="1663700" cy="1694965"/>
            <a:chOff x="7223770" y="5376080"/>
            <a:chExt cx="756273" cy="763924"/>
          </a:xfrm>
          <a:effectLst>
            <a:outerShdw blurRad="50800" dist="38100" dir="2700000" algn="tl" rotWithShape="0">
              <a:prstClr val="black">
                <a:alpha val="40000"/>
              </a:prstClr>
            </a:outerShdw>
          </a:effectLst>
        </p:grpSpPr>
        <p:sp>
          <p:nvSpPr>
            <p:cNvPr id="13" name="Rectangle 12"/>
            <p:cNvSpPr/>
            <p:nvPr/>
          </p:nvSpPr>
          <p:spPr>
            <a:xfrm>
              <a:off x="7223770" y="5376080"/>
              <a:ext cx="756273" cy="763924"/>
            </a:xfrm>
            <a:prstGeom prst="rect">
              <a:avLst/>
            </a:prstGeom>
            <a:solidFill>
              <a:srgbClr val="000000"/>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nvGrpSpPr>
            <p:cNvPr id="14" name="Group 13"/>
            <p:cNvGrpSpPr>
              <a:grpSpLocks/>
            </p:cNvGrpSpPr>
            <p:nvPr/>
          </p:nvGrpSpPr>
          <p:grpSpPr>
            <a:xfrm>
              <a:off x="7321396" y="5490406"/>
              <a:ext cx="575999" cy="540000"/>
              <a:chOff x="3870025" y="1819679"/>
              <a:chExt cx="1008000" cy="943200"/>
            </a:xfrm>
            <a:solidFill>
              <a:schemeClr val="bg1"/>
            </a:solidFill>
          </p:grpSpPr>
          <p:sp>
            <p:nvSpPr>
              <p:cNvPr id="15" name="Rectangle 14"/>
              <p:cNvSpPr/>
              <p:nvPr/>
            </p:nvSpPr>
            <p:spPr>
              <a:xfrm>
                <a:off x="3870025" y="1819679"/>
                <a:ext cx="1008000" cy="943200"/>
              </a:xfrm>
              <a:prstGeom prst="rect">
                <a:avLst/>
              </a:prstGeom>
              <a:solidFill>
                <a:schemeClr val="tx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sp>
          <p:pic>
            <p:nvPicPr>
              <p:cNvPr id="16" name="Picture 15" descr="pillbox.png"/>
              <p:cNvPicPr>
                <a:picLocks/>
              </p:cNvPicPr>
              <p:nvPr/>
            </p:nvPicPr>
            <p:blipFill>
              <a:blip r:embed="rId5"/>
              <a:stretch>
                <a:fillRect/>
              </a:stretch>
            </p:blipFill>
            <p:spPr>
              <a:xfrm flipV="1">
                <a:off x="4306348" y="2248534"/>
                <a:ext cx="80008" cy="79856"/>
              </a:xfrm>
              <a:prstGeom prst="rect">
                <a:avLst/>
              </a:prstGeom>
              <a:ln w="12700" cmpd="sng">
                <a:solidFill>
                  <a:schemeClr val="tx1"/>
                </a:solidFill>
              </a:ln>
            </p:spPr>
          </p:pic>
        </p:grpSp>
      </p:grpSp>
      <p:sp>
        <p:nvSpPr>
          <p:cNvPr id="9" name="Rectangle 8"/>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sp>
        <p:nvSpPr>
          <p:cNvPr id="10" name="Rectangle 9"/>
          <p:cNvSpPr/>
          <p:nvPr/>
        </p:nvSpPr>
        <p:spPr>
          <a:xfrm>
            <a:off x="3212578" y="241371"/>
            <a:ext cx="1343462"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pupil plane</a:t>
            </a:r>
            <a:endParaRPr lang="en-US" sz="2000" dirty="0">
              <a:effectLst>
                <a:outerShdw blurRad="50800" dist="38100" dir="2700000" algn="tl" rotWithShape="0">
                  <a:srgbClr val="000000">
                    <a:alpha val="43000"/>
                  </a:srgbClr>
                </a:outerShdw>
              </a:effectLst>
            </a:endParaRPr>
          </a:p>
        </p:txBody>
      </p:sp>
      <p:sp>
        <p:nvSpPr>
          <p:cNvPr id="11" name="Rectangle 10"/>
          <p:cNvSpPr/>
          <p:nvPr/>
        </p:nvSpPr>
        <p:spPr>
          <a:xfrm>
            <a:off x="-37652" y="653353"/>
            <a:ext cx="753475" cy="569900"/>
          </a:xfrm>
          <a:prstGeom prst="rect">
            <a:avLst/>
          </a:prstGeom>
        </p:spPr>
        <p:txBody>
          <a:bodyPr wrap="none">
            <a:spAutoFit/>
          </a:bodyPr>
          <a:lstStyle/>
          <a:p>
            <a:pPr>
              <a:lnSpc>
                <a:spcPct val="80000"/>
              </a:lnSpc>
            </a:pPr>
            <a:r>
              <a:rPr lang="en-US" sz="1900" dirty="0" smtClean="0">
                <a:solidFill>
                  <a:schemeClr val="bg1"/>
                </a:solidFill>
                <a:effectLst>
                  <a:outerShdw blurRad="50800" dist="38100" dir="2700000" algn="tl" rotWithShape="0">
                    <a:srgbClr val="000000">
                      <a:alpha val="43000"/>
                    </a:srgbClr>
                  </a:outerShdw>
                </a:effectLst>
              </a:rPr>
              <a:t>scene</a:t>
            </a:r>
            <a:br>
              <a:rPr lang="en-US" sz="1900" dirty="0" smtClean="0">
                <a:solidFill>
                  <a:schemeClr val="bg1"/>
                </a:solidFill>
                <a:effectLst>
                  <a:outerShdw blurRad="50800" dist="38100" dir="2700000" algn="tl" rotWithShape="0">
                    <a:srgbClr val="000000">
                      <a:alpha val="43000"/>
                    </a:srgbClr>
                  </a:outerShdw>
                </a:effectLst>
              </a:rPr>
            </a:br>
            <a:r>
              <a:rPr lang="en-US" sz="1900" dirty="0" smtClean="0">
                <a:solidFill>
                  <a:schemeClr val="bg1"/>
                </a:solidFill>
                <a:effectLst>
                  <a:outerShdw blurRad="50800" dist="38100" dir="2700000" algn="tl" rotWithShape="0">
                    <a:srgbClr val="000000">
                      <a:alpha val="43000"/>
                    </a:srgbClr>
                  </a:outerShdw>
                </a:effectLst>
              </a:rPr>
              <a:t>point</a:t>
            </a:r>
            <a:endParaRPr lang="en-US" sz="1900" dirty="0">
              <a:effectLst>
                <a:outerShdw blurRad="50800" dist="38100" dir="2700000" algn="tl" rotWithShape="0">
                  <a:srgbClr val="000000">
                    <a:alpha val="43000"/>
                  </a:srgbClr>
                </a:outerShdw>
              </a:effectLst>
            </a:endParaRPr>
          </a:p>
        </p:txBody>
      </p:sp>
      <p:sp>
        <p:nvSpPr>
          <p:cNvPr id="17" name="Rectangle 16"/>
          <p:cNvSpPr/>
          <p:nvPr/>
        </p:nvSpPr>
        <p:spPr>
          <a:xfrm>
            <a:off x="352194" y="4442322"/>
            <a:ext cx="1402748" cy="584776"/>
          </a:xfrm>
          <a:prstGeom prst="rect">
            <a:avLst/>
          </a:prstGeom>
        </p:spPr>
        <p:txBody>
          <a:bodyPr wrap="none">
            <a:spAutoFit/>
          </a:bodyPr>
          <a:lstStyle/>
          <a:p>
            <a:pPr algn="ctr"/>
            <a:r>
              <a:rPr lang="en-US" sz="1600" dirty="0" smtClean="0">
                <a:solidFill>
                  <a:schemeClr val="bg1"/>
                </a:solidFill>
                <a:effectLst>
                  <a:outerShdw blurRad="50800" dist="38100" dir="2700000" algn="tl" rotWithShape="0">
                    <a:srgbClr val="000000">
                      <a:alpha val="43000"/>
                    </a:srgbClr>
                  </a:outerShdw>
                </a:effectLst>
              </a:rPr>
              <a:t>2D image</a:t>
            </a:r>
            <a:br>
              <a:rPr lang="en-US" sz="1600" dirty="0" smtClean="0">
                <a:solidFill>
                  <a:schemeClr val="bg1"/>
                </a:solidFill>
                <a:effectLst>
                  <a:outerShdw blurRad="50800" dist="38100" dir="2700000" algn="tl" rotWithShape="0">
                    <a:srgbClr val="000000">
                      <a:alpha val="43000"/>
                    </a:srgbClr>
                  </a:outerShdw>
                </a:effectLst>
              </a:rPr>
            </a:br>
            <a:r>
              <a:rPr lang="en-US" sz="1600" dirty="0" smtClean="0">
                <a:solidFill>
                  <a:schemeClr val="bg1"/>
                </a:solidFill>
                <a:effectLst>
                  <a:outerShdw blurRad="50800" dist="38100" dir="2700000" algn="tl" rotWithShape="0">
                    <a:srgbClr val="000000">
                      <a:alpha val="43000"/>
                    </a:srgbClr>
                  </a:outerShdw>
                </a:effectLst>
              </a:rPr>
              <a:t>(perfect focus)</a:t>
            </a:r>
            <a:endParaRPr lang="en-US" sz="1600" dirty="0">
              <a:effectLst>
                <a:outerShdw blurRad="50800" dist="38100" dir="2700000" algn="tl" rotWithShape="0">
                  <a:srgbClr val="000000">
                    <a:alpha val="43000"/>
                  </a:srgbClr>
                </a:outerShdw>
              </a:effectLst>
            </a:endParaRPr>
          </a:p>
        </p:txBody>
      </p:sp>
      <p:sp>
        <p:nvSpPr>
          <p:cNvPr id="20" name="Oval 19"/>
          <p:cNvSpPr/>
          <p:nvPr/>
        </p:nvSpPr>
        <p:spPr>
          <a:xfrm>
            <a:off x="977675" y="5822725"/>
            <a:ext cx="102050" cy="1020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12027825"/>
      </p:ext>
    </p:extLst>
  </p:cSld>
  <p:clrMapOvr>
    <a:masterClrMapping/>
  </p:clrMapOvr>
  <mc:AlternateContent xmlns:mc="http://schemas.openxmlformats.org/markup-compatibility/2006" xmlns:p14="http://schemas.microsoft.com/office/powerpoint/2010/main">
    <mc:Choice Requires="p14">
      <p:transition p14:dur="210" advTm="15253">
        <p:fade/>
      </p:transition>
    </mc:Choice>
    <mc:Fallback xmlns="">
      <p:transition xmlns:p14="http://schemas.microsoft.com/office/powerpoint/2010/main" advTm="1525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dotdiag_raydisp_field.png"/>
          <p:cNvPicPr>
            <a:picLocks noChangeAspect="1"/>
          </p:cNvPicPr>
          <p:nvPr/>
        </p:nvPicPr>
        <p:blipFill rotWithShape="1">
          <a:blip r:embed="rId3">
            <a:clrChange>
              <a:clrFrom>
                <a:srgbClr val="000000"/>
              </a:clrFrom>
              <a:clrTo>
                <a:srgbClr val="000000">
                  <a:alpha val="0"/>
                </a:srgbClr>
              </a:clrTo>
            </a:clrChange>
            <a:duotone>
              <a:prstClr val="black"/>
              <a:srgbClr val="00FF00">
                <a:tint val="45000"/>
                <a:satMod val="400000"/>
              </a:srgbClr>
            </a:duotone>
          </a:blip>
          <a:srcRect l="21196" t="10531" r="17061" b="31003"/>
          <a:stretch/>
        </p:blipFill>
        <p:spPr>
          <a:xfrm>
            <a:off x="466844" y="959798"/>
            <a:ext cx="2104210" cy="1745641"/>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30" name="TextBox 29"/>
          <p:cNvSpPr txBox="1"/>
          <p:nvPr/>
        </p:nvSpPr>
        <p:spPr>
          <a:xfrm>
            <a:off x="790212" y="5599934"/>
            <a:ext cx="7538175" cy="461665"/>
          </a:xfrm>
          <a:prstGeom prst="rect">
            <a:avLst/>
          </a:prstGeom>
          <a:noFill/>
        </p:spPr>
        <p:txBody>
          <a:bodyPr wrap="square" rtlCol="0">
            <a:spAutoFit/>
          </a:bodyPr>
          <a:lstStyle/>
          <a:p>
            <a:r>
              <a:rPr lang="en-US" sz="2400" dirty="0" smtClean="0">
                <a:solidFill>
                  <a:schemeClr val="bg1"/>
                </a:solidFill>
                <a:effectLst>
                  <a:outerShdw blurRad="50800" dist="38100" dir="2700000" algn="tl" rotWithShape="0">
                    <a:prstClr val="black">
                      <a:alpha val="40000"/>
                    </a:prstClr>
                  </a:outerShdw>
                </a:effectLst>
              </a:rPr>
              <a:t>ray intersection   </a:t>
            </a:r>
            <a:r>
              <a:rPr lang="en-US" sz="2400" dirty="0" smtClean="0">
                <a:solidFill>
                  <a:srgbClr val="FFFFFF"/>
                </a:solidFill>
                <a:effectLst>
                  <a:outerShdw blurRad="50800" dist="38100" dir="2700000" algn="tl" rotWithShape="0">
                    <a:prstClr val="black">
                      <a:alpha val="40000"/>
                    </a:prstClr>
                  </a:outerShdw>
                </a:effectLst>
              </a:rPr>
              <a:t>=</a:t>
            </a:r>
            <a:r>
              <a:rPr lang="en-US" sz="2400" dirty="0" smtClean="0">
                <a:solidFill>
                  <a:srgbClr val="FF0000"/>
                </a:solidFill>
                <a:effectLst>
                  <a:outerShdw blurRad="50800" dist="38100" dir="2700000" algn="tl" rotWithShape="0">
                    <a:prstClr val="black">
                      <a:alpha val="40000"/>
                    </a:prstClr>
                  </a:outerShdw>
                </a:effectLst>
              </a:rPr>
              <a:t>   perspective</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FFFF00"/>
                </a:solidFill>
                <a:effectLst>
                  <a:outerShdw blurRad="50800" dist="38100" dir="2700000" algn="tl" rotWithShape="0">
                    <a:prstClr val="black">
                      <a:alpha val="40000"/>
                    </a:prstClr>
                  </a:outerShdw>
                </a:effectLst>
              </a:rPr>
              <a:t>defocus</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00FF00"/>
                </a:solidFill>
                <a:effectLst>
                  <a:outerShdw blurRad="50800" dist="38100" dir="2700000" algn="tl" rotWithShape="0">
                    <a:prstClr val="black">
                      <a:alpha val="40000"/>
                    </a:prstClr>
                  </a:outerShdw>
                </a:effectLst>
              </a:rPr>
              <a:t>aberration</a:t>
            </a:r>
            <a:endParaRPr lang="en-US" sz="2400" dirty="0">
              <a:solidFill>
                <a:srgbClr val="00FF00"/>
              </a:solidFill>
              <a:effectLst>
                <a:outerShdw blurRad="50800" dist="38100" dir="2700000" algn="tl" rotWithShape="0">
                  <a:prstClr val="black">
                    <a:alpha val="40000"/>
                  </a:prstClr>
                </a:outerShdw>
              </a:effectLst>
            </a:endParaRPr>
          </a:p>
        </p:txBody>
      </p:sp>
      <p:pic>
        <p:nvPicPr>
          <p:cNvPr id="31" name="Picture 30"/>
          <p:cNvPicPr>
            <a:picLocks noChangeAspect="1"/>
          </p:cNvPicPr>
          <p:nvPr/>
        </p:nvPicPr>
        <p:blipFill>
          <a:blip r:embed="rId4"/>
          <a:stretch>
            <a:fillRect/>
          </a:stretch>
        </p:blipFill>
        <p:spPr>
          <a:xfrm>
            <a:off x="1393011" y="6120129"/>
            <a:ext cx="886558" cy="329293"/>
          </a:xfrm>
          <a:prstGeom prst="rect">
            <a:avLst/>
          </a:prstGeom>
          <a:effectLst/>
        </p:spPr>
      </p:pic>
      <p:pic>
        <p:nvPicPr>
          <p:cNvPr id="32" name="Picture 31"/>
          <p:cNvPicPr>
            <a:picLocks noChangeAspect="1"/>
          </p:cNvPicPr>
          <p:nvPr/>
        </p:nvPicPr>
        <p:blipFill>
          <a:blip r:embed="rId5"/>
          <a:stretch>
            <a:fillRect/>
          </a:stretch>
        </p:blipFill>
        <p:spPr>
          <a:xfrm>
            <a:off x="4026557" y="6196952"/>
            <a:ext cx="139700" cy="152400"/>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6"/>
          <a:stretch>
            <a:fillRect/>
          </a:stretch>
        </p:blipFill>
        <p:spPr>
          <a:xfrm>
            <a:off x="5321957" y="6114276"/>
            <a:ext cx="1155700" cy="317500"/>
          </a:xfrm>
          <a:prstGeom prst="rect">
            <a:avLst/>
          </a:prstGeom>
        </p:spPr>
      </p:pic>
      <p:pic>
        <p:nvPicPr>
          <p:cNvPr id="34" name="Picture 33"/>
          <p:cNvPicPr>
            <a:picLocks noChangeAspect="1"/>
          </p:cNvPicPr>
          <p:nvPr/>
        </p:nvPicPr>
        <p:blipFill>
          <a:blip r:embed="rId7"/>
          <a:stretch>
            <a:fillRect/>
          </a:stretch>
        </p:blipFill>
        <p:spPr>
          <a:xfrm>
            <a:off x="6823211" y="6096717"/>
            <a:ext cx="1549400" cy="317500"/>
          </a:xfrm>
          <a:prstGeom prst="rect">
            <a:avLst/>
          </a:prstGeom>
        </p:spPr>
      </p:pic>
      <p:sp>
        <p:nvSpPr>
          <p:cNvPr id="36" name="Title 8"/>
          <p:cNvSpPr>
            <a:spLocks noGrp="1"/>
          </p:cNvSpPr>
          <p:nvPr>
            <p:ph type="title"/>
          </p:nvPr>
        </p:nvSpPr>
        <p:spPr>
          <a:xfrm>
            <a:off x="457200" y="96838"/>
            <a:ext cx="8229600" cy="690562"/>
          </a:xfrm>
        </p:spPr>
        <p:txBody>
          <a:bodyPr/>
          <a:lstStyle/>
          <a:p>
            <a:r>
              <a:rPr lang="en-US" dirty="0" smtClean="0"/>
              <a:t>the Seidel displacement field</a:t>
            </a:r>
            <a:endParaRPr lang="en-US" dirty="0"/>
          </a:p>
        </p:txBody>
      </p:sp>
      <p:sp>
        <p:nvSpPr>
          <p:cNvPr id="25" name="Rectangle 24"/>
          <p:cNvSpPr/>
          <p:nvPr/>
        </p:nvSpPr>
        <p:spPr>
          <a:xfrm>
            <a:off x="3056584" y="1023253"/>
            <a:ext cx="5939996" cy="1938992"/>
          </a:xfrm>
          <a:prstGeom prst="rect">
            <a:avLst/>
          </a:prstGeom>
        </p:spPr>
        <p:txBody>
          <a:bodyPr wrap="square">
            <a:spAutoFit/>
          </a:bodyPr>
          <a:lstStyle/>
          <a:p>
            <a:pPr marL="342900" indent="-342900">
              <a:buFont typeface="Arial"/>
              <a:buChar char="•"/>
            </a:pPr>
            <a:r>
              <a:rPr lang="en-US" sz="2400" dirty="0" smtClean="0">
                <a:solidFill>
                  <a:schemeClr val="bg1"/>
                </a:solidFill>
                <a:effectLst>
                  <a:outerShdw blurRad="50800" dist="38100" dir="2700000" algn="tl" rotWithShape="0">
                    <a:srgbClr val="000000">
                      <a:alpha val="43000"/>
                    </a:srgbClr>
                  </a:outerShdw>
                </a:effectLst>
              </a:rPr>
              <a:t>3</a:t>
            </a:r>
            <a:r>
              <a:rPr lang="en-US" sz="2400" baseline="30000" dirty="0" smtClean="0">
                <a:solidFill>
                  <a:schemeClr val="bg1"/>
                </a:solidFill>
                <a:effectLst>
                  <a:outerShdw blurRad="50800" dist="38100" dir="2700000" algn="tl" rotWithShape="0">
                    <a:srgbClr val="000000">
                      <a:alpha val="43000"/>
                    </a:srgbClr>
                  </a:outerShdw>
                </a:effectLst>
              </a:rPr>
              <a:t>rd</a:t>
            </a:r>
            <a:r>
              <a:rPr lang="en-US" sz="2400" dirty="0" smtClean="0">
                <a:solidFill>
                  <a:schemeClr val="bg1"/>
                </a:solidFill>
                <a:effectLst>
                  <a:outerShdw blurRad="50800" dist="38100" dir="2700000" algn="tl" rotWithShape="0">
                    <a:srgbClr val="000000">
                      <a:alpha val="43000"/>
                    </a:srgbClr>
                  </a:outerShdw>
                </a:effectLst>
              </a:rPr>
              <a:t> order polynomial of pupil coordinates,</a:t>
            </a:r>
            <a:br>
              <a:rPr lang="en-US" sz="2400" dirty="0" smtClean="0">
                <a:solidFill>
                  <a:schemeClr val="bg1"/>
                </a:solidFill>
                <a:effectLst>
                  <a:outerShdw blurRad="50800" dist="38100" dir="2700000" algn="tl" rotWithShape="0">
                    <a:srgbClr val="000000">
                      <a:alpha val="43000"/>
                    </a:srgbClr>
                  </a:outerShdw>
                </a:effectLst>
              </a:rPr>
            </a:br>
            <a:r>
              <a:rPr lang="en-US" sz="2400" dirty="0" smtClean="0">
                <a:solidFill>
                  <a:schemeClr val="bg1"/>
                </a:solidFill>
                <a:effectLst>
                  <a:outerShdw blurRad="50800" dist="38100" dir="2700000" algn="tl" rotWithShape="0">
                    <a:srgbClr val="000000">
                      <a:alpha val="43000"/>
                    </a:srgbClr>
                  </a:outerShdw>
                </a:effectLst>
              </a:rPr>
              <a:t>perspective projection &amp; defocus</a:t>
            </a:r>
          </a:p>
          <a:p>
            <a:pPr marL="342900" indent="-342900">
              <a:buFont typeface="Arial"/>
              <a:buChar char="•"/>
            </a:pPr>
            <a:r>
              <a:rPr lang="en-US" sz="2400" dirty="0" smtClean="0">
                <a:solidFill>
                  <a:schemeClr val="bg1"/>
                </a:solidFill>
                <a:effectLst>
                  <a:outerShdw blurRad="50800" dist="38100" dir="2700000" algn="tl" rotWithShape="0">
                    <a:srgbClr val="000000">
                      <a:alpha val="43000"/>
                    </a:srgbClr>
                  </a:outerShdw>
                </a:effectLst>
              </a:rPr>
              <a:t>fully determined by 5 lens-specific aberration parameters</a:t>
            </a:r>
          </a:p>
          <a:p>
            <a:endParaRPr lang="en-US" sz="2400" dirty="0" smtClean="0">
              <a:solidFill>
                <a:schemeClr val="bg1"/>
              </a:solidFill>
              <a:effectLst>
                <a:outerShdw blurRad="50800" dist="38100" dir="2700000" algn="tl" rotWithShape="0">
                  <a:srgbClr val="000000">
                    <a:alpha val="43000"/>
                  </a:srgbClr>
                </a:outerShdw>
              </a:effectLst>
            </a:endParaRPr>
          </a:p>
        </p:txBody>
      </p:sp>
      <p:pic>
        <p:nvPicPr>
          <p:cNvPr id="11" name="Picture 10"/>
          <p:cNvPicPr>
            <a:picLocks noChangeAspect="1"/>
          </p:cNvPicPr>
          <p:nvPr/>
        </p:nvPicPr>
        <p:blipFill>
          <a:blip r:embed="rId7"/>
          <a:stretch>
            <a:fillRect/>
          </a:stretch>
        </p:blipFill>
        <p:spPr>
          <a:xfrm>
            <a:off x="644003" y="2750841"/>
            <a:ext cx="1549400" cy="317500"/>
          </a:xfrm>
          <a:prstGeom prst="rect">
            <a:avLst/>
          </a:prstGeom>
        </p:spPr>
      </p:pic>
    </p:spTree>
    <p:extLst>
      <p:ext uri="{BB962C8B-B14F-4D97-AF65-F5344CB8AC3E}">
        <p14:creationId xmlns:p14="http://schemas.microsoft.com/office/powerpoint/2010/main" val="939585647"/>
      </p:ext>
    </p:extLst>
  </p:cSld>
  <p:clrMapOvr>
    <a:masterClrMapping/>
  </p:clrMapOvr>
  <mc:AlternateContent xmlns:mc="http://schemas.openxmlformats.org/markup-compatibility/2006" xmlns:p14="http://schemas.microsoft.com/office/powerpoint/2010/main">
    <mc:Choice Requires="p14">
      <p:transition p14:dur="210" advTm="7658">
        <p:fade/>
      </p:transition>
    </mc:Choice>
    <mc:Fallback xmlns="">
      <p:transition xmlns:p14="http://schemas.microsoft.com/office/powerpoint/2010/main" advTm="7658">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dotdiag_raydisp_field.png"/>
          <p:cNvPicPr>
            <a:picLocks noChangeAspect="1"/>
          </p:cNvPicPr>
          <p:nvPr/>
        </p:nvPicPr>
        <p:blipFill rotWithShape="1">
          <a:blip r:embed="rId3">
            <a:clrChange>
              <a:clrFrom>
                <a:srgbClr val="000000"/>
              </a:clrFrom>
              <a:clrTo>
                <a:srgbClr val="000000">
                  <a:alpha val="0"/>
                </a:srgbClr>
              </a:clrTo>
            </a:clrChange>
            <a:duotone>
              <a:prstClr val="black"/>
              <a:srgbClr val="00FF00">
                <a:tint val="45000"/>
                <a:satMod val="400000"/>
              </a:srgbClr>
            </a:duotone>
          </a:blip>
          <a:srcRect l="21196" t="10531" r="17061" b="31003"/>
          <a:stretch/>
        </p:blipFill>
        <p:spPr>
          <a:xfrm>
            <a:off x="466844" y="959798"/>
            <a:ext cx="2104210" cy="1745641"/>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pic>
        <p:nvPicPr>
          <p:cNvPr id="58" name="Picture 57" descr="dotdiag_raydisp_sph.png"/>
          <p:cNvPicPr>
            <a:picLocks noChangeAspect="1"/>
          </p:cNvPicPr>
          <p:nvPr/>
        </p:nvPicPr>
        <p:blipFill rotWithShape="1">
          <a:blip r:embed="rId4">
            <a:clrChange>
              <a:clrFrom>
                <a:srgbClr val="000000"/>
              </a:clrFrom>
              <a:clrTo>
                <a:srgbClr val="000000">
                  <a:alpha val="0"/>
                </a:srgbClr>
              </a:clrTo>
            </a:clrChange>
            <a:duotone>
              <a:prstClr val="black"/>
              <a:srgbClr val="00FF00">
                <a:tint val="45000"/>
                <a:satMod val="400000"/>
              </a:srgbClr>
            </a:duotone>
          </a:blip>
          <a:srcRect l="14344" r="14344" b="33624"/>
          <a:stretch/>
        </p:blipFill>
        <p:spPr>
          <a:xfrm>
            <a:off x="3602233" y="959798"/>
            <a:ext cx="2173956" cy="1743563"/>
          </a:xfrm>
          <a:prstGeom prst="rect">
            <a:avLst/>
          </a:prstGeom>
          <a:solidFill>
            <a:srgbClr val="000000"/>
          </a:solidFill>
          <a:ln w="12700" cmpd="sng">
            <a:solidFill>
              <a:schemeClr val="bg1"/>
            </a:solidFill>
          </a:ln>
          <a:effectLst>
            <a:outerShdw blurRad="292100" dist="139700" dir="2700000" algn="tl" rotWithShape="0">
              <a:srgbClr val="000000">
                <a:alpha val="65000"/>
              </a:srgbClr>
            </a:outerShdw>
          </a:effectLst>
        </p:spPr>
      </p:pic>
      <p:pic>
        <p:nvPicPr>
          <p:cNvPr id="59" name="Picture 58" descr="dotdiag_raydisp_coma.png"/>
          <p:cNvPicPr>
            <a:picLocks noChangeAspect="1"/>
          </p:cNvPicPr>
          <p:nvPr/>
        </p:nvPicPr>
        <p:blipFill rotWithShape="1">
          <a:blip r:embed="rId5">
            <a:clrChange>
              <a:clrFrom>
                <a:srgbClr val="000000"/>
              </a:clrFrom>
              <a:clrTo>
                <a:srgbClr val="000000">
                  <a:alpha val="0"/>
                </a:srgbClr>
              </a:clrTo>
            </a:clrChange>
            <a:duotone>
              <a:prstClr val="black"/>
              <a:srgbClr val="00FF00">
                <a:tint val="45000"/>
                <a:satMod val="400000"/>
              </a:srgbClr>
            </a:duotone>
          </a:blip>
          <a:srcRect l="14344" r="19392" b="35818"/>
          <a:stretch/>
        </p:blipFill>
        <p:spPr>
          <a:xfrm>
            <a:off x="6583539" y="946038"/>
            <a:ext cx="2103261" cy="1755380"/>
          </a:xfrm>
          <a:prstGeom prst="rect">
            <a:avLst/>
          </a:prstGeom>
          <a:solidFill>
            <a:srgbClr val="000000"/>
          </a:solidFill>
          <a:ln w="12700" cmpd="sng">
            <a:solidFill>
              <a:srgbClr val="FFFFFF"/>
            </a:solidFill>
          </a:ln>
          <a:effectLst>
            <a:outerShdw blurRad="292100" dist="139700" dir="2700000" algn="tl" rotWithShape="0">
              <a:srgbClr val="000000">
                <a:alpha val="65000"/>
              </a:srgbClr>
            </a:outerShdw>
          </a:effectLst>
        </p:spPr>
      </p:pic>
      <p:pic>
        <p:nvPicPr>
          <p:cNvPr id="60" name="Picture 59" descr="dotdiag_raydisp_ast.png"/>
          <p:cNvPicPr>
            <a:picLocks noChangeAspect="1"/>
          </p:cNvPicPr>
          <p:nvPr/>
        </p:nvPicPr>
        <p:blipFill rotWithShape="1">
          <a:blip r:embed="rId6">
            <a:clrChange>
              <a:clrFrom>
                <a:srgbClr val="000000"/>
              </a:clrFrom>
              <a:clrTo>
                <a:srgbClr val="000000">
                  <a:alpha val="0"/>
                </a:srgbClr>
              </a:clrTo>
            </a:clrChange>
            <a:duotone>
              <a:prstClr val="black"/>
              <a:srgbClr val="00FF00">
                <a:tint val="45000"/>
                <a:satMod val="400000"/>
              </a:srgbClr>
            </a:duotone>
          </a:blip>
          <a:srcRect l="15138" r="18630" b="32518"/>
          <a:stretch/>
        </p:blipFill>
        <p:spPr>
          <a:xfrm>
            <a:off x="466844" y="3245271"/>
            <a:ext cx="2104210" cy="1847314"/>
          </a:xfrm>
          <a:prstGeom prst="rect">
            <a:avLst/>
          </a:prstGeom>
          <a:solidFill>
            <a:srgbClr val="000000"/>
          </a:solidFill>
          <a:ln w="12700" cmpd="sng">
            <a:solidFill>
              <a:srgbClr val="FFFFFF"/>
            </a:solidFill>
          </a:ln>
          <a:effectLst>
            <a:outerShdw blurRad="292100" dist="139700" dir="2700000" algn="tl" rotWithShape="0">
              <a:srgbClr val="000000">
                <a:alpha val="65000"/>
              </a:srgbClr>
            </a:outerShdw>
          </a:effectLst>
        </p:spPr>
      </p:pic>
      <p:pic>
        <p:nvPicPr>
          <p:cNvPr id="61" name="Picture 60" descr="dotdiag_raydisp_foc.png"/>
          <p:cNvPicPr>
            <a:picLocks noChangeAspect="1"/>
          </p:cNvPicPr>
          <p:nvPr/>
        </p:nvPicPr>
        <p:blipFill rotWithShape="1">
          <a:blip r:embed="rId7">
            <a:clrChange>
              <a:clrFrom>
                <a:srgbClr val="000000"/>
              </a:clrFrom>
              <a:clrTo>
                <a:srgbClr val="000000">
                  <a:alpha val="0"/>
                </a:srgbClr>
              </a:clrTo>
            </a:clrChange>
            <a:duotone>
              <a:prstClr val="black"/>
              <a:srgbClr val="00FF00">
                <a:tint val="45000"/>
                <a:satMod val="400000"/>
              </a:srgbClr>
            </a:duotone>
          </a:blip>
          <a:srcRect l="14344" r="17228" b="32622"/>
          <a:stretch/>
        </p:blipFill>
        <p:spPr>
          <a:xfrm>
            <a:off x="3602234" y="3245398"/>
            <a:ext cx="2173956" cy="1844474"/>
          </a:xfrm>
          <a:prstGeom prst="rect">
            <a:avLst/>
          </a:prstGeom>
          <a:solidFill>
            <a:srgbClr val="000000"/>
          </a:solidFill>
          <a:ln w="12700" cmpd="sng">
            <a:solidFill>
              <a:srgbClr val="FFFFFF"/>
            </a:solidFill>
          </a:ln>
          <a:effectLst>
            <a:outerShdw blurRad="292100" dist="139700" dir="2700000" algn="tl" rotWithShape="0">
              <a:srgbClr val="000000">
                <a:alpha val="65000"/>
              </a:srgbClr>
            </a:outerShdw>
          </a:effectLst>
        </p:spPr>
      </p:pic>
      <p:pic>
        <p:nvPicPr>
          <p:cNvPr id="62" name="Picture 61" descr="dotdiag_raydisp_dist.png"/>
          <p:cNvPicPr>
            <a:picLocks noChangeAspect="1"/>
          </p:cNvPicPr>
          <p:nvPr/>
        </p:nvPicPr>
        <p:blipFill rotWithShape="1">
          <a:blip r:embed="rId8">
            <a:clrChange>
              <a:clrFrom>
                <a:srgbClr val="000000"/>
              </a:clrFrom>
              <a:clrTo>
                <a:srgbClr val="000000">
                  <a:alpha val="0"/>
                </a:srgbClr>
              </a:clrTo>
            </a:clrChange>
            <a:duotone>
              <a:prstClr val="black"/>
              <a:srgbClr val="00FF00">
                <a:tint val="45000"/>
                <a:satMod val="400000"/>
              </a:srgbClr>
            </a:duotone>
          </a:blip>
          <a:srcRect l="18938" t="94" r="18165" b="35919"/>
          <a:stretch/>
        </p:blipFill>
        <p:spPr>
          <a:xfrm>
            <a:off x="6582590" y="3245398"/>
            <a:ext cx="2104210" cy="1844474"/>
          </a:xfrm>
          <a:prstGeom prst="rect">
            <a:avLst/>
          </a:prstGeom>
          <a:solidFill>
            <a:srgbClr val="000000"/>
          </a:solidFill>
          <a:ln w="12700" cmpd="sng">
            <a:solidFill>
              <a:srgbClr val="FFFFFF"/>
            </a:solidFill>
          </a:ln>
          <a:effectLst>
            <a:outerShdw blurRad="292100" dist="139700" dir="2700000" algn="tl" rotWithShape="0">
              <a:srgbClr val="000000">
                <a:alpha val="65000"/>
              </a:srgbClr>
            </a:outerShdw>
          </a:effectLst>
        </p:spPr>
      </p:pic>
      <p:sp>
        <p:nvSpPr>
          <p:cNvPr id="30" name="TextBox 29"/>
          <p:cNvSpPr txBox="1"/>
          <p:nvPr/>
        </p:nvSpPr>
        <p:spPr>
          <a:xfrm>
            <a:off x="790212" y="5599934"/>
            <a:ext cx="7538175" cy="461665"/>
          </a:xfrm>
          <a:prstGeom prst="rect">
            <a:avLst/>
          </a:prstGeom>
          <a:noFill/>
        </p:spPr>
        <p:txBody>
          <a:bodyPr wrap="square" rtlCol="0">
            <a:spAutoFit/>
          </a:bodyPr>
          <a:lstStyle/>
          <a:p>
            <a:r>
              <a:rPr lang="en-US" sz="2400" dirty="0" smtClean="0">
                <a:solidFill>
                  <a:schemeClr val="bg1"/>
                </a:solidFill>
                <a:effectLst>
                  <a:outerShdw blurRad="50800" dist="38100" dir="2700000" algn="tl" rotWithShape="0">
                    <a:prstClr val="black">
                      <a:alpha val="40000"/>
                    </a:prstClr>
                  </a:outerShdw>
                </a:effectLst>
              </a:rPr>
              <a:t>ray intersection   </a:t>
            </a:r>
            <a:r>
              <a:rPr lang="en-US" sz="2400" dirty="0" smtClean="0">
                <a:solidFill>
                  <a:srgbClr val="FFFFFF"/>
                </a:solidFill>
                <a:effectLst>
                  <a:outerShdw blurRad="50800" dist="38100" dir="2700000" algn="tl" rotWithShape="0">
                    <a:prstClr val="black">
                      <a:alpha val="40000"/>
                    </a:prstClr>
                  </a:outerShdw>
                </a:effectLst>
              </a:rPr>
              <a:t>=</a:t>
            </a:r>
            <a:r>
              <a:rPr lang="en-US" sz="2400" dirty="0" smtClean="0">
                <a:solidFill>
                  <a:srgbClr val="FF0000"/>
                </a:solidFill>
                <a:effectLst>
                  <a:outerShdw blurRad="50800" dist="38100" dir="2700000" algn="tl" rotWithShape="0">
                    <a:prstClr val="black">
                      <a:alpha val="40000"/>
                    </a:prstClr>
                  </a:outerShdw>
                </a:effectLst>
              </a:rPr>
              <a:t>   perspective</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FFFF00"/>
                </a:solidFill>
                <a:effectLst>
                  <a:outerShdw blurRad="50800" dist="38100" dir="2700000" algn="tl" rotWithShape="0">
                    <a:prstClr val="black">
                      <a:alpha val="40000"/>
                    </a:prstClr>
                  </a:outerShdw>
                </a:effectLst>
              </a:rPr>
              <a:t>defocus</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00FF00"/>
                </a:solidFill>
                <a:effectLst>
                  <a:outerShdw blurRad="50800" dist="38100" dir="2700000" algn="tl" rotWithShape="0">
                    <a:prstClr val="black">
                      <a:alpha val="40000"/>
                    </a:prstClr>
                  </a:outerShdw>
                </a:effectLst>
              </a:rPr>
              <a:t>aberration</a:t>
            </a:r>
            <a:endParaRPr lang="en-US" sz="2400" dirty="0">
              <a:solidFill>
                <a:srgbClr val="00FF00"/>
              </a:solidFill>
              <a:effectLst>
                <a:outerShdw blurRad="50800" dist="38100" dir="2700000" algn="tl" rotWithShape="0">
                  <a:prstClr val="black">
                    <a:alpha val="40000"/>
                  </a:prstClr>
                </a:outerShdw>
              </a:effectLst>
            </a:endParaRPr>
          </a:p>
        </p:txBody>
      </p:sp>
      <p:pic>
        <p:nvPicPr>
          <p:cNvPr id="31" name="Picture 30"/>
          <p:cNvPicPr>
            <a:picLocks noChangeAspect="1"/>
          </p:cNvPicPr>
          <p:nvPr/>
        </p:nvPicPr>
        <p:blipFill>
          <a:blip r:embed="rId9"/>
          <a:stretch>
            <a:fillRect/>
          </a:stretch>
        </p:blipFill>
        <p:spPr>
          <a:xfrm>
            <a:off x="1393011" y="6120129"/>
            <a:ext cx="886558" cy="329293"/>
          </a:xfrm>
          <a:prstGeom prst="rect">
            <a:avLst/>
          </a:prstGeom>
          <a:effectLst/>
        </p:spPr>
      </p:pic>
      <p:pic>
        <p:nvPicPr>
          <p:cNvPr id="32" name="Picture 31"/>
          <p:cNvPicPr>
            <a:picLocks noChangeAspect="1"/>
          </p:cNvPicPr>
          <p:nvPr/>
        </p:nvPicPr>
        <p:blipFill>
          <a:blip r:embed="rId10"/>
          <a:stretch>
            <a:fillRect/>
          </a:stretch>
        </p:blipFill>
        <p:spPr>
          <a:xfrm>
            <a:off x="4026557" y="6196952"/>
            <a:ext cx="139700" cy="152400"/>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11"/>
          <a:stretch>
            <a:fillRect/>
          </a:stretch>
        </p:blipFill>
        <p:spPr>
          <a:xfrm>
            <a:off x="5321957" y="6114276"/>
            <a:ext cx="1155700" cy="317500"/>
          </a:xfrm>
          <a:prstGeom prst="rect">
            <a:avLst/>
          </a:prstGeom>
        </p:spPr>
      </p:pic>
      <p:pic>
        <p:nvPicPr>
          <p:cNvPr id="34" name="Picture 33"/>
          <p:cNvPicPr>
            <a:picLocks noChangeAspect="1"/>
          </p:cNvPicPr>
          <p:nvPr/>
        </p:nvPicPr>
        <p:blipFill>
          <a:blip r:embed="rId12"/>
          <a:stretch>
            <a:fillRect/>
          </a:stretch>
        </p:blipFill>
        <p:spPr>
          <a:xfrm>
            <a:off x="6823211" y="6096717"/>
            <a:ext cx="1549400" cy="317500"/>
          </a:xfrm>
          <a:prstGeom prst="rect">
            <a:avLst/>
          </a:prstGeom>
        </p:spPr>
      </p:pic>
      <p:sp>
        <p:nvSpPr>
          <p:cNvPr id="36" name="Title 8"/>
          <p:cNvSpPr>
            <a:spLocks noGrp="1"/>
          </p:cNvSpPr>
          <p:nvPr>
            <p:ph type="title"/>
          </p:nvPr>
        </p:nvSpPr>
        <p:spPr>
          <a:xfrm>
            <a:off x="457200" y="96838"/>
            <a:ext cx="8229600" cy="690562"/>
          </a:xfrm>
        </p:spPr>
        <p:txBody>
          <a:bodyPr/>
          <a:lstStyle/>
          <a:p>
            <a:r>
              <a:rPr lang="en-US" dirty="0" smtClean="0"/>
              <a:t>the Seidel displacement field</a:t>
            </a:r>
            <a:endParaRPr lang="en-US" dirty="0"/>
          </a:p>
        </p:txBody>
      </p:sp>
      <p:pic>
        <p:nvPicPr>
          <p:cNvPr id="37" name="Picture 36"/>
          <p:cNvPicPr>
            <a:picLocks noChangeAspect="1"/>
          </p:cNvPicPr>
          <p:nvPr/>
        </p:nvPicPr>
        <p:blipFill>
          <a:blip r:embed="rId12"/>
          <a:stretch>
            <a:fillRect/>
          </a:stretch>
        </p:blipFill>
        <p:spPr>
          <a:xfrm>
            <a:off x="644003" y="2750841"/>
            <a:ext cx="1549400" cy="317500"/>
          </a:xfrm>
          <a:prstGeom prst="rect">
            <a:avLst/>
          </a:prstGeom>
        </p:spPr>
      </p:pic>
      <p:pic>
        <p:nvPicPr>
          <p:cNvPr id="2" name="Picture 1"/>
          <p:cNvPicPr>
            <a:picLocks noChangeAspect="1"/>
          </p:cNvPicPr>
          <p:nvPr/>
        </p:nvPicPr>
        <p:blipFill>
          <a:blip r:embed="rId13"/>
          <a:stretch>
            <a:fillRect/>
          </a:stretch>
        </p:blipFill>
        <p:spPr>
          <a:xfrm>
            <a:off x="2899132" y="1736976"/>
            <a:ext cx="368300" cy="177800"/>
          </a:xfrm>
          <a:prstGeom prst="rect">
            <a:avLst/>
          </a:prstGeom>
        </p:spPr>
      </p:pic>
      <p:pic>
        <p:nvPicPr>
          <p:cNvPr id="3" name="Picture 2"/>
          <p:cNvPicPr>
            <a:picLocks noChangeAspect="1"/>
          </p:cNvPicPr>
          <p:nvPr/>
        </p:nvPicPr>
        <p:blipFill>
          <a:blip r:embed="rId14"/>
          <a:stretch>
            <a:fillRect/>
          </a:stretch>
        </p:blipFill>
        <p:spPr>
          <a:xfrm>
            <a:off x="6004157" y="1642730"/>
            <a:ext cx="368300" cy="368300"/>
          </a:xfrm>
          <a:prstGeom prst="rect">
            <a:avLst/>
          </a:prstGeom>
        </p:spPr>
      </p:pic>
      <p:pic>
        <p:nvPicPr>
          <p:cNvPr id="17" name="Picture 16"/>
          <p:cNvPicPr>
            <a:picLocks noChangeAspect="1"/>
          </p:cNvPicPr>
          <p:nvPr/>
        </p:nvPicPr>
        <p:blipFill>
          <a:blip r:embed="rId14"/>
          <a:stretch>
            <a:fillRect/>
          </a:stretch>
        </p:blipFill>
        <p:spPr>
          <a:xfrm>
            <a:off x="5991328" y="3968414"/>
            <a:ext cx="368300" cy="368300"/>
          </a:xfrm>
          <a:prstGeom prst="rect">
            <a:avLst/>
          </a:prstGeom>
        </p:spPr>
      </p:pic>
      <p:pic>
        <p:nvPicPr>
          <p:cNvPr id="18" name="Picture 17"/>
          <p:cNvPicPr>
            <a:picLocks noChangeAspect="1"/>
          </p:cNvPicPr>
          <p:nvPr/>
        </p:nvPicPr>
        <p:blipFill>
          <a:blip r:embed="rId14"/>
          <a:stretch>
            <a:fillRect/>
          </a:stretch>
        </p:blipFill>
        <p:spPr>
          <a:xfrm>
            <a:off x="2905561" y="3959298"/>
            <a:ext cx="368300" cy="368300"/>
          </a:xfrm>
          <a:prstGeom prst="rect">
            <a:avLst/>
          </a:prstGeom>
        </p:spPr>
      </p:pic>
      <p:sp>
        <p:nvSpPr>
          <p:cNvPr id="4" name="Rectangle 3"/>
          <p:cNvSpPr/>
          <p:nvPr/>
        </p:nvSpPr>
        <p:spPr>
          <a:xfrm>
            <a:off x="4092982" y="2658662"/>
            <a:ext cx="1214132" cy="430887"/>
          </a:xfrm>
          <a:prstGeom prst="rect">
            <a:avLst/>
          </a:prstGeom>
        </p:spPr>
        <p:txBody>
          <a:bodyPr wrap="none">
            <a:spAutoFit/>
          </a:bodyPr>
          <a:lstStyle/>
          <a:p>
            <a:pPr algn="ctr"/>
            <a:r>
              <a:rPr lang="en-US" sz="2200" dirty="0" smtClean="0">
                <a:solidFill>
                  <a:schemeClr val="bg1"/>
                </a:solidFill>
                <a:effectLst>
                  <a:outerShdw blurRad="50800" dist="38100" dir="2700000" algn="tl" rotWithShape="0">
                    <a:prstClr val="black">
                      <a:alpha val="40000"/>
                    </a:prstClr>
                  </a:outerShdw>
                </a:effectLst>
              </a:rPr>
              <a:t>spherical</a:t>
            </a:r>
            <a:endParaRPr lang="en-US" sz="2200" dirty="0"/>
          </a:p>
        </p:txBody>
      </p:sp>
      <p:sp>
        <p:nvSpPr>
          <p:cNvPr id="20" name="Rectangle 19"/>
          <p:cNvSpPr/>
          <p:nvPr/>
        </p:nvSpPr>
        <p:spPr>
          <a:xfrm>
            <a:off x="7327522" y="2664307"/>
            <a:ext cx="813256" cy="430887"/>
          </a:xfrm>
          <a:prstGeom prst="rect">
            <a:avLst/>
          </a:prstGeom>
        </p:spPr>
        <p:txBody>
          <a:bodyPr wrap="none">
            <a:spAutoFit/>
          </a:bodyPr>
          <a:lstStyle/>
          <a:p>
            <a:pPr algn="ctr"/>
            <a:r>
              <a:rPr lang="en-US" sz="2200" dirty="0" smtClean="0">
                <a:solidFill>
                  <a:schemeClr val="bg1"/>
                </a:solidFill>
                <a:effectLst>
                  <a:outerShdw blurRad="50800" dist="38100" dir="2700000" algn="tl" rotWithShape="0">
                    <a:prstClr val="black">
                      <a:alpha val="40000"/>
                    </a:prstClr>
                  </a:outerShdw>
                </a:effectLst>
              </a:rPr>
              <a:t>coma</a:t>
            </a:r>
            <a:endParaRPr lang="en-US" sz="2200" dirty="0"/>
          </a:p>
        </p:txBody>
      </p:sp>
      <p:sp>
        <p:nvSpPr>
          <p:cNvPr id="21" name="Rectangle 20"/>
          <p:cNvSpPr/>
          <p:nvPr/>
        </p:nvSpPr>
        <p:spPr>
          <a:xfrm>
            <a:off x="735702" y="5066929"/>
            <a:ext cx="1573543" cy="430887"/>
          </a:xfrm>
          <a:prstGeom prst="rect">
            <a:avLst/>
          </a:prstGeom>
        </p:spPr>
        <p:txBody>
          <a:bodyPr wrap="none">
            <a:spAutoFit/>
          </a:bodyPr>
          <a:lstStyle/>
          <a:p>
            <a:pPr algn="ctr"/>
            <a:r>
              <a:rPr lang="en-US" sz="2200" dirty="0" smtClean="0">
                <a:solidFill>
                  <a:schemeClr val="bg1"/>
                </a:solidFill>
                <a:effectLst>
                  <a:outerShdw blurRad="50800" dist="38100" dir="2700000" algn="tl" rotWithShape="0">
                    <a:prstClr val="black">
                      <a:alpha val="40000"/>
                    </a:prstClr>
                  </a:outerShdw>
                </a:effectLst>
              </a:rPr>
              <a:t>astigmatism</a:t>
            </a:r>
            <a:endParaRPr lang="en-US" sz="2200" dirty="0"/>
          </a:p>
        </p:txBody>
      </p:sp>
      <p:sp>
        <p:nvSpPr>
          <p:cNvPr id="22" name="Rectangle 21"/>
          <p:cNvSpPr/>
          <p:nvPr/>
        </p:nvSpPr>
        <p:spPr>
          <a:xfrm>
            <a:off x="3759377" y="5060136"/>
            <a:ext cx="1861044" cy="430887"/>
          </a:xfrm>
          <a:prstGeom prst="rect">
            <a:avLst/>
          </a:prstGeom>
        </p:spPr>
        <p:txBody>
          <a:bodyPr wrap="none">
            <a:spAutoFit/>
          </a:bodyPr>
          <a:lstStyle/>
          <a:p>
            <a:pPr algn="ctr"/>
            <a:r>
              <a:rPr lang="en-US" sz="2200" dirty="0" smtClean="0">
                <a:solidFill>
                  <a:schemeClr val="bg1"/>
                </a:solidFill>
                <a:effectLst>
                  <a:outerShdw blurRad="50800" dist="38100" dir="2700000" algn="tl" rotWithShape="0">
                    <a:prstClr val="black">
                      <a:alpha val="40000"/>
                    </a:prstClr>
                  </a:outerShdw>
                </a:effectLst>
              </a:rPr>
              <a:t>field curvature</a:t>
            </a:r>
            <a:endParaRPr lang="en-US" sz="2200" dirty="0"/>
          </a:p>
        </p:txBody>
      </p:sp>
      <p:sp>
        <p:nvSpPr>
          <p:cNvPr id="23" name="Rectangle 22"/>
          <p:cNvSpPr/>
          <p:nvPr/>
        </p:nvSpPr>
        <p:spPr>
          <a:xfrm>
            <a:off x="6701188" y="5051388"/>
            <a:ext cx="1870274" cy="430887"/>
          </a:xfrm>
          <a:prstGeom prst="rect">
            <a:avLst/>
          </a:prstGeom>
        </p:spPr>
        <p:txBody>
          <a:bodyPr wrap="none">
            <a:spAutoFit/>
          </a:bodyPr>
          <a:lstStyle/>
          <a:p>
            <a:pPr algn="ctr"/>
            <a:r>
              <a:rPr lang="en-US" sz="2200" dirty="0" smtClean="0">
                <a:solidFill>
                  <a:schemeClr val="bg1"/>
                </a:solidFill>
                <a:effectLst>
                  <a:outerShdw blurRad="50800" dist="38100" dir="2700000" algn="tl" rotWithShape="0">
                    <a:prstClr val="black">
                      <a:alpha val="40000"/>
                    </a:prstClr>
                  </a:outerShdw>
                </a:effectLst>
              </a:rPr>
              <a:t>field distortion</a:t>
            </a:r>
            <a:endParaRPr lang="en-US" sz="2200" dirty="0"/>
          </a:p>
        </p:txBody>
      </p:sp>
      <p:pic>
        <p:nvPicPr>
          <p:cNvPr id="7" name="Picture 6"/>
          <p:cNvPicPr>
            <a:picLocks noChangeAspect="1"/>
          </p:cNvPicPr>
          <p:nvPr/>
        </p:nvPicPr>
        <p:blipFill>
          <a:blip r:embed="rId15">
            <a:duotone>
              <a:prstClr val="black"/>
              <a:srgbClr val="00FF00">
                <a:tint val="45000"/>
                <a:satMod val="400000"/>
              </a:srgbClr>
            </a:duotone>
          </a:blip>
          <a:stretch>
            <a:fillRect/>
          </a:stretch>
        </p:blipFill>
        <p:spPr>
          <a:xfrm>
            <a:off x="3655965" y="985454"/>
            <a:ext cx="584200" cy="304800"/>
          </a:xfrm>
          <a:prstGeom prst="rect">
            <a:avLst/>
          </a:prstGeom>
        </p:spPr>
      </p:pic>
      <p:pic>
        <p:nvPicPr>
          <p:cNvPr id="8" name="Picture 7"/>
          <p:cNvPicPr>
            <a:picLocks noChangeAspect="1"/>
          </p:cNvPicPr>
          <p:nvPr/>
        </p:nvPicPr>
        <p:blipFill>
          <a:blip r:embed="rId16">
            <a:duotone>
              <a:prstClr val="black"/>
              <a:srgbClr val="00FF00">
                <a:tint val="45000"/>
                <a:satMod val="400000"/>
              </a:srgbClr>
            </a:duotone>
          </a:blip>
          <a:stretch>
            <a:fillRect/>
          </a:stretch>
        </p:blipFill>
        <p:spPr>
          <a:xfrm>
            <a:off x="6640690" y="985454"/>
            <a:ext cx="584200" cy="304800"/>
          </a:xfrm>
          <a:prstGeom prst="rect">
            <a:avLst/>
          </a:prstGeom>
        </p:spPr>
      </p:pic>
      <p:pic>
        <p:nvPicPr>
          <p:cNvPr id="9" name="Picture 8"/>
          <p:cNvPicPr>
            <a:picLocks noChangeAspect="1"/>
          </p:cNvPicPr>
          <p:nvPr/>
        </p:nvPicPr>
        <p:blipFill>
          <a:blip r:embed="rId17">
            <a:duotone>
              <a:prstClr val="black"/>
              <a:srgbClr val="00FF00">
                <a:tint val="45000"/>
                <a:satMod val="400000"/>
              </a:srgbClr>
            </a:duotone>
          </a:blip>
          <a:stretch>
            <a:fillRect/>
          </a:stretch>
        </p:blipFill>
        <p:spPr>
          <a:xfrm>
            <a:off x="520576" y="3276600"/>
            <a:ext cx="584200" cy="304800"/>
          </a:xfrm>
          <a:prstGeom prst="rect">
            <a:avLst/>
          </a:prstGeom>
        </p:spPr>
      </p:pic>
      <p:pic>
        <p:nvPicPr>
          <p:cNvPr id="10" name="Picture 9"/>
          <p:cNvPicPr>
            <a:picLocks noChangeAspect="1"/>
          </p:cNvPicPr>
          <p:nvPr/>
        </p:nvPicPr>
        <p:blipFill>
          <a:blip r:embed="rId18">
            <a:duotone>
              <a:prstClr val="black"/>
              <a:srgbClr val="00FF00">
                <a:tint val="45000"/>
                <a:satMod val="400000"/>
              </a:srgbClr>
            </a:duotone>
          </a:blip>
          <a:stretch>
            <a:fillRect/>
          </a:stretch>
        </p:blipFill>
        <p:spPr>
          <a:xfrm>
            <a:off x="3655965" y="3276600"/>
            <a:ext cx="584200" cy="304800"/>
          </a:xfrm>
          <a:prstGeom prst="rect">
            <a:avLst/>
          </a:prstGeom>
        </p:spPr>
      </p:pic>
      <p:pic>
        <p:nvPicPr>
          <p:cNvPr id="11" name="Picture 10"/>
          <p:cNvPicPr>
            <a:picLocks noChangeAspect="1"/>
          </p:cNvPicPr>
          <p:nvPr/>
        </p:nvPicPr>
        <p:blipFill>
          <a:blip r:embed="rId19">
            <a:duotone>
              <a:prstClr val="black"/>
              <a:srgbClr val="00FF00">
                <a:tint val="45000"/>
                <a:satMod val="400000"/>
              </a:srgbClr>
            </a:duotone>
          </a:blip>
          <a:stretch>
            <a:fillRect/>
          </a:stretch>
        </p:blipFill>
        <p:spPr>
          <a:xfrm>
            <a:off x="6626687" y="3276600"/>
            <a:ext cx="584200" cy="304800"/>
          </a:xfrm>
          <a:prstGeom prst="rect">
            <a:avLst/>
          </a:prstGeom>
        </p:spPr>
      </p:pic>
    </p:spTree>
    <p:extLst>
      <p:ext uri="{BB962C8B-B14F-4D97-AF65-F5344CB8AC3E}">
        <p14:creationId xmlns:p14="http://schemas.microsoft.com/office/powerpoint/2010/main" val="2104214801"/>
      </p:ext>
    </p:extLst>
  </p:cSld>
  <p:clrMapOvr>
    <a:masterClrMapping/>
  </p:clrMapOvr>
  <mc:AlternateContent xmlns:mc="http://schemas.openxmlformats.org/markup-compatibility/2006" xmlns:p14="http://schemas.microsoft.com/office/powerpoint/2010/main">
    <mc:Choice Requires="p14">
      <p:transition p14:dur="210" advTm="11333">
        <p:fade/>
      </p:transition>
    </mc:Choice>
    <mc:Fallback xmlns="">
      <p:transition xmlns:p14="http://schemas.microsoft.com/office/powerpoint/2010/main" advTm="11333">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224880" y="1034335"/>
            <a:ext cx="8704162" cy="2416310"/>
          </a:xfrm>
          <a:prstGeom prst="rect">
            <a:avLst/>
          </a:prstGeom>
          <a:solidFill>
            <a:schemeClr val="tx1">
              <a:lumMod val="65000"/>
              <a:lumOff val="35000"/>
            </a:schemeClr>
          </a:solidFill>
          <a:ln w="12700" cmpd="sng">
            <a:solidFill>
              <a:srgbClr val="FFFFFF"/>
            </a:solidFill>
          </a:ln>
          <a:effectLst>
            <a:outerShdw blurRad="292100" dist="139700" dir="5400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4" name="Picture 93"/>
          <p:cNvPicPr>
            <a:picLocks noChangeAspect="1"/>
          </p:cNvPicPr>
          <p:nvPr/>
        </p:nvPicPr>
        <p:blipFill>
          <a:blip r:embed="rId4"/>
          <a:stretch>
            <a:fillRect/>
          </a:stretch>
        </p:blipFill>
        <p:spPr>
          <a:xfrm>
            <a:off x="457200" y="1175342"/>
            <a:ext cx="8356600" cy="1765300"/>
          </a:xfrm>
          <a:prstGeom prst="rect">
            <a:avLst/>
          </a:prstGeom>
          <a:effectLst>
            <a:outerShdw blurRad="50800" dist="38100" dir="2700000" algn="tl" rotWithShape="0">
              <a:prstClr val="black">
                <a:alpha val="40000"/>
              </a:prstClr>
            </a:outerShdw>
          </a:effectLst>
        </p:spPr>
      </p:pic>
      <p:sp>
        <p:nvSpPr>
          <p:cNvPr id="36" name="Title 8"/>
          <p:cNvSpPr>
            <a:spLocks noGrp="1"/>
          </p:cNvSpPr>
          <p:nvPr>
            <p:ph type="title"/>
          </p:nvPr>
        </p:nvSpPr>
        <p:spPr>
          <a:xfrm>
            <a:off x="457200" y="96838"/>
            <a:ext cx="8229600" cy="690562"/>
          </a:xfrm>
        </p:spPr>
        <p:txBody>
          <a:bodyPr/>
          <a:lstStyle/>
          <a:p>
            <a:r>
              <a:rPr lang="en-US" dirty="0" smtClean="0"/>
              <a:t>the ray intersection polynomial</a:t>
            </a:r>
            <a:endParaRPr lang="en-US" dirty="0"/>
          </a:p>
        </p:txBody>
      </p:sp>
      <p:grpSp>
        <p:nvGrpSpPr>
          <p:cNvPr id="46" name="Group 45"/>
          <p:cNvGrpSpPr/>
          <p:nvPr/>
        </p:nvGrpSpPr>
        <p:grpSpPr>
          <a:xfrm>
            <a:off x="2484438" y="3916721"/>
            <a:ext cx="4191000" cy="393700"/>
            <a:chOff x="2484438" y="1221860"/>
            <a:chExt cx="4191000" cy="393700"/>
          </a:xfrm>
        </p:grpSpPr>
        <p:pic>
          <p:nvPicPr>
            <p:cNvPr id="28" name="Picture 27"/>
            <p:cNvPicPr>
              <a:picLocks noChangeAspect="1"/>
            </p:cNvPicPr>
            <p:nvPr/>
          </p:nvPicPr>
          <p:blipFill>
            <a:blip r:embed="rId5"/>
            <a:stretch>
              <a:fillRect/>
            </a:stretch>
          </p:blipFill>
          <p:spPr>
            <a:xfrm>
              <a:off x="2484438" y="1221860"/>
              <a:ext cx="4191000" cy="393700"/>
            </a:xfrm>
            <a:prstGeom prst="rect">
              <a:avLst/>
            </a:prstGeom>
          </p:spPr>
        </p:pic>
        <p:pic>
          <p:nvPicPr>
            <p:cNvPr id="44" name="Picture 43"/>
            <p:cNvPicPr>
              <a:picLocks noChangeAspect="1"/>
            </p:cNvPicPr>
            <p:nvPr/>
          </p:nvPicPr>
          <p:blipFill>
            <a:blip r:embed="rId6"/>
            <a:stretch>
              <a:fillRect/>
            </a:stretch>
          </p:blipFill>
          <p:spPr>
            <a:xfrm>
              <a:off x="2610039" y="1335678"/>
              <a:ext cx="165100" cy="177800"/>
            </a:xfrm>
            <a:prstGeom prst="rect">
              <a:avLst/>
            </a:prstGeom>
          </p:spPr>
        </p:pic>
        <p:pic>
          <p:nvPicPr>
            <p:cNvPr id="45" name="Picture 44"/>
            <p:cNvPicPr>
              <a:picLocks noChangeAspect="1"/>
            </p:cNvPicPr>
            <p:nvPr/>
          </p:nvPicPr>
          <p:blipFill>
            <a:blip r:embed="rId7"/>
            <a:stretch>
              <a:fillRect/>
            </a:stretch>
          </p:blipFill>
          <p:spPr>
            <a:xfrm>
              <a:off x="2952711" y="1248568"/>
              <a:ext cx="279400" cy="254000"/>
            </a:xfrm>
            <a:prstGeom prst="rect">
              <a:avLst/>
            </a:prstGeom>
          </p:spPr>
        </p:pic>
      </p:grpSp>
      <p:grpSp>
        <p:nvGrpSpPr>
          <p:cNvPr id="7" name="Group 6"/>
          <p:cNvGrpSpPr/>
          <p:nvPr/>
        </p:nvGrpSpPr>
        <p:grpSpPr>
          <a:xfrm>
            <a:off x="3887242" y="4439488"/>
            <a:ext cx="4439105" cy="830997"/>
            <a:chOff x="3887242" y="4439488"/>
            <a:chExt cx="4439105" cy="830997"/>
          </a:xfrm>
        </p:grpSpPr>
        <p:cxnSp>
          <p:nvCxnSpPr>
            <p:cNvPr id="51" name="Straight Connector 50"/>
            <p:cNvCxnSpPr/>
            <p:nvPr/>
          </p:nvCxnSpPr>
          <p:spPr>
            <a:xfrm>
              <a:off x="3887242" y="4451529"/>
              <a:ext cx="2590415" cy="0"/>
            </a:xfrm>
            <a:prstGeom prst="line">
              <a:avLst/>
            </a:prstGeom>
            <a:ln w="3175" cmpd="sng">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142951" y="4451529"/>
              <a:ext cx="0" cy="411212"/>
            </a:xfrm>
            <a:prstGeom prst="line">
              <a:avLst/>
            </a:prstGeom>
            <a:ln w="3175" cmpd="sng">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142951" y="4862741"/>
              <a:ext cx="1532487" cy="0"/>
            </a:xfrm>
            <a:prstGeom prst="line">
              <a:avLst/>
            </a:prstGeom>
            <a:ln w="3175" cmpd="sng">
              <a:solidFill>
                <a:srgbClr val="00FF00"/>
              </a:solidFill>
            </a:ln>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6694921" y="4439488"/>
              <a:ext cx="1631426" cy="830997"/>
            </a:xfrm>
            <a:prstGeom prst="rect">
              <a:avLst/>
            </a:prstGeom>
          </p:spPr>
          <p:txBody>
            <a:bodyPr wrap="none">
              <a:spAutoFit/>
            </a:bodyPr>
            <a:lstStyle/>
            <a:p>
              <a:r>
                <a:rPr lang="en-US" sz="2400" dirty="0" smtClean="0">
                  <a:solidFill>
                    <a:srgbClr val="00FF00"/>
                  </a:solidFill>
                  <a:effectLst>
                    <a:outerShdw blurRad="50800" dist="38100" dir="2700000" algn="tl" rotWithShape="0">
                      <a:prstClr val="black">
                        <a:alpha val="40000"/>
                      </a:prstClr>
                    </a:outerShdw>
                  </a:effectLst>
                </a:rPr>
                <a:t>aberration</a:t>
              </a:r>
              <a:br>
                <a:rPr lang="en-US" sz="2400" dirty="0" smtClean="0">
                  <a:solidFill>
                    <a:srgbClr val="00FF00"/>
                  </a:solidFill>
                  <a:effectLst>
                    <a:outerShdw blurRad="50800" dist="38100" dir="2700000" algn="tl" rotWithShape="0">
                      <a:prstClr val="black">
                        <a:alpha val="40000"/>
                      </a:prstClr>
                    </a:outerShdw>
                  </a:effectLst>
                </a:rPr>
              </a:br>
              <a:r>
                <a:rPr lang="en-US" sz="2400" dirty="0" smtClean="0">
                  <a:solidFill>
                    <a:srgbClr val="00FF00"/>
                  </a:solidFill>
                  <a:effectLst>
                    <a:outerShdw blurRad="50800" dist="38100" dir="2700000" algn="tl" rotWithShape="0">
                      <a:prstClr val="black">
                        <a:alpha val="40000"/>
                      </a:prstClr>
                    </a:outerShdw>
                  </a:effectLst>
                </a:rPr>
                <a:t>parameters</a:t>
              </a:r>
              <a:endParaRPr lang="en-US" dirty="0">
                <a:solidFill>
                  <a:srgbClr val="00FF00"/>
                </a:solidFill>
              </a:endParaRPr>
            </a:p>
          </p:txBody>
        </p:sp>
      </p:grpSp>
      <p:grpSp>
        <p:nvGrpSpPr>
          <p:cNvPr id="6" name="Group 5"/>
          <p:cNvGrpSpPr/>
          <p:nvPr/>
        </p:nvGrpSpPr>
        <p:grpSpPr>
          <a:xfrm>
            <a:off x="1530631" y="4451529"/>
            <a:ext cx="2249014" cy="830997"/>
            <a:chOff x="1530631" y="4451529"/>
            <a:chExt cx="2249014" cy="830997"/>
          </a:xfrm>
        </p:grpSpPr>
        <p:cxnSp>
          <p:nvCxnSpPr>
            <p:cNvPr id="67" name="Straight Connector 66"/>
            <p:cNvCxnSpPr/>
            <p:nvPr/>
          </p:nvCxnSpPr>
          <p:spPr>
            <a:xfrm>
              <a:off x="3386904" y="4451529"/>
              <a:ext cx="392741"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582854" y="4451529"/>
              <a:ext cx="0" cy="411212"/>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484438" y="4862741"/>
              <a:ext cx="1103851"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1530631" y="4451529"/>
              <a:ext cx="953807" cy="830997"/>
            </a:xfrm>
            <a:prstGeom prst="rect">
              <a:avLst/>
            </a:prstGeom>
          </p:spPr>
          <p:txBody>
            <a:bodyPr wrap="none">
              <a:spAutoFit/>
            </a:bodyPr>
            <a:lstStyle/>
            <a:p>
              <a:pPr algn="r"/>
              <a:r>
                <a:rPr lang="en-US" sz="2400" dirty="0" smtClean="0">
                  <a:solidFill>
                    <a:prstClr val="white"/>
                  </a:solidFill>
                  <a:effectLst>
                    <a:outerShdw blurRad="50800" dist="38100" dir="2700000" algn="tl" rotWithShape="0">
                      <a:prstClr val="black">
                        <a:alpha val="40000"/>
                      </a:prstClr>
                    </a:outerShdw>
                  </a:effectLst>
                </a:rPr>
                <a:t>pupil</a:t>
              </a:r>
            </a:p>
            <a:p>
              <a:pPr algn="r"/>
              <a:r>
                <a:rPr lang="en-US" sz="2400" dirty="0" smtClean="0">
                  <a:solidFill>
                    <a:prstClr val="white"/>
                  </a:solidFill>
                  <a:effectLst>
                    <a:outerShdw blurRad="50800" dist="38100" dir="2700000" algn="tl" rotWithShape="0">
                      <a:prstClr val="black">
                        <a:alpha val="40000"/>
                      </a:prstClr>
                    </a:outerShdw>
                  </a:effectLst>
                </a:rPr>
                <a:t>radius</a:t>
              </a:r>
              <a:endParaRPr lang="en-US" dirty="0"/>
            </a:p>
          </p:txBody>
        </p:sp>
      </p:grpSp>
      <p:sp>
        <p:nvSpPr>
          <p:cNvPr id="85" name="Rectangle 84"/>
          <p:cNvSpPr/>
          <p:nvPr/>
        </p:nvSpPr>
        <p:spPr>
          <a:xfrm>
            <a:off x="1575278" y="2940642"/>
            <a:ext cx="2968180" cy="461665"/>
          </a:xfrm>
          <a:prstGeom prst="rect">
            <a:avLst/>
          </a:prstGeom>
        </p:spPr>
        <p:txBody>
          <a:bodyPr wrap="none">
            <a:spAutoFit/>
          </a:bodyPr>
          <a:lstStyle/>
          <a:p>
            <a:pPr algn="ctr"/>
            <a:r>
              <a:rPr lang="en-US" sz="2400" dirty="0" smtClean="0">
                <a:solidFill>
                  <a:srgbClr val="FFF482"/>
                </a:solidFill>
                <a:effectLst>
                  <a:outerShdw blurRad="50800" dist="38100" dir="2700000" algn="tl" rotWithShape="0">
                    <a:prstClr val="black">
                      <a:alpha val="40000"/>
                    </a:prstClr>
                  </a:outerShdw>
                </a:effectLst>
              </a:rPr>
              <a:t>perspective &amp; defocus</a:t>
            </a:r>
            <a:endParaRPr lang="en-US" dirty="0">
              <a:solidFill>
                <a:srgbClr val="FFF482"/>
              </a:solidFill>
            </a:endParaRPr>
          </a:p>
        </p:txBody>
      </p:sp>
      <p:sp>
        <p:nvSpPr>
          <p:cNvPr id="86" name="Rectangle 85"/>
          <p:cNvSpPr/>
          <p:nvPr/>
        </p:nvSpPr>
        <p:spPr>
          <a:xfrm>
            <a:off x="5006791" y="2937668"/>
            <a:ext cx="1624814" cy="461665"/>
          </a:xfrm>
          <a:prstGeom prst="rect">
            <a:avLst/>
          </a:prstGeom>
        </p:spPr>
        <p:txBody>
          <a:bodyPr wrap="none">
            <a:spAutoFit/>
          </a:bodyPr>
          <a:lstStyle/>
          <a:p>
            <a:r>
              <a:rPr lang="en-US" sz="2400" dirty="0" smtClean="0">
                <a:solidFill>
                  <a:srgbClr val="00FF00"/>
                </a:solidFill>
                <a:effectLst>
                  <a:outerShdw blurRad="50800" dist="38100" dir="2700000" algn="tl" rotWithShape="0">
                    <a:prstClr val="black">
                      <a:alpha val="40000"/>
                    </a:prstClr>
                  </a:outerShdw>
                </a:effectLst>
              </a:rPr>
              <a:t>aberrations</a:t>
            </a:r>
            <a:endParaRPr lang="en-US" dirty="0">
              <a:solidFill>
                <a:srgbClr val="00FF00"/>
              </a:solidFill>
            </a:endParaRPr>
          </a:p>
        </p:txBody>
      </p:sp>
      <p:pic>
        <p:nvPicPr>
          <p:cNvPr id="87" name="Picture 86"/>
          <p:cNvPicPr>
            <a:picLocks noChangeAspect="1"/>
          </p:cNvPicPr>
          <p:nvPr/>
        </p:nvPicPr>
        <p:blipFill>
          <a:blip r:embed="rId8"/>
          <a:stretch>
            <a:fillRect/>
          </a:stretch>
        </p:blipFill>
        <p:spPr>
          <a:xfrm>
            <a:off x="3844911" y="3943301"/>
            <a:ext cx="2667000" cy="317500"/>
          </a:xfrm>
          <a:prstGeom prst="rect">
            <a:avLst/>
          </a:prstGeom>
        </p:spPr>
      </p:pic>
      <p:sp>
        <p:nvSpPr>
          <p:cNvPr id="88" name="Rectangle 87"/>
          <p:cNvSpPr/>
          <p:nvPr/>
        </p:nvSpPr>
        <p:spPr>
          <a:xfrm>
            <a:off x="6883729" y="2924840"/>
            <a:ext cx="1724751" cy="461665"/>
          </a:xfrm>
          <a:prstGeom prst="rect">
            <a:avLst/>
          </a:prstGeom>
        </p:spPr>
        <p:txBody>
          <a:bodyPr wrap="none">
            <a:spAutoFit/>
          </a:bodyPr>
          <a:lstStyle/>
          <a:p>
            <a:pPr algn="ctr"/>
            <a:r>
              <a:rPr lang="en-US" sz="2400" dirty="0" smtClean="0">
                <a:solidFill>
                  <a:schemeClr val="bg1"/>
                </a:solidFill>
                <a:effectLst>
                  <a:outerShdw blurRad="50800" dist="38100" dir="2700000" algn="tl" rotWithShape="0">
                    <a:prstClr val="black">
                      <a:alpha val="40000"/>
                    </a:prstClr>
                  </a:outerShdw>
                </a:effectLst>
              </a:rPr>
              <a:t>pupil </a:t>
            </a:r>
            <a:r>
              <a:rPr lang="en-US" sz="2400" dirty="0" err="1" smtClean="0">
                <a:solidFill>
                  <a:schemeClr val="bg1"/>
                </a:solidFill>
                <a:effectLst>
                  <a:outerShdw blurRad="50800" dist="38100" dir="2700000" algn="tl" rotWithShape="0">
                    <a:prstClr val="black">
                      <a:alpha val="40000"/>
                    </a:prstClr>
                  </a:outerShdw>
                </a:effectLst>
              </a:rPr>
              <a:t>coords</a:t>
            </a:r>
            <a:endParaRPr lang="en-US" dirty="0">
              <a:solidFill>
                <a:schemeClr val="bg1"/>
              </a:solidFill>
            </a:endParaRPr>
          </a:p>
        </p:txBody>
      </p:sp>
      <p:pic>
        <p:nvPicPr>
          <p:cNvPr id="93" name="Picture 92"/>
          <p:cNvPicPr>
            <a:picLocks noChangeAspect="1"/>
          </p:cNvPicPr>
          <p:nvPr/>
        </p:nvPicPr>
        <p:blipFill>
          <a:blip r:embed="rId9">
            <a:duotone>
              <a:prstClr val="black"/>
              <a:srgbClr val="FFFF00">
                <a:tint val="45000"/>
                <a:satMod val="400000"/>
              </a:srgbClr>
            </a:duotone>
          </a:blip>
          <a:stretch>
            <a:fillRect/>
          </a:stretch>
        </p:blipFill>
        <p:spPr>
          <a:xfrm>
            <a:off x="726770" y="1238842"/>
            <a:ext cx="5422900" cy="1701800"/>
          </a:xfrm>
          <a:prstGeom prst="rect">
            <a:avLst/>
          </a:prstGeom>
          <a:effectLst>
            <a:outerShdw blurRad="50800" dist="38100" dir="2700000" algn="tl" rotWithShape="0">
              <a:prstClr val="black">
                <a:alpha val="40000"/>
              </a:prstClr>
            </a:outerShdw>
          </a:effectLst>
        </p:spPr>
      </p:pic>
      <p:pic>
        <p:nvPicPr>
          <p:cNvPr id="83" name="Picture 82"/>
          <p:cNvPicPr>
            <a:picLocks noChangeAspect="1"/>
          </p:cNvPicPr>
          <p:nvPr/>
        </p:nvPicPr>
        <p:blipFill>
          <a:blip r:embed="rId10">
            <a:duotone>
              <a:prstClr val="black"/>
              <a:srgbClr val="00FF00">
                <a:tint val="45000"/>
                <a:satMod val="400000"/>
              </a:srgbClr>
            </a:duotone>
          </a:blip>
          <a:stretch>
            <a:fillRect/>
          </a:stretch>
        </p:blipFill>
        <p:spPr>
          <a:xfrm>
            <a:off x="5590870" y="1238842"/>
            <a:ext cx="558800" cy="1701800"/>
          </a:xfrm>
          <a:prstGeom prst="rect">
            <a:avLst/>
          </a:prstGeom>
          <a:effectLst>
            <a:outerShdw blurRad="50800" dist="38100" dir="2700000" algn="tl" rotWithShape="0">
              <a:prstClr val="black">
                <a:alpha val="40000"/>
              </a:prstClr>
            </a:outerShdw>
          </a:effectLst>
        </p:spPr>
      </p:pic>
      <p:sp>
        <p:nvSpPr>
          <p:cNvPr id="29" name="TextBox 28"/>
          <p:cNvSpPr txBox="1"/>
          <p:nvPr/>
        </p:nvSpPr>
        <p:spPr>
          <a:xfrm>
            <a:off x="790212" y="5599934"/>
            <a:ext cx="7538175" cy="461665"/>
          </a:xfrm>
          <a:prstGeom prst="rect">
            <a:avLst/>
          </a:prstGeom>
          <a:noFill/>
        </p:spPr>
        <p:txBody>
          <a:bodyPr wrap="square" rtlCol="0">
            <a:spAutoFit/>
          </a:bodyPr>
          <a:lstStyle/>
          <a:p>
            <a:r>
              <a:rPr lang="en-US" sz="2400" dirty="0" smtClean="0">
                <a:solidFill>
                  <a:schemeClr val="bg1"/>
                </a:solidFill>
                <a:effectLst>
                  <a:outerShdw blurRad="50800" dist="38100" dir="2700000" algn="tl" rotWithShape="0">
                    <a:prstClr val="black">
                      <a:alpha val="40000"/>
                    </a:prstClr>
                  </a:outerShdw>
                </a:effectLst>
              </a:rPr>
              <a:t>ray intersection   </a:t>
            </a:r>
            <a:r>
              <a:rPr lang="en-US" sz="2400" dirty="0" smtClean="0">
                <a:solidFill>
                  <a:srgbClr val="FFFFFF"/>
                </a:solidFill>
                <a:effectLst>
                  <a:outerShdw blurRad="50800" dist="38100" dir="2700000" algn="tl" rotWithShape="0">
                    <a:prstClr val="black">
                      <a:alpha val="40000"/>
                    </a:prstClr>
                  </a:outerShdw>
                </a:effectLst>
              </a:rPr>
              <a:t>=</a:t>
            </a:r>
            <a:r>
              <a:rPr lang="en-US" sz="2400" dirty="0" smtClean="0">
                <a:solidFill>
                  <a:srgbClr val="FF0000"/>
                </a:solidFill>
                <a:effectLst>
                  <a:outerShdw blurRad="50800" dist="38100" dir="2700000" algn="tl" rotWithShape="0">
                    <a:prstClr val="black">
                      <a:alpha val="40000"/>
                    </a:prstClr>
                  </a:outerShdw>
                </a:effectLst>
              </a:rPr>
              <a:t>   perspective</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FFFF00"/>
                </a:solidFill>
                <a:effectLst>
                  <a:outerShdw blurRad="50800" dist="38100" dir="2700000" algn="tl" rotWithShape="0">
                    <a:prstClr val="black">
                      <a:alpha val="40000"/>
                    </a:prstClr>
                  </a:outerShdw>
                </a:effectLst>
              </a:rPr>
              <a:t>defocus</a:t>
            </a:r>
            <a:r>
              <a:rPr lang="en-US" sz="2400" dirty="0" smtClean="0">
                <a:solidFill>
                  <a:schemeClr val="bg1"/>
                </a:solidFill>
                <a:effectLst>
                  <a:outerShdw blurRad="50800" dist="38100" dir="2700000" algn="tl" rotWithShape="0">
                    <a:prstClr val="black">
                      <a:alpha val="40000"/>
                    </a:prstClr>
                  </a:outerShdw>
                </a:effectLst>
              </a:rPr>
              <a:t>   +   </a:t>
            </a:r>
            <a:r>
              <a:rPr lang="en-US" sz="2400" dirty="0" smtClean="0">
                <a:solidFill>
                  <a:srgbClr val="00FF00"/>
                </a:solidFill>
                <a:effectLst>
                  <a:outerShdw blurRad="50800" dist="38100" dir="2700000" algn="tl" rotWithShape="0">
                    <a:prstClr val="black">
                      <a:alpha val="40000"/>
                    </a:prstClr>
                  </a:outerShdw>
                </a:effectLst>
              </a:rPr>
              <a:t>aberration</a:t>
            </a:r>
            <a:endParaRPr lang="en-US" sz="2400" dirty="0">
              <a:solidFill>
                <a:srgbClr val="00FF00"/>
              </a:solidFill>
              <a:effectLst>
                <a:outerShdw blurRad="50800" dist="38100" dir="2700000" algn="tl" rotWithShape="0">
                  <a:prstClr val="black">
                    <a:alpha val="40000"/>
                  </a:prstClr>
                </a:outerShdw>
              </a:effectLst>
            </a:endParaRPr>
          </a:p>
        </p:txBody>
      </p:sp>
      <p:pic>
        <p:nvPicPr>
          <p:cNvPr id="35" name="Picture 34"/>
          <p:cNvPicPr>
            <a:picLocks noChangeAspect="1"/>
          </p:cNvPicPr>
          <p:nvPr/>
        </p:nvPicPr>
        <p:blipFill>
          <a:blip r:embed="rId11"/>
          <a:stretch>
            <a:fillRect/>
          </a:stretch>
        </p:blipFill>
        <p:spPr>
          <a:xfrm>
            <a:off x="1393011" y="6120129"/>
            <a:ext cx="886558" cy="329293"/>
          </a:xfrm>
          <a:prstGeom prst="rect">
            <a:avLst/>
          </a:prstGeom>
          <a:effectLst/>
        </p:spPr>
      </p:pic>
      <p:pic>
        <p:nvPicPr>
          <p:cNvPr id="37" name="Picture 36"/>
          <p:cNvPicPr>
            <a:picLocks noChangeAspect="1"/>
          </p:cNvPicPr>
          <p:nvPr/>
        </p:nvPicPr>
        <p:blipFill>
          <a:blip r:embed="rId12"/>
          <a:stretch>
            <a:fillRect/>
          </a:stretch>
        </p:blipFill>
        <p:spPr>
          <a:xfrm>
            <a:off x="4026557" y="6196952"/>
            <a:ext cx="139700" cy="152400"/>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13"/>
          <a:stretch>
            <a:fillRect/>
          </a:stretch>
        </p:blipFill>
        <p:spPr>
          <a:xfrm>
            <a:off x="5321957" y="6114276"/>
            <a:ext cx="1155700" cy="317500"/>
          </a:xfrm>
          <a:prstGeom prst="rect">
            <a:avLst/>
          </a:prstGeom>
        </p:spPr>
      </p:pic>
      <p:pic>
        <p:nvPicPr>
          <p:cNvPr id="39" name="Picture 38"/>
          <p:cNvPicPr>
            <a:picLocks noChangeAspect="1"/>
          </p:cNvPicPr>
          <p:nvPr/>
        </p:nvPicPr>
        <p:blipFill>
          <a:blip r:embed="rId14"/>
          <a:stretch>
            <a:fillRect/>
          </a:stretch>
        </p:blipFill>
        <p:spPr>
          <a:xfrm>
            <a:off x="6823211" y="6096717"/>
            <a:ext cx="1549400" cy="317500"/>
          </a:xfrm>
          <a:prstGeom prst="rect">
            <a:avLst/>
          </a:prstGeom>
        </p:spPr>
      </p:pic>
      <p:grpSp>
        <p:nvGrpSpPr>
          <p:cNvPr id="2" name="Group 1"/>
          <p:cNvGrpSpPr/>
          <p:nvPr/>
        </p:nvGrpSpPr>
        <p:grpSpPr>
          <a:xfrm>
            <a:off x="613725" y="4447969"/>
            <a:ext cx="2618386" cy="830997"/>
            <a:chOff x="613725" y="4447969"/>
            <a:chExt cx="2618386" cy="830997"/>
          </a:xfrm>
        </p:grpSpPr>
        <p:cxnSp>
          <p:nvCxnSpPr>
            <p:cNvPr id="40" name="Straight Connector 39"/>
            <p:cNvCxnSpPr/>
            <p:nvPr/>
          </p:nvCxnSpPr>
          <p:spPr>
            <a:xfrm>
              <a:off x="2598898" y="4447969"/>
              <a:ext cx="633213"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891220" y="4447969"/>
              <a:ext cx="0" cy="411212"/>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792804" y="4859181"/>
              <a:ext cx="1103851"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613725" y="4447969"/>
              <a:ext cx="1179079" cy="830997"/>
            </a:xfrm>
            <a:prstGeom prst="rect">
              <a:avLst/>
            </a:prstGeom>
          </p:spPr>
          <p:txBody>
            <a:bodyPr wrap="none">
              <a:spAutoFit/>
            </a:bodyPr>
            <a:lstStyle/>
            <a:p>
              <a:pPr algn="r"/>
              <a:r>
                <a:rPr lang="en-US" sz="2400" dirty="0" smtClean="0">
                  <a:solidFill>
                    <a:prstClr val="white"/>
                  </a:solidFill>
                  <a:effectLst>
                    <a:outerShdw blurRad="50800" dist="38100" dir="2700000" algn="tl" rotWithShape="0">
                      <a:prstClr val="black">
                        <a:alpha val="40000"/>
                      </a:prstClr>
                    </a:outerShdw>
                  </a:effectLst>
                </a:rPr>
                <a:t>specific</a:t>
              </a:r>
              <a:br>
                <a:rPr lang="en-US" sz="2400" dirty="0" smtClean="0">
                  <a:solidFill>
                    <a:prstClr val="white"/>
                  </a:solidFill>
                  <a:effectLst>
                    <a:outerShdw blurRad="50800" dist="38100" dir="2700000" algn="tl" rotWithShape="0">
                      <a:prstClr val="black">
                        <a:alpha val="40000"/>
                      </a:prstClr>
                    </a:outerShdw>
                  </a:effectLst>
                </a:rPr>
              </a:br>
              <a:r>
                <a:rPr lang="en-US" sz="2400" dirty="0" smtClean="0">
                  <a:solidFill>
                    <a:prstClr val="white"/>
                  </a:solidFill>
                  <a:effectLst>
                    <a:outerShdw blurRad="50800" dist="38100" dir="2700000" algn="tl" rotWithShape="0">
                      <a:prstClr val="black">
                        <a:alpha val="40000"/>
                      </a:prstClr>
                    </a:outerShdw>
                  </a:effectLst>
                </a:rPr>
                <a:t>to point</a:t>
              </a:r>
              <a:endParaRPr lang="en-US" dirty="0"/>
            </a:p>
          </p:txBody>
        </p:sp>
      </p:grpSp>
    </p:spTree>
    <p:custDataLst>
      <p:tags r:id="rId1"/>
    </p:custDataLst>
    <p:extLst>
      <p:ext uri="{BB962C8B-B14F-4D97-AF65-F5344CB8AC3E}">
        <p14:creationId xmlns:p14="http://schemas.microsoft.com/office/powerpoint/2010/main" val="2796399968"/>
      </p:ext>
    </p:extLst>
  </p:cSld>
  <p:clrMapOvr>
    <a:masterClrMapping/>
  </p:clrMapOvr>
  <mc:AlternateContent xmlns:mc="http://schemas.openxmlformats.org/markup-compatibility/2006" xmlns:p14="http://schemas.microsoft.com/office/powerpoint/2010/main">
    <mc:Choice Requires="p14">
      <p:transition p14:dur="210" advTm="11781">
        <p:fade/>
      </p:transition>
    </mc:Choice>
    <mc:Fallback xmlns="">
      <p:transition xmlns:p14="http://schemas.microsoft.com/office/powerpoint/2010/main" advTm="1178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 presetClass="exit" presetSubtype="0" fill="hold"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500"/>
                                        <p:tgtEl>
                                          <p:spTgt spid="86"/>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5"/>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3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8"/>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5" grpId="0"/>
      <p:bldP spid="86" grpId="0"/>
      <p:bldP spid="8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p:cNvSpPr txBox="1">
            <a:spLocks/>
          </p:cNvSpPr>
          <p:nvPr/>
        </p:nvSpPr>
        <p:spPr>
          <a:xfrm>
            <a:off x="994947" y="2198148"/>
            <a:ext cx="7154106" cy="245481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600" kern="1200">
                <a:solidFill>
                  <a:srgbClr val="FFCC66"/>
                </a:solidFill>
                <a:latin typeface="+mj-lt"/>
                <a:ea typeface="+mj-ea"/>
                <a:cs typeface="+mj-cs"/>
              </a:defRPr>
            </a:lvl1pPr>
          </a:lstStyle>
          <a:p>
            <a:pPr marL="857250" indent="-857250" algn="l">
              <a:buFont typeface="+mj-lt"/>
              <a:buAutoNum type="romanLcPeriod" startAt="3"/>
            </a:pPr>
            <a:r>
              <a:rPr lang="en-US" dirty="0" smtClean="0">
                <a:solidFill>
                  <a:schemeClr val="bg1"/>
                </a:solidFill>
                <a:effectLst>
                  <a:outerShdw blurRad="50800" dist="38100" dir="2700000" algn="tl" rotWithShape="0">
                    <a:srgbClr val="000000">
                      <a:alpha val="43000"/>
                    </a:srgbClr>
                  </a:outerShdw>
                </a:effectLst>
              </a:rPr>
              <a:t>single-source inference</a:t>
            </a:r>
          </a:p>
        </p:txBody>
      </p:sp>
    </p:spTree>
    <p:extLst>
      <p:ext uri="{BB962C8B-B14F-4D97-AF65-F5344CB8AC3E}">
        <p14:creationId xmlns:p14="http://schemas.microsoft.com/office/powerpoint/2010/main" val="3775950623"/>
      </p:ext>
    </p:extLst>
  </p:cSld>
  <p:clrMapOvr>
    <a:masterClrMapping/>
  </p:clrMapOvr>
  <mc:AlternateContent xmlns:mc="http://schemas.openxmlformats.org/markup-compatibility/2006" xmlns:p14="http://schemas.microsoft.com/office/powerpoint/2010/main">
    <mc:Choice Requires="p14">
      <p:transition spd="slow" p14:dur="2000" advTm="4058"/>
    </mc:Choice>
    <mc:Fallback xmlns="">
      <p:transition xmlns:p14="http://schemas.microsoft.com/office/powerpoint/2010/main" spd="slow" advTm="4058"/>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limits of local inference</a:t>
            </a:r>
            <a:endParaRPr lang="en-US" dirty="0">
              <a:effectLst>
                <a:outerShdw blurRad="50800" dist="38100" dir="2700000" algn="tl" rotWithShape="0">
                  <a:srgbClr val="000000">
                    <a:alpha val="43000"/>
                  </a:srgbClr>
                </a:outerShdw>
              </a:effectLst>
            </a:endParaRPr>
          </a:p>
        </p:txBody>
      </p:sp>
      <p:sp>
        <p:nvSpPr>
          <p:cNvPr id="26" name="Rectangle 25"/>
          <p:cNvSpPr/>
          <p:nvPr/>
        </p:nvSpPr>
        <p:spPr>
          <a:xfrm>
            <a:off x="171230" y="968453"/>
            <a:ext cx="8818400" cy="461665"/>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what does 1 blur kernel in 1 photo tell us about the lens &amp; the scene? </a:t>
            </a:r>
          </a:p>
        </p:txBody>
      </p:sp>
      <p:grpSp>
        <p:nvGrpSpPr>
          <p:cNvPr id="40" name="Group 39"/>
          <p:cNvGrpSpPr/>
          <p:nvPr/>
        </p:nvGrpSpPr>
        <p:grpSpPr>
          <a:xfrm>
            <a:off x="2862640" y="2115368"/>
            <a:ext cx="3604680" cy="3699771"/>
            <a:chOff x="2862640" y="3042751"/>
            <a:chExt cx="3604680" cy="3699771"/>
          </a:xfrm>
        </p:grpSpPr>
        <p:pic>
          <p:nvPicPr>
            <p:cNvPr id="41" name="Picture 40"/>
            <p:cNvPicPr>
              <a:picLocks noChangeAspect="1"/>
            </p:cNvPicPr>
            <p:nvPr/>
          </p:nvPicPr>
          <p:blipFill>
            <a:blip r:embed="rId3"/>
            <a:stretch>
              <a:fillRect/>
            </a:stretch>
          </p:blipFill>
          <p:spPr>
            <a:xfrm>
              <a:off x="3328134" y="3407326"/>
              <a:ext cx="241300" cy="215900"/>
            </a:xfrm>
            <a:prstGeom prst="rect">
              <a:avLst/>
            </a:prstGeom>
          </p:spPr>
        </p:pic>
        <p:grpSp>
          <p:nvGrpSpPr>
            <p:cNvPr id="42" name="Group 41"/>
            <p:cNvGrpSpPr/>
            <p:nvPr/>
          </p:nvGrpSpPr>
          <p:grpSpPr>
            <a:xfrm>
              <a:off x="2862640" y="3042751"/>
              <a:ext cx="3604680" cy="3699771"/>
              <a:chOff x="2574825" y="1869037"/>
              <a:chExt cx="4576188" cy="4696908"/>
            </a:xfrm>
          </p:grpSpPr>
          <p:sp>
            <p:nvSpPr>
              <p:cNvPr id="43" name="Freeform 42"/>
              <p:cNvSpPr/>
              <p:nvPr/>
            </p:nvSpPr>
            <p:spPr>
              <a:xfrm>
                <a:off x="2574825" y="2236378"/>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44" name="Straight Arrow Connector 43"/>
              <p:cNvCxnSpPr/>
              <p:nvPr/>
            </p:nvCxnSpPr>
            <p:spPr>
              <a:xfrm>
                <a:off x="2836271" y="266773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5" name="Freeform 44"/>
              <p:cNvSpPr/>
              <p:nvPr/>
            </p:nvSpPr>
            <p:spPr>
              <a:xfrm>
                <a:off x="3775735" y="1869037"/>
                <a:ext cx="3375278" cy="4696908"/>
              </a:xfrm>
              <a:custGeom>
                <a:avLst/>
                <a:gdLst>
                  <a:gd name="connsiteX0" fmla="*/ 0 w 3375278"/>
                  <a:gd name="connsiteY0" fmla="*/ 4696908 h 4696908"/>
                  <a:gd name="connsiteX1" fmla="*/ 5721 w 3375278"/>
                  <a:gd name="connsiteY1" fmla="*/ 1922243 h 4696908"/>
                  <a:gd name="connsiteX2" fmla="*/ 3375278 w 3375278"/>
                  <a:gd name="connsiteY2" fmla="*/ 0 h 4696908"/>
                  <a:gd name="connsiteX3" fmla="*/ 3369557 w 3375278"/>
                  <a:gd name="connsiteY3" fmla="*/ 2774665 h 4696908"/>
                  <a:gd name="connsiteX4" fmla="*/ 0 w 3375278"/>
                  <a:gd name="connsiteY4" fmla="*/ 4696908 h 469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278" h="4696908">
                    <a:moveTo>
                      <a:pt x="0" y="4696908"/>
                    </a:moveTo>
                    <a:lnTo>
                      <a:pt x="5721" y="1922243"/>
                    </a:lnTo>
                    <a:lnTo>
                      <a:pt x="3375278" y="0"/>
                    </a:lnTo>
                    <a:lnTo>
                      <a:pt x="3369557" y="2774665"/>
                    </a:lnTo>
                    <a:lnTo>
                      <a:pt x="0" y="4696908"/>
                    </a:lnTo>
                    <a:close/>
                  </a:path>
                </a:pathLst>
              </a:custGeom>
              <a:solidFill>
                <a:schemeClr val="bg1">
                  <a:alpha val="33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46" name="Picture 45"/>
              <p:cNvPicPr>
                <a:picLocks noChangeAspect="1"/>
              </p:cNvPicPr>
              <p:nvPr/>
            </p:nvPicPr>
            <p:blipFill rotWithShape="1">
              <a:blip r:embed="rId4">
                <a:alphaModFix amt="78000"/>
                <a:extLst>
                  <a:ext uri="{28A0092B-C50C-407E-A947-70E740481C1C}">
                    <a14:useLocalDpi xmlns:a14="http://schemas.microsoft.com/office/drawing/2010/main" val="0"/>
                  </a:ext>
                </a:extLst>
              </a:blip>
              <a:srcRect l="50000" t="38363" r="41477" b="49758"/>
              <a:stretch/>
            </p:blipFill>
            <p:spPr>
              <a:xfrm>
                <a:off x="5401845" y="3771554"/>
                <a:ext cx="404775" cy="398018"/>
              </a:xfrm>
              <a:prstGeom prst="rect">
                <a:avLst/>
              </a:prstGeom>
              <a:ln w="28575" cmpd="sng">
                <a:solidFill>
                  <a:srgbClr val="FF0000"/>
                </a:solidFill>
              </a:ln>
              <a:scene3d>
                <a:camera prst="isometricRightUp"/>
                <a:lightRig rig="threePt" dir="t"/>
              </a:scene3d>
            </p:spPr>
          </p:pic>
          <p:sp>
            <p:nvSpPr>
              <p:cNvPr id="49" name="Oval 48"/>
              <p:cNvSpPr/>
              <p:nvPr/>
            </p:nvSpPr>
            <p:spPr>
              <a:xfrm>
                <a:off x="2770117" y="260908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grpSp>
      </p:grpSp>
    </p:spTree>
    <p:extLst>
      <p:ext uri="{BB962C8B-B14F-4D97-AF65-F5344CB8AC3E}">
        <p14:creationId xmlns:p14="http://schemas.microsoft.com/office/powerpoint/2010/main" val="393492742"/>
      </p:ext>
    </p:extLst>
  </p:cSld>
  <p:clrMapOvr>
    <a:masterClrMapping/>
  </p:clrMapOvr>
  <mc:AlternateContent xmlns:mc="http://schemas.openxmlformats.org/markup-compatibility/2006" xmlns:p14="http://schemas.microsoft.com/office/powerpoint/2010/main">
    <mc:Choice Requires="p14">
      <p:transition p14:dur="210" advTm="14172">
        <p:fade/>
      </p:transition>
    </mc:Choice>
    <mc:Fallback xmlns="">
      <p:transition xmlns:p14="http://schemas.microsoft.com/office/powerpoint/2010/main" advTm="14172">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limits of local inference</a:t>
            </a:r>
            <a:endParaRPr lang="en-US" dirty="0">
              <a:effectLst>
                <a:outerShdw blurRad="50800" dist="38100" dir="2700000" algn="tl" rotWithShape="0">
                  <a:srgbClr val="000000">
                    <a:alpha val="43000"/>
                  </a:srgbClr>
                </a:outerShdw>
              </a:effectLst>
            </a:endParaRP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5807" t="17577" b="11220"/>
          <a:stretch/>
        </p:blipFill>
        <p:spPr>
          <a:xfrm>
            <a:off x="1075783" y="2352608"/>
            <a:ext cx="3565656" cy="2695438"/>
          </a:xfrm>
          <a:prstGeom prst="rect">
            <a:avLst/>
          </a:prstGeom>
        </p:spPr>
      </p:pic>
      <p:pic>
        <p:nvPicPr>
          <p:cNvPr id="45" name="Picture 44" descr="abr_spots.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4852" y="5199171"/>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47" name="Bent Arrow 46"/>
          <p:cNvSpPr/>
          <p:nvPr/>
        </p:nvSpPr>
        <p:spPr>
          <a:xfrm flipV="1">
            <a:off x="240503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Bent Arrow 47"/>
          <p:cNvSpPr/>
          <p:nvPr/>
        </p:nvSpPr>
        <p:spPr>
          <a:xfrm flipH="1" flipV="1">
            <a:off x="555576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6276435" y="2133566"/>
            <a:ext cx="897752" cy="1938992"/>
          </a:xfrm>
          <a:prstGeom prst="rect">
            <a:avLst/>
          </a:prstGeom>
        </p:spPr>
        <p:txBody>
          <a:bodyPr wrap="none">
            <a:spAutoFit/>
          </a:bodyPr>
          <a:lstStyle/>
          <a:p>
            <a:r>
              <a:rPr lang="en-US" sz="12000" dirty="0" smtClean="0">
                <a:solidFill>
                  <a:prstClr val="white"/>
                </a:solidFill>
                <a:effectLst>
                  <a:outerShdw blurRad="50800" dist="38100" dir="2700000" algn="tl" rotWithShape="0">
                    <a:srgbClr val="000000">
                      <a:alpha val="43000"/>
                    </a:srgbClr>
                  </a:outerShdw>
                </a:effectLst>
              </a:rPr>
              <a:t>?</a:t>
            </a:r>
            <a:endParaRPr lang="en-US" sz="12000" dirty="0"/>
          </a:p>
        </p:txBody>
      </p:sp>
      <p:pic>
        <p:nvPicPr>
          <p:cNvPr id="57" name="Picture 56" descr="shelf_psf3.png"/>
          <p:cNvPicPr>
            <a:picLocks noChangeAspect="1"/>
          </p:cNvPicPr>
          <p:nvPr/>
        </p:nvPicPr>
        <p:blipFill rotWithShape="1">
          <a:blip r:embed="rId6">
            <a:extLst>
              <a:ext uri="{28A0092B-C50C-407E-A947-70E740481C1C}">
                <a14:useLocalDpi xmlns:a14="http://schemas.microsoft.com/office/drawing/2010/main" val="0"/>
              </a:ext>
            </a:extLst>
          </a:blip>
          <a:srcRect l="8241" t="4995" r="6228" b="9475"/>
          <a:stretch/>
        </p:blipFill>
        <p:spPr>
          <a:xfrm rot="16200000" flipH="1">
            <a:off x="3880737" y="5269186"/>
            <a:ext cx="1495196" cy="1344685"/>
          </a:xfrm>
          <a:prstGeom prst="rect">
            <a:avLst/>
          </a:prstGeom>
          <a:noFill/>
          <a:ln w="12700" cmpd="sng">
            <a:solidFill>
              <a:schemeClr val="bg1"/>
            </a:solidFill>
          </a:ln>
          <a:effectLst/>
        </p:spPr>
      </p:pic>
      <p:pic>
        <p:nvPicPr>
          <p:cNvPr id="20" name="Picture 19" descr="abr_spots.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4852" y="5196747"/>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grpSp>
        <p:nvGrpSpPr>
          <p:cNvPr id="22" name="Group 21"/>
          <p:cNvGrpSpPr/>
          <p:nvPr/>
        </p:nvGrpSpPr>
        <p:grpSpPr>
          <a:xfrm>
            <a:off x="409353" y="1881067"/>
            <a:ext cx="3991354" cy="374946"/>
            <a:chOff x="2484438" y="3916721"/>
            <a:chExt cx="4191000" cy="393700"/>
          </a:xfrm>
        </p:grpSpPr>
        <p:grpSp>
          <p:nvGrpSpPr>
            <p:cNvPr id="23" name="Group 22"/>
            <p:cNvGrpSpPr/>
            <p:nvPr/>
          </p:nvGrpSpPr>
          <p:grpSpPr>
            <a:xfrm>
              <a:off x="2484438" y="3916721"/>
              <a:ext cx="4191000" cy="393700"/>
              <a:chOff x="2484438" y="1221860"/>
              <a:chExt cx="4191000" cy="393700"/>
            </a:xfrm>
          </p:grpSpPr>
          <p:pic>
            <p:nvPicPr>
              <p:cNvPr id="25" name="Picture 24"/>
              <p:cNvPicPr>
                <a:picLocks noChangeAspect="1"/>
              </p:cNvPicPr>
              <p:nvPr/>
            </p:nvPicPr>
            <p:blipFill>
              <a:blip r:embed="rId7"/>
              <a:stretch>
                <a:fillRect/>
              </a:stretch>
            </p:blipFill>
            <p:spPr>
              <a:xfrm>
                <a:off x="2484438" y="1221860"/>
                <a:ext cx="4191000" cy="393700"/>
              </a:xfrm>
              <a:prstGeom prst="rect">
                <a:avLst/>
              </a:prstGeom>
            </p:spPr>
          </p:pic>
          <p:pic>
            <p:nvPicPr>
              <p:cNvPr id="27" name="Picture 26"/>
              <p:cNvPicPr>
                <a:picLocks noChangeAspect="1"/>
              </p:cNvPicPr>
              <p:nvPr/>
            </p:nvPicPr>
            <p:blipFill>
              <a:blip r:embed="rId8"/>
              <a:stretch>
                <a:fillRect/>
              </a:stretch>
            </p:blipFill>
            <p:spPr>
              <a:xfrm>
                <a:off x="2610039" y="1335678"/>
                <a:ext cx="165100" cy="177800"/>
              </a:xfrm>
              <a:prstGeom prst="rect">
                <a:avLst/>
              </a:prstGeom>
            </p:spPr>
          </p:pic>
          <p:pic>
            <p:nvPicPr>
              <p:cNvPr id="28" name="Picture 27"/>
              <p:cNvPicPr>
                <a:picLocks noChangeAspect="1"/>
              </p:cNvPicPr>
              <p:nvPr/>
            </p:nvPicPr>
            <p:blipFill>
              <a:blip r:embed="rId9"/>
              <a:stretch>
                <a:fillRect/>
              </a:stretch>
            </p:blipFill>
            <p:spPr>
              <a:xfrm>
                <a:off x="2952711" y="1248568"/>
                <a:ext cx="279400" cy="254000"/>
              </a:xfrm>
              <a:prstGeom prst="rect">
                <a:avLst/>
              </a:prstGeom>
            </p:spPr>
          </p:pic>
        </p:grpSp>
        <p:pic>
          <p:nvPicPr>
            <p:cNvPr id="24" name="Picture 23"/>
            <p:cNvPicPr>
              <a:picLocks noChangeAspect="1"/>
            </p:cNvPicPr>
            <p:nvPr/>
          </p:nvPicPr>
          <p:blipFill>
            <a:blip r:embed="rId10"/>
            <a:stretch>
              <a:fillRect/>
            </a:stretch>
          </p:blipFill>
          <p:spPr>
            <a:xfrm>
              <a:off x="3844911" y="3943301"/>
              <a:ext cx="2667000" cy="317500"/>
            </a:xfrm>
            <a:prstGeom prst="rect">
              <a:avLst/>
            </a:prstGeom>
          </p:spPr>
        </p:pic>
      </p:grpSp>
      <p:sp>
        <p:nvSpPr>
          <p:cNvPr id="29" name="Rectangle 28"/>
          <p:cNvSpPr/>
          <p:nvPr/>
        </p:nvSpPr>
        <p:spPr>
          <a:xfrm>
            <a:off x="171230" y="968453"/>
            <a:ext cx="8818400" cy="461665"/>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what does 1 blur kernel in 1 photo tell us about the lens &amp; the scene? </a:t>
            </a:r>
          </a:p>
        </p:txBody>
      </p:sp>
      <p:pic>
        <p:nvPicPr>
          <p:cNvPr id="31" name="Picture 30" descr="shelf_psf3.png"/>
          <p:cNvPicPr>
            <a:picLocks noChangeAspect="1"/>
          </p:cNvPicPr>
          <p:nvPr/>
        </p:nvPicPr>
        <p:blipFill rotWithShape="1">
          <a:blip r:embed="rId6">
            <a:extLst>
              <a:ext uri="{28A0092B-C50C-407E-A947-70E740481C1C}">
                <a14:useLocalDpi xmlns:a14="http://schemas.microsoft.com/office/drawing/2010/main" val="0"/>
              </a:ext>
            </a:extLst>
          </a:blip>
          <a:srcRect l="8241" t="4995" r="6228" b="9475"/>
          <a:stretch/>
        </p:blipFill>
        <p:spPr>
          <a:xfrm rot="16200000" flipH="1">
            <a:off x="3869597" y="5263287"/>
            <a:ext cx="1495196" cy="1344685"/>
          </a:xfrm>
          <a:prstGeom prst="rect">
            <a:avLst/>
          </a:prstGeom>
          <a:noFill/>
          <a:ln w="12700" cmpd="sng">
            <a:solidFill>
              <a:schemeClr val="bg1"/>
            </a:solidFill>
          </a:ln>
          <a:effectLst/>
        </p:spPr>
      </p:pic>
    </p:spTree>
    <p:custDataLst>
      <p:tags r:id="rId1"/>
    </p:custDataLst>
    <p:extLst>
      <p:ext uri="{BB962C8B-B14F-4D97-AF65-F5344CB8AC3E}">
        <p14:creationId xmlns:p14="http://schemas.microsoft.com/office/powerpoint/2010/main" val="176682580"/>
      </p:ext>
    </p:extLst>
  </p:cSld>
  <p:clrMapOvr>
    <a:masterClrMapping/>
  </p:clrMapOvr>
  <mc:AlternateContent xmlns:mc="http://schemas.openxmlformats.org/markup-compatibility/2006" xmlns:p14="http://schemas.microsoft.com/office/powerpoint/2010/main">
    <mc:Choice Requires="p14">
      <p:transition p14:dur="210" advTm="19627">
        <p:fade/>
      </p:transition>
    </mc:Choice>
    <mc:Fallback xmlns="">
      <p:transition xmlns:p14="http://schemas.microsoft.com/office/powerpoint/2010/main" advTm="1962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92144" y="1837388"/>
            <a:ext cx="4368800" cy="431800"/>
          </a:xfrm>
          <a:prstGeom prst="rect">
            <a:avLst/>
          </a:prstGeom>
        </p:spPr>
      </p:pic>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pupil radius ambiguity</a:t>
            </a:r>
            <a:endParaRPr lang="en-US" dirty="0">
              <a:effectLst>
                <a:outerShdw blurRad="50800" dist="38100" dir="2700000" algn="tl" rotWithShape="0">
                  <a:srgbClr val="000000">
                    <a:alpha val="43000"/>
                  </a:srgbClr>
                </a:outerShdw>
              </a:effectLst>
            </a:endParaRP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5807" t="17577" b="11220"/>
          <a:stretch/>
        </p:blipFill>
        <p:spPr>
          <a:xfrm>
            <a:off x="1075783" y="2352608"/>
            <a:ext cx="3565656" cy="2695438"/>
          </a:xfrm>
          <a:prstGeom prst="rect">
            <a:avLst/>
          </a:prstGeom>
        </p:spPr>
      </p:pic>
      <p:pic>
        <p:nvPicPr>
          <p:cNvPr id="45" name="Picture 44" descr="abr_spots.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4852" y="5199171"/>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47" name="Bent Arrow 46"/>
          <p:cNvSpPr/>
          <p:nvPr/>
        </p:nvSpPr>
        <p:spPr>
          <a:xfrm flipV="1">
            <a:off x="240503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Bent Arrow 47"/>
          <p:cNvSpPr/>
          <p:nvPr/>
        </p:nvSpPr>
        <p:spPr>
          <a:xfrm flipH="1" flipV="1">
            <a:off x="555576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7" name="Picture 56" descr="shelf_psf3.png"/>
          <p:cNvPicPr>
            <a:picLocks noChangeAspect="1"/>
          </p:cNvPicPr>
          <p:nvPr/>
        </p:nvPicPr>
        <p:blipFill rotWithShape="1">
          <a:blip r:embed="rId6">
            <a:extLst>
              <a:ext uri="{28A0092B-C50C-407E-A947-70E740481C1C}">
                <a14:useLocalDpi xmlns:a14="http://schemas.microsoft.com/office/drawing/2010/main" val="0"/>
              </a:ext>
            </a:extLst>
          </a:blip>
          <a:srcRect l="8241" t="4995" r="6228" b="9475"/>
          <a:stretch/>
        </p:blipFill>
        <p:spPr>
          <a:xfrm rot="16200000" flipH="1">
            <a:off x="3880737" y="5269186"/>
            <a:ext cx="1495196" cy="1344685"/>
          </a:xfrm>
          <a:prstGeom prst="rect">
            <a:avLst/>
          </a:prstGeom>
          <a:noFill/>
          <a:ln w="12700" cmpd="sng">
            <a:solidFill>
              <a:schemeClr val="bg1"/>
            </a:solidFill>
          </a:ln>
          <a:effectLst/>
        </p:spPr>
      </p:pic>
      <p:pic>
        <p:nvPicPr>
          <p:cNvPr id="20" name="Picture 19" descr="abr_spots.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4852" y="5196747"/>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grpSp>
        <p:nvGrpSpPr>
          <p:cNvPr id="22" name="Group 21"/>
          <p:cNvGrpSpPr/>
          <p:nvPr/>
        </p:nvGrpSpPr>
        <p:grpSpPr>
          <a:xfrm>
            <a:off x="409353" y="1881067"/>
            <a:ext cx="3991354" cy="374946"/>
            <a:chOff x="2484438" y="3916721"/>
            <a:chExt cx="4191000" cy="393700"/>
          </a:xfrm>
        </p:grpSpPr>
        <p:grpSp>
          <p:nvGrpSpPr>
            <p:cNvPr id="23" name="Group 22"/>
            <p:cNvGrpSpPr/>
            <p:nvPr/>
          </p:nvGrpSpPr>
          <p:grpSpPr>
            <a:xfrm>
              <a:off x="2484438" y="3916721"/>
              <a:ext cx="4191000" cy="393700"/>
              <a:chOff x="2484438" y="1221860"/>
              <a:chExt cx="4191000" cy="393700"/>
            </a:xfrm>
          </p:grpSpPr>
          <p:pic>
            <p:nvPicPr>
              <p:cNvPr id="25" name="Picture 24"/>
              <p:cNvPicPr>
                <a:picLocks noChangeAspect="1"/>
              </p:cNvPicPr>
              <p:nvPr/>
            </p:nvPicPr>
            <p:blipFill>
              <a:blip r:embed="rId7"/>
              <a:stretch>
                <a:fillRect/>
              </a:stretch>
            </p:blipFill>
            <p:spPr>
              <a:xfrm>
                <a:off x="2484438" y="1221860"/>
                <a:ext cx="4191000" cy="393700"/>
              </a:xfrm>
              <a:prstGeom prst="rect">
                <a:avLst/>
              </a:prstGeom>
            </p:spPr>
          </p:pic>
          <p:pic>
            <p:nvPicPr>
              <p:cNvPr id="27" name="Picture 26"/>
              <p:cNvPicPr>
                <a:picLocks noChangeAspect="1"/>
              </p:cNvPicPr>
              <p:nvPr/>
            </p:nvPicPr>
            <p:blipFill>
              <a:blip r:embed="rId8"/>
              <a:stretch>
                <a:fillRect/>
              </a:stretch>
            </p:blipFill>
            <p:spPr>
              <a:xfrm>
                <a:off x="2610039" y="1335678"/>
                <a:ext cx="165100" cy="177800"/>
              </a:xfrm>
              <a:prstGeom prst="rect">
                <a:avLst/>
              </a:prstGeom>
            </p:spPr>
          </p:pic>
          <p:pic>
            <p:nvPicPr>
              <p:cNvPr id="28" name="Picture 27"/>
              <p:cNvPicPr>
                <a:picLocks noChangeAspect="1"/>
              </p:cNvPicPr>
              <p:nvPr/>
            </p:nvPicPr>
            <p:blipFill>
              <a:blip r:embed="rId9"/>
              <a:stretch>
                <a:fillRect/>
              </a:stretch>
            </p:blipFill>
            <p:spPr>
              <a:xfrm>
                <a:off x="2952711" y="1248568"/>
                <a:ext cx="279400" cy="254000"/>
              </a:xfrm>
              <a:prstGeom prst="rect">
                <a:avLst/>
              </a:prstGeom>
            </p:spPr>
          </p:pic>
        </p:grpSp>
        <p:pic>
          <p:nvPicPr>
            <p:cNvPr id="24" name="Picture 23"/>
            <p:cNvPicPr>
              <a:picLocks noChangeAspect="1"/>
            </p:cNvPicPr>
            <p:nvPr/>
          </p:nvPicPr>
          <p:blipFill>
            <a:blip r:embed="rId10"/>
            <a:stretch>
              <a:fillRect/>
            </a:stretch>
          </p:blipFill>
          <p:spPr>
            <a:xfrm>
              <a:off x="3844911" y="3943301"/>
              <a:ext cx="2667000" cy="317500"/>
            </a:xfrm>
            <a:prstGeom prst="rect">
              <a:avLst/>
            </a:prstGeom>
          </p:spPr>
        </p:pic>
      </p:grpSp>
      <p:sp>
        <p:nvSpPr>
          <p:cNvPr id="29" name="Rectangle 28"/>
          <p:cNvSpPr/>
          <p:nvPr/>
        </p:nvSpPr>
        <p:spPr>
          <a:xfrm>
            <a:off x="171230" y="968453"/>
            <a:ext cx="8818400" cy="461665"/>
          </a:xfrm>
          <a:prstGeom prst="rect">
            <a:avLst/>
          </a:prstGeom>
        </p:spPr>
        <p:txBody>
          <a:bodyPr wrap="square">
            <a:spAutoFit/>
          </a:bodyPr>
          <a:lstStyle/>
          <a:p>
            <a:r>
              <a:rPr lang="en-US" sz="2400" dirty="0" smtClean="0">
                <a:solidFill>
                  <a:srgbClr val="FFF482"/>
                </a:solidFill>
                <a:effectLst>
                  <a:outerShdw blurRad="50800" dist="38100" dir="2700000" algn="tl" rotWithShape="0">
                    <a:srgbClr val="000000">
                      <a:alpha val="43000"/>
                    </a:srgbClr>
                  </a:outerShdw>
                </a:effectLst>
              </a:rPr>
              <a:t>Lemma:</a:t>
            </a:r>
            <a:r>
              <a:rPr lang="en-US" sz="2400" dirty="0" smtClean="0">
                <a:solidFill>
                  <a:schemeClr val="bg1"/>
                </a:solidFill>
                <a:effectLst>
                  <a:outerShdw blurRad="50800" dist="38100" dir="2700000" algn="tl" rotWithShape="0">
                    <a:srgbClr val="000000">
                      <a:alpha val="43000"/>
                    </a:srgbClr>
                  </a:outerShdw>
                </a:effectLst>
              </a:rPr>
              <a:t> there is a blur-compatible solution for every </a:t>
            </a:r>
          </a:p>
        </p:txBody>
      </p:sp>
      <p:pic>
        <p:nvPicPr>
          <p:cNvPr id="19" name="Picture 18"/>
          <p:cNvPicPr>
            <a:picLocks noChangeAspect="1"/>
          </p:cNvPicPr>
          <p:nvPr/>
        </p:nvPicPr>
        <p:blipFill rotWithShape="1">
          <a:blip r:embed="rId11">
            <a:extLst>
              <a:ext uri="{28A0092B-C50C-407E-A947-70E740481C1C}">
                <a14:useLocalDpi xmlns:a14="http://schemas.microsoft.com/office/drawing/2010/main" val="0"/>
              </a:ext>
            </a:extLst>
          </a:blip>
          <a:srcRect l="10668" t="17422" b="11374"/>
          <a:stretch/>
        </p:blipFill>
        <p:spPr>
          <a:xfrm>
            <a:off x="4945852" y="2352608"/>
            <a:ext cx="3381641" cy="2695439"/>
          </a:xfrm>
          <a:prstGeom prst="rect">
            <a:avLst/>
          </a:prstGeom>
        </p:spPr>
      </p:pic>
      <p:pic>
        <p:nvPicPr>
          <p:cNvPr id="34" name="Picture 33"/>
          <p:cNvPicPr>
            <a:picLocks noChangeAspect="1"/>
          </p:cNvPicPr>
          <p:nvPr/>
        </p:nvPicPr>
        <p:blipFill>
          <a:blip r:embed="rId8"/>
          <a:stretch>
            <a:fillRect/>
          </a:stretch>
        </p:blipFill>
        <p:spPr>
          <a:xfrm>
            <a:off x="4731989" y="1986006"/>
            <a:ext cx="157235" cy="169330"/>
          </a:xfrm>
          <a:prstGeom prst="rect">
            <a:avLst/>
          </a:prstGeom>
        </p:spPr>
      </p:pic>
      <p:pic>
        <p:nvPicPr>
          <p:cNvPr id="7" name="Picture 6"/>
          <p:cNvPicPr>
            <a:picLocks noChangeAspect="1"/>
          </p:cNvPicPr>
          <p:nvPr/>
        </p:nvPicPr>
        <p:blipFill>
          <a:blip r:embed="rId12"/>
          <a:stretch>
            <a:fillRect/>
          </a:stretch>
        </p:blipFill>
        <p:spPr>
          <a:xfrm>
            <a:off x="6155885" y="1850871"/>
            <a:ext cx="2667000" cy="393700"/>
          </a:xfrm>
          <a:prstGeom prst="rect">
            <a:avLst/>
          </a:prstGeom>
        </p:spPr>
      </p:pic>
      <p:pic>
        <p:nvPicPr>
          <p:cNvPr id="9" name="Picture 8"/>
          <p:cNvPicPr>
            <a:picLocks noChangeAspect="1"/>
          </p:cNvPicPr>
          <p:nvPr/>
        </p:nvPicPr>
        <p:blipFill>
          <a:blip r:embed="rId13"/>
          <a:stretch>
            <a:fillRect/>
          </a:stretch>
        </p:blipFill>
        <p:spPr>
          <a:xfrm>
            <a:off x="6932136" y="1058478"/>
            <a:ext cx="889000" cy="304800"/>
          </a:xfrm>
          <a:prstGeom prst="rect">
            <a:avLst/>
          </a:prstGeom>
        </p:spPr>
      </p:pic>
      <p:pic>
        <p:nvPicPr>
          <p:cNvPr id="36" name="Picture 35"/>
          <p:cNvPicPr>
            <a:picLocks noChangeAspect="1"/>
          </p:cNvPicPr>
          <p:nvPr/>
        </p:nvPicPr>
        <p:blipFill>
          <a:blip r:embed="rId14"/>
          <a:stretch>
            <a:fillRect/>
          </a:stretch>
        </p:blipFill>
        <p:spPr>
          <a:xfrm>
            <a:off x="5058136" y="1852921"/>
            <a:ext cx="381000" cy="304800"/>
          </a:xfrm>
          <a:prstGeom prst="rect">
            <a:avLst/>
          </a:prstGeom>
        </p:spPr>
      </p:pic>
      <p:sp>
        <p:nvSpPr>
          <p:cNvPr id="26" name="Rectangle 25"/>
          <p:cNvSpPr/>
          <p:nvPr/>
        </p:nvSpPr>
        <p:spPr>
          <a:xfrm>
            <a:off x="5615078" y="1748965"/>
            <a:ext cx="367655" cy="630042"/>
          </a:xfrm>
          <a:prstGeom prst="rect">
            <a:avLst/>
          </a:prstGeom>
          <a:noFill/>
          <a:ln w="127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606393"/>
      </p:ext>
    </p:extLst>
  </p:cSld>
  <p:clrMapOvr>
    <a:masterClrMapping/>
  </p:clrMapOvr>
  <mc:AlternateContent xmlns:mc="http://schemas.openxmlformats.org/markup-compatibility/2006" xmlns:p14="http://schemas.microsoft.com/office/powerpoint/2010/main">
    <mc:Choice Requires="p14">
      <p:transition p14:dur="210" advTm="3375">
        <p:fade/>
      </p:transition>
    </mc:Choice>
    <mc:Fallback xmlns="">
      <p:transition xmlns:p14="http://schemas.microsoft.com/office/powerpoint/2010/main" advTm="337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88099" y="1838776"/>
            <a:ext cx="4368800" cy="431800"/>
          </a:xfrm>
          <a:prstGeom prst="rect">
            <a:avLst/>
          </a:prstGeom>
        </p:spPr>
      </p:pic>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depth &amp; projection ambiguity</a:t>
            </a:r>
            <a:endParaRPr lang="en-US" dirty="0">
              <a:effectLst>
                <a:outerShdw blurRad="50800" dist="38100" dir="2700000" algn="tl" rotWithShape="0">
                  <a:srgbClr val="000000">
                    <a:alpha val="43000"/>
                  </a:srgbClr>
                </a:outerShdw>
              </a:effectLst>
            </a:endParaRP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5807" t="17577" b="11220"/>
          <a:stretch/>
        </p:blipFill>
        <p:spPr>
          <a:xfrm>
            <a:off x="1075783" y="2352608"/>
            <a:ext cx="3565656" cy="2695438"/>
          </a:xfrm>
          <a:prstGeom prst="rect">
            <a:avLst/>
          </a:prstGeom>
        </p:spPr>
      </p:pic>
      <p:pic>
        <p:nvPicPr>
          <p:cNvPr id="45" name="Picture 44" descr="abr_spots.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4852" y="5199171"/>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47" name="Bent Arrow 46"/>
          <p:cNvSpPr/>
          <p:nvPr/>
        </p:nvSpPr>
        <p:spPr>
          <a:xfrm flipV="1">
            <a:off x="240503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Bent Arrow 47"/>
          <p:cNvSpPr/>
          <p:nvPr/>
        </p:nvSpPr>
        <p:spPr>
          <a:xfrm flipH="1" flipV="1">
            <a:off x="555576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7" name="Picture 56" descr="shelf_psf3.png"/>
          <p:cNvPicPr>
            <a:picLocks noChangeAspect="1"/>
          </p:cNvPicPr>
          <p:nvPr/>
        </p:nvPicPr>
        <p:blipFill rotWithShape="1">
          <a:blip r:embed="rId6">
            <a:extLst>
              <a:ext uri="{28A0092B-C50C-407E-A947-70E740481C1C}">
                <a14:useLocalDpi xmlns:a14="http://schemas.microsoft.com/office/drawing/2010/main" val="0"/>
              </a:ext>
            </a:extLst>
          </a:blip>
          <a:srcRect l="8241" t="4995" r="6228" b="9475"/>
          <a:stretch/>
        </p:blipFill>
        <p:spPr>
          <a:xfrm rot="16200000" flipH="1">
            <a:off x="3880737" y="5269186"/>
            <a:ext cx="1495196" cy="1344685"/>
          </a:xfrm>
          <a:prstGeom prst="rect">
            <a:avLst/>
          </a:prstGeom>
          <a:noFill/>
          <a:ln w="12700" cmpd="sng">
            <a:solidFill>
              <a:schemeClr val="bg1"/>
            </a:solidFill>
          </a:ln>
          <a:effectLst/>
        </p:spPr>
      </p:pic>
      <p:pic>
        <p:nvPicPr>
          <p:cNvPr id="20" name="Picture 19" descr="abr_spots.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44852" y="5196747"/>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grpSp>
        <p:nvGrpSpPr>
          <p:cNvPr id="22" name="Group 21"/>
          <p:cNvGrpSpPr/>
          <p:nvPr/>
        </p:nvGrpSpPr>
        <p:grpSpPr>
          <a:xfrm>
            <a:off x="409353" y="1881067"/>
            <a:ext cx="3991354" cy="374946"/>
            <a:chOff x="2484438" y="3916721"/>
            <a:chExt cx="4191000" cy="393700"/>
          </a:xfrm>
        </p:grpSpPr>
        <p:grpSp>
          <p:nvGrpSpPr>
            <p:cNvPr id="23" name="Group 22"/>
            <p:cNvGrpSpPr/>
            <p:nvPr/>
          </p:nvGrpSpPr>
          <p:grpSpPr>
            <a:xfrm>
              <a:off x="2484438" y="3916721"/>
              <a:ext cx="4191000" cy="393700"/>
              <a:chOff x="2484438" y="1221860"/>
              <a:chExt cx="4191000" cy="393700"/>
            </a:xfrm>
          </p:grpSpPr>
          <p:pic>
            <p:nvPicPr>
              <p:cNvPr id="25" name="Picture 24"/>
              <p:cNvPicPr>
                <a:picLocks noChangeAspect="1"/>
              </p:cNvPicPr>
              <p:nvPr/>
            </p:nvPicPr>
            <p:blipFill>
              <a:blip r:embed="rId7"/>
              <a:stretch>
                <a:fillRect/>
              </a:stretch>
            </p:blipFill>
            <p:spPr>
              <a:xfrm>
                <a:off x="2484438" y="1221860"/>
                <a:ext cx="4191000" cy="393700"/>
              </a:xfrm>
              <a:prstGeom prst="rect">
                <a:avLst/>
              </a:prstGeom>
            </p:spPr>
          </p:pic>
          <p:pic>
            <p:nvPicPr>
              <p:cNvPr id="27" name="Picture 26"/>
              <p:cNvPicPr>
                <a:picLocks noChangeAspect="1"/>
              </p:cNvPicPr>
              <p:nvPr/>
            </p:nvPicPr>
            <p:blipFill>
              <a:blip r:embed="rId8"/>
              <a:stretch>
                <a:fillRect/>
              </a:stretch>
            </p:blipFill>
            <p:spPr>
              <a:xfrm>
                <a:off x="2610039" y="1335678"/>
                <a:ext cx="165100" cy="177800"/>
              </a:xfrm>
              <a:prstGeom prst="rect">
                <a:avLst/>
              </a:prstGeom>
            </p:spPr>
          </p:pic>
          <p:pic>
            <p:nvPicPr>
              <p:cNvPr id="28" name="Picture 27"/>
              <p:cNvPicPr>
                <a:picLocks noChangeAspect="1"/>
              </p:cNvPicPr>
              <p:nvPr/>
            </p:nvPicPr>
            <p:blipFill>
              <a:blip r:embed="rId9"/>
              <a:stretch>
                <a:fillRect/>
              </a:stretch>
            </p:blipFill>
            <p:spPr>
              <a:xfrm>
                <a:off x="2952711" y="1248568"/>
                <a:ext cx="279400" cy="254000"/>
              </a:xfrm>
              <a:prstGeom prst="rect">
                <a:avLst/>
              </a:prstGeom>
            </p:spPr>
          </p:pic>
        </p:grpSp>
        <p:pic>
          <p:nvPicPr>
            <p:cNvPr id="24" name="Picture 23"/>
            <p:cNvPicPr>
              <a:picLocks noChangeAspect="1"/>
            </p:cNvPicPr>
            <p:nvPr/>
          </p:nvPicPr>
          <p:blipFill>
            <a:blip r:embed="rId10"/>
            <a:stretch>
              <a:fillRect/>
            </a:stretch>
          </p:blipFill>
          <p:spPr>
            <a:xfrm>
              <a:off x="3844911" y="3943301"/>
              <a:ext cx="2667000" cy="317500"/>
            </a:xfrm>
            <a:prstGeom prst="rect">
              <a:avLst/>
            </a:prstGeom>
          </p:spPr>
        </p:pic>
      </p:grpSp>
      <p:sp>
        <p:nvSpPr>
          <p:cNvPr id="29" name="Rectangle 28"/>
          <p:cNvSpPr/>
          <p:nvPr/>
        </p:nvSpPr>
        <p:spPr>
          <a:xfrm>
            <a:off x="171230" y="968453"/>
            <a:ext cx="8818400" cy="461665"/>
          </a:xfrm>
          <a:prstGeom prst="rect">
            <a:avLst/>
          </a:prstGeom>
        </p:spPr>
        <p:txBody>
          <a:bodyPr wrap="square">
            <a:spAutoFit/>
          </a:bodyPr>
          <a:lstStyle/>
          <a:p>
            <a:r>
              <a:rPr lang="en-US" sz="2400" dirty="0" smtClean="0">
                <a:solidFill>
                  <a:srgbClr val="FFF482"/>
                </a:solidFill>
                <a:effectLst>
                  <a:outerShdw blurRad="50800" dist="38100" dir="2700000" algn="tl" rotWithShape="0">
                    <a:srgbClr val="000000">
                      <a:alpha val="43000"/>
                    </a:srgbClr>
                  </a:outerShdw>
                </a:effectLst>
              </a:rPr>
              <a:t>Lemma:</a:t>
            </a:r>
            <a:r>
              <a:rPr lang="en-US" sz="2400" dirty="0" smtClean="0">
                <a:solidFill>
                  <a:schemeClr val="bg1"/>
                </a:solidFill>
                <a:effectLst>
                  <a:outerShdw blurRad="50800" dist="38100" dir="2700000" algn="tl" rotWithShape="0">
                    <a:srgbClr val="000000">
                      <a:alpha val="43000"/>
                    </a:srgbClr>
                  </a:outerShdw>
                </a:effectLst>
              </a:rPr>
              <a:t> there is a blur-compatible solution for every </a:t>
            </a:r>
          </a:p>
        </p:txBody>
      </p:sp>
      <p:pic>
        <p:nvPicPr>
          <p:cNvPr id="8" name="Picture 7"/>
          <p:cNvPicPr>
            <a:picLocks noChangeAspect="1"/>
          </p:cNvPicPr>
          <p:nvPr/>
        </p:nvPicPr>
        <p:blipFill>
          <a:blip r:embed="rId11"/>
          <a:stretch>
            <a:fillRect/>
          </a:stretch>
        </p:blipFill>
        <p:spPr>
          <a:xfrm>
            <a:off x="6943528" y="1030139"/>
            <a:ext cx="1308100" cy="368300"/>
          </a:xfrm>
          <a:prstGeom prst="rect">
            <a:avLst/>
          </a:prstGeom>
        </p:spPr>
      </p:pic>
      <p:pic>
        <p:nvPicPr>
          <p:cNvPr id="11" name="Picture 10"/>
          <p:cNvPicPr>
            <a:picLocks noChangeAspect="1"/>
          </p:cNvPicPr>
          <p:nvPr/>
        </p:nvPicPr>
        <p:blipFill>
          <a:blip r:embed="rId12"/>
          <a:stretch>
            <a:fillRect/>
          </a:stretch>
        </p:blipFill>
        <p:spPr>
          <a:xfrm>
            <a:off x="4713531" y="1854450"/>
            <a:ext cx="254000" cy="304800"/>
          </a:xfrm>
          <a:prstGeom prst="rect">
            <a:avLst/>
          </a:prstGeom>
        </p:spPr>
      </p:pic>
      <p:pic>
        <p:nvPicPr>
          <p:cNvPr id="12" name="Picture 11"/>
          <p:cNvPicPr>
            <a:picLocks noChangeAspect="1"/>
          </p:cNvPicPr>
          <p:nvPr/>
        </p:nvPicPr>
        <p:blipFill>
          <a:blip r:embed="rId13"/>
          <a:stretch>
            <a:fillRect/>
          </a:stretch>
        </p:blipFill>
        <p:spPr>
          <a:xfrm>
            <a:off x="5150800" y="1854993"/>
            <a:ext cx="381000" cy="304800"/>
          </a:xfrm>
          <a:prstGeom prst="rect">
            <a:avLst/>
          </a:prstGeom>
        </p:spPr>
      </p:pic>
      <p:pic>
        <p:nvPicPr>
          <p:cNvPr id="13" name="Picture 12"/>
          <p:cNvPicPr>
            <a:picLocks noChangeAspect="1"/>
          </p:cNvPicPr>
          <p:nvPr/>
        </p:nvPicPr>
        <p:blipFill>
          <a:blip r:embed="rId14"/>
          <a:stretch>
            <a:fillRect/>
          </a:stretch>
        </p:blipFill>
        <p:spPr>
          <a:xfrm>
            <a:off x="6948320" y="1081117"/>
            <a:ext cx="317500" cy="254000"/>
          </a:xfrm>
          <a:prstGeom prst="rect">
            <a:avLst/>
          </a:prstGeom>
        </p:spPr>
      </p:pic>
      <p:pic>
        <p:nvPicPr>
          <p:cNvPr id="14" name="Picture 13"/>
          <p:cNvPicPr>
            <a:picLocks noChangeAspect="1"/>
          </p:cNvPicPr>
          <p:nvPr/>
        </p:nvPicPr>
        <p:blipFill>
          <a:blip r:embed="rId15"/>
          <a:stretch>
            <a:fillRect/>
          </a:stretch>
        </p:blipFill>
        <p:spPr>
          <a:xfrm>
            <a:off x="7424227" y="1085909"/>
            <a:ext cx="215900" cy="254000"/>
          </a:xfrm>
          <a:prstGeom prst="rect">
            <a:avLst/>
          </a:prstGeom>
        </p:spPr>
      </p:pic>
      <p:pic>
        <p:nvPicPr>
          <p:cNvPr id="15" name="Picture 14"/>
          <p:cNvPicPr>
            <a:picLocks noChangeAspect="1"/>
          </p:cNvPicPr>
          <p:nvPr/>
        </p:nvPicPr>
        <p:blipFill>
          <a:blip r:embed="rId16"/>
          <a:stretch>
            <a:fillRect/>
          </a:stretch>
        </p:blipFill>
        <p:spPr>
          <a:xfrm>
            <a:off x="6154208" y="1852229"/>
            <a:ext cx="2667000" cy="393700"/>
          </a:xfrm>
          <a:prstGeom prst="rect">
            <a:avLst/>
          </a:prstGeom>
        </p:spPr>
      </p:pic>
      <p:pic>
        <p:nvPicPr>
          <p:cNvPr id="38" name="Picture 37"/>
          <p:cNvPicPr>
            <a:picLocks noChangeAspect="1"/>
          </p:cNvPicPr>
          <p:nvPr/>
        </p:nvPicPr>
        <p:blipFill rotWithShape="1">
          <a:blip r:embed="rId17">
            <a:extLst>
              <a:ext uri="{28A0092B-C50C-407E-A947-70E740481C1C}">
                <a14:useLocalDpi xmlns:a14="http://schemas.microsoft.com/office/drawing/2010/main" val="0"/>
              </a:ext>
            </a:extLst>
          </a:blip>
          <a:srcRect l="13263" t="13352" r="19419" b="12376"/>
          <a:stretch/>
        </p:blipFill>
        <p:spPr>
          <a:xfrm>
            <a:off x="4967531" y="2347637"/>
            <a:ext cx="2672596" cy="2948589"/>
          </a:xfrm>
          <a:prstGeom prst="rect">
            <a:avLst/>
          </a:prstGeom>
        </p:spPr>
      </p:pic>
      <p:sp>
        <p:nvSpPr>
          <p:cNvPr id="26" name="Rectangle 25"/>
          <p:cNvSpPr/>
          <p:nvPr/>
        </p:nvSpPr>
        <p:spPr>
          <a:xfrm>
            <a:off x="4694939" y="1737825"/>
            <a:ext cx="860821" cy="630042"/>
          </a:xfrm>
          <a:prstGeom prst="rect">
            <a:avLst/>
          </a:prstGeom>
          <a:noFill/>
          <a:ln w="127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711820"/>
      </p:ext>
    </p:extLst>
  </p:cSld>
  <p:clrMapOvr>
    <a:masterClrMapping/>
  </p:clrMapOvr>
  <mc:AlternateContent xmlns:mc="http://schemas.openxmlformats.org/markup-compatibility/2006" xmlns:p14="http://schemas.microsoft.com/office/powerpoint/2010/main">
    <mc:Choice Requires="p14">
      <p:transition p14:dur="21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88099" y="1838776"/>
            <a:ext cx="4368800" cy="431800"/>
          </a:xfrm>
          <a:prstGeom prst="rect">
            <a:avLst/>
          </a:prstGeom>
        </p:spPr>
      </p:pic>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depth &amp; projection ambiguity</a:t>
            </a:r>
            <a:endParaRPr lang="en-US" dirty="0">
              <a:effectLst>
                <a:outerShdw blurRad="50800" dist="38100" dir="2700000" algn="tl" rotWithShape="0">
                  <a:srgbClr val="000000">
                    <a:alpha val="43000"/>
                  </a:srgbClr>
                </a:outerShdw>
              </a:effectLst>
            </a:endParaRPr>
          </a:p>
        </p:txBody>
      </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5807" t="17577" b="11220"/>
          <a:stretch/>
        </p:blipFill>
        <p:spPr>
          <a:xfrm>
            <a:off x="1075783" y="2352608"/>
            <a:ext cx="3565656" cy="2695438"/>
          </a:xfrm>
          <a:prstGeom prst="rect">
            <a:avLst/>
          </a:prstGeom>
        </p:spPr>
      </p:pic>
      <p:grpSp>
        <p:nvGrpSpPr>
          <p:cNvPr id="22" name="Group 21"/>
          <p:cNvGrpSpPr/>
          <p:nvPr/>
        </p:nvGrpSpPr>
        <p:grpSpPr>
          <a:xfrm>
            <a:off x="409353" y="1881067"/>
            <a:ext cx="3991354" cy="374946"/>
            <a:chOff x="2484438" y="3916721"/>
            <a:chExt cx="4191000" cy="393700"/>
          </a:xfrm>
        </p:grpSpPr>
        <p:grpSp>
          <p:nvGrpSpPr>
            <p:cNvPr id="23" name="Group 22"/>
            <p:cNvGrpSpPr/>
            <p:nvPr/>
          </p:nvGrpSpPr>
          <p:grpSpPr>
            <a:xfrm>
              <a:off x="2484438" y="3916721"/>
              <a:ext cx="4191000" cy="393700"/>
              <a:chOff x="2484438" y="1221860"/>
              <a:chExt cx="4191000" cy="393700"/>
            </a:xfrm>
          </p:grpSpPr>
          <p:pic>
            <p:nvPicPr>
              <p:cNvPr id="25" name="Picture 24"/>
              <p:cNvPicPr>
                <a:picLocks noChangeAspect="1"/>
              </p:cNvPicPr>
              <p:nvPr/>
            </p:nvPicPr>
            <p:blipFill>
              <a:blip r:embed="rId5"/>
              <a:stretch>
                <a:fillRect/>
              </a:stretch>
            </p:blipFill>
            <p:spPr>
              <a:xfrm>
                <a:off x="2484438" y="1221860"/>
                <a:ext cx="4191000" cy="393700"/>
              </a:xfrm>
              <a:prstGeom prst="rect">
                <a:avLst/>
              </a:prstGeom>
            </p:spPr>
          </p:pic>
          <p:pic>
            <p:nvPicPr>
              <p:cNvPr id="27" name="Picture 26"/>
              <p:cNvPicPr>
                <a:picLocks noChangeAspect="1"/>
              </p:cNvPicPr>
              <p:nvPr/>
            </p:nvPicPr>
            <p:blipFill>
              <a:blip r:embed="rId6"/>
              <a:stretch>
                <a:fillRect/>
              </a:stretch>
            </p:blipFill>
            <p:spPr>
              <a:xfrm>
                <a:off x="2610039" y="1335678"/>
                <a:ext cx="165100" cy="177800"/>
              </a:xfrm>
              <a:prstGeom prst="rect">
                <a:avLst/>
              </a:prstGeom>
            </p:spPr>
          </p:pic>
          <p:pic>
            <p:nvPicPr>
              <p:cNvPr id="28" name="Picture 27"/>
              <p:cNvPicPr>
                <a:picLocks noChangeAspect="1"/>
              </p:cNvPicPr>
              <p:nvPr/>
            </p:nvPicPr>
            <p:blipFill>
              <a:blip r:embed="rId7"/>
              <a:stretch>
                <a:fillRect/>
              </a:stretch>
            </p:blipFill>
            <p:spPr>
              <a:xfrm>
                <a:off x="2952711" y="1248568"/>
                <a:ext cx="279400" cy="254000"/>
              </a:xfrm>
              <a:prstGeom prst="rect">
                <a:avLst/>
              </a:prstGeom>
            </p:spPr>
          </p:pic>
        </p:grpSp>
        <p:pic>
          <p:nvPicPr>
            <p:cNvPr id="24" name="Picture 23"/>
            <p:cNvPicPr>
              <a:picLocks noChangeAspect="1"/>
            </p:cNvPicPr>
            <p:nvPr/>
          </p:nvPicPr>
          <p:blipFill>
            <a:blip r:embed="rId8"/>
            <a:stretch>
              <a:fillRect/>
            </a:stretch>
          </p:blipFill>
          <p:spPr>
            <a:xfrm>
              <a:off x="3844911" y="3943301"/>
              <a:ext cx="2667000" cy="317500"/>
            </a:xfrm>
            <a:prstGeom prst="rect">
              <a:avLst/>
            </a:prstGeom>
          </p:spPr>
        </p:pic>
      </p:grpSp>
      <p:sp>
        <p:nvSpPr>
          <p:cNvPr id="29" name="Rectangle 28"/>
          <p:cNvSpPr/>
          <p:nvPr/>
        </p:nvSpPr>
        <p:spPr>
          <a:xfrm>
            <a:off x="171230" y="968453"/>
            <a:ext cx="8818400" cy="461665"/>
          </a:xfrm>
          <a:prstGeom prst="rect">
            <a:avLst/>
          </a:prstGeom>
        </p:spPr>
        <p:txBody>
          <a:bodyPr wrap="square">
            <a:spAutoFit/>
          </a:bodyPr>
          <a:lstStyle/>
          <a:p>
            <a:r>
              <a:rPr lang="en-US" sz="2400" dirty="0" smtClean="0">
                <a:solidFill>
                  <a:srgbClr val="FFF482"/>
                </a:solidFill>
                <a:effectLst>
                  <a:outerShdw blurRad="50800" dist="38100" dir="2700000" algn="tl" rotWithShape="0">
                    <a:srgbClr val="000000">
                      <a:alpha val="43000"/>
                    </a:srgbClr>
                  </a:outerShdw>
                </a:effectLst>
              </a:rPr>
              <a:t>Lemma:</a:t>
            </a:r>
            <a:r>
              <a:rPr lang="en-US" sz="2400" dirty="0" smtClean="0">
                <a:solidFill>
                  <a:schemeClr val="bg1"/>
                </a:solidFill>
                <a:effectLst>
                  <a:outerShdw blurRad="50800" dist="38100" dir="2700000" algn="tl" rotWithShape="0">
                    <a:srgbClr val="000000">
                      <a:alpha val="43000"/>
                    </a:srgbClr>
                  </a:outerShdw>
                </a:effectLst>
              </a:rPr>
              <a:t> there is a blur-compatible solution for every </a:t>
            </a:r>
          </a:p>
        </p:txBody>
      </p:sp>
      <p:pic>
        <p:nvPicPr>
          <p:cNvPr id="8" name="Picture 7"/>
          <p:cNvPicPr>
            <a:picLocks noChangeAspect="1"/>
          </p:cNvPicPr>
          <p:nvPr/>
        </p:nvPicPr>
        <p:blipFill>
          <a:blip r:embed="rId9"/>
          <a:stretch>
            <a:fillRect/>
          </a:stretch>
        </p:blipFill>
        <p:spPr>
          <a:xfrm>
            <a:off x="6943528" y="1030139"/>
            <a:ext cx="1308100" cy="368300"/>
          </a:xfrm>
          <a:prstGeom prst="rect">
            <a:avLst/>
          </a:prstGeom>
        </p:spPr>
      </p:pic>
      <p:pic>
        <p:nvPicPr>
          <p:cNvPr id="11" name="Picture 10"/>
          <p:cNvPicPr>
            <a:picLocks noChangeAspect="1"/>
          </p:cNvPicPr>
          <p:nvPr/>
        </p:nvPicPr>
        <p:blipFill>
          <a:blip r:embed="rId10"/>
          <a:stretch>
            <a:fillRect/>
          </a:stretch>
        </p:blipFill>
        <p:spPr>
          <a:xfrm>
            <a:off x="4713531" y="1854450"/>
            <a:ext cx="254000" cy="304800"/>
          </a:xfrm>
          <a:prstGeom prst="rect">
            <a:avLst/>
          </a:prstGeom>
        </p:spPr>
      </p:pic>
      <p:pic>
        <p:nvPicPr>
          <p:cNvPr id="12" name="Picture 11"/>
          <p:cNvPicPr>
            <a:picLocks noChangeAspect="1"/>
          </p:cNvPicPr>
          <p:nvPr/>
        </p:nvPicPr>
        <p:blipFill>
          <a:blip r:embed="rId11"/>
          <a:stretch>
            <a:fillRect/>
          </a:stretch>
        </p:blipFill>
        <p:spPr>
          <a:xfrm>
            <a:off x="5150800" y="1854993"/>
            <a:ext cx="381000" cy="304800"/>
          </a:xfrm>
          <a:prstGeom prst="rect">
            <a:avLst/>
          </a:prstGeom>
        </p:spPr>
      </p:pic>
      <p:pic>
        <p:nvPicPr>
          <p:cNvPr id="13" name="Picture 12"/>
          <p:cNvPicPr>
            <a:picLocks noChangeAspect="1"/>
          </p:cNvPicPr>
          <p:nvPr/>
        </p:nvPicPr>
        <p:blipFill>
          <a:blip r:embed="rId12"/>
          <a:stretch>
            <a:fillRect/>
          </a:stretch>
        </p:blipFill>
        <p:spPr>
          <a:xfrm>
            <a:off x="6948320" y="1081117"/>
            <a:ext cx="317500" cy="254000"/>
          </a:xfrm>
          <a:prstGeom prst="rect">
            <a:avLst/>
          </a:prstGeom>
        </p:spPr>
      </p:pic>
      <p:pic>
        <p:nvPicPr>
          <p:cNvPr id="14" name="Picture 13"/>
          <p:cNvPicPr>
            <a:picLocks noChangeAspect="1"/>
          </p:cNvPicPr>
          <p:nvPr/>
        </p:nvPicPr>
        <p:blipFill>
          <a:blip r:embed="rId13"/>
          <a:stretch>
            <a:fillRect/>
          </a:stretch>
        </p:blipFill>
        <p:spPr>
          <a:xfrm>
            <a:off x="7424227" y="1085909"/>
            <a:ext cx="215900" cy="254000"/>
          </a:xfrm>
          <a:prstGeom prst="rect">
            <a:avLst/>
          </a:prstGeom>
        </p:spPr>
      </p:pic>
      <p:pic>
        <p:nvPicPr>
          <p:cNvPr id="15" name="Picture 14"/>
          <p:cNvPicPr>
            <a:picLocks noChangeAspect="1"/>
          </p:cNvPicPr>
          <p:nvPr/>
        </p:nvPicPr>
        <p:blipFill>
          <a:blip r:embed="rId14"/>
          <a:stretch>
            <a:fillRect/>
          </a:stretch>
        </p:blipFill>
        <p:spPr>
          <a:xfrm>
            <a:off x="6154208" y="1852229"/>
            <a:ext cx="2667000" cy="393700"/>
          </a:xfrm>
          <a:prstGeom prst="rect">
            <a:avLst/>
          </a:prstGeom>
        </p:spPr>
      </p:pic>
      <p:pic>
        <p:nvPicPr>
          <p:cNvPr id="38" name="Picture 37"/>
          <p:cNvPicPr>
            <a:picLocks noChangeAspect="1"/>
          </p:cNvPicPr>
          <p:nvPr/>
        </p:nvPicPr>
        <p:blipFill rotWithShape="1">
          <a:blip r:embed="rId15">
            <a:extLst>
              <a:ext uri="{28A0092B-C50C-407E-A947-70E740481C1C}">
                <a14:useLocalDpi xmlns:a14="http://schemas.microsoft.com/office/drawing/2010/main" val="0"/>
              </a:ext>
            </a:extLst>
          </a:blip>
          <a:srcRect l="13263" t="13352" r="19419" b="12376"/>
          <a:stretch/>
        </p:blipFill>
        <p:spPr>
          <a:xfrm>
            <a:off x="4967531" y="2347637"/>
            <a:ext cx="2672596" cy="2948589"/>
          </a:xfrm>
          <a:prstGeom prst="rect">
            <a:avLst/>
          </a:prstGeom>
        </p:spPr>
      </p:pic>
      <p:grpSp>
        <p:nvGrpSpPr>
          <p:cNvPr id="17" name="Group 16"/>
          <p:cNvGrpSpPr/>
          <p:nvPr/>
        </p:nvGrpSpPr>
        <p:grpSpPr>
          <a:xfrm>
            <a:off x="631015" y="5512944"/>
            <a:ext cx="3529528" cy="1212004"/>
            <a:chOff x="-2644014" y="6314861"/>
            <a:chExt cx="5630488" cy="1933454"/>
          </a:xfrm>
        </p:grpSpPr>
        <p:grpSp>
          <p:nvGrpSpPr>
            <p:cNvPr id="16" name="Group 15"/>
            <p:cNvGrpSpPr/>
            <p:nvPr/>
          </p:nvGrpSpPr>
          <p:grpSpPr>
            <a:xfrm>
              <a:off x="-2644014" y="6314861"/>
              <a:ext cx="5630488" cy="1933454"/>
              <a:chOff x="-2644014" y="6314861"/>
              <a:chExt cx="5630488" cy="1933454"/>
            </a:xfrm>
          </p:grpSpPr>
          <p:sp>
            <p:nvSpPr>
              <p:cNvPr id="41" name="Rectangle 40"/>
              <p:cNvSpPr/>
              <p:nvPr/>
            </p:nvSpPr>
            <p:spPr>
              <a:xfrm>
                <a:off x="-2644014" y="6314861"/>
                <a:ext cx="5630488" cy="1933454"/>
              </a:xfrm>
              <a:prstGeom prst="rect">
                <a:avLst/>
              </a:prstGeom>
              <a:solidFill>
                <a:schemeClr val="tx1">
                  <a:lumMod val="65000"/>
                  <a:lumOff val="35000"/>
                </a:schemeClr>
              </a:solidFill>
              <a:ln w="12700" cmpd="sng">
                <a:solidFill>
                  <a:srgbClr val="FFFFFF"/>
                </a:solidFill>
              </a:ln>
              <a:effectLst>
                <a:outerShdw blurRad="292100" dist="139700" dir="5400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16">
                <a:duotone>
                  <a:prstClr val="black"/>
                  <a:srgbClr val="FFFF00">
                    <a:tint val="45000"/>
                    <a:satMod val="400000"/>
                  </a:srgbClr>
                </a:duotone>
              </a:blip>
              <a:stretch>
                <a:fillRect/>
              </a:stretch>
            </p:blipFill>
            <p:spPr>
              <a:xfrm>
                <a:off x="-2553377" y="6419089"/>
                <a:ext cx="5422900" cy="1701800"/>
              </a:xfrm>
              <a:prstGeom prst="rect">
                <a:avLst/>
              </a:prstGeom>
              <a:effectLst>
                <a:outerShdw blurRad="50800" dist="38100" dir="2700000" algn="tl" rotWithShape="0">
                  <a:prstClr val="black">
                    <a:alpha val="40000"/>
                  </a:prstClr>
                </a:outerShdw>
              </a:effectLst>
            </p:spPr>
          </p:pic>
          <p:sp>
            <p:nvSpPr>
              <p:cNvPr id="44" name="Rectangle 43"/>
              <p:cNvSpPr/>
              <p:nvPr/>
            </p:nvSpPr>
            <p:spPr>
              <a:xfrm>
                <a:off x="2279956" y="6385745"/>
                <a:ext cx="613195" cy="1806028"/>
              </a:xfrm>
              <a:prstGeom prst="rect">
                <a:avLst/>
              </a:prstGeom>
              <a:solidFill>
                <a:schemeClr val="tx1">
                  <a:lumMod val="65000"/>
                  <a:lumOff val="3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3" name="Picture 42"/>
            <p:cNvPicPr>
              <a:picLocks noChangeAspect="1"/>
            </p:cNvPicPr>
            <p:nvPr/>
          </p:nvPicPr>
          <p:blipFill>
            <a:blip r:embed="rId17">
              <a:duotone>
                <a:prstClr val="black"/>
                <a:srgbClr val="00FF00">
                  <a:tint val="45000"/>
                  <a:satMod val="400000"/>
                </a:srgbClr>
              </a:duotone>
            </a:blip>
            <a:stretch>
              <a:fillRect/>
            </a:stretch>
          </p:blipFill>
          <p:spPr>
            <a:xfrm>
              <a:off x="2334351" y="6419089"/>
              <a:ext cx="558800" cy="1701800"/>
            </a:xfrm>
            <a:prstGeom prst="rect">
              <a:avLst/>
            </a:prstGeom>
            <a:effectLst>
              <a:outerShdw blurRad="50800" dist="38100" dir="2700000" algn="tl" rotWithShape="0">
                <a:prstClr val="black">
                  <a:alpha val="40000"/>
                </a:prstClr>
              </a:outerShdw>
            </a:effectLst>
          </p:spPr>
        </p:pic>
      </p:grpSp>
      <p:pic>
        <p:nvPicPr>
          <p:cNvPr id="2" name="Picture 1"/>
          <p:cNvPicPr>
            <a:picLocks noChangeAspect="1"/>
          </p:cNvPicPr>
          <p:nvPr/>
        </p:nvPicPr>
        <p:blipFill>
          <a:blip r:embed="rId18"/>
          <a:stretch>
            <a:fillRect/>
          </a:stretch>
        </p:blipFill>
        <p:spPr>
          <a:xfrm>
            <a:off x="4368800" y="6012542"/>
            <a:ext cx="406400" cy="203200"/>
          </a:xfrm>
          <a:prstGeom prst="rect">
            <a:avLst/>
          </a:prstGeom>
        </p:spPr>
      </p:pic>
      <p:grpSp>
        <p:nvGrpSpPr>
          <p:cNvPr id="5" name="Group 4"/>
          <p:cNvGrpSpPr/>
          <p:nvPr/>
        </p:nvGrpSpPr>
        <p:grpSpPr>
          <a:xfrm>
            <a:off x="5005005" y="5513413"/>
            <a:ext cx="3911600" cy="1212004"/>
            <a:chOff x="4775200" y="5513413"/>
            <a:chExt cx="3911600" cy="1212004"/>
          </a:xfrm>
        </p:grpSpPr>
        <p:grpSp>
          <p:nvGrpSpPr>
            <p:cNvPr id="49" name="Group 48"/>
            <p:cNvGrpSpPr/>
            <p:nvPr/>
          </p:nvGrpSpPr>
          <p:grpSpPr>
            <a:xfrm>
              <a:off x="4775200" y="5513413"/>
              <a:ext cx="3911600" cy="1212004"/>
              <a:chOff x="-2644014" y="6314861"/>
              <a:chExt cx="5630488" cy="1933454"/>
            </a:xfrm>
          </p:grpSpPr>
          <p:sp>
            <p:nvSpPr>
              <p:cNvPr id="52" name="Rectangle 51"/>
              <p:cNvSpPr/>
              <p:nvPr/>
            </p:nvSpPr>
            <p:spPr>
              <a:xfrm>
                <a:off x="-2644014" y="6314861"/>
                <a:ext cx="5630488" cy="1933454"/>
              </a:xfrm>
              <a:prstGeom prst="rect">
                <a:avLst/>
              </a:prstGeom>
              <a:solidFill>
                <a:schemeClr val="tx1">
                  <a:lumMod val="65000"/>
                  <a:lumOff val="35000"/>
                </a:schemeClr>
              </a:solidFill>
              <a:ln w="12700" cmpd="sng">
                <a:solidFill>
                  <a:srgbClr val="FFFFFF"/>
                </a:solidFill>
              </a:ln>
              <a:effectLst>
                <a:outerShdw blurRad="292100" dist="139700" dir="5400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279956" y="6385745"/>
                <a:ext cx="613195" cy="1806028"/>
              </a:xfrm>
              <a:prstGeom prst="rect">
                <a:avLst/>
              </a:prstGeom>
              <a:solidFill>
                <a:schemeClr val="tx1">
                  <a:lumMod val="65000"/>
                  <a:lumOff val="3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832227" y="5575523"/>
              <a:ext cx="3790024" cy="1069546"/>
              <a:chOff x="4832227" y="4311571"/>
              <a:chExt cx="3790024" cy="1069546"/>
            </a:xfrm>
          </p:grpSpPr>
          <p:pic>
            <p:nvPicPr>
              <p:cNvPr id="3" name="Picture 2"/>
              <p:cNvPicPr>
                <a:picLocks noChangeAspect="1"/>
              </p:cNvPicPr>
              <p:nvPr/>
            </p:nvPicPr>
            <p:blipFill rotWithShape="1">
              <a:blip r:embed="rId19">
                <a:duotone>
                  <a:prstClr val="black"/>
                  <a:srgbClr val="FFFF00">
                    <a:tint val="45000"/>
                    <a:satMod val="400000"/>
                  </a:srgbClr>
                </a:duotone>
              </a:blip>
              <a:srcRect r="11647"/>
              <a:stretch/>
            </p:blipFill>
            <p:spPr>
              <a:xfrm>
                <a:off x="4832227" y="4311571"/>
                <a:ext cx="3363823" cy="1069546"/>
              </a:xfrm>
              <a:prstGeom prst="rect">
                <a:avLst/>
              </a:prstGeom>
              <a:effectLst>
                <a:outerShdw blurRad="50800" dist="38100" dir="2700000" algn="tl" rotWithShape="0">
                  <a:prstClr val="black">
                    <a:alpha val="40000"/>
                  </a:prstClr>
                </a:outerShdw>
              </a:effectLst>
            </p:spPr>
          </p:pic>
          <p:pic>
            <p:nvPicPr>
              <p:cNvPr id="39" name="Picture 38"/>
              <p:cNvPicPr>
                <a:picLocks noChangeAspect="1"/>
              </p:cNvPicPr>
              <p:nvPr/>
            </p:nvPicPr>
            <p:blipFill rotWithShape="1">
              <a:blip r:embed="rId19">
                <a:duotone>
                  <a:prstClr val="black"/>
                  <a:srgbClr val="00FF00">
                    <a:tint val="45000"/>
                    <a:satMod val="400000"/>
                  </a:srgbClr>
                </a:duotone>
              </a:blip>
              <a:srcRect l="88806"/>
              <a:stretch/>
            </p:blipFill>
            <p:spPr>
              <a:xfrm>
                <a:off x="8196050" y="4311571"/>
                <a:ext cx="426201" cy="1069546"/>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3516689446"/>
      </p:ext>
    </p:extLst>
  </p:cSld>
  <p:clrMapOvr>
    <a:masterClrMapping/>
  </p:clrMapOvr>
  <mc:AlternateContent xmlns:mc="http://schemas.openxmlformats.org/markup-compatibility/2006" xmlns:p14="http://schemas.microsoft.com/office/powerpoint/2010/main">
    <mc:Choice Requires="p14">
      <p:transition p14:dur="21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p:cNvSpPr txBox="1">
            <a:spLocks/>
          </p:cNvSpPr>
          <p:nvPr/>
        </p:nvSpPr>
        <p:spPr>
          <a:xfrm>
            <a:off x="994947" y="2198148"/>
            <a:ext cx="7154106" cy="245481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600" kern="1200">
                <a:solidFill>
                  <a:srgbClr val="FFCC66"/>
                </a:solidFill>
                <a:latin typeface="+mj-lt"/>
                <a:ea typeface="+mj-ea"/>
                <a:cs typeface="+mj-cs"/>
              </a:defRPr>
            </a:lvl1pPr>
          </a:lstStyle>
          <a:p>
            <a:pPr marL="857250" indent="-857250" algn="l">
              <a:buFont typeface="+mj-lt"/>
              <a:buAutoNum type="romanLcPeriod" startAt="3"/>
            </a:pPr>
            <a:r>
              <a:rPr lang="en-US" dirty="0" smtClean="0">
                <a:solidFill>
                  <a:schemeClr val="bg1"/>
                </a:solidFill>
                <a:effectLst>
                  <a:outerShdw blurRad="50800" dist="38100" dir="2700000" algn="tl" rotWithShape="0">
                    <a:srgbClr val="000000">
                      <a:alpha val="43000"/>
                    </a:srgbClr>
                  </a:outerShdw>
                </a:effectLst>
              </a:rPr>
              <a:t>multi-point inference</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288357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98" y="-976488"/>
            <a:ext cx="7874000" cy="7874000"/>
          </a:xfrm>
          <a:prstGeom prst="rect">
            <a:avLst/>
          </a:prstGeom>
        </p:spPr>
      </p:pic>
      <p:grpSp>
        <p:nvGrpSpPr>
          <p:cNvPr id="4" name="Group 3"/>
          <p:cNvGrpSpPr/>
          <p:nvPr/>
        </p:nvGrpSpPr>
        <p:grpSpPr>
          <a:xfrm>
            <a:off x="215900" y="5023334"/>
            <a:ext cx="1663700" cy="1694965"/>
            <a:chOff x="2412009" y="5383609"/>
            <a:chExt cx="756273" cy="763924"/>
          </a:xfrm>
        </p:grpSpPr>
        <p:sp>
          <p:nvSpPr>
            <p:cNvPr id="21" name="Rectangle 20"/>
            <p:cNvSpPr/>
            <p:nvPr/>
          </p:nvSpPr>
          <p:spPr>
            <a:xfrm>
              <a:off x="2412009" y="5383609"/>
              <a:ext cx="756273" cy="763924"/>
            </a:xfrm>
            <a:prstGeom prst="rect">
              <a:avLst/>
            </a:prstGeom>
            <a:solidFill>
              <a:srgbClr val="000000"/>
            </a:solidFill>
            <a:ln w="25400">
              <a:solidFill>
                <a:srgbClr val="FFFFFF"/>
              </a:solidFill>
            </a:ln>
            <a:effectLst/>
          </p:spPr>
          <p:style>
            <a:lnRef idx="1">
              <a:schemeClr val="accent1"/>
            </a:lnRef>
            <a:fillRef idx="3">
              <a:schemeClr val="accent1"/>
            </a:fillRef>
            <a:effectRef idx="2">
              <a:schemeClr val="accent1"/>
            </a:effectRef>
            <a:fontRef idx="minor">
              <a:schemeClr val="lt1"/>
            </a:fontRef>
          </p:style>
        </p:sp>
        <p:grpSp>
          <p:nvGrpSpPr>
            <p:cNvPr id="17" name="Group 16"/>
            <p:cNvGrpSpPr>
              <a:grpSpLocks/>
            </p:cNvGrpSpPr>
            <p:nvPr/>
          </p:nvGrpSpPr>
          <p:grpSpPr>
            <a:xfrm>
              <a:off x="2511524" y="5515232"/>
              <a:ext cx="574962" cy="540000"/>
              <a:chOff x="3870025" y="1819679"/>
              <a:chExt cx="1008000" cy="943200"/>
            </a:xfrm>
            <a:solidFill>
              <a:srgbClr val="000000"/>
            </a:solidFill>
          </p:grpSpPr>
          <p:sp>
            <p:nvSpPr>
              <p:cNvPr id="19" name="Rectangle 18"/>
              <p:cNvSpPr/>
              <p:nvPr/>
            </p:nvSpPr>
            <p:spPr>
              <a:xfrm>
                <a:off x="3870025" y="1819679"/>
                <a:ext cx="1008000" cy="943200"/>
              </a:xfrm>
              <a:prstGeom prst="rect">
                <a:avLst/>
              </a:prstGeom>
              <a:grpFill/>
              <a:ln w="12700">
                <a:noFill/>
              </a:ln>
              <a:effectLst/>
            </p:spPr>
            <p:style>
              <a:lnRef idx="1">
                <a:schemeClr val="accent1"/>
              </a:lnRef>
              <a:fillRef idx="3">
                <a:schemeClr val="accent1"/>
              </a:fillRef>
              <a:effectRef idx="2">
                <a:schemeClr val="accent1"/>
              </a:effectRef>
              <a:fontRef idx="minor">
                <a:schemeClr val="lt1"/>
              </a:fontRef>
            </p:style>
          </p:sp>
          <p:pic>
            <p:nvPicPr>
              <p:cNvPr id="20" name="Picture 19" descr="pillbox.png"/>
              <p:cNvPicPr>
                <a:picLocks/>
              </p:cNvPicPr>
              <p:nvPr/>
            </p:nvPicPr>
            <p:blipFill>
              <a:blip r:embed="rId4"/>
              <a:stretch>
                <a:fillRect/>
              </a:stretch>
            </p:blipFill>
            <p:spPr>
              <a:xfrm>
                <a:off x="4031432" y="1950731"/>
                <a:ext cx="630001" cy="628800"/>
              </a:xfrm>
              <a:prstGeom prst="rect">
                <a:avLst/>
              </a:prstGeom>
              <a:grpFill/>
              <a:ln>
                <a:noFill/>
              </a:ln>
            </p:spPr>
          </p:pic>
        </p:grpSp>
      </p:grpSp>
      <p:sp>
        <p:nvSpPr>
          <p:cNvPr id="9" name="Rectangle 8"/>
          <p:cNvSpPr/>
          <p:nvPr/>
        </p:nvSpPr>
        <p:spPr>
          <a:xfrm>
            <a:off x="571252" y="4442322"/>
            <a:ext cx="964627" cy="584776"/>
          </a:xfrm>
          <a:prstGeom prst="rect">
            <a:avLst/>
          </a:prstGeom>
        </p:spPr>
        <p:txBody>
          <a:bodyPr wrap="none">
            <a:spAutoFit/>
          </a:bodyPr>
          <a:lstStyle/>
          <a:p>
            <a:pPr algn="ctr"/>
            <a:r>
              <a:rPr lang="en-US" sz="1600" dirty="0" smtClean="0">
                <a:solidFill>
                  <a:schemeClr val="bg1"/>
                </a:solidFill>
                <a:effectLst>
                  <a:outerShdw blurRad="50800" dist="38100" dir="2700000" algn="tl" rotWithShape="0">
                    <a:srgbClr val="000000">
                      <a:alpha val="43000"/>
                    </a:srgbClr>
                  </a:outerShdw>
                </a:effectLst>
              </a:rPr>
              <a:t>2D image</a:t>
            </a:r>
            <a:br>
              <a:rPr lang="en-US" sz="1600" dirty="0" smtClean="0">
                <a:solidFill>
                  <a:schemeClr val="bg1"/>
                </a:solidFill>
                <a:effectLst>
                  <a:outerShdw blurRad="50800" dist="38100" dir="2700000" algn="tl" rotWithShape="0">
                    <a:srgbClr val="000000">
                      <a:alpha val="43000"/>
                    </a:srgbClr>
                  </a:outerShdw>
                </a:effectLst>
              </a:rPr>
            </a:br>
            <a:r>
              <a:rPr lang="en-US" sz="1600" dirty="0" smtClean="0">
                <a:solidFill>
                  <a:schemeClr val="bg1"/>
                </a:solidFill>
                <a:effectLst>
                  <a:outerShdw blurRad="50800" dist="38100" dir="2700000" algn="tl" rotWithShape="0">
                    <a:srgbClr val="000000">
                      <a:alpha val="43000"/>
                    </a:srgbClr>
                  </a:outerShdw>
                </a:effectLst>
              </a:rPr>
              <a:t>(defocus)</a:t>
            </a:r>
            <a:endParaRPr lang="en-US" sz="1600" dirty="0">
              <a:effectLst>
                <a:outerShdw blurRad="50800" dist="38100" dir="2700000" algn="tl" rotWithShape="0">
                  <a:srgbClr val="000000">
                    <a:alpha val="43000"/>
                  </a:srgbClr>
                </a:outerShdw>
              </a:effectLst>
            </a:endParaRPr>
          </a:p>
        </p:txBody>
      </p:sp>
      <p:sp>
        <p:nvSpPr>
          <p:cNvPr id="10" name="Rectangle 9"/>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sp>
        <p:nvSpPr>
          <p:cNvPr id="11" name="Rectangle 10"/>
          <p:cNvSpPr/>
          <p:nvPr/>
        </p:nvSpPr>
        <p:spPr>
          <a:xfrm>
            <a:off x="3212578" y="241371"/>
            <a:ext cx="1343462"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pupil plane</a:t>
            </a:r>
            <a:endParaRPr lang="en-US" sz="2000" dirty="0">
              <a:effectLst>
                <a:outerShdw blurRad="50800" dist="38100" dir="2700000" algn="tl" rotWithShape="0">
                  <a:srgbClr val="000000">
                    <a:alpha val="43000"/>
                  </a:srgbClr>
                </a:outerShdw>
              </a:effectLst>
            </a:endParaRPr>
          </a:p>
        </p:txBody>
      </p:sp>
      <p:sp>
        <p:nvSpPr>
          <p:cNvPr id="12" name="Rectangle 11"/>
          <p:cNvSpPr/>
          <p:nvPr/>
        </p:nvSpPr>
        <p:spPr>
          <a:xfrm>
            <a:off x="553870" y="851238"/>
            <a:ext cx="753475" cy="569900"/>
          </a:xfrm>
          <a:prstGeom prst="rect">
            <a:avLst/>
          </a:prstGeom>
        </p:spPr>
        <p:txBody>
          <a:bodyPr wrap="none">
            <a:spAutoFit/>
          </a:bodyPr>
          <a:lstStyle/>
          <a:p>
            <a:pPr>
              <a:lnSpc>
                <a:spcPct val="80000"/>
              </a:lnSpc>
            </a:pPr>
            <a:r>
              <a:rPr lang="en-US" sz="1900" dirty="0" smtClean="0">
                <a:solidFill>
                  <a:schemeClr val="bg1"/>
                </a:solidFill>
                <a:effectLst>
                  <a:outerShdw blurRad="50800" dist="38100" dir="2700000" algn="tl" rotWithShape="0">
                    <a:srgbClr val="000000">
                      <a:alpha val="43000"/>
                    </a:srgbClr>
                  </a:outerShdw>
                </a:effectLst>
              </a:rPr>
              <a:t>scene</a:t>
            </a:r>
            <a:br>
              <a:rPr lang="en-US" sz="1900" dirty="0" smtClean="0">
                <a:solidFill>
                  <a:schemeClr val="bg1"/>
                </a:solidFill>
                <a:effectLst>
                  <a:outerShdw blurRad="50800" dist="38100" dir="2700000" algn="tl" rotWithShape="0">
                    <a:srgbClr val="000000">
                      <a:alpha val="43000"/>
                    </a:srgbClr>
                  </a:outerShdw>
                </a:effectLst>
              </a:rPr>
            </a:br>
            <a:r>
              <a:rPr lang="en-US" sz="1900" dirty="0" smtClean="0">
                <a:solidFill>
                  <a:schemeClr val="bg1"/>
                </a:solidFill>
                <a:effectLst>
                  <a:outerShdw blurRad="50800" dist="38100" dir="2700000" algn="tl" rotWithShape="0">
                    <a:srgbClr val="000000">
                      <a:alpha val="43000"/>
                    </a:srgbClr>
                  </a:outerShdw>
                </a:effectLst>
              </a:rPr>
              <a:t>point</a:t>
            </a:r>
            <a:endParaRPr lang="en-US" sz="1900" dirty="0">
              <a:effectLst>
                <a:outerShdw blurRad="50800" dist="38100" dir="2700000" algn="tl" rotWithShape="0">
                  <a:srgbClr val="000000">
                    <a:alpha val="43000"/>
                  </a:srgbClr>
                </a:outerShdw>
              </a:effectLst>
            </a:endParaRPr>
          </a:p>
        </p:txBody>
      </p:sp>
      <p:sp>
        <p:nvSpPr>
          <p:cNvPr id="14" name="Oval 13"/>
          <p:cNvSpPr/>
          <p:nvPr/>
        </p:nvSpPr>
        <p:spPr>
          <a:xfrm>
            <a:off x="977675" y="5822725"/>
            <a:ext cx="102050" cy="1020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863255"/>
      </p:ext>
    </p:extLst>
  </p:cSld>
  <p:clrMapOvr>
    <a:masterClrMapping/>
  </p:clrMapOvr>
  <mc:AlternateContent xmlns:mc="http://schemas.openxmlformats.org/markup-compatibility/2006" xmlns:p14="http://schemas.microsoft.com/office/powerpoint/2010/main">
    <mc:Choice Requires="p14">
      <p:transition p14:dur="210" advTm="7979">
        <p:fade/>
      </p:transition>
    </mc:Choice>
    <mc:Fallback xmlns="">
      <p:transition xmlns:p14="http://schemas.microsoft.com/office/powerpoint/2010/main" advTm="7979">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multi-local inference</a:t>
            </a:r>
            <a:endParaRPr lang="en-US" dirty="0">
              <a:effectLst>
                <a:outerShdw blurRad="50800" dist="38100" dir="2700000" algn="tl" rotWithShape="0">
                  <a:srgbClr val="000000">
                    <a:alpha val="43000"/>
                  </a:srgbClr>
                </a:outerShdw>
              </a:effectLst>
            </a:endParaRPr>
          </a:p>
        </p:txBody>
      </p:sp>
      <p:sp>
        <p:nvSpPr>
          <p:cNvPr id="26" name="Rectangle 25"/>
          <p:cNvSpPr/>
          <p:nvPr/>
        </p:nvSpPr>
        <p:spPr>
          <a:xfrm>
            <a:off x="171230" y="968453"/>
            <a:ext cx="8818400" cy="461665"/>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what do </a:t>
            </a:r>
            <a:r>
              <a:rPr lang="en-US" sz="2400" dirty="0">
                <a:solidFill>
                  <a:schemeClr val="bg1"/>
                </a:solidFill>
                <a:effectLst>
                  <a:outerShdw blurRad="50800" dist="38100" dir="2700000" algn="tl" rotWithShape="0">
                    <a:srgbClr val="000000">
                      <a:alpha val="43000"/>
                    </a:srgbClr>
                  </a:outerShdw>
                </a:effectLst>
              </a:rPr>
              <a:t>K</a:t>
            </a:r>
            <a:r>
              <a:rPr lang="en-US" sz="2400" dirty="0" smtClean="0">
                <a:solidFill>
                  <a:schemeClr val="bg1"/>
                </a:solidFill>
                <a:effectLst>
                  <a:outerShdw blurRad="50800" dist="38100" dir="2700000" algn="tl" rotWithShape="0">
                    <a:srgbClr val="000000">
                      <a:alpha val="43000"/>
                    </a:srgbClr>
                  </a:outerShdw>
                </a:effectLst>
              </a:rPr>
              <a:t> blur kernels in 1 photo tell us about the lens &amp; the scene? </a:t>
            </a:r>
          </a:p>
        </p:txBody>
      </p:sp>
      <p:grpSp>
        <p:nvGrpSpPr>
          <p:cNvPr id="35" name="Group 34"/>
          <p:cNvGrpSpPr/>
          <p:nvPr/>
        </p:nvGrpSpPr>
        <p:grpSpPr>
          <a:xfrm>
            <a:off x="2196693" y="1857861"/>
            <a:ext cx="4306110" cy="4329567"/>
            <a:chOff x="1729397" y="1069503"/>
            <a:chExt cx="5466663" cy="5496442"/>
          </a:xfrm>
        </p:grpSpPr>
        <p:pic>
          <p:nvPicPr>
            <p:cNvPr id="36" name="Picture 35"/>
            <p:cNvPicPr>
              <a:picLocks noChangeAspect="1"/>
            </p:cNvPicPr>
            <p:nvPr/>
          </p:nvPicPr>
          <p:blipFill>
            <a:blip r:embed="rId3"/>
            <a:stretch>
              <a:fillRect/>
            </a:stretch>
          </p:blipFill>
          <p:spPr>
            <a:xfrm>
              <a:off x="3090098" y="2360277"/>
              <a:ext cx="342900" cy="266700"/>
            </a:xfrm>
            <a:prstGeom prst="rect">
              <a:avLst/>
            </a:prstGeom>
          </p:spPr>
        </p:pic>
        <p:pic>
          <p:nvPicPr>
            <p:cNvPr id="37" name="Picture 36"/>
            <p:cNvPicPr>
              <a:picLocks noChangeAspect="1"/>
            </p:cNvPicPr>
            <p:nvPr/>
          </p:nvPicPr>
          <p:blipFill>
            <a:blip r:embed="rId4"/>
            <a:stretch>
              <a:fillRect/>
            </a:stretch>
          </p:blipFill>
          <p:spPr>
            <a:xfrm>
              <a:off x="3150757" y="3151049"/>
              <a:ext cx="342900" cy="266700"/>
            </a:xfrm>
            <a:prstGeom prst="rect">
              <a:avLst/>
            </a:prstGeom>
          </p:spPr>
        </p:pic>
        <p:sp>
          <p:nvSpPr>
            <p:cNvPr id="38" name="Freeform 37"/>
            <p:cNvSpPr/>
            <p:nvPr/>
          </p:nvSpPr>
          <p:spPr>
            <a:xfrm>
              <a:off x="4927328" y="1511272"/>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9" name="Freeform 38"/>
            <p:cNvSpPr/>
            <p:nvPr/>
          </p:nvSpPr>
          <p:spPr>
            <a:xfrm>
              <a:off x="2641987" y="3023244"/>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47" name="Freeform 46"/>
            <p:cNvSpPr/>
            <p:nvPr/>
          </p:nvSpPr>
          <p:spPr>
            <a:xfrm>
              <a:off x="2574825" y="2236378"/>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48" name="Freeform 47"/>
            <p:cNvSpPr/>
            <p:nvPr/>
          </p:nvSpPr>
          <p:spPr>
            <a:xfrm>
              <a:off x="1729397" y="1069503"/>
              <a:ext cx="454241" cy="803788"/>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51" name="Straight Arrow Connector 50"/>
            <p:cNvCxnSpPr/>
            <p:nvPr/>
          </p:nvCxnSpPr>
          <p:spPr>
            <a:xfrm>
              <a:off x="2900417" y="3453743"/>
              <a:ext cx="884036" cy="423148"/>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973681" y="1482839"/>
              <a:ext cx="4889126" cy="23402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5171612" y="1930329"/>
              <a:ext cx="1404179" cy="67211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2836271" y="2667736"/>
              <a:ext cx="2628505" cy="1258147"/>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55" name="Freeform 54"/>
            <p:cNvSpPr/>
            <p:nvPr/>
          </p:nvSpPr>
          <p:spPr>
            <a:xfrm>
              <a:off x="3775735" y="1869037"/>
              <a:ext cx="3375278" cy="4696908"/>
            </a:xfrm>
            <a:custGeom>
              <a:avLst/>
              <a:gdLst>
                <a:gd name="connsiteX0" fmla="*/ 0 w 3375278"/>
                <a:gd name="connsiteY0" fmla="*/ 4696908 h 4696908"/>
                <a:gd name="connsiteX1" fmla="*/ 5721 w 3375278"/>
                <a:gd name="connsiteY1" fmla="*/ 1922243 h 4696908"/>
                <a:gd name="connsiteX2" fmla="*/ 3375278 w 3375278"/>
                <a:gd name="connsiteY2" fmla="*/ 0 h 4696908"/>
                <a:gd name="connsiteX3" fmla="*/ 3369557 w 3375278"/>
                <a:gd name="connsiteY3" fmla="*/ 2774665 h 4696908"/>
                <a:gd name="connsiteX4" fmla="*/ 0 w 3375278"/>
                <a:gd name="connsiteY4" fmla="*/ 4696908 h 469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278" h="4696908">
                  <a:moveTo>
                    <a:pt x="0" y="4696908"/>
                  </a:moveTo>
                  <a:lnTo>
                    <a:pt x="5721" y="1922243"/>
                  </a:lnTo>
                  <a:lnTo>
                    <a:pt x="3375278" y="0"/>
                  </a:lnTo>
                  <a:lnTo>
                    <a:pt x="3369557" y="2774665"/>
                  </a:lnTo>
                  <a:lnTo>
                    <a:pt x="0" y="4696908"/>
                  </a:lnTo>
                  <a:close/>
                </a:path>
              </a:pathLst>
            </a:custGeom>
            <a:solidFill>
              <a:schemeClr val="bg1">
                <a:alpha val="33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56" name="Picture 55"/>
            <p:cNvPicPr>
              <a:picLocks noChangeAspect="1"/>
            </p:cNvPicPr>
            <p:nvPr/>
          </p:nvPicPr>
          <p:blipFill rotWithShape="1">
            <a:blip r:embed="rId5">
              <a:alphaModFix amt="78000"/>
              <a:extLst>
                <a:ext uri="{28A0092B-C50C-407E-A947-70E740481C1C}">
                  <a14:useLocalDpi xmlns:a14="http://schemas.microsoft.com/office/drawing/2010/main" val="0"/>
                </a:ext>
              </a:extLst>
            </a:blip>
            <a:srcRect l="82854" t="12658" r="8112" b="74383"/>
            <a:stretch/>
          </p:blipFill>
          <p:spPr>
            <a:xfrm>
              <a:off x="6504560" y="2426709"/>
              <a:ext cx="429062" cy="434213"/>
            </a:xfrm>
            <a:prstGeom prst="rect">
              <a:avLst/>
            </a:prstGeom>
            <a:ln w="28575" cmpd="sng">
              <a:solidFill>
                <a:srgbClr val="FF0000"/>
              </a:solidFill>
            </a:ln>
            <a:scene3d>
              <a:camera prst="isometricRightUp"/>
              <a:lightRig rig="threePt" dir="t"/>
            </a:scene3d>
          </p:spPr>
        </p:pic>
        <p:pic>
          <p:nvPicPr>
            <p:cNvPr id="57" name="Picture 56"/>
            <p:cNvPicPr>
              <a:picLocks noChangeAspect="1"/>
            </p:cNvPicPr>
            <p:nvPr/>
          </p:nvPicPr>
          <p:blipFill>
            <a:blip r:embed="rId6"/>
            <a:stretch>
              <a:fillRect/>
            </a:stretch>
          </p:blipFill>
          <p:spPr>
            <a:xfrm>
              <a:off x="5432626" y="1643242"/>
              <a:ext cx="342900" cy="266700"/>
            </a:xfrm>
            <a:prstGeom prst="rect">
              <a:avLst/>
            </a:prstGeom>
          </p:spPr>
        </p:pic>
        <p:pic>
          <p:nvPicPr>
            <p:cNvPr id="58" name="Picture 57"/>
            <p:cNvPicPr>
              <a:picLocks noChangeAspect="1"/>
            </p:cNvPicPr>
            <p:nvPr/>
          </p:nvPicPr>
          <p:blipFill rotWithShape="1">
            <a:blip r:embed="rId5">
              <a:alphaModFix amt="78000"/>
              <a:extLst>
                <a:ext uri="{28A0092B-C50C-407E-A947-70E740481C1C}">
                  <a14:useLocalDpi xmlns:a14="http://schemas.microsoft.com/office/drawing/2010/main" val="0"/>
                </a:ext>
              </a:extLst>
            </a:blip>
            <a:srcRect l="50000" t="38363" r="41477" b="49758"/>
            <a:stretch/>
          </p:blipFill>
          <p:spPr>
            <a:xfrm>
              <a:off x="5401845" y="3771554"/>
              <a:ext cx="404775" cy="398018"/>
            </a:xfrm>
            <a:prstGeom prst="rect">
              <a:avLst/>
            </a:prstGeom>
            <a:ln w="28575" cmpd="sng">
              <a:solidFill>
                <a:srgbClr val="FF0000"/>
              </a:solidFill>
            </a:ln>
            <a:scene3d>
              <a:camera prst="isometricRightUp"/>
              <a:lightRig rig="threePt" dir="t"/>
            </a:scene3d>
          </p:spPr>
        </p:pic>
        <p:sp>
          <p:nvSpPr>
            <p:cNvPr id="59" name="Oval 58"/>
            <p:cNvSpPr/>
            <p:nvPr/>
          </p:nvSpPr>
          <p:spPr>
            <a:xfrm>
              <a:off x="1924689" y="1442212"/>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60" name="Picture 59"/>
            <p:cNvPicPr>
              <a:picLocks noChangeAspect="1"/>
            </p:cNvPicPr>
            <p:nvPr/>
          </p:nvPicPr>
          <p:blipFill>
            <a:blip r:embed="rId7"/>
            <a:stretch>
              <a:fillRect/>
            </a:stretch>
          </p:blipFill>
          <p:spPr>
            <a:xfrm>
              <a:off x="2234421" y="1200522"/>
              <a:ext cx="342900" cy="266700"/>
            </a:xfrm>
            <a:prstGeom prst="rect">
              <a:avLst/>
            </a:prstGeom>
          </p:spPr>
        </p:pic>
        <p:sp>
          <p:nvSpPr>
            <p:cNvPr id="61" name="Oval 60"/>
            <p:cNvSpPr/>
            <p:nvPr/>
          </p:nvSpPr>
          <p:spPr>
            <a:xfrm>
              <a:off x="5122620" y="1883981"/>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62" name="Oval 61"/>
            <p:cNvSpPr/>
            <p:nvPr/>
          </p:nvSpPr>
          <p:spPr>
            <a:xfrm>
              <a:off x="2837279" y="3395953"/>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63" name="Oval 62"/>
            <p:cNvSpPr/>
            <p:nvPr/>
          </p:nvSpPr>
          <p:spPr>
            <a:xfrm>
              <a:off x="2770117" y="260908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64" name="Picture 63"/>
            <p:cNvPicPr>
              <a:picLocks noChangeAspect="1"/>
            </p:cNvPicPr>
            <p:nvPr/>
          </p:nvPicPr>
          <p:blipFill rotWithShape="1">
            <a:blip r:embed="rId5">
              <a:alphaModFix amt="78000"/>
              <a:extLst>
                <a:ext uri="{28A0092B-C50C-407E-A947-70E740481C1C}">
                  <a14:useLocalDpi xmlns:a14="http://schemas.microsoft.com/office/drawing/2010/main" val="0"/>
                </a:ext>
              </a:extLst>
            </a:blip>
            <a:srcRect l="92370" t="63538" b="24851"/>
            <a:stretch/>
          </p:blipFill>
          <p:spPr>
            <a:xfrm>
              <a:off x="6833705" y="3661123"/>
              <a:ext cx="362355" cy="389027"/>
            </a:xfrm>
            <a:prstGeom prst="rect">
              <a:avLst/>
            </a:prstGeom>
            <a:ln w="28575" cmpd="sng">
              <a:solidFill>
                <a:srgbClr val="FF0000"/>
              </a:solidFill>
            </a:ln>
            <a:scene3d>
              <a:camera prst="isometricRightUp"/>
              <a:lightRig rig="threePt" dir="t"/>
            </a:scene3d>
          </p:spPr>
        </p:pic>
        <p:pic>
          <p:nvPicPr>
            <p:cNvPr id="65" name="Picture 64"/>
            <p:cNvPicPr>
              <a:picLocks noChangeAspect="1"/>
            </p:cNvPicPr>
            <p:nvPr/>
          </p:nvPicPr>
          <p:blipFill rotWithShape="1">
            <a:blip r:embed="rId5">
              <a:alphaModFix amt="78000"/>
              <a:extLst>
                <a:ext uri="{28A0092B-C50C-407E-A947-70E740481C1C}">
                  <a14:useLocalDpi xmlns:a14="http://schemas.microsoft.com/office/drawing/2010/main" val="0"/>
                </a:ext>
              </a:extLst>
            </a:blip>
            <a:srcRect r="92780" b="87513"/>
            <a:stretch/>
          </p:blipFill>
          <p:spPr>
            <a:xfrm>
              <a:off x="3729419" y="3693797"/>
              <a:ext cx="342900" cy="418404"/>
            </a:xfrm>
            <a:prstGeom prst="rect">
              <a:avLst/>
            </a:prstGeom>
            <a:ln w="28575" cmpd="sng">
              <a:solidFill>
                <a:srgbClr val="FF0000"/>
              </a:solidFill>
            </a:ln>
            <a:scene3d>
              <a:camera prst="isometricRightUp"/>
              <a:lightRig rig="threePt" dir="t"/>
            </a:scene3d>
          </p:spPr>
        </p:pic>
      </p:grpSp>
    </p:spTree>
    <p:extLst>
      <p:ext uri="{BB962C8B-B14F-4D97-AF65-F5344CB8AC3E}">
        <p14:creationId xmlns:p14="http://schemas.microsoft.com/office/powerpoint/2010/main" val="1640380273"/>
      </p:ext>
    </p:extLst>
  </p:cSld>
  <p:clrMapOvr>
    <a:masterClrMapping/>
  </p:clrMapOvr>
  <mc:AlternateContent xmlns:mc="http://schemas.openxmlformats.org/markup-compatibility/2006" xmlns:p14="http://schemas.microsoft.com/office/powerpoint/2010/main">
    <mc:Choice Requires="p14">
      <p:transition p14:dur="21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2045368" y="1519039"/>
            <a:ext cx="2643133" cy="889655"/>
          </a:xfrm>
          <a:prstGeom prst="rect">
            <a:avLst/>
          </a:prstGeom>
          <a:noFill/>
          <a:ln w="127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itle 8"/>
          <p:cNvSpPr>
            <a:spLocks noGrp="1"/>
          </p:cNvSpPr>
          <p:nvPr>
            <p:ph type="title"/>
          </p:nvPr>
        </p:nvSpPr>
        <p:spPr>
          <a:xfrm>
            <a:off x="457200" y="96838"/>
            <a:ext cx="8229600" cy="690562"/>
          </a:xfrm>
        </p:spPr>
        <p:txBody>
          <a:bodyPr/>
          <a:lstStyle/>
          <a:p>
            <a:r>
              <a:rPr lang="en-US" dirty="0">
                <a:effectLst>
                  <a:outerShdw blurRad="50800" dist="38100" dir="2700000" algn="tl" rotWithShape="0">
                    <a:srgbClr val="000000">
                      <a:alpha val="43000"/>
                    </a:srgbClr>
                  </a:outerShdw>
                </a:effectLst>
              </a:rPr>
              <a:t>multi-local inference</a:t>
            </a:r>
          </a:p>
        </p:txBody>
      </p:sp>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5807" t="17577" b="11220"/>
          <a:stretch/>
        </p:blipFill>
        <p:spPr>
          <a:xfrm>
            <a:off x="1075783" y="2352608"/>
            <a:ext cx="3565656" cy="2695438"/>
          </a:xfrm>
          <a:prstGeom prst="rect">
            <a:avLst/>
          </a:prstGeom>
        </p:spPr>
      </p:pic>
      <p:pic>
        <p:nvPicPr>
          <p:cNvPr id="45" name="Picture 44" descr="abr_sp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5802" y="5199171"/>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47" name="Bent Arrow 46"/>
          <p:cNvSpPr/>
          <p:nvPr/>
        </p:nvSpPr>
        <p:spPr>
          <a:xfrm flipV="1">
            <a:off x="240503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Bent Arrow 47"/>
          <p:cNvSpPr/>
          <p:nvPr/>
        </p:nvSpPr>
        <p:spPr>
          <a:xfrm flipH="1" flipV="1">
            <a:off x="555576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6276435" y="2641568"/>
            <a:ext cx="897752" cy="1938992"/>
          </a:xfrm>
          <a:prstGeom prst="rect">
            <a:avLst/>
          </a:prstGeom>
        </p:spPr>
        <p:txBody>
          <a:bodyPr wrap="none">
            <a:spAutoFit/>
          </a:bodyPr>
          <a:lstStyle/>
          <a:p>
            <a:r>
              <a:rPr lang="en-US" sz="12000" dirty="0" smtClean="0">
                <a:solidFill>
                  <a:prstClr val="white"/>
                </a:solidFill>
                <a:effectLst>
                  <a:outerShdw blurRad="50800" dist="38100" dir="2700000" algn="tl" rotWithShape="0">
                    <a:srgbClr val="000000">
                      <a:alpha val="43000"/>
                    </a:srgbClr>
                  </a:outerShdw>
                </a:effectLst>
              </a:rPr>
              <a:t>?</a:t>
            </a:r>
            <a:endParaRPr lang="en-US" sz="12000" dirty="0"/>
          </a:p>
        </p:txBody>
      </p:sp>
      <p:pic>
        <p:nvPicPr>
          <p:cNvPr id="57" name="Picture 56" descr="shelf_psf3.png"/>
          <p:cNvPicPr>
            <a:picLocks noChangeAspect="1"/>
          </p:cNvPicPr>
          <p:nvPr/>
        </p:nvPicPr>
        <p:blipFill rotWithShape="1">
          <a:blip r:embed="rId5">
            <a:extLst>
              <a:ext uri="{28A0092B-C50C-407E-A947-70E740481C1C}">
                <a14:useLocalDpi xmlns:a14="http://schemas.microsoft.com/office/drawing/2010/main" val="0"/>
              </a:ext>
            </a:extLst>
          </a:blip>
          <a:srcRect l="8241" t="4995" r="6228" b="9475"/>
          <a:stretch/>
        </p:blipFill>
        <p:spPr>
          <a:xfrm rot="16200000" flipH="1">
            <a:off x="4001687" y="5269186"/>
            <a:ext cx="1495196" cy="1344685"/>
          </a:xfrm>
          <a:prstGeom prst="rect">
            <a:avLst/>
          </a:prstGeom>
          <a:noFill/>
          <a:ln w="12700" cmpd="sng">
            <a:solidFill>
              <a:schemeClr val="bg1"/>
            </a:solidFill>
          </a:ln>
          <a:effectLst/>
        </p:spPr>
      </p:pic>
      <p:pic>
        <p:nvPicPr>
          <p:cNvPr id="20" name="Picture 19" descr="abr_sp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5802" y="5196747"/>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29" name="Rectangle 28"/>
          <p:cNvSpPr/>
          <p:nvPr/>
        </p:nvSpPr>
        <p:spPr>
          <a:xfrm>
            <a:off x="171230" y="968453"/>
            <a:ext cx="8818400" cy="461665"/>
          </a:xfrm>
          <a:prstGeom prst="rect">
            <a:avLst/>
          </a:prstGeom>
        </p:spPr>
        <p:txBody>
          <a:bodyPr wrap="square">
            <a:spAutoFit/>
          </a:bodyPr>
          <a:lstStyle/>
          <a:p>
            <a:r>
              <a:rPr lang="en-US" sz="2400" dirty="0" smtClean="0">
                <a:solidFill>
                  <a:schemeClr val="bg1"/>
                </a:solidFill>
                <a:effectLst>
                  <a:outerShdw blurRad="50800" dist="38100" dir="2700000" algn="tl" rotWithShape="0">
                    <a:srgbClr val="000000">
                      <a:alpha val="43000"/>
                    </a:srgbClr>
                  </a:outerShdw>
                </a:effectLst>
              </a:rPr>
              <a:t>what do K </a:t>
            </a:r>
            <a:r>
              <a:rPr lang="en-US" sz="2400" dirty="0">
                <a:solidFill>
                  <a:schemeClr val="bg1"/>
                </a:solidFill>
                <a:effectLst>
                  <a:outerShdw blurRad="50800" dist="38100" dir="2700000" algn="tl" rotWithShape="0">
                    <a:srgbClr val="000000">
                      <a:alpha val="43000"/>
                    </a:srgbClr>
                  </a:outerShdw>
                </a:effectLst>
              </a:rPr>
              <a:t>blur kernels in </a:t>
            </a:r>
            <a:r>
              <a:rPr lang="en-US" sz="2400" dirty="0" smtClean="0">
                <a:solidFill>
                  <a:schemeClr val="bg1"/>
                </a:solidFill>
                <a:effectLst>
                  <a:outerShdw blurRad="50800" dist="38100" dir="2700000" algn="tl" rotWithShape="0">
                    <a:srgbClr val="000000">
                      <a:alpha val="43000"/>
                    </a:srgbClr>
                  </a:outerShdw>
                </a:effectLst>
              </a:rPr>
              <a:t>1 photo tell us about the lens &amp; the scene? </a:t>
            </a:r>
          </a:p>
        </p:txBody>
      </p:sp>
      <p:pic>
        <p:nvPicPr>
          <p:cNvPr id="18" name="Picture 17" descr="abr_sp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3692" y="5050470"/>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pic>
        <p:nvPicPr>
          <p:cNvPr id="19" name="Picture 18" descr="shelf_psf3.png"/>
          <p:cNvPicPr>
            <a:picLocks noChangeAspect="1"/>
          </p:cNvPicPr>
          <p:nvPr/>
        </p:nvPicPr>
        <p:blipFill rotWithShape="1">
          <a:blip r:embed="rId5">
            <a:extLst>
              <a:ext uri="{28A0092B-C50C-407E-A947-70E740481C1C}">
                <a14:useLocalDpi xmlns:a14="http://schemas.microsoft.com/office/drawing/2010/main" val="0"/>
              </a:ext>
            </a:extLst>
          </a:blip>
          <a:srcRect l="8241" t="4995" r="6228" b="9475"/>
          <a:stretch/>
        </p:blipFill>
        <p:spPr>
          <a:xfrm rot="16200000" flipH="1">
            <a:off x="3779577" y="5120485"/>
            <a:ext cx="1495196" cy="1344685"/>
          </a:xfrm>
          <a:prstGeom prst="rect">
            <a:avLst/>
          </a:prstGeom>
          <a:noFill/>
          <a:ln w="12700" cmpd="sng">
            <a:solidFill>
              <a:schemeClr val="bg1"/>
            </a:solidFill>
          </a:ln>
          <a:effectLst/>
        </p:spPr>
      </p:pic>
      <p:pic>
        <p:nvPicPr>
          <p:cNvPr id="21" name="Picture 20" descr="abr_sp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3692" y="5048046"/>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grpSp>
        <p:nvGrpSpPr>
          <p:cNvPr id="16" name="Group 15"/>
          <p:cNvGrpSpPr/>
          <p:nvPr/>
        </p:nvGrpSpPr>
        <p:grpSpPr>
          <a:xfrm>
            <a:off x="561273" y="1581221"/>
            <a:ext cx="4261814" cy="374266"/>
            <a:chOff x="87780" y="1571504"/>
            <a:chExt cx="4483100" cy="393700"/>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6"/>
            <a:stretch>
              <a:fillRect/>
            </a:stretch>
          </p:blipFill>
          <p:spPr>
            <a:xfrm>
              <a:off x="87780" y="1571504"/>
              <a:ext cx="4483100" cy="3937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7"/>
            <a:stretch>
              <a:fillRect/>
            </a:stretch>
          </p:blipFill>
          <p:spPr>
            <a:xfrm>
              <a:off x="1749583" y="1594784"/>
              <a:ext cx="2667000" cy="31750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8"/>
            <a:stretch>
              <a:fillRect/>
            </a:stretch>
          </p:blipFill>
          <p:spPr>
            <a:xfrm>
              <a:off x="699559" y="1594784"/>
              <a:ext cx="419100" cy="304800"/>
            </a:xfrm>
            <a:prstGeom prst="rect">
              <a:avLst/>
            </a:prstGeom>
          </p:spPr>
        </p:pic>
        <p:pic>
          <p:nvPicPr>
            <p:cNvPr id="12" name="Picture 11"/>
            <p:cNvPicPr>
              <a:picLocks noChangeAspect="1"/>
            </p:cNvPicPr>
            <p:nvPr/>
          </p:nvPicPr>
          <p:blipFill>
            <a:blip r:embed="rId9"/>
            <a:stretch>
              <a:fillRect/>
            </a:stretch>
          </p:blipFill>
          <p:spPr>
            <a:xfrm>
              <a:off x="198423" y="1676276"/>
              <a:ext cx="304800" cy="228600"/>
            </a:xfrm>
            <a:prstGeom prst="rect">
              <a:avLst/>
            </a:prstGeom>
          </p:spPr>
        </p:pic>
      </p:grpSp>
      <p:grpSp>
        <p:nvGrpSpPr>
          <p:cNvPr id="17" name="Group 16"/>
          <p:cNvGrpSpPr/>
          <p:nvPr/>
        </p:nvGrpSpPr>
        <p:grpSpPr>
          <a:xfrm>
            <a:off x="561273" y="2022333"/>
            <a:ext cx="4261814" cy="374266"/>
            <a:chOff x="87780" y="2133566"/>
            <a:chExt cx="4483100" cy="393700"/>
          </a:xfrm>
          <a:effectLst>
            <a:outerShdw blurRad="50800" dist="38100" dir="2700000" algn="tl" rotWithShape="0">
              <a:prstClr val="black">
                <a:alpha val="40000"/>
              </a:prstClr>
            </a:outerShdw>
          </a:effectLst>
        </p:grpSpPr>
        <p:pic>
          <p:nvPicPr>
            <p:cNvPr id="15" name="Picture 14"/>
            <p:cNvPicPr>
              <a:picLocks noChangeAspect="1"/>
            </p:cNvPicPr>
            <p:nvPr/>
          </p:nvPicPr>
          <p:blipFill>
            <a:blip r:embed="rId10"/>
            <a:stretch>
              <a:fillRect/>
            </a:stretch>
          </p:blipFill>
          <p:spPr>
            <a:xfrm>
              <a:off x="87780" y="2133566"/>
              <a:ext cx="4483100" cy="393700"/>
            </a:xfrm>
            <a:prstGeom prst="rect">
              <a:avLst/>
            </a:prstGeom>
            <a:effectLst>
              <a:outerShdw blurRad="50800" dist="38100" dir="2700000" algn="tl" rotWithShape="0">
                <a:prstClr val="black">
                  <a:alpha val="40000"/>
                </a:prstClr>
              </a:outerShdw>
            </a:effectLst>
          </p:spPr>
        </p:pic>
        <p:pic>
          <p:nvPicPr>
            <p:cNvPr id="46" name="Picture 45"/>
            <p:cNvPicPr>
              <a:picLocks noChangeAspect="1"/>
            </p:cNvPicPr>
            <p:nvPr/>
          </p:nvPicPr>
          <p:blipFill>
            <a:blip r:embed="rId7"/>
            <a:stretch>
              <a:fillRect/>
            </a:stretch>
          </p:blipFill>
          <p:spPr>
            <a:xfrm>
              <a:off x="1749583" y="2162023"/>
              <a:ext cx="2667000" cy="3175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11"/>
            <a:stretch>
              <a:fillRect/>
            </a:stretch>
          </p:blipFill>
          <p:spPr>
            <a:xfrm>
              <a:off x="694267" y="2162023"/>
              <a:ext cx="419100" cy="304800"/>
            </a:xfrm>
            <a:prstGeom prst="rect">
              <a:avLst/>
            </a:prstGeom>
          </p:spPr>
        </p:pic>
        <p:pic>
          <p:nvPicPr>
            <p:cNvPr id="13" name="Picture 12"/>
            <p:cNvPicPr>
              <a:picLocks noChangeAspect="1"/>
            </p:cNvPicPr>
            <p:nvPr/>
          </p:nvPicPr>
          <p:blipFill>
            <a:blip r:embed="rId12"/>
            <a:stretch>
              <a:fillRect/>
            </a:stretch>
          </p:blipFill>
          <p:spPr>
            <a:xfrm>
              <a:off x="198423" y="2243515"/>
              <a:ext cx="304800" cy="228600"/>
            </a:xfrm>
            <a:prstGeom prst="rect">
              <a:avLst/>
            </a:prstGeom>
          </p:spPr>
        </p:pic>
      </p:grpSp>
      <p:sp>
        <p:nvSpPr>
          <p:cNvPr id="51" name="Rectangle 50"/>
          <p:cNvSpPr/>
          <p:nvPr/>
        </p:nvSpPr>
        <p:spPr>
          <a:xfrm>
            <a:off x="6102853" y="1506944"/>
            <a:ext cx="2275082" cy="461665"/>
          </a:xfrm>
          <a:prstGeom prst="rect">
            <a:avLst/>
          </a:prstGeom>
        </p:spPr>
        <p:txBody>
          <a:bodyPr wrap="none">
            <a:spAutoFit/>
          </a:bodyPr>
          <a:lstStyle/>
          <a:p>
            <a:r>
              <a:rPr lang="en-US" sz="2400" dirty="0">
                <a:solidFill>
                  <a:prstClr val="white"/>
                </a:solidFill>
                <a:effectLst>
                  <a:outerShdw blurRad="50800" dist="38100" dir="2700000" algn="tl" rotWithShape="0">
                    <a:srgbClr val="000000">
                      <a:alpha val="43000"/>
                    </a:srgbClr>
                  </a:outerShdw>
                </a:effectLst>
              </a:rPr>
              <a:t>5</a:t>
            </a:r>
            <a:r>
              <a:rPr lang="en-US" sz="2400" dirty="0" smtClean="0">
                <a:solidFill>
                  <a:prstClr val="white"/>
                </a:solidFill>
                <a:effectLst>
                  <a:outerShdw blurRad="50800" dist="38100" dir="2700000" algn="tl" rotWithShape="0">
                    <a:srgbClr val="000000">
                      <a:alpha val="43000"/>
                    </a:srgbClr>
                  </a:outerShdw>
                </a:effectLst>
              </a:rPr>
              <a:t> lens unknowns</a:t>
            </a:r>
            <a:endParaRPr lang="en-US" dirty="0"/>
          </a:p>
        </p:txBody>
      </p:sp>
      <p:sp>
        <p:nvSpPr>
          <p:cNvPr id="55" name="Rectangle 54"/>
          <p:cNvSpPr/>
          <p:nvPr/>
        </p:nvSpPr>
        <p:spPr>
          <a:xfrm>
            <a:off x="666455" y="1522754"/>
            <a:ext cx="1026878" cy="889655"/>
          </a:xfrm>
          <a:prstGeom prst="rect">
            <a:avLst/>
          </a:prstGeom>
          <a:noFill/>
          <a:ln w="127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5755285" y="1968609"/>
            <a:ext cx="2647630" cy="461665"/>
          </a:xfrm>
          <a:prstGeom prst="rect">
            <a:avLst/>
          </a:prstGeom>
        </p:spPr>
        <p:txBody>
          <a:bodyPr wrap="none">
            <a:spAutoFit/>
          </a:bodyPr>
          <a:lstStyle/>
          <a:p>
            <a:r>
              <a:rPr lang="en-US" sz="2400" dirty="0" smtClean="0">
                <a:solidFill>
                  <a:prstClr val="white"/>
                </a:solidFill>
                <a:effectLst>
                  <a:outerShdw blurRad="50800" dist="38100" dir="2700000" algn="tl" rotWithShape="0">
                    <a:srgbClr val="000000">
                      <a:alpha val="43000"/>
                    </a:srgbClr>
                  </a:outerShdw>
                </a:effectLst>
              </a:rPr>
              <a:t>2K scene unknowns</a:t>
            </a:r>
            <a:endParaRPr lang="en-US" dirty="0"/>
          </a:p>
        </p:txBody>
      </p:sp>
    </p:spTree>
    <p:extLst>
      <p:ext uri="{BB962C8B-B14F-4D97-AF65-F5344CB8AC3E}">
        <p14:creationId xmlns:p14="http://schemas.microsoft.com/office/powerpoint/2010/main" val="2809252596"/>
      </p:ext>
    </p:extLst>
  </p:cSld>
  <p:clrMapOvr>
    <a:masterClrMapping/>
  </p:clrMapOvr>
  <mc:AlternateContent xmlns:mc="http://schemas.openxmlformats.org/markup-compatibility/2006" xmlns:p14="http://schemas.microsoft.com/office/powerpoint/2010/main">
    <mc:Choice Requires="p14">
      <p:transition p14:dur="21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1" grpId="0"/>
      <p:bldP spid="55" grpId="0" animBg="1"/>
      <p:bldP spid="5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8"/>
          <p:cNvSpPr>
            <a:spLocks noGrp="1"/>
          </p:cNvSpPr>
          <p:nvPr>
            <p:ph type="title"/>
          </p:nvPr>
        </p:nvSpPr>
        <p:spPr>
          <a:xfrm>
            <a:off x="457200" y="96838"/>
            <a:ext cx="8229600" cy="690562"/>
          </a:xfrm>
        </p:spPr>
        <p:txBody>
          <a:bodyPr/>
          <a:lstStyle/>
          <a:p>
            <a:r>
              <a:rPr lang="en-US" dirty="0" smtClean="0">
                <a:effectLst>
                  <a:outerShdw blurRad="50800" dist="38100" dir="2700000" algn="tl" rotWithShape="0">
                    <a:srgbClr val="000000">
                      <a:alpha val="43000"/>
                    </a:srgbClr>
                  </a:outerShdw>
                </a:effectLst>
              </a:rPr>
              <a:t>power of multi</a:t>
            </a:r>
            <a:r>
              <a:rPr lang="en-US" dirty="0">
                <a:effectLst>
                  <a:outerShdw blurRad="50800" dist="38100" dir="2700000" algn="tl" rotWithShape="0">
                    <a:srgbClr val="000000">
                      <a:alpha val="43000"/>
                    </a:srgbClr>
                  </a:outerShdw>
                </a:effectLst>
              </a:rPr>
              <a:t>-local inference</a:t>
            </a:r>
          </a:p>
        </p:txBody>
      </p:sp>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5807" t="17577" b="11220"/>
          <a:stretch/>
        </p:blipFill>
        <p:spPr>
          <a:xfrm>
            <a:off x="1075783" y="2352608"/>
            <a:ext cx="3565656" cy="2695438"/>
          </a:xfrm>
          <a:prstGeom prst="rect">
            <a:avLst/>
          </a:prstGeom>
        </p:spPr>
      </p:pic>
      <p:pic>
        <p:nvPicPr>
          <p:cNvPr id="45" name="Picture 44" descr="abr_sp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5802" y="5199171"/>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47" name="Bent Arrow 46"/>
          <p:cNvSpPr/>
          <p:nvPr/>
        </p:nvSpPr>
        <p:spPr>
          <a:xfrm flipV="1">
            <a:off x="240503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Bent Arrow 47"/>
          <p:cNvSpPr/>
          <p:nvPr/>
        </p:nvSpPr>
        <p:spPr>
          <a:xfrm flipH="1" flipV="1">
            <a:off x="5555760" y="5199171"/>
            <a:ext cx="1216739" cy="826799"/>
          </a:xfrm>
          <a:prstGeom prst="bentArrow">
            <a:avLst>
              <a:gd name="adj1" fmla="val 5626"/>
              <a:gd name="adj2" fmla="val 9431"/>
              <a:gd name="adj3" fmla="val 17735"/>
              <a:gd name="adj4" fmla="val 43750"/>
            </a:avLst>
          </a:prstGeom>
          <a:solidFill>
            <a:srgbClr val="595959"/>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6276435" y="2641568"/>
            <a:ext cx="897752" cy="1938992"/>
          </a:xfrm>
          <a:prstGeom prst="rect">
            <a:avLst/>
          </a:prstGeom>
        </p:spPr>
        <p:txBody>
          <a:bodyPr wrap="none">
            <a:spAutoFit/>
          </a:bodyPr>
          <a:lstStyle/>
          <a:p>
            <a:r>
              <a:rPr lang="en-US" sz="12000" dirty="0" smtClean="0">
                <a:solidFill>
                  <a:prstClr val="white"/>
                </a:solidFill>
                <a:effectLst>
                  <a:outerShdw blurRad="50800" dist="38100" dir="2700000" algn="tl" rotWithShape="0">
                    <a:srgbClr val="000000">
                      <a:alpha val="43000"/>
                    </a:srgbClr>
                  </a:outerShdw>
                </a:effectLst>
              </a:rPr>
              <a:t>?</a:t>
            </a:r>
            <a:endParaRPr lang="en-US" sz="12000" dirty="0"/>
          </a:p>
        </p:txBody>
      </p:sp>
      <p:pic>
        <p:nvPicPr>
          <p:cNvPr id="57" name="Picture 56" descr="shelf_psf3.png"/>
          <p:cNvPicPr>
            <a:picLocks noChangeAspect="1"/>
          </p:cNvPicPr>
          <p:nvPr/>
        </p:nvPicPr>
        <p:blipFill rotWithShape="1">
          <a:blip r:embed="rId5">
            <a:extLst>
              <a:ext uri="{28A0092B-C50C-407E-A947-70E740481C1C}">
                <a14:useLocalDpi xmlns:a14="http://schemas.microsoft.com/office/drawing/2010/main" val="0"/>
              </a:ext>
            </a:extLst>
          </a:blip>
          <a:srcRect l="8241" t="4995" r="6228" b="9475"/>
          <a:stretch/>
        </p:blipFill>
        <p:spPr>
          <a:xfrm rot="16200000" flipH="1">
            <a:off x="4001687" y="5269186"/>
            <a:ext cx="1495196" cy="1344685"/>
          </a:xfrm>
          <a:prstGeom prst="rect">
            <a:avLst/>
          </a:prstGeom>
          <a:noFill/>
          <a:ln w="12700" cmpd="sng">
            <a:solidFill>
              <a:schemeClr val="bg1"/>
            </a:solidFill>
          </a:ln>
          <a:effectLst/>
        </p:spPr>
      </p:pic>
      <p:pic>
        <p:nvPicPr>
          <p:cNvPr id="20" name="Picture 19" descr="abr_sp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5802" y="5196747"/>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sp>
        <p:nvSpPr>
          <p:cNvPr id="29" name="Rectangle 28"/>
          <p:cNvSpPr/>
          <p:nvPr/>
        </p:nvSpPr>
        <p:spPr>
          <a:xfrm>
            <a:off x="171230" y="968453"/>
            <a:ext cx="8818400" cy="461665"/>
          </a:xfrm>
          <a:prstGeom prst="rect">
            <a:avLst/>
          </a:prstGeom>
        </p:spPr>
        <p:txBody>
          <a:bodyPr wrap="square">
            <a:spAutoFit/>
          </a:bodyPr>
          <a:lstStyle/>
          <a:p>
            <a:r>
              <a:rPr lang="en-US" sz="2400" dirty="0" smtClean="0">
                <a:solidFill>
                  <a:srgbClr val="FFF482"/>
                </a:solidFill>
                <a:effectLst>
                  <a:outerShdw blurRad="50800" dist="38100" dir="2700000" algn="tl" rotWithShape="0">
                    <a:srgbClr val="000000">
                      <a:alpha val="43000"/>
                    </a:srgbClr>
                  </a:outerShdw>
                </a:effectLst>
              </a:rPr>
              <a:t>Lemma:</a:t>
            </a:r>
            <a:r>
              <a:rPr lang="en-US" sz="2400" dirty="0" smtClean="0">
                <a:solidFill>
                  <a:schemeClr val="bg1"/>
                </a:solidFill>
                <a:effectLst>
                  <a:outerShdw blurRad="50800" dist="38100" dir="2700000" algn="tl" rotWithShape="0">
                    <a:srgbClr val="000000">
                      <a:alpha val="43000"/>
                    </a:srgbClr>
                  </a:outerShdw>
                </a:effectLst>
              </a:rPr>
              <a:t> space of blur-consistent arrangements is discrete for K≥3</a:t>
            </a:r>
          </a:p>
        </p:txBody>
      </p:sp>
      <p:pic>
        <p:nvPicPr>
          <p:cNvPr id="18" name="Picture 17" descr="abr_sp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3692" y="5050470"/>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pic>
        <p:nvPicPr>
          <p:cNvPr id="19" name="Picture 18" descr="shelf_psf3.png"/>
          <p:cNvPicPr>
            <a:picLocks noChangeAspect="1"/>
          </p:cNvPicPr>
          <p:nvPr/>
        </p:nvPicPr>
        <p:blipFill rotWithShape="1">
          <a:blip r:embed="rId5">
            <a:extLst>
              <a:ext uri="{28A0092B-C50C-407E-A947-70E740481C1C}">
                <a14:useLocalDpi xmlns:a14="http://schemas.microsoft.com/office/drawing/2010/main" val="0"/>
              </a:ext>
            </a:extLst>
          </a:blip>
          <a:srcRect l="8241" t="4995" r="6228" b="9475"/>
          <a:stretch/>
        </p:blipFill>
        <p:spPr>
          <a:xfrm rot="16200000" flipH="1">
            <a:off x="3779577" y="5120485"/>
            <a:ext cx="1495196" cy="1344685"/>
          </a:xfrm>
          <a:prstGeom prst="rect">
            <a:avLst/>
          </a:prstGeom>
          <a:noFill/>
          <a:ln w="12700" cmpd="sng">
            <a:solidFill>
              <a:schemeClr val="bg1"/>
            </a:solidFill>
          </a:ln>
          <a:effectLst/>
        </p:spPr>
      </p:pic>
      <p:pic>
        <p:nvPicPr>
          <p:cNvPr id="21" name="Picture 20" descr="abr_spots.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3692" y="5048046"/>
            <a:ext cx="1355929" cy="1478816"/>
          </a:xfrm>
          <a:prstGeom prst="rect">
            <a:avLst/>
          </a:prstGeom>
          <a:solidFill>
            <a:schemeClr val="tx1"/>
          </a:solidFill>
          <a:ln>
            <a:solidFill>
              <a:schemeClr val="bg1"/>
            </a:solidFill>
          </a:ln>
          <a:effectLst>
            <a:outerShdw blurRad="292100" dist="139700" dir="2700000" algn="tl" rotWithShape="0">
              <a:srgbClr val="000000">
                <a:alpha val="65000"/>
              </a:srgbClr>
            </a:outerShdw>
          </a:effectLst>
        </p:spPr>
      </p:pic>
      <p:grpSp>
        <p:nvGrpSpPr>
          <p:cNvPr id="16" name="Group 15"/>
          <p:cNvGrpSpPr/>
          <p:nvPr/>
        </p:nvGrpSpPr>
        <p:grpSpPr>
          <a:xfrm>
            <a:off x="561273" y="1581221"/>
            <a:ext cx="4261814" cy="374266"/>
            <a:chOff x="87780" y="1571504"/>
            <a:chExt cx="4483100" cy="393700"/>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6"/>
            <a:stretch>
              <a:fillRect/>
            </a:stretch>
          </p:blipFill>
          <p:spPr>
            <a:xfrm>
              <a:off x="87780" y="1571504"/>
              <a:ext cx="4483100" cy="3937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7"/>
            <a:stretch>
              <a:fillRect/>
            </a:stretch>
          </p:blipFill>
          <p:spPr>
            <a:xfrm>
              <a:off x="1749583" y="1594784"/>
              <a:ext cx="2667000" cy="31750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8"/>
            <a:stretch>
              <a:fillRect/>
            </a:stretch>
          </p:blipFill>
          <p:spPr>
            <a:xfrm>
              <a:off x="699559" y="1594784"/>
              <a:ext cx="419100" cy="304800"/>
            </a:xfrm>
            <a:prstGeom prst="rect">
              <a:avLst/>
            </a:prstGeom>
          </p:spPr>
        </p:pic>
        <p:pic>
          <p:nvPicPr>
            <p:cNvPr id="12" name="Picture 11"/>
            <p:cNvPicPr>
              <a:picLocks noChangeAspect="1"/>
            </p:cNvPicPr>
            <p:nvPr/>
          </p:nvPicPr>
          <p:blipFill>
            <a:blip r:embed="rId9"/>
            <a:stretch>
              <a:fillRect/>
            </a:stretch>
          </p:blipFill>
          <p:spPr>
            <a:xfrm>
              <a:off x="198423" y="1676276"/>
              <a:ext cx="304800" cy="228600"/>
            </a:xfrm>
            <a:prstGeom prst="rect">
              <a:avLst/>
            </a:prstGeom>
          </p:spPr>
        </p:pic>
      </p:grpSp>
      <p:grpSp>
        <p:nvGrpSpPr>
          <p:cNvPr id="17" name="Group 16"/>
          <p:cNvGrpSpPr/>
          <p:nvPr/>
        </p:nvGrpSpPr>
        <p:grpSpPr>
          <a:xfrm>
            <a:off x="561273" y="2022333"/>
            <a:ext cx="4261814" cy="374266"/>
            <a:chOff x="87780" y="2133566"/>
            <a:chExt cx="4483100" cy="393700"/>
          </a:xfrm>
          <a:effectLst>
            <a:outerShdw blurRad="50800" dist="38100" dir="2700000" algn="tl" rotWithShape="0">
              <a:prstClr val="black">
                <a:alpha val="40000"/>
              </a:prstClr>
            </a:outerShdw>
          </a:effectLst>
        </p:grpSpPr>
        <p:pic>
          <p:nvPicPr>
            <p:cNvPr id="15" name="Picture 14"/>
            <p:cNvPicPr>
              <a:picLocks noChangeAspect="1"/>
            </p:cNvPicPr>
            <p:nvPr/>
          </p:nvPicPr>
          <p:blipFill>
            <a:blip r:embed="rId10"/>
            <a:stretch>
              <a:fillRect/>
            </a:stretch>
          </p:blipFill>
          <p:spPr>
            <a:xfrm>
              <a:off x="87780" y="2133566"/>
              <a:ext cx="4483100" cy="393700"/>
            </a:xfrm>
            <a:prstGeom prst="rect">
              <a:avLst/>
            </a:prstGeom>
            <a:effectLst>
              <a:outerShdw blurRad="50800" dist="38100" dir="2700000" algn="tl" rotWithShape="0">
                <a:prstClr val="black">
                  <a:alpha val="40000"/>
                </a:prstClr>
              </a:outerShdw>
            </a:effectLst>
          </p:spPr>
        </p:pic>
        <p:pic>
          <p:nvPicPr>
            <p:cNvPr id="46" name="Picture 45"/>
            <p:cNvPicPr>
              <a:picLocks noChangeAspect="1"/>
            </p:cNvPicPr>
            <p:nvPr/>
          </p:nvPicPr>
          <p:blipFill>
            <a:blip r:embed="rId7"/>
            <a:stretch>
              <a:fillRect/>
            </a:stretch>
          </p:blipFill>
          <p:spPr>
            <a:xfrm>
              <a:off x="1749583" y="2162023"/>
              <a:ext cx="2667000" cy="3175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11"/>
            <a:stretch>
              <a:fillRect/>
            </a:stretch>
          </p:blipFill>
          <p:spPr>
            <a:xfrm>
              <a:off x="694267" y="2162023"/>
              <a:ext cx="419100" cy="304800"/>
            </a:xfrm>
            <a:prstGeom prst="rect">
              <a:avLst/>
            </a:prstGeom>
          </p:spPr>
        </p:pic>
        <p:pic>
          <p:nvPicPr>
            <p:cNvPr id="13" name="Picture 12"/>
            <p:cNvPicPr>
              <a:picLocks noChangeAspect="1"/>
            </p:cNvPicPr>
            <p:nvPr/>
          </p:nvPicPr>
          <p:blipFill>
            <a:blip r:embed="rId12"/>
            <a:stretch>
              <a:fillRect/>
            </a:stretch>
          </p:blipFill>
          <p:spPr>
            <a:xfrm>
              <a:off x="198423" y="2243515"/>
              <a:ext cx="304800" cy="228600"/>
            </a:xfrm>
            <a:prstGeom prst="rect">
              <a:avLst/>
            </a:prstGeom>
          </p:spPr>
        </p:pic>
      </p:grpSp>
      <p:sp>
        <p:nvSpPr>
          <p:cNvPr id="2" name="Multiply 1"/>
          <p:cNvSpPr/>
          <p:nvPr/>
        </p:nvSpPr>
        <p:spPr>
          <a:xfrm>
            <a:off x="5922211" y="2776022"/>
            <a:ext cx="1727312" cy="1693636"/>
          </a:xfrm>
          <a:prstGeom prst="mathMultiply">
            <a:avLst>
              <a:gd name="adj1" fmla="val 882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839904"/>
      </p:ext>
    </p:extLst>
  </p:cSld>
  <p:clrMapOvr>
    <a:masterClrMapping/>
  </p:clrMapOvr>
  <mc:AlternateContent xmlns:mc="http://schemas.openxmlformats.org/markup-compatibility/2006" xmlns:p14="http://schemas.microsoft.com/office/powerpoint/2010/main">
    <mc:Choice Requires="p14">
      <p:transition p14:dur="21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8"/>
          <p:cNvSpPr txBox="1">
            <a:spLocks/>
          </p:cNvSpPr>
          <p:nvPr/>
        </p:nvSpPr>
        <p:spPr>
          <a:xfrm>
            <a:off x="994947" y="2198148"/>
            <a:ext cx="7154106" cy="245481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600" kern="1200">
                <a:solidFill>
                  <a:srgbClr val="FFCC66"/>
                </a:solidFill>
                <a:latin typeface="+mj-lt"/>
                <a:ea typeface="+mj-ea"/>
                <a:cs typeface="+mj-cs"/>
              </a:defRPr>
            </a:lvl1pPr>
          </a:lstStyle>
          <a:p>
            <a:pPr marL="857250" indent="-857250" algn="l">
              <a:buFont typeface="+mj-lt"/>
              <a:buAutoNum type="romanLcPeriod" startAt="5"/>
            </a:pPr>
            <a:r>
              <a:rPr lang="en-US" dirty="0" smtClean="0">
                <a:solidFill>
                  <a:schemeClr val="bg1"/>
                </a:solidFill>
                <a:effectLst>
                  <a:outerShdw blurRad="50800" dist="38100" dir="2700000" algn="tl" rotWithShape="0">
                    <a:srgbClr val="000000">
                      <a:alpha val="43000"/>
                    </a:srgbClr>
                  </a:outerShdw>
                </a:effectLst>
              </a:rPr>
              <a:t>preliminary experiments</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2338841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single-point &amp; multi-point inference</a:t>
            </a:r>
            <a:endParaRPr lang="en-US" dirty="0"/>
          </a:p>
        </p:txBody>
      </p:sp>
      <p:pic>
        <p:nvPicPr>
          <p:cNvPr id="5" name="Picture 4" descr="exp_set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876300"/>
            <a:ext cx="3784600" cy="5755050"/>
          </a:xfrm>
          <a:prstGeom prst="rect">
            <a:avLst/>
          </a:prstGeom>
          <a:ln>
            <a:solidFill>
              <a:schemeClr val="bg1"/>
            </a:solidFill>
          </a:ln>
        </p:spPr>
      </p:pic>
      <p:sp>
        <p:nvSpPr>
          <p:cNvPr id="6" name="TextBox 5"/>
          <p:cNvSpPr txBox="1"/>
          <p:nvPr/>
        </p:nvSpPr>
        <p:spPr>
          <a:xfrm>
            <a:off x="647700" y="4419600"/>
            <a:ext cx="1409700" cy="923330"/>
          </a:xfrm>
          <a:prstGeom prst="rect">
            <a:avLst/>
          </a:prstGeom>
          <a:solidFill>
            <a:schemeClr val="bg1">
              <a:alpha val="47000"/>
            </a:schemeClr>
          </a:solidFill>
        </p:spPr>
        <p:txBody>
          <a:bodyPr wrap="square" rtlCol="0">
            <a:spAutoFit/>
          </a:bodyPr>
          <a:lstStyle>
            <a:defPPr>
              <a:defRPr lang="en-US"/>
            </a:defPPr>
            <a:lvl1pPr>
              <a:defRPr>
                <a:solidFill>
                  <a:srgbClr val="FF0000"/>
                </a:solidFill>
              </a:defRPr>
            </a:lvl1pPr>
          </a:lstStyle>
          <a:p>
            <a:r>
              <a:rPr lang="en-US" dirty="0" smtClean="0"/>
              <a:t>mechanical</a:t>
            </a:r>
          </a:p>
          <a:p>
            <a:r>
              <a:rPr lang="en-US" dirty="0" smtClean="0"/>
              <a:t>translational stage</a:t>
            </a:r>
            <a:endParaRPr lang="en-US" dirty="0"/>
          </a:p>
        </p:txBody>
      </p:sp>
      <p:sp>
        <p:nvSpPr>
          <p:cNvPr id="7" name="TextBox 6"/>
          <p:cNvSpPr txBox="1"/>
          <p:nvPr/>
        </p:nvSpPr>
        <p:spPr>
          <a:xfrm>
            <a:off x="647700" y="1420717"/>
            <a:ext cx="1409700" cy="369332"/>
          </a:xfrm>
          <a:prstGeom prst="rect">
            <a:avLst/>
          </a:prstGeom>
          <a:solidFill>
            <a:schemeClr val="bg1">
              <a:alpha val="47000"/>
            </a:schemeClr>
          </a:solidFill>
        </p:spPr>
        <p:txBody>
          <a:bodyPr wrap="square" rtlCol="0">
            <a:spAutoFit/>
          </a:bodyPr>
          <a:lstStyle/>
          <a:p>
            <a:r>
              <a:rPr lang="en-US" dirty="0" smtClean="0">
                <a:solidFill>
                  <a:srgbClr val="FF0000"/>
                </a:solidFill>
              </a:rPr>
              <a:t>Planar target</a:t>
            </a:r>
            <a:endParaRPr lang="en-US" dirty="0">
              <a:solidFill>
                <a:srgbClr val="FF0000"/>
              </a:solidFill>
            </a:endParaRPr>
          </a:p>
        </p:txBody>
      </p:sp>
      <p:sp>
        <p:nvSpPr>
          <p:cNvPr id="14" name="TextBox 13"/>
          <p:cNvSpPr txBox="1"/>
          <p:nvPr/>
        </p:nvSpPr>
        <p:spPr>
          <a:xfrm>
            <a:off x="1972701" y="2750775"/>
            <a:ext cx="2040256" cy="923330"/>
          </a:xfrm>
          <a:prstGeom prst="rect">
            <a:avLst/>
          </a:prstGeom>
          <a:solidFill>
            <a:schemeClr val="bg1">
              <a:alpha val="47000"/>
            </a:schemeClr>
          </a:solidFill>
        </p:spPr>
        <p:txBody>
          <a:bodyPr wrap="square" rtlCol="0">
            <a:spAutoFit/>
          </a:bodyPr>
          <a:lstStyle/>
          <a:p>
            <a:r>
              <a:rPr lang="en-US" dirty="0" smtClean="0">
                <a:solidFill>
                  <a:srgbClr val="FF0000"/>
                </a:solidFill>
              </a:rPr>
              <a:t>Canon EOS 5D </a:t>
            </a:r>
            <a:r>
              <a:rPr lang="en-US" dirty="0" err="1" smtClean="0">
                <a:solidFill>
                  <a:srgbClr val="FF0000"/>
                </a:solidFill>
              </a:rPr>
              <a:t>MkII</a:t>
            </a:r>
            <a:r>
              <a:rPr lang="en-US" dirty="0" smtClean="0">
                <a:solidFill>
                  <a:srgbClr val="FF0000"/>
                </a:solidFill>
              </a:rPr>
              <a:t/>
            </a:r>
            <a:br>
              <a:rPr lang="en-US" dirty="0" smtClean="0">
                <a:solidFill>
                  <a:srgbClr val="FF0000"/>
                </a:solidFill>
              </a:rPr>
            </a:br>
            <a:r>
              <a:rPr lang="en-US" dirty="0" smtClean="0">
                <a:solidFill>
                  <a:srgbClr val="FF0000"/>
                </a:solidFill>
              </a:rPr>
              <a:t>135/F2.8 soft focus</a:t>
            </a:r>
            <a:br>
              <a:rPr lang="en-US" dirty="0" smtClean="0">
                <a:solidFill>
                  <a:srgbClr val="FF0000"/>
                </a:solidFill>
              </a:rPr>
            </a:br>
            <a:r>
              <a:rPr lang="en-US" dirty="0" smtClean="0">
                <a:solidFill>
                  <a:srgbClr val="FF0000"/>
                </a:solidFill>
              </a:rPr>
              <a:t>F/2.8 aperture</a:t>
            </a:r>
            <a:endParaRPr lang="en-US" dirty="0">
              <a:solidFill>
                <a:srgbClr val="FF0000"/>
              </a:solidFill>
            </a:endParaRPr>
          </a:p>
        </p:txBody>
      </p:sp>
      <p:sp>
        <p:nvSpPr>
          <p:cNvPr id="11" name="TextBox 10"/>
          <p:cNvSpPr txBox="1"/>
          <p:nvPr/>
        </p:nvSpPr>
        <p:spPr>
          <a:xfrm>
            <a:off x="4174701" y="879502"/>
            <a:ext cx="4885828" cy="218521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ground-truth acquisition of 5D PSF</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focus at depth</a:t>
            </a:r>
          </a:p>
          <a:p>
            <a:r>
              <a:rPr lang="en-US" sz="2200" dirty="0">
                <a:solidFill>
                  <a:schemeClr val="bg1"/>
                </a:solidFill>
              </a:rPr>
              <a:t> </a:t>
            </a:r>
            <a:r>
              <a:rPr lang="en-US" sz="2200" dirty="0" smtClean="0">
                <a:solidFill>
                  <a:schemeClr val="bg1"/>
                </a:solidFill>
              </a:rPr>
              <a:t>  2. for</a:t>
            </a:r>
          </a:p>
          <a:p>
            <a:pPr lvl="0"/>
            <a:r>
              <a:rPr lang="en-US" sz="2200" dirty="0" smtClean="0">
                <a:solidFill>
                  <a:schemeClr val="bg1"/>
                </a:solidFill>
              </a:rPr>
              <a:t>           take narrow &amp; wide-aperture shots</a:t>
            </a:r>
            <a:br>
              <a:rPr lang="en-US" sz="2200" dirty="0" smtClean="0">
                <a:solidFill>
                  <a:schemeClr val="bg1"/>
                </a:solidFill>
              </a:rPr>
            </a:br>
            <a:r>
              <a:rPr lang="en-US" sz="2200" dirty="0" smtClean="0">
                <a:solidFill>
                  <a:schemeClr val="bg1"/>
                </a:solidFill>
              </a:rPr>
              <a:t>           estimate local blur kernels </a:t>
            </a:r>
            <a:r>
              <a:rPr lang="en-US" sz="1700" dirty="0">
                <a:solidFill>
                  <a:prstClr val="white"/>
                </a:solidFill>
              </a:rPr>
              <a:t>[Joshi 08</a:t>
            </a:r>
            <a:r>
              <a:rPr lang="en-US" sz="1700" dirty="0" smtClean="0">
                <a:solidFill>
                  <a:prstClr val="white"/>
                </a:solidFill>
              </a:rPr>
              <a:t>]</a:t>
            </a:r>
          </a:p>
          <a:p>
            <a:pPr lvl="0"/>
            <a:r>
              <a:rPr lang="en-US" sz="2200" dirty="0" smtClean="0">
                <a:solidFill>
                  <a:schemeClr val="bg1"/>
                </a:solidFill>
              </a:rPr>
              <a:t>   3. repeat</a:t>
            </a:r>
            <a:endParaRPr lang="en-US" sz="2200" dirty="0">
              <a:solidFill>
                <a:schemeClr val="bg1"/>
              </a:solidFill>
            </a:endParaRPr>
          </a:p>
        </p:txBody>
      </p:sp>
      <p:pic>
        <p:nvPicPr>
          <p:cNvPr id="12" name="Picture 11"/>
          <p:cNvPicPr>
            <a:picLocks noChangeAspect="1"/>
          </p:cNvPicPr>
          <p:nvPr/>
        </p:nvPicPr>
        <p:blipFill>
          <a:blip r:embed="rId4"/>
          <a:stretch>
            <a:fillRect/>
          </a:stretch>
        </p:blipFill>
        <p:spPr>
          <a:xfrm>
            <a:off x="6448666" y="1364083"/>
            <a:ext cx="279400" cy="241300"/>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a:stretch>
            <a:fillRect/>
          </a:stretch>
        </p:blipFill>
        <p:spPr>
          <a:xfrm>
            <a:off x="5167423" y="1692222"/>
            <a:ext cx="3403600" cy="330200"/>
          </a:xfrm>
          <a:prstGeom prst="rect">
            <a:avLst/>
          </a:prstGeom>
          <a:effectLst>
            <a:outerShdw blurRad="50800" dist="38100" dir="2700000" algn="tl" rotWithShape="0">
              <a:prstClr val="black">
                <a:alpha val="40000"/>
              </a:prstClr>
            </a:outerShdw>
          </a:effectLst>
        </p:spPr>
      </p:pic>
      <p:sp>
        <p:nvSpPr>
          <p:cNvPr id="32" name="TextBox 31"/>
          <p:cNvSpPr txBox="1"/>
          <p:nvPr/>
        </p:nvSpPr>
        <p:spPr>
          <a:xfrm>
            <a:off x="4167315" y="5411101"/>
            <a:ext cx="4519485" cy="1200328"/>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evaluation</a:t>
            </a:r>
          </a:p>
          <a:p>
            <a:r>
              <a:rPr lang="en-US" sz="2400" dirty="0" smtClean="0">
                <a:solidFill>
                  <a:schemeClr val="bg1"/>
                </a:solidFill>
              </a:rPr>
              <a:t>    compare predicted &amp;</a:t>
            </a:r>
          </a:p>
          <a:p>
            <a:r>
              <a:rPr lang="en-US" sz="2400" dirty="0">
                <a:solidFill>
                  <a:schemeClr val="bg1"/>
                </a:solidFill>
              </a:rPr>
              <a:t> </a:t>
            </a:r>
            <a:r>
              <a:rPr lang="en-US" sz="2400" dirty="0" smtClean="0">
                <a:solidFill>
                  <a:schemeClr val="bg1"/>
                </a:solidFill>
              </a:rPr>
              <a:t>   ground-truth blur kernels</a:t>
            </a:r>
            <a:endParaRPr lang="en-US" sz="2200" dirty="0">
              <a:solidFill>
                <a:schemeClr val="bg1"/>
              </a:solidFill>
            </a:endParaRPr>
          </a:p>
        </p:txBody>
      </p:sp>
      <p:grpSp>
        <p:nvGrpSpPr>
          <p:cNvPr id="3" name="Group 2"/>
          <p:cNvGrpSpPr/>
          <p:nvPr/>
        </p:nvGrpSpPr>
        <p:grpSpPr>
          <a:xfrm>
            <a:off x="4167315" y="3282430"/>
            <a:ext cx="4885828" cy="1846659"/>
            <a:chOff x="4167315" y="3282430"/>
            <a:chExt cx="4885828" cy="1846659"/>
          </a:xfrm>
        </p:grpSpPr>
        <p:grpSp>
          <p:nvGrpSpPr>
            <p:cNvPr id="34" name="Group 33"/>
            <p:cNvGrpSpPr/>
            <p:nvPr/>
          </p:nvGrpSpPr>
          <p:grpSpPr>
            <a:xfrm>
              <a:off x="4167315" y="3282430"/>
              <a:ext cx="4885828" cy="1846659"/>
              <a:chOff x="4167315" y="3269336"/>
              <a:chExt cx="4885828" cy="1846659"/>
            </a:xfrm>
          </p:grpSpPr>
          <p:sp>
            <p:nvSpPr>
              <p:cNvPr id="23" name="TextBox 22"/>
              <p:cNvSpPr txBox="1"/>
              <p:nvPr/>
            </p:nvSpPr>
            <p:spPr>
              <a:xfrm>
                <a:off x="4167315" y="3269336"/>
                <a:ext cx="4885828" cy="184665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inference</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choose the shot for a pair</a:t>
                </a:r>
              </a:p>
              <a:p>
                <a:r>
                  <a:rPr lang="en-US" sz="2200" dirty="0">
                    <a:solidFill>
                      <a:schemeClr val="bg1"/>
                    </a:solidFill>
                  </a:rPr>
                  <a:t> </a:t>
                </a:r>
                <a:r>
                  <a:rPr lang="en-US" sz="2200" dirty="0" smtClean="0">
                    <a:solidFill>
                      <a:schemeClr val="bg1"/>
                    </a:solidFill>
                  </a:rPr>
                  <a:t>  2. choose K blur kernels from that shot</a:t>
                </a:r>
                <a:br>
                  <a:rPr lang="en-US" sz="2200" dirty="0" smtClean="0">
                    <a:solidFill>
                      <a:schemeClr val="bg1"/>
                    </a:solidFill>
                  </a:rPr>
                </a:br>
                <a:r>
                  <a:rPr lang="en-US" sz="2200" dirty="0" smtClean="0">
                    <a:solidFill>
                      <a:schemeClr val="bg1"/>
                    </a:solidFill>
                  </a:rPr>
                  <a:t>   3. estimate</a:t>
                </a:r>
              </a:p>
              <a:p>
                <a:r>
                  <a:rPr lang="en-US" sz="2200" dirty="0">
                    <a:solidFill>
                      <a:schemeClr val="bg1"/>
                    </a:solidFill>
                  </a:rPr>
                  <a:t> </a:t>
                </a:r>
                <a:r>
                  <a:rPr lang="en-US" sz="2200" dirty="0" smtClean="0">
                    <a:solidFill>
                      <a:schemeClr val="bg1"/>
                    </a:solidFill>
                  </a:rPr>
                  <a:t>  4. predict blur kernels for</a:t>
                </a:r>
                <a:r>
                  <a:rPr lang="en-US" sz="2200" dirty="0">
                    <a:solidFill>
                      <a:schemeClr val="bg1"/>
                    </a:solidFill>
                  </a:rPr>
                  <a:t> </a:t>
                </a:r>
                <a:r>
                  <a:rPr lang="en-US" sz="2200" dirty="0" smtClean="0">
                    <a:solidFill>
                      <a:schemeClr val="bg1"/>
                    </a:solidFill>
                  </a:rPr>
                  <a:t>all depths</a:t>
                </a:r>
                <a:endParaRPr lang="en-US" sz="2200" dirty="0">
                  <a:solidFill>
                    <a:schemeClr val="bg1"/>
                  </a:solidFill>
                </a:endParaRPr>
              </a:p>
            </p:txBody>
          </p:sp>
          <p:pic>
            <p:nvPicPr>
              <p:cNvPr id="24" name="Picture 23"/>
              <p:cNvPicPr>
                <a:picLocks noChangeAspect="1"/>
              </p:cNvPicPr>
              <p:nvPr/>
            </p:nvPicPr>
            <p:blipFill>
              <a:blip r:embed="rId6"/>
              <a:stretch>
                <a:fillRect/>
              </a:stretch>
            </p:blipFill>
            <p:spPr>
              <a:xfrm>
                <a:off x="7734395" y="3728145"/>
                <a:ext cx="889000" cy="330200"/>
              </a:xfrm>
              <a:prstGeom prst="rect">
                <a:avLst/>
              </a:prstGeom>
            </p:spPr>
          </p:pic>
          <p:pic>
            <p:nvPicPr>
              <p:cNvPr id="27" name="Picture 26"/>
              <p:cNvPicPr>
                <a:picLocks noChangeAspect="1"/>
              </p:cNvPicPr>
              <p:nvPr/>
            </p:nvPicPr>
            <p:blipFill>
              <a:blip r:embed="rId7"/>
              <a:stretch>
                <a:fillRect/>
              </a:stretch>
            </p:blipFill>
            <p:spPr>
              <a:xfrm>
                <a:off x="6219763" y="4466225"/>
                <a:ext cx="2065175" cy="245855"/>
              </a:xfrm>
              <a:prstGeom prst="rect">
                <a:avLst/>
              </a:prstGeom>
            </p:spPr>
          </p:pic>
        </p:grpSp>
        <p:pic>
          <p:nvPicPr>
            <p:cNvPr id="35" name="Picture 34"/>
            <p:cNvPicPr>
              <a:picLocks noChangeAspect="1"/>
            </p:cNvPicPr>
            <p:nvPr/>
          </p:nvPicPr>
          <p:blipFill>
            <a:blip r:embed="rId8"/>
            <a:stretch>
              <a:fillRect/>
            </a:stretch>
          </p:blipFill>
          <p:spPr>
            <a:xfrm>
              <a:off x="5811951" y="4440037"/>
              <a:ext cx="306349" cy="245080"/>
            </a:xfrm>
            <a:prstGeom prst="rect">
              <a:avLst/>
            </a:prstGeom>
          </p:spPr>
        </p:pic>
      </p:grpSp>
    </p:spTree>
    <p:extLst>
      <p:ext uri="{BB962C8B-B14F-4D97-AF65-F5344CB8AC3E}">
        <p14:creationId xmlns:p14="http://schemas.microsoft.com/office/powerpoint/2010/main" val="4058176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single-point &amp; multi-point inference</a:t>
            </a:r>
            <a:endParaRPr lang="en-US" dirty="0"/>
          </a:p>
        </p:txBody>
      </p:sp>
      <p:pic>
        <p:nvPicPr>
          <p:cNvPr id="5" name="Picture 4" descr="exp_set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876300"/>
            <a:ext cx="3784600" cy="5755050"/>
          </a:xfrm>
          <a:prstGeom prst="rect">
            <a:avLst/>
          </a:prstGeom>
          <a:ln>
            <a:solidFill>
              <a:schemeClr val="bg1"/>
            </a:solidFill>
          </a:ln>
        </p:spPr>
      </p:pic>
      <p:sp>
        <p:nvSpPr>
          <p:cNvPr id="6" name="TextBox 5"/>
          <p:cNvSpPr txBox="1"/>
          <p:nvPr/>
        </p:nvSpPr>
        <p:spPr>
          <a:xfrm>
            <a:off x="647700" y="4419600"/>
            <a:ext cx="1409700" cy="923330"/>
          </a:xfrm>
          <a:prstGeom prst="rect">
            <a:avLst/>
          </a:prstGeom>
          <a:solidFill>
            <a:schemeClr val="bg1">
              <a:alpha val="47000"/>
            </a:schemeClr>
          </a:solidFill>
        </p:spPr>
        <p:txBody>
          <a:bodyPr wrap="square" rtlCol="0">
            <a:spAutoFit/>
          </a:bodyPr>
          <a:lstStyle>
            <a:defPPr>
              <a:defRPr lang="en-US"/>
            </a:defPPr>
            <a:lvl1pPr>
              <a:defRPr>
                <a:solidFill>
                  <a:srgbClr val="FF0000"/>
                </a:solidFill>
              </a:defRPr>
            </a:lvl1pPr>
          </a:lstStyle>
          <a:p>
            <a:r>
              <a:rPr lang="en-US" dirty="0" smtClean="0"/>
              <a:t>mechanical</a:t>
            </a:r>
          </a:p>
          <a:p>
            <a:r>
              <a:rPr lang="en-US" dirty="0" smtClean="0"/>
              <a:t>translational stage</a:t>
            </a:r>
            <a:endParaRPr lang="en-US" dirty="0"/>
          </a:p>
        </p:txBody>
      </p:sp>
      <p:sp>
        <p:nvSpPr>
          <p:cNvPr id="7" name="TextBox 6"/>
          <p:cNvSpPr txBox="1"/>
          <p:nvPr/>
        </p:nvSpPr>
        <p:spPr>
          <a:xfrm>
            <a:off x="647700" y="1420717"/>
            <a:ext cx="1409700" cy="369332"/>
          </a:xfrm>
          <a:prstGeom prst="rect">
            <a:avLst/>
          </a:prstGeom>
          <a:solidFill>
            <a:schemeClr val="bg1">
              <a:alpha val="47000"/>
            </a:schemeClr>
          </a:solidFill>
        </p:spPr>
        <p:txBody>
          <a:bodyPr wrap="square" rtlCol="0">
            <a:spAutoFit/>
          </a:bodyPr>
          <a:lstStyle/>
          <a:p>
            <a:r>
              <a:rPr lang="en-US" dirty="0" smtClean="0">
                <a:solidFill>
                  <a:srgbClr val="FF0000"/>
                </a:solidFill>
              </a:rPr>
              <a:t>Planar target</a:t>
            </a:r>
            <a:endParaRPr lang="en-US" dirty="0">
              <a:solidFill>
                <a:srgbClr val="FF0000"/>
              </a:solidFill>
            </a:endParaRPr>
          </a:p>
        </p:txBody>
      </p:sp>
      <p:sp>
        <p:nvSpPr>
          <p:cNvPr id="14" name="TextBox 13"/>
          <p:cNvSpPr txBox="1"/>
          <p:nvPr/>
        </p:nvSpPr>
        <p:spPr>
          <a:xfrm>
            <a:off x="1972701" y="2750775"/>
            <a:ext cx="2040256" cy="923330"/>
          </a:xfrm>
          <a:prstGeom prst="rect">
            <a:avLst/>
          </a:prstGeom>
          <a:solidFill>
            <a:schemeClr val="bg1">
              <a:alpha val="47000"/>
            </a:schemeClr>
          </a:solidFill>
        </p:spPr>
        <p:txBody>
          <a:bodyPr wrap="square" rtlCol="0">
            <a:spAutoFit/>
          </a:bodyPr>
          <a:lstStyle/>
          <a:p>
            <a:r>
              <a:rPr lang="en-US" dirty="0" smtClean="0">
                <a:solidFill>
                  <a:srgbClr val="FF0000"/>
                </a:solidFill>
              </a:rPr>
              <a:t>Canon EOS 5D </a:t>
            </a:r>
            <a:r>
              <a:rPr lang="en-US" dirty="0" err="1" smtClean="0">
                <a:solidFill>
                  <a:srgbClr val="FF0000"/>
                </a:solidFill>
              </a:rPr>
              <a:t>MkII</a:t>
            </a:r>
            <a:r>
              <a:rPr lang="en-US" dirty="0" smtClean="0">
                <a:solidFill>
                  <a:srgbClr val="FF0000"/>
                </a:solidFill>
              </a:rPr>
              <a:t/>
            </a:r>
            <a:br>
              <a:rPr lang="en-US" dirty="0" smtClean="0">
                <a:solidFill>
                  <a:srgbClr val="FF0000"/>
                </a:solidFill>
              </a:rPr>
            </a:br>
            <a:r>
              <a:rPr lang="en-US" dirty="0" smtClean="0">
                <a:solidFill>
                  <a:srgbClr val="FF0000"/>
                </a:solidFill>
              </a:rPr>
              <a:t>135/F2.8 soft focus</a:t>
            </a:r>
            <a:br>
              <a:rPr lang="en-US" dirty="0" smtClean="0">
                <a:solidFill>
                  <a:srgbClr val="FF0000"/>
                </a:solidFill>
              </a:rPr>
            </a:br>
            <a:r>
              <a:rPr lang="en-US" dirty="0" smtClean="0">
                <a:solidFill>
                  <a:srgbClr val="FF0000"/>
                </a:solidFill>
              </a:rPr>
              <a:t>F/2.8 aperture</a:t>
            </a:r>
            <a:endParaRPr lang="en-US" dirty="0">
              <a:solidFill>
                <a:srgbClr val="FF0000"/>
              </a:solidFill>
            </a:endParaRPr>
          </a:p>
        </p:txBody>
      </p:sp>
      <p:sp>
        <p:nvSpPr>
          <p:cNvPr id="11" name="TextBox 10"/>
          <p:cNvSpPr txBox="1"/>
          <p:nvPr/>
        </p:nvSpPr>
        <p:spPr>
          <a:xfrm>
            <a:off x="4174701" y="879502"/>
            <a:ext cx="4885828" cy="218521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ground-truth acquisition of 5D PSF</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focus at depth</a:t>
            </a:r>
          </a:p>
          <a:p>
            <a:r>
              <a:rPr lang="en-US" sz="2200" dirty="0">
                <a:solidFill>
                  <a:schemeClr val="bg1"/>
                </a:solidFill>
              </a:rPr>
              <a:t> </a:t>
            </a:r>
            <a:r>
              <a:rPr lang="en-US" sz="2200" dirty="0" smtClean="0">
                <a:solidFill>
                  <a:schemeClr val="bg1"/>
                </a:solidFill>
              </a:rPr>
              <a:t>  2. for</a:t>
            </a:r>
          </a:p>
          <a:p>
            <a:pPr lvl="0"/>
            <a:r>
              <a:rPr lang="en-US" sz="2200" dirty="0" smtClean="0">
                <a:solidFill>
                  <a:schemeClr val="bg1"/>
                </a:solidFill>
              </a:rPr>
              <a:t>           take narrow &amp; wide-aperture shots</a:t>
            </a:r>
            <a:br>
              <a:rPr lang="en-US" sz="2200" dirty="0" smtClean="0">
                <a:solidFill>
                  <a:schemeClr val="bg1"/>
                </a:solidFill>
              </a:rPr>
            </a:br>
            <a:r>
              <a:rPr lang="en-US" sz="2200" dirty="0" smtClean="0">
                <a:solidFill>
                  <a:schemeClr val="bg1"/>
                </a:solidFill>
              </a:rPr>
              <a:t>           estimate local blur kernels </a:t>
            </a:r>
            <a:r>
              <a:rPr lang="en-US" sz="1700" dirty="0">
                <a:solidFill>
                  <a:prstClr val="white"/>
                </a:solidFill>
              </a:rPr>
              <a:t>[Joshi 08</a:t>
            </a:r>
            <a:r>
              <a:rPr lang="en-US" sz="1700" dirty="0" smtClean="0">
                <a:solidFill>
                  <a:prstClr val="white"/>
                </a:solidFill>
              </a:rPr>
              <a:t>]</a:t>
            </a:r>
          </a:p>
          <a:p>
            <a:pPr lvl="0"/>
            <a:r>
              <a:rPr lang="en-US" sz="2200" dirty="0" smtClean="0">
                <a:solidFill>
                  <a:schemeClr val="bg1"/>
                </a:solidFill>
              </a:rPr>
              <a:t>   3. repeat</a:t>
            </a:r>
            <a:endParaRPr lang="en-US" sz="2200" dirty="0">
              <a:solidFill>
                <a:schemeClr val="bg1"/>
              </a:solidFill>
            </a:endParaRPr>
          </a:p>
        </p:txBody>
      </p:sp>
      <p:pic>
        <p:nvPicPr>
          <p:cNvPr id="12" name="Picture 11"/>
          <p:cNvPicPr>
            <a:picLocks noChangeAspect="1"/>
          </p:cNvPicPr>
          <p:nvPr/>
        </p:nvPicPr>
        <p:blipFill>
          <a:blip r:embed="rId4"/>
          <a:stretch>
            <a:fillRect/>
          </a:stretch>
        </p:blipFill>
        <p:spPr>
          <a:xfrm>
            <a:off x="6448666" y="1364083"/>
            <a:ext cx="279400" cy="241300"/>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a:stretch>
            <a:fillRect/>
          </a:stretch>
        </p:blipFill>
        <p:spPr>
          <a:xfrm>
            <a:off x="5167423" y="1692222"/>
            <a:ext cx="3403600" cy="330200"/>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8470" y="4096110"/>
            <a:ext cx="3842501" cy="2560303"/>
          </a:xfrm>
          <a:prstGeom prst="rect">
            <a:avLst/>
          </a:prstGeom>
        </p:spPr>
      </p:pic>
      <p:sp>
        <p:nvSpPr>
          <p:cNvPr id="21" name="TextBox 20"/>
          <p:cNvSpPr txBox="1"/>
          <p:nvPr/>
        </p:nvSpPr>
        <p:spPr>
          <a:xfrm>
            <a:off x="4188805" y="3696000"/>
            <a:ext cx="4604711" cy="400110"/>
          </a:xfrm>
          <a:prstGeom prst="rect">
            <a:avLst/>
          </a:prstGeom>
          <a:noFill/>
          <a:ln>
            <a:noFill/>
          </a:ln>
        </p:spPr>
        <p:txBody>
          <a:bodyPr wrap="square" rtlCol="0">
            <a:spAutoFit/>
          </a:bodyPr>
          <a:lstStyle/>
          <a:p>
            <a:pPr algn="ctr"/>
            <a:r>
              <a:rPr lang="en-US" sz="2000" dirty="0" smtClean="0">
                <a:solidFill>
                  <a:schemeClr val="bg1"/>
                </a:solidFill>
              </a:rPr>
              <a:t>41 target positions</a:t>
            </a:r>
          </a:p>
        </p:txBody>
      </p:sp>
    </p:spTree>
    <p:extLst>
      <p:ext uri="{BB962C8B-B14F-4D97-AF65-F5344CB8AC3E}">
        <p14:creationId xmlns:p14="http://schemas.microsoft.com/office/powerpoint/2010/main" val="61626798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single-point &amp; multi-point inference</a:t>
            </a:r>
            <a:endParaRPr lang="en-US" dirty="0"/>
          </a:p>
        </p:txBody>
      </p:sp>
      <p:pic>
        <p:nvPicPr>
          <p:cNvPr id="5" name="Picture 4" descr="exp_set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876300"/>
            <a:ext cx="3784600" cy="5755050"/>
          </a:xfrm>
          <a:prstGeom prst="rect">
            <a:avLst/>
          </a:prstGeom>
          <a:ln>
            <a:solidFill>
              <a:schemeClr val="bg1"/>
            </a:solidFill>
          </a:ln>
        </p:spPr>
      </p:pic>
      <p:sp>
        <p:nvSpPr>
          <p:cNvPr id="6" name="TextBox 5"/>
          <p:cNvSpPr txBox="1"/>
          <p:nvPr/>
        </p:nvSpPr>
        <p:spPr>
          <a:xfrm>
            <a:off x="647700" y="4419600"/>
            <a:ext cx="1409700" cy="923330"/>
          </a:xfrm>
          <a:prstGeom prst="rect">
            <a:avLst/>
          </a:prstGeom>
          <a:solidFill>
            <a:schemeClr val="bg1">
              <a:alpha val="47000"/>
            </a:schemeClr>
          </a:solidFill>
        </p:spPr>
        <p:txBody>
          <a:bodyPr wrap="square" rtlCol="0">
            <a:spAutoFit/>
          </a:bodyPr>
          <a:lstStyle>
            <a:defPPr>
              <a:defRPr lang="en-US"/>
            </a:defPPr>
            <a:lvl1pPr>
              <a:defRPr>
                <a:solidFill>
                  <a:srgbClr val="FF0000"/>
                </a:solidFill>
              </a:defRPr>
            </a:lvl1pPr>
          </a:lstStyle>
          <a:p>
            <a:r>
              <a:rPr lang="en-US" dirty="0" smtClean="0"/>
              <a:t>mechanical</a:t>
            </a:r>
          </a:p>
          <a:p>
            <a:r>
              <a:rPr lang="en-US" dirty="0" smtClean="0"/>
              <a:t>translational stage</a:t>
            </a:r>
            <a:endParaRPr lang="en-US" dirty="0"/>
          </a:p>
        </p:txBody>
      </p:sp>
      <p:sp>
        <p:nvSpPr>
          <p:cNvPr id="7" name="TextBox 6"/>
          <p:cNvSpPr txBox="1"/>
          <p:nvPr/>
        </p:nvSpPr>
        <p:spPr>
          <a:xfrm>
            <a:off x="647700" y="1420717"/>
            <a:ext cx="1409700" cy="369332"/>
          </a:xfrm>
          <a:prstGeom prst="rect">
            <a:avLst/>
          </a:prstGeom>
          <a:solidFill>
            <a:schemeClr val="bg1">
              <a:alpha val="47000"/>
            </a:schemeClr>
          </a:solidFill>
        </p:spPr>
        <p:txBody>
          <a:bodyPr wrap="square" rtlCol="0">
            <a:spAutoFit/>
          </a:bodyPr>
          <a:lstStyle/>
          <a:p>
            <a:r>
              <a:rPr lang="en-US" dirty="0" smtClean="0">
                <a:solidFill>
                  <a:srgbClr val="FF0000"/>
                </a:solidFill>
              </a:rPr>
              <a:t>Planar target</a:t>
            </a:r>
            <a:endParaRPr lang="en-US" dirty="0">
              <a:solidFill>
                <a:srgbClr val="FF0000"/>
              </a:solidFill>
            </a:endParaRPr>
          </a:p>
        </p:txBody>
      </p:sp>
      <p:sp>
        <p:nvSpPr>
          <p:cNvPr id="14" name="TextBox 13"/>
          <p:cNvSpPr txBox="1"/>
          <p:nvPr/>
        </p:nvSpPr>
        <p:spPr>
          <a:xfrm>
            <a:off x="1972701" y="2750775"/>
            <a:ext cx="2040256" cy="923330"/>
          </a:xfrm>
          <a:prstGeom prst="rect">
            <a:avLst/>
          </a:prstGeom>
          <a:solidFill>
            <a:schemeClr val="bg1">
              <a:alpha val="47000"/>
            </a:schemeClr>
          </a:solidFill>
        </p:spPr>
        <p:txBody>
          <a:bodyPr wrap="square" rtlCol="0">
            <a:spAutoFit/>
          </a:bodyPr>
          <a:lstStyle/>
          <a:p>
            <a:r>
              <a:rPr lang="en-US" dirty="0" smtClean="0">
                <a:solidFill>
                  <a:srgbClr val="FF0000"/>
                </a:solidFill>
              </a:rPr>
              <a:t>Canon EOS 5D </a:t>
            </a:r>
            <a:r>
              <a:rPr lang="en-US" dirty="0" err="1" smtClean="0">
                <a:solidFill>
                  <a:srgbClr val="FF0000"/>
                </a:solidFill>
              </a:rPr>
              <a:t>MkII</a:t>
            </a:r>
            <a:r>
              <a:rPr lang="en-US" dirty="0" smtClean="0">
                <a:solidFill>
                  <a:srgbClr val="FF0000"/>
                </a:solidFill>
              </a:rPr>
              <a:t/>
            </a:r>
            <a:br>
              <a:rPr lang="en-US" dirty="0" smtClean="0">
                <a:solidFill>
                  <a:srgbClr val="FF0000"/>
                </a:solidFill>
              </a:rPr>
            </a:br>
            <a:r>
              <a:rPr lang="en-US" dirty="0" smtClean="0">
                <a:solidFill>
                  <a:srgbClr val="FF0000"/>
                </a:solidFill>
              </a:rPr>
              <a:t>135/F2.8 soft focus</a:t>
            </a:r>
            <a:br>
              <a:rPr lang="en-US" dirty="0" smtClean="0">
                <a:solidFill>
                  <a:srgbClr val="FF0000"/>
                </a:solidFill>
              </a:rPr>
            </a:br>
            <a:r>
              <a:rPr lang="en-US" dirty="0" smtClean="0">
                <a:solidFill>
                  <a:srgbClr val="FF0000"/>
                </a:solidFill>
              </a:rPr>
              <a:t>F/2.8 aperture</a:t>
            </a:r>
            <a:endParaRPr lang="en-US" dirty="0">
              <a:solidFill>
                <a:srgbClr val="FF0000"/>
              </a:solidFill>
            </a:endParaRPr>
          </a:p>
        </p:txBody>
      </p:sp>
      <p:sp>
        <p:nvSpPr>
          <p:cNvPr id="11" name="TextBox 10"/>
          <p:cNvSpPr txBox="1"/>
          <p:nvPr/>
        </p:nvSpPr>
        <p:spPr>
          <a:xfrm>
            <a:off x="4174701" y="879502"/>
            <a:ext cx="4885828" cy="218521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ground-truth acquisition of 5D PSF</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focus at depth</a:t>
            </a:r>
          </a:p>
          <a:p>
            <a:r>
              <a:rPr lang="en-US" sz="2200" dirty="0">
                <a:solidFill>
                  <a:schemeClr val="bg1"/>
                </a:solidFill>
              </a:rPr>
              <a:t> </a:t>
            </a:r>
            <a:r>
              <a:rPr lang="en-US" sz="2200" dirty="0" smtClean="0">
                <a:solidFill>
                  <a:schemeClr val="bg1"/>
                </a:solidFill>
              </a:rPr>
              <a:t>  2. for</a:t>
            </a:r>
          </a:p>
          <a:p>
            <a:pPr lvl="0"/>
            <a:r>
              <a:rPr lang="en-US" sz="2200" dirty="0" smtClean="0">
                <a:solidFill>
                  <a:schemeClr val="bg1"/>
                </a:solidFill>
              </a:rPr>
              <a:t>           take narrow &amp; wide-aperture shots</a:t>
            </a:r>
            <a:br>
              <a:rPr lang="en-US" sz="2200" dirty="0" smtClean="0">
                <a:solidFill>
                  <a:schemeClr val="bg1"/>
                </a:solidFill>
              </a:rPr>
            </a:br>
            <a:r>
              <a:rPr lang="en-US" sz="2200" dirty="0" smtClean="0">
                <a:solidFill>
                  <a:schemeClr val="bg1"/>
                </a:solidFill>
              </a:rPr>
              <a:t>           estimate local blur kernels </a:t>
            </a:r>
            <a:r>
              <a:rPr lang="en-US" sz="1700" dirty="0">
                <a:solidFill>
                  <a:prstClr val="white"/>
                </a:solidFill>
              </a:rPr>
              <a:t>[Joshi 08</a:t>
            </a:r>
            <a:r>
              <a:rPr lang="en-US" sz="1700" dirty="0" smtClean="0">
                <a:solidFill>
                  <a:prstClr val="white"/>
                </a:solidFill>
              </a:rPr>
              <a:t>]</a:t>
            </a:r>
          </a:p>
          <a:p>
            <a:pPr lvl="0"/>
            <a:r>
              <a:rPr lang="en-US" sz="2200" dirty="0" smtClean="0">
                <a:solidFill>
                  <a:schemeClr val="bg1"/>
                </a:solidFill>
              </a:rPr>
              <a:t>   3. repeat</a:t>
            </a:r>
            <a:endParaRPr lang="en-US" sz="2200" dirty="0">
              <a:solidFill>
                <a:schemeClr val="bg1"/>
              </a:solidFill>
            </a:endParaRPr>
          </a:p>
        </p:txBody>
      </p:sp>
      <p:pic>
        <p:nvPicPr>
          <p:cNvPr id="12" name="Picture 11"/>
          <p:cNvPicPr>
            <a:picLocks noChangeAspect="1"/>
          </p:cNvPicPr>
          <p:nvPr/>
        </p:nvPicPr>
        <p:blipFill>
          <a:blip r:embed="rId4"/>
          <a:stretch>
            <a:fillRect/>
          </a:stretch>
        </p:blipFill>
        <p:spPr>
          <a:xfrm>
            <a:off x="6448666" y="1364083"/>
            <a:ext cx="279400" cy="241300"/>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a:stretch>
            <a:fillRect/>
          </a:stretch>
        </p:blipFill>
        <p:spPr>
          <a:xfrm>
            <a:off x="5167423" y="1692222"/>
            <a:ext cx="3403600" cy="330200"/>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8471" y="4096110"/>
            <a:ext cx="3842500" cy="2561664"/>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4057600" y="3709482"/>
            <a:ext cx="515620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chemeClr val="bg1"/>
                </a:solidFill>
              </a:rPr>
              <a:t>12x8 spatial position samples in ¼ field of view</a:t>
            </a:r>
          </a:p>
        </p:txBody>
      </p:sp>
    </p:spTree>
    <p:extLst>
      <p:ext uri="{BB962C8B-B14F-4D97-AF65-F5344CB8AC3E}">
        <p14:creationId xmlns:p14="http://schemas.microsoft.com/office/powerpoint/2010/main" val="308481262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single-point &amp; multi-point inference</a:t>
            </a:r>
            <a:endParaRPr lang="en-US" dirty="0"/>
          </a:p>
        </p:txBody>
      </p:sp>
      <p:pic>
        <p:nvPicPr>
          <p:cNvPr id="5" name="Picture 4" descr="exp_set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876300"/>
            <a:ext cx="3784600" cy="5755050"/>
          </a:xfrm>
          <a:prstGeom prst="rect">
            <a:avLst/>
          </a:prstGeom>
          <a:ln>
            <a:solidFill>
              <a:schemeClr val="bg1"/>
            </a:solidFill>
          </a:ln>
        </p:spPr>
      </p:pic>
      <p:sp>
        <p:nvSpPr>
          <p:cNvPr id="6" name="TextBox 5"/>
          <p:cNvSpPr txBox="1"/>
          <p:nvPr/>
        </p:nvSpPr>
        <p:spPr>
          <a:xfrm>
            <a:off x="647700" y="4419600"/>
            <a:ext cx="1409700" cy="923330"/>
          </a:xfrm>
          <a:prstGeom prst="rect">
            <a:avLst/>
          </a:prstGeom>
          <a:solidFill>
            <a:schemeClr val="bg1">
              <a:alpha val="47000"/>
            </a:schemeClr>
          </a:solidFill>
        </p:spPr>
        <p:txBody>
          <a:bodyPr wrap="square" rtlCol="0">
            <a:spAutoFit/>
          </a:bodyPr>
          <a:lstStyle>
            <a:defPPr>
              <a:defRPr lang="en-US"/>
            </a:defPPr>
            <a:lvl1pPr>
              <a:defRPr>
                <a:solidFill>
                  <a:srgbClr val="FF0000"/>
                </a:solidFill>
              </a:defRPr>
            </a:lvl1pPr>
          </a:lstStyle>
          <a:p>
            <a:r>
              <a:rPr lang="en-US" dirty="0" smtClean="0"/>
              <a:t>mechanical</a:t>
            </a:r>
          </a:p>
          <a:p>
            <a:r>
              <a:rPr lang="en-US" dirty="0" smtClean="0"/>
              <a:t>translational stage</a:t>
            </a:r>
            <a:endParaRPr lang="en-US" dirty="0"/>
          </a:p>
        </p:txBody>
      </p:sp>
      <p:sp>
        <p:nvSpPr>
          <p:cNvPr id="7" name="TextBox 6"/>
          <p:cNvSpPr txBox="1"/>
          <p:nvPr/>
        </p:nvSpPr>
        <p:spPr>
          <a:xfrm>
            <a:off x="647700" y="1420717"/>
            <a:ext cx="1409700" cy="369332"/>
          </a:xfrm>
          <a:prstGeom prst="rect">
            <a:avLst/>
          </a:prstGeom>
          <a:solidFill>
            <a:schemeClr val="bg1">
              <a:alpha val="47000"/>
            </a:schemeClr>
          </a:solidFill>
        </p:spPr>
        <p:txBody>
          <a:bodyPr wrap="square" rtlCol="0">
            <a:spAutoFit/>
          </a:bodyPr>
          <a:lstStyle/>
          <a:p>
            <a:r>
              <a:rPr lang="en-US" dirty="0" smtClean="0">
                <a:solidFill>
                  <a:srgbClr val="FF0000"/>
                </a:solidFill>
              </a:rPr>
              <a:t>Planar target</a:t>
            </a:r>
            <a:endParaRPr lang="en-US" dirty="0">
              <a:solidFill>
                <a:srgbClr val="FF0000"/>
              </a:solidFill>
            </a:endParaRPr>
          </a:p>
        </p:txBody>
      </p:sp>
      <p:sp>
        <p:nvSpPr>
          <p:cNvPr id="14" name="TextBox 13"/>
          <p:cNvSpPr txBox="1"/>
          <p:nvPr/>
        </p:nvSpPr>
        <p:spPr>
          <a:xfrm>
            <a:off x="1972701" y="2750775"/>
            <a:ext cx="2040256" cy="923330"/>
          </a:xfrm>
          <a:prstGeom prst="rect">
            <a:avLst/>
          </a:prstGeom>
          <a:solidFill>
            <a:schemeClr val="bg1">
              <a:alpha val="47000"/>
            </a:schemeClr>
          </a:solidFill>
        </p:spPr>
        <p:txBody>
          <a:bodyPr wrap="square" rtlCol="0">
            <a:spAutoFit/>
          </a:bodyPr>
          <a:lstStyle/>
          <a:p>
            <a:r>
              <a:rPr lang="en-US" dirty="0" smtClean="0">
                <a:solidFill>
                  <a:srgbClr val="FF0000"/>
                </a:solidFill>
              </a:rPr>
              <a:t>Canon EOS 5D </a:t>
            </a:r>
            <a:r>
              <a:rPr lang="en-US" dirty="0" err="1" smtClean="0">
                <a:solidFill>
                  <a:srgbClr val="FF0000"/>
                </a:solidFill>
              </a:rPr>
              <a:t>MkII</a:t>
            </a:r>
            <a:r>
              <a:rPr lang="en-US" dirty="0" smtClean="0">
                <a:solidFill>
                  <a:srgbClr val="FF0000"/>
                </a:solidFill>
              </a:rPr>
              <a:t/>
            </a:r>
            <a:br>
              <a:rPr lang="en-US" dirty="0" smtClean="0">
                <a:solidFill>
                  <a:srgbClr val="FF0000"/>
                </a:solidFill>
              </a:rPr>
            </a:br>
            <a:r>
              <a:rPr lang="en-US" dirty="0" smtClean="0">
                <a:solidFill>
                  <a:srgbClr val="FF0000"/>
                </a:solidFill>
              </a:rPr>
              <a:t>135/F2.8 soft focus</a:t>
            </a:r>
            <a:br>
              <a:rPr lang="en-US" dirty="0" smtClean="0">
                <a:solidFill>
                  <a:srgbClr val="FF0000"/>
                </a:solidFill>
              </a:rPr>
            </a:br>
            <a:r>
              <a:rPr lang="en-US" dirty="0" smtClean="0">
                <a:solidFill>
                  <a:srgbClr val="FF0000"/>
                </a:solidFill>
              </a:rPr>
              <a:t>F/2.8 aperture</a:t>
            </a:r>
            <a:endParaRPr lang="en-US" dirty="0">
              <a:solidFill>
                <a:srgbClr val="FF0000"/>
              </a:solidFill>
            </a:endParaRPr>
          </a:p>
        </p:txBody>
      </p:sp>
      <p:sp>
        <p:nvSpPr>
          <p:cNvPr id="11" name="TextBox 10"/>
          <p:cNvSpPr txBox="1"/>
          <p:nvPr/>
        </p:nvSpPr>
        <p:spPr>
          <a:xfrm>
            <a:off x="4174701" y="879502"/>
            <a:ext cx="4885828" cy="218521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ground-truth acquisition of 5D PSF</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focus at depth</a:t>
            </a:r>
          </a:p>
          <a:p>
            <a:r>
              <a:rPr lang="en-US" sz="2200" dirty="0">
                <a:solidFill>
                  <a:schemeClr val="bg1"/>
                </a:solidFill>
              </a:rPr>
              <a:t> </a:t>
            </a:r>
            <a:r>
              <a:rPr lang="en-US" sz="2200" dirty="0" smtClean="0">
                <a:solidFill>
                  <a:schemeClr val="bg1"/>
                </a:solidFill>
              </a:rPr>
              <a:t>  2. for</a:t>
            </a:r>
          </a:p>
          <a:p>
            <a:pPr lvl="0"/>
            <a:r>
              <a:rPr lang="en-US" sz="2200" dirty="0" smtClean="0">
                <a:solidFill>
                  <a:schemeClr val="bg1"/>
                </a:solidFill>
              </a:rPr>
              <a:t>           take narrow &amp; wide-aperture shots</a:t>
            </a:r>
            <a:br>
              <a:rPr lang="en-US" sz="2200" dirty="0" smtClean="0">
                <a:solidFill>
                  <a:schemeClr val="bg1"/>
                </a:solidFill>
              </a:rPr>
            </a:br>
            <a:r>
              <a:rPr lang="en-US" sz="2200" dirty="0" smtClean="0">
                <a:solidFill>
                  <a:schemeClr val="bg1"/>
                </a:solidFill>
              </a:rPr>
              <a:t>           estimate local blur kernels </a:t>
            </a:r>
            <a:r>
              <a:rPr lang="en-US" sz="1700" dirty="0">
                <a:solidFill>
                  <a:prstClr val="white"/>
                </a:solidFill>
              </a:rPr>
              <a:t>[Joshi 08</a:t>
            </a:r>
            <a:r>
              <a:rPr lang="en-US" sz="1700" dirty="0" smtClean="0">
                <a:solidFill>
                  <a:prstClr val="white"/>
                </a:solidFill>
              </a:rPr>
              <a:t>]</a:t>
            </a:r>
          </a:p>
          <a:p>
            <a:pPr lvl="0"/>
            <a:r>
              <a:rPr lang="en-US" sz="2200" dirty="0" smtClean="0">
                <a:solidFill>
                  <a:schemeClr val="bg1"/>
                </a:solidFill>
              </a:rPr>
              <a:t>   3. repeat</a:t>
            </a:r>
            <a:endParaRPr lang="en-US" sz="2200" dirty="0">
              <a:solidFill>
                <a:schemeClr val="bg1"/>
              </a:solidFill>
            </a:endParaRPr>
          </a:p>
        </p:txBody>
      </p:sp>
      <p:pic>
        <p:nvPicPr>
          <p:cNvPr id="12" name="Picture 11"/>
          <p:cNvPicPr>
            <a:picLocks noChangeAspect="1"/>
          </p:cNvPicPr>
          <p:nvPr/>
        </p:nvPicPr>
        <p:blipFill>
          <a:blip r:embed="rId4"/>
          <a:stretch>
            <a:fillRect/>
          </a:stretch>
        </p:blipFill>
        <p:spPr>
          <a:xfrm>
            <a:off x="6448666" y="1364083"/>
            <a:ext cx="279400" cy="241300"/>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a:stretch>
            <a:fillRect/>
          </a:stretch>
        </p:blipFill>
        <p:spPr>
          <a:xfrm>
            <a:off x="5167423" y="1692222"/>
            <a:ext cx="3403600" cy="33020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8472" y="4121508"/>
            <a:ext cx="3842500" cy="2561666"/>
          </a:xfrm>
          <a:prstGeom prst="rect">
            <a:avLst/>
          </a:prstGeom>
        </p:spPr>
      </p:pic>
      <p:sp>
        <p:nvSpPr>
          <p:cNvPr id="17" name="TextBox 16"/>
          <p:cNvSpPr txBox="1"/>
          <p:nvPr/>
        </p:nvSpPr>
        <p:spPr>
          <a:xfrm>
            <a:off x="4071255" y="3709482"/>
            <a:ext cx="5156200" cy="400110"/>
          </a:xfrm>
          <a:prstGeom prst="rect">
            <a:avLst/>
          </a:prstGeom>
          <a:noFill/>
          <a:ln>
            <a:noFill/>
          </a:ln>
        </p:spPr>
        <p:txBody>
          <a:bodyPr wrap="square" rtlCol="0">
            <a:spAutoFit/>
          </a:bodyPr>
          <a:lstStyle/>
          <a:p>
            <a:pPr algn="ctr"/>
            <a:r>
              <a:rPr lang="en-US" sz="2000" dirty="0" smtClean="0">
                <a:solidFill>
                  <a:schemeClr val="bg1"/>
                </a:solidFill>
              </a:rPr>
              <a:t>12x8x41 blur kernels</a:t>
            </a:r>
          </a:p>
        </p:txBody>
      </p:sp>
    </p:spTree>
    <p:extLst>
      <p:ext uri="{BB962C8B-B14F-4D97-AF65-F5344CB8AC3E}">
        <p14:creationId xmlns:p14="http://schemas.microsoft.com/office/powerpoint/2010/main" val="12992061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single-point &amp; multi-point inference</a:t>
            </a:r>
            <a:endParaRPr lang="en-US" dirty="0"/>
          </a:p>
        </p:txBody>
      </p:sp>
      <p:pic>
        <p:nvPicPr>
          <p:cNvPr id="5" name="Picture 4" descr="exp_set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876300"/>
            <a:ext cx="3784600" cy="5755050"/>
          </a:xfrm>
          <a:prstGeom prst="rect">
            <a:avLst/>
          </a:prstGeom>
          <a:ln>
            <a:solidFill>
              <a:schemeClr val="bg1"/>
            </a:solidFill>
          </a:ln>
        </p:spPr>
      </p:pic>
      <p:sp>
        <p:nvSpPr>
          <p:cNvPr id="6" name="TextBox 5"/>
          <p:cNvSpPr txBox="1"/>
          <p:nvPr/>
        </p:nvSpPr>
        <p:spPr>
          <a:xfrm>
            <a:off x="647700" y="4419600"/>
            <a:ext cx="1409700" cy="923330"/>
          </a:xfrm>
          <a:prstGeom prst="rect">
            <a:avLst/>
          </a:prstGeom>
          <a:solidFill>
            <a:schemeClr val="bg1">
              <a:alpha val="47000"/>
            </a:schemeClr>
          </a:solidFill>
        </p:spPr>
        <p:txBody>
          <a:bodyPr wrap="square" rtlCol="0">
            <a:spAutoFit/>
          </a:bodyPr>
          <a:lstStyle>
            <a:defPPr>
              <a:defRPr lang="en-US"/>
            </a:defPPr>
            <a:lvl1pPr>
              <a:defRPr>
                <a:solidFill>
                  <a:srgbClr val="FF0000"/>
                </a:solidFill>
              </a:defRPr>
            </a:lvl1pPr>
          </a:lstStyle>
          <a:p>
            <a:r>
              <a:rPr lang="en-US" dirty="0" smtClean="0"/>
              <a:t>mechanical</a:t>
            </a:r>
          </a:p>
          <a:p>
            <a:r>
              <a:rPr lang="en-US" dirty="0" smtClean="0"/>
              <a:t>translational stage</a:t>
            </a:r>
            <a:endParaRPr lang="en-US" dirty="0"/>
          </a:p>
        </p:txBody>
      </p:sp>
      <p:sp>
        <p:nvSpPr>
          <p:cNvPr id="7" name="TextBox 6"/>
          <p:cNvSpPr txBox="1"/>
          <p:nvPr/>
        </p:nvSpPr>
        <p:spPr>
          <a:xfrm>
            <a:off x="647700" y="1420717"/>
            <a:ext cx="1409700" cy="369332"/>
          </a:xfrm>
          <a:prstGeom prst="rect">
            <a:avLst/>
          </a:prstGeom>
          <a:solidFill>
            <a:schemeClr val="bg1">
              <a:alpha val="47000"/>
            </a:schemeClr>
          </a:solidFill>
        </p:spPr>
        <p:txBody>
          <a:bodyPr wrap="square" rtlCol="0">
            <a:spAutoFit/>
          </a:bodyPr>
          <a:lstStyle/>
          <a:p>
            <a:r>
              <a:rPr lang="en-US" dirty="0" smtClean="0">
                <a:solidFill>
                  <a:srgbClr val="FF0000"/>
                </a:solidFill>
              </a:rPr>
              <a:t>Planar target</a:t>
            </a:r>
            <a:endParaRPr lang="en-US" dirty="0">
              <a:solidFill>
                <a:srgbClr val="FF0000"/>
              </a:solidFill>
            </a:endParaRPr>
          </a:p>
        </p:txBody>
      </p:sp>
      <p:sp>
        <p:nvSpPr>
          <p:cNvPr id="14" name="TextBox 13"/>
          <p:cNvSpPr txBox="1"/>
          <p:nvPr/>
        </p:nvSpPr>
        <p:spPr>
          <a:xfrm>
            <a:off x="1972701" y="2750775"/>
            <a:ext cx="2040256" cy="923330"/>
          </a:xfrm>
          <a:prstGeom prst="rect">
            <a:avLst/>
          </a:prstGeom>
          <a:solidFill>
            <a:schemeClr val="bg1">
              <a:alpha val="47000"/>
            </a:schemeClr>
          </a:solidFill>
        </p:spPr>
        <p:txBody>
          <a:bodyPr wrap="square" rtlCol="0">
            <a:spAutoFit/>
          </a:bodyPr>
          <a:lstStyle/>
          <a:p>
            <a:r>
              <a:rPr lang="en-US" dirty="0" smtClean="0">
                <a:solidFill>
                  <a:srgbClr val="FF0000"/>
                </a:solidFill>
              </a:rPr>
              <a:t>Canon EOS 5D </a:t>
            </a:r>
            <a:r>
              <a:rPr lang="en-US" dirty="0" err="1" smtClean="0">
                <a:solidFill>
                  <a:srgbClr val="FF0000"/>
                </a:solidFill>
              </a:rPr>
              <a:t>MkII</a:t>
            </a:r>
            <a:r>
              <a:rPr lang="en-US" dirty="0" smtClean="0">
                <a:solidFill>
                  <a:srgbClr val="FF0000"/>
                </a:solidFill>
              </a:rPr>
              <a:t/>
            </a:r>
            <a:br>
              <a:rPr lang="en-US" dirty="0" smtClean="0">
                <a:solidFill>
                  <a:srgbClr val="FF0000"/>
                </a:solidFill>
              </a:rPr>
            </a:br>
            <a:r>
              <a:rPr lang="en-US" dirty="0" smtClean="0">
                <a:solidFill>
                  <a:srgbClr val="FF0000"/>
                </a:solidFill>
              </a:rPr>
              <a:t>135/F2.8 soft focus</a:t>
            </a:r>
            <a:br>
              <a:rPr lang="en-US" dirty="0" smtClean="0">
                <a:solidFill>
                  <a:srgbClr val="FF0000"/>
                </a:solidFill>
              </a:rPr>
            </a:br>
            <a:r>
              <a:rPr lang="en-US" dirty="0" smtClean="0">
                <a:solidFill>
                  <a:srgbClr val="FF0000"/>
                </a:solidFill>
              </a:rPr>
              <a:t>F/2.8 aperture</a:t>
            </a:r>
            <a:endParaRPr lang="en-US" dirty="0">
              <a:solidFill>
                <a:srgbClr val="FF0000"/>
              </a:solidFill>
            </a:endParaRPr>
          </a:p>
        </p:txBody>
      </p:sp>
      <p:sp>
        <p:nvSpPr>
          <p:cNvPr id="11" name="TextBox 10"/>
          <p:cNvSpPr txBox="1"/>
          <p:nvPr/>
        </p:nvSpPr>
        <p:spPr>
          <a:xfrm>
            <a:off x="4174701" y="5439447"/>
            <a:ext cx="1982679" cy="461665"/>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optimization</a:t>
            </a:r>
          </a:p>
        </p:txBody>
      </p:sp>
      <p:grpSp>
        <p:nvGrpSpPr>
          <p:cNvPr id="34" name="Group 33"/>
          <p:cNvGrpSpPr/>
          <p:nvPr/>
        </p:nvGrpSpPr>
        <p:grpSpPr>
          <a:xfrm>
            <a:off x="4167315" y="3282430"/>
            <a:ext cx="4885828" cy="1846659"/>
            <a:chOff x="4167315" y="3269336"/>
            <a:chExt cx="4885828" cy="1846659"/>
          </a:xfrm>
        </p:grpSpPr>
        <p:sp>
          <p:nvSpPr>
            <p:cNvPr id="23" name="TextBox 22"/>
            <p:cNvSpPr txBox="1"/>
            <p:nvPr/>
          </p:nvSpPr>
          <p:spPr>
            <a:xfrm>
              <a:off x="4167315" y="3269336"/>
              <a:ext cx="4885828" cy="184665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inference (K=1)</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choose the shot for a pair</a:t>
              </a:r>
            </a:p>
            <a:p>
              <a:r>
                <a:rPr lang="en-US" sz="2200" dirty="0">
                  <a:solidFill>
                    <a:schemeClr val="bg1"/>
                  </a:solidFill>
                </a:rPr>
                <a:t> </a:t>
              </a:r>
              <a:r>
                <a:rPr lang="en-US" sz="2200" dirty="0" smtClean="0">
                  <a:solidFill>
                    <a:schemeClr val="bg1"/>
                  </a:solidFill>
                </a:rPr>
                <a:t>  2. choose K blur kernels from that shot</a:t>
              </a:r>
              <a:br>
                <a:rPr lang="en-US" sz="2200" dirty="0" smtClean="0">
                  <a:solidFill>
                    <a:schemeClr val="bg1"/>
                  </a:solidFill>
                </a:rPr>
              </a:br>
              <a:r>
                <a:rPr lang="en-US" sz="2200" dirty="0" smtClean="0">
                  <a:solidFill>
                    <a:schemeClr val="bg1"/>
                  </a:solidFill>
                </a:rPr>
                <a:t>   3. estimate</a:t>
              </a:r>
              <a:br>
                <a:rPr lang="en-US" sz="2200" dirty="0" smtClean="0">
                  <a:solidFill>
                    <a:schemeClr val="bg1"/>
                  </a:solidFill>
                </a:rPr>
              </a:br>
              <a:r>
                <a:rPr lang="en-US" sz="2200" dirty="0" smtClean="0">
                  <a:solidFill>
                    <a:schemeClr val="bg1"/>
                  </a:solidFill>
                </a:rPr>
                <a:t>   4. predict blur kernels for</a:t>
              </a:r>
              <a:r>
                <a:rPr lang="en-US" sz="2200" dirty="0">
                  <a:solidFill>
                    <a:schemeClr val="bg1"/>
                  </a:solidFill>
                </a:rPr>
                <a:t> </a:t>
              </a:r>
              <a:r>
                <a:rPr lang="en-US" sz="2200" dirty="0" smtClean="0">
                  <a:solidFill>
                    <a:schemeClr val="bg1"/>
                  </a:solidFill>
                </a:rPr>
                <a:t>all depths</a:t>
              </a:r>
              <a:endParaRPr lang="en-US" sz="2200" dirty="0">
                <a:solidFill>
                  <a:schemeClr val="bg1"/>
                </a:solidFill>
              </a:endParaRPr>
            </a:p>
          </p:txBody>
        </p:sp>
        <p:pic>
          <p:nvPicPr>
            <p:cNvPr id="24" name="Picture 23"/>
            <p:cNvPicPr>
              <a:picLocks noChangeAspect="1"/>
            </p:cNvPicPr>
            <p:nvPr/>
          </p:nvPicPr>
          <p:blipFill>
            <a:blip r:embed="rId4"/>
            <a:stretch>
              <a:fillRect/>
            </a:stretch>
          </p:blipFill>
          <p:spPr>
            <a:xfrm>
              <a:off x="7734395" y="3728145"/>
              <a:ext cx="889000" cy="330200"/>
            </a:xfrm>
            <a:prstGeom prst="rect">
              <a:avLst/>
            </a:prstGeom>
          </p:spPr>
        </p:pic>
      </p:grpSp>
      <p:sp>
        <p:nvSpPr>
          <p:cNvPr id="21" name="TextBox 20"/>
          <p:cNvSpPr txBox="1"/>
          <p:nvPr/>
        </p:nvSpPr>
        <p:spPr>
          <a:xfrm>
            <a:off x="4174701" y="879502"/>
            <a:ext cx="4885828" cy="218521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ground-truth acquisition of 5D PSF</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focus at depth</a:t>
            </a:r>
          </a:p>
          <a:p>
            <a:r>
              <a:rPr lang="en-US" sz="2200" dirty="0">
                <a:solidFill>
                  <a:schemeClr val="bg1"/>
                </a:solidFill>
              </a:rPr>
              <a:t> </a:t>
            </a:r>
            <a:r>
              <a:rPr lang="en-US" sz="2200" dirty="0" smtClean="0">
                <a:solidFill>
                  <a:schemeClr val="bg1"/>
                </a:solidFill>
              </a:rPr>
              <a:t>  2. for</a:t>
            </a:r>
          </a:p>
          <a:p>
            <a:pPr lvl="0"/>
            <a:r>
              <a:rPr lang="en-US" sz="2200" dirty="0" smtClean="0">
                <a:solidFill>
                  <a:schemeClr val="bg1"/>
                </a:solidFill>
              </a:rPr>
              <a:t>           take narrow &amp; wide-aperture shots</a:t>
            </a:r>
            <a:br>
              <a:rPr lang="en-US" sz="2200" dirty="0" smtClean="0">
                <a:solidFill>
                  <a:schemeClr val="bg1"/>
                </a:solidFill>
              </a:rPr>
            </a:br>
            <a:r>
              <a:rPr lang="en-US" sz="2200" dirty="0" smtClean="0">
                <a:solidFill>
                  <a:schemeClr val="bg1"/>
                </a:solidFill>
              </a:rPr>
              <a:t>           estimate local blur kernels </a:t>
            </a:r>
            <a:r>
              <a:rPr lang="en-US" sz="1700" dirty="0">
                <a:solidFill>
                  <a:prstClr val="white"/>
                </a:solidFill>
              </a:rPr>
              <a:t>[Joshi 08</a:t>
            </a:r>
            <a:r>
              <a:rPr lang="en-US" sz="1700" dirty="0" smtClean="0">
                <a:solidFill>
                  <a:prstClr val="white"/>
                </a:solidFill>
              </a:rPr>
              <a:t>]</a:t>
            </a:r>
          </a:p>
          <a:p>
            <a:pPr lvl="0"/>
            <a:r>
              <a:rPr lang="en-US" sz="2200" dirty="0" smtClean="0">
                <a:solidFill>
                  <a:schemeClr val="bg1"/>
                </a:solidFill>
              </a:rPr>
              <a:t>   3. repeat</a:t>
            </a:r>
            <a:endParaRPr lang="en-US" sz="2200" dirty="0">
              <a:solidFill>
                <a:schemeClr val="bg1"/>
              </a:solidFill>
            </a:endParaRPr>
          </a:p>
        </p:txBody>
      </p:sp>
      <p:pic>
        <p:nvPicPr>
          <p:cNvPr id="22" name="Picture 21"/>
          <p:cNvPicPr>
            <a:picLocks noChangeAspect="1"/>
          </p:cNvPicPr>
          <p:nvPr/>
        </p:nvPicPr>
        <p:blipFill>
          <a:blip r:embed="rId5"/>
          <a:stretch>
            <a:fillRect/>
          </a:stretch>
        </p:blipFill>
        <p:spPr>
          <a:xfrm>
            <a:off x="6448666" y="1364083"/>
            <a:ext cx="279400" cy="241300"/>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6"/>
          <a:stretch>
            <a:fillRect/>
          </a:stretch>
        </p:blipFill>
        <p:spPr>
          <a:xfrm>
            <a:off x="5167423" y="1692222"/>
            <a:ext cx="3403600" cy="33020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7"/>
          <a:stretch>
            <a:fillRect/>
          </a:stretch>
        </p:blipFill>
        <p:spPr>
          <a:xfrm>
            <a:off x="5833207" y="4453227"/>
            <a:ext cx="1789717" cy="271169"/>
          </a:xfrm>
          <a:prstGeom prst="rect">
            <a:avLst/>
          </a:prstGeom>
        </p:spPr>
      </p:pic>
      <p:pic>
        <p:nvPicPr>
          <p:cNvPr id="4" name="Picture 3"/>
          <p:cNvPicPr>
            <a:picLocks noChangeAspect="1"/>
          </p:cNvPicPr>
          <p:nvPr/>
        </p:nvPicPr>
        <p:blipFill>
          <a:blip r:embed="rId8"/>
          <a:stretch>
            <a:fillRect/>
          </a:stretch>
        </p:blipFill>
        <p:spPr>
          <a:xfrm>
            <a:off x="4347723" y="5983418"/>
            <a:ext cx="4687277" cy="457295"/>
          </a:xfrm>
          <a:prstGeom prst="rect">
            <a:avLst/>
          </a:prstGeom>
        </p:spPr>
      </p:pic>
    </p:spTree>
    <p:extLst>
      <p:ext uri="{BB962C8B-B14F-4D97-AF65-F5344CB8AC3E}">
        <p14:creationId xmlns:p14="http://schemas.microsoft.com/office/powerpoint/2010/main" val="4097419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21"/>
                                        </p:tgtEl>
                                        <p:attrNameLst>
                                          <p:attrName>style.opacity</p:attrName>
                                        </p:attrNameLst>
                                      </p:cBhvr>
                                      <p:to>
                                        <p:strVal val="0.25"/>
                                      </p:to>
                                    </p:set>
                                    <p:animEffect filter="image" prLst="opacity: 0.25">
                                      <p:cBhvr rctx="IE">
                                        <p:cTn id="7" dur="indefinite"/>
                                        <p:tgtEl>
                                          <p:spTgt spid="21"/>
                                        </p:tgtEl>
                                      </p:cBhvr>
                                    </p:animEffect>
                                  </p:childTnLst>
                                </p:cTn>
                              </p:par>
                              <p:par>
                                <p:cTn id="8" presetID="9" presetClass="emph" presetSubtype="0" nodeType="withEffect">
                                  <p:stCondLst>
                                    <p:cond delay="0"/>
                                  </p:stCondLst>
                                  <p:childTnLst>
                                    <p:set>
                                      <p:cBhvr rctx="PPT">
                                        <p:cTn id="9" dur="indefinite"/>
                                        <p:tgtEl>
                                          <p:spTgt spid="22"/>
                                        </p:tgtEl>
                                        <p:attrNameLst>
                                          <p:attrName>style.opacity</p:attrName>
                                        </p:attrNameLst>
                                      </p:cBhvr>
                                      <p:to>
                                        <p:strVal val="0.25"/>
                                      </p:to>
                                    </p:set>
                                    <p:animEffect filter="image" prLst="opacity: 0.25">
                                      <p:cBhvr rctx="IE">
                                        <p:cTn id="10" dur="indefinite"/>
                                        <p:tgtEl>
                                          <p:spTgt spid="22"/>
                                        </p:tgtEl>
                                      </p:cBhvr>
                                    </p:animEffect>
                                  </p:childTnLst>
                                </p:cTn>
                              </p:par>
                              <p:par>
                                <p:cTn id="11" presetID="9" presetClass="emph" presetSubtype="0" nodeType="withEffect">
                                  <p:stCondLst>
                                    <p:cond delay="0"/>
                                  </p:stCondLst>
                                  <p:childTnLst>
                                    <p:set>
                                      <p:cBhvr rctx="PPT">
                                        <p:cTn id="12" dur="indefinite"/>
                                        <p:tgtEl>
                                          <p:spTgt spid="28"/>
                                        </p:tgtEl>
                                        <p:attrNameLst>
                                          <p:attrName>style.opacity</p:attrName>
                                        </p:attrNameLst>
                                      </p:cBhvr>
                                      <p:to>
                                        <p:strVal val="0.25"/>
                                      </p:to>
                                    </p:set>
                                    <p:animEffect filter="image" prLst="opacity: 0.25">
                                      <p:cBhvr rctx="IE">
                                        <p:cTn id="13" dur="indefinite"/>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64" y="859413"/>
            <a:ext cx="7949355" cy="5299570"/>
          </a:xfrm>
          <a:prstGeom prst="rect">
            <a:avLst/>
          </a:prstGeom>
          <a:ln>
            <a:solidFill>
              <a:srgbClr val="FFFFFF"/>
            </a:solid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7" y="1552479"/>
            <a:ext cx="7949355" cy="5299570"/>
          </a:xfrm>
          <a:prstGeom prst="rect">
            <a:avLst/>
          </a:prstGeom>
          <a:ln>
            <a:solidFill>
              <a:schemeClr val="bg1"/>
            </a:solidFill>
          </a:ln>
        </p:spPr>
      </p:pic>
      <p:sp>
        <p:nvSpPr>
          <p:cNvPr id="20" name="Rectangle 19"/>
          <p:cNvSpPr/>
          <p:nvPr/>
        </p:nvSpPr>
        <p:spPr>
          <a:xfrm>
            <a:off x="248742" y="1566134"/>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986319" y="864006"/>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718478" y="333538"/>
            <a:ext cx="4203541" cy="523220"/>
          </a:xfrm>
          <a:prstGeom prst="rect">
            <a:avLst/>
          </a:prstGeom>
          <a:noFill/>
        </p:spPr>
        <p:txBody>
          <a:bodyPr wrap="square" rtlCol="0">
            <a:spAutoFit/>
          </a:bodyPr>
          <a:lstStyle/>
          <a:p>
            <a:r>
              <a:rPr lang="en-US" sz="2800" dirty="0" smtClean="0">
                <a:solidFill>
                  <a:srgbClr val="FF0000"/>
                </a:solidFill>
              </a:rPr>
              <a:t>predicted depth = -20 </a:t>
            </a:r>
            <a:r>
              <a:rPr lang="en-US" sz="2800" dirty="0" err="1" smtClean="0">
                <a:solidFill>
                  <a:srgbClr val="FF0000"/>
                </a:solidFill>
              </a:rPr>
              <a:t>DoF</a:t>
            </a:r>
            <a:endParaRPr lang="en-US" sz="2800" dirty="0">
              <a:solidFill>
                <a:srgbClr val="FF0000"/>
              </a:solidFill>
            </a:endParaRPr>
          </a:p>
        </p:txBody>
      </p:sp>
      <p:sp>
        <p:nvSpPr>
          <p:cNvPr id="7" name="TextBox 6"/>
          <p:cNvSpPr txBox="1"/>
          <p:nvPr/>
        </p:nvSpPr>
        <p:spPr>
          <a:xfrm>
            <a:off x="986319" y="332735"/>
            <a:ext cx="4203541" cy="523220"/>
          </a:xfrm>
          <a:prstGeom prst="rect">
            <a:avLst/>
          </a:prstGeom>
          <a:noFill/>
        </p:spPr>
        <p:txBody>
          <a:bodyPr wrap="square" rtlCol="0">
            <a:spAutoFit/>
          </a:bodyPr>
          <a:lstStyle/>
          <a:p>
            <a:r>
              <a:rPr lang="en-US" sz="2800" dirty="0" smtClean="0">
                <a:solidFill>
                  <a:srgbClr val="FFF482"/>
                </a:solidFill>
              </a:rPr>
              <a:t>fitted depth = -20 </a:t>
            </a:r>
            <a:r>
              <a:rPr lang="en-US" sz="2800" dirty="0" err="1" smtClean="0">
                <a:solidFill>
                  <a:srgbClr val="FFF482"/>
                </a:solidFill>
              </a:rPr>
              <a:t>DoF</a:t>
            </a:r>
            <a:r>
              <a:rPr lang="en-US" sz="2800" dirty="0" smtClean="0">
                <a:solidFill>
                  <a:srgbClr val="FFF482"/>
                </a:solidFill>
              </a:rPr>
              <a:t>		</a:t>
            </a:r>
            <a:endParaRPr lang="en-US" sz="2800" dirty="0">
              <a:solidFill>
                <a:srgbClr val="FFF482"/>
              </a:solidFill>
            </a:endParaRPr>
          </a:p>
        </p:txBody>
      </p:sp>
    </p:spTree>
    <p:extLst>
      <p:ext uri="{BB962C8B-B14F-4D97-AF65-F5344CB8AC3E}">
        <p14:creationId xmlns:p14="http://schemas.microsoft.com/office/powerpoint/2010/main" val="585513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98" y="-976488"/>
            <a:ext cx="7874000" cy="7874000"/>
          </a:xfrm>
          <a:prstGeom prst="rect">
            <a:avLst/>
          </a:prstGeom>
        </p:spPr>
      </p:pic>
      <p:sp>
        <p:nvSpPr>
          <p:cNvPr id="11" name="Rectangle 10"/>
          <p:cNvSpPr/>
          <p:nvPr/>
        </p:nvSpPr>
        <p:spPr>
          <a:xfrm>
            <a:off x="215900" y="5023334"/>
            <a:ext cx="1663700" cy="1694965"/>
          </a:xfrm>
          <a:prstGeom prst="rect">
            <a:avLst/>
          </a:prstGeom>
          <a:solidFill>
            <a:srgbClr val="000000"/>
          </a:solidFill>
          <a:ln w="12700" cmpd="sng">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pic>
        <p:nvPicPr>
          <p:cNvPr id="12" name="Picture 11" descr="shelf_psf3.png"/>
          <p:cNvPicPr>
            <a:picLocks noChangeAspect="1"/>
          </p:cNvPicPr>
          <p:nvPr/>
        </p:nvPicPr>
        <p:blipFill rotWithShape="1">
          <a:blip r:embed="rId4">
            <a:extLst>
              <a:ext uri="{28A0092B-C50C-407E-A947-70E740481C1C}">
                <a14:useLocalDpi xmlns:a14="http://schemas.microsoft.com/office/drawing/2010/main" val="0"/>
              </a:ext>
            </a:extLst>
          </a:blip>
          <a:srcRect l="8241" t="10660" r="6228" b="9475"/>
          <a:stretch/>
        </p:blipFill>
        <p:spPr>
          <a:xfrm rot="16200000" flipH="1">
            <a:off x="254525" y="5145821"/>
            <a:ext cx="1569412" cy="1462655"/>
          </a:xfrm>
          <a:prstGeom prst="rect">
            <a:avLst/>
          </a:prstGeom>
          <a:noFill/>
          <a:ln w="12700" cmpd="sng">
            <a:solidFill>
              <a:schemeClr val="tx1"/>
            </a:solidFill>
          </a:ln>
          <a:effectLst/>
        </p:spPr>
      </p:pic>
      <p:sp>
        <p:nvSpPr>
          <p:cNvPr id="5" name="Rectangle 4"/>
          <p:cNvSpPr/>
          <p:nvPr/>
        </p:nvSpPr>
        <p:spPr>
          <a:xfrm>
            <a:off x="-6278" y="4442322"/>
            <a:ext cx="2119691" cy="584776"/>
          </a:xfrm>
          <a:prstGeom prst="rect">
            <a:avLst/>
          </a:prstGeom>
        </p:spPr>
        <p:txBody>
          <a:bodyPr wrap="none">
            <a:spAutoFit/>
          </a:bodyPr>
          <a:lstStyle/>
          <a:p>
            <a:pPr algn="ctr"/>
            <a:r>
              <a:rPr lang="en-US" sz="1600" dirty="0" smtClean="0">
                <a:solidFill>
                  <a:schemeClr val="bg1"/>
                </a:solidFill>
                <a:effectLst>
                  <a:outerShdw blurRad="50800" dist="38100" dir="2700000" algn="tl" rotWithShape="0">
                    <a:srgbClr val="000000">
                      <a:alpha val="43000"/>
                    </a:srgbClr>
                  </a:outerShdw>
                </a:effectLst>
              </a:rPr>
              <a:t>2D image</a:t>
            </a:r>
            <a:br>
              <a:rPr lang="en-US" sz="1600" dirty="0" smtClean="0">
                <a:solidFill>
                  <a:schemeClr val="bg1"/>
                </a:solidFill>
                <a:effectLst>
                  <a:outerShdw blurRad="50800" dist="38100" dir="2700000" algn="tl" rotWithShape="0">
                    <a:srgbClr val="000000">
                      <a:alpha val="43000"/>
                    </a:srgbClr>
                  </a:outerShdw>
                </a:effectLst>
              </a:rPr>
            </a:br>
            <a:r>
              <a:rPr lang="en-US" sz="1600" dirty="0" smtClean="0">
                <a:solidFill>
                  <a:schemeClr val="bg1"/>
                </a:solidFill>
                <a:effectLst>
                  <a:outerShdw blurRad="50800" dist="38100" dir="2700000" algn="tl" rotWithShape="0">
                    <a:srgbClr val="000000">
                      <a:alpha val="43000"/>
                    </a:srgbClr>
                  </a:outerShdw>
                </a:effectLst>
              </a:rPr>
              <a:t>(defocus + aberrations)</a:t>
            </a:r>
            <a:endParaRPr lang="en-US" sz="1600" dirty="0">
              <a:effectLst>
                <a:outerShdw blurRad="50800" dist="38100" dir="2700000" algn="tl" rotWithShape="0">
                  <a:srgbClr val="000000">
                    <a:alpha val="43000"/>
                  </a:srgbClr>
                </a:outerShdw>
              </a:effectLst>
            </a:endParaRPr>
          </a:p>
        </p:txBody>
      </p:sp>
      <p:sp>
        <p:nvSpPr>
          <p:cNvPr id="6" name="Rectangle 5"/>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sp>
        <p:nvSpPr>
          <p:cNvPr id="7" name="Rectangle 6"/>
          <p:cNvSpPr/>
          <p:nvPr/>
        </p:nvSpPr>
        <p:spPr>
          <a:xfrm>
            <a:off x="3212578" y="241371"/>
            <a:ext cx="1343462"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pupil plane</a:t>
            </a:r>
            <a:endParaRPr lang="en-US" sz="2000" dirty="0">
              <a:effectLst>
                <a:outerShdw blurRad="50800" dist="38100" dir="2700000" algn="tl" rotWithShape="0">
                  <a:srgbClr val="000000">
                    <a:alpha val="43000"/>
                  </a:srgbClr>
                </a:outerShdw>
              </a:effectLst>
            </a:endParaRPr>
          </a:p>
        </p:txBody>
      </p:sp>
      <p:sp>
        <p:nvSpPr>
          <p:cNvPr id="9" name="Rectangle 8"/>
          <p:cNvSpPr/>
          <p:nvPr/>
        </p:nvSpPr>
        <p:spPr>
          <a:xfrm>
            <a:off x="553870" y="851238"/>
            <a:ext cx="753475" cy="569900"/>
          </a:xfrm>
          <a:prstGeom prst="rect">
            <a:avLst/>
          </a:prstGeom>
        </p:spPr>
        <p:txBody>
          <a:bodyPr wrap="none">
            <a:spAutoFit/>
          </a:bodyPr>
          <a:lstStyle/>
          <a:p>
            <a:pPr>
              <a:lnSpc>
                <a:spcPct val="80000"/>
              </a:lnSpc>
            </a:pPr>
            <a:r>
              <a:rPr lang="en-US" sz="1900" dirty="0" smtClean="0">
                <a:solidFill>
                  <a:schemeClr val="bg1"/>
                </a:solidFill>
                <a:effectLst>
                  <a:outerShdw blurRad="50800" dist="38100" dir="2700000" algn="tl" rotWithShape="0">
                    <a:srgbClr val="000000">
                      <a:alpha val="43000"/>
                    </a:srgbClr>
                  </a:outerShdw>
                </a:effectLst>
              </a:rPr>
              <a:t>scene</a:t>
            </a:r>
            <a:br>
              <a:rPr lang="en-US" sz="1900" dirty="0" smtClean="0">
                <a:solidFill>
                  <a:schemeClr val="bg1"/>
                </a:solidFill>
                <a:effectLst>
                  <a:outerShdw blurRad="50800" dist="38100" dir="2700000" algn="tl" rotWithShape="0">
                    <a:srgbClr val="000000">
                      <a:alpha val="43000"/>
                    </a:srgbClr>
                  </a:outerShdw>
                </a:effectLst>
              </a:rPr>
            </a:br>
            <a:r>
              <a:rPr lang="en-US" sz="1900" dirty="0" smtClean="0">
                <a:solidFill>
                  <a:schemeClr val="bg1"/>
                </a:solidFill>
                <a:effectLst>
                  <a:outerShdw blurRad="50800" dist="38100" dir="2700000" algn="tl" rotWithShape="0">
                    <a:srgbClr val="000000">
                      <a:alpha val="43000"/>
                    </a:srgbClr>
                  </a:outerShdw>
                </a:effectLst>
              </a:rPr>
              <a:t>point</a:t>
            </a:r>
            <a:endParaRPr lang="en-US" sz="1900" dirty="0">
              <a:effectLst>
                <a:outerShdw blurRad="50800" dist="38100" dir="2700000" algn="tl" rotWithShape="0">
                  <a:srgbClr val="000000">
                    <a:alpha val="43000"/>
                  </a:srgbClr>
                </a:outerShdw>
              </a:effectLst>
            </a:endParaRPr>
          </a:p>
        </p:txBody>
      </p:sp>
      <p:sp>
        <p:nvSpPr>
          <p:cNvPr id="10" name="Rectangle 9"/>
          <p:cNvSpPr/>
          <p:nvPr/>
        </p:nvSpPr>
        <p:spPr>
          <a:xfrm>
            <a:off x="6767735" y="5236570"/>
            <a:ext cx="1706517" cy="400110"/>
          </a:xfrm>
          <a:prstGeom prst="rect">
            <a:avLst/>
          </a:prstGeom>
        </p:spPr>
        <p:txBody>
          <a:bodyPr wrap="none">
            <a:spAutoFit/>
          </a:bodyPr>
          <a:lstStyle/>
          <a:p>
            <a:pPr algn="ctr"/>
            <a:r>
              <a:rPr lang="en-US" sz="2000" dirty="0" err="1" smtClean="0">
                <a:solidFill>
                  <a:schemeClr val="bg1"/>
                </a:solidFill>
                <a:effectLst>
                  <a:outerShdw blurRad="50800" dist="38100" dir="2700000" algn="tl" rotWithShape="0">
                    <a:srgbClr val="000000">
                      <a:alpha val="43000"/>
                    </a:srgbClr>
                  </a:outerShdw>
                </a:effectLst>
              </a:rPr>
              <a:t>aberrated</a:t>
            </a:r>
            <a:r>
              <a:rPr lang="en-US" sz="2000" dirty="0" smtClean="0">
                <a:solidFill>
                  <a:schemeClr val="bg1"/>
                </a:solidFill>
                <a:effectLst>
                  <a:outerShdw blurRad="50800" dist="38100" dir="2700000" algn="tl" rotWithShape="0">
                    <a:srgbClr val="000000">
                      <a:alpha val="43000"/>
                    </a:srgbClr>
                  </a:outerShdw>
                </a:effectLst>
              </a:rPr>
              <a:t> rays</a:t>
            </a:r>
            <a:endParaRPr lang="en-US" sz="2000" dirty="0">
              <a:effectLst>
                <a:outerShdw blurRad="50800" dist="38100" dir="2700000" algn="tl" rotWithShape="0">
                  <a:srgbClr val="000000">
                    <a:alpha val="43000"/>
                  </a:srgbClr>
                </a:outerShdw>
              </a:effectLst>
            </a:endParaRPr>
          </a:p>
        </p:txBody>
      </p:sp>
      <p:sp>
        <p:nvSpPr>
          <p:cNvPr id="15" name="Oval 14"/>
          <p:cNvSpPr/>
          <p:nvPr/>
        </p:nvSpPr>
        <p:spPr>
          <a:xfrm>
            <a:off x="977675" y="5822725"/>
            <a:ext cx="102050" cy="1020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348683"/>
      </p:ext>
    </p:extLst>
  </p:cSld>
  <p:clrMapOvr>
    <a:masterClrMapping/>
  </p:clrMapOvr>
  <mc:AlternateContent xmlns:mc="http://schemas.openxmlformats.org/markup-compatibility/2006" xmlns:p14="http://schemas.microsoft.com/office/powerpoint/2010/main">
    <mc:Choice Requires="p14">
      <p:transition p14:dur="210" advTm="18083">
        <p:fade/>
      </p:transition>
    </mc:Choice>
    <mc:Fallback xmlns="">
      <p:transition xmlns:p14="http://schemas.microsoft.com/office/powerpoint/2010/main" advTm="18083">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64" y="859413"/>
            <a:ext cx="7949355" cy="5299570"/>
          </a:xfrm>
          <a:prstGeom prst="rect">
            <a:avLst/>
          </a:prstGeom>
          <a:ln>
            <a:solidFill>
              <a:srgbClr val="FFFFFF"/>
            </a:solid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7" y="1552479"/>
            <a:ext cx="7949355" cy="5299570"/>
          </a:xfrm>
          <a:prstGeom prst="rect">
            <a:avLst/>
          </a:prstGeom>
          <a:ln>
            <a:solidFill>
              <a:schemeClr val="bg1"/>
            </a:solidFill>
          </a:ln>
        </p:spPr>
      </p:pic>
      <p:pic>
        <p:nvPicPr>
          <p:cNvPr id="17" name="Picture 16"/>
          <p:cNvPicPr>
            <a:picLocks noChangeAspect="1"/>
          </p:cNvPicPr>
          <p:nvPr/>
        </p:nvPicPr>
        <p:blipFill>
          <a:blip r:embed="rId5"/>
          <a:stretch>
            <a:fillRect/>
          </a:stretch>
        </p:blipFill>
        <p:spPr>
          <a:xfrm>
            <a:off x="2674040" y="3281081"/>
            <a:ext cx="1738151" cy="1738151"/>
          </a:xfrm>
          <a:prstGeom prst="rect">
            <a:avLst/>
          </a:prstGeom>
          <a:ln>
            <a:solidFill>
              <a:srgbClr val="FFFF00"/>
            </a:solidFill>
          </a:ln>
        </p:spPr>
      </p:pic>
      <p:pic>
        <p:nvPicPr>
          <p:cNvPr id="19" name="Picture 18"/>
          <p:cNvPicPr>
            <a:picLocks noChangeAspect="1"/>
          </p:cNvPicPr>
          <p:nvPr/>
        </p:nvPicPr>
        <p:blipFill>
          <a:blip r:embed="rId6"/>
          <a:stretch>
            <a:fillRect/>
          </a:stretch>
        </p:blipFill>
        <p:spPr>
          <a:xfrm>
            <a:off x="697340" y="3281081"/>
            <a:ext cx="1738151" cy="1738151"/>
          </a:xfrm>
          <a:prstGeom prst="rect">
            <a:avLst/>
          </a:prstGeom>
          <a:ln>
            <a:solidFill>
              <a:srgbClr val="FF0000"/>
            </a:solidFill>
          </a:ln>
        </p:spPr>
      </p:pic>
      <p:sp>
        <p:nvSpPr>
          <p:cNvPr id="20" name="Rectangle 19"/>
          <p:cNvSpPr/>
          <p:nvPr/>
        </p:nvSpPr>
        <p:spPr>
          <a:xfrm>
            <a:off x="248742" y="1566134"/>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986319" y="864006"/>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637500" y="1463431"/>
            <a:ext cx="1036540" cy="181765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5087" y="2170152"/>
            <a:ext cx="462254" cy="1110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7533261" y="6253982"/>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H="1" flipV="1">
            <a:off x="6650184" y="5025659"/>
            <a:ext cx="883077" cy="122832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8287070" y="5548297"/>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H="1" flipV="1">
            <a:off x="8577556" y="5019232"/>
            <a:ext cx="333386" cy="52906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7"/>
          <a:stretch>
            <a:fillRect/>
          </a:stretch>
        </p:blipFill>
        <p:spPr>
          <a:xfrm>
            <a:off x="6774825" y="3281080"/>
            <a:ext cx="1802731" cy="1744579"/>
          </a:xfrm>
          <a:prstGeom prst="rect">
            <a:avLst/>
          </a:prstGeom>
          <a:ln>
            <a:solidFill>
              <a:srgbClr val="FFFF00"/>
            </a:solidFill>
          </a:ln>
        </p:spPr>
      </p:pic>
      <p:pic>
        <p:nvPicPr>
          <p:cNvPr id="37" name="Picture 36"/>
          <p:cNvPicPr>
            <a:picLocks noChangeAspect="1"/>
          </p:cNvPicPr>
          <p:nvPr/>
        </p:nvPicPr>
        <p:blipFill>
          <a:blip r:embed="rId8"/>
          <a:stretch>
            <a:fillRect/>
          </a:stretch>
        </p:blipFill>
        <p:spPr>
          <a:xfrm>
            <a:off x="4901363" y="3270411"/>
            <a:ext cx="1748821" cy="1748821"/>
          </a:xfrm>
          <a:prstGeom prst="rect">
            <a:avLst/>
          </a:prstGeom>
          <a:ln>
            <a:solidFill>
              <a:srgbClr val="FF0000"/>
            </a:solidFill>
          </a:ln>
        </p:spPr>
      </p:pic>
      <p:sp>
        <p:nvSpPr>
          <p:cNvPr id="6" name="Rectangle 5"/>
          <p:cNvSpPr/>
          <p:nvPr/>
        </p:nvSpPr>
        <p:spPr>
          <a:xfrm>
            <a:off x="2587672" y="4555767"/>
            <a:ext cx="1862866" cy="461665"/>
          </a:xfrm>
          <a:prstGeom prst="rect">
            <a:avLst/>
          </a:prstGeom>
        </p:spPr>
        <p:txBody>
          <a:bodyPr wrap="square">
            <a:spAutoFit/>
          </a:bodyPr>
          <a:lstStyle/>
          <a:p>
            <a:pPr algn="ctr"/>
            <a:r>
              <a:rPr lang="en-US" sz="2400" dirty="0" smtClean="0">
                <a:solidFill>
                  <a:srgbClr val="FFFFFF"/>
                </a:solidFill>
              </a:rPr>
              <a:t>ground truth</a:t>
            </a:r>
            <a:endParaRPr lang="en-US" sz="2400" dirty="0">
              <a:solidFill>
                <a:srgbClr val="FFFFFF"/>
              </a:solidFill>
            </a:endParaRPr>
          </a:p>
        </p:txBody>
      </p:sp>
      <p:sp>
        <p:nvSpPr>
          <p:cNvPr id="30" name="Rectangle 29"/>
          <p:cNvSpPr/>
          <p:nvPr/>
        </p:nvSpPr>
        <p:spPr>
          <a:xfrm>
            <a:off x="606625" y="4573910"/>
            <a:ext cx="1862866" cy="461665"/>
          </a:xfrm>
          <a:prstGeom prst="rect">
            <a:avLst/>
          </a:prstGeom>
        </p:spPr>
        <p:txBody>
          <a:bodyPr wrap="square">
            <a:spAutoFit/>
          </a:bodyPr>
          <a:lstStyle/>
          <a:p>
            <a:pPr algn="ctr"/>
            <a:r>
              <a:rPr lang="en-US" sz="2400" dirty="0" smtClean="0">
                <a:solidFill>
                  <a:srgbClr val="FFFFFF"/>
                </a:solidFill>
              </a:rPr>
              <a:t>fitted</a:t>
            </a:r>
            <a:endParaRPr lang="en-US" sz="2400" dirty="0">
              <a:solidFill>
                <a:srgbClr val="FFFFFF"/>
              </a:solidFill>
            </a:endParaRPr>
          </a:p>
        </p:txBody>
      </p:sp>
      <p:sp>
        <p:nvSpPr>
          <p:cNvPr id="31" name="Rectangle 30"/>
          <p:cNvSpPr/>
          <p:nvPr/>
        </p:nvSpPr>
        <p:spPr>
          <a:xfrm>
            <a:off x="4901363" y="4563112"/>
            <a:ext cx="1862866" cy="461665"/>
          </a:xfrm>
          <a:prstGeom prst="rect">
            <a:avLst/>
          </a:prstGeom>
        </p:spPr>
        <p:txBody>
          <a:bodyPr wrap="square">
            <a:spAutoFit/>
          </a:bodyPr>
          <a:lstStyle/>
          <a:p>
            <a:pPr algn="ctr"/>
            <a:r>
              <a:rPr lang="en-US" sz="2400" dirty="0" smtClean="0">
                <a:solidFill>
                  <a:srgbClr val="FFFFFF"/>
                </a:solidFill>
              </a:rPr>
              <a:t>predicted</a:t>
            </a:r>
            <a:endParaRPr lang="en-US" sz="2400" dirty="0">
              <a:solidFill>
                <a:srgbClr val="FFFFFF"/>
              </a:solidFill>
            </a:endParaRPr>
          </a:p>
        </p:txBody>
      </p:sp>
      <p:sp>
        <p:nvSpPr>
          <p:cNvPr id="35" name="Rectangle 34"/>
          <p:cNvSpPr/>
          <p:nvPr/>
        </p:nvSpPr>
        <p:spPr>
          <a:xfrm>
            <a:off x="6774825" y="4581255"/>
            <a:ext cx="1862866" cy="461665"/>
          </a:xfrm>
          <a:prstGeom prst="rect">
            <a:avLst/>
          </a:prstGeom>
        </p:spPr>
        <p:txBody>
          <a:bodyPr wrap="square">
            <a:spAutoFit/>
          </a:bodyPr>
          <a:lstStyle/>
          <a:p>
            <a:pPr algn="ctr"/>
            <a:r>
              <a:rPr lang="en-US" sz="2400" dirty="0" smtClean="0">
                <a:solidFill>
                  <a:srgbClr val="FFFFFF"/>
                </a:solidFill>
              </a:rPr>
              <a:t>ground truth</a:t>
            </a:r>
            <a:endParaRPr lang="en-US" sz="2400" dirty="0">
              <a:solidFill>
                <a:srgbClr val="FFFFFF"/>
              </a:solidFill>
            </a:endParaRPr>
          </a:p>
        </p:txBody>
      </p:sp>
      <p:sp>
        <p:nvSpPr>
          <p:cNvPr id="23" name="TextBox 22"/>
          <p:cNvSpPr txBox="1"/>
          <p:nvPr/>
        </p:nvSpPr>
        <p:spPr>
          <a:xfrm>
            <a:off x="4718478" y="333538"/>
            <a:ext cx="4203541" cy="523220"/>
          </a:xfrm>
          <a:prstGeom prst="rect">
            <a:avLst/>
          </a:prstGeom>
          <a:noFill/>
        </p:spPr>
        <p:txBody>
          <a:bodyPr wrap="square" rtlCol="0">
            <a:spAutoFit/>
          </a:bodyPr>
          <a:lstStyle/>
          <a:p>
            <a:r>
              <a:rPr lang="en-US" sz="2800" dirty="0" smtClean="0">
                <a:solidFill>
                  <a:srgbClr val="FF0000"/>
                </a:solidFill>
              </a:rPr>
              <a:t>predicted depth = -20 </a:t>
            </a:r>
            <a:r>
              <a:rPr lang="en-US" sz="2800" dirty="0" err="1" smtClean="0">
                <a:solidFill>
                  <a:srgbClr val="FF0000"/>
                </a:solidFill>
              </a:rPr>
              <a:t>DoF</a:t>
            </a:r>
            <a:endParaRPr lang="en-US" sz="2800" dirty="0">
              <a:solidFill>
                <a:srgbClr val="FF0000"/>
              </a:solidFill>
            </a:endParaRPr>
          </a:p>
        </p:txBody>
      </p:sp>
      <p:sp>
        <p:nvSpPr>
          <p:cNvPr id="25" name="TextBox 24"/>
          <p:cNvSpPr txBox="1"/>
          <p:nvPr/>
        </p:nvSpPr>
        <p:spPr>
          <a:xfrm>
            <a:off x="986319" y="332735"/>
            <a:ext cx="4203541" cy="523220"/>
          </a:xfrm>
          <a:prstGeom prst="rect">
            <a:avLst/>
          </a:prstGeom>
          <a:noFill/>
        </p:spPr>
        <p:txBody>
          <a:bodyPr wrap="square" rtlCol="0">
            <a:spAutoFit/>
          </a:bodyPr>
          <a:lstStyle/>
          <a:p>
            <a:r>
              <a:rPr lang="en-US" sz="2800" dirty="0" smtClean="0">
                <a:solidFill>
                  <a:srgbClr val="FFF482"/>
                </a:solidFill>
              </a:rPr>
              <a:t>fitted depth = -20 </a:t>
            </a:r>
            <a:r>
              <a:rPr lang="en-US" sz="2800" dirty="0" err="1" smtClean="0">
                <a:solidFill>
                  <a:srgbClr val="FFF482"/>
                </a:solidFill>
              </a:rPr>
              <a:t>DoF</a:t>
            </a:r>
            <a:r>
              <a:rPr lang="en-US" sz="2800" dirty="0" smtClean="0">
                <a:solidFill>
                  <a:srgbClr val="FFF482"/>
                </a:solidFill>
              </a:rPr>
              <a:t>		</a:t>
            </a:r>
            <a:endParaRPr lang="en-US" sz="2800" dirty="0">
              <a:solidFill>
                <a:srgbClr val="FFF482"/>
              </a:solidFill>
            </a:endParaRPr>
          </a:p>
        </p:txBody>
      </p:sp>
    </p:spTree>
    <p:extLst>
      <p:ext uri="{BB962C8B-B14F-4D97-AF65-F5344CB8AC3E}">
        <p14:creationId xmlns:p14="http://schemas.microsoft.com/office/powerpoint/2010/main" val="1106577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2" grpId="1" animBg="1"/>
      <p:bldP spid="31" grpId="0"/>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64" y="859413"/>
            <a:ext cx="7949355" cy="5299570"/>
          </a:xfrm>
          <a:prstGeom prst="rect">
            <a:avLst/>
          </a:prstGeom>
          <a:ln>
            <a:solidFill>
              <a:srgbClr val="FFFFFF"/>
            </a:solid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7" y="1552479"/>
            <a:ext cx="7949355" cy="5299570"/>
          </a:xfrm>
          <a:prstGeom prst="rect">
            <a:avLst/>
          </a:prstGeom>
          <a:ln>
            <a:solidFill>
              <a:schemeClr val="bg1"/>
            </a:solidFill>
          </a:ln>
        </p:spPr>
      </p:pic>
      <p:sp>
        <p:nvSpPr>
          <p:cNvPr id="6" name="Rectangle 5"/>
          <p:cNvSpPr/>
          <p:nvPr/>
        </p:nvSpPr>
        <p:spPr>
          <a:xfrm>
            <a:off x="7546916" y="3598123"/>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284493" y="2889414"/>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4323878" y="3117998"/>
            <a:ext cx="1757462" cy="1757462"/>
          </a:xfrm>
          <a:prstGeom prst="rect">
            <a:avLst/>
          </a:prstGeom>
          <a:ln>
            <a:solidFill>
              <a:srgbClr val="FFFF00"/>
            </a:solidFill>
          </a:ln>
        </p:spPr>
      </p:pic>
      <p:pic>
        <p:nvPicPr>
          <p:cNvPr id="14" name="Picture 13"/>
          <p:cNvPicPr>
            <a:picLocks noChangeAspect="1"/>
          </p:cNvPicPr>
          <p:nvPr/>
        </p:nvPicPr>
        <p:blipFill>
          <a:blip r:embed="rId6"/>
          <a:stretch>
            <a:fillRect/>
          </a:stretch>
        </p:blipFill>
        <p:spPr>
          <a:xfrm>
            <a:off x="2347178" y="3096310"/>
            <a:ext cx="1800043" cy="1800043"/>
          </a:xfrm>
          <a:prstGeom prst="rect">
            <a:avLst/>
          </a:prstGeom>
          <a:ln>
            <a:solidFill>
              <a:srgbClr val="FF0000"/>
            </a:solidFill>
          </a:ln>
        </p:spPr>
      </p:pic>
      <p:sp>
        <p:nvSpPr>
          <p:cNvPr id="13" name="Rectangle 12"/>
          <p:cNvSpPr/>
          <p:nvPr/>
        </p:nvSpPr>
        <p:spPr>
          <a:xfrm>
            <a:off x="2347178" y="4468224"/>
            <a:ext cx="1862866" cy="461665"/>
          </a:xfrm>
          <a:prstGeom prst="rect">
            <a:avLst/>
          </a:prstGeom>
        </p:spPr>
        <p:txBody>
          <a:bodyPr wrap="square">
            <a:spAutoFit/>
          </a:bodyPr>
          <a:lstStyle/>
          <a:p>
            <a:pPr algn="ctr"/>
            <a:r>
              <a:rPr lang="en-US" sz="2400" dirty="0" smtClean="0">
                <a:solidFill>
                  <a:srgbClr val="FFFFFF"/>
                </a:solidFill>
              </a:rPr>
              <a:t>predicted</a:t>
            </a:r>
            <a:endParaRPr lang="en-US" sz="2400" dirty="0">
              <a:solidFill>
                <a:srgbClr val="FFFFFF"/>
              </a:solidFill>
            </a:endParaRPr>
          </a:p>
        </p:txBody>
      </p:sp>
      <p:sp>
        <p:nvSpPr>
          <p:cNvPr id="15" name="Rectangle 14"/>
          <p:cNvSpPr/>
          <p:nvPr/>
        </p:nvSpPr>
        <p:spPr>
          <a:xfrm>
            <a:off x="4220640" y="4450081"/>
            <a:ext cx="1862866" cy="461665"/>
          </a:xfrm>
          <a:prstGeom prst="rect">
            <a:avLst/>
          </a:prstGeom>
        </p:spPr>
        <p:txBody>
          <a:bodyPr wrap="square">
            <a:spAutoFit/>
          </a:bodyPr>
          <a:lstStyle/>
          <a:p>
            <a:pPr algn="ctr"/>
            <a:r>
              <a:rPr lang="en-US" sz="2400" dirty="0" smtClean="0">
                <a:solidFill>
                  <a:srgbClr val="FFFFFF"/>
                </a:solidFill>
              </a:rPr>
              <a:t>ground truth</a:t>
            </a:r>
            <a:endParaRPr lang="en-US" sz="2400" dirty="0">
              <a:solidFill>
                <a:srgbClr val="FFFFFF"/>
              </a:solidFill>
            </a:endParaRPr>
          </a:p>
        </p:txBody>
      </p:sp>
      <p:sp>
        <p:nvSpPr>
          <p:cNvPr id="16" name="TextBox 15"/>
          <p:cNvSpPr txBox="1"/>
          <p:nvPr/>
        </p:nvSpPr>
        <p:spPr>
          <a:xfrm>
            <a:off x="4718478" y="333538"/>
            <a:ext cx="4203541" cy="523220"/>
          </a:xfrm>
          <a:prstGeom prst="rect">
            <a:avLst/>
          </a:prstGeom>
          <a:noFill/>
        </p:spPr>
        <p:txBody>
          <a:bodyPr wrap="square" rtlCol="0">
            <a:spAutoFit/>
          </a:bodyPr>
          <a:lstStyle/>
          <a:p>
            <a:r>
              <a:rPr lang="en-US" sz="2800" dirty="0" smtClean="0">
                <a:solidFill>
                  <a:srgbClr val="FF0000"/>
                </a:solidFill>
              </a:rPr>
              <a:t>predicted depth = </a:t>
            </a:r>
            <a:r>
              <a:rPr lang="en-US" sz="2800" dirty="0">
                <a:solidFill>
                  <a:srgbClr val="FF0000"/>
                </a:solidFill>
              </a:rPr>
              <a:t>0</a:t>
            </a:r>
            <a:r>
              <a:rPr lang="en-US" sz="2800" dirty="0" smtClean="0">
                <a:solidFill>
                  <a:srgbClr val="FF0000"/>
                </a:solidFill>
              </a:rPr>
              <a:t> </a:t>
            </a:r>
            <a:r>
              <a:rPr lang="en-US" sz="2800" dirty="0" err="1" smtClean="0">
                <a:solidFill>
                  <a:srgbClr val="FF0000"/>
                </a:solidFill>
              </a:rPr>
              <a:t>DoF</a:t>
            </a:r>
            <a:endParaRPr lang="en-US" sz="2800" dirty="0">
              <a:solidFill>
                <a:srgbClr val="FF0000"/>
              </a:solidFill>
            </a:endParaRPr>
          </a:p>
        </p:txBody>
      </p:sp>
      <p:sp>
        <p:nvSpPr>
          <p:cNvPr id="17" name="TextBox 16"/>
          <p:cNvSpPr txBox="1"/>
          <p:nvPr/>
        </p:nvSpPr>
        <p:spPr>
          <a:xfrm>
            <a:off x="986319" y="332735"/>
            <a:ext cx="4203541" cy="523220"/>
          </a:xfrm>
          <a:prstGeom prst="rect">
            <a:avLst/>
          </a:prstGeom>
          <a:noFill/>
        </p:spPr>
        <p:txBody>
          <a:bodyPr wrap="square" rtlCol="0">
            <a:spAutoFit/>
          </a:bodyPr>
          <a:lstStyle/>
          <a:p>
            <a:r>
              <a:rPr lang="en-US" sz="2800" dirty="0" smtClean="0">
                <a:solidFill>
                  <a:srgbClr val="FFF482"/>
                </a:solidFill>
              </a:rPr>
              <a:t>fitted depth = -20 </a:t>
            </a:r>
            <a:r>
              <a:rPr lang="en-US" sz="2800" dirty="0" err="1" smtClean="0">
                <a:solidFill>
                  <a:srgbClr val="FFF482"/>
                </a:solidFill>
              </a:rPr>
              <a:t>DoF</a:t>
            </a:r>
            <a:r>
              <a:rPr lang="en-US" sz="2800" dirty="0" smtClean="0">
                <a:solidFill>
                  <a:srgbClr val="FFF482"/>
                </a:solidFill>
              </a:rPr>
              <a:t>		</a:t>
            </a:r>
            <a:endParaRPr lang="en-US" sz="2800" dirty="0">
              <a:solidFill>
                <a:srgbClr val="FFF482"/>
              </a:solidFill>
            </a:endParaRPr>
          </a:p>
        </p:txBody>
      </p:sp>
    </p:spTree>
    <p:extLst>
      <p:ext uri="{BB962C8B-B14F-4D97-AF65-F5344CB8AC3E}">
        <p14:creationId xmlns:p14="http://schemas.microsoft.com/office/powerpoint/2010/main" val="2174764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64" y="859413"/>
            <a:ext cx="7949355" cy="5299570"/>
          </a:xfrm>
          <a:prstGeom prst="rect">
            <a:avLst/>
          </a:prstGeom>
          <a:ln>
            <a:solidFill>
              <a:srgbClr val="FFFFFF"/>
            </a:solid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7" y="1552479"/>
            <a:ext cx="7949355" cy="5299570"/>
          </a:xfrm>
          <a:prstGeom prst="rect">
            <a:avLst/>
          </a:prstGeom>
          <a:ln>
            <a:solidFill>
              <a:schemeClr val="bg1"/>
            </a:solidFill>
          </a:ln>
        </p:spPr>
      </p:pic>
      <p:sp>
        <p:nvSpPr>
          <p:cNvPr id="6" name="Rectangle 5"/>
          <p:cNvSpPr/>
          <p:nvPr/>
        </p:nvSpPr>
        <p:spPr>
          <a:xfrm>
            <a:off x="7546916" y="3598123"/>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284493" y="2889414"/>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2370735" y="3107894"/>
            <a:ext cx="1754040" cy="1754040"/>
          </a:xfrm>
          <a:prstGeom prst="rect">
            <a:avLst/>
          </a:prstGeom>
          <a:noFill/>
          <a:ln w="19050" cmpd="sng">
            <a:solidFill>
              <a:srgbClr val="FF0000"/>
            </a:solidFill>
          </a:ln>
        </p:spPr>
      </p:pic>
      <p:pic>
        <p:nvPicPr>
          <p:cNvPr id="16" name="Picture 15"/>
          <p:cNvPicPr>
            <a:picLocks noChangeAspect="1"/>
          </p:cNvPicPr>
          <p:nvPr/>
        </p:nvPicPr>
        <p:blipFill>
          <a:blip r:embed="rId6"/>
          <a:stretch>
            <a:fillRect/>
          </a:stretch>
        </p:blipFill>
        <p:spPr>
          <a:xfrm>
            <a:off x="4340863" y="3107894"/>
            <a:ext cx="1775728" cy="1775728"/>
          </a:xfrm>
          <a:prstGeom prst="rect">
            <a:avLst/>
          </a:prstGeom>
          <a:noFill/>
          <a:ln w="19050" cmpd="sng">
            <a:solidFill>
              <a:srgbClr val="FFFF00"/>
            </a:solidFill>
          </a:ln>
        </p:spPr>
      </p:pic>
      <p:sp>
        <p:nvSpPr>
          <p:cNvPr id="13" name="Rectangle 12"/>
          <p:cNvSpPr/>
          <p:nvPr/>
        </p:nvSpPr>
        <p:spPr>
          <a:xfrm>
            <a:off x="2347178" y="4468224"/>
            <a:ext cx="1862866" cy="461665"/>
          </a:xfrm>
          <a:prstGeom prst="rect">
            <a:avLst/>
          </a:prstGeom>
        </p:spPr>
        <p:txBody>
          <a:bodyPr wrap="square">
            <a:spAutoFit/>
          </a:bodyPr>
          <a:lstStyle/>
          <a:p>
            <a:pPr algn="ctr"/>
            <a:r>
              <a:rPr lang="en-US" sz="2400" dirty="0" smtClean="0">
                <a:solidFill>
                  <a:srgbClr val="FFFFFF"/>
                </a:solidFill>
              </a:rPr>
              <a:t>predicted</a:t>
            </a:r>
            <a:endParaRPr lang="en-US" sz="2400" dirty="0">
              <a:solidFill>
                <a:srgbClr val="FFFFFF"/>
              </a:solidFill>
            </a:endParaRPr>
          </a:p>
        </p:txBody>
      </p:sp>
      <p:sp>
        <p:nvSpPr>
          <p:cNvPr id="14" name="Rectangle 13"/>
          <p:cNvSpPr/>
          <p:nvPr/>
        </p:nvSpPr>
        <p:spPr>
          <a:xfrm>
            <a:off x="4220640" y="4450081"/>
            <a:ext cx="1862866" cy="461665"/>
          </a:xfrm>
          <a:prstGeom prst="rect">
            <a:avLst/>
          </a:prstGeom>
        </p:spPr>
        <p:txBody>
          <a:bodyPr wrap="square">
            <a:spAutoFit/>
          </a:bodyPr>
          <a:lstStyle/>
          <a:p>
            <a:pPr algn="ctr"/>
            <a:r>
              <a:rPr lang="en-US" sz="2400" dirty="0" smtClean="0">
                <a:solidFill>
                  <a:srgbClr val="FFFFFF"/>
                </a:solidFill>
              </a:rPr>
              <a:t>ground truth</a:t>
            </a:r>
            <a:endParaRPr lang="en-US" sz="2400" dirty="0">
              <a:solidFill>
                <a:srgbClr val="FFFFFF"/>
              </a:solidFill>
            </a:endParaRPr>
          </a:p>
        </p:txBody>
      </p:sp>
      <p:sp>
        <p:nvSpPr>
          <p:cNvPr id="17" name="TextBox 16"/>
          <p:cNvSpPr txBox="1"/>
          <p:nvPr/>
        </p:nvSpPr>
        <p:spPr>
          <a:xfrm>
            <a:off x="4718478" y="333538"/>
            <a:ext cx="4203541" cy="523220"/>
          </a:xfrm>
          <a:prstGeom prst="rect">
            <a:avLst/>
          </a:prstGeom>
          <a:noFill/>
        </p:spPr>
        <p:txBody>
          <a:bodyPr wrap="square" rtlCol="0">
            <a:spAutoFit/>
          </a:bodyPr>
          <a:lstStyle/>
          <a:p>
            <a:r>
              <a:rPr lang="en-US" sz="2800" dirty="0" smtClean="0">
                <a:solidFill>
                  <a:srgbClr val="FF0000"/>
                </a:solidFill>
              </a:rPr>
              <a:t>predicted depth = 20 </a:t>
            </a:r>
            <a:r>
              <a:rPr lang="en-US" sz="2800" dirty="0" err="1" smtClean="0">
                <a:solidFill>
                  <a:srgbClr val="FF0000"/>
                </a:solidFill>
              </a:rPr>
              <a:t>DoF</a:t>
            </a:r>
            <a:endParaRPr lang="en-US" sz="2800" dirty="0">
              <a:solidFill>
                <a:srgbClr val="FF0000"/>
              </a:solidFill>
            </a:endParaRPr>
          </a:p>
        </p:txBody>
      </p:sp>
      <p:sp>
        <p:nvSpPr>
          <p:cNvPr id="19" name="TextBox 18"/>
          <p:cNvSpPr txBox="1"/>
          <p:nvPr/>
        </p:nvSpPr>
        <p:spPr>
          <a:xfrm>
            <a:off x="986319" y="332735"/>
            <a:ext cx="4203541" cy="523220"/>
          </a:xfrm>
          <a:prstGeom prst="rect">
            <a:avLst/>
          </a:prstGeom>
          <a:noFill/>
        </p:spPr>
        <p:txBody>
          <a:bodyPr wrap="square" rtlCol="0">
            <a:spAutoFit/>
          </a:bodyPr>
          <a:lstStyle/>
          <a:p>
            <a:r>
              <a:rPr lang="en-US" sz="2800" dirty="0" smtClean="0">
                <a:solidFill>
                  <a:srgbClr val="FFF482"/>
                </a:solidFill>
              </a:rPr>
              <a:t>fitted depth = -20 </a:t>
            </a:r>
            <a:r>
              <a:rPr lang="en-US" sz="2800" dirty="0" err="1" smtClean="0">
                <a:solidFill>
                  <a:srgbClr val="FFF482"/>
                </a:solidFill>
              </a:rPr>
              <a:t>DoF</a:t>
            </a:r>
            <a:r>
              <a:rPr lang="en-US" sz="2800" dirty="0" smtClean="0">
                <a:solidFill>
                  <a:srgbClr val="FFF482"/>
                </a:solidFill>
              </a:rPr>
              <a:t>		</a:t>
            </a:r>
            <a:endParaRPr lang="en-US" sz="2800" dirty="0">
              <a:solidFill>
                <a:srgbClr val="FFF482"/>
              </a:solidFill>
            </a:endParaRPr>
          </a:p>
        </p:txBody>
      </p:sp>
    </p:spTree>
    <p:extLst>
      <p:ext uri="{BB962C8B-B14F-4D97-AF65-F5344CB8AC3E}">
        <p14:creationId xmlns:p14="http://schemas.microsoft.com/office/powerpoint/2010/main" val="2758096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multi-point inference</a:t>
            </a:r>
            <a:endParaRPr lang="en-US" dirty="0"/>
          </a:p>
        </p:txBody>
      </p:sp>
      <p:pic>
        <p:nvPicPr>
          <p:cNvPr id="5" name="Picture 4" descr="exp_set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876300"/>
            <a:ext cx="3784600" cy="5755050"/>
          </a:xfrm>
          <a:prstGeom prst="rect">
            <a:avLst/>
          </a:prstGeom>
          <a:ln>
            <a:solidFill>
              <a:schemeClr val="bg1"/>
            </a:solidFill>
          </a:ln>
        </p:spPr>
      </p:pic>
      <p:sp>
        <p:nvSpPr>
          <p:cNvPr id="6" name="TextBox 5"/>
          <p:cNvSpPr txBox="1"/>
          <p:nvPr/>
        </p:nvSpPr>
        <p:spPr>
          <a:xfrm>
            <a:off x="647700" y="4419600"/>
            <a:ext cx="1409700" cy="923330"/>
          </a:xfrm>
          <a:prstGeom prst="rect">
            <a:avLst/>
          </a:prstGeom>
          <a:solidFill>
            <a:schemeClr val="bg1">
              <a:alpha val="47000"/>
            </a:schemeClr>
          </a:solidFill>
        </p:spPr>
        <p:txBody>
          <a:bodyPr wrap="square" rtlCol="0">
            <a:spAutoFit/>
          </a:bodyPr>
          <a:lstStyle>
            <a:defPPr>
              <a:defRPr lang="en-US"/>
            </a:defPPr>
            <a:lvl1pPr>
              <a:defRPr>
                <a:solidFill>
                  <a:srgbClr val="FF0000"/>
                </a:solidFill>
              </a:defRPr>
            </a:lvl1pPr>
          </a:lstStyle>
          <a:p>
            <a:r>
              <a:rPr lang="en-US" dirty="0" smtClean="0"/>
              <a:t>mechanical</a:t>
            </a:r>
          </a:p>
          <a:p>
            <a:r>
              <a:rPr lang="en-US" dirty="0" smtClean="0"/>
              <a:t>translational stage</a:t>
            </a:r>
            <a:endParaRPr lang="en-US" dirty="0"/>
          </a:p>
        </p:txBody>
      </p:sp>
      <p:sp>
        <p:nvSpPr>
          <p:cNvPr id="7" name="TextBox 6"/>
          <p:cNvSpPr txBox="1"/>
          <p:nvPr/>
        </p:nvSpPr>
        <p:spPr>
          <a:xfrm>
            <a:off x="647700" y="1420717"/>
            <a:ext cx="1409700" cy="369332"/>
          </a:xfrm>
          <a:prstGeom prst="rect">
            <a:avLst/>
          </a:prstGeom>
          <a:solidFill>
            <a:schemeClr val="bg1">
              <a:alpha val="47000"/>
            </a:schemeClr>
          </a:solidFill>
        </p:spPr>
        <p:txBody>
          <a:bodyPr wrap="square" rtlCol="0">
            <a:spAutoFit/>
          </a:bodyPr>
          <a:lstStyle/>
          <a:p>
            <a:r>
              <a:rPr lang="en-US" dirty="0" smtClean="0">
                <a:solidFill>
                  <a:srgbClr val="FF0000"/>
                </a:solidFill>
              </a:rPr>
              <a:t>Planar target</a:t>
            </a:r>
            <a:endParaRPr lang="en-US" dirty="0">
              <a:solidFill>
                <a:srgbClr val="FF0000"/>
              </a:solidFill>
            </a:endParaRPr>
          </a:p>
        </p:txBody>
      </p:sp>
      <p:sp>
        <p:nvSpPr>
          <p:cNvPr id="14" name="TextBox 13"/>
          <p:cNvSpPr txBox="1"/>
          <p:nvPr/>
        </p:nvSpPr>
        <p:spPr>
          <a:xfrm>
            <a:off x="1972701" y="2750775"/>
            <a:ext cx="2040256" cy="923330"/>
          </a:xfrm>
          <a:prstGeom prst="rect">
            <a:avLst/>
          </a:prstGeom>
          <a:solidFill>
            <a:schemeClr val="bg1">
              <a:alpha val="47000"/>
            </a:schemeClr>
          </a:solidFill>
        </p:spPr>
        <p:txBody>
          <a:bodyPr wrap="square" rtlCol="0">
            <a:spAutoFit/>
          </a:bodyPr>
          <a:lstStyle/>
          <a:p>
            <a:r>
              <a:rPr lang="en-US" dirty="0" smtClean="0">
                <a:solidFill>
                  <a:srgbClr val="FF0000"/>
                </a:solidFill>
              </a:rPr>
              <a:t>Canon EOS 5D </a:t>
            </a:r>
            <a:r>
              <a:rPr lang="en-US" dirty="0" err="1" smtClean="0">
                <a:solidFill>
                  <a:srgbClr val="FF0000"/>
                </a:solidFill>
              </a:rPr>
              <a:t>MkII</a:t>
            </a:r>
            <a:r>
              <a:rPr lang="en-US" dirty="0" smtClean="0">
                <a:solidFill>
                  <a:srgbClr val="FF0000"/>
                </a:solidFill>
              </a:rPr>
              <a:t/>
            </a:r>
            <a:br>
              <a:rPr lang="en-US" dirty="0" smtClean="0">
                <a:solidFill>
                  <a:srgbClr val="FF0000"/>
                </a:solidFill>
              </a:rPr>
            </a:br>
            <a:r>
              <a:rPr lang="en-US" dirty="0" smtClean="0">
                <a:solidFill>
                  <a:srgbClr val="FF0000"/>
                </a:solidFill>
              </a:rPr>
              <a:t>135/F2.8 soft focus</a:t>
            </a:r>
            <a:br>
              <a:rPr lang="en-US" dirty="0" smtClean="0">
                <a:solidFill>
                  <a:srgbClr val="FF0000"/>
                </a:solidFill>
              </a:rPr>
            </a:br>
            <a:r>
              <a:rPr lang="en-US" dirty="0" smtClean="0">
                <a:solidFill>
                  <a:srgbClr val="FF0000"/>
                </a:solidFill>
              </a:rPr>
              <a:t>F/2.8 aperture</a:t>
            </a:r>
            <a:endParaRPr lang="en-US" dirty="0">
              <a:solidFill>
                <a:srgbClr val="FF0000"/>
              </a:solidFill>
            </a:endParaRPr>
          </a:p>
        </p:txBody>
      </p:sp>
      <p:grpSp>
        <p:nvGrpSpPr>
          <p:cNvPr id="34" name="Group 33"/>
          <p:cNvGrpSpPr/>
          <p:nvPr/>
        </p:nvGrpSpPr>
        <p:grpSpPr>
          <a:xfrm>
            <a:off x="4167315" y="3282430"/>
            <a:ext cx="4885828" cy="1846659"/>
            <a:chOff x="4167315" y="3269336"/>
            <a:chExt cx="4885828" cy="1846659"/>
          </a:xfrm>
        </p:grpSpPr>
        <p:sp>
          <p:nvSpPr>
            <p:cNvPr id="23" name="TextBox 22"/>
            <p:cNvSpPr txBox="1"/>
            <p:nvPr/>
          </p:nvSpPr>
          <p:spPr>
            <a:xfrm>
              <a:off x="4167315" y="3269336"/>
              <a:ext cx="4885828" cy="184665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inference (K&gt;1)</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choose the shot for a pair</a:t>
              </a:r>
            </a:p>
            <a:p>
              <a:r>
                <a:rPr lang="en-US" sz="2200" dirty="0">
                  <a:solidFill>
                    <a:schemeClr val="bg1"/>
                  </a:solidFill>
                </a:rPr>
                <a:t> </a:t>
              </a:r>
              <a:r>
                <a:rPr lang="en-US" sz="2200" dirty="0" smtClean="0">
                  <a:solidFill>
                    <a:schemeClr val="bg1"/>
                  </a:solidFill>
                </a:rPr>
                <a:t>  2. choose K blur kernels from that shot</a:t>
              </a:r>
              <a:br>
                <a:rPr lang="en-US" sz="2200" dirty="0" smtClean="0">
                  <a:solidFill>
                    <a:schemeClr val="bg1"/>
                  </a:solidFill>
                </a:rPr>
              </a:br>
              <a:r>
                <a:rPr lang="en-US" sz="2200" dirty="0" smtClean="0">
                  <a:solidFill>
                    <a:schemeClr val="bg1"/>
                  </a:solidFill>
                </a:rPr>
                <a:t>   3. estimate</a:t>
              </a:r>
              <a:br>
                <a:rPr lang="en-US" sz="2200" dirty="0" smtClean="0">
                  <a:solidFill>
                    <a:schemeClr val="bg1"/>
                  </a:solidFill>
                </a:rPr>
              </a:br>
              <a:r>
                <a:rPr lang="en-US" sz="2200" dirty="0" smtClean="0">
                  <a:solidFill>
                    <a:schemeClr val="bg1"/>
                  </a:solidFill>
                </a:rPr>
                <a:t>   4. predict blur kernels for</a:t>
              </a:r>
              <a:r>
                <a:rPr lang="en-US" sz="2200" dirty="0">
                  <a:solidFill>
                    <a:schemeClr val="bg1"/>
                  </a:solidFill>
                </a:rPr>
                <a:t> </a:t>
              </a:r>
              <a:r>
                <a:rPr lang="en-US" sz="2200" dirty="0" smtClean="0">
                  <a:solidFill>
                    <a:schemeClr val="bg1"/>
                  </a:solidFill>
                </a:rPr>
                <a:t>all </a:t>
              </a:r>
              <a:endParaRPr lang="en-US" sz="2200" dirty="0">
                <a:solidFill>
                  <a:schemeClr val="bg1"/>
                </a:solidFill>
              </a:endParaRPr>
            </a:p>
          </p:txBody>
        </p:sp>
        <p:pic>
          <p:nvPicPr>
            <p:cNvPr id="24" name="Picture 23"/>
            <p:cNvPicPr>
              <a:picLocks noChangeAspect="1"/>
            </p:cNvPicPr>
            <p:nvPr/>
          </p:nvPicPr>
          <p:blipFill>
            <a:blip r:embed="rId4"/>
            <a:stretch>
              <a:fillRect/>
            </a:stretch>
          </p:blipFill>
          <p:spPr>
            <a:xfrm>
              <a:off x="7734395" y="3728145"/>
              <a:ext cx="889000" cy="330200"/>
            </a:xfrm>
            <a:prstGeom prst="rect">
              <a:avLst/>
            </a:prstGeom>
          </p:spPr>
        </p:pic>
        <p:pic>
          <p:nvPicPr>
            <p:cNvPr id="31" name="Picture 30"/>
            <p:cNvPicPr>
              <a:picLocks noChangeAspect="1"/>
            </p:cNvPicPr>
            <p:nvPr/>
          </p:nvPicPr>
          <p:blipFill>
            <a:blip r:embed="rId4"/>
            <a:stretch>
              <a:fillRect/>
            </a:stretch>
          </p:blipFill>
          <p:spPr>
            <a:xfrm>
              <a:off x="7760581" y="4774753"/>
              <a:ext cx="889000" cy="330200"/>
            </a:xfrm>
            <a:prstGeom prst="rect">
              <a:avLst/>
            </a:prstGeom>
          </p:spPr>
        </p:pic>
      </p:grpSp>
      <p:sp>
        <p:nvSpPr>
          <p:cNvPr id="21" name="TextBox 20"/>
          <p:cNvSpPr txBox="1"/>
          <p:nvPr/>
        </p:nvSpPr>
        <p:spPr>
          <a:xfrm>
            <a:off x="4174701" y="879502"/>
            <a:ext cx="4885828" cy="218521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F482"/>
                </a:solidFill>
              </a:rPr>
              <a:t>ground-truth acquisition of 5D PSF</a:t>
            </a:r>
          </a:p>
          <a:p>
            <a:r>
              <a:rPr lang="en-US" sz="2400" dirty="0">
                <a:solidFill>
                  <a:schemeClr val="bg1"/>
                </a:solidFill>
              </a:rPr>
              <a:t> </a:t>
            </a:r>
            <a:r>
              <a:rPr lang="en-US" sz="2400" dirty="0" smtClean="0">
                <a:solidFill>
                  <a:schemeClr val="bg1"/>
                </a:solidFill>
              </a:rPr>
              <a:t>  </a:t>
            </a:r>
            <a:r>
              <a:rPr lang="en-US" sz="2200" dirty="0" smtClean="0">
                <a:solidFill>
                  <a:schemeClr val="bg1"/>
                </a:solidFill>
              </a:rPr>
              <a:t>1. focus at depth</a:t>
            </a:r>
          </a:p>
          <a:p>
            <a:r>
              <a:rPr lang="en-US" sz="2200" dirty="0">
                <a:solidFill>
                  <a:schemeClr val="bg1"/>
                </a:solidFill>
              </a:rPr>
              <a:t> </a:t>
            </a:r>
            <a:r>
              <a:rPr lang="en-US" sz="2200" dirty="0" smtClean="0">
                <a:solidFill>
                  <a:schemeClr val="bg1"/>
                </a:solidFill>
              </a:rPr>
              <a:t>  2. for</a:t>
            </a:r>
          </a:p>
          <a:p>
            <a:pPr lvl="0"/>
            <a:r>
              <a:rPr lang="en-US" sz="2200" dirty="0" smtClean="0">
                <a:solidFill>
                  <a:schemeClr val="bg1"/>
                </a:solidFill>
              </a:rPr>
              <a:t>           take narrow &amp; wide-aperture shots</a:t>
            </a:r>
            <a:br>
              <a:rPr lang="en-US" sz="2200" dirty="0" smtClean="0">
                <a:solidFill>
                  <a:schemeClr val="bg1"/>
                </a:solidFill>
              </a:rPr>
            </a:br>
            <a:r>
              <a:rPr lang="en-US" sz="2200" dirty="0" smtClean="0">
                <a:solidFill>
                  <a:schemeClr val="bg1"/>
                </a:solidFill>
              </a:rPr>
              <a:t>           estimate local blur kernels </a:t>
            </a:r>
            <a:r>
              <a:rPr lang="en-US" sz="1700" dirty="0">
                <a:solidFill>
                  <a:prstClr val="white"/>
                </a:solidFill>
              </a:rPr>
              <a:t>[Joshi 08</a:t>
            </a:r>
            <a:r>
              <a:rPr lang="en-US" sz="1700" dirty="0" smtClean="0">
                <a:solidFill>
                  <a:prstClr val="white"/>
                </a:solidFill>
              </a:rPr>
              <a:t>]</a:t>
            </a:r>
          </a:p>
          <a:p>
            <a:pPr lvl="0"/>
            <a:r>
              <a:rPr lang="en-US" sz="2200" dirty="0" smtClean="0">
                <a:solidFill>
                  <a:schemeClr val="bg1"/>
                </a:solidFill>
              </a:rPr>
              <a:t>   3. repeat</a:t>
            </a:r>
            <a:endParaRPr lang="en-US" sz="2200" dirty="0">
              <a:solidFill>
                <a:schemeClr val="bg1"/>
              </a:solidFill>
            </a:endParaRPr>
          </a:p>
        </p:txBody>
      </p:sp>
      <p:pic>
        <p:nvPicPr>
          <p:cNvPr id="22" name="Picture 21"/>
          <p:cNvPicPr>
            <a:picLocks noChangeAspect="1"/>
          </p:cNvPicPr>
          <p:nvPr/>
        </p:nvPicPr>
        <p:blipFill>
          <a:blip r:embed="rId5"/>
          <a:stretch>
            <a:fillRect/>
          </a:stretch>
        </p:blipFill>
        <p:spPr>
          <a:xfrm>
            <a:off x="6448666" y="1364083"/>
            <a:ext cx="279400" cy="241300"/>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6"/>
          <a:stretch>
            <a:fillRect/>
          </a:stretch>
        </p:blipFill>
        <p:spPr>
          <a:xfrm>
            <a:off x="5167423" y="1692222"/>
            <a:ext cx="3403600" cy="330200"/>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7"/>
          <a:stretch>
            <a:fillRect/>
          </a:stretch>
        </p:blipFill>
        <p:spPr>
          <a:xfrm>
            <a:off x="6219764" y="4479319"/>
            <a:ext cx="2065175" cy="245855"/>
          </a:xfrm>
          <a:prstGeom prst="rect">
            <a:avLst/>
          </a:prstGeom>
        </p:spPr>
      </p:pic>
      <p:pic>
        <p:nvPicPr>
          <p:cNvPr id="3" name="Picture 2"/>
          <p:cNvPicPr>
            <a:picLocks noChangeAspect="1"/>
          </p:cNvPicPr>
          <p:nvPr/>
        </p:nvPicPr>
        <p:blipFill>
          <a:blip r:embed="rId8"/>
          <a:stretch>
            <a:fillRect/>
          </a:stretch>
        </p:blipFill>
        <p:spPr>
          <a:xfrm>
            <a:off x="5818954" y="4420374"/>
            <a:ext cx="315146" cy="252117"/>
          </a:xfrm>
          <a:prstGeom prst="rect">
            <a:avLst/>
          </a:prstGeom>
        </p:spPr>
      </p:pic>
    </p:spTree>
    <p:extLst>
      <p:ext uri="{BB962C8B-B14F-4D97-AF65-F5344CB8AC3E}">
        <p14:creationId xmlns:p14="http://schemas.microsoft.com/office/powerpoint/2010/main" val="2664794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21"/>
                                        </p:tgtEl>
                                        <p:attrNameLst>
                                          <p:attrName>style.opacity</p:attrName>
                                        </p:attrNameLst>
                                      </p:cBhvr>
                                      <p:to>
                                        <p:strVal val="0.25"/>
                                      </p:to>
                                    </p:set>
                                    <p:animEffect filter="image" prLst="opacity: 0.25">
                                      <p:cBhvr rctx="IE">
                                        <p:cTn id="7" dur="indefinite"/>
                                        <p:tgtEl>
                                          <p:spTgt spid="21"/>
                                        </p:tgtEl>
                                      </p:cBhvr>
                                    </p:animEffect>
                                  </p:childTnLst>
                                </p:cTn>
                              </p:par>
                              <p:par>
                                <p:cTn id="8" presetID="9" presetClass="emph" presetSubtype="0" nodeType="withEffect">
                                  <p:stCondLst>
                                    <p:cond delay="0"/>
                                  </p:stCondLst>
                                  <p:childTnLst>
                                    <p:set>
                                      <p:cBhvr rctx="PPT">
                                        <p:cTn id="9" dur="indefinite"/>
                                        <p:tgtEl>
                                          <p:spTgt spid="22"/>
                                        </p:tgtEl>
                                        <p:attrNameLst>
                                          <p:attrName>style.opacity</p:attrName>
                                        </p:attrNameLst>
                                      </p:cBhvr>
                                      <p:to>
                                        <p:strVal val="0.25"/>
                                      </p:to>
                                    </p:set>
                                    <p:animEffect filter="image" prLst="opacity: 0.25">
                                      <p:cBhvr rctx="IE">
                                        <p:cTn id="10" dur="indefinite"/>
                                        <p:tgtEl>
                                          <p:spTgt spid="22"/>
                                        </p:tgtEl>
                                      </p:cBhvr>
                                    </p:animEffect>
                                  </p:childTnLst>
                                </p:cTn>
                              </p:par>
                              <p:par>
                                <p:cTn id="11" presetID="9" presetClass="emph" presetSubtype="0" nodeType="withEffect">
                                  <p:stCondLst>
                                    <p:cond delay="0"/>
                                  </p:stCondLst>
                                  <p:childTnLst>
                                    <p:set>
                                      <p:cBhvr rctx="PPT">
                                        <p:cTn id="12" dur="indefinite"/>
                                        <p:tgtEl>
                                          <p:spTgt spid="28"/>
                                        </p:tgtEl>
                                        <p:attrNameLst>
                                          <p:attrName>style.opacity</p:attrName>
                                        </p:attrNameLst>
                                      </p:cBhvr>
                                      <p:to>
                                        <p:strVal val="0.25"/>
                                      </p:to>
                                    </p:set>
                                    <p:animEffect filter="image" prLst="opacity: 0.25">
                                      <p:cBhvr rctx="IE">
                                        <p:cTn id="13" dur="indefinite"/>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64" y="859413"/>
            <a:ext cx="7949355" cy="5299570"/>
          </a:xfrm>
          <a:prstGeom prst="rect">
            <a:avLst/>
          </a:prstGeom>
          <a:ln>
            <a:solidFill>
              <a:srgbClr val="FFFFFF"/>
            </a:solidFill>
          </a:ln>
        </p:spPr>
      </p:pic>
      <p:sp>
        <p:nvSpPr>
          <p:cNvPr id="31" name="Rectangle 30"/>
          <p:cNvSpPr/>
          <p:nvPr/>
        </p:nvSpPr>
        <p:spPr>
          <a:xfrm>
            <a:off x="986319" y="864006"/>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8287070" y="5548297"/>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986319" y="332735"/>
            <a:ext cx="4203541" cy="523220"/>
          </a:xfrm>
          <a:prstGeom prst="rect">
            <a:avLst/>
          </a:prstGeom>
          <a:noFill/>
        </p:spPr>
        <p:txBody>
          <a:bodyPr wrap="square" rtlCol="0">
            <a:spAutoFit/>
          </a:bodyPr>
          <a:lstStyle/>
          <a:p>
            <a:r>
              <a:rPr lang="en-US" sz="2800" dirty="0" smtClean="0">
                <a:solidFill>
                  <a:srgbClr val="FFF482"/>
                </a:solidFill>
              </a:rPr>
              <a:t>fitted depth = -20 </a:t>
            </a:r>
            <a:r>
              <a:rPr lang="en-US" sz="2800" dirty="0" err="1" smtClean="0">
                <a:solidFill>
                  <a:srgbClr val="FFF482"/>
                </a:solidFill>
              </a:rPr>
              <a:t>DoF</a:t>
            </a:r>
            <a:r>
              <a:rPr lang="en-US" sz="2800" dirty="0" smtClean="0">
                <a:solidFill>
                  <a:srgbClr val="FFF482"/>
                </a:solidFill>
              </a:rPr>
              <a:t>		</a:t>
            </a:r>
            <a:endParaRPr lang="en-US" sz="2800" dirty="0">
              <a:solidFill>
                <a:srgbClr val="FFF482"/>
              </a:solidFill>
            </a:endParaRPr>
          </a:p>
        </p:txBody>
      </p:sp>
      <p:sp>
        <p:nvSpPr>
          <p:cNvPr id="52" name="Rectangle 51"/>
          <p:cNvSpPr/>
          <p:nvPr/>
        </p:nvSpPr>
        <p:spPr>
          <a:xfrm>
            <a:off x="1637500" y="2866717"/>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635889" y="4194840"/>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4284029" y="2879423"/>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3131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64" y="859413"/>
            <a:ext cx="7949355" cy="5299570"/>
          </a:xfrm>
          <a:prstGeom prst="rect">
            <a:avLst/>
          </a:prstGeom>
          <a:ln>
            <a:solidFill>
              <a:srgbClr val="FFFFFF"/>
            </a:solid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7" y="1552479"/>
            <a:ext cx="7949355" cy="5299570"/>
          </a:xfrm>
          <a:prstGeom prst="rect">
            <a:avLst/>
          </a:prstGeom>
          <a:ln>
            <a:solidFill>
              <a:schemeClr val="bg1"/>
            </a:solidFill>
          </a:ln>
        </p:spPr>
      </p:pic>
      <p:pic>
        <p:nvPicPr>
          <p:cNvPr id="26" name="Picture 25"/>
          <p:cNvPicPr>
            <a:picLocks noChangeAspect="1"/>
          </p:cNvPicPr>
          <p:nvPr/>
        </p:nvPicPr>
        <p:blipFill>
          <a:blip r:embed="rId5"/>
          <a:stretch>
            <a:fillRect/>
          </a:stretch>
        </p:blipFill>
        <p:spPr>
          <a:xfrm>
            <a:off x="2674040" y="3281081"/>
            <a:ext cx="1738151" cy="1738151"/>
          </a:xfrm>
          <a:prstGeom prst="rect">
            <a:avLst/>
          </a:prstGeom>
          <a:ln>
            <a:solidFill>
              <a:srgbClr val="FFFF00"/>
            </a:solidFill>
          </a:ln>
        </p:spPr>
      </p:pic>
      <p:sp>
        <p:nvSpPr>
          <p:cNvPr id="30" name="Rectangle 29"/>
          <p:cNvSpPr/>
          <p:nvPr/>
        </p:nvSpPr>
        <p:spPr>
          <a:xfrm>
            <a:off x="248742" y="1566134"/>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986319" y="864006"/>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1637500" y="1463431"/>
            <a:ext cx="1036540" cy="181765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35087" y="2170152"/>
            <a:ext cx="462254" cy="11109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533261" y="6253982"/>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H="1" flipV="1">
            <a:off x="6650184" y="5025659"/>
            <a:ext cx="883077" cy="122832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8287070" y="5548297"/>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H="1" flipV="1">
            <a:off x="8577556" y="5019232"/>
            <a:ext cx="333386" cy="52906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6774825" y="3281080"/>
            <a:ext cx="1802731" cy="1744579"/>
          </a:xfrm>
          <a:prstGeom prst="rect">
            <a:avLst/>
          </a:prstGeom>
          <a:ln>
            <a:solidFill>
              <a:srgbClr val="FFFF00"/>
            </a:solidFill>
          </a:ln>
        </p:spPr>
      </p:pic>
      <p:pic>
        <p:nvPicPr>
          <p:cNvPr id="44" name="Picture 43"/>
          <p:cNvPicPr>
            <a:picLocks noChangeAspect="1"/>
          </p:cNvPicPr>
          <p:nvPr/>
        </p:nvPicPr>
        <p:blipFill>
          <a:blip r:embed="rId8"/>
          <a:stretch>
            <a:fillRect/>
          </a:stretch>
        </p:blipFill>
        <p:spPr>
          <a:xfrm>
            <a:off x="712064" y="3270411"/>
            <a:ext cx="1744578" cy="1744578"/>
          </a:xfrm>
          <a:prstGeom prst="rect">
            <a:avLst/>
          </a:prstGeom>
          <a:noFill/>
          <a:ln w="19050" cmpd="sng">
            <a:solidFill>
              <a:srgbClr val="FF0000"/>
            </a:solidFill>
          </a:ln>
        </p:spPr>
      </p:pic>
      <p:pic>
        <p:nvPicPr>
          <p:cNvPr id="45" name="Picture 44"/>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4847453" y="3270411"/>
            <a:ext cx="1802731" cy="1744578"/>
          </a:xfrm>
          <a:prstGeom prst="rect">
            <a:avLst/>
          </a:prstGeom>
          <a:ln>
            <a:solidFill>
              <a:srgbClr val="FF0000"/>
            </a:solidFill>
          </a:ln>
        </p:spPr>
      </p:pic>
      <p:sp>
        <p:nvSpPr>
          <p:cNvPr id="46" name="Rectangle 45"/>
          <p:cNvSpPr/>
          <p:nvPr/>
        </p:nvSpPr>
        <p:spPr>
          <a:xfrm>
            <a:off x="712064" y="4558939"/>
            <a:ext cx="1862866" cy="461665"/>
          </a:xfrm>
          <a:prstGeom prst="rect">
            <a:avLst/>
          </a:prstGeom>
        </p:spPr>
        <p:txBody>
          <a:bodyPr wrap="square">
            <a:spAutoFit/>
          </a:bodyPr>
          <a:lstStyle/>
          <a:p>
            <a:pPr algn="ctr"/>
            <a:r>
              <a:rPr lang="en-US" sz="2400" dirty="0" smtClean="0">
                <a:solidFill>
                  <a:srgbClr val="FFFFFF"/>
                </a:solidFill>
              </a:rPr>
              <a:t>fitted</a:t>
            </a:r>
            <a:endParaRPr lang="en-US" sz="2400" dirty="0">
              <a:solidFill>
                <a:srgbClr val="FFFFFF"/>
              </a:solidFill>
            </a:endParaRPr>
          </a:p>
        </p:txBody>
      </p:sp>
      <p:sp>
        <p:nvSpPr>
          <p:cNvPr id="47" name="Rectangle 46"/>
          <p:cNvSpPr/>
          <p:nvPr/>
        </p:nvSpPr>
        <p:spPr>
          <a:xfrm>
            <a:off x="6732833" y="4563994"/>
            <a:ext cx="1862866" cy="461665"/>
          </a:xfrm>
          <a:prstGeom prst="rect">
            <a:avLst/>
          </a:prstGeom>
        </p:spPr>
        <p:txBody>
          <a:bodyPr wrap="square">
            <a:spAutoFit/>
          </a:bodyPr>
          <a:lstStyle/>
          <a:p>
            <a:pPr algn="ctr"/>
            <a:r>
              <a:rPr lang="en-US" sz="2400" dirty="0" smtClean="0">
                <a:solidFill>
                  <a:srgbClr val="FFFFFF"/>
                </a:solidFill>
              </a:rPr>
              <a:t>ground truth</a:t>
            </a:r>
            <a:endParaRPr lang="en-US" sz="2400" dirty="0">
              <a:solidFill>
                <a:srgbClr val="FFFFFF"/>
              </a:solidFill>
            </a:endParaRPr>
          </a:p>
        </p:txBody>
      </p:sp>
      <p:sp>
        <p:nvSpPr>
          <p:cNvPr id="48" name="Rectangle 47"/>
          <p:cNvSpPr/>
          <p:nvPr/>
        </p:nvSpPr>
        <p:spPr>
          <a:xfrm>
            <a:off x="4768656" y="4545877"/>
            <a:ext cx="1862866" cy="461665"/>
          </a:xfrm>
          <a:prstGeom prst="rect">
            <a:avLst/>
          </a:prstGeom>
        </p:spPr>
        <p:txBody>
          <a:bodyPr wrap="square">
            <a:spAutoFit/>
          </a:bodyPr>
          <a:lstStyle/>
          <a:p>
            <a:pPr algn="ctr"/>
            <a:r>
              <a:rPr lang="en-US" sz="2400" dirty="0" smtClean="0">
                <a:solidFill>
                  <a:srgbClr val="FFFFFF"/>
                </a:solidFill>
              </a:rPr>
              <a:t>fitted</a:t>
            </a:r>
            <a:endParaRPr lang="en-US" sz="2400" dirty="0">
              <a:solidFill>
                <a:srgbClr val="FFFFFF"/>
              </a:solidFill>
            </a:endParaRPr>
          </a:p>
        </p:txBody>
      </p:sp>
      <p:sp>
        <p:nvSpPr>
          <p:cNvPr id="49" name="Rectangle 48"/>
          <p:cNvSpPr/>
          <p:nvPr/>
        </p:nvSpPr>
        <p:spPr>
          <a:xfrm>
            <a:off x="2565182" y="4564020"/>
            <a:ext cx="1862866" cy="461665"/>
          </a:xfrm>
          <a:prstGeom prst="rect">
            <a:avLst/>
          </a:prstGeom>
        </p:spPr>
        <p:txBody>
          <a:bodyPr wrap="square">
            <a:spAutoFit/>
          </a:bodyPr>
          <a:lstStyle/>
          <a:p>
            <a:pPr algn="ctr"/>
            <a:r>
              <a:rPr lang="en-US" sz="2400" dirty="0" smtClean="0">
                <a:solidFill>
                  <a:srgbClr val="FFFFFF"/>
                </a:solidFill>
              </a:rPr>
              <a:t>ground truth</a:t>
            </a:r>
            <a:endParaRPr lang="en-US" sz="2400" dirty="0">
              <a:solidFill>
                <a:srgbClr val="FFFFFF"/>
              </a:solidFill>
            </a:endParaRPr>
          </a:p>
        </p:txBody>
      </p:sp>
      <p:sp>
        <p:nvSpPr>
          <p:cNvPr id="50" name="TextBox 49"/>
          <p:cNvSpPr txBox="1"/>
          <p:nvPr/>
        </p:nvSpPr>
        <p:spPr>
          <a:xfrm>
            <a:off x="4718478" y="333538"/>
            <a:ext cx="4203541" cy="523220"/>
          </a:xfrm>
          <a:prstGeom prst="rect">
            <a:avLst/>
          </a:prstGeom>
          <a:noFill/>
        </p:spPr>
        <p:txBody>
          <a:bodyPr wrap="square" rtlCol="0">
            <a:spAutoFit/>
          </a:bodyPr>
          <a:lstStyle/>
          <a:p>
            <a:r>
              <a:rPr lang="en-US" sz="2800" dirty="0" smtClean="0">
                <a:solidFill>
                  <a:srgbClr val="FF0000"/>
                </a:solidFill>
              </a:rPr>
              <a:t>predicted depth = -20 </a:t>
            </a:r>
            <a:r>
              <a:rPr lang="en-US" sz="2800" dirty="0" err="1" smtClean="0">
                <a:solidFill>
                  <a:srgbClr val="FF0000"/>
                </a:solidFill>
              </a:rPr>
              <a:t>DoF</a:t>
            </a:r>
            <a:endParaRPr lang="en-US" sz="2800" dirty="0">
              <a:solidFill>
                <a:srgbClr val="FF0000"/>
              </a:solidFill>
            </a:endParaRPr>
          </a:p>
        </p:txBody>
      </p:sp>
      <p:sp>
        <p:nvSpPr>
          <p:cNvPr id="51" name="TextBox 50"/>
          <p:cNvSpPr txBox="1"/>
          <p:nvPr/>
        </p:nvSpPr>
        <p:spPr>
          <a:xfrm>
            <a:off x="986319" y="332735"/>
            <a:ext cx="4203541" cy="523220"/>
          </a:xfrm>
          <a:prstGeom prst="rect">
            <a:avLst/>
          </a:prstGeom>
          <a:noFill/>
        </p:spPr>
        <p:txBody>
          <a:bodyPr wrap="square" rtlCol="0">
            <a:spAutoFit/>
          </a:bodyPr>
          <a:lstStyle/>
          <a:p>
            <a:r>
              <a:rPr lang="en-US" sz="2800" dirty="0" smtClean="0">
                <a:solidFill>
                  <a:srgbClr val="FFF482"/>
                </a:solidFill>
              </a:rPr>
              <a:t>fitted depth = -20 </a:t>
            </a:r>
            <a:r>
              <a:rPr lang="en-US" sz="2800" dirty="0" err="1" smtClean="0">
                <a:solidFill>
                  <a:srgbClr val="FFF482"/>
                </a:solidFill>
              </a:rPr>
              <a:t>DoF</a:t>
            </a:r>
            <a:r>
              <a:rPr lang="en-US" sz="2800" dirty="0" smtClean="0">
                <a:solidFill>
                  <a:srgbClr val="FFF482"/>
                </a:solidFill>
              </a:rPr>
              <a:t>		</a:t>
            </a:r>
            <a:endParaRPr lang="en-US" sz="2800" dirty="0">
              <a:solidFill>
                <a:srgbClr val="FFF482"/>
              </a:solidFill>
            </a:endParaRPr>
          </a:p>
        </p:txBody>
      </p:sp>
    </p:spTree>
    <p:extLst>
      <p:ext uri="{BB962C8B-B14F-4D97-AF65-F5344CB8AC3E}">
        <p14:creationId xmlns:p14="http://schemas.microsoft.com/office/powerpoint/2010/main" val="83702701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64" y="859413"/>
            <a:ext cx="7949355" cy="5299570"/>
          </a:xfrm>
          <a:prstGeom prst="rect">
            <a:avLst/>
          </a:prstGeom>
          <a:ln>
            <a:solidFill>
              <a:srgbClr val="FFFFFF"/>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42" y="1552356"/>
            <a:ext cx="7949355" cy="5299570"/>
          </a:xfrm>
          <a:prstGeom prst="rect">
            <a:avLst/>
          </a:prstGeom>
          <a:ln>
            <a:solidFill>
              <a:srgbClr val="FFFFFF"/>
            </a:solidFill>
          </a:ln>
        </p:spPr>
      </p:pic>
      <p:sp>
        <p:nvSpPr>
          <p:cNvPr id="12" name="Rectangle 11"/>
          <p:cNvSpPr/>
          <p:nvPr/>
        </p:nvSpPr>
        <p:spPr>
          <a:xfrm>
            <a:off x="8284493" y="2889414"/>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4323878" y="3117998"/>
            <a:ext cx="1757462" cy="1757462"/>
          </a:xfrm>
          <a:prstGeom prst="rect">
            <a:avLst/>
          </a:prstGeom>
          <a:ln>
            <a:solidFill>
              <a:srgbClr val="FFFF00"/>
            </a:solidFill>
          </a:ln>
        </p:spPr>
      </p:pic>
      <p:pic>
        <p:nvPicPr>
          <p:cNvPr id="17" name="Picture 16"/>
          <p:cNvPicPr>
            <a:picLocks noChangeAspect="1"/>
          </p:cNvPicPr>
          <p:nvPr/>
        </p:nvPicPr>
        <p:blipFill>
          <a:blip r:embed="rId6"/>
          <a:stretch>
            <a:fillRect/>
          </a:stretch>
        </p:blipFill>
        <p:spPr>
          <a:xfrm>
            <a:off x="2347178" y="3096310"/>
            <a:ext cx="1800043" cy="1800043"/>
          </a:xfrm>
          <a:prstGeom prst="rect">
            <a:avLst/>
          </a:prstGeom>
          <a:ln>
            <a:solidFill>
              <a:srgbClr val="FF0000"/>
            </a:solidFill>
          </a:ln>
        </p:spPr>
      </p:pic>
      <p:sp>
        <p:nvSpPr>
          <p:cNvPr id="20" name="Rectangle 19"/>
          <p:cNvSpPr/>
          <p:nvPr/>
        </p:nvSpPr>
        <p:spPr>
          <a:xfrm>
            <a:off x="7546916" y="3598123"/>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383499" y="4429607"/>
            <a:ext cx="1862866" cy="461665"/>
          </a:xfrm>
          <a:prstGeom prst="rect">
            <a:avLst/>
          </a:prstGeom>
        </p:spPr>
        <p:txBody>
          <a:bodyPr wrap="square">
            <a:spAutoFit/>
          </a:bodyPr>
          <a:lstStyle/>
          <a:p>
            <a:pPr algn="ctr"/>
            <a:r>
              <a:rPr lang="en-US" sz="2400" dirty="0" smtClean="0">
                <a:solidFill>
                  <a:srgbClr val="FFFFFF"/>
                </a:solidFill>
              </a:rPr>
              <a:t>predicted</a:t>
            </a:r>
            <a:endParaRPr lang="en-US" sz="2400" dirty="0">
              <a:solidFill>
                <a:srgbClr val="FFFFFF"/>
              </a:solidFill>
            </a:endParaRPr>
          </a:p>
        </p:txBody>
      </p:sp>
      <p:sp>
        <p:nvSpPr>
          <p:cNvPr id="13" name="Rectangle 12"/>
          <p:cNvSpPr/>
          <p:nvPr/>
        </p:nvSpPr>
        <p:spPr>
          <a:xfrm>
            <a:off x="4236617" y="4434688"/>
            <a:ext cx="1862866" cy="461665"/>
          </a:xfrm>
          <a:prstGeom prst="rect">
            <a:avLst/>
          </a:prstGeom>
        </p:spPr>
        <p:txBody>
          <a:bodyPr wrap="square">
            <a:spAutoFit/>
          </a:bodyPr>
          <a:lstStyle/>
          <a:p>
            <a:pPr algn="ctr"/>
            <a:r>
              <a:rPr lang="en-US" sz="2400" dirty="0" smtClean="0">
                <a:solidFill>
                  <a:srgbClr val="FFFFFF"/>
                </a:solidFill>
              </a:rPr>
              <a:t>ground truth</a:t>
            </a:r>
            <a:endParaRPr lang="en-US" sz="2400" dirty="0">
              <a:solidFill>
                <a:srgbClr val="FFFFFF"/>
              </a:solidFill>
            </a:endParaRPr>
          </a:p>
        </p:txBody>
      </p:sp>
      <p:sp>
        <p:nvSpPr>
          <p:cNvPr id="14" name="TextBox 13"/>
          <p:cNvSpPr txBox="1"/>
          <p:nvPr/>
        </p:nvSpPr>
        <p:spPr>
          <a:xfrm>
            <a:off x="4718478" y="333538"/>
            <a:ext cx="4203541" cy="523220"/>
          </a:xfrm>
          <a:prstGeom prst="rect">
            <a:avLst/>
          </a:prstGeom>
          <a:noFill/>
        </p:spPr>
        <p:txBody>
          <a:bodyPr wrap="square" rtlCol="0">
            <a:spAutoFit/>
          </a:bodyPr>
          <a:lstStyle/>
          <a:p>
            <a:r>
              <a:rPr lang="en-US" sz="2800" dirty="0" smtClean="0">
                <a:solidFill>
                  <a:srgbClr val="FF0000"/>
                </a:solidFill>
              </a:rPr>
              <a:t>predicted depth = 0 </a:t>
            </a:r>
            <a:r>
              <a:rPr lang="en-US" sz="2800" dirty="0" err="1" smtClean="0">
                <a:solidFill>
                  <a:srgbClr val="FF0000"/>
                </a:solidFill>
              </a:rPr>
              <a:t>DoF</a:t>
            </a:r>
            <a:endParaRPr lang="en-US" sz="2800" dirty="0">
              <a:solidFill>
                <a:srgbClr val="FF0000"/>
              </a:solidFill>
            </a:endParaRPr>
          </a:p>
        </p:txBody>
      </p:sp>
      <p:sp>
        <p:nvSpPr>
          <p:cNvPr id="15" name="TextBox 14"/>
          <p:cNvSpPr txBox="1"/>
          <p:nvPr/>
        </p:nvSpPr>
        <p:spPr>
          <a:xfrm>
            <a:off x="986319" y="332735"/>
            <a:ext cx="4203541" cy="523220"/>
          </a:xfrm>
          <a:prstGeom prst="rect">
            <a:avLst/>
          </a:prstGeom>
          <a:noFill/>
        </p:spPr>
        <p:txBody>
          <a:bodyPr wrap="square" rtlCol="0">
            <a:spAutoFit/>
          </a:bodyPr>
          <a:lstStyle/>
          <a:p>
            <a:r>
              <a:rPr lang="en-US" sz="2800" dirty="0" smtClean="0">
                <a:solidFill>
                  <a:srgbClr val="FFF482"/>
                </a:solidFill>
              </a:rPr>
              <a:t>fitted depth = -20 </a:t>
            </a:r>
            <a:r>
              <a:rPr lang="en-US" sz="2800" dirty="0" err="1" smtClean="0">
                <a:solidFill>
                  <a:srgbClr val="FFF482"/>
                </a:solidFill>
              </a:rPr>
              <a:t>DoF</a:t>
            </a:r>
            <a:r>
              <a:rPr lang="en-US" sz="2800" dirty="0" smtClean="0">
                <a:solidFill>
                  <a:srgbClr val="FFF482"/>
                </a:solidFill>
              </a:rPr>
              <a:t>		</a:t>
            </a:r>
            <a:endParaRPr lang="en-US" sz="2800" dirty="0">
              <a:solidFill>
                <a:srgbClr val="FFF482"/>
              </a:solidFill>
            </a:endParaRPr>
          </a:p>
        </p:txBody>
      </p:sp>
    </p:spTree>
    <p:extLst>
      <p:ext uri="{BB962C8B-B14F-4D97-AF65-F5344CB8AC3E}">
        <p14:creationId xmlns:p14="http://schemas.microsoft.com/office/powerpoint/2010/main" val="2107448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64" y="859413"/>
            <a:ext cx="7949355" cy="5299570"/>
          </a:xfrm>
          <a:prstGeom prst="rect">
            <a:avLst/>
          </a:prstGeom>
          <a:ln>
            <a:solidFill>
              <a:srgbClr val="FFFFFF"/>
            </a:solid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7" y="1552479"/>
            <a:ext cx="7949355" cy="5299570"/>
          </a:xfrm>
          <a:prstGeom prst="rect">
            <a:avLst/>
          </a:prstGeom>
          <a:ln>
            <a:solidFill>
              <a:schemeClr val="bg1"/>
            </a:solidFill>
          </a:ln>
        </p:spPr>
      </p:pic>
      <p:sp>
        <p:nvSpPr>
          <p:cNvPr id="6" name="Rectangle 5"/>
          <p:cNvSpPr/>
          <p:nvPr/>
        </p:nvSpPr>
        <p:spPr>
          <a:xfrm>
            <a:off x="7546916" y="3598123"/>
            <a:ext cx="651181" cy="604018"/>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284493" y="2889414"/>
            <a:ext cx="651181" cy="604018"/>
          </a:xfrm>
          <a:prstGeom prst="rect">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2370735" y="3107894"/>
            <a:ext cx="1754040" cy="1754040"/>
          </a:xfrm>
          <a:prstGeom prst="rect">
            <a:avLst/>
          </a:prstGeom>
          <a:noFill/>
          <a:ln w="19050" cmpd="sng">
            <a:solidFill>
              <a:srgbClr val="FF0000"/>
            </a:solidFill>
          </a:ln>
        </p:spPr>
      </p:pic>
      <p:pic>
        <p:nvPicPr>
          <p:cNvPr id="7" name="Picture 6"/>
          <p:cNvPicPr>
            <a:picLocks noChangeAspect="1"/>
          </p:cNvPicPr>
          <p:nvPr/>
        </p:nvPicPr>
        <p:blipFill>
          <a:blip r:embed="rId6"/>
          <a:stretch>
            <a:fillRect/>
          </a:stretch>
        </p:blipFill>
        <p:spPr>
          <a:xfrm>
            <a:off x="4340863" y="3107894"/>
            <a:ext cx="1775728" cy="1775728"/>
          </a:xfrm>
          <a:prstGeom prst="rect">
            <a:avLst/>
          </a:prstGeom>
          <a:noFill/>
          <a:ln w="19050" cmpd="sng">
            <a:solidFill>
              <a:srgbClr val="FFFF00"/>
            </a:solidFill>
          </a:ln>
        </p:spPr>
      </p:pic>
      <p:sp>
        <p:nvSpPr>
          <p:cNvPr id="10" name="Rectangle 9"/>
          <p:cNvSpPr/>
          <p:nvPr/>
        </p:nvSpPr>
        <p:spPr>
          <a:xfrm>
            <a:off x="2423568" y="4421957"/>
            <a:ext cx="1862866" cy="461665"/>
          </a:xfrm>
          <a:prstGeom prst="rect">
            <a:avLst/>
          </a:prstGeom>
        </p:spPr>
        <p:txBody>
          <a:bodyPr wrap="square">
            <a:spAutoFit/>
          </a:bodyPr>
          <a:lstStyle/>
          <a:p>
            <a:pPr algn="ctr"/>
            <a:r>
              <a:rPr lang="en-US" sz="2400" dirty="0" smtClean="0">
                <a:solidFill>
                  <a:srgbClr val="FFFFFF"/>
                </a:solidFill>
              </a:rPr>
              <a:t>predicted</a:t>
            </a:r>
            <a:endParaRPr lang="en-US" sz="2400" dirty="0">
              <a:solidFill>
                <a:srgbClr val="FFFFFF"/>
              </a:solidFill>
            </a:endParaRPr>
          </a:p>
        </p:txBody>
      </p:sp>
      <p:sp>
        <p:nvSpPr>
          <p:cNvPr id="14" name="Rectangle 13"/>
          <p:cNvSpPr/>
          <p:nvPr/>
        </p:nvSpPr>
        <p:spPr>
          <a:xfrm>
            <a:off x="4276686" y="4427038"/>
            <a:ext cx="1862866" cy="461665"/>
          </a:xfrm>
          <a:prstGeom prst="rect">
            <a:avLst/>
          </a:prstGeom>
        </p:spPr>
        <p:txBody>
          <a:bodyPr wrap="square">
            <a:spAutoFit/>
          </a:bodyPr>
          <a:lstStyle/>
          <a:p>
            <a:pPr algn="ctr"/>
            <a:r>
              <a:rPr lang="en-US" sz="2400" dirty="0" smtClean="0">
                <a:solidFill>
                  <a:srgbClr val="FFFFFF"/>
                </a:solidFill>
              </a:rPr>
              <a:t>ground truth</a:t>
            </a:r>
            <a:endParaRPr lang="en-US" sz="2400" dirty="0">
              <a:solidFill>
                <a:srgbClr val="FFFFFF"/>
              </a:solidFill>
            </a:endParaRPr>
          </a:p>
        </p:txBody>
      </p:sp>
      <p:sp>
        <p:nvSpPr>
          <p:cNvPr id="15" name="TextBox 14"/>
          <p:cNvSpPr txBox="1"/>
          <p:nvPr/>
        </p:nvSpPr>
        <p:spPr>
          <a:xfrm>
            <a:off x="4718478" y="333538"/>
            <a:ext cx="4203541" cy="523220"/>
          </a:xfrm>
          <a:prstGeom prst="rect">
            <a:avLst/>
          </a:prstGeom>
          <a:noFill/>
        </p:spPr>
        <p:txBody>
          <a:bodyPr wrap="square" rtlCol="0">
            <a:spAutoFit/>
          </a:bodyPr>
          <a:lstStyle/>
          <a:p>
            <a:r>
              <a:rPr lang="en-US" sz="2800" dirty="0" smtClean="0">
                <a:solidFill>
                  <a:srgbClr val="FF0000"/>
                </a:solidFill>
              </a:rPr>
              <a:t>predicted depth = 20 </a:t>
            </a:r>
            <a:r>
              <a:rPr lang="en-US" sz="2800" dirty="0" err="1" smtClean="0">
                <a:solidFill>
                  <a:srgbClr val="FF0000"/>
                </a:solidFill>
              </a:rPr>
              <a:t>DoF</a:t>
            </a:r>
            <a:endParaRPr lang="en-US" sz="2800" dirty="0">
              <a:solidFill>
                <a:srgbClr val="FF0000"/>
              </a:solidFill>
            </a:endParaRPr>
          </a:p>
        </p:txBody>
      </p:sp>
      <p:sp>
        <p:nvSpPr>
          <p:cNvPr id="16" name="TextBox 15"/>
          <p:cNvSpPr txBox="1"/>
          <p:nvPr/>
        </p:nvSpPr>
        <p:spPr>
          <a:xfrm>
            <a:off x="986319" y="332735"/>
            <a:ext cx="4203541" cy="523220"/>
          </a:xfrm>
          <a:prstGeom prst="rect">
            <a:avLst/>
          </a:prstGeom>
          <a:noFill/>
        </p:spPr>
        <p:txBody>
          <a:bodyPr wrap="square" rtlCol="0">
            <a:spAutoFit/>
          </a:bodyPr>
          <a:lstStyle/>
          <a:p>
            <a:r>
              <a:rPr lang="en-US" sz="2800" dirty="0" smtClean="0">
                <a:solidFill>
                  <a:srgbClr val="FFF482"/>
                </a:solidFill>
              </a:rPr>
              <a:t>fitted depth = -20 </a:t>
            </a:r>
            <a:r>
              <a:rPr lang="en-US" sz="2800" dirty="0" err="1" smtClean="0">
                <a:solidFill>
                  <a:srgbClr val="FFF482"/>
                </a:solidFill>
              </a:rPr>
              <a:t>DoF</a:t>
            </a:r>
            <a:r>
              <a:rPr lang="en-US" sz="2800" dirty="0" smtClean="0">
                <a:solidFill>
                  <a:srgbClr val="FFF482"/>
                </a:solidFill>
              </a:rPr>
              <a:t>		</a:t>
            </a:r>
            <a:endParaRPr lang="en-US" sz="2800" dirty="0">
              <a:solidFill>
                <a:srgbClr val="FFF482"/>
              </a:solidFill>
            </a:endParaRPr>
          </a:p>
        </p:txBody>
      </p:sp>
    </p:spTree>
    <p:extLst>
      <p:ext uri="{BB962C8B-B14F-4D97-AF65-F5344CB8AC3E}">
        <p14:creationId xmlns:p14="http://schemas.microsoft.com/office/powerpoint/2010/main" val="13819860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2846" t="4875" r="4415" b="9148"/>
          <a:stretch/>
        </p:blipFill>
        <p:spPr>
          <a:xfrm>
            <a:off x="989050" y="1141572"/>
            <a:ext cx="4466857" cy="4377669"/>
          </a:xfrm>
          <a:prstGeom prst="rect">
            <a:avLst/>
          </a:prstGeom>
        </p:spPr>
      </p:pic>
      <p:sp>
        <p:nvSpPr>
          <p:cNvPr id="2" name="Title 1"/>
          <p:cNvSpPr>
            <a:spLocks noGrp="1"/>
          </p:cNvSpPr>
          <p:nvPr>
            <p:ph type="title"/>
          </p:nvPr>
        </p:nvSpPr>
        <p:spPr/>
        <p:txBody>
          <a:bodyPr>
            <a:normAutofit/>
          </a:bodyPr>
          <a:lstStyle/>
          <a:p>
            <a:r>
              <a:rPr lang="en-US" dirty="0" smtClean="0"/>
              <a:t>quantitative evaluation (K=5)</a:t>
            </a:r>
            <a:endParaRPr lang="en-US" dirty="0"/>
          </a:p>
        </p:txBody>
      </p:sp>
      <p:cxnSp>
        <p:nvCxnSpPr>
          <p:cNvPr id="10" name="Straight Arrow Connector 9"/>
          <p:cNvCxnSpPr/>
          <p:nvPr/>
        </p:nvCxnSpPr>
        <p:spPr>
          <a:xfrm>
            <a:off x="730054" y="1111511"/>
            <a:ext cx="0" cy="4451386"/>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989507" y="5933769"/>
            <a:ext cx="4465318"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16200000">
            <a:off x="-1809850" y="2956031"/>
            <a:ext cx="4342418" cy="461665"/>
          </a:xfrm>
          <a:prstGeom prst="rect">
            <a:avLst/>
          </a:prstGeom>
          <a:noFill/>
        </p:spPr>
        <p:txBody>
          <a:bodyPr wrap="square" rtlCol="0">
            <a:spAutoFit/>
          </a:bodyPr>
          <a:lstStyle/>
          <a:p>
            <a:pPr algn="ctr"/>
            <a:r>
              <a:rPr lang="en-US" sz="2400" dirty="0">
                <a:solidFill>
                  <a:schemeClr val="bg1"/>
                </a:solidFill>
              </a:rPr>
              <a:t>d</a:t>
            </a:r>
            <a:r>
              <a:rPr lang="en-US" sz="2400" dirty="0" smtClean="0">
                <a:solidFill>
                  <a:schemeClr val="bg1"/>
                </a:solidFill>
              </a:rPr>
              <a:t>efocus level of fitted kernel</a:t>
            </a:r>
            <a:endParaRPr lang="en-US" sz="2400" dirty="0">
              <a:solidFill>
                <a:schemeClr val="bg1"/>
              </a:solidFill>
            </a:endParaRPr>
          </a:p>
        </p:txBody>
      </p:sp>
      <p:sp>
        <p:nvSpPr>
          <p:cNvPr id="16" name="TextBox 15"/>
          <p:cNvSpPr txBox="1"/>
          <p:nvPr/>
        </p:nvSpPr>
        <p:spPr>
          <a:xfrm>
            <a:off x="989507" y="6057815"/>
            <a:ext cx="4342418" cy="461665"/>
          </a:xfrm>
          <a:prstGeom prst="rect">
            <a:avLst/>
          </a:prstGeom>
          <a:noFill/>
        </p:spPr>
        <p:txBody>
          <a:bodyPr wrap="square" rtlCol="0">
            <a:spAutoFit/>
          </a:bodyPr>
          <a:lstStyle/>
          <a:p>
            <a:pPr algn="ctr"/>
            <a:r>
              <a:rPr lang="en-US" sz="2400" dirty="0">
                <a:solidFill>
                  <a:schemeClr val="bg1"/>
                </a:solidFill>
              </a:rPr>
              <a:t>d</a:t>
            </a:r>
            <a:r>
              <a:rPr lang="en-US" sz="2400" dirty="0" smtClean="0">
                <a:solidFill>
                  <a:schemeClr val="bg1"/>
                </a:solidFill>
              </a:rPr>
              <a:t>efocus level of predicted kernel</a:t>
            </a:r>
            <a:endParaRPr lang="en-US" sz="2400" dirty="0">
              <a:solidFill>
                <a:schemeClr val="bg1"/>
              </a:solidFill>
            </a:endParaRPr>
          </a:p>
        </p:txBody>
      </p:sp>
      <p:sp>
        <p:nvSpPr>
          <p:cNvPr id="17" name="Rectangle 16"/>
          <p:cNvSpPr/>
          <p:nvPr/>
        </p:nvSpPr>
        <p:spPr>
          <a:xfrm>
            <a:off x="975852" y="5161465"/>
            <a:ext cx="523175" cy="400110"/>
          </a:xfrm>
          <a:prstGeom prst="rect">
            <a:avLst/>
          </a:prstGeom>
        </p:spPr>
        <p:txBody>
          <a:bodyPr wrap="none">
            <a:spAutoFit/>
          </a:bodyPr>
          <a:lstStyle/>
          <a:p>
            <a:r>
              <a:rPr lang="en-US" sz="2000" dirty="0" smtClean="0">
                <a:solidFill>
                  <a:schemeClr val="bg1"/>
                </a:solidFill>
              </a:rPr>
              <a:t>-20</a:t>
            </a:r>
            <a:endParaRPr lang="en-US" sz="2000" dirty="0"/>
          </a:p>
        </p:txBody>
      </p:sp>
      <p:sp>
        <p:nvSpPr>
          <p:cNvPr id="18" name="Rectangle 17"/>
          <p:cNvSpPr/>
          <p:nvPr/>
        </p:nvSpPr>
        <p:spPr>
          <a:xfrm>
            <a:off x="5004195" y="5161465"/>
            <a:ext cx="444653" cy="400110"/>
          </a:xfrm>
          <a:prstGeom prst="rect">
            <a:avLst/>
          </a:prstGeom>
        </p:spPr>
        <p:txBody>
          <a:bodyPr wrap="none">
            <a:spAutoFit/>
          </a:bodyPr>
          <a:lstStyle/>
          <a:p>
            <a:r>
              <a:rPr lang="en-US" sz="2000" dirty="0" smtClean="0">
                <a:solidFill>
                  <a:schemeClr val="bg1"/>
                </a:solidFill>
              </a:rPr>
              <a:t>20</a:t>
            </a:r>
            <a:endParaRPr lang="en-US" sz="2000" dirty="0"/>
          </a:p>
        </p:txBody>
      </p:sp>
      <p:sp>
        <p:nvSpPr>
          <p:cNvPr id="19" name="Rectangle 18"/>
          <p:cNvSpPr/>
          <p:nvPr/>
        </p:nvSpPr>
        <p:spPr>
          <a:xfrm>
            <a:off x="2944419" y="5166255"/>
            <a:ext cx="314659" cy="400110"/>
          </a:xfrm>
          <a:prstGeom prst="rect">
            <a:avLst/>
          </a:prstGeom>
        </p:spPr>
        <p:txBody>
          <a:bodyPr wrap="none">
            <a:spAutoFit/>
          </a:bodyPr>
          <a:lstStyle/>
          <a:p>
            <a:r>
              <a:rPr lang="en-US" sz="2000" dirty="0" smtClean="0">
                <a:solidFill>
                  <a:srgbClr val="FFFFFF"/>
                </a:solidFill>
              </a:rPr>
              <a:t>0</a:t>
            </a:r>
            <a:endParaRPr lang="en-US" sz="2000" dirty="0">
              <a:solidFill>
                <a:srgbClr val="FFFFFF"/>
              </a:solidFill>
            </a:endParaRPr>
          </a:p>
        </p:txBody>
      </p:sp>
      <p:sp>
        <p:nvSpPr>
          <p:cNvPr id="20" name="Rectangle 19"/>
          <p:cNvSpPr/>
          <p:nvPr/>
        </p:nvSpPr>
        <p:spPr>
          <a:xfrm>
            <a:off x="1003162" y="3161236"/>
            <a:ext cx="314659" cy="400110"/>
          </a:xfrm>
          <a:prstGeom prst="rect">
            <a:avLst/>
          </a:prstGeom>
        </p:spPr>
        <p:txBody>
          <a:bodyPr wrap="none">
            <a:spAutoFit/>
          </a:bodyPr>
          <a:lstStyle/>
          <a:p>
            <a:r>
              <a:rPr lang="en-US" sz="2000" dirty="0" smtClean="0">
                <a:solidFill>
                  <a:srgbClr val="FFFFFF"/>
                </a:solidFill>
              </a:rPr>
              <a:t>0</a:t>
            </a:r>
            <a:endParaRPr lang="en-US" sz="2000" dirty="0">
              <a:solidFill>
                <a:srgbClr val="FFFFFF"/>
              </a:solidFill>
            </a:endParaRPr>
          </a:p>
        </p:txBody>
      </p:sp>
      <p:sp>
        <p:nvSpPr>
          <p:cNvPr id="21" name="Rectangle 20"/>
          <p:cNvSpPr/>
          <p:nvPr/>
        </p:nvSpPr>
        <p:spPr>
          <a:xfrm>
            <a:off x="946271" y="1111511"/>
            <a:ext cx="444653" cy="400110"/>
          </a:xfrm>
          <a:prstGeom prst="rect">
            <a:avLst/>
          </a:prstGeom>
        </p:spPr>
        <p:txBody>
          <a:bodyPr wrap="none">
            <a:spAutoFit/>
          </a:bodyPr>
          <a:lstStyle/>
          <a:p>
            <a:r>
              <a:rPr lang="en-US" sz="2000" dirty="0" smtClean="0">
                <a:solidFill>
                  <a:schemeClr val="bg1"/>
                </a:solidFill>
              </a:rPr>
              <a:t>20</a:t>
            </a:r>
            <a:endParaRPr lang="en-US" sz="2000" dirty="0"/>
          </a:p>
        </p:txBody>
      </p:sp>
      <p:cxnSp>
        <p:nvCxnSpPr>
          <p:cNvPr id="28" name="Straight Arrow Connector 27"/>
          <p:cNvCxnSpPr/>
          <p:nvPr/>
        </p:nvCxnSpPr>
        <p:spPr>
          <a:xfrm>
            <a:off x="5680232" y="2144890"/>
            <a:ext cx="0" cy="874888"/>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528320" y="2141591"/>
            <a:ext cx="1674742" cy="830997"/>
          </a:xfrm>
          <a:prstGeom prst="rect">
            <a:avLst/>
          </a:prstGeom>
          <a:noFill/>
        </p:spPr>
        <p:txBody>
          <a:bodyPr wrap="square" rtlCol="0">
            <a:spAutoFit/>
          </a:bodyPr>
          <a:lstStyle/>
          <a:p>
            <a:pPr algn="ctr"/>
            <a:r>
              <a:rPr lang="en-US" sz="2400" dirty="0" smtClean="0">
                <a:solidFill>
                  <a:schemeClr val="bg1"/>
                </a:solidFill>
              </a:rPr>
              <a:t>in-focus </a:t>
            </a:r>
            <a:br>
              <a:rPr lang="en-US" sz="2400" dirty="0" smtClean="0">
                <a:solidFill>
                  <a:schemeClr val="bg1"/>
                </a:solidFill>
              </a:rPr>
            </a:br>
            <a:r>
              <a:rPr lang="en-US" sz="2400" dirty="0" smtClean="0">
                <a:solidFill>
                  <a:schemeClr val="bg1"/>
                </a:solidFill>
              </a:rPr>
              <a:t>region</a:t>
            </a:r>
            <a:endParaRPr lang="en-US" sz="2400" dirty="0">
              <a:solidFill>
                <a:schemeClr val="bg1"/>
              </a:solidFill>
            </a:endParaRPr>
          </a:p>
        </p:txBody>
      </p:sp>
      <p:pic>
        <p:nvPicPr>
          <p:cNvPr id="26" name="Picture 25" descr="corr_bar.png"/>
          <p:cNvPicPr>
            <a:picLocks noChangeAspect="1"/>
          </p:cNvPicPr>
          <p:nvPr/>
        </p:nvPicPr>
        <p:blipFill rotWithShape="1">
          <a:blip r:embed="rId4">
            <a:extLst>
              <a:ext uri="{28A0092B-C50C-407E-A947-70E740481C1C}">
                <a14:useLocalDpi xmlns:a14="http://schemas.microsoft.com/office/drawing/2010/main" val="0"/>
              </a:ext>
            </a:extLst>
          </a:blip>
          <a:srcRect l="1994" t="7035" r="1488" b="42566"/>
          <a:stretch/>
        </p:blipFill>
        <p:spPr>
          <a:xfrm rot="16200000" flipV="1">
            <a:off x="5427834" y="3631495"/>
            <a:ext cx="5219703" cy="242713"/>
          </a:xfrm>
          <a:prstGeom prst="rect">
            <a:avLst/>
          </a:prstGeom>
        </p:spPr>
      </p:pic>
      <p:sp>
        <p:nvSpPr>
          <p:cNvPr id="27" name="Rectangle 26"/>
          <p:cNvSpPr/>
          <p:nvPr/>
        </p:nvSpPr>
        <p:spPr>
          <a:xfrm>
            <a:off x="8159043" y="6083680"/>
            <a:ext cx="509399" cy="400110"/>
          </a:xfrm>
          <a:prstGeom prst="rect">
            <a:avLst/>
          </a:prstGeom>
        </p:spPr>
        <p:txBody>
          <a:bodyPr wrap="none">
            <a:spAutoFit/>
          </a:bodyPr>
          <a:lstStyle/>
          <a:p>
            <a:r>
              <a:rPr lang="en-US" sz="2000" dirty="0" smtClean="0">
                <a:solidFill>
                  <a:schemeClr val="bg1"/>
                </a:solidFill>
              </a:rPr>
              <a:t>0.5</a:t>
            </a:r>
            <a:endParaRPr lang="en-US" sz="2000" dirty="0"/>
          </a:p>
        </p:txBody>
      </p:sp>
      <p:sp>
        <p:nvSpPr>
          <p:cNvPr id="29" name="Rectangle 28"/>
          <p:cNvSpPr/>
          <p:nvPr/>
        </p:nvSpPr>
        <p:spPr>
          <a:xfrm>
            <a:off x="8159043" y="914376"/>
            <a:ext cx="314659" cy="400110"/>
          </a:xfrm>
          <a:prstGeom prst="rect">
            <a:avLst/>
          </a:prstGeom>
        </p:spPr>
        <p:txBody>
          <a:bodyPr wrap="none">
            <a:spAutoFit/>
          </a:bodyPr>
          <a:lstStyle/>
          <a:p>
            <a:r>
              <a:rPr lang="en-US" sz="2000" dirty="0" smtClean="0">
                <a:solidFill>
                  <a:schemeClr val="bg1"/>
                </a:solidFill>
              </a:rPr>
              <a:t>1</a:t>
            </a:r>
            <a:endParaRPr lang="en-US" sz="2000" dirty="0"/>
          </a:p>
        </p:txBody>
      </p:sp>
      <p:sp>
        <p:nvSpPr>
          <p:cNvPr id="30" name="Rectangle 29"/>
          <p:cNvSpPr/>
          <p:nvPr/>
        </p:nvSpPr>
        <p:spPr>
          <a:xfrm>
            <a:off x="8159043" y="4074391"/>
            <a:ext cx="732520" cy="400110"/>
          </a:xfrm>
          <a:prstGeom prst="rect">
            <a:avLst/>
          </a:prstGeom>
        </p:spPr>
        <p:txBody>
          <a:bodyPr wrap="square">
            <a:spAutoFit/>
          </a:bodyPr>
          <a:lstStyle/>
          <a:p>
            <a:r>
              <a:rPr lang="en-US" sz="2000" dirty="0" smtClean="0">
                <a:solidFill>
                  <a:schemeClr val="bg1"/>
                </a:solidFill>
              </a:rPr>
              <a:t>0.7</a:t>
            </a:r>
            <a:endParaRPr lang="en-US" sz="2000" dirty="0"/>
          </a:p>
        </p:txBody>
      </p:sp>
      <p:sp>
        <p:nvSpPr>
          <p:cNvPr id="32" name="Rectangle 31"/>
          <p:cNvSpPr/>
          <p:nvPr/>
        </p:nvSpPr>
        <p:spPr>
          <a:xfrm>
            <a:off x="8159043" y="3025397"/>
            <a:ext cx="732520" cy="400110"/>
          </a:xfrm>
          <a:prstGeom prst="rect">
            <a:avLst/>
          </a:prstGeom>
        </p:spPr>
        <p:txBody>
          <a:bodyPr wrap="square">
            <a:spAutoFit/>
          </a:bodyPr>
          <a:lstStyle/>
          <a:p>
            <a:r>
              <a:rPr lang="en-US" sz="2000" dirty="0" smtClean="0">
                <a:solidFill>
                  <a:schemeClr val="bg1"/>
                </a:solidFill>
              </a:rPr>
              <a:t>0.8</a:t>
            </a:r>
            <a:endParaRPr lang="en-US" sz="2000" dirty="0"/>
          </a:p>
        </p:txBody>
      </p:sp>
      <p:sp>
        <p:nvSpPr>
          <p:cNvPr id="33" name="Rectangle 32"/>
          <p:cNvSpPr/>
          <p:nvPr/>
        </p:nvSpPr>
        <p:spPr>
          <a:xfrm>
            <a:off x="8159043" y="5117164"/>
            <a:ext cx="732520" cy="400110"/>
          </a:xfrm>
          <a:prstGeom prst="rect">
            <a:avLst/>
          </a:prstGeom>
        </p:spPr>
        <p:txBody>
          <a:bodyPr wrap="square">
            <a:spAutoFit/>
          </a:bodyPr>
          <a:lstStyle/>
          <a:p>
            <a:r>
              <a:rPr lang="en-US" sz="2000" dirty="0" smtClean="0">
                <a:solidFill>
                  <a:schemeClr val="bg1"/>
                </a:solidFill>
              </a:rPr>
              <a:t>0.6</a:t>
            </a:r>
            <a:endParaRPr lang="en-US" sz="2000" dirty="0"/>
          </a:p>
        </p:txBody>
      </p:sp>
      <p:sp>
        <p:nvSpPr>
          <p:cNvPr id="34" name="Rectangle 33"/>
          <p:cNvSpPr/>
          <p:nvPr/>
        </p:nvSpPr>
        <p:spPr>
          <a:xfrm>
            <a:off x="8159043" y="1916611"/>
            <a:ext cx="732520" cy="400110"/>
          </a:xfrm>
          <a:prstGeom prst="rect">
            <a:avLst/>
          </a:prstGeom>
        </p:spPr>
        <p:txBody>
          <a:bodyPr wrap="square">
            <a:spAutoFit/>
          </a:bodyPr>
          <a:lstStyle/>
          <a:p>
            <a:r>
              <a:rPr lang="en-US" sz="2000" dirty="0" smtClean="0">
                <a:solidFill>
                  <a:schemeClr val="bg1"/>
                </a:solidFill>
              </a:rPr>
              <a:t>0.9</a:t>
            </a:r>
            <a:endParaRPr lang="en-US" sz="2000" dirty="0"/>
          </a:p>
        </p:txBody>
      </p:sp>
    </p:spTree>
    <p:extLst>
      <p:ext uri="{BB962C8B-B14F-4D97-AF65-F5344CB8AC3E}">
        <p14:creationId xmlns:p14="http://schemas.microsoft.com/office/powerpoint/2010/main" val="151392597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Quantitative results for 3 different focus settings</a:t>
            </a:r>
            <a:endParaRPr lang="en-US" dirty="0"/>
          </a:p>
        </p:txBody>
      </p:sp>
      <p:pic>
        <p:nvPicPr>
          <p:cNvPr id="4" name="Picture 3" descr="135mm_130mm_kernel_eval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333" y="1154082"/>
            <a:ext cx="1522589" cy="1468468"/>
          </a:xfrm>
          <a:prstGeom prst="rect">
            <a:avLst/>
          </a:prstGeom>
        </p:spPr>
      </p:pic>
      <p:pic>
        <p:nvPicPr>
          <p:cNvPr id="5" name="Picture 4" descr="135mm_160mm_kernel_eval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086" y="1154082"/>
            <a:ext cx="1522589" cy="1468468"/>
          </a:xfrm>
          <a:prstGeom prst="rect">
            <a:avLst/>
          </a:prstGeom>
        </p:spPr>
      </p:pic>
      <p:pic>
        <p:nvPicPr>
          <p:cNvPr id="6" name="Picture 5" descr="135mm_200mm_kernel_eval1.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860" y="1154082"/>
            <a:ext cx="1522589" cy="1468468"/>
          </a:xfrm>
          <a:prstGeom prst="rect">
            <a:avLst/>
          </a:prstGeom>
        </p:spPr>
      </p:pic>
      <p:pic>
        <p:nvPicPr>
          <p:cNvPr id="9" name="Picture 8" descr="135mm_130mm_kernel_eval5.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189" y="4514643"/>
            <a:ext cx="1522589" cy="1468468"/>
          </a:xfrm>
          <a:prstGeom prst="rect">
            <a:avLst/>
          </a:prstGeom>
        </p:spPr>
      </p:pic>
      <p:pic>
        <p:nvPicPr>
          <p:cNvPr id="10" name="Picture 9" descr="135mm_160mm_kernel_eval5.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8230" y="4514643"/>
            <a:ext cx="1522589" cy="1468468"/>
          </a:xfrm>
          <a:prstGeom prst="rect">
            <a:avLst/>
          </a:prstGeom>
        </p:spPr>
      </p:pic>
      <p:pic>
        <p:nvPicPr>
          <p:cNvPr id="11" name="Picture 10" descr="135mm_200mm_kernel_eval5.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4004" y="4514643"/>
            <a:ext cx="1522589" cy="1468468"/>
          </a:xfrm>
          <a:prstGeom prst="rect">
            <a:avLst/>
          </a:prstGeom>
        </p:spPr>
      </p:pic>
      <p:pic>
        <p:nvPicPr>
          <p:cNvPr id="12" name="Picture 11" descr="135mm_130mm_kernel_eval3.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189" y="2789443"/>
            <a:ext cx="1539733" cy="1485003"/>
          </a:xfrm>
          <a:prstGeom prst="rect">
            <a:avLst/>
          </a:prstGeom>
        </p:spPr>
      </p:pic>
      <p:pic>
        <p:nvPicPr>
          <p:cNvPr id="13" name="Picture 12" descr="135mm_160mm_kernel_eval3.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086" y="2789443"/>
            <a:ext cx="1539733" cy="1485003"/>
          </a:xfrm>
          <a:prstGeom prst="rect">
            <a:avLst/>
          </a:prstGeom>
        </p:spPr>
      </p:pic>
      <p:pic>
        <p:nvPicPr>
          <p:cNvPr id="14" name="Picture 13" descr="135mm_200mm_kernel_eval3.ep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6860" y="2789443"/>
            <a:ext cx="1539733" cy="1485003"/>
          </a:xfrm>
          <a:prstGeom prst="rect">
            <a:avLst/>
          </a:prstGeom>
        </p:spPr>
      </p:pic>
      <p:cxnSp>
        <p:nvCxnSpPr>
          <p:cNvPr id="15" name="Straight Arrow Connector 14"/>
          <p:cNvCxnSpPr/>
          <p:nvPr/>
        </p:nvCxnSpPr>
        <p:spPr>
          <a:xfrm>
            <a:off x="772387" y="1365509"/>
            <a:ext cx="0" cy="4451386"/>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1412837" y="6311813"/>
            <a:ext cx="5318163" cy="45286"/>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6200000">
            <a:off x="-1640518" y="3210029"/>
            <a:ext cx="4342418" cy="461665"/>
          </a:xfrm>
          <a:prstGeom prst="rect">
            <a:avLst/>
          </a:prstGeom>
          <a:noFill/>
        </p:spPr>
        <p:txBody>
          <a:bodyPr wrap="square" rtlCol="0">
            <a:spAutoFit/>
          </a:bodyPr>
          <a:lstStyle/>
          <a:p>
            <a:pPr algn="ctr"/>
            <a:r>
              <a:rPr lang="en-US" sz="2400" dirty="0" smtClean="0">
                <a:solidFill>
                  <a:schemeClr val="bg1"/>
                </a:solidFill>
              </a:rPr>
              <a:t># of sources</a:t>
            </a:r>
            <a:endParaRPr lang="en-US" sz="2400" dirty="0">
              <a:solidFill>
                <a:schemeClr val="bg1"/>
              </a:solidFill>
            </a:endParaRPr>
          </a:p>
        </p:txBody>
      </p:sp>
      <p:sp>
        <p:nvSpPr>
          <p:cNvPr id="18" name="TextBox 17"/>
          <p:cNvSpPr txBox="1"/>
          <p:nvPr/>
        </p:nvSpPr>
        <p:spPr>
          <a:xfrm>
            <a:off x="2033725" y="6283735"/>
            <a:ext cx="4342418" cy="461665"/>
          </a:xfrm>
          <a:prstGeom prst="rect">
            <a:avLst/>
          </a:prstGeom>
          <a:noFill/>
        </p:spPr>
        <p:txBody>
          <a:bodyPr wrap="square" rtlCol="0">
            <a:spAutoFit/>
          </a:bodyPr>
          <a:lstStyle/>
          <a:p>
            <a:pPr algn="ctr"/>
            <a:r>
              <a:rPr lang="en-US" sz="2400" dirty="0" smtClean="0">
                <a:solidFill>
                  <a:schemeClr val="bg1"/>
                </a:solidFill>
              </a:rPr>
              <a:t>In-focus depth</a:t>
            </a:r>
            <a:endParaRPr lang="en-US" sz="2400" dirty="0">
              <a:solidFill>
                <a:schemeClr val="bg1"/>
              </a:solidFill>
            </a:endParaRPr>
          </a:p>
        </p:txBody>
      </p:sp>
      <p:pic>
        <p:nvPicPr>
          <p:cNvPr id="19" name="Picture 18" descr="corr_bar.png"/>
          <p:cNvPicPr>
            <a:picLocks noChangeAspect="1"/>
          </p:cNvPicPr>
          <p:nvPr/>
        </p:nvPicPr>
        <p:blipFill rotWithShape="1">
          <a:blip r:embed="rId12">
            <a:extLst>
              <a:ext uri="{28A0092B-C50C-407E-A947-70E740481C1C}">
                <a14:useLocalDpi xmlns:a14="http://schemas.microsoft.com/office/drawing/2010/main" val="0"/>
              </a:ext>
            </a:extLst>
          </a:blip>
          <a:srcRect l="1994" t="7035" r="1488" b="42566"/>
          <a:stretch/>
        </p:blipFill>
        <p:spPr>
          <a:xfrm rot="16200000" flipV="1">
            <a:off x="5427834" y="3631495"/>
            <a:ext cx="5219703" cy="242713"/>
          </a:xfrm>
          <a:prstGeom prst="rect">
            <a:avLst/>
          </a:prstGeom>
        </p:spPr>
      </p:pic>
      <p:sp>
        <p:nvSpPr>
          <p:cNvPr id="20" name="Rectangle 19"/>
          <p:cNvSpPr/>
          <p:nvPr/>
        </p:nvSpPr>
        <p:spPr>
          <a:xfrm>
            <a:off x="8159043" y="6083680"/>
            <a:ext cx="509399" cy="400110"/>
          </a:xfrm>
          <a:prstGeom prst="rect">
            <a:avLst/>
          </a:prstGeom>
        </p:spPr>
        <p:txBody>
          <a:bodyPr wrap="none">
            <a:spAutoFit/>
          </a:bodyPr>
          <a:lstStyle/>
          <a:p>
            <a:r>
              <a:rPr lang="en-US" sz="2000" dirty="0" smtClean="0">
                <a:solidFill>
                  <a:schemeClr val="bg1"/>
                </a:solidFill>
              </a:rPr>
              <a:t>0.5</a:t>
            </a:r>
            <a:endParaRPr lang="en-US" sz="2000" dirty="0"/>
          </a:p>
        </p:txBody>
      </p:sp>
      <p:sp>
        <p:nvSpPr>
          <p:cNvPr id="21" name="Rectangle 20"/>
          <p:cNvSpPr/>
          <p:nvPr/>
        </p:nvSpPr>
        <p:spPr>
          <a:xfrm>
            <a:off x="8159043" y="914376"/>
            <a:ext cx="314659" cy="400110"/>
          </a:xfrm>
          <a:prstGeom prst="rect">
            <a:avLst/>
          </a:prstGeom>
        </p:spPr>
        <p:txBody>
          <a:bodyPr wrap="none">
            <a:spAutoFit/>
          </a:bodyPr>
          <a:lstStyle/>
          <a:p>
            <a:r>
              <a:rPr lang="en-US" sz="2000" dirty="0" smtClean="0">
                <a:solidFill>
                  <a:schemeClr val="bg1"/>
                </a:solidFill>
              </a:rPr>
              <a:t>1</a:t>
            </a:r>
            <a:endParaRPr lang="en-US" sz="2000" dirty="0"/>
          </a:p>
        </p:txBody>
      </p:sp>
      <p:sp>
        <p:nvSpPr>
          <p:cNvPr id="22" name="TextBox 21"/>
          <p:cNvSpPr txBox="1"/>
          <p:nvPr/>
        </p:nvSpPr>
        <p:spPr>
          <a:xfrm rot="16200000">
            <a:off x="787337" y="1609082"/>
            <a:ext cx="553503" cy="461665"/>
          </a:xfrm>
          <a:prstGeom prst="rect">
            <a:avLst/>
          </a:prstGeom>
          <a:noFill/>
        </p:spPr>
        <p:txBody>
          <a:bodyPr wrap="square" rtlCol="0">
            <a:spAutoFit/>
          </a:bodyPr>
          <a:lstStyle/>
          <a:p>
            <a:pPr algn="ctr"/>
            <a:r>
              <a:rPr lang="en-US" sz="2400" dirty="0" smtClean="0">
                <a:solidFill>
                  <a:schemeClr val="bg1"/>
                </a:solidFill>
              </a:rPr>
              <a:t>1</a:t>
            </a:r>
            <a:endParaRPr lang="en-US" sz="2400" dirty="0">
              <a:solidFill>
                <a:schemeClr val="bg1"/>
              </a:solidFill>
            </a:endParaRPr>
          </a:p>
        </p:txBody>
      </p:sp>
      <p:sp>
        <p:nvSpPr>
          <p:cNvPr id="23" name="TextBox 22"/>
          <p:cNvSpPr txBox="1"/>
          <p:nvPr/>
        </p:nvSpPr>
        <p:spPr>
          <a:xfrm rot="16200000">
            <a:off x="804749" y="3299593"/>
            <a:ext cx="553503" cy="461665"/>
          </a:xfrm>
          <a:prstGeom prst="rect">
            <a:avLst/>
          </a:prstGeom>
          <a:noFill/>
        </p:spPr>
        <p:txBody>
          <a:bodyPr wrap="square" rtlCol="0">
            <a:spAutoFit/>
          </a:bodyPr>
          <a:lstStyle/>
          <a:p>
            <a:pPr algn="ctr"/>
            <a:r>
              <a:rPr lang="en-US" sz="2400" dirty="0">
                <a:solidFill>
                  <a:schemeClr val="bg1"/>
                </a:solidFill>
              </a:rPr>
              <a:t>3</a:t>
            </a:r>
          </a:p>
        </p:txBody>
      </p:sp>
      <p:sp>
        <p:nvSpPr>
          <p:cNvPr id="24" name="TextBox 23"/>
          <p:cNvSpPr txBox="1"/>
          <p:nvPr/>
        </p:nvSpPr>
        <p:spPr>
          <a:xfrm rot="16200000">
            <a:off x="818860" y="5084732"/>
            <a:ext cx="553503" cy="461665"/>
          </a:xfrm>
          <a:prstGeom prst="rect">
            <a:avLst/>
          </a:prstGeom>
          <a:noFill/>
        </p:spPr>
        <p:txBody>
          <a:bodyPr wrap="square" rtlCol="0">
            <a:spAutoFit/>
          </a:bodyPr>
          <a:lstStyle/>
          <a:p>
            <a:pPr algn="ctr"/>
            <a:r>
              <a:rPr lang="en-US" sz="2400" dirty="0" smtClean="0">
                <a:solidFill>
                  <a:schemeClr val="bg1"/>
                </a:solidFill>
              </a:rPr>
              <a:t>5</a:t>
            </a:r>
            <a:endParaRPr lang="en-US" sz="2400" dirty="0">
              <a:solidFill>
                <a:schemeClr val="bg1"/>
              </a:solidFill>
            </a:endParaRPr>
          </a:p>
        </p:txBody>
      </p:sp>
      <p:sp>
        <p:nvSpPr>
          <p:cNvPr id="25" name="TextBox 24"/>
          <p:cNvSpPr txBox="1"/>
          <p:nvPr/>
        </p:nvSpPr>
        <p:spPr>
          <a:xfrm>
            <a:off x="1677575" y="5916473"/>
            <a:ext cx="904758" cy="461665"/>
          </a:xfrm>
          <a:prstGeom prst="rect">
            <a:avLst/>
          </a:prstGeom>
          <a:noFill/>
        </p:spPr>
        <p:txBody>
          <a:bodyPr wrap="square" rtlCol="0">
            <a:spAutoFit/>
          </a:bodyPr>
          <a:lstStyle/>
          <a:p>
            <a:pPr algn="ctr"/>
            <a:r>
              <a:rPr lang="en-US" sz="2400" dirty="0" smtClean="0">
                <a:solidFill>
                  <a:schemeClr val="bg1"/>
                </a:solidFill>
              </a:rPr>
              <a:t>1.3m</a:t>
            </a:r>
            <a:endParaRPr lang="en-US" sz="2400" dirty="0">
              <a:solidFill>
                <a:schemeClr val="bg1"/>
              </a:solidFill>
            </a:endParaRPr>
          </a:p>
        </p:txBody>
      </p:sp>
      <p:sp>
        <p:nvSpPr>
          <p:cNvPr id="26" name="TextBox 25"/>
          <p:cNvSpPr txBox="1"/>
          <p:nvPr/>
        </p:nvSpPr>
        <p:spPr>
          <a:xfrm>
            <a:off x="3630316" y="5916473"/>
            <a:ext cx="904758" cy="461665"/>
          </a:xfrm>
          <a:prstGeom prst="rect">
            <a:avLst/>
          </a:prstGeom>
          <a:noFill/>
        </p:spPr>
        <p:txBody>
          <a:bodyPr wrap="square" rtlCol="0">
            <a:spAutoFit/>
          </a:bodyPr>
          <a:lstStyle/>
          <a:p>
            <a:pPr algn="ctr"/>
            <a:r>
              <a:rPr lang="en-US" sz="2400" dirty="0" smtClean="0">
                <a:solidFill>
                  <a:schemeClr val="bg1"/>
                </a:solidFill>
              </a:rPr>
              <a:t>1.6m</a:t>
            </a:r>
            <a:endParaRPr lang="en-US" sz="2400" dirty="0">
              <a:solidFill>
                <a:schemeClr val="bg1"/>
              </a:solidFill>
            </a:endParaRPr>
          </a:p>
        </p:txBody>
      </p:sp>
      <p:sp>
        <p:nvSpPr>
          <p:cNvPr id="27" name="TextBox 26"/>
          <p:cNvSpPr txBox="1"/>
          <p:nvPr/>
        </p:nvSpPr>
        <p:spPr>
          <a:xfrm>
            <a:off x="5500228" y="5927762"/>
            <a:ext cx="904758" cy="461665"/>
          </a:xfrm>
          <a:prstGeom prst="rect">
            <a:avLst/>
          </a:prstGeom>
          <a:noFill/>
        </p:spPr>
        <p:txBody>
          <a:bodyPr wrap="square" rtlCol="0">
            <a:spAutoFit/>
          </a:bodyPr>
          <a:lstStyle/>
          <a:p>
            <a:pPr algn="ctr"/>
            <a:r>
              <a:rPr lang="en-US" sz="2400" dirty="0" smtClean="0">
                <a:solidFill>
                  <a:schemeClr val="bg1"/>
                </a:solidFill>
              </a:rPr>
              <a:t>2m</a:t>
            </a:r>
            <a:endParaRPr lang="en-US" sz="2400" dirty="0">
              <a:solidFill>
                <a:schemeClr val="bg1"/>
              </a:solidFill>
            </a:endParaRPr>
          </a:p>
        </p:txBody>
      </p:sp>
      <p:sp>
        <p:nvSpPr>
          <p:cNvPr id="29" name="Rectangle 28"/>
          <p:cNvSpPr/>
          <p:nvPr/>
        </p:nvSpPr>
        <p:spPr>
          <a:xfrm>
            <a:off x="8159043" y="4074391"/>
            <a:ext cx="732520" cy="400110"/>
          </a:xfrm>
          <a:prstGeom prst="rect">
            <a:avLst/>
          </a:prstGeom>
        </p:spPr>
        <p:txBody>
          <a:bodyPr wrap="square">
            <a:spAutoFit/>
          </a:bodyPr>
          <a:lstStyle/>
          <a:p>
            <a:r>
              <a:rPr lang="en-US" sz="2000" dirty="0" smtClean="0">
                <a:solidFill>
                  <a:schemeClr val="bg1"/>
                </a:solidFill>
              </a:rPr>
              <a:t>0.7</a:t>
            </a:r>
            <a:endParaRPr lang="en-US" sz="2000" dirty="0"/>
          </a:p>
        </p:txBody>
      </p:sp>
      <p:sp>
        <p:nvSpPr>
          <p:cNvPr id="30" name="Rectangle 29"/>
          <p:cNvSpPr/>
          <p:nvPr/>
        </p:nvSpPr>
        <p:spPr>
          <a:xfrm>
            <a:off x="8159043" y="3025397"/>
            <a:ext cx="732520" cy="400110"/>
          </a:xfrm>
          <a:prstGeom prst="rect">
            <a:avLst/>
          </a:prstGeom>
        </p:spPr>
        <p:txBody>
          <a:bodyPr wrap="square">
            <a:spAutoFit/>
          </a:bodyPr>
          <a:lstStyle/>
          <a:p>
            <a:r>
              <a:rPr lang="en-US" sz="2000" dirty="0" smtClean="0">
                <a:solidFill>
                  <a:schemeClr val="bg1"/>
                </a:solidFill>
              </a:rPr>
              <a:t>0.8</a:t>
            </a:r>
            <a:endParaRPr lang="en-US" sz="2000" dirty="0"/>
          </a:p>
        </p:txBody>
      </p:sp>
      <p:sp>
        <p:nvSpPr>
          <p:cNvPr id="31" name="Rectangle 30"/>
          <p:cNvSpPr/>
          <p:nvPr/>
        </p:nvSpPr>
        <p:spPr>
          <a:xfrm>
            <a:off x="8159043" y="5117164"/>
            <a:ext cx="732520" cy="400110"/>
          </a:xfrm>
          <a:prstGeom prst="rect">
            <a:avLst/>
          </a:prstGeom>
        </p:spPr>
        <p:txBody>
          <a:bodyPr wrap="square">
            <a:spAutoFit/>
          </a:bodyPr>
          <a:lstStyle/>
          <a:p>
            <a:r>
              <a:rPr lang="en-US" sz="2000" dirty="0" smtClean="0">
                <a:solidFill>
                  <a:schemeClr val="bg1"/>
                </a:solidFill>
              </a:rPr>
              <a:t>0.6</a:t>
            </a:r>
            <a:endParaRPr lang="en-US" sz="2000" dirty="0"/>
          </a:p>
        </p:txBody>
      </p:sp>
      <p:sp>
        <p:nvSpPr>
          <p:cNvPr id="32" name="Rectangle 31"/>
          <p:cNvSpPr/>
          <p:nvPr/>
        </p:nvSpPr>
        <p:spPr>
          <a:xfrm>
            <a:off x="8159043" y="1916611"/>
            <a:ext cx="732520" cy="400110"/>
          </a:xfrm>
          <a:prstGeom prst="rect">
            <a:avLst/>
          </a:prstGeom>
        </p:spPr>
        <p:txBody>
          <a:bodyPr wrap="square">
            <a:spAutoFit/>
          </a:bodyPr>
          <a:lstStyle/>
          <a:p>
            <a:r>
              <a:rPr lang="en-US" sz="2000" dirty="0" smtClean="0">
                <a:solidFill>
                  <a:schemeClr val="bg1"/>
                </a:solidFill>
              </a:rPr>
              <a:t>0.9</a:t>
            </a:r>
            <a:endParaRPr lang="en-US" sz="2000" dirty="0"/>
          </a:p>
        </p:txBody>
      </p:sp>
    </p:spTree>
    <p:extLst>
      <p:ext uri="{BB962C8B-B14F-4D97-AF65-F5344CB8AC3E}">
        <p14:creationId xmlns:p14="http://schemas.microsoft.com/office/powerpoint/2010/main" val="123907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98" y="-976488"/>
            <a:ext cx="7874000" cy="7874000"/>
          </a:xfrm>
          <a:prstGeom prst="rect">
            <a:avLst/>
          </a:prstGeom>
        </p:spPr>
      </p:pic>
      <p:sp>
        <p:nvSpPr>
          <p:cNvPr id="15" name="Rectangle 14"/>
          <p:cNvSpPr/>
          <p:nvPr/>
        </p:nvSpPr>
        <p:spPr>
          <a:xfrm>
            <a:off x="215900" y="5023334"/>
            <a:ext cx="1663700" cy="1694965"/>
          </a:xfrm>
          <a:prstGeom prst="rect">
            <a:avLst/>
          </a:prstGeom>
          <a:solidFill>
            <a:srgbClr val="000000"/>
          </a:solidFill>
          <a:ln w="12700" cmpd="sng">
            <a:solidFill>
              <a:srgbClr val="FFFF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pic>
        <p:nvPicPr>
          <p:cNvPr id="16" name="Picture 15" descr="shelf_psf1.png"/>
          <p:cNvPicPr>
            <a:picLocks/>
          </p:cNvPicPr>
          <p:nvPr/>
        </p:nvPicPr>
        <p:blipFill rotWithShape="1">
          <a:blip r:embed="rId4">
            <a:extLst>
              <a:ext uri="{28A0092B-C50C-407E-A947-70E740481C1C}">
                <a14:useLocalDpi xmlns:a14="http://schemas.microsoft.com/office/drawing/2010/main" val="0"/>
              </a:ext>
            </a:extLst>
          </a:blip>
          <a:srcRect l="14477" t="98" r="104" b="14481"/>
          <a:stretch/>
        </p:blipFill>
        <p:spPr>
          <a:xfrm>
            <a:off x="272344" y="5108000"/>
            <a:ext cx="1550811" cy="1520024"/>
          </a:xfrm>
          <a:prstGeom prst="rect">
            <a:avLst/>
          </a:prstGeom>
          <a:noFill/>
          <a:ln w="25400">
            <a:noFill/>
          </a:ln>
          <a:effectLst/>
        </p:spPr>
      </p:pic>
      <p:sp>
        <p:nvSpPr>
          <p:cNvPr id="5" name="Rectangle 4"/>
          <p:cNvSpPr/>
          <p:nvPr/>
        </p:nvSpPr>
        <p:spPr>
          <a:xfrm>
            <a:off x="-6278" y="4442322"/>
            <a:ext cx="2119691" cy="584776"/>
          </a:xfrm>
          <a:prstGeom prst="rect">
            <a:avLst/>
          </a:prstGeom>
        </p:spPr>
        <p:txBody>
          <a:bodyPr wrap="none">
            <a:spAutoFit/>
          </a:bodyPr>
          <a:lstStyle/>
          <a:p>
            <a:pPr algn="ctr"/>
            <a:r>
              <a:rPr lang="en-US" sz="1600" dirty="0" smtClean="0">
                <a:solidFill>
                  <a:schemeClr val="bg1"/>
                </a:solidFill>
                <a:effectLst>
                  <a:outerShdw blurRad="50800" dist="38100" dir="2700000" algn="tl" rotWithShape="0">
                    <a:srgbClr val="000000">
                      <a:alpha val="43000"/>
                    </a:srgbClr>
                  </a:outerShdw>
                </a:effectLst>
              </a:rPr>
              <a:t>2D image</a:t>
            </a:r>
            <a:br>
              <a:rPr lang="en-US" sz="1600" dirty="0" smtClean="0">
                <a:solidFill>
                  <a:schemeClr val="bg1"/>
                </a:solidFill>
                <a:effectLst>
                  <a:outerShdw blurRad="50800" dist="38100" dir="2700000" algn="tl" rotWithShape="0">
                    <a:srgbClr val="000000">
                      <a:alpha val="43000"/>
                    </a:srgbClr>
                  </a:outerShdw>
                </a:effectLst>
              </a:rPr>
            </a:br>
            <a:r>
              <a:rPr lang="en-US" sz="1600" dirty="0" smtClean="0">
                <a:solidFill>
                  <a:schemeClr val="bg1"/>
                </a:solidFill>
                <a:effectLst>
                  <a:outerShdw blurRad="50800" dist="38100" dir="2700000" algn="tl" rotWithShape="0">
                    <a:srgbClr val="000000">
                      <a:alpha val="43000"/>
                    </a:srgbClr>
                  </a:outerShdw>
                </a:effectLst>
              </a:rPr>
              <a:t>(defocus + aberrations)</a:t>
            </a:r>
            <a:endParaRPr lang="en-US" sz="1600" dirty="0">
              <a:effectLst>
                <a:outerShdw blurRad="50800" dist="38100" dir="2700000" algn="tl" rotWithShape="0">
                  <a:srgbClr val="000000">
                    <a:alpha val="43000"/>
                  </a:srgbClr>
                </a:outerShdw>
              </a:effectLst>
            </a:endParaRPr>
          </a:p>
        </p:txBody>
      </p:sp>
      <p:sp>
        <p:nvSpPr>
          <p:cNvPr id="6" name="Rectangle 5"/>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sp>
        <p:nvSpPr>
          <p:cNvPr id="7" name="Rectangle 6"/>
          <p:cNvSpPr/>
          <p:nvPr/>
        </p:nvSpPr>
        <p:spPr>
          <a:xfrm>
            <a:off x="3212578" y="241371"/>
            <a:ext cx="1343462"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pupil plane</a:t>
            </a:r>
            <a:endParaRPr lang="en-US" sz="2000" dirty="0">
              <a:effectLst>
                <a:outerShdw blurRad="50800" dist="38100" dir="2700000" algn="tl" rotWithShape="0">
                  <a:srgbClr val="000000">
                    <a:alpha val="43000"/>
                  </a:srgbClr>
                </a:outerShdw>
              </a:effectLst>
            </a:endParaRPr>
          </a:p>
        </p:txBody>
      </p:sp>
      <p:sp>
        <p:nvSpPr>
          <p:cNvPr id="9" name="Rectangle 8"/>
          <p:cNvSpPr/>
          <p:nvPr/>
        </p:nvSpPr>
        <p:spPr>
          <a:xfrm>
            <a:off x="1113301" y="60241"/>
            <a:ext cx="753475" cy="569900"/>
          </a:xfrm>
          <a:prstGeom prst="rect">
            <a:avLst/>
          </a:prstGeom>
        </p:spPr>
        <p:txBody>
          <a:bodyPr wrap="none">
            <a:spAutoFit/>
          </a:bodyPr>
          <a:lstStyle/>
          <a:p>
            <a:pPr>
              <a:lnSpc>
                <a:spcPct val="80000"/>
              </a:lnSpc>
            </a:pPr>
            <a:r>
              <a:rPr lang="en-US" sz="1900" dirty="0" smtClean="0">
                <a:solidFill>
                  <a:schemeClr val="bg1"/>
                </a:solidFill>
                <a:effectLst>
                  <a:outerShdw blurRad="50800" dist="38100" dir="2700000" algn="tl" rotWithShape="0">
                    <a:srgbClr val="000000">
                      <a:alpha val="43000"/>
                    </a:srgbClr>
                  </a:outerShdw>
                </a:effectLst>
              </a:rPr>
              <a:t>scene</a:t>
            </a:r>
            <a:br>
              <a:rPr lang="en-US" sz="1900" dirty="0" smtClean="0">
                <a:solidFill>
                  <a:schemeClr val="bg1"/>
                </a:solidFill>
                <a:effectLst>
                  <a:outerShdw blurRad="50800" dist="38100" dir="2700000" algn="tl" rotWithShape="0">
                    <a:srgbClr val="000000">
                      <a:alpha val="43000"/>
                    </a:srgbClr>
                  </a:outerShdw>
                </a:effectLst>
              </a:rPr>
            </a:br>
            <a:r>
              <a:rPr lang="en-US" sz="1900" dirty="0" smtClean="0">
                <a:solidFill>
                  <a:schemeClr val="bg1"/>
                </a:solidFill>
                <a:effectLst>
                  <a:outerShdw blurRad="50800" dist="38100" dir="2700000" algn="tl" rotWithShape="0">
                    <a:srgbClr val="000000">
                      <a:alpha val="43000"/>
                    </a:srgbClr>
                  </a:outerShdw>
                </a:effectLst>
              </a:rPr>
              <a:t>point</a:t>
            </a:r>
            <a:endParaRPr lang="en-US" sz="1900" dirty="0">
              <a:effectLst>
                <a:outerShdw blurRad="50800" dist="38100" dir="2700000" algn="tl" rotWithShape="0">
                  <a:srgbClr val="000000">
                    <a:alpha val="43000"/>
                  </a:srgbClr>
                </a:outerShdw>
              </a:effectLst>
            </a:endParaRPr>
          </a:p>
        </p:txBody>
      </p:sp>
      <p:sp>
        <p:nvSpPr>
          <p:cNvPr id="11" name="Rectangle 10"/>
          <p:cNvSpPr/>
          <p:nvPr/>
        </p:nvSpPr>
        <p:spPr>
          <a:xfrm>
            <a:off x="6767735" y="5236570"/>
            <a:ext cx="1706517" cy="400110"/>
          </a:xfrm>
          <a:prstGeom prst="rect">
            <a:avLst/>
          </a:prstGeom>
        </p:spPr>
        <p:txBody>
          <a:bodyPr wrap="none">
            <a:spAutoFit/>
          </a:bodyPr>
          <a:lstStyle/>
          <a:p>
            <a:pPr algn="ctr"/>
            <a:r>
              <a:rPr lang="en-US" sz="2000" dirty="0" err="1" smtClean="0">
                <a:solidFill>
                  <a:schemeClr val="bg1"/>
                </a:solidFill>
                <a:effectLst>
                  <a:outerShdw blurRad="50800" dist="38100" dir="2700000" algn="tl" rotWithShape="0">
                    <a:srgbClr val="000000">
                      <a:alpha val="43000"/>
                    </a:srgbClr>
                  </a:outerShdw>
                </a:effectLst>
              </a:rPr>
              <a:t>aberrated</a:t>
            </a:r>
            <a:r>
              <a:rPr lang="en-US" sz="2000" dirty="0" smtClean="0">
                <a:solidFill>
                  <a:schemeClr val="bg1"/>
                </a:solidFill>
                <a:effectLst>
                  <a:outerShdw blurRad="50800" dist="38100" dir="2700000" algn="tl" rotWithShape="0">
                    <a:srgbClr val="000000">
                      <a:alpha val="43000"/>
                    </a:srgbClr>
                  </a:outerShdw>
                </a:effectLst>
              </a:rPr>
              <a:t> rays</a:t>
            </a:r>
            <a:endParaRPr lang="en-US" sz="2000" dirty="0">
              <a:effectLst>
                <a:outerShdw blurRad="50800" dist="38100" dir="2700000" algn="tl" rotWithShape="0">
                  <a:srgbClr val="000000">
                    <a:alpha val="43000"/>
                  </a:srgbClr>
                </a:outerShdw>
              </a:effectLst>
            </a:endParaRPr>
          </a:p>
        </p:txBody>
      </p:sp>
      <p:sp>
        <p:nvSpPr>
          <p:cNvPr id="14" name="Oval 13"/>
          <p:cNvSpPr/>
          <p:nvPr/>
        </p:nvSpPr>
        <p:spPr>
          <a:xfrm>
            <a:off x="977675" y="5822725"/>
            <a:ext cx="102050" cy="1020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3312948650"/>
      </p:ext>
    </p:extLst>
  </p:cSld>
  <p:clrMapOvr>
    <a:masterClrMapping/>
  </p:clrMapOvr>
  <mc:AlternateContent xmlns:mc="http://schemas.openxmlformats.org/markup-compatibility/2006" xmlns:p14="http://schemas.microsoft.com/office/powerpoint/2010/main">
    <mc:Choice Requires="p14">
      <p:transition p14:dur="210" advTm="5360">
        <p:fade/>
      </p:transition>
    </mc:Choice>
    <mc:Fallback xmlns="">
      <p:transition xmlns:p14="http://schemas.microsoft.com/office/powerpoint/2010/main" advTm="5360">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remarks</a:t>
            </a:r>
            <a:endParaRPr lang="en-US" dirty="0"/>
          </a:p>
        </p:txBody>
      </p:sp>
      <p:sp>
        <p:nvSpPr>
          <p:cNvPr id="3" name="Text Placeholder 2"/>
          <p:cNvSpPr>
            <a:spLocks noGrp="1"/>
          </p:cNvSpPr>
          <p:nvPr>
            <p:ph type="body" sz="quarter" idx="10"/>
          </p:nvPr>
        </p:nvSpPr>
        <p:spPr>
          <a:xfrm>
            <a:off x="320841" y="1210088"/>
            <a:ext cx="8736815" cy="5435186"/>
          </a:xfrm>
        </p:spPr>
        <p:txBody>
          <a:bodyPr/>
          <a:lstStyle/>
          <a:p>
            <a:pPr marL="0" indent="0">
              <a:buNone/>
            </a:pPr>
            <a:r>
              <a:rPr lang="en-US" sz="2400" dirty="0" smtClean="0"/>
              <a:t>aberration &amp; defocus blur give a great deal of info about the </a:t>
            </a:r>
            <a:br>
              <a:rPr lang="en-US" sz="2400" dirty="0" smtClean="0"/>
            </a:br>
            <a:r>
              <a:rPr lang="en-US" sz="2400" dirty="0" smtClean="0"/>
              <a:t>lens &amp; scene</a:t>
            </a:r>
          </a:p>
          <a:p>
            <a:endParaRPr lang="en-US" sz="2400" dirty="0"/>
          </a:p>
          <a:p>
            <a:pPr marL="0" indent="0">
              <a:buNone/>
            </a:pPr>
            <a:r>
              <a:rPr lang="en-US" sz="2400" dirty="0" smtClean="0"/>
              <a:t>one-shot recovery of depth map &amp; 5D lens PSF may be possible</a:t>
            </a:r>
          </a:p>
          <a:p>
            <a:endParaRPr lang="en-US" sz="2400" dirty="0"/>
          </a:p>
          <a:p>
            <a:pPr marL="0" indent="0">
              <a:buNone/>
            </a:pPr>
            <a:r>
              <a:rPr lang="en-US" sz="2400" dirty="0" smtClean="0"/>
              <a:t>modeling ray-sensor intersections easier &amp; more general than modeling blur kernels directly</a:t>
            </a:r>
          </a:p>
          <a:p>
            <a:endParaRPr lang="en-US" sz="2400" dirty="0">
              <a:solidFill>
                <a:srgbClr val="FFF482"/>
              </a:solidFill>
            </a:endParaRPr>
          </a:p>
          <a:p>
            <a:pPr marL="0" indent="0">
              <a:buNone/>
            </a:pPr>
            <a:r>
              <a:rPr lang="en-US" sz="2400" dirty="0" smtClean="0">
                <a:solidFill>
                  <a:srgbClr val="FFF482"/>
                </a:solidFill>
              </a:rPr>
              <a:t>open problems</a:t>
            </a:r>
          </a:p>
          <a:p>
            <a:pPr lvl="1" indent="-342900">
              <a:buFont typeface="Arial"/>
              <a:buChar char="•"/>
            </a:pPr>
            <a:r>
              <a:rPr lang="en-US" dirty="0" smtClean="0"/>
              <a:t>blind estimation of blur kernels, depth &amp; 5D PSF</a:t>
            </a:r>
          </a:p>
          <a:p>
            <a:pPr lvl="1" indent="-342900">
              <a:buFont typeface="Arial"/>
              <a:buChar char="•"/>
            </a:pPr>
            <a:r>
              <a:rPr lang="en-US" dirty="0" smtClean="0"/>
              <a:t>modeling mechanical </a:t>
            </a:r>
            <a:r>
              <a:rPr lang="en-US" dirty="0" err="1" smtClean="0"/>
              <a:t>vignetting</a:t>
            </a:r>
            <a:endParaRPr lang="en-US" dirty="0" smtClean="0"/>
          </a:p>
          <a:p>
            <a:pPr lvl="1" indent="-342900">
              <a:buFont typeface="Arial"/>
              <a:buChar char="•"/>
            </a:pPr>
            <a:r>
              <a:rPr lang="en-US" dirty="0" smtClean="0"/>
              <a:t>accounting for changes in focus setting &amp; zoom</a:t>
            </a:r>
          </a:p>
          <a:p>
            <a:pPr lvl="1" indent="-342900">
              <a:buFont typeface="Arial"/>
              <a:buChar char="•"/>
            </a:pPr>
            <a:endParaRPr lang="en-US" dirty="0" smtClean="0"/>
          </a:p>
          <a:p>
            <a:pPr lvl="1" indent="-342900">
              <a:buFont typeface="Arial"/>
              <a:buChar char="•"/>
            </a:pPr>
            <a:endParaRPr lang="en-US" dirty="0" smtClean="0"/>
          </a:p>
          <a:p>
            <a:pPr marL="0" indent="0">
              <a:buNone/>
            </a:pPr>
            <a:endParaRPr lang="en-US" sz="2400" dirty="0" smtClean="0"/>
          </a:p>
        </p:txBody>
      </p:sp>
    </p:spTree>
    <p:extLst>
      <p:ext uri="{BB962C8B-B14F-4D97-AF65-F5344CB8AC3E}">
        <p14:creationId xmlns:p14="http://schemas.microsoft.com/office/powerpoint/2010/main" val="1765362148"/>
      </p:ext>
    </p:extLst>
  </p:cSld>
  <p:clrMapOvr>
    <a:masterClrMapping/>
  </p:clrMapOvr>
  <mc:AlternateContent xmlns:mc="http://schemas.openxmlformats.org/markup-compatibility/2006" xmlns:p14="http://schemas.microsoft.com/office/powerpoint/2010/main">
    <mc:Choice Requires="p14">
      <p:transition p14:dur="21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747649" y="415239"/>
            <a:ext cx="1599208" cy="2830967"/>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w="3175" cmpd="sng">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3" name="Straight Arrow Connector 22"/>
          <p:cNvCxnSpPr/>
          <p:nvPr/>
        </p:nvCxnSpPr>
        <p:spPr>
          <a:xfrm>
            <a:off x="1689606" y="1485569"/>
            <a:ext cx="3775170" cy="18070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3775735" y="1239297"/>
            <a:ext cx="3375278" cy="4696908"/>
          </a:xfrm>
          <a:custGeom>
            <a:avLst/>
            <a:gdLst>
              <a:gd name="connsiteX0" fmla="*/ 0 w 3375278"/>
              <a:gd name="connsiteY0" fmla="*/ 4696908 h 4696908"/>
              <a:gd name="connsiteX1" fmla="*/ 5721 w 3375278"/>
              <a:gd name="connsiteY1" fmla="*/ 1922243 h 4696908"/>
              <a:gd name="connsiteX2" fmla="*/ 3375278 w 3375278"/>
              <a:gd name="connsiteY2" fmla="*/ 0 h 4696908"/>
              <a:gd name="connsiteX3" fmla="*/ 3369557 w 3375278"/>
              <a:gd name="connsiteY3" fmla="*/ 2774665 h 4696908"/>
              <a:gd name="connsiteX4" fmla="*/ 0 w 3375278"/>
              <a:gd name="connsiteY4" fmla="*/ 4696908 h 469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278" h="4696908">
                <a:moveTo>
                  <a:pt x="0" y="4696908"/>
                </a:moveTo>
                <a:lnTo>
                  <a:pt x="5721" y="1922243"/>
                </a:lnTo>
                <a:lnTo>
                  <a:pt x="3375278" y="0"/>
                </a:lnTo>
                <a:lnTo>
                  <a:pt x="3369557" y="2774665"/>
                </a:lnTo>
                <a:lnTo>
                  <a:pt x="0" y="4696908"/>
                </a:lnTo>
                <a:close/>
              </a:path>
            </a:pathLst>
          </a:custGeom>
          <a:solidFill>
            <a:schemeClr val="bg1">
              <a:alpha val="33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26" name="Rectangle 25"/>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sp>
        <p:nvSpPr>
          <p:cNvPr id="27" name="Rectangle 26"/>
          <p:cNvSpPr/>
          <p:nvPr/>
        </p:nvSpPr>
        <p:spPr>
          <a:xfrm>
            <a:off x="2279239" y="98807"/>
            <a:ext cx="1403424" cy="335989"/>
          </a:xfrm>
          <a:prstGeom prst="rect">
            <a:avLst/>
          </a:prstGeom>
        </p:spPr>
        <p:txBody>
          <a:bodyPr wrap="none">
            <a:spAutoFit/>
          </a:bodyPr>
          <a:lstStyle/>
          <a:p>
            <a:pPr>
              <a:lnSpc>
                <a:spcPct val="80000"/>
              </a:lnSpc>
            </a:pPr>
            <a:r>
              <a:rPr lang="en-US" sz="1900" dirty="0">
                <a:solidFill>
                  <a:schemeClr val="bg1"/>
                </a:solidFill>
                <a:effectLst>
                  <a:outerShdw blurRad="50800" dist="38100" dir="2700000" algn="tl" rotWithShape="0">
                    <a:srgbClr val="000000">
                      <a:alpha val="43000"/>
                    </a:srgbClr>
                  </a:outerShdw>
                </a:effectLst>
              </a:rPr>
              <a:t>d</a:t>
            </a:r>
            <a:r>
              <a:rPr lang="en-US" sz="1900" dirty="0" smtClean="0">
                <a:solidFill>
                  <a:schemeClr val="bg1"/>
                </a:solidFill>
                <a:effectLst>
                  <a:outerShdw blurRad="50800" dist="38100" dir="2700000" algn="tl" rotWithShape="0">
                    <a:srgbClr val="000000">
                      <a:alpha val="43000"/>
                    </a:srgbClr>
                  </a:outerShdw>
                </a:effectLst>
              </a:rPr>
              <a:t>epth plane </a:t>
            </a:r>
            <a:endParaRPr lang="en-US" sz="1900" dirty="0">
              <a:effectLst>
                <a:outerShdw blurRad="50800" dist="38100" dir="2700000" algn="tl" rotWithShape="0">
                  <a:srgbClr val="000000">
                    <a:alpha val="43000"/>
                  </a:srgbClr>
                </a:outerShdw>
              </a:effectLst>
            </a:endParaRPr>
          </a:p>
        </p:txBody>
      </p:sp>
      <p:pic>
        <p:nvPicPr>
          <p:cNvPr id="47" name="Picture 46"/>
          <p:cNvPicPr>
            <a:picLocks noChangeAspect="1"/>
          </p:cNvPicPr>
          <p:nvPr/>
        </p:nvPicPr>
        <p:blipFill>
          <a:blip r:embed="rId4"/>
          <a:stretch>
            <a:fillRect/>
          </a:stretch>
        </p:blipFill>
        <p:spPr>
          <a:xfrm>
            <a:off x="3669264" y="134081"/>
            <a:ext cx="342900" cy="266700"/>
          </a:xfrm>
          <a:prstGeom prst="rect">
            <a:avLst/>
          </a:prstGeom>
        </p:spPr>
      </p:pic>
      <p:sp>
        <p:nvSpPr>
          <p:cNvPr id="6" name="Freeform 5"/>
          <p:cNvSpPr/>
          <p:nvPr/>
        </p:nvSpPr>
        <p:spPr>
          <a:xfrm>
            <a:off x="5464776" y="3075517"/>
            <a:ext cx="287866" cy="512234"/>
          </a:xfrm>
          <a:custGeom>
            <a:avLst/>
            <a:gdLst>
              <a:gd name="connsiteX0" fmla="*/ 0 w 300566"/>
              <a:gd name="connsiteY0" fmla="*/ 512234 h 512234"/>
              <a:gd name="connsiteX1" fmla="*/ 0 w 300566"/>
              <a:gd name="connsiteY1" fmla="*/ 160867 h 512234"/>
              <a:gd name="connsiteX2" fmla="*/ 287866 w 300566"/>
              <a:gd name="connsiteY2" fmla="*/ 0 h 512234"/>
              <a:gd name="connsiteX3" fmla="*/ 300566 w 300566"/>
              <a:gd name="connsiteY3" fmla="*/ 342900 h 512234"/>
              <a:gd name="connsiteX4" fmla="*/ 0 w 300566"/>
              <a:gd name="connsiteY4" fmla="*/ 512234 h 512234"/>
              <a:gd name="connsiteX0" fmla="*/ 0 w 287866"/>
              <a:gd name="connsiteY0" fmla="*/ 512234 h 512234"/>
              <a:gd name="connsiteX1" fmla="*/ 0 w 287866"/>
              <a:gd name="connsiteY1" fmla="*/ 160867 h 512234"/>
              <a:gd name="connsiteX2" fmla="*/ 287866 w 287866"/>
              <a:gd name="connsiteY2" fmla="*/ 0 h 512234"/>
              <a:gd name="connsiteX3" fmla="*/ 279400 w 287866"/>
              <a:gd name="connsiteY3" fmla="*/ 364067 h 512234"/>
              <a:gd name="connsiteX4" fmla="*/ 0 w 287866"/>
              <a:gd name="connsiteY4" fmla="*/ 512234 h 51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66" h="512234">
                <a:moveTo>
                  <a:pt x="0" y="512234"/>
                </a:moveTo>
                <a:lnTo>
                  <a:pt x="0" y="160867"/>
                </a:lnTo>
                <a:lnTo>
                  <a:pt x="287866" y="0"/>
                </a:lnTo>
                <a:lnTo>
                  <a:pt x="279400" y="364067"/>
                </a:lnTo>
                <a:lnTo>
                  <a:pt x="0" y="512234"/>
                </a:lnTo>
                <a:close/>
              </a:path>
            </a:pathLst>
          </a:cu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5" name="Oval 34"/>
          <p:cNvSpPr/>
          <p:nvPr/>
        </p:nvSpPr>
        <p:spPr>
          <a:xfrm>
            <a:off x="1663583" y="144779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18" name="Picture 17"/>
          <p:cNvPicPr>
            <a:picLocks noChangeAspect="1"/>
          </p:cNvPicPr>
          <p:nvPr/>
        </p:nvPicPr>
        <p:blipFill>
          <a:blip r:embed="rId5"/>
          <a:stretch>
            <a:fillRect/>
          </a:stretch>
        </p:blipFill>
        <p:spPr>
          <a:xfrm>
            <a:off x="926983" y="5863507"/>
            <a:ext cx="1473200" cy="266700"/>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6"/>
          <a:stretch>
            <a:fillRect/>
          </a:stretch>
        </p:blipFill>
        <p:spPr>
          <a:xfrm>
            <a:off x="608873" y="5484280"/>
            <a:ext cx="2743200" cy="26670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7"/>
          <a:stretch>
            <a:fillRect/>
          </a:stretch>
        </p:blipFill>
        <p:spPr>
          <a:xfrm>
            <a:off x="271324" y="5088151"/>
            <a:ext cx="850900" cy="292100"/>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8">
            <a:alphaModFix amt="78000"/>
            <a:extLst>
              <a:ext uri="{28A0092B-C50C-407E-A947-70E740481C1C}">
                <a14:useLocalDpi xmlns:a14="http://schemas.microsoft.com/office/drawing/2010/main" val="0"/>
              </a:ext>
            </a:extLst>
          </a:blip>
          <a:srcRect l="50000" t="38363" r="41477" b="49758"/>
          <a:stretch/>
        </p:blipFill>
        <p:spPr>
          <a:xfrm>
            <a:off x="5401845" y="3141814"/>
            <a:ext cx="404775" cy="398018"/>
          </a:xfrm>
          <a:prstGeom prst="rect">
            <a:avLst/>
          </a:prstGeom>
          <a:ln w="28575" cmpd="sng">
            <a:solidFill>
              <a:srgbClr val="FF0000"/>
            </a:solidFill>
          </a:ln>
          <a:scene3d>
            <a:camera prst="isometricRightUp"/>
            <a:lightRig rig="threePt" dir="t"/>
          </a:scene3d>
        </p:spPr>
      </p:pic>
    </p:spTree>
    <p:custDataLst>
      <p:tags r:id="rId1"/>
    </p:custDataLst>
    <p:extLst>
      <p:ext uri="{BB962C8B-B14F-4D97-AF65-F5344CB8AC3E}">
        <p14:creationId xmlns:p14="http://schemas.microsoft.com/office/powerpoint/2010/main" val="1173527251"/>
      </p:ext>
    </p:extLst>
  </p:cSld>
  <p:clrMapOvr>
    <a:masterClrMapping/>
  </p:clrMapOvr>
  <mc:AlternateContent xmlns:mc="http://schemas.openxmlformats.org/markup-compatibility/2006" xmlns:p14="http://schemas.microsoft.com/office/powerpoint/2010/main">
    <mc:Choice Requires="p14">
      <p:transition p14:dur="210" advTm="21636">
        <p:fade/>
      </p:transition>
    </mc:Choice>
    <mc:Fallback xmlns="">
      <p:transition xmlns:p14="http://schemas.microsoft.com/office/powerpoint/2010/main" advTm="2163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747649" y="415239"/>
            <a:ext cx="1599208" cy="2830967"/>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w="3175" cmpd="sng">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cxnSp>
        <p:nvCxnSpPr>
          <p:cNvPr id="23" name="Straight Arrow Connector 22"/>
          <p:cNvCxnSpPr/>
          <p:nvPr/>
        </p:nvCxnSpPr>
        <p:spPr>
          <a:xfrm>
            <a:off x="1689606" y="1485569"/>
            <a:ext cx="3775170" cy="1807004"/>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221" name="Picture 220"/>
          <p:cNvPicPr>
            <a:picLocks noChangeAspect="1"/>
          </p:cNvPicPr>
          <p:nvPr/>
        </p:nvPicPr>
        <p:blipFill>
          <a:blip r:embed="rId3">
            <a:alphaModFix amt="78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77176" y="1904139"/>
            <a:ext cx="4749356" cy="3350696"/>
          </a:xfrm>
          <a:prstGeom prst="rect">
            <a:avLst/>
          </a:prstGeom>
          <a:ln w="12700" cmpd="sng">
            <a:solidFill>
              <a:schemeClr val="bg1"/>
            </a:solidFill>
          </a:ln>
          <a:scene3d>
            <a:camera prst="isometricRightUp"/>
            <a:lightRig rig="threePt" dir="t"/>
          </a:scene3d>
        </p:spPr>
      </p:pic>
      <p:sp>
        <p:nvSpPr>
          <p:cNvPr id="26" name="Rectangle 25"/>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sp>
        <p:nvSpPr>
          <p:cNvPr id="27" name="Rectangle 26"/>
          <p:cNvSpPr/>
          <p:nvPr/>
        </p:nvSpPr>
        <p:spPr>
          <a:xfrm>
            <a:off x="2279239" y="98807"/>
            <a:ext cx="1403424" cy="335989"/>
          </a:xfrm>
          <a:prstGeom prst="rect">
            <a:avLst/>
          </a:prstGeom>
        </p:spPr>
        <p:txBody>
          <a:bodyPr wrap="none">
            <a:spAutoFit/>
          </a:bodyPr>
          <a:lstStyle/>
          <a:p>
            <a:pPr>
              <a:lnSpc>
                <a:spcPct val="80000"/>
              </a:lnSpc>
            </a:pPr>
            <a:r>
              <a:rPr lang="en-US" sz="1900" dirty="0">
                <a:solidFill>
                  <a:schemeClr val="bg1"/>
                </a:solidFill>
                <a:effectLst>
                  <a:outerShdw blurRad="50800" dist="38100" dir="2700000" algn="tl" rotWithShape="0">
                    <a:srgbClr val="000000">
                      <a:alpha val="43000"/>
                    </a:srgbClr>
                  </a:outerShdw>
                </a:effectLst>
              </a:rPr>
              <a:t>d</a:t>
            </a:r>
            <a:r>
              <a:rPr lang="en-US" sz="1900" dirty="0" smtClean="0">
                <a:solidFill>
                  <a:schemeClr val="bg1"/>
                </a:solidFill>
                <a:effectLst>
                  <a:outerShdw blurRad="50800" dist="38100" dir="2700000" algn="tl" rotWithShape="0">
                    <a:srgbClr val="000000">
                      <a:alpha val="43000"/>
                    </a:srgbClr>
                  </a:outerShdw>
                </a:effectLst>
              </a:rPr>
              <a:t>epth plane </a:t>
            </a:r>
            <a:endParaRPr lang="en-US" sz="1900" dirty="0">
              <a:effectLst>
                <a:outerShdw blurRad="50800" dist="38100" dir="2700000" algn="tl" rotWithShape="0">
                  <a:srgbClr val="000000">
                    <a:alpha val="43000"/>
                  </a:srgbClr>
                </a:outerShdw>
              </a:effectLst>
            </a:endParaRPr>
          </a:p>
        </p:txBody>
      </p:sp>
      <p:pic>
        <p:nvPicPr>
          <p:cNvPr id="47" name="Picture 46"/>
          <p:cNvPicPr>
            <a:picLocks noChangeAspect="1"/>
          </p:cNvPicPr>
          <p:nvPr/>
        </p:nvPicPr>
        <p:blipFill>
          <a:blip r:embed="rId5"/>
          <a:stretch>
            <a:fillRect/>
          </a:stretch>
        </p:blipFill>
        <p:spPr>
          <a:xfrm>
            <a:off x="3669264" y="134081"/>
            <a:ext cx="342900" cy="266700"/>
          </a:xfrm>
          <a:prstGeom prst="rect">
            <a:avLst/>
          </a:prstGeom>
        </p:spPr>
      </p:pic>
      <p:sp>
        <p:nvSpPr>
          <p:cNvPr id="6" name="Freeform 5"/>
          <p:cNvSpPr/>
          <p:nvPr/>
        </p:nvSpPr>
        <p:spPr>
          <a:xfrm>
            <a:off x="5464776" y="3075517"/>
            <a:ext cx="287866" cy="512234"/>
          </a:xfrm>
          <a:custGeom>
            <a:avLst/>
            <a:gdLst>
              <a:gd name="connsiteX0" fmla="*/ 0 w 300566"/>
              <a:gd name="connsiteY0" fmla="*/ 512234 h 512234"/>
              <a:gd name="connsiteX1" fmla="*/ 0 w 300566"/>
              <a:gd name="connsiteY1" fmla="*/ 160867 h 512234"/>
              <a:gd name="connsiteX2" fmla="*/ 287866 w 300566"/>
              <a:gd name="connsiteY2" fmla="*/ 0 h 512234"/>
              <a:gd name="connsiteX3" fmla="*/ 300566 w 300566"/>
              <a:gd name="connsiteY3" fmla="*/ 342900 h 512234"/>
              <a:gd name="connsiteX4" fmla="*/ 0 w 300566"/>
              <a:gd name="connsiteY4" fmla="*/ 512234 h 512234"/>
              <a:gd name="connsiteX0" fmla="*/ 0 w 287866"/>
              <a:gd name="connsiteY0" fmla="*/ 512234 h 512234"/>
              <a:gd name="connsiteX1" fmla="*/ 0 w 287866"/>
              <a:gd name="connsiteY1" fmla="*/ 160867 h 512234"/>
              <a:gd name="connsiteX2" fmla="*/ 287866 w 287866"/>
              <a:gd name="connsiteY2" fmla="*/ 0 h 512234"/>
              <a:gd name="connsiteX3" fmla="*/ 279400 w 287866"/>
              <a:gd name="connsiteY3" fmla="*/ 364067 h 512234"/>
              <a:gd name="connsiteX4" fmla="*/ 0 w 287866"/>
              <a:gd name="connsiteY4" fmla="*/ 512234 h 51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66" h="512234">
                <a:moveTo>
                  <a:pt x="0" y="512234"/>
                </a:moveTo>
                <a:lnTo>
                  <a:pt x="0" y="160867"/>
                </a:lnTo>
                <a:lnTo>
                  <a:pt x="287866" y="0"/>
                </a:lnTo>
                <a:lnTo>
                  <a:pt x="279400" y="364067"/>
                </a:lnTo>
                <a:lnTo>
                  <a:pt x="0" y="512234"/>
                </a:lnTo>
                <a:close/>
              </a:path>
            </a:pathLst>
          </a:cu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5" name="Oval 34"/>
          <p:cNvSpPr/>
          <p:nvPr/>
        </p:nvSpPr>
        <p:spPr>
          <a:xfrm>
            <a:off x="1663583" y="1447797"/>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18" name="Picture 17"/>
          <p:cNvPicPr>
            <a:picLocks noChangeAspect="1"/>
          </p:cNvPicPr>
          <p:nvPr/>
        </p:nvPicPr>
        <p:blipFill>
          <a:blip r:embed="rId6"/>
          <a:stretch>
            <a:fillRect/>
          </a:stretch>
        </p:blipFill>
        <p:spPr>
          <a:xfrm>
            <a:off x="926983" y="5863507"/>
            <a:ext cx="1473200" cy="266700"/>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7"/>
          <a:stretch>
            <a:fillRect/>
          </a:stretch>
        </p:blipFill>
        <p:spPr>
          <a:xfrm>
            <a:off x="608873" y="5484280"/>
            <a:ext cx="2743200" cy="26670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8"/>
          <a:stretch>
            <a:fillRect/>
          </a:stretch>
        </p:blipFill>
        <p:spPr>
          <a:xfrm>
            <a:off x="271324" y="5088151"/>
            <a:ext cx="850900" cy="292100"/>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9">
            <a:alphaModFix amt="78000"/>
            <a:extLst>
              <a:ext uri="{28A0092B-C50C-407E-A947-70E740481C1C}">
                <a14:useLocalDpi xmlns:a14="http://schemas.microsoft.com/office/drawing/2010/main" val="0"/>
              </a:ext>
            </a:extLst>
          </a:blip>
          <a:srcRect l="50000" t="38363" r="41477" b="49758"/>
          <a:stretch/>
        </p:blipFill>
        <p:spPr>
          <a:xfrm>
            <a:off x="5401845" y="3141814"/>
            <a:ext cx="404775" cy="398018"/>
          </a:xfrm>
          <a:prstGeom prst="rect">
            <a:avLst/>
          </a:prstGeom>
          <a:ln w="28575" cmpd="sng">
            <a:solidFill>
              <a:srgbClr val="FF0000"/>
            </a:solidFill>
          </a:ln>
          <a:scene3d>
            <a:camera prst="isometricRightUp"/>
            <a:lightRig rig="threePt" dir="t"/>
          </a:scene3d>
        </p:spPr>
      </p:pic>
    </p:spTree>
    <p:extLst>
      <p:ext uri="{BB962C8B-B14F-4D97-AF65-F5344CB8AC3E}">
        <p14:creationId xmlns:p14="http://schemas.microsoft.com/office/powerpoint/2010/main" val="358186817"/>
      </p:ext>
    </p:extLst>
  </p:cSld>
  <p:clrMapOvr>
    <a:masterClrMapping/>
  </p:clrMapOvr>
  <mc:AlternateContent xmlns:mc="http://schemas.openxmlformats.org/markup-compatibility/2006" xmlns:p14="http://schemas.microsoft.com/office/powerpoint/2010/main">
    <mc:Choice Requires="p14">
      <p:transition p14:dur="210" advTm="3833">
        <p:fade/>
      </p:transition>
    </mc:Choice>
    <mc:Fallback xmlns="">
      <p:transition xmlns:p14="http://schemas.microsoft.com/office/powerpoint/2010/main" advTm="3833">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4365022" y="266801"/>
            <a:ext cx="342900" cy="266700"/>
          </a:xfrm>
          <a:prstGeom prst="rect">
            <a:avLst/>
          </a:prstGeom>
        </p:spPr>
      </p:pic>
      <p:sp>
        <p:nvSpPr>
          <p:cNvPr id="15" name="Freeform 14"/>
          <p:cNvSpPr/>
          <p:nvPr/>
        </p:nvSpPr>
        <p:spPr>
          <a:xfrm>
            <a:off x="1181431" y="235165"/>
            <a:ext cx="1793566" cy="3186487"/>
          </a:xfrm>
          <a:custGeom>
            <a:avLst/>
            <a:gdLst>
              <a:gd name="connsiteX0" fmla="*/ 0 w 3398317"/>
              <a:gd name="connsiteY0" fmla="*/ 1940112 h 4691542"/>
              <a:gd name="connsiteX1" fmla="*/ 3398317 w 3398317"/>
              <a:gd name="connsiteY1" fmla="*/ 0 h 4691542"/>
              <a:gd name="connsiteX2" fmla="*/ 3374799 w 3398317"/>
              <a:gd name="connsiteY2" fmla="*/ 2751431 h 4691542"/>
              <a:gd name="connsiteX3" fmla="*/ 0 w 3398317"/>
              <a:gd name="connsiteY3" fmla="*/ 4691542 h 4691542"/>
              <a:gd name="connsiteX4" fmla="*/ 0 w 3398317"/>
              <a:gd name="connsiteY4" fmla="*/ 1940112 h 469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17" h="4691542">
                <a:moveTo>
                  <a:pt x="0" y="1940112"/>
                </a:moveTo>
                <a:lnTo>
                  <a:pt x="3398317" y="0"/>
                </a:lnTo>
                <a:lnTo>
                  <a:pt x="3374799" y="2751431"/>
                </a:lnTo>
                <a:lnTo>
                  <a:pt x="0" y="4691542"/>
                </a:lnTo>
                <a:lnTo>
                  <a:pt x="0" y="1940112"/>
                </a:lnTo>
                <a:close/>
              </a:path>
            </a:pathLst>
          </a:cu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16" name="Rectangle 15"/>
          <p:cNvSpPr/>
          <p:nvPr/>
        </p:nvSpPr>
        <p:spPr>
          <a:xfrm>
            <a:off x="2974997" y="229869"/>
            <a:ext cx="1376536" cy="335989"/>
          </a:xfrm>
          <a:prstGeom prst="rect">
            <a:avLst/>
          </a:prstGeom>
        </p:spPr>
        <p:txBody>
          <a:bodyPr wrap="none">
            <a:spAutoFit/>
          </a:bodyPr>
          <a:lstStyle/>
          <a:p>
            <a:pPr>
              <a:lnSpc>
                <a:spcPct val="80000"/>
              </a:lnSpc>
            </a:pPr>
            <a:r>
              <a:rPr lang="en-US" sz="1900" dirty="0">
                <a:solidFill>
                  <a:schemeClr val="bg1"/>
                </a:solidFill>
                <a:effectLst>
                  <a:outerShdw blurRad="50800" dist="38100" dir="2700000" algn="tl" rotWithShape="0">
                    <a:srgbClr val="000000">
                      <a:alpha val="43000"/>
                    </a:srgbClr>
                  </a:outerShdw>
                </a:effectLst>
              </a:rPr>
              <a:t>d</a:t>
            </a:r>
            <a:r>
              <a:rPr lang="en-US" sz="1900" dirty="0" smtClean="0">
                <a:solidFill>
                  <a:schemeClr val="bg1"/>
                </a:solidFill>
                <a:effectLst>
                  <a:outerShdw blurRad="50800" dist="38100" dir="2700000" algn="tl" rotWithShape="0">
                    <a:srgbClr val="000000">
                      <a:alpha val="43000"/>
                    </a:srgbClr>
                  </a:outerShdw>
                </a:effectLst>
              </a:rPr>
              <a:t>epth plane</a:t>
            </a:r>
            <a:endParaRPr lang="en-US" sz="1900" dirty="0">
              <a:effectLst>
                <a:outerShdw blurRad="50800" dist="38100" dir="2700000" algn="tl" rotWithShape="0">
                  <a:srgbClr val="000000">
                    <a:alpha val="43000"/>
                  </a:srgbClr>
                </a:outerShdw>
              </a:effectLst>
            </a:endParaRPr>
          </a:p>
        </p:txBody>
      </p:sp>
      <p:cxnSp>
        <p:nvCxnSpPr>
          <p:cNvPr id="23" name="Straight Arrow Connector 22"/>
          <p:cNvCxnSpPr/>
          <p:nvPr/>
        </p:nvCxnSpPr>
        <p:spPr>
          <a:xfrm>
            <a:off x="2318238" y="1786467"/>
            <a:ext cx="3146538" cy="1506106"/>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alphaModFix amt="78000"/>
            <a:extLst>
              <a:ext uri="{28A0092B-C50C-407E-A947-70E740481C1C}">
                <a14:useLocalDpi xmlns:a14="http://schemas.microsoft.com/office/drawing/2010/main" val="0"/>
              </a:ext>
            </a:extLst>
          </a:blip>
          <a:stretch>
            <a:fillRect/>
          </a:stretch>
        </p:blipFill>
        <p:spPr>
          <a:xfrm>
            <a:off x="3077176" y="1904305"/>
            <a:ext cx="4749356" cy="3350696"/>
          </a:xfrm>
          <a:prstGeom prst="rect">
            <a:avLst/>
          </a:prstGeom>
          <a:ln w="12700" cmpd="sng">
            <a:solidFill>
              <a:schemeClr val="bg1"/>
            </a:solidFill>
          </a:ln>
          <a:scene3d>
            <a:camera prst="isometricRightUp"/>
            <a:lightRig rig="threePt" dir="t"/>
          </a:scene3d>
        </p:spPr>
      </p:pic>
      <p:sp>
        <p:nvSpPr>
          <p:cNvPr id="26" name="Rectangle 25"/>
          <p:cNvSpPr/>
          <p:nvPr/>
        </p:nvSpPr>
        <p:spPr>
          <a:xfrm>
            <a:off x="6339809" y="808902"/>
            <a:ext cx="1509147" cy="400110"/>
          </a:xfrm>
          <a:prstGeom prst="rect">
            <a:avLst/>
          </a:prstGeom>
        </p:spPr>
        <p:txBody>
          <a:bodyPr wrap="none">
            <a:spAutoFit/>
          </a:bodyPr>
          <a:lstStyle/>
          <a:p>
            <a:pPr algn="ctr"/>
            <a:r>
              <a:rPr lang="en-US" sz="2000" dirty="0" smtClean="0">
                <a:solidFill>
                  <a:schemeClr val="bg1"/>
                </a:solidFill>
                <a:effectLst>
                  <a:outerShdw blurRad="50800" dist="38100" dir="2700000" algn="tl" rotWithShape="0">
                    <a:srgbClr val="000000">
                      <a:alpha val="43000"/>
                    </a:srgbClr>
                  </a:outerShdw>
                </a:effectLst>
              </a:rPr>
              <a:t>sensor plane</a:t>
            </a:r>
            <a:endParaRPr lang="en-US" sz="2000" dirty="0">
              <a:effectLst>
                <a:outerShdw blurRad="50800" dist="38100" dir="2700000" algn="tl" rotWithShape="0">
                  <a:srgbClr val="000000">
                    <a:alpha val="43000"/>
                  </a:srgbClr>
                </a:outerShdw>
              </a:effectLst>
            </a:endParaRPr>
          </a:p>
        </p:txBody>
      </p:sp>
      <p:sp>
        <p:nvSpPr>
          <p:cNvPr id="6" name="Freeform 5"/>
          <p:cNvSpPr/>
          <p:nvPr/>
        </p:nvSpPr>
        <p:spPr>
          <a:xfrm>
            <a:off x="5464776" y="3075517"/>
            <a:ext cx="287866" cy="512234"/>
          </a:xfrm>
          <a:custGeom>
            <a:avLst/>
            <a:gdLst>
              <a:gd name="connsiteX0" fmla="*/ 0 w 300566"/>
              <a:gd name="connsiteY0" fmla="*/ 512234 h 512234"/>
              <a:gd name="connsiteX1" fmla="*/ 0 w 300566"/>
              <a:gd name="connsiteY1" fmla="*/ 160867 h 512234"/>
              <a:gd name="connsiteX2" fmla="*/ 287866 w 300566"/>
              <a:gd name="connsiteY2" fmla="*/ 0 h 512234"/>
              <a:gd name="connsiteX3" fmla="*/ 300566 w 300566"/>
              <a:gd name="connsiteY3" fmla="*/ 342900 h 512234"/>
              <a:gd name="connsiteX4" fmla="*/ 0 w 300566"/>
              <a:gd name="connsiteY4" fmla="*/ 512234 h 512234"/>
              <a:gd name="connsiteX0" fmla="*/ 0 w 287866"/>
              <a:gd name="connsiteY0" fmla="*/ 512234 h 512234"/>
              <a:gd name="connsiteX1" fmla="*/ 0 w 287866"/>
              <a:gd name="connsiteY1" fmla="*/ 160867 h 512234"/>
              <a:gd name="connsiteX2" fmla="*/ 287866 w 287866"/>
              <a:gd name="connsiteY2" fmla="*/ 0 h 512234"/>
              <a:gd name="connsiteX3" fmla="*/ 279400 w 287866"/>
              <a:gd name="connsiteY3" fmla="*/ 364067 h 512234"/>
              <a:gd name="connsiteX4" fmla="*/ 0 w 287866"/>
              <a:gd name="connsiteY4" fmla="*/ 512234 h 51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66" h="512234">
                <a:moveTo>
                  <a:pt x="0" y="512234"/>
                </a:moveTo>
                <a:lnTo>
                  <a:pt x="0" y="160867"/>
                </a:lnTo>
                <a:lnTo>
                  <a:pt x="287866" y="0"/>
                </a:lnTo>
                <a:lnTo>
                  <a:pt x="279400" y="364067"/>
                </a:lnTo>
                <a:lnTo>
                  <a:pt x="0" y="512234"/>
                </a:lnTo>
                <a:close/>
              </a:path>
            </a:pathLst>
          </a:cu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sp>
        <p:nvSpPr>
          <p:cNvPr id="35" name="Oval 34"/>
          <p:cNvSpPr/>
          <p:nvPr/>
        </p:nvSpPr>
        <p:spPr>
          <a:xfrm>
            <a:off x="2267319" y="1737475"/>
            <a:ext cx="97984" cy="9798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2700000" algn="tl" rotWithShape="0">
                  <a:srgbClr val="000000">
                    <a:alpha val="43000"/>
                  </a:srgbClr>
                </a:outerShdw>
              </a:effectLst>
            </a:endParaRPr>
          </a:p>
        </p:txBody>
      </p:sp>
      <p:pic>
        <p:nvPicPr>
          <p:cNvPr id="20" name="Picture 19"/>
          <p:cNvPicPr>
            <a:picLocks noChangeAspect="1"/>
          </p:cNvPicPr>
          <p:nvPr/>
        </p:nvPicPr>
        <p:blipFill>
          <a:blip r:embed="rId5"/>
          <a:stretch>
            <a:fillRect/>
          </a:stretch>
        </p:blipFill>
        <p:spPr>
          <a:xfrm>
            <a:off x="926983" y="5863507"/>
            <a:ext cx="1473200" cy="26670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6"/>
          <a:stretch>
            <a:fillRect/>
          </a:stretch>
        </p:blipFill>
        <p:spPr>
          <a:xfrm>
            <a:off x="608873" y="5484280"/>
            <a:ext cx="2743200" cy="266700"/>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7"/>
          <a:stretch>
            <a:fillRect/>
          </a:stretch>
        </p:blipFill>
        <p:spPr>
          <a:xfrm>
            <a:off x="271324" y="5088151"/>
            <a:ext cx="850900" cy="292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2239822"/>
      </p:ext>
    </p:extLst>
  </p:cSld>
  <p:clrMapOvr>
    <a:masterClrMapping/>
  </p:clrMapOvr>
  <mc:AlternateContent xmlns:mc="http://schemas.openxmlformats.org/markup-compatibility/2006" xmlns:p14="http://schemas.microsoft.com/office/powerpoint/2010/main">
    <mc:Choice Requires="p14">
      <p:transition p14:dur="210" advTm="4339">
        <p:fade/>
      </p:transition>
    </mc:Choice>
    <mc:Fallback xmlns="">
      <p:transition xmlns:p14="http://schemas.microsoft.com/office/powerpoint/2010/main" advTm="4339">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6|1.9|0.5"/>
</p:tagLst>
</file>

<file path=ppt/tags/tag10.xml><?xml version="1.0" encoding="utf-8"?>
<p:tagLst xmlns:a="http://schemas.openxmlformats.org/drawingml/2006/main" xmlns:r="http://schemas.openxmlformats.org/officeDocument/2006/relationships" xmlns:p="http://schemas.openxmlformats.org/presentationml/2006/main">
  <p:tag name="TIMING" val="|5"/>
</p:tagLst>
</file>

<file path=ppt/tags/tag11.xml><?xml version="1.0" encoding="utf-8"?>
<p:tagLst xmlns:a="http://schemas.openxmlformats.org/drawingml/2006/main" xmlns:r="http://schemas.openxmlformats.org/officeDocument/2006/relationships" xmlns:p="http://schemas.openxmlformats.org/presentationml/2006/main">
  <p:tag name="TIMING" val="|6.2|1|1.5|0.8|0.7"/>
</p:tagLst>
</file>

<file path=ppt/tags/tag12.xml><?xml version="1.0" encoding="utf-8"?>
<p:tagLst xmlns:a="http://schemas.openxmlformats.org/drawingml/2006/main" xmlns:r="http://schemas.openxmlformats.org/officeDocument/2006/relationships" xmlns:p="http://schemas.openxmlformats.org/presentationml/2006/main">
  <p:tag name="TIMING" val="|18"/>
</p:tagLst>
</file>

<file path=ppt/tags/tag2.xml><?xml version="1.0" encoding="utf-8"?>
<p:tagLst xmlns:a="http://schemas.openxmlformats.org/drawingml/2006/main" xmlns:r="http://schemas.openxmlformats.org/officeDocument/2006/relationships" xmlns:p="http://schemas.openxmlformats.org/presentationml/2006/main">
  <p:tag name="TIMING" val="|11.7"/>
</p:tagLst>
</file>

<file path=ppt/tags/tag3.xml><?xml version="1.0" encoding="utf-8"?>
<p:tagLst xmlns:a="http://schemas.openxmlformats.org/drawingml/2006/main" xmlns:r="http://schemas.openxmlformats.org/officeDocument/2006/relationships" xmlns:p="http://schemas.openxmlformats.org/presentationml/2006/main">
  <p:tag name="TIMING" val="|10.2|4.6"/>
</p:tagLst>
</file>

<file path=ppt/tags/tag4.xml><?xml version="1.0" encoding="utf-8"?>
<p:tagLst xmlns:a="http://schemas.openxmlformats.org/drawingml/2006/main" xmlns:r="http://schemas.openxmlformats.org/officeDocument/2006/relationships" xmlns:p="http://schemas.openxmlformats.org/presentationml/2006/main">
  <p:tag name="TIMING" val="|5.7"/>
</p:tagLst>
</file>

<file path=ppt/tags/tag5.xml><?xml version="1.0" encoding="utf-8"?>
<p:tagLst xmlns:a="http://schemas.openxmlformats.org/drawingml/2006/main" xmlns:r="http://schemas.openxmlformats.org/officeDocument/2006/relationships" xmlns:p="http://schemas.openxmlformats.org/presentationml/2006/main">
  <p:tag name="TIMING" val="|7.1"/>
</p:tagLst>
</file>

<file path=ppt/tags/tag6.xml><?xml version="1.0" encoding="utf-8"?>
<p:tagLst xmlns:a="http://schemas.openxmlformats.org/drawingml/2006/main" xmlns:r="http://schemas.openxmlformats.org/officeDocument/2006/relationships" xmlns:p="http://schemas.openxmlformats.org/presentationml/2006/main">
  <p:tag name="TIMING" val="|27.3|16.2|15.1|11.9|12.4"/>
</p:tagLst>
</file>

<file path=ppt/tags/tag7.xml><?xml version="1.0" encoding="utf-8"?>
<p:tagLst xmlns:a="http://schemas.openxmlformats.org/drawingml/2006/main" xmlns:r="http://schemas.openxmlformats.org/officeDocument/2006/relationships" xmlns:p="http://schemas.openxmlformats.org/presentationml/2006/main">
  <p:tag name="TIMING" val="|13.7"/>
</p:tagLst>
</file>

<file path=ppt/tags/tag8.xml><?xml version="1.0" encoding="utf-8"?>
<p:tagLst xmlns:a="http://schemas.openxmlformats.org/drawingml/2006/main" xmlns:r="http://schemas.openxmlformats.org/officeDocument/2006/relationships" xmlns:p="http://schemas.openxmlformats.org/presentationml/2006/main">
  <p:tag name="TIMING" val="|83.9|4.4|4.2"/>
</p:tagLst>
</file>

<file path=ppt/tags/tag9.xml><?xml version="1.0" encoding="utf-8"?>
<p:tagLst xmlns:a="http://schemas.openxmlformats.org/drawingml/2006/main" xmlns:r="http://schemas.openxmlformats.org/officeDocument/2006/relationships" xmlns:p="http://schemas.openxmlformats.org/presentationml/2006/main">
  <p:tag name="TIMING" val="|9|3.7|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12592</TotalTime>
  <Words>4202</Words>
  <Application>Microsoft Macintosh PowerPoint</Application>
  <PresentationFormat>On-screen Show (4:3)</PresentationFormat>
  <Paragraphs>534</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What Does an Aberrated Photo Tell Us About the Lens and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given K≥1 blur kernels from one photo ...</vt:lpstr>
      <vt:lpstr>... can we infer depth?</vt:lpstr>
      <vt:lpstr>... can we infer the full 5D PSF?</vt:lpstr>
      <vt:lpstr>... can we infer the full 5D PSF?</vt:lpstr>
      <vt:lpstr>... and can we infer the lens parameters?</vt:lpstr>
      <vt:lpstr>related work</vt:lpstr>
      <vt:lpstr>related work</vt:lpstr>
      <vt:lpstr>related work</vt:lpstr>
      <vt:lpstr>three main results</vt:lpstr>
      <vt:lpstr>blur-equivalent arrangements</vt:lpstr>
      <vt:lpstr>Blur-consistent arrangements</vt:lpstr>
      <vt:lpstr>Blur-consistent arrangements</vt:lpstr>
      <vt:lpstr>i.   the PSF integral</vt:lpstr>
      <vt:lpstr>blur formation model</vt:lpstr>
      <vt:lpstr>PowerPoint Presentation</vt:lpstr>
      <vt:lpstr>PowerPoint Presentation</vt:lpstr>
      <vt:lpstr>PowerPoint Presentation</vt:lpstr>
      <vt:lpstr>the Seidel displacement field</vt:lpstr>
      <vt:lpstr>the Seidel displacement field</vt:lpstr>
      <vt:lpstr>the ray intersection polynomial</vt:lpstr>
      <vt:lpstr>PowerPoint Presentation</vt:lpstr>
      <vt:lpstr>limits of local inference</vt:lpstr>
      <vt:lpstr>limits of local inference</vt:lpstr>
      <vt:lpstr>pupil radius ambiguity</vt:lpstr>
      <vt:lpstr>depth &amp; projection ambiguity</vt:lpstr>
      <vt:lpstr>depth &amp; projection ambiguity</vt:lpstr>
      <vt:lpstr>PowerPoint Presentation</vt:lpstr>
      <vt:lpstr>multi-local inference</vt:lpstr>
      <vt:lpstr>multi-local inference</vt:lpstr>
      <vt:lpstr>power of multi-local inference</vt:lpstr>
      <vt:lpstr>PowerPoint Presentation</vt:lpstr>
      <vt:lpstr>single-point &amp; multi-point inference</vt:lpstr>
      <vt:lpstr>single-point &amp; multi-point inference</vt:lpstr>
      <vt:lpstr>single-point &amp; multi-point inference</vt:lpstr>
      <vt:lpstr>single-point &amp; multi-point inference</vt:lpstr>
      <vt:lpstr>single-point &amp; multi-point inference</vt:lpstr>
      <vt:lpstr>PowerPoint Presentation</vt:lpstr>
      <vt:lpstr>PowerPoint Presentation</vt:lpstr>
      <vt:lpstr>PowerPoint Presentation</vt:lpstr>
      <vt:lpstr>PowerPoint Presentation</vt:lpstr>
      <vt:lpstr>multi-point inference</vt:lpstr>
      <vt:lpstr>PowerPoint Presentation</vt:lpstr>
      <vt:lpstr>PowerPoint Presentation</vt:lpstr>
      <vt:lpstr>PowerPoint Presentation</vt:lpstr>
      <vt:lpstr>PowerPoint Presentation</vt:lpstr>
      <vt:lpstr>quantitative evaluation (K=5)</vt:lpstr>
      <vt:lpstr>Quantitative results for 3 different focus settings</vt:lpstr>
      <vt:lpstr>concluding remarks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an Aberrated Photo Tell Us About the Lens and the Scene</dc:title>
  <dc:creator>Huixuan Tang</dc:creator>
  <cp:lastModifiedBy>Huixuan Tang</cp:lastModifiedBy>
  <cp:revision>380</cp:revision>
  <dcterms:created xsi:type="dcterms:W3CDTF">2013-04-09T01:03:34Z</dcterms:created>
  <dcterms:modified xsi:type="dcterms:W3CDTF">2013-04-22T12:47:56Z</dcterms:modified>
</cp:coreProperties>
</file>