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handoutMasterIdLst>
    <p:handoutMasterId r:id="rId20"/>
  </p:handoutMasterIdLst>
  <p:sldIdLst>
    <p:sldId id="278" r:id="rId2"/>
    <p:sldId id="279" r:id="rId3"/>
    <p:sldId id="284" r:id="rId4"/>
    <p:sldId id="280" r:id="rId5"/>
    <p:sldId id="281" r:id="rId6"/>
    <p:sldId id="282" r:id="rId7"/>
    <p:sldId id="285" r:id="rId8"/>
    <p:sldId id="283" r:id="rId9"/>
    <p:sldId id="287" r:id="rId10"/>
    <p:sldId id="286" r:id="rId11"/>
    <p:sldId id="288" r:id="rId12"/>
    <p:sldId id="290" r:id="rId13"/>
    <p:sldId id="291" r:id="rId14"/>
    <p:sldId id="293" r:id="rId15"/>
    <p:sldId id="292" r:id="rId16"/>
    <p:sldId id="289" r:id="rId17"/>
    <p:sldId id="294" r:id="rId18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8213"/>
    <a:srgbClr val="DADCEC"/>
    <a:srgbClr val="CCCCFF"/>
    <a:srgbClr val="F0BEFC"/>
    <a:srgbClr val="FFFF00"/>
    <a:srgbClr val="CC66FF"/>
    <a:srgbClr val="99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3" autoAdjust="0"/>
    <p:restoredTop sz="81836" autoAdjust="0"/>
  </p:normalViewPr>
  <p:slideViewPr>
    <p:cSldViewPr snapToGrid="0" snapToObjects="1">
      <p:cViewPr varScale="1">
        <p:scale>
          <a:sx n="71" d="100"/>
          <a:sy n="71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39CAEE5F-DBC8-4B0E-B533-A1C67665C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29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D8A34446-52DD-47A1-9F22-F5E2851D6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39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blackWhite">
          <a:xfrm>
            <a:off x="0" y="5164138"/>
            <a:ext cx="9144000" cy="1690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blackWhite">
          <a:xfrm>
            <a:off x="-14288" y="0"/>
            <a:ext cx="9144001" cy="1690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16" descr="ibm_white_logo_300dpi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7889FB"/>
              </a:clrFrom>
              <a:clrTo>
                <a:srgbClr val="7889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7"/>
          <a:stretch>
            <a:fillRect/>
          </a:stretch>
        </p:blipFill>
        <p:spPr bwMode="invGray">
          <a:xfrm>
            <a:off x="7524750" y="687388"/>
            <a:ext cx="1001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black">
          <a:xfrm>
            <a:off x="2006600" y="1287463"/>
            <a:ext cx="41036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" tIns="18288" rIns="18288" bIns="18288" anchor="ctr"/>
          <a:lstStyle/>
          <a:p>
            <a:pPr marL="342900" indent="-342900" algn="l">
              <a:lnSpc>
                <a:spcPct val="98000"/>
              </a:lnSpc>
              <a:spcBef>
                <a:spcPct val="20000"/>
              </a:spcBef>
            </a:pPr>
            <a:r>
              <a:rPr lang="en-US" altLang="en-US" sz="1700" dirty="0" smtClean="0">
                <a:solidFill>
                  <a:schemeClr val="bg1"/>
                </a:solidFill>
              </a:rPr>
              <a:t>IBM</a:t>
            </a:r>
            <a:r>
              <a:rPr lang="en-US" altLang="en-US" sz="1700" baseline="0" dirty="0" smtClean="0">
                <a:solidFill>
                  <a:schemeClr val="bg1"/>
                </a:solidFill>
              </a:rPr>
              <a:t> Watson Research Center</a:t>
            </a:r>
            <a:endParaRPr lang="en-US" altLang="en-US" sz="1700" dirty="0">
              <a:solidFill>
                <a:schemeClr val="bg1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black">
          <a:xfrm>
            <a:off x="2024063" y="6226175"/>
            <a:ext cx="411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" tIns="18288" rIns="18288" bIns="18288" anchor="ctr"/>
          <a:lstStyle/>
          <a:p>
            <a:pPr marL="342900" indent="-342900" algn="l">
              <a:lnSpc>
                <a:spcPct val="98000"/>
              </a:lnSpc>
              <a:spcBef>
                <a:spcPct val="20000"/>
              </a:spcBef>
            </a:pPr>
            <a:r>
              <a:rPr lang="en-US" altLang="en-US" sz="1300" baseline="0" dirty="0" smtClean="0">
                <a:solidFill>
                  <a:schemeClr val="bg1"/>
                </a:solidFill>
              </a:rPr>
              <a:t>CPAIOR, Nantes  </a:t>
            </a:r>
            <a:r>
              <a:rPr lang="en-US" altLang="en-US" sz="1300" dirty="0" smtClean="0">
                <a:solidFill>
                  <a:schemeClr val="bg1"/>
                </a:solidFill>
              </a:rPr>
              <a:t>|  2012</a:t>
            </a:r>
            <a:endParaRPr lang="en-US" altLang="en-US" sz="1300" dirty="0">
              <a:solidFill>
                <a:schemeClr val="bg1"/>
              </a:solidFill>
            </a:endParaRPr>
          </a:p>
        </p:txBody>
      </p:sp>
      <p:sp>
        <p:nvSpPr>
          <p:cNvPr id="9" name="Rectangle 19"/>
          <p:cNvSpPr>
            <a:spLocks noChangeArrowheads="1"/>
          </p:cNvSpPr>
          <p:nvPr userDrawn="1"/>
        </p:nvSpPr>
        <p:spPr bwMode="black">
          <a:xfrm>
            <a:off x="7324725" y="6270625"/>
            <a:ext cx="1549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1000" dirty="0">
                <a:solidFill>
                  <a:schemeClr val="bg1"/>
                </a:solidFill>
              </a:rPr>
              <a:t>© </a:t>
            </a:r>
            <a:r>
              <a:rPr lang="en-US" altLang="en-US" sz="1000" dirty="0" smtClean="0">
                <a:solidFill>
                  <a:schemeClr val="bg1"/>
                </a:solidFill>
              </a:rPr>
              <a:t>2012 </a:t>
            </a:r>
            <a:r>
              <a:rPr lang="en-US" altLang="en-US" sz="1000" dirty="0">
                <a:solidFill>
                  <a:schemeClr val="bg1"/>
                </a:solidFill>
              </a:rPr>
              <a:t>IBM Corporation</a:t>
            </a:r>
          </a:p>
        </p:txBody>
      </p:sp>
      <p:sp>
        <p:nvSpPr>
          <p:cNvPr id="10" name="Line 20"/>
          <p:cNvSpPr>
            <a:spLocks noChangeShapeType="1"/>
          </p:cNvSpPr>
          <p:nvPr userDrawn="1"/>
        </p:nvSpPr>
        <p:spPr bwMode="black">
          <a:xfrm flipV="1">
            <a:off x="1862138" y="1362075"/>
            <a:ext cx="0" cy="331788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22"/>
          <p:cNvSpPr txBox="1">
            <a:spLocks noChangeArrowheads="1"/>
          </p:cNvSpPr>
          <p:nvPr userDrawn="1"/>
        </p:nvSpPr>
        <p:spPr bwMode="auto">
          <a:xfrm>
            <a:off x="2162175" y="7067550"/>
            <a:ext cx="4691063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2238" indent="-1222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Aft>
                <a:spcPct val="25000"/>
              </a:spcAft>
              <a:buFontTx/>
              <a:buChar char="•"/>
            </a:pPr>
            <a:r>
              <a:rPr lang="en-US" altLang="en-US" sz="1200"/>
              <a:t>Confidentiality/date line: 13pt Arial Regular, white</a:t>
            </a:r>
            <a:br>
              <a:rPr lang="en-US" altLang="en-US" sz="1200"/>
            </a:br>
            <a:r>
              <a:rPr lang="en-US" altLang="en-US" sz="1200"/>
              <a:t>Maximum length: 1 line</a:t>
            </a:r>
          </a:p>
          <a:p>
            <a:pPr algn="l" eaLnBrk="1" hangingPunct="1">
              <a:lnSpc>
                <a:spcPct val="90000"/>
              </a:lnSpc>
              <a:spcAft>
                <a:spcPct val="25000"/>
              </a:spcAft>
              <a:buFontTx/>
              <a:buChar char="•"/>
            </a:pPr>
            <a:r>
              <a:rPr lang="en-US" altLang="en-US" sz="1200"/>
              <a:t>Information separated by vertical strokes,</a:t>
            </a:r>
            <a:br>
              <a:rPr lang="en-US" altLang="en-US" sz="1200"/>
            </a:br>
            <a:r>
              <a:rPr lang="en-US" altLang="en-US" sz="1200"/>
              <a:t>with two spaces on either side</a:t>
            </a:r>
          </a:p>
          <a:p>
            <a:pPr algn="l" eaLnBrk="1" hangingPunct="1">
              <a:lnSpc>
                <a:spcPct val="90000"/>
              </a:lnSpc>
              <a:spcAft>
                <a:spcPct val="25000"/>
              </a:spcAft>
              <a:buFontTx/>
              <a:buChar char="•"/>
            </a:pPr>
            <a:r>
              <a:rPr lang="en-US" altLang="en-US" sz="1200"/>
              <a:t>Disclaimer information may also be appear in this area.  Place flush left, aligned at bottom, 8-10pt Arial Regular, white</a:t>
            </a:r>
          </a:p>
        </p:txBody>
      </p:sp>
      <p:sp>
        <p:nvSpPr>
          <p:cNvPr id="12" name="Text Box 23"/>
          <p:cNvSpPr txBox="1">
            <a:spLocks noChangeArrowheads="1"/>
          </p:cNvSpPr>
          <p:nvPr userDrawn="1"/>
        </p:nvSpPr>
        <p:spPr bwMode="auto">
          <a:xfrm>
            <a:off x="9315450" y="630238"/>
            <a:ext cx="167163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2238" indent="-1222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Aft>
                <a:spcPct val="25000"/>
              </a:spcAft>
              <a:buFontTx/>
              <a:buChar char="•"/>
            </a:pPr>
            <a:r>
              <a:rPr lang="en-US" altLang="en-US" sz="1200">
                <a:solidFill>
                  <a:schemeClr val="bg2"/>
                </a:solidFill>
              </a:rPr>
              <a:t>IBM logo must not be moved, added to, or altered in any way. </a:t>
            </a:r>
          </a:p>
        </p:txBody>
      </p:sp>
      <p:sp>
        <p:nvSpPr>
          <p:cNvPr id="13" name="Line 24"/>
          <p:cNvSpPr>
            <a:spLocks noChangeShapeType="1"/>
          </p:cNvSpPr>
          <p:nvPr userDrawn="1"/>
        </p:nvSpPr>
        <p:spPr bwMode="auto">
          <a:xfrm flipH="1">
            <a:off x="-1131888" y="1417638"/>
            <a:ext cx="1060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5"/>
          <p:cNvSpPr>
            <a:spLocks noChangeShapeType="1"/>
          </p:cNvSpPr>
          <p:nvPr userDrawn="1"/>
        </p:nvSpPr>
        <p:spPr bwMode="auto">
          <a:xfrm flipH="1">
            <a:off x="-857250" y="2665413"/>
            <a:ext cx="7858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6"/>
          <p:cNvSpPr>
            <a:spLocks noChangeShapeType="1"/>
          </p:cNvSpPr>
          <p:nvPr userDrawn="1"/>
        </p:nvSpPr>
        <p:spPr bwMode="auto">
          <a:xfrm flipV="1">
            <a:off x="2179638" y="6889750"/>
            <a:ext cx="1587" cy="365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7"/>
          <p:cNvSpPr>
            <a:spLocks noChangeShapeType="1"/>
          </p:cNvSpPr>
          <p:nvPr userDrawn="1"/>
        </p:nvSpPr>
        <p:spPr bwMode="auto">
          <a:xfrm flipH="1">
            <a:off x="9175750" y="893763"/>
            <a:ext cx="274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8"/>
          <p:cNvSpPr txBox="1">
            <a:spLocks noChangeArrowheads="1"/>
          </p:cNvSpPr>
          <p:nvPr userDrawn="1"/>
        </p:nvSpPr>
        <p:spPr bwMode="auto">
          <a:xfrm>
            <a:off x="6113463" y="-1346200"/>
            <a:ext cx="3016250" cy="1139825"/>
          </a:xfrm>
          <a:prstGeom prst="rect">
            <a:avLst/>
          </a:prstGeom>
          <a:noFill/>
          <a:ln w="9525" algn="ctr">
            <a:solidFill>
              <a:srgbClr val="5A7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1200">
                <a:solidFill>
                  <a:srgbClr val="CCFF99"/>
                </a:solidFill>
              </a:rPr>
              <a:t>Indications in green = Live content 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1200"/>
              <a:t>Indications in white  = Edit  in master</a:t>
            </a:r>
            <a:endParaRPr lang="en-US" altLang="en-US" sz="1200">
              <a:solidFill>
                <a:schemeClr val="tx2"/>
              </a:solidFill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altLang="en-US" sz="1200">
                <a:solidFill>
                  <a:schemeClr val="bg2"/>
                </a:solidFill>
              </a:rPr>
              <a:t>Indications in blue    = Locked elements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1200">
                <a:solidFill>
                  <a:schemeClr val="bg1"/>
                </a:solidFill>
              </a:rPr>
              <a:t>Indications in black   = Optional elements</a:t>
            </a:r>
          </a:p>
        </p:txBody>
      </p:sp>
      <p:sp>
        <p:nvSpPr>
          <p:cNvPr id="18" name="Text Box 29"/>
          <p:cNvSpPr txBox="1">
            <a:spLocks noChangeArrowheads="1"/>
          </p:cNvSpPr>
          <p:nvPr userDrawn="1"/>
        </p:nvSpPr>
        <p:spPr bwMode="auto">
          <a:xfrm>
            <a:off x="-2335213" y="2540000"/>
            <a:ext cx="21590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2238" indent="-1222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Aft>
                <a:spcPct val="25000"/>
              </a:spcAft>
              <a:buFontTx/>
              <a:buChar char="•"/>
            </a:pPr>
            <a:r>
              <a:rPr lang="en-US" altLang="en-US" sz="1200">
                <a:solidFill>
                  <a:srgbClr val="CCFF99"/>
                </a:solidFill>
              </a:rPr>
              <a:t>Presentation title:</a:t>
            </a:r>
            <a:br>
              <a:rPr lang="en-US" altLang="en-US" sz="1200">
                <a:solidFill>
                  <a:srgbClr val="CCFF99"/>
                </a:solidFill>
              </a:rPr>
            </a:br>
            <a:r>
              <a:rPr lang="en-US" altLang="en-US" sz="1200">
                <a:solidFill>
                  <a:srgbClr val="CCFF99"/>
                </a:solidFill>
              </a:rPr>
              <a:t>28pt Arial Regular, black</a:t>
            </a:r>
            <a:br>
              <a:rPr lang="en-US" altLang="en-US" sz="1200">
                <a:solidFill>
                  <a:srgbClr val="CCFF99"/>
                </a:solidFill>
              </a:rPr>
            </a:br>
            <a:r>
              <a:rPr lang="en-US" altLang="en-US" sz="1200">
                <a:solidFill>
                  <a:srgbClr val="CCFF99"/>
                </a:solidFill>
              </a:rPr>
              <a:t/>
            </a:r>
            <a:br>
              <a:rPr lang="en-US" altLang="en-US" sz="1200">
                <a:solidFill>
                  <a:srgbClr val="CCFF99"/>
                </a:solidFill>
              </a:rPr>
            </a:br>
            <a:r>
              <a:rPr lang="en-US" altLang="en-US" sz="1200">
                <a:solidFill>
                  <a:srgbClr val="CCFF99"/>
                </a:solidFill>
              </a:rPr>
              <a:t>Recommended maximum length:  2 lines</a:t>
            </a:r>
          </a:p>
        </p:txBody>
      </p:sp>
      <p:sp>
        <p:nvSpPr>
          <p:cNvPr id="19" name="Text Box 30"/>
          <p:cNvSpPr txBox="1">
            <a:spLocks noChangeArrowheads="1"/>
          </p:cNvSpPr>
          <p:nvPr userDrawn="1"/>
        </p:nvSpPr>
        <p:spPr bwMode="auto">
          <a:xfrm>
            <a:off x="-2335213" y="1285875"/>
            <a:ext cx="21590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2238" indent="-12223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Aft>
                <a:spcPct val="25000"/>
              </a:spcAft>
              <a:buFontTx/>
              <a:buChar char="•"/>
            </a:pPr>
            <a:r>
              <a:rPr lang="en-US" altLang="en-US" sz="1200"/>
              <a:t>Group name:</a:t>
            </a:r>
            <a:br>
              <a:rPr lang="en-US" altLang="en-US" sz="1200"/>
            </a:br>
            <a:r>
              <a:rPr lang="en-US" altLang="en-US" sz="1200"/>
              <a:t>17pt Arial Regular, white</a:t>
            </a:r>
            <a:br>
              <a:rPr lang="en-US" altLang="en-US" sz="1200"/>
            </a:br>
            <a:r>
              <a:rPr lang="en-US" altLang="en-US" sz="1200"/>
              <a:t/>
            </a:r>
            <a:br>
              <a:rPr lang="en-US" altLang="en-US" sz="1200"/>
            </a:br>
            <a:r>
              <a:rPr lang="en-US" altLang="en-US" sz="1200"/>
              <a:t>Maximum length: 1 line</a:t>
            </a:r>
          </a:p>
        </p:txBody>
      </p:sp>
      <p:sp>
        <p:nvSpPr>
          <p:cNvPr id="20" name="Text Box 31"/>
          <p:cNvSpPr txBox="1">
            <a:spLocks noChangeArrowheads="1"/>
          </p:cNvSpPr>
          <p:nvPr userDrawn="1"/>
        </p:nvSpPr>
        <p:spPr bwMode="auto">
          <a:xfrm>
            <a:off x="7513638" y="7072313"/>
            <a:ext cx="18494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 sz="1200">
                <a:solidFill>
                  <a:schemeClr val="bg2"/>
                </a:solidFill>
              </a:rPr>
              <a:t>Copyright: 10pt Arial</a:t>
            </a:r>
            <a:br>
              <a:rPr lang="en-US" altLang="en-US" sz="1200">
                <a:solidFill>
                  <a:schemeClr val="bg2"/>
                </a:solidFill>
              </a:rPr>
            </a:br>
            <a:r>
              <a:rPr lang="en-US" altLang="en-US" sz="1200">
                <a:solidFill>
                  <a:schemeClr val="bg2"/>
                </a:solidFill>
              </a:rPr>
              <a:t>Regular, white</a:t>
            </a:r>
          </a:p>
        </p:txBody>
      </p:sp>
      <p:sp>
        <p:nvSpPr>
          <p:cNvPr id="21" name="Line 32"/>
          <p:cNvSpPr>
            <a:spLocks noChangeShapeType="1"/>
          </p:cNvSpPr>
          <p:nvPr userDrawn="1"/>
        </p:nvSpPr>
        <p:spPr bwMode="auto">
          <a:xfrm flipV="1">
            <a:off x="7513638" y="6889750"/>
            <a:ext cx="1587" cy="365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33"/>
          <p:cNvSpPr txBox="1">
            <a:spLocks noChangeArrowheads="1"/>
          </p:cNvSpPr>
          <p:nvPr userDrawn="1"/>
        </p:nvSpPr>
        <p:spPr bwMode="auto">
          <a:xfrm>
            <a:off x="0" y="-647700"/>
            <a:ext cx="5715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" tIns="9144" rIns="9144" bIns="91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1"/>
              <a:t>Template release: Oct 02</a:t>
            </a:r>
            <a:br>
              <a:rPr lang="en-US" altLang="en-US" sz="1600" b="1"/>
            </a:br>
            <a:r>
              <a:rPr lang="en-US" altLang="en-US" sz="1600" b="1"/>
              <a:t>For the latest, go to http://w3.ibm.com/ibm/presentations</a:t>
            </a:r>
          </a:p>
        </p:txBody>
      </p:sp>
      <p:sp>
        <p:nvSpPr>
          <p:cNvPr id="23" name="Text Box 34"/>
          <p:cNvSpPr txBox="1">
            <a:spLocks noChangeArrowheads="1"/>
          </p:cNvSpPr>
          <p:nvPr userDrawn="1"/>
        </p:nvSpPr>
        <p:spPr bwMode="auto">
          <a:xfrm>
            <a:off x="9315450" y="4008438"/>
            <a:ext cx="16287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1200">
                <a:solidFill>
                  <a:schemeClr val="bg1"/>
                </a:solidFill>
              </a:rPr>
              <a:t>	For client presentations, client’s logo may go in this area</a:t>
            </a:r>
          </a:p>
        </p:txBody>
      </p:sp>
      <p:sp>
        <p:nvSpPr>
          <p:cNvPr id="24" name="Line 35"/>
          <p:cNvSpPr>
            <a:spLocks noChangeShapeType="1"/>
          </p:cNvSpPr>
          <p:nvPr userDrawn="1"/>
        </p:nvSpPr>
        <p:spPr bwMode="auto">
          <a:xfrm flipH="1">
            <a:off x="9175750" y="4341813"/>
            <a:ext cx="274638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36"/>
          <p:cNvSpPr>
            <a:spLocks noChangeArrowheads="1"/>
          </p:cNvSpPr>
          <p:nvPr userDrawn="1"/>
        </p:nvSpPr>
        <p:spPr bwMode="auto">
          <a:xfrm>
            <a:off x="0" y="4716463"/>
            <a:ext cx="471488" cy="457200"/>
          </a:xfrm>
          <a:prstGeom prst="rect">
            <a:avLst/>
          </a:prstGeom>
          <a:solidFill>
            <a:srgbClr val="855A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37"/>
          <p:cNvSpPr>
            <a:spLocks noChangeArrowheads="1"/>
          </p:cNvSpPr>
          <p:nvPr userDrawn="1"/>
        </p:nvSpPr>
        <p:spPr bwMode="auto">
          <a:xfrm>
            <a:off x="468313" y="4716463"/>
            <a:ext cx="471487" cy="4572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8"/>
          <p:cNvSpPr>
            <a:spLocks noChangeArrowheads="1"/>
          </p:cNvSpPr>
          <p:nvPr userDrawn="1"/>
        </p:nvSpPr>
        <p:spPr bwMode="auto">
          <a:xfrm>
            <a:off x="936625" y="4716463"/>
            <a:ext cx="471488" cy="457200"/>
          </a:xfrm>
          <a:prstGeom prst="rect">
            <a:avLst/>
          </a:prstGeom>
          <a:solidFill>
            <a:srgbClr val="01A9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39"/>
          <p:cNvSpPr>
            <a:spLocks noChangeArrowheads="1"/>
          </p:cNvSpPr>
          <p:nvPr userDrawn="1"/>
        </p:nvSpPr>
        <p:spPr bwMode="auto">
          <a:xfrm>
            <a:off x="1404938" y="4716463"/>
            <a:ext cx="471487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9" name="Picture 40" descr="cb_title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4714875"/>
            <a:ext cx="729456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2525" name="Rectangle 13"/>
          <p:cNvSpPr>
            <a:spLocks noGrp="1" noChangeArrowheads="1"/>
          </p:cNvSpPr>
          <p:nvPr>
            <p:ph type="subTitle" sz="quarter" idx="1"/>
          </p:nvPr>
        </p:nvSpPr>
        <p:spPr bwMode="hidden">
          <a:xfrm>
            <a:off x="468313" y="5405438"/>
            <a:ext cx="3714750" cy="4651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32533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390525" y="2493963"/>
            <a:ext cx="7954963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6059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FC88C-906D-4FDB-930F-67B5A73CF7B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595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4925" y="871538"/>
            <a:ext cx="2076450" cy="4806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8" y="871538"/>
            <a:ext cx="6078537" cy="4806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1A5B3-71A6-43E3-8F18-DDEFC0BF39A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34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8" y="519268"/>
            <a:ext cx="8877300" cy="49847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8" y="1146220"/>
            <a:ext cx="8877300" cy="521594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F8ECB-CE50-4BF7-9CB3-79FA4C3D2AC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75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599F5-452B-4237-9454-3227CC915D3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23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6413"/>
            <a:ext cx="3811588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776413"/>
            <a:ext cx="3811587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67435-9A37-47E0-B83F-46C848368FD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088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518A3-2590-4343-82E7-D3F9DD96980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298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4B0F2-36C9-4225-8333-85612AB5812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839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8BE8-B0E1-4149-9AE9-F69254BE365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43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314B3-5E23-49DE-AAF0-81EBB53BF7E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14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71114-BC09-4A52-A0F0-16B7E555E61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17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blackWhite">
          <a:xfrm>
            <a:off x="0" y="0"/>
            <a:ext cx="9140825" cy="38417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blackWhite">
          <a:xfrm>
            <a:off x="0" y="6470650"/>
            <a:ext cx="9140825" cy="3841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8773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988" y="1377950"/>
            <a:ext cx="8877300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black">
          <a:xfrm>
            <a:off x="990600" y="52388"/>
            <a:ext cx="1308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r>
              <a:rPr lang="en-US" altLang="en-US" sz="1400">
                <a:solidFill>
                  <a:srgbClr val="FFFFFF"/>
                </a:solidFill>
              </a:rPr>
              <a:t>IBM Research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black">
          <a:xfrm>
            <a:off x="5724525" y="6499225"/>
            <a:ext cx="33067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FFFFFF"/>
                </a:solidFill>
              </a:rPr>
              <a:t>© 2012 IBM Corporation</a:t>
            </a:r>
          </a:p>
        </p:txBody>
      </p:sp>
      <p:pic>
        <p:nvPicPr>
          <p:cNvPr id="1032" name="Picture 8" descr="ibm_light_gray_logo_300dpi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7889FB"/>
              </a:clrFrom>
              <a:clrTo>
                <a:srgbClr val="7889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7"/>
          <a:stretch>
            <a:fillRect/>
          </a:stretch>
        </p:blipFill>
        <p:spPr bwMode="invGray">
          <a:xfrm>
            <a:off x="8461375" y="61913"/>
            <a:ext cx="6223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149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53988" y="6500813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F41FBE-F355-45C8-863C-FDEC7D0EC72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314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56238" y="6500813"/>
            <a:ext cx="1946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FFFFFF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black">
          <a:xfrm>
            <a:off x="990600" y="147638"/>
            <a:ext cx="0" cy="2349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black">
          <a:xfrm>
            <a:off x="990600" y="6470650"/>
            <a:ext cx="0" cy="1920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2302028" y="6507163"/>
            <a:ext cx="17618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altLang="ja-JP" sz="1200" baseline="0" dirty="0" smtClean="0">
                <a:solidFill>
                  <a:srgbClr val="FFFFFF"/>
                </a:solidFill>
                <a:ea typeface="ＭＳ Ｐゴシック" pitchFamily="34" charset="-128"/>
              </a:rPr>
              <a:t>CPAIOR, Nantes, 2012</a:t>
            </a:r>
            <a:endParaRPr lang="en-US" altLang="ja-JP" sz="1200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28600" indent="-228600" algn="l" rtl="0" eaLnBrk="0" fontAlgn="base" hangingPunct="0">
        <a:spcBef>
          <a:spcPct val="35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7013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9128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4pPr>
      <a:lvl5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>
          <a:solidFill>
            <a:schemeClr val="tx1"/>
          </a:solidFill>
          <a:latin typeface="+mn-lt"/>
          <a:cs typeface="+mn-cs"/>
        </a:defRPr>
      </a:lvl5pPr>
      <a:lvl6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>
          <a:solidFill>
            <a:schemeClr val="tx1"/>
          </a:solidFill>
          <a:latin typeface="+mn-lt"/>
          <a:cs typeface="+mn-cs"/>
        </a:defRPr>
      </a:lvl6pPr>
      <a:lvl7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>
          <a:solidFill>
            <a:schemeClr val="tx1"/>
          </a:solidFill>
          <a:latin typeface="+mn-lt"/>
          <a:cs typeface="+mn-cs"/>
        </a:defRPr>
      </a:lvl7pPr>
      <a:lvl8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>
          <a:solidFill>
            <a:schemeClr val="tx1"/>
          </a:solidFill>
          <a:latin typeface="+mn-lt"/>
          <a:cs typeface="+mn-cs"/>
        </a:defRPr>
      </a:lvl8pPr>
      <a:lvl9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0525" y="2493963"/>
            <a:ext cx="7954963" cy="1777786"/>
          </a:xfrm>
        </p:spPr>
        <p:txBody>
          <a:bodyPr/>
          <a:lstStyle/>
          <a:p>
            <a:r>
              <a:rPr lang="en-US" b="1" dirty="0" smtClean="0"/>
              <a:t>Guiding Combinatorial Search with UCT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>
                <a:solidFill>
                  <a:schemeClr val="tx2"/>
                </a:solidFill>
              </a:rPr>
              <a:t>Ashish Sabharwal</a:t>
            </a:r>
            <a:r>
              <a:rPr lang="en-US" sz="2000" dirty="0"/>
              <a:t>, Horst </a:t>
            </a:r>
            <a:r>
              <a:rPr lang="en-US" sz="2000" dirty="0" smtClean="0"/>
              <a:t>Samulowitz, Chandra Reddy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5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21"/>
    </mc:Choice>
    <mc:Fallback xmlns="">
      <p:transition spd="slow" advTm="1842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UCT for Node Selection in MIP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open nodes in the order UCT would expand them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Maintain full </a:t>
            </a:r>
            <a:r>
              <a:rPr lang="en-US" b="1" dirty="0" smtClean="0">
                <a:solidFill>
                  <a:schemeClr val="tx2"/>
                </a:solidFill>
              </a:rPr>
              <a:t>shadow search tree</a:t>
            </a:r>
            <a:r>
              <a:rPr lang="en-US" dirty="0" smtClean="0"/>
              <a:t>, not just open nodes</a:t>
            </a:r>
          </a:p>
          <a:p>
            <a:pPr lvl="1"/>
            <a:r>
              <a:rPr lang="en-US" dirty="0" smtClean="0"/>
              <a:t>Can remove sub-trees that have no open nodes left</a:t>
            </a:r>
          </a:p>
          <a:p>
            <a:pPr lvl="1"/>
            <a:r>
              <a:rPr lang="en-US" dirty="0" smtClean="0"/>
              <a:t>Requires roughly </a:t>
            </a:r>
            <a:r>
              <a:rPr lang="en-US" b="1" dirty="0" smtClean="0"/>
              <a:t>twice the space </a:t>
            </a:r>
            <a:r>
              <a:rPr lang="en-US" dirty="0" smtClean="0"/>
              <a:t>as open nodes, assuming binary branching</a:t>
            </a:r>
            <a:endParaRPr lang="en-US" dirty="0"/>
          </a:p>
          <a:p>
            <a:r>
              <a:rPr lang="en-US" dirty="0" smtClean="0"/>
              <a:t>At each node, maintain:</a:t>
            </a:r>
          </a:p>
          <a:p>
            <a:pPr lvl="1"/>
            <a:r>
              <a:rPr lang="en-US" dirty="0" smtClean="0"/>
              <a:t>Parent Pointer, Visit Count, Current Estimate</a:t>
            </a:r>
          </a:p>
          <a:p>
            <a:pPr lvl="1"/>
            <a:endParaRPr lang="en-US" dirty="0"/>
          </a:p>
          <a:p>
            <a:r>
              <a:rPr lang="en-US" i="1" dirty="0" smtClean="0">
                <a:solidFill>
                  <a:srgbClr val="FF0000"/>
                </a:solidFill>
              </a:rPr>
              <a:t>Initial estimate</a:t>
            </a:r>
            <a:r>
              <a:rPr lang="en-US" dirty="0" smtClean="0"/>
              <a:t>:  use LP objective value rather than random </a:t>
            </a:r>
            <a:r>
              <a:rPr lang="en-US" dirty="0" err="1" smtClean="0"/>
              <a:t>playouts</a:t>
            </a:r>
            <a:endParaRPr lang="en-US" dirty="0"/>
          </a:p>
          <a:p>
            <a:r>
              <a:rPr lang="en-US" i="1" dirty="0" smtClean="0">
                <a:solidFill>
                  <a:srgbClr val="FF0000"/>
                </a:solidFill>
              </a:rPr>
              <a:t>Estimate update</a:t>
            </a:r>
            <a:r>
              <a:rPr lang="en-US" dirty="0" smtClean="0"/>
              <a:t>:  use Max-backup rule rather than Averaging-backup</a:t>
            </a:r>
          </a:p>
          <a:p>
            <a:pPr lvl="1"/>
            <a:r>
              <a:rPr lang="en-US" dirty="0" smtClean="0"/>
              <a:t>Works because LP objective value is a </a:t>
            </a:r>
            <a:r>
              <a:rPr lang="en-US" i="1" dirty="0" smtClean="0"/>
              <a:t>guaranteed bound</a:t>
            </a:r>
            <a:r>
              <a:rPr lang="en-US" dirty="0" smtClean="0"/>
              <a:t> on the true objective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Exploitation</a:t>
            </a:r>
            <a:r>
              <a:rPr lang="en-US" dirty="0" smtClean="0"/>
              <a:t>:  mark visited nodes so that they are never visited again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10</a:t>
            </a:fld>
            <a:endParaRPr lang="en-US" altLang="en-US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7689874" y="665441"/>
            <a:ext cx="1246202" cy="1591687"/>
            <a:chOff x="6848429" y="641372"/>
            <a:chExt cx="2024123" cy="2585272"/>
          </a:xfrm>
        </p:grpSpPr>
        <p:grpSp>
          <p:nvGrpSpPr>
            <p:cNvPr id="54" name="Group 53"/>
            <p:cNvGrpSpPr/>
            <p:nvPr/>
          </p:nvGrpSpPr>
          <p:grpSpPr>
            <a:xfrm>
              <a:off x="7067517" y="1371604"/>
              <a:ext cx="1595483" cy="621520"/>
              <a:chOff x="7338989" y="1257300"/>
              <a:chExt cx="1595483" cy="621520"/>
            </a:xfrm>
          </p:grpSpPr>
          <p:sp>
            <p:nvSpPr>
              <p:cNvPr id="83" name="Oval 82"/>
              <p:cNvSpPr/>
              <p:nvPr/>
            </p:nvSpPr>
            <p:spPr bwMode="auto">
              <a:xfrm>
                <a:off x="7338989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7827954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85" name="Oval 84"/>
              <p:cNvSpPr/>
              <p:nvPr/>
            </p:nvSpPr>
            <p:spPr bwMode="auto">
              <a:xfrm>
                <a:off x="8316919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8805885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87" name="Straight Connector 86"/>
              <p:cNvCxnSpPr/>
              <p:nvPr/>
            </p:nvCxnSpPr>
            <p:spPr bwMode="auto">
              <a:xfrm flipH="1">
                <a:off x="7467576" y="1257300"/>
                <a:ext cx="640587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" name="Straight Connector 87"/>
              <p:cNvCxnSpPr/>
              <p:nvPr/>
            </p:nvCxnSpPr>
            <p:spPr bwMode="auto">
              <a:xfrm flipH="1">
                <a:off x="7892247" y="1257300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>
                <a:off x="8108163" y="1257300"/>
                <a:ext cx="20875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Straight Connector 89"/>
              <p:cNvCxnSpPr>
                <a:endCxn id="86" idx="1"/>
              </p:cNvCxnSpPr>
              <p:nvPr/>
            </p:nvCxnSpPr>
            <p:spPr bwMode="auto">
              <a:xfrm>
                <a:off x="8108163" y="1257300"/>
                <a:ext cx="716553" cy="52670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5" name="Group 54"/>
            <p:cNvGrpSpPr/>
            <p:nvPr/>
          </p:nvGrpSpPr>
          <p:grpSpPr>
            <a:xfrm>
              <a:off x="6848429" y="1995508"/>
              <a:ext cx="1106517" cy="621520"/>
              <a:chOff x="7177053" y="2266980"/>
              <a:chExt cx="1106517" cy="621520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7177053" y="277742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7666018" y="277742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8154983" y="277742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 bwMode="auto">
              <a:xfrm flipH="1">
                <a:off x="7305640" y="2266980"/>
                <a:ext cx="640587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 flipH="1">
                <a:off x="7730311" y="2266980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>
                <a:off x="7946227" y="2266980"/>
                <a:ext cx="20875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6" name="Group 55"/>
            <p:cNvGrpSpPr/>
            <p:nvPr/>
          </p:nvGrpSpPr>
          <p:grpSpPr>
            <a:xfrm>
              <a:off x="7618386" y="2605124"/>
              <a:ext cx="1106518" cy="621520"/>
              <a:chOff x="7889858" y="2490820"/>
              <a:chExt cx="1106518" cy="621520"/>
            </a:xfrm>
          </p:grpSpPr>
          <p:sp>
            <p:nvSpPr>
              <p:cNvPr id="71" name="Oval 70"/>
              <p:cNvSpPr/>
              <p:nvPr/>
            </p:nvSpPr>
            <p:spPr bwMode="auto">
              <a:xfrm>
                <a:off x="7889858" y="300126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 bwMode="auto">
              <a:xfrm>
                <a:off x="8378823" y="300126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 bwMode="auto">
              <a:xfrm>
                <a:off x="8867789" y="300126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 bwMode="auto">
              <a:xfrm flipH="1">
                <a:off x="7954151" y="2490820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>
                <a:off x="8170067" y="2490820"/>
                <a:ext cx="20875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Straight Connector 75"/>
              <p:cNvCxnSpPr>
                <a:endCxn id="73" idx="1"/>
              </p:cNvCxnSpPr>
              <p:nvPr/>
            </p:nvCxnSpPr>
            <p:spPr bwMode="auto">
              <a:xfrm>
                <a:off x="8170067" y="2490820"/>
                <a:ext cx="716553" cy="52670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7" name="Straight Connector 56"/>
            <p:cNvCxnSpPr/>
            <p:nvPr/>
          </p:nvCxnSpPr>
          <p:spPr bwMode="auto">
            <a:xfrm>
              <a:off x="8046243" y="752452"/>
              <a:ext cx="208756" cy="5104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58" name="Group 57"/>
            <p:cNvGrpSpPr/>
            <p:nvPr/>
          </p:nvGrpSpPr>
          <p:grpSpPr>
            <a:xfrm>
              <a:off x="7277069" y="641372"/>
              <a:ext cx="1595483" cy="732600"/>
              <a:chOff x="7277069" y="641372"/>
              <a:chExt cx="1595483" cy="732600"/>
            </a:xfrm>
          </p:grpSpPr>
          <p:sp>
            <p:nvSpPr>
              <p:cNvPr id="64" name="Oval 63"/>
              <p:cNvSpPr/>
              <p:nvPr/>
            </p:nvSpPr>
            <p:spPr bwMode="auto">
              <a:xfrm>
                <a:off x="7981949" y="64137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>
                <a:off x="7277069" y="126289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>
                <a:off x="8254999" y="126289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7" name="Oval 66"/>
              <p:cNvSpPr/>
              <p:nvPr/>
            </p:nvSpPr>
            <p:spPr bwMode="auto">
              <a:xfrm>
                <a:off x="8743965" y="126289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68" name="Straight Connector 67"/>
              <p:cNvCxnSpPr>
                <a:stCxn id="64" idx="4"/>
              </p:cNvCxnSpPr>
              <p:nvPr/>
            </p:nvCxnSpPr>
            <p:spPr bwMode="auto">
              <a:xfrm flipH="1">
                <a:off x="7405656" y="752452"/>
                <a:ext cx="640587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>
                <a:stCxn id="64" idx="4"/>
              </p:cNvCxnSpPr>
              <p:nvPr/>
            </p:nvCxnSpPr>
            <p:spPr bwMode="auto">
              <a:xfrm flipH="1">
                <a:off x="7830327" y="752452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>
                <a:stCxn id="64" idx="4"/>
                <a:endCxn id="67" idx="1"/>
              </p:cNvCxnSpPr>
              <p:nvPr/>
            </p:nvCxnSpPr>
            <p:spPr bwMode="auto">
              <a:xfrm>
                <a:off x="8046243" y="752452"/>
                <a:ext cx="716553" cy="52670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9" name="Freeform 58"/>
            <p:cNvSpPr/>
            <p:nvPr/>
          </p:nvSpPr>
          <p:spPr bwMode="auto">
            <a:xfrm>
              <a:off x="7899461" y="2744541"/>
              <a:ext cx="172285" cy="428625"/>
            </a:xfrm>
            <a:custGeom>
              <a:avLst/>
              <a:gdLst>
                <a:gd name="connsiteX0" fmla="*/ 172285 w 172285"/>
                <a:gd name="connsiteY0" fmla="*/ 428625 h 428625"/>
                <a:gd name="connsiteX1" fmla="*/ 15123 w 172285"/>
                <a:gd name="connsiteY1" fmla="*/ 242888 h 428625"/>
                <a:gd name="connsiteX2" fmla="*/ 15123 w 172285"/>
                <a:gd name="connsiteY2" fmla="*/ 0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285" h="428625">
                  <a:moveTo>
                    <a:pt x="172285" y="428625"/>
                  </a:moveTo>
                  <a:cubicBezTo>
                    <a:pt x="106801" y="371475"/>
                    <a:pt x="41317" y="314325"/>
                    <a:pt x="15123" y="242888"/>
                  </a:cubicBezTo>
                  <a:cubicBezTo>
                    <a:pt x="-11071" y="171451"/>
                    <a:pt x="2026" y="85725"/>
                    <a:pt x="1512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Freeform 59"/>
            <p:cNvSpPr/>
            <p:nvPr/>
          </p:nvSpPr>
          <p:spPr bwMode="auto">
            <a:xfrm>
              <a:off x="7617241" y="2135971"/>
              <a:ext cx="172285" cy="428625"/>
            </a:xfrm>
            <a:custGeom>
              <a:avLst/>
              <a:gdLst>
                <a:gd name="connsiteX0" fmla="*/ 172285 w 172285"/>
                <a:gd name="connsiteY0" fmla="*/ 428625 h 428625"/>
                <a:gd name="connsiteX1" fmla="*/ 15123 w 172285"/>
                <a:gd name="connsiteY1" fmla="*/ 242888 h 428625"/>
                <a:gd name="connsiteX2" fmla="*/ 15123 w 172285"/>
                <a:gd name="connsiteY2" fmla="*/ 0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285" h="428625">
                  <a:moveTo>
                    <a:pt x="172285" y="428625"/>
                  </a:moveTo>
                  <a:cubicBezTo>
                    <a:pt x="106801" y="371475"/>
                    <a:pt x="41317" y="314325"/>
                    <a:pt x="15123" y="242888"/>
                  </a:cubicBezTo>
                  <a:cubicBezTo>
                    <a:pt x="-11071" y="171451"/>
                    <a:pt x="2026" y="85725"/>
                    <a:pt x="1512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Freeform 60"/>
            <p:cNvSpPr/>
            <p:nvPr/>
          </p:nvSpPr>
          <p:spPr bwMode="auto">
            <a:xfrm>
              <a:off x="7565571" y="1491343"/>
              <a:ext cx="195943" cy="359228"/>
            </a:xfrm>
            <a:custGeom>
              <a:avLst/>
              <a:gdLst>
                <a:gd name="connsiteX0" fmla="*/ 0 w 195943"/>
                <a:gd name="connsiteY0" fmla="*/ 359228 h 359228"/>
                <a:gd name="connsiteX1" fmla="*/ 43543 w 195943"/>
                <a:gd name="connsiteY1" fmla="*/ 119743 h 359228"/>
                <a:gd name="connsiteX2" fmla="*/ 195943 w 195943"/>
                <a:gd name="connsiteY2" fmla="*/ 0 h 3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943" h="359228">
                  <a:moveTo>
                    <a:pt x="0" y="359228"/>
                  </a:moveTo>
                  <a:cubicBezTo>
                    <a:pt x="5443" y="269421"/>
                    <a:pt x="10886" y="179614"/>
                    <a:pt x="43543" y="119743"/>
                  </a:cubicBezTo>
                  <a:cubicBezTo>
                    <a:pt x="76200" y="59872"/>
                    <a:pt x="136071" y="29936"/>
                    <a:pt x="19594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2" name="Freeform 61"/>
            <p:cNvSpPr/>
            <p:nvPr/>
          </p:nvSpPr>
          <p:spPr bwMode="auto">
            <a:xfrm>
              <a:off x="7794173" y="859951"/>
              <a:ext cx="195943" cy="359228"/>
            </a:xfrm>
            <a:custGeom>
              <a:avLst/>
              <a:gdLst>
                <a:gd name="connsiteX0" fmla="*/ 0 w 195943"/>
                <a:gd name="connsiteY0" fmla="*/ 359228 h 359228"/>
                <a:gd name="connsiteX1" fmla="*/ 43543 w 195943"/>
                <a:gd name="connsiteY1" fmla="*/ 119743 h 359228"/>
                <a:gd name="connsiteX2" fmla="*/ 195943 w 195943"/>
                <a:gd name="connsiteY2" fmla="*/ 0 h 3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943" h="359228">
                  <a:moveTo>
                    <a:pt x="0" y="359228"/>
                  </a:moveTo>
                  <a:cubicBezTo>
                    <a:pt x="5443" y="269421"/>
                    <a:pt x="10886" y="179614"/>
                    <a:pt x="43543" y="119743"/>
                  </a:cubicBezTo>
                  <a:cubicBezTo>
                    <a:pt x="76200" y="59872"/>
                    <a:pt x="136071" y="29936"/>
                    <a:pt x="19594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7772397" y="1260524"/>
              <a:ext cx="128587" cy="111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7331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565"/>
    </mc:Choice>
    <mc:Fallback xmlns="">
      <p:transition spd="slow" advTm="1195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36372"/>
            <a:ext cx="7772400" cy="1088572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Experimental Results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599F5-452B-4237-9454-3227CC915D3B}" type="slidenum">
              <a:rPr lang="ar-SA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18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6"/>
    </mc:Choice>
    <mc:Fallback xmlns="">
      <p:transition spd="slow" advTm="235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Baseline</a:t>
            </a:r>
            <a:r>
              <a:rPr lang="en-US" dirty="0" smtClean="0"/>
              <a:t>: “default” CPLEX 12.3  </a:t>
            </a:r>
            <a:r>
              <a:rPr lang="en-US" dirty="0" smtClean="0">
                <a:sym typeface="Symbol"/>
              </a:rPr>
              <a:t>  </a:t>
            </a:r>
            <a:r>
              <a:rPr lang="en-US" dirty="0" err="1" smtClean="0">
                <a:sym typeface="Symbol"/>
              </a:rPr>
              <a:t>cplex</a:t>
            </a:r>
            <a:r>
              <a:rPr lang="en-US" dirty="0" smtClean="0">
                <a:sym typeface="Symbol"/>
              </a:rPr>
              <a:t> with an empty </a:t>
            </a:r>
            <a:r>
              <a:rPr lang="en-US" b="1" dirty="0" smtClean="0">
                <a:solidFill>
                  <a:schemeClr val="tx2"/>
                </a:solidFill>
                <a:sym typeface="Symbol"/>
              </a:rPr>
              <a:t>Callback</a:t>
            </a:r>
          </a:p>
          <a:p>
            <a:pPr lvl="1"/>
            <a:r>
              <a:rPr lang="en-US" dirty="0" smtClean="0"/>
              <a:t>The only way to enhance CPLEX with a custom node selection strategy</a:t>
            </a:r>
          </a:p>
          <a:p>
            <a:pPr lvl="1"/>
            <a:r>
              <a:rPr lang="en-US" dirty="0" smtClean="0"/>
              <a:t>CPLEX </a:t>
            </a:r>
            <a:r>
              <a:rPr lang="en-US" b="1" dirty="0" smtClean="0">
                <a:solidFill>
                  <a:schemeClr val="tx2"/>
                </a:solidFill>
              </a:rPr>
              <a:t>12.3</a:t>
            </a:r>
            <a:r>
              <a:rPr lang="en-US" dirty="0" smtClean="0"/>
              <a:t> adds more cuts during search than previous versions</a:t>
            </a:r>
          </a:p>
          <a:p>
            <a:pPr lvl="2"/>
            <a:r>
              <a:rPr lang="en-US" sz="1800" dirty="0" smtClean="0"/>
              <a:t>Without additional cuts during search, no. of Nodes is minimized by</a:t>
            </a:r>
            <a:br>
              <a:rPr lang="en-US" sz="1800" dirty="0" smtClean="0"/>
            </a:br>
            <a:r>
              <a:rPr lang="en-US" sz="1800" dirty="0" smtClean="0"/>
              <a:t>Best First greedy node selection</a:t>
            </a:r>
          </a:p>
          <a:p>
            <a:pPr lvl="2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Performance on 12.2 and earlier will differ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Benchmark</a:t>
            </a:r>
            <a:r>
              <a:rPr lang="en-US" dirty="0" smtClean="0"/>
              <a:t>: Starting </a:t>
            </a:r>
            <a:r>
              <a:rPr lang="en-US" dirty="0"/>
              <a:t>with </a:t>
            </a:r>
            <a:r>
              <a:rPr lang="en-US" dirty="0" smtClean="0"/>
              <a:t>1,028 </a:t>
            </a:r>
            <a:r>
              <a:rPr lang="en-US" dirty="0"/>
              <a:t>publically available MIP </a:t>
            </a:r>
            <a:r>
              <a:rPr lang="en-US" dirty="0" smtClean="0"/>
              <a:t>instances:</a:t>
            </a:r>
            <a:endParaRPr lang="en-US" dirty="0"/>
          </a:p>
          <a:p>
            <a:pPr lvl="1"/>
            <a:r>
              <a:rPr lang="en-US" dirty="0" smtClean="0"/>
              <a:t>Keep those solved </a:t>
            </a:r>
            <a:r>
              <a:rPr lang="en-US" dirty="0"/>
              <a:t>by default CPLEX </a:t>
            </a:r>
            <a:r>
              <a:rPr lang="en-US" dirty="0" smtClean="0"/>
              <a:t>in 10-900 seconds</a:t>
            </a:r>
          </a:p>
          <a:p>
            <a:pPr lvl="1"/>
            <a:r>
              <a:rPr lang="en-US" dirty="0" smtClean="0"/>
              <a:t>Not too easy, not too hard;  total </a:t>
            </a:r>
            <a:r>
              <a:rPr lang="en-US" b="1" dirty="0" smtClean="0"/>
              <a:t>170</a:t>
            </a:r>
            <a:r>
              <a:rPr lang="en-US" dirty="0" smtClean="0"/>
              <a:t>, spanning a </a:t>
            </a:r>
            <a:r>
              <a:rPr lang="en-US" dirty="0"/>
              <a:t>variety of </a:t>
            </a:r>
            <a:r>
              <a:rPr lang="en-US" dirty="0" smtClean="0"/>
              <a:t>domains</a:t>
            </a:r>
            <a:endParaRPr lang="en-US" dirty="0"/>
          </a:p>
          <a:p>
            <a:pPr lvl="1"/>
            <a:r>
              <a:rPr lang="en-US" dirty="0" smtClean="0"/>
              <a:t>One goal was to not limit evaluation to </a:t>
            </a:r>
            <a:r>
              <a:rPr lang="en-US" dirty="0"/>
              <a:t>any particular instance </a:t>
            </a:r>
            <a:r>
              <a:rPr lang="en-US" dirty="0" smtClean="0"/>
              <a:t>family</a:t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., TSP instances, set covering, etc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599F5-452B-4237-9454-3227CC915D3B}" type="slidenum">
              <a:rPr lang="ar-SA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9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975"/>
    </mc:Choice>
    <mc:Fallback xmlns="">
      <p:transition spd="slow" advTm="9097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Evaluation Measures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Runtime (in sec)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No. of simplex iterations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No. of search nodes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/>
          </a:p>
          <a:p>
            <a:r>
              <a:rPr lang="en-US" b="1" dirty="0" smtClean="0"/>
              <a:t>Hardware</a:t>
            </a:r>
            <a:endParaRPr lang="en-US" b="1" dirty="0"/>
          </a:p>
          <a:p>
            <a:pPr lvl="1"/>
            <a:r>
              <a:rPr lang="en-US" dirty="0" smtClean="0"/>
              <a:t>Intel Xeon CPU E5410, 2.33GHz, 8 cores, 32GB RAM, running Ubuntu</a:t>
            </a:r>
          </a:p>
          <a:p>
            <a:pPr lvl="1"/>
            <a:r>
              <a:rPr lang="en-US" dirty="0" smtClean="0"/>
              <a:t>Time limit: 600 sec</a:t>
            </a:r>
          </a:p>
          <a:p>
            <a:pPr lvl="1"/>
            <a:r>
              <a:rPr lang="en-US" dirty="0" smtClean="0"/>
              <a:t>Caution for “runtime” measure:  Must perform a </a:t>
            </a:r>
            <a:r>
              <a:rPr lang="en-US" dirty="0">
                <a:solidFill>
                  <a:srgbClr val="FF0000"/>
                </a:solidFill>
              </a:rPr>
              <a:t>single run per machine </a:t>
            </a:r>
            <a:r>
              <a:rPr lang="en-US" dirty="0"/>
              <a:t>since multiple </a:t>
            </a:r>
            <a:r>
              <a:rPr lang="en-US" dirty="0" smtClean="0"/>
              <a:t>concurrent CPLEX runs often significantly interfere </a:t>
            </a:r>
            <a:r>
              <a:rPr lang="en-US" dirty="0"/>
              <a:t>with each </a:t>
            </a:r>
            <a:r>
              <a:rPr lang="en-US" dirty="0" smtClean="0"/>
              <a:t>other</a:t>
            </a:r>
          </a:p>
          <a:p>
            <a:pPr lvl="2"/>
            <a:r>
              <a:rPr lang="en-US" sz="1800" dirty="0" smtClean="0"/>
              <a:t>The difference in runtime can be 30-40%  !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599F5-452B-4237-9454-3227CC915D3B}" type="slidenum">
              <a:rPr lang="ar-SA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27650" name="Picture 2" descr="C:\Users\IBM_ADMIN\AppData\Local\Microsoft\Windows\Temporary Internet Files\Content.IE5\O7HJB3VV\MC9004315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521" y="5190186"/>
            <a:ext cx="782593" cy="78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 descr="C:\Users\IBM_ADMIN\AppData\Local\Microsoft\Windows\Temporary Internet Files\Content.IE5\IGKMVB18\MP90017774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956" y="1712890"/>
            <a:ext cx="1621128" cy="108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04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343"/>
    </mc:Choice>
    <mc:Fallback xmlns="">
      <p:transition spd="slow" advTm="7834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UCT Guided Node Selection</a:t>
            </a:r>
          </a:p>
          <a:p>
            <a:pPr lvl="1"/>
            <a:r>
              <a:rPr lang="en-US" dirty="0" smtClean="0"/>
              <a:t>Found it most effective near the TOP of the search tree</a:t>
            </a:r>
          </a:p>
          <a:p>
            <a:pPr lvl="1"/>
            <a:r>
              <a:rPr lang="en-US" dirty="0" smtClean="0"/>
              <a:t>Reported numbers are for UCT guidance in selecting 128 nodes,</a:t>
            </a:r>
            <a:br>
              <a:rPr lang="en-US" dirty="0" smtClean="0"/>
            </a:br>
            <a:r>
              <a:rPr lang="en-US" dirty="0" smtClean="0"/>
              <a:t>then reverting to CPLEX’s default heuristics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“default” CPLEX 12.3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Best First </a:t>
            </a:r>
            <a:r>
              <a:rPr lang="en-US" dirty="0" smtClean="0"/>
              <a:t>search:  greedily expand the node with best LP objective</a:t>
            </a:r>
          </a:p>
          <a:p>
            <a:pPr lvl="1"/>
            <a:r>
              <a:rPr lang="en-US" dirty="0" smtClean="0"/>
              <a:t>Pure exploitation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Breadth First </a:t>
            </a:r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Pure exploration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</a:rPr>
              <a:t>  Depth First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(was not competitive)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0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666"/>
    </mc:Choice>
    <mc:Fallback xmlns="">
      <p:transition spd="slow" advTm="5566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8" y="2730321"/>
            <a:ext cx="8877300" cy="3631841"/>
          </a:xfrm>
        </p:spPr>
        <p:txBody>
          <a:bodyPr/>
          <a:lstStyle/>
          <a:p>
            <a:r>
              <a:rPr lang="en-US" dirty="0" smtClean="0"/>
              <a:t>Obtaining a generic improvement over default CPLEX isn’t easy</a:t>
            </a:r>
          </a:p>
          <a:p>
            <a:r>
              <a:rPr lang="en-US" dirty="0" smtClean="0"/>
              <a:t>Nonetheless, UCT guided search </a:t>
            </a:r>
            <a:r>
              <a:rPr lang="en-US" b="1" dirty="0" smtClean="0">
                <a:solidFill>
                  <a:schemeClr val="tx2"/>
                </a:solidFill>
              </a:rPr>
              <a:t>better in all considered measures</a:t>
            </a:r>
          </a:p>
          <a:p>
            <a:pPr lvl="1"/>
            <a:r>
              <a:rPr lang="en-US" b="1" dirty="0" smtClean="0"/>
              <a:t>Runtime</a:t>
            </a:r>
            <a:r>
              <a:rPr lang="en-US" dirty="0" smtClean="0"/>
              <a:t>:  small (3.6%) but positive reduction </a:t>
            </a:r>
            <a:r>
              <a:rPr lang="en-US" b="1" dirty="0" smtClean="0">
                <a:solidFill>
                  <a:schemeClr val="tx2"/>
                </a:solidFill>
              </a:rPr>
              <a:t>despite the overhead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dirty="0" smtClean="0"/>
              <a:t>of maintaining a shadow search tree</a:t>
            </a:r>
          </a:p>
          <a:p>
            <a:pPr lvl="1"/>
            <a:r>
              <a:rPr lang="en-US" dirty="0" smtClean="0"/>
              <a:t>No. of search </a:t>
            </a:r>
            <a:r>
              <a:rPr lang="en-US" b="1" dirty="0" smtClean="0"/>
              <a:t>nodes</a:t>
            </a:r>
            <a:r>
              <a:rPr lang="en-US" dirty="0" smtClean="0"/>
              <a:t>:  11.5</a:t>
            </a:r>
            <a:r>
              <a:rPr lang="en-US" dirty="0"/>
              <a:t>% </a:t>
            </a:r>
            <a:r>
              <a:rPr lang="en-US" dirty="0" smtClean="0"/>
              <a:t>reduction</a:t>
            </a:r>
          </a:p>
          <a:p>
            <a:pPr lvl="2"/>
            <a:r>
              <a:rPr lang="en-US" sz="1800" dirty="0" smtClean="0"/>
              <a:t>Best-First better than default CPLEX</a:t>
            </a:r>
          </a:p>
          <a:p>
            <a:pPr lvl="2"/>
            <a:r>
              <a:rPr lang="en-US" sz="1800" dirty="0" smtClean="0"/>
              <a:t>Best-First would be provably “best” without additional cuts during search</a:t>
            </a:r>
            <a:endParaRPr lang="en-US" sz="1800" dirty="0"/>
          </a:p>
          <a:p>
            <a:pPr lvl="1"/>
            <a:r>
              <a:rPr lang="en-US" dirty="0" smtClean="0"/>
              <a:t>No. of simplex </a:t>
            </a:r>
            <a:r>
              <a:rPr lang="en-US" b="1" dirty="0" smtClean="0"/>
              <a:t>iterations</a:t>
            </a:r>
            <a:r>
              <a:rPr lang="en-US" dirty="0" smtClean="0"/>
              <a:t>:  7.4% 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77" y="1249641"/>
            <a:ext cx="8628846" cy="126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60255" y="562309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(geometric averages)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257577" y="1571223"/>
            <a:ext cx="8525815" cy="311669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55429" y="1839534"/>
            <a:ext cx="8525815" cy="311669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5429" y="2122872"/>
            <a:ext cx="8525815" cy="311669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503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666"/>
    </mc:Choice>
    <mc:Fallback xmlns="">
      <p:transition spd="slow" advTm="1786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36372"/>
            <a:ext cx="7772400" cy="1088572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Summary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599F5-452B-4237-9454-3227CC915D3B}" type="slidenum">
              <a:rPr lang="ar-SA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57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6"/>
    </mc:Choice>
    <mc:Fallback xmlns="">
      <p:transition spd="slow" advTm="1206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Perspectives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Search is a common theme in several disciplines </a:t>
            </a:r>
            <a:r>
              <a:rPr lang="en-US" dirty="0" smtClean="0"/>
              <a:t>/ sub-areas</a:t>
            </a:r>
          </a:p>
          <a:p>
            <a:pPr lvl="1"/>
            <a:r>
              <a:rPr lang="en-US" dirty="0" smtClean="0"/>
              <a:t>Yet often approached with a different mindset, different angle</a:t>
            </a:r>
          </a:p>
          <a:p>
            <a:pPr lvl="1"/>
            <a:r>
              <a:rPr lang="en-US" dirty="0" smtClean="0"/>
              <a:t>E.g., very different in general AI vs. SAT vs. CP vs. MIP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UCT Guided search appears promising in Combinatorial Optimization</a:t>
            </a:r>
          </a:p>
          <a:p>
            <a:pPr lvl="1"/>
            <a:r>
              <a:rPr lang="en-US" dirty="0" smtClean="0"/>
              <a:t>E.g., as a Node Selection strategy for MIP search</a:t>
            </a:r>
          </a:p>
          <a:p>
            <a:pPr lvl="1"/>
            <a:r>
              <a:rPr lang="en-US" dirty="0" smtClean="0"/>
              <a:t>So far, was used mainly in adversarial Game Tree and Stochastic settings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Further work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Time to feasibility, time to optimal solution, etc.</a:t>
            </a:r>
          </a:p>
          <a:p>
            <a:pPr lvl="1"/>
            <a:r>
              <a:rPr lang="en-US" dirty="0" smtClean="0"/>
              <a:t>Comparison with </a:t>
            </a:r>
            <a:r>
              <a:rPr lang="en-US" dirty="0" err="1" smtClean="0"/>
              <a:t>Chinneck</a:t>
            </a:r>
            <a:r>
              <a:rPr lang="en-US" dirty="0" smtClean="0"/>
              <a:t> et al.’s work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Ongoing</a:t>
            </a:r>
            <a:r>
              <a:rPr lang="en-US" dirty="0" smtClean="0"/>
              <a:t>:  UCT for generating a set of diverse columns for a column generation approach to a Steel Industry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599F5-452B-4237-9454-3227CC915D3B}" type="slidenum">
              <a:rPr lang="ar-SA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46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31"/>
    </mc:Choice>
    <mc:Fallback xmlns="">
      <p:transition spd="slow" advTm="9813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Brief Introduction to UCT</a:t>
            </a:r>
          </a:p>
          <a:p>
            <a:pPr lvl="1"/>
            <a:r>
              <a:rPr lang="en-US" dirty="0" smtClean="0"/>
              <a:t>A promising “new” AI search technique which we apply to OR/Constraints</a:t>
            </a:r>
          </a:p>
          <a:p>
            <a:pPr lvl="1"/>
            <a:r>
              <a:rPr lang="en-US" dirty="0" smtClean="0"/>
              <a:t>Tremendous success in automatic AI game playing, e.g., Go</a:t>
            </a:r>
          </a:p>
          <a:p>
            <a:pPr lvl="1"/>
            <a:endParaRPr lang="en-US" dirty="0"/>
          </a:p>
          <a:p>
            <a:r>
              <a:rPr lang="en-US" dirty="0" smtClean="0"/>
              <a:t>UCT for Combinatorial Search and Optimization</a:t>
            </a:r>
          </a:p>
          <a:p>
            <a:pPr lvl="1"/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Our Approach</a:t>
            </a:r>
          </a:p>
          <a:p>
            <a:pPr lvl="1"/>
            <a:endParaRPr lang="en-US" dirty="0"/>
          </a:p>
          <a:p>
            <a:r>
              <a:rPr lang="en-US" dirty="0" smtClean="0"/>
              <a:t>Experimental Results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226482" y="1481382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[see paper for references]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9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23"/>
    </mc:Choice>
    <mc:Fallback xmlns="">
      <p:transition spd="slow" advTm="3072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36372"/>
            <a:ext cx="7772400" cy="1088572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Brief Introduction to UCT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599F5-452B-4237-9454-3227CC915D3B}" type="slidenum">
              <a:rPr lang="ar-SA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6"/>
    </mc:Choice>
    <mc:Fallback xmlns="">
      <p:transition spd="slow" advTm="212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Confidence bounds for Trees (UCT)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extension to trees of the Upper Confidence Bounds (</a:t>
            </a:r>
            <a:r>
              <a:rPr lang="en-US" b="1" dirty="0" smtClean="0"/>
              <a:t>UCB</a:t>
            </a:r>
            <a:r>
              <a:rPr lang="en-US" dirty="0" smtClean="0"/>
              <a:t>) method</a:t>
            </a:r>
            <a:br>
              <a:rPr lang="en-US" dirty="0" smtClean="0"/>
            </a:br>
            <a:r>
              <a:rPr lang="en-US" dirty="0" smtClean="0"/>
              <a:t>for multi-armed bandit problems</a:t>
            </a:r>
          </a:p>
          <a:p>
            <a:pPr lvl="1"/>
            <a:r>
              <a:rPr lang="en-US" dirty="0" smtClean="0"/>
              <a:t>A search tree where each internal node is a</a:t>
            </a:r>
            <a:br>
              <a:rPr lang="en-US" dirty="0" smtClean="0"/>
            </a:br>
            <a:r>
              <a:rPr lang="en-US" b="1" dirty="0" smtClean="0"/>
              <a:t>multi-armed</a:t>
            </a:r>
            <a:r>
              <a:rPr lang="en-US" b="1" dirty="0"/>
              <a:t> </a:t>
            </a:r>
            <a:r>
              <a:rPr lang="en-US" b="1" dirty="0" smtClean="0"/>
              <a:t>bandit </a:t>
            </a:r>
            <a:r>
              <a:rPr lang="en-US" dirty="0" smtClean="0"/>
              <a:t>(a “slot machine” at a casino)</a:t>
            </a:r>
          </a:p>
          <a:p>
            <a:pPr lvl="1"/>
            <a:r>
              <a:rPr lang="en-US" dirty="0" smtClean="0"/>
              <a:t>Each arm has a </a:t>
            </a:r>
            <a:r>
              <a:rPr lang="en-US" b="1" dirty="0" smtClean="0"/>
              <a:t>hidden payoff distribution</a:t>
            </a:r>
          </a:p>
          <a:p>
            <a:pPr lvl="1"/>
            <a:r>
              <a:rPr lang="en-US" dirty="0" smtClean="0"/>
              <a:t>Goal:  find optimal (highest expected payoff) path</a:t>
            </a:r>
            <a:br>
              <a:rPr lang="en-US" dirty="0" smtClean="0"/>
            </a:br>
            <a:r>
              <a:rPr lang="en-US" dirty="0" smtClean="0"/>
              <a:t>in the tree: most payoff in any number M of arm-pulls</a:t>
            </a:r>
          </a:p>
          <a:p>
            <a:pPr lvl="1"/>
            <a:endParaRPr lang="en-US" dirty="0"/>
          </a:p>
          <a:p>
            <a:r>
              <a:rPr lang="en-US" dirty="0" smtClean="0"/>
              <a:t>Fact #1:  </a:t>
            </a:r>
            <a:r>
              <a:rPr lang="en-US" b="1" dirty="0" smtClean="0">
                <a:solidFill>
                  <a:schemeClr val="tx2"/>
                </a:solidFill>
              </a:rPr>
              <a:t>for 1 bandit, the </a:t>
            </a:r>
            <a:r>
              <a:rPr lang="en-US" b="1" i="1" dirty="0" smtClean="0">
                <a:solidFill>
                  <a:schemeClr val="tx2"/>
                </a:solidFill>
              </a:rPr>
              <a:t>UCB policy</a:t>
            </a:r>
            <a:r>
              <a:rPr lang="en-US" b="1" dirty="0" smtClean="0">
                <a:solidFill>
                  <a:schemeClr val="tx2"/>
                </a:solidFill>
              </a:rPr>
              <a:t> is the best possible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/>
              <a:t>[O(log(M)) regret]</a:t>
            </a:r>
          </a:p>
          <a:p>
            <a:pPr lvl="1"/>
            <a:r>
              <a:rPr lang="en-US" dirty="0" smtClean="0"/>
              <a:t>Any sub-optimal arm is pulled exponentially fewer times than optimal arm(s)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Optimally balances exploration with exploitation!</a:t>
            </a:r>
          </a:p>
          <a:p>
            <a:r>
              <a:rPr lang="en-US" dirty="0" smtClean="0"/>
              <a:t>Fact #2:  </a:t>
            </a:r>
            <a:r>
              <a:rPr lang="en-US" b="1" dirty="0" smtClean="0">
                <a:solidFill>
                  <a:schemeClr val="tx2"/>
                </a:solidFill>
              </a:rPr>
              <a:t>for a tree of bandits, UCT converges to the optimal</a:t>
            </a:r>
          </a:p>
          <a:p>
            <a:pPr lvl="1"/>
            <a:r>
              <a:rPr lang="en-US" dirty="0" smtClean="0"/>
              <a:t>Any sub-optimal choice is made exponentially fewer times than optimal 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4</a:t>
            </a:fld>
            <a:endParaRPr lang="en-US" alt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996423" y="1783983"/>
            <a:ext cx="2794515" cy="1498673"/>
            <a:chOff x="4920505" y="1926863"/>
            <a:chExt cx="3541809" cy="1899440"/>
          </a:xfrm>
        </p:grpSpPr>
        <p:pic>
          <p:nvPicPr>
            <p:cNvPr id="21506" name="Picture 2" descr="C:\Users\IBM_ADMIN\AppData\Local\Microsoft\Windows\Temporary Internet Files\Content.IE5\IGKMVB18\MC90015393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0505" y="2141618"/>
              <a:ext cx="1494588" cy="16846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507" name="Picture 3" descr="C:\Users\IBM_ADMIN\AppData\Local\Microsoft\Windows\Temporary Internet Files\Content.IE5\WCJFGD8J\MC900153932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284" y="1926863"/>
              <a:ext cx="1837030" cy="1804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90876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379"/>
    </mc:Choice>
    <mc:Fallback xmlns="">
      <p:transition spd="slow" advTm="2153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UCT: A form of Monte Carlo Tree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tree search method akin to DFS, best first, etc.</a:t>
            </a:r>
          </a:p>
          <a:p>
            <a:pPr lvl="1"/>
            <a:r>
              <a:rPr lang="en-US" dirty="0" smtClean="0"/>
              <a:t>Goal: balance exploration with exploitation</a:t>
            </a:r>
          </a:p>
          <a:p>
            <a:pPr lvl="1"/>
            <a:r>
              <a:rPr lang="en-US" dirty="0" smtClean="0"/>
              <a:t>Keep </a:t>
            </a:r>
            <a:r>
              <a:rPr lang="en-US" dirty="0"/>
              <a:t>a list of open </a:t>
            </a:r>
            <a:r>
              <a:rPr lang="en-US" dirty="0" smtClean="0"/>
              <a:t>nodes; </a:t>
            </a:r>
            <a:r>
              <a:rPr lang="en-US" dirty="0"/>
              <a:t>e</a:t>
            </a:r>
            <a:r>
              <a:rPr lang="en-US" dirty="0" smtClean="0"/>
              <a:t>xpand promising one with children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Initial estimate typically through random </a:t>
            </a:r>
            <a:r>
              <a:rPr lang="en-US" u="sng" dirty="0" smtClean="0"/>
              <a:t>leaf sampling</a:t>
            </a:r>
          </a:p>
          <a:p>
            <a:r>
              <a:rPr lang="en-US" dirty="0" smtClean="0"/>
              <a:t>Updates done by </a:t>
            </a:r>
            <a:r>
              <a:rPr lang="en-US" u="sng" dirty="0" smtClean="0"/>
              <a:t>averaging</a:t>
            </a:r>
            <a:r>
              <a:rPr lang="en-US" dirty="0" smtClean="0"/>
              <a:t>:  stable yet </a:t>
            </a:r>
            <a:r>
              <a:rPr lang="en-US" b="1" dirty="0" smtClean="0">
                <a:solidFill>
                  <a:schemeClr val="tx2"/>
                </a:solidFill>
              </a:rPr>
              <a:t>eventually converges to max/min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73" y="2455566"/>
            <a:ext cx="6038849" cy="1106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 bwMode="auto">
          <a:xfrm flipH="1">
            <a:off x="1100115" y="2314575"/>
            <a:ext cx="755523" cy="5143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7067517" y="188204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556482" y="188204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8045447" y="188204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534413" y="188204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7196104" y="1371604"/>
            <a:ext cx="640587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7620775" y="1371604"/>
            <a:ext cx="21591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836691" y="1371604"/>
            <a:ext cx="20875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endCxn id="13" idx="1"/>
          </p:cNvCxnSpPr>
          <p:nvPr/>
        </p:nvCxnSpPr>
        <p:spPr bwMode="auto">
          <a:xfrm>
            <a:off x="7836691" y="1371604"/>
            <a:ext cx="716553" cy="5267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091917" y="48093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845717" y="109055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404873" y="3801543"/>
            <a:ext cx="21852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current estimate,</a:t>
            </a:r>
            <a:br>
              <a:rPr lang="en-US" dirty="0" smtClean="0"/>
            </a:br>
            <a:r>
              <a:rPr lang="en-US" dirty="0" smtClean="0"/>
              <a:t>refined with upward</a:t>
            </a:r>
            <a:br>
              <a:rPr lang="en-US" dirty="0" smtClean="0"/>
            </a:br>
            <a:r>
              <a:rPr lang="en-US" dirty="0" smtClean="0"/>
              <a:t>averaging updates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58062" y="3870351"/>
            <a:ext cx="239039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“visits term”:</a:t>
            </a:r>
            <a:br>
              <a:rPr lang="en-US" dirty="0" smtClean="0"/>
            </a:br>
            <a:r>
              <a:rPr lang="en-US" dirty="0" smtClean="0"/>
              <a:t>higher if N visited</a:t>
            </a:r>
            <a:br>
              <a:rPr lang="en-US" dirty="0" smtClean="0"/>
            </a:br>
            <a:r>
              <a:rPr lang="en-US" dirty="0" smtClean="0"/>
              <a:t>fewer than its siblings</a:t>
            </a:r>
            <a:br>
              <a:rPr lang="en-US" dirty="0" smtClean="0"/>
            </a:br>
            <a:r>
              <a:rPr lang="en-US" sz="1600" dirty="0" smtClean="0"/>
              <a:t>(from </a:t>
            </a:r>
            <a:r>
              <a:rPr lang="en-US" sz="1600" dirty="0" err="1" smtClean="0"/>
              <a:t>Chernoff’s</a:t>
            </a:r>
            <a:r>
              <a:rPr lang="en-US" sz="1600" dirty="0" smtClean="0"/>
              <a:t> </a:t>
            </a:r>
            <a:r>
              <a:rPr lang="en-US" sz="1600" dirty="0" err="1" smtClean="0"/>
              <a:t>ineq</a:t>
            </a:r>
            <a:r>
              <a:rPr lang="en-US" sz="1600" dirty="0" smtClean="0"/>
              <a:t>.)</a:t>
            </a:r>
            <a:endParaRPr lang="en-US" sz="1600" dirty="0"/>
          </a:p>
        </p:txBody>
      </p:sp>
      <p:sp>
        <p:nvSpPr>
          <p:cNvPr id="25" name="Left Brace 24"/>
          <p:cNvSpPr/>
          <p:nvPr/>
        </p:nvSpPr>
        <p:spPr bwMode="auto">
          <a:xfrm rot="16200000">
            <a:off x="2418900" y="3245426"/>
            <a:ext cx="185737" cy="8856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Left Brace 27"/>
          <p:cNvSpPr/>
          <p:nvPr/>
        </p:nvSpPr>
        <p:spPr bwMode="auto">
          <a:xfrm rot="16200000">
            <a:off x="5042759" y="2752428"/>
            <a:ext cx="185736" cy="191452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848429" y="2505948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7337394" y="2505948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826359" y="2493069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H="1">
            <a:off x="6977016" y="1995508"/>
            <a:ext cx="640587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H="1">
            <a:off x="7401687" y="1995508"/>
            <a:ext cx="21591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7617603" y="1995508"/>
            <a:ext cx="20875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7618386" y="311556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8107351" y="311556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8596317" y="311556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 flipH="1">
            <a:off x="7682679" y="2605124"/>
            <a:ext cx="21591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7898595" y="2605124"/>
            <a:ext cx="20875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endCxn id="56" idx="1"/>
          </p:cNvCxnSpPr>
          <p:nvPr/>
        </p:nvCxnSpPr>
        <p:spPr bwMode="auto">
          <a:xfrm>
            <a:off x="7898595" y="2605124"/>
            <a:ext cx="716553" cy="5267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2533" name="Group 22532"/>
          <p:cNvGrpSpPr/>
          <p:nvPr/>
        </p:nvGrpSpPr>
        <p:grpSpPr>
          <a:xfrm>
            <a:off x="7890433" y="3207588"/>
            <a:ext cx="1106518" cy="621520"/>
            <a:chOff x="7890433" y="3207588"/>
            <a:chExt cx="1106518" cy="621520"/>
          </a:xfrm>
        </p:grpSpPr>
        <p:sp>
          <p:nvSpPr>
            <p:cNvPr id="63" name="Oval 62"/>
            <p:cNvSpPr/>
            <p:nvPr/>
          </p:nvSpPr>
          <p:spPr bwMode="auto">
            <a:xfrm>
              <a:off x="7890433" y="3718028"/>
              <a:ext cx="128587" cy="11108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8379398" y="3718028"/>
              <a:ext cx="128587" cy="11108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8868364" y="3718028"/>
              <a:ext cx="128587" cy="11108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 flipH="1">
              <a:off x="7954726" y="3207588"/>
              <a:ext cx="215916" cy="5104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8170642" y="3207588"/>
              <a:ext cx="208756" cy="5104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 bwMode="auto">
            <a:xfrm>
              <a:off x="8170642" y="3207588"/>
              <a:ext cx="716553" cy="5267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7" name="Straight Connector 76"/>
          <p:cNvCxnSpPr/>
          <p:nvPr/>
        </p:nvCxnSpPr>
        <p:spPr bwMode="auto">
          <a:xfrm>
            <a:off x="8046243" y="752452"/>
            <a:ext cx="20875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981949" y="641372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7277069" y="1262892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8254999" y="1262892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8743965" y="1262892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Straight Connector 74"/>
          <p:cNvCxnSpPr>
            <a:stCxn id="70" idx="4"/>
          </p:cNvCxnSpPr>
          <p:nvPr/>
        </p:nvCxnSpPr>
        <p:spPr bwMode="auto">
          <a:xfrm flipH="1">
            <a:off x="7405656" y="752452"/>
            <a:ext cx="640587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70" idx="4"/>
          </p:cNvCxnSpPr>
          <p:nvPr/>
        </p:nvCxnSpPr>
        <p:spPr bwMode="auto">
          <a:xfrm flipH="1">
            <a:off x="7830327" y="752452"/>
            <a:ext cx="215916" cy="51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70" idx="4"/>
            <a:endCxn id="74" idx="1"/>
          </p:cNvCxnSpPr>
          <p:nvPr/>
        </p:nvCxnSpPr>
        <p:spPr bwMode="auto">
          <a:xfrm>
            <a:off x="8046243" y="752452"/>
            <a:ext cx="716553" cy="5267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Freeform 79"/>
          <p:cNvSpPr/>
          <p:nvPr/>
        </p:nvSpPr>
        <p:spPr bwMode="auto">
          <a:xfrm>
            <a:off x="8171615" y="3343275"/>
            <a:ext cx="172285" cy="428625"/>
          </a:xfrm>
          <a:custGeom>
            <a:avLst/>
            <a:gdLst>
              <a:gd name="connsiteX0" fmla="*/ 172285 w 172285"/>
              <a:gd name="connsiteY0" fmla="*/ 428625 h 428625"/>
              <a:gd name="connsiteX1" fmla="*/ 15123 w 172285"/>
              <a:gd name="connsiteY1" fmla="*/ 242888 h 428625"/>
              <a:gd name="connsiteX2" fmla="*/ 15123 w 172285"/>
              <a:gd name="connsiteY2" fmla="*/ 0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85" h="428625">
                <a:moveTo>
                  <a:pt x="172285" y="428625"/>
                </a:moveTo>
                <a:cubicBezTo>
                  <a:pt x="106801" y="371475"/>
                  <a:pt x="41317" y="314325"/>
                  <a:pt x="15123" y="242888"/>
                </a:cubicBezTo>
                <a:cubicBezTo>
                  <a:pt x="-11071" y="171451"/>
                  <a:pt x="2026" y="85725"/>
                  <a:pt x="15123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Freeform 81"/>
          <p:cNvSpPr/>
          <p:nvPr/>
        </p:nvSpPr>
        <p:spPr bwMode="auto">
          <a:xfrm>
            <a:off x="7899461" y="2744541"/>
            <a:ext cx="172285" cy="428625"/>
          </a:xfrm>
          <a:custGeom>
            <a:avLst/>
            <a:gdLst>
              <a:gd name="connsiteX0" fmla="*/ 172285 w 172285"/>
              <a:gd name="connsiteY0" fmla="*/ 428625 h 428625"/>
              <a:gd name="connsiteX1" fmla="*/ 15123 w 172285"/>
              <a:gd name="connsiteY1" fmla="*/ 242888 h 428625"/>
              <a:gd name="connsiteX2" fmla="*/ 15123 w 172285"/>
              <a:gd name="connsiteY2" fmla="*/ 0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85" h="428625">
                <a:moveTo>
                  <a:pt x="172285" y="428625"/>
                </a:moveTo>
                <a:cubicBezTo>
                  <a:pt x="106801" y="371475"/>
                  <a:pt x="41317" y="314325"/>
                  <a:pt x="15123" y="242888"/>
                </a:cubicBezTo>
                <a:cubicBezTo>
                  <a:pt x="-11071" y="171451"/>
                  <a:pt x="2026" y="85725"/>
                  <a:pt x="15123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Freeform 82"/>
          <p:cNvSpPr/>
          <p:nvPr/>
        </p:nvSpPr>
        <p:spPr bwMode="auto">
          <a:xfrm>
            <a:off x="7617241" y="2135971"/>
            <a:ext cx="172285" cy="428625"/>
          </a:xfrm>
          <a:custGeom>
            <a:avLst/>
            <a:gdLst>
              <a:gd name="connsiteX0" fmla="*/ 172285 w 172285"/>
              <a:gd name="connsiteY0" fmla="*/ 428625 h 428625"/>
              <a:gd name="connsiteX1" fmla="*/ 15123 w 172285"/>
              <a:gd name="connsiteY1" fmla="*/ 242888 h 428625"/>
              <a:gd name="connsiteX2" fmla="*/ 15123 w 172285"/>
              <a:gd name="connsiteY2" fmla="*/ 0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85" h="428625">
                <a:moveTo>
                  <a:pt x="172285" y="428625"/>
                </a:moveTo>
                <a:cubicBezTo>
                  <a:pt x="106801" y="371475"/>
                  <a:pt x="41317" y="314325"/>
                  <a:pt x="15123" y="242888"/>
                </a:cubicBezTo>
                <a:cubicBezTo>
                  <a:pt x="-11071" y="171451"/>
                  <a:pt x="2026" y="85725"/>
                  <a:pt x="15123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Freeform 84"/>
          <p:cNvSpPr/>
          <p:nvPr/>
        </p:nvSpPr>
        <p:spPr bwMode="auto">
          <a:xfrm>
            <a:off x="7565571" y="1491343"/>
            <a:ext cx="195943" cy="359228"/>
          </a:xfrm>
          <a:custGeom>
            <a:avLst/>
            <a:gdLst>
              <a:gd name="connsiteX0" fmla="*/ 0 w 195943"/>
              <a:gd name="connsiteY0" fmla="*/ 359228 h 359228"/>
              <a:gd name="connsiteX1" fmla="*/ 43543 w 195943"/>
              <a:gd name="connsiteY1" fmla="*/ 119743 h 359228"/>
              <a:gd name="connsiteX2" fmla="*/ 195943 w 195943"/>
              <a:gd name="connsiteY2" fmla="*/ 0 h 359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943" h="359228">
                <a:moveTo>
                  <a:pt x="0" y="359228"/>
                </a:moveTo>
                <a:cubicBezTo>
                  <a:pt x="5443" y="269421"/>
                  <a:pt x="10886" y="179614"/>
                  <a:pt x="43543" y="119743"/>
                </a:cubicBezTo>
                <a:cubicBezTo>
                  <a:pt x="76200" y="59872"/>
                  <a:pt x="136071" y="29936"/>
                  <a:pt x="195943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Freeform 86"/>
          <p:cNvSpPr/>
          <p:nvPr/>
        </p:nvSpPr>
        <p:spPr bwMode="auto">
          <a:xfrm>
            <a:off x="7794173" y="859951"/>
            <a:ext cx="195943" cy="359228"/>
          </a:xfrm>
          <a:custGeom>
            <a:avLst/>
            <a:gdLst>
              <a:gd name="connsiteX0" fmla="*/ 0 w 195943"/>
              <a:gd name="connsiteY0" fmla="*/ 359228 h 359228"/>
              <a:gd name="connsiteX1" fmla="*/ 43543 w 195943"/>
              <a:gd name="connsiteY1" fmla="*/ 119743 h 359228"/>
              <a:gd name="connsiteX2" fmla="*/ 195943 w 195943"/>
              <a:gd name="connsiteY2" fmla="*/ 0 h 359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943" h="359228">
                <a:moveTo>
                  <a:pt x="0" y="359228"/>
                </a:moveTo>
                <a:cubicBezTo>
                  <a:pt x="5443" y="269421"/>
                  <a:pt x="10886" y="179614"/>
                  <a:pt x="43543" y="119743"/>
                </a:cubicBezTo>
                <a:cubicBezTo>
                  <a:pt x="76200" y="59872"/>
                  <a:pt x="136071" y="29936"/>
                  <a:pt x="195943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85202" y="3929739"/>
            <a:ext cx="960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</a:t>
            </a:r>
            <a:r>
              <a:rPr lang="en-US" sz="1600" dirty="0" smtClean="0"/>
              <a:t>btain</a:t>
            </a:r>
            <a:br>
              <a:rPr lang="en-US" sz="1600" dirty="0" smtClean="0"/>
            </a:br>
            <a:r>
              <a:rPr lang="en-US" sz="1600" dirty="0" smtClean="0"/>
              <a:t>estimate</a:t>
            </a:r>
            <a:endParaRPr lang="en-US" sz="1600" dirty="0"/>
          </a:p>
        </p:txBody>
      </p:sp>
      <p:sp>
        <p:nvSpPr>
          <p:cNvPr id="89" name="Oval 88"/>
          <p:cNvSpPr/>
          <p:nvPr/>
        </p:nvSpPr>
        <p:spPr bwMode="auto">
          <a:xfrm>
            <a:off x="7772397" y="1260524"/>
            <a:ext cx="128587" cy="1110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003803" y="4594241"/>
            <a:ext cx="11544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u</a:t>
            </a:r>
            <a:r>
              <a:rPr lang="en-US" sz="1600" dirty="0" smtClean="0">
                <a:solidFill>
                  <a:srgbClr val="FF0000"/>
                </a:solidFill>
              </a:rPr>
              <a:t>pdate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>visit count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>&amp; estimate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f</a:t>
            </a:r>
            <a:r>
              <a:rPr lang="en-US" sz="1600" dirty="0" smtClean="0">
                <a:solidFill>
                  <a:srgbClr val="FF0000"/>
                </a:solidFill>
              </a:rPr>
              <a:t>rom leaf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>to root</a:t>
            </a:r>
            <a:endParaRPr lang="en-US" sz="1600" dirty="0">
              <a:solidFill>
                <a:srgbClr val="FF0000"/>
              </a:solidFill>
            </a:endParaRPr>
          </a:p>
        </p:txBody>
      </p:sp>
      <p:grpSp>
        <p:nvGrpSpPr>
          <p:cNvPr id="22532" name="Group 22531"/>
          <p:cNvGrpSpPr/>
          <p:nvPr/>
        </p:nvGrpSpPr>
        <p:grpSpPr>
          <a:xfrm>
            <a:off x="8216656" y="3799268"/>
            <a:ext cx="540978" cy="1403797"/>
            <a:chOff x="8216656" y="3799268"/>
            <a:chExt cx="540978" cy="1403797"/>
          </a:xfrm>
        </p:grpSpPr>
        <p:sp>
          <p:nvSpPr>
            <p:cNvPr id="91" name="Freeform 90"/>
            <p:cNvSpPr/>
            <p:nvPr/>
          </p:nvSpPr>
          <p:spPr bwMode="auto">
            <a:xfrm>
              <a:off x="8216656" y="3850783"/>
              <a:ext cx="219006" cy="1339403"/>
            </a:xfrm>
            <a:custGeom>
              <a:avLst/>
              <a:gdLst>
                <a:gd name="connsiteX0" fmla="*/ 219006 w 219006"/>
                <a:gd name="connsiteY0" fmla="*/ 0 h 1339403"/>
                <a:gd name="connsiteX1" fmla="*/ 51580 w 219006"/>
                <a:gd name="connsiteY1" fmla="*/ 154546 h 1339403"/>
                <a:gd name="connsiteX2" fmla="*/ 103096 w 219006"/>
                <a:gd name="connsiteY2" fmla="*/ 321972 h 1339403"/>
                <a:gd name="connsiteX3" fmla="*/ 12944 w 219006"/>
                <a:gd name="connsiteY3" fmla="*/ 502276 h 1339403"/>
                <a:gd name="connsiteX4" fmla="*/ 51580 w 219006"/>
                <a:gd name="connsiteY4" fmla="*/ 759853 h 1339403"/>
                <a:gd name="connsiteX5" fmla="*/ 65 w 219006"/>
                <a:gd name="connsiteY5" fmla="*/ 914400 h 1339403"/>
                <a:gd name="connsiteX6" fmla="*/ 64459 w 219006"/>
                <a:gd name="connsiteY6" fmla="*/ 1184856 h 1339403"/>
                <a:gd name="connsiteX7" fmla="*/ 25823 w 219006"/>
                <a:gd name="connsiteY7" fmla="*/ 1339403 h 133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006" h="1339403">
                  <a:moveTo>
                    <a:pt x="219006" y="0"/>
                  </a:moveTo>
                  <a:cubicBezTo>
                    <a:pt x="144952" y="50442"/>
                    <a:pt x="70898" y="100884"/>
                    <a:pt x="51580" y="154546"/>
                  </a:cubicBezTo>
                  <a:cubicBezTo>
                    <a:pt x="32262" y="208208"/>
                    <a:pt x="109535" y="264017"/>
                    <a:pt x="103096" y="321972"/>
                  </a:cubicBezTo>
                  <a:cubicBezTo>
                    <a:pt x="96657" y="379927"/>
                    <a:pt x="21530" y="429296"/>
                    <a:pt x="12944" y="502276"/>
                  </a:cubicBezTo>
                  <a:cubicBezTo>
                    <a:pt x="4358" y="575256"/>
                    <a:pt x="53726" y="691166"/>
                    <a:pt x="51580" y="759853"/>
                  </a:cubicBezTo>
                  <a:cubicBezTo>
                    <a:pt x="49434" y="828540"/>
                    <a:pt x="-2081" y="843566"/>
                    <a:pt x="65" y="914400"/>
                  </a:cubicBezTo>
                  <a:cubicBezTo>
                    <a:pt x="2211" y="985234"/>
                    <a:pt x="60166" y="1114022"/>
                    <a:pt x="64459" y="1184856"/>
                  </a:cubicBezTo>
                  <a:cubicBezTo>
                    <a:pt x="68752" y="1255690"/>
                    <a:pt x="47287" y="1297546"/>
                    <a:pt x="25823" y="1339403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Freeform 93"/>
            <p:cNvSpPr/>
            <p:nvPr/>
          </p:nvSpPr>
          <p:spPr bwMode="auto">
            <a:xfrm>
              <a:off x="8383558" y="3825025"/>
              <a:ext cx="143227" cy="1378040"/>
            </a:xfrm>
            <a:custGeom>
              <a:avLst/>
              <a:gdLst>
                <a:gd name="connsiteX0" fmla="*/ 64983 w 143227"/>
                <a:gd name="connsiteY0" fmla="*/ 0 h 1378040"/>
                <a:gd name="connsiteX1" fmla="*/ 90741 w 143227"/>
                <a:gd name="connsiteY1" fmla="*/ 244699 h 1378040"/>
                <a:gd name="connsiteX2" fmla="*/ 588 w 143227"/>
                <a:gd name="connsiteY2" fmla="*/ 450761 h 1378040"/>
                <a:gd name="connsiteX3" fmla="*/ 142256 w 143227"/>
                <a:gd name="connsiteY3" fmla="*/ 734096 h 1378040"/>
                <a:gd name="connsiteX4" fmla="*/ 64983 w 143227"/>
                <a:gd name="connsiteY4" fmla="*/ 927279 h 1378040"/>
                <a:gd name="connsiteX5" fmla="*/ 103619 w 143227"/>
                <a:gd name="connsiteY5" fmla="*/ 1094705 h 1378040"/>
                <a:gd name="connsiteX6" fmla="*/ 39225 w 143227"/>
                <a:gd name="connsiteY6" fmla="*/ 1249251 h 1378040"/>
                <a:gd name="connsiteX7" fmla="*/ 116498 w 143227"/>
                <a:gd name="connsiteY7" fmla="*/ 1378040 h 1378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3227" h="1378040">
                  <a:moveTo>
                    <a:pt x="64983" y="0"/>
                  </a:moveTo>
                  <a:cubicBezTo>
                    <a:pt x="83228" y="84786"/>
                    <a:pt x="101473" y="169572"/>
                    <a:pt x="90741" y="244699"/>
                  </a:cubicBezTo>
                  <a:cubicBezTo>
                    <a:pt x="80009" y="319826"/>
                    <a:pt x="-7998" y="369195"/>
                    <a:pt x="588" y="450761"/>
                  </a:cubicBezTo>
                  <a:cubicBezTo>
                    <a:pt x="9174" y="532327"/>
                    <a:pt x="131524" y="654676"/>
                    <a:pt x="142256" y="734096"/>
                  </a:cubicBezTo>
                  <a:cubicBezTo>
                    <a:pt x="152988" y="813516"/>
                    <a:pt x="71423" y="867177"/>
                    <a:pt x="64983" y="927279"/>
                  </a:cubicBezTo>
                  <a:cubicBezTo>
                    <a:pt x="58543" y="987381"/>
                    <a:pt x="107912" y="1041043"/>
                    <a:pt x="103619" y="1094705"/>
                  </a:cubicBezTo>
                  <a:cubicBezTo>
                    <a:pt x="99326" y="1148367"/>
                    <a:pt x="37079" y="1202029"/>
                    <a:pt x="39225" y="1249251"/>
                  </a:cubicBezTo>
                  <a:cubicBezTo>
                    <a:pt x="41371" y="1296473"/>
                    <a:pt x="78934" y="1337256"/>
                    <a:pt x="116498" y="13780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5" name="Freeform 94"/>
            <p:cNvSpPr/>
            <p:nvPr/>
          </p:nvSpPr>
          <p:spPr bwMode="auto">
            <a:xfrm>
              <a:off x="8487177" y="3799268"/>
              <a:ext cx="270457" cy="1365160"/>
            </a:xfrm>
            <a:custGeom>
              <a:avLst/>
              <a:gdLst>
                <a:gd name="connsiteX0" fmla="*/ 0 w 270457"/>
                <a:gd name="connsiteY0" fmla="*/ 0 h 1365160"/>
                <a:gd name="connsiteX1" fmla="*/ 218941 w 270457"/>
                <a:gd name="connsiteY1" fmla="*/ 193183 h 1365160"/>
                <a:gd name="connsiteX2" fmla="*/ 167426 w 270457"/>
                <a:gd name="connsiteY2" fmla="*/ 450760 h 1365160"/>
                <a:gd name="connsiteX3" fmla="*/ 206062 w 270457"/>
                <a:gd name="connsiteY3" fmla="*/ 669701 h 1365160"/>
                <a:gd name="connsiteX4" fmla="*/ 193184 w 270457"/>
                <a:gd name="connsiteY4" fmla="*/ 862884 h 1365160"/>
                <a:gd name="connsiteX5" fmla="*/ 270457 w 270457"/>
                <a:gd name="connsiteY5" fmla="*/ 1043188 h 1365160"/>
                <a:gd name="connsiteX6" fmla="*/ 193184 w 270457"/>
                <a:gd name="connsiteY6" fmla="*/ 1262129 h 1365160"/>
                <a:gd name="connsiteX7" fmla="*/ 231820 w 270457"/>
                <a:gd name="connsiteY7" fmla="*/ 1365160 h 1365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0457" h="1365160">
                  <a:moveTo>
                    <a:pt x="0" y="0"/>
                  </a:moveTo>
                  <a:cubicBezTo>
                    <a:pt x="95518" y="59028"/>
                    <a:pt x="191037" y="118056"/>
                    <a:pt x="218941" y="193183"/>
                  </a:cubicBezTo>
                  <a:cubicBezTo>
                    <a:pt x="246845" y="268310"/>
                    <a:pt x="169573" y="371340"/>
                    <a:pt x="167426" y="450760"/>
                  </a:cubicBezTo>
                  <a:cubicBezTo>
                    <a:pt x="165280" y="530180"/>
                    <a:pt x="201769" y="601014"/>
                    <a:pt x="206062" y="669701"/>
                  </a:cubicBezTo>
                  <a:cubicBezTo>
                    <a:pt x="210355" y="738388"/>
                    <a:pt x="182452" y="800636"/>
                    <a:pt x="193184" y="862884"/>
                  </a:cubicBezTo>
                  <a:cubicBezTo>
                    <a:pt x="203916" y="925132"/>
                    <a:pt x="270457" y="976647"/>
                    <a:pt x="270457" y="1043188"/>
                  </a:cubicBezTo>
                  <a:cubicBezTo>
                    <a:pt x="270457" y="1109729"/>
                    <a:pt x="199623" y="1208467"/>
                    <a:pt x="193184" y="1262129"/>
                  </a:cubicBezTo>
                  <a:cubicBezTo>
                    <a:pt x="186745" y="1315791"/>
                    <a:pt x="209282" y="1340475"/>
                    <a:pt x="231820" y="136516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2534" name="TextBox 22533"/>
          <p:cNvSpPr txBox="1"/>
          <p:nvPr/>
        </p:nvSpPr>
        <p:spPr>
          <a:xfrm>
            <a:off x="153987" y="3928130"/>
            <a:ext cx="1146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ptimistic</a:t>
            </a:r>
            <a:br>
              <a:rPr lang="en-US" dirty="0" smtClean="0"/>
            </a:br>
            <a:r>
              <a:rPr lang="en-US" dirty="0" smtClean="0"/>
              <a:t>bound</a:t>
            </a:r>
            <a:endParaRPr lang="en-US" dirty="0"/>
          </a:p>
        </p:txBody>
      </p:sp>
      <p:sp>
        <p:nvSpPr>
          <p:cNvPr id="104" name="Left Brace 103"/>
          <p:cNvSpPr/>
          <p:nvPr/>
        </p:nvSpPr>
        <p:spPr bwMode="auto">
          <a:xfrm rot="16200000">
            <a:off x="626571" y="3256157"/>
            <a:ext cx="185737" cy="8856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450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386"/>
    </mc:Choice>
    <mc:Fallback xmlns="">
      <p:transition spd="slow" advTm="2423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2" grpId="0" animBg="1"/>
      <p:bldP spid="83" grpId="0" animBg="1"/>
      <p:bldP spid="85" grpId="0" animBg="1"/>
      <p:bldP spid="87" grpId="0" animBg="1"/>
      <p:bldP spid="86" grpId="0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UCB and UCT:  Typical Application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 of UCB:</a:t>
            </a:r>
          </a:p>
          <a:p>
            <a:pPr lvl="1"/>
            <a:r>
              <a:rPr lang="en-US" dirty="0" smtClean="0"/>
              <a:t>Provably optimal way of </a:t>
            </a:r>
            <a:r>
              <a:rPr lang="en-US" b="1" dirty="0" smtClean="0">
                <a:solidFill>
                  <a:schemeClr val="tx2"/>
                </a:solidFill>
              </a:rPr>
              <a:t>balancing exploration with exploitation</a:t>
            </a:r>
          </a:p>
          <a:p>
            <a:pPr lvl="1"/>
            <a:r>
              <a:rPr lang="en-US" dirty="0" smtClean="0"/>
              <a:t>Guarantees hold in an Online fashion:  for </a:t>
            </a:r>
            <a:r>
              <a:rPr lang="en-US" i="1" dirty="0" smtClean="0"/>
              <a:t>any</a:t>
            </a:r>
            <a:r>
              <a:rPr lang="en-US" dirty="0"/>
              <a:t> </a:t>
            </a:r>
            <a:r>
              <a:rPr lang="en-US" dirty="0" smtClean="0"/>
              <a:t>large enough arm-pulls</a:t>
            </a:r>
          </a:p>
          <a:p>
            <a:pPr lvl="1"/>
            <a:r>
              <a:rPr lang="en-US" dirty="0" smtClean="0"/>
              <a:t>Applications such as </a:t>
            </a:r>
            <a:r>
              <a:rPr lang="en-US" b="1" dirty="0" smtClean="0"/>
              <a:t>wireless network channel selection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Success of UCT:</a:t>
            </a:r>
          </a:p>
          <a:p>
            <a:pPr lvl="1"/>
            <a:r>
              <a:rPr lang="en-US" dirty="0" smtClean="0"/>
              <a:t>Multi-agent search and game playing, e.g., </a:t>
            </a:r>
            <a:r>
              <a:rPr lang="en-US" b="1" dirty="0" smtClean="0"/>
              <a:t>Go</a:t>
            </a:r>
          </a:p>
          <a:p>
            <a:pPr lvl="2"/>
            <a:r>
              <a:rPr lang="en-US" dirty="0" smtClean="0"/>
              <a:t>First method able to compete with human players</a:t>
            </a:r>
          </a:p>
          <a:p>
            <a:pPr lvl="2"/>
            <a:r>
              <a:rPr lang="en-US" dirty="0" smtClean="0"/>
              <a:t>Relatively large fan-out (~200 - 300) challenge for </a:t>
            </a:r>
            <a:r>
              <a:rPr lang="en-US" dirty="0" err="1" smtClean="0"/>
              <a:t>Minimax</a:t>
            </a:r>
            <a:r>
              <a:rPr lang="en-US" dirty="0" smtClean="0"/>
              <a:t> based approaches</a:t>
            </a:r>
          </a:p>
          <a:p>
            <a:pPr lvl="2"/>
            <a:r>
              <a:rPr lang="en-US" dirty="0" smtClean="0"/>
              <a:t>Does not rely on strong initial heuristic evaluations: random </a:t>
            </a:r>
            <a:r>
              <a:rPr lang="en-US" dirty="0" err="1" smtClean="0"/>
              <a:t>playouts</a:t>
            </a:r>
            <a:r>
              <a:rPr lang="en-US" dirty="0" smtClean="0"/>
              <a:t> often sufficient</a:t>
            </a:r>
          </a:p>
          <a:p>
            <a:pPr lvl="1"/>
            <a:r>
              <a:rPr lang="en-US" dirty="0" smtClean="0"/>
              <a:t>Limited information contexts, e.g., </a:t>
            </a:r>
            <a:r>
              <a:rPr lang="en-US" b="1" dirty="0" smtClean="0"/>
              <a:t>General Game Playing</a:t>
            </a:r>
          </a:p>
          <a:p>
            <a:pPr lvl="2"/>
            <a:r>
              <a:rPr lang="en-US" dirty="0" smtClean="0"/>
              <a:t>Rules of the game revealed shortly before playing</a:t>
            </a:r>
          </a:p>
          <a:p>
            <a:pPr lvl="2"/>
            <a:r>
              <a:rPr lang="en-US" dirty="0" smtClean="0"/>
              <a:t>Heuristics very hard to design</a:t>
            </a:r>
          </a:p>
          <a:p>
            <a:pPr lvl="1"/>
            <a:r>
              <a:rPr lang="en-US" dirty="0" smtClean="0"/>
              <a:t>Other games: </a:t>
            </a:r>
            <a:r>
              <a:rPr lang="en-US" dirty="0" err="1" smtClean="0"/>
              <a:t>Kriegspiel</a:t>
            </a:r>
            <a:r>
              <a:rPr lang="en-US" dirty="0" smtClean="0"/>
              <a:t>, </a:t>
            </a:r>
            <a:r>
              <a:rPr lang="en-US" dirty="0" err="1" smtClean="0"/>
              <a:t>Mancala</a:t>
            </a:r>
            <a:r>
              <a:rPr lang="en-US" dirty="0" smtClean="0"/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23554" name="Picture 2" descr="C:\Users\IBM_ADMIN\AppData\Local\Microsoft\Windows\Temporary Internet Files\Content.IE5\O7HJB3VV\MP90044331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966" y="5014123"/>
            <a:ext cx="1006846" cy="66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5" name="Picture 3" descr="C:\Users\IBM_ADMIN\AppData\Local\Microsoft\Windows\Temporary Internet Files\Content.IE5\UPHMMW0B\MC9001539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740" y="5394113"/>
            <a:ext cx="1004552" cy="672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 descr="C:\Users\IBM_ADMIN\AppData\Local\Microsoft\Windows\Temporary Internet Files\Content.IE5\IGKMVB18\MC90043509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881" y="5237738"/>
            <a:ext cx="767534" cy="94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7" name="Picture 5" descr="C:\Users\IBM_ADMIN\AppData\Local\Microsoft\Windows\Temporary Internet Files\Content.IE5\UPHMMW0B\MC900110732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767" y="3541690"/>
            <a:ext cx="964416" cy="96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C:\Users\IBM_ADMIN\AppData\Local\Microsoft\Windows\Temporary Internet Files\Content.IE5\UPHMMW0B\MC90035185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374" y="1604065"/>
            <a:ext cx="949914" cy="115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39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71"/>
    </mc:Choice>
    <mc:Fallback xmlns="">
      <p:transition spd="slow" advTm="15927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36372"/>
            <a:ext cx="7772400" cy="1088572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UCT and Combinatorial Search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599F5-452B-4237-9454-3227CC915D3B}" type="slidenum">
              <a:rPr lang="ar-SA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04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8"/>
    </mc:Choice>
    <mc:Fallback xmlns="">
      <p:transition spd="slow" advTm="186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UCT Help Guide Combinatorial Optimization?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Same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high level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goal!</a:t>
            </a:r>
            <a:r>
              <a:rPr lang="en-US" dirty="0" smtClean="0">
                <a:sym typeface="Symbol"/>
              </a:rPr>
              <a:t/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Find a </a:t>
            </a:r>
            <a:r>
              <a:rPr lang="en-US" dirty="0">
                <a:sym typeface="Symbol"/>
              </a:rPr>
              <a:t>path that leads </a:t>
            </a:r>
            <a:r>
              <a:rPr lang="en-US" dirty="0" smtClean="0">
                <a:sym typeface="Symbol"/>
              </a:rPr>
              <a:t>to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a </a:t>
            </a:r>
            <a:r>
              <a:rPr lang="en-US" dirty="0">
                <a:sym typeface="Symbol"/>
              </a:rPr>
              <a:t>“leaf” with </a:t>
            </a:r>
            <a:r>
              <a:rPr lang="en-US" dirty="0" smtClean="0">
                <a:sym typeface="Symbol"/>
              </a:rPr>
              <a:t>the highest </a:t>
            </a:r>
            <a:r>
              <a:rPr lang="en-US" dirty="0">
                <a:sym typeface="Symbol"/>
              </a:rPr>
              <a:t>“payoff”</a:t>
            </a:r>
            <a:endParaRPr lang="en-US" dirty="0"/>
          </a:p>
          <a:p>
            <a:r>
              <a:rPr lang="en-US" dirty="0" smtClean="0"/>
              <a:t>Specifically, UCT for </a:t>
            </a:r>
            <a:r>
              <a:rPr lang="en-US" dirty="0" smtClean="0">
                <a:solidFill>
                  <a:srgbClr val="FF0000"/>
                </a:solidFill>
              </a:rPr>
              <a:t>node selection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for MIP Optimization</a:t>
            </a:r>
            <a:r>
              <a:rPr lang="en-US" dirty="0" smtClean="0"/>
              <a:t>? </a:t>
            </a:r>
            <a:r>
              <a:rPr lang="en-US" sz="1600" dirty="0" smtClean="0"/>
              <a:t>(MIP </a:t>
            </a:r>
            <a:r>
              <a:rPr lang="en-US" sz="1600" dirty="0" smtClean="0">
                <a:sym typeface="Symbol"/>
              </a:rPr>
              <a:t> MILP for this talk)</a:t>
            </a:r>
            <a:endParaRPr lang="en-US" sz="1800" dirty="0" smtClean="0">
              <a:sym typeface="Symbol"/>
            </a:endParaRPr>
          </a:p>
          <a:p>
            <a:r>
              <a:rPr lang="en-US" dirty="0" smtClean="0"/>
              <a:t>Perhaps, but several challenges:</a:t>
            </a:r>
          </a:p>
          <a:p>
            <a:pPr lvl="1"/>
            <a:r>
              <a:rPr lang="en-US" dirty="0"/>
              <a:t>Biggest success of UCT so far: </a:t>
            </a:r>
            <a:r>
              <a:rPr lang="en-US" b="1" dirty="0">
                <a:solidFill>
                  <a:schemeClr val="tx2"/>
                </a:solidFill>
              </a:rPr>
              <a:t>two-agent</a:t>
            </a:r>
            <a:r>
              <a:rPr lang="en-US" dirty="0"/>
              <a:t> game tree </a:t>
            </a:r>
            <a:r>
              <a:rPr lang="en-US" dirty="0" smtClean="0"/>
              <a:t>search</a:t>
            </a:r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en-US" b="1" dirty="0" smtClean="0">
                <a:solidFill>
                  <a:schemeClr val="tx2"/>
                </a:solidFill>
              </a:rPr>
              <a:t>Random </a:t>
            </a:r>
            <a:r>
              <a:rPr lang="en-US" b="1" dirty="0" err="1" smtClean="0">
                <a:solidFill>
                  <a:schemeClr val="tx2"/>
                </a:solidFill>
              </a:rPr>
              <a:t>playout</a:t>
            </a:r>
            <a:r>
              <a:rPr lang="en-US" dirty="0" smtClean="0"/>
              <a:t>” estimates </a:t>
            </a:r>
            <a:r>
              <a:rPr lang="en-US" dirty="0"/>
              <a:t>are </a:t>
            </a:r>
            <a:r>
              <a:rPr lang="en-US" dirty="0" smtClean="0"/>
              <a:t>(a) costly </a:t>
            </a:r>
            <a:r>
              <a:rPr lang="en-US" dirty="0"/>
              <a:t>to implement in MIP </a:t>
            </a:r>
            <a:r>
              <a:rPr lang="en-US" dirty="0" smtClean="0"/>
              <a:t>search and </a:t>
            </a:r>
            <a:br>
              <a:rPr lang="en-US" dirty="0" smtClean="0"/>
            </a:br>
            <a:r>
              <a:rPr lang="en-US" dirty="0" smtClean="0"/>
              <a:t>(b) not as useful!</a:t>
            </a:r>
            <a:endParaRPr lang="en-US" dirty="0"/>
          </a:p>
          <a:p>
            <a:pPr lvl="1"/>
            <a:r>
              <a:rPr lang="en-US" b="1" dirty="0">
                <a:solidFill>
                  <a:schemeClr val="tx2"/>
                </a:solidFill>
              </a:rPr>
              <a:t>Exploitation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isn’t very meaningful after true value of a node is </a:t>
            </a:r>
            <a:r>
              <a:rPr lang="en-US" dirty="0" smtClean="0"/>
              <a:t>revealed</a:t>
            </a:r>
            <a:endParaRPr lang="en-US" dirty="0"/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Averaging </a:t>
            </a:r>
            <a:r>
              <a:rPr lang="en-US" b="1" dirty="0">
                <a:solidFill>
                  <a:schemeClr val="tx2"/>
                </a:solidFill>
              </a:rPr>
              <a:t>backups </a:t>
            </a:r>
            <a:r>
              <a:rPr lang="en-US" dirty="0"/>
              <a:t>may not be the best strategy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Will </a:t>
            </a:r>
            <a:r>
              <a:rPr lang="en-US" u="sng" dirty="0" smtClean="0"/>
              <a:t>not</a:t>
            </a:r>
            <a:r>
              <a:rPr lang="en-US" dirty="0" smtClean="0"/>
              <a:t> converge to min/max without exploitation</a:t>
            </a:r>
            <a:endParaRPr lang="en-US" dirty="0"/>
          </a:p>
          <a:p>
            <a:pPr lvl="1"/>
            <a:r>
              <a:rPr lang="en-US" b="1" i="1" dirty="0" smtClean="0"/>
              <a:t>Implementation</a:t>
            </a:r>
            <a:r>
              <a:rPr lang="en-US" dirty="0"/>
              <a:t>:  no easy access to CPLEX’s internal data structures; must maintain </a:t>
            </a:r>
            <a:r>
              <a:rPr lang="en-US" dirty="0" smtClean="0"/>
              <a:t>a “</a:t>
            </a:r>
            <a:r>
              <a:rPr lang="en-US" dirty="0" smtClean="0">
                <a:solidFill>
                  <a:srgbClr val="FF0000"/>
                </a:solidFill>
              </a:rPr>
              <a:t>shadow </a:t>
            </a:r>
            <a:r>
              <a:rPr lang="en-US" dirty="0">
                <a:solidFill>
                  <a:srgbClr val="FF0000"/>
                </a:solidFill>
              </a:rPr>
              <a:t>tree</a:t>
            </a:r>
            <a:r>
              <a:rPr lang="en-US" dirty="0"/>
              <a:t>” for exploring UCT strategies – additional overhead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994" y="1172291"/>
            <a:ext cx="2254647" cy="1596668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4826576" y="1085265"/>
            <a:ext cx="1246202" cy="1591687"/>
            <a:chOff x="6848429" y="641372"/>
            <a:chExt cx="2024123" cy="2585272"/>
          </a:xfrm>
        </p:grpSpPr>
        <p:grpSp>
          <p:nvGrpSpPr>
            <p:cNvPr id="7" name="Group 6"/>
            <p:cNvGrpSpPr/>
            <p:nvPr/>
          </p:nvGrpSpPr>
          <p:grpSpPr>
            <a:xfrm>
              <a:off x="7067517" y="1371604"/>
              <a:ext cx="1595483" cy="621520"/>
              <a:chOff x="7338989" y="1257300"/>
              <a:chExt cx="1595483" cy="621520"/>
            </a:xfrm>
          </p:grpSpPr>
          <p:sp>
            <p:nvSpPr>
              <p:cNvPr id="38" name="Oval 37"/>
              <p:cNvSpPr/>
              <p:nvPr/>
            </p:nvSpPr>
            <p:spPr bwMode="auto">
              <a:xfrm>
                <a:off x="7338989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7827954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8316919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 bwMode="auto">
              <a:xfrm>
                <a:off x="8805885" y="176774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 flipH="1">
                <a:off x="7467576" y="1257300"/>
                <a:ext cx="640587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 flipH="1">
                <a:off x="7892247" y="1257300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 bwMode="auto">
              <a:xfrm>
                <a:off x="8108163" y="1257300"/>
                <a:ext cx="20875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>
                <a:endCxn id="41" idx="1"/>
              </p:cNvCxnSpPr>
              <p:nvPr/>
            </p:nvCxnSpPr>
            <p:spPr bwMode="auto">
              <a:xfrm>
                <a:off x="8108163" y="1257300"/>
                <a:ext cx="716553" cy="52670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" name="Group 9"/>
            <p:cNvGrpSpPr/>
            <p:nvPr/>
          </p:nvGrpSpPr>
          <p:grpSpPr>
            <a:xfrm>
              <a:off x="6848429" y="1995508"/>
              <a:ext cx="1106517" cy="621520"/>
              <a:chOff x="7177053" y="2266980"/>
              <a:chExt cx="1106517" cy="621520"/>
            </a:xfrm>
          </p:grpSpPr>
          <p:sp>
            <p:nvSpPr>
              <p:cNvPr id="32" name="Oval 31"/>
              <p:cNvSpPr/>
              <p:nvPr/>
            </p:nvSpPr>
            <p:spPr bwMode="auto">
              <a:xfrm>
                <a:off x="7177053" y="277742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7666018" y="277742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8154983" y="277742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 bwMode="auto">
              <a:xfrm flipH="1">
                <a:off x="7305640" y="2266980"/>
                <a:ext cx="640587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flipH="1">
                <a:off x="7730311" y="2266980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7946227" y="2266980"/>
                <a:ext cx="20875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" name="Group 10"/>
            <p:cNvGrpSpPr/>
            <p:nvPr/>
          </p:nvGrpSpPr>
          <p:grpSpPr>
            <a:xfrm>
              <a:off x="7618386" y="2605124"/>
              <a:ext cx="1106518" cy="621520"/>
              <a:chOff x="7889858" y="2490820"/>
              <a:chExt cx="1106518" cy="621520"/>
            </a:xfrm>
          </p:grpSpPr>
          <p:sp>
            <p:nvSpPr>
              <p:cNvPr id="26" name="Oval 25"/>
              <p:cNvSpPr/>
              <p:nvPr/>
            </p:nvSpPr>
            <p:spPr bwMode="auto">
              <a:xfrm>
                <a:off x="7889858" y="300126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8378823" y="300126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8867789" y="3001260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 flipH="1">
                <a:off x="7954151" y="2490820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>
                <a:off x="8170067" y="2490820"/>
                <a:ext cx="20875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>
                <a:endCxn id="28" idx="1"/>
              </p:cNvCxnSpPr>
              <p:nvPr/>
            </p:nvCxnSpPr>
            <p:spPr bwMode="auto">
              <a:xfrm>
                <a:off x="8170067" y="2490820"/>
                <a:ext cx="716553" cy="52670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2" name="Straight Connector 11"/>
            <p:cNvCxnSpPr/>
            <p:nvPr/>
          </p:nvCxnSpPr>
          <p:spPr bwMode="auto">
            <a:xfrm>
              <a:off x="8046243" y="752452"/>
              <a:ext cx="208756" cy="5104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" name="Group 12"/>
            <p:cNvGrpSpPr/>
            <p:nvPr/>
          </p:nvGrpSpPr>
          <p:grpSpPr>
            <a:xfrm>
              <a:off x="7277069" y="641372"/>
              <a:ext cx="1595483" cy="732600"/>
              <a:chOff x="7277069" y="641372"/>
              <a:chExt cx="1595483" cy="732600"/>
            </a:xfrm>
          </p:grpSpPr>
          <p:sp>
            <p:nvSpPr>
              <p:cNvPr id="19" name="Oval 18"/>
              <p:cNvSpPr/>
              <p:nvPr/>
            </p:nvSpPr>
            <p:spPr bwMode="auto">
              <a:xfrm>
                <a:off x="7981949" y="64137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7277069" y="126289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8254999" y="126289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8743965" y="1262892"/>
                <a:ext cx="128587" cy="11108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3" name="Straight Connector 22"/>
              <p:cNvCxnSpPr>
                <a:stCxn id="19" idx="4"/>
              </p:cNvCxnSpPr>
              <p:nvPr/>
            </p:nvCxnSpPr>
            <p:spPr bwMode="auto">
              <a:xfrm flipH="1">
                <a:off x="7405656" y="752452"/>
                <a:ext cx="640587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/>
              <p:cNvCxnSpPr>
                <a:stCxn id="19" idx="4"/>
              </p:cNvCxnSpPr>
              <p:nvPr/>
            </p:nvCxnSpPr>
            <p:spPr bwMode="auto">
              <a:xfrm flipH="1">
                <a:off x="7830327" y="752452"/>
                <a:ext cx="215916" cy="5104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/>
              <p:cNvCxnSpPr>
                <a:stCxn id="19" idx="4"/>
                <a:endCxn id="22" idx="1"/>
              </p:cNvCxnSpPr>
              <p:nvPr/>
            </p:nvCxnSpPr>
            <p:spPr bwMode="auto">
              <a:xfrm>
                <a:off x="8046243" y="752452"/>
                <a:ext cx="716553" cy="52670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4" name="Freeform 13"/>
            <p:cNvSpPr/>
            <p:nvPr/>
          </p:nvSpPr>
          <p:spPr bwMode="auto">
            <a:xfrm>
              <a:off x="7899461" y="2744541"/>
              <a:ext cx="172285" cy="428625"/>
            </a:xfrm>
            <a:custGeom>
              <a:avLst/>
              <a:gdLst>
                <a:gd name="connsiteX0" fmla="*/ 172285 w 172285"/>
                <a:gd name="connsiteY0" fmla="*/ 428625 h 428625"/>
                <a:gd name="connsiteX1" fmla="*/ 15123 w 172285"/>
                <a:gd name="connsiteY1" fmla="*/ 242888 h 428625"/>
                <a:gd name="connsiteX2" fmla="*/ 15123 w 172285"/>
                <a:gd name="connsiteY2" fmla="*/ 0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285" h="428625">
                  <a:moveTo>
                    <a:pt x="172285" y="428625"/>
                  </a:moveTo>
                  <a:cubicBezTo>
                    <a:pt x="106801" y="371475"/>
                    <a:pt x="41317" y="314325"/>
                    <a:pt x="15123" y="242888"/>
                  </a:cubicBezTo>
                  <a:cubicBezTo>
                    <a:pt x="-11071" y="171451"/>
                    <a:pt x="2026" y="85725"/>
                    <a:pt x="1512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7617241" y="2135971"/>
              <a:ext cx="172285" cy="428625"/>
            </a:xfrm>
            <a:custGeom>
              <a:avLst/>
              <a:gdLst>
                <a:gd name="connsiteX0" fmla="*/ 172285 w 172285"/>
                <a:gd name="connsiteY0" fmla="*/ 428625 h 428625"/>
                <a:gd name="connsiteX1" fmla="*/ 15123 w 172285"/>
                <a:gd name="connsiteY1" fmla="*/ 242888 h 428625"/>
                <a:gd name="connsiteX2" fmla="*/ 15123 w 172285"/>
                <a:gd name="connsiteY2" fmla="*/ 0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285" h="428625">
                  <a:moveTo>
                    <a:pt x="172285" y="428625"/>
                  </a:moveTo>
                  <a:cubicBezTo>
                    <a:pt x="106801" y="371475"/>
                    <a:pt x="41317" y="314325"/>
                    <a:pt x="15123" y="242888"/>
                  </a:cubicBezTo>
                  <a:cubicBezTo>
                    <a:pt x="-11071" y="171451"/>
                    <a:pt x="2026" y="85725"/>
                    <a:pt x="1512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7565571" y="1491343"/>
              <a:ext cx="195943" cy="359228"/>
            </a:xfrm>
            <a:custGeom>
              <a:avLst/>
              <a:gdLst>
                <a:gd name="connsiteX0" fmla="*/ 0 w 195943"/>
                <a:gd name="connsiteY0" fmla="*/ 359228 h 359228"/>
                <a:gd name="connsiteX1" fmla="*/ 43543 w 195943"/>
                <a:gd name="connsiteY1" fmla="*/ 119743 h 359228"/>
                <a:gd name="connsiteX2" fmla="*/ 195943 w 195943"/>
                <a:gd name="connsiteY2" fmla="*/ 0 h 3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943" h="359228">
                  <a:moveTo>
                    <a:pt x="0" y="359228"/>
                  </a:moveTo>
                  <a:cubicBezTo>
                    <a:pt x="5443" y="269421"/>
                    <a:pt x="10886" y="179614"/>
                    <a:pt x="43543" y="119743"/>
                  </a:cubicBezTo>
                  <a:cubicBezTo>
                    <a:pt x="76200" y="59872"/>
                    <a:pt x="136071" y="29936"/>
                    <a:pt x="19594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7794173" y="859951"/>
              <a:ext cx="195943" cy="359228"/>
            </a:xfrm>
            <a:custGeom>
              <a:avLst/>
              <a:gdLst>
                <a:gd name="connsiteX0" fmla="*/ 0 w 195943"/>
                <a:gd name="connsiteY0" fmla="*/ 359228 h 359228"/>
                <a:gd name="connsiteX1" fmla="*/ 43543 w 195943"/>
                <a:gd name="connsiteY1" fmla="*/ 119743 h 359228"/>
                <a:gd name="connsiteX2" fmla="*/ 195943 w 195943"/>
                <a:gd name="connsiteY2" fmla="*/ 0 h 359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943" h="359228">
                  <a:moveTo>
                    <a:pt x="0" y="359228"/>
                  </a:moveTo>
                  <a:cubicBezTo>
                    <a:pt x="5443" y="269421"/>
                    <a:pt x="10886" y="179614"/>
                    <a:pt x="43543" y="119743"/>
                  </a:cubicBezTo>
                  <a:cubicBezTo>
                    <a:pt x="76200" y="59872"/>
                    <a:pt x="136071" y="29936"/>
                    <a:pt x="195943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7772397" y="1260524"/>
              <a:ext cx="128587" cy="11108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pic>
        <p:nvPicPr>
          <p:cNvPr id="24578" name="Picture 2" descr="C:\Users\IBM_ADMIN\AppData\Local\Microsoft\Windows\Temporary Internet Files\Content.IE5\UPHMMW0B\MC90043253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982" y="1728293"/>
            <a:ext cx="409106" cy="40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200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309"/>
    </mc:Choice>
    <mc:Fallback xmlns="">
      <p:transition spd="slow" advTm="1653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8" y="519268"/>
            <a:ext cx="8877300" cy="858771"/>
          </a:xfrm>
        </p:spPr>
        <p:txBody>
          <a:bodyPr/>
          <a:lstStyle/>
          <a:p>
            <a:r>
              <a:rPr lang="en-US" dirty="0" smtClean="0"/>
              <a:t>Aside:  UCT + MIP is at Least More Promising</a:t>
            </a:r>
            <a:br>
              <a:rPr lang="en-US" dirty="0" smtClean="0"/>
            </a:br>
            <a:r>
              <a:rPr lang="en-US" dirty="0" smtClean="0"/>
              <a:t>             than UCT + SAT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88" y="1539765"/>
            <a:ext cx="8877300" cy="489397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Solvers such as CPLEX already maintain a generic</a:t>
            </a:r>
            <a:br>
              <a:rPr lang="en-US" dirty="0" smtClean="0"/>
            </a:br>
            <a:r>
              <a:rPr lang="en-US" b="1" dirty="0" smtClean="0">
                <a:solidFill>
                  <a:schemeClr val="tx2"/>
                </a:solidFill>
              </a:rPr>
              <a:t>Frontier of Open Nodes</a:t>
            </a:r>
          </a:p>
          <a:p>
            <a:pPr lvl="1"/>
            <a:r>
              <a:rPr lang="en-US" dirty="0" smtClean="0"/>
              <a:t>SAT solvers use enhancements of basic DFS</a:t>
            </a:r>
          </a:p>
          <a:p>
            <a:pPr lvl="1"/>
            <a:r>
              <a:rPr lang="en-US" dirty="0" smtClean="0"/>
              <a:t>CPLEX is “better” even though does not </a:t>
            </a:r>
            <a:r>
              <a:rPr lang="en-US" dirty="0"/>
              <a:t>store the whole explored tree </a:t>
            </a:r>
            <a:r>
              <a:rPr lang="en-US" dirty="0" smtClean="0"/>
              <a:t>explicitly</a:t>
            </a:r>
          </a:p>
          <a:p>
            <a:pPr marL="230187" lvl="1" indent="0">
              <a:buNone/>
            </a:pPr>
            <a:endParaRPr lang="en-US" dirty="0" smtClean="0"/>
          </a:p>
          <a:p>
            <a:r>
              <a:rPr lang="en-US" dirty="0" smtClean="0"/>
              <a:t>Have </a:t>
            </a:r>
            <a:r>
              <a:rPr lang="en-US" dirty="0"/>
              <a:t>a strong notion of </a:t>
            </a:r>
            <a:r>
              <a:rPr lang="en-US" b="1" dirty="0" smtClean="0">
                <a:solidFill>
                  <a:schemeClr val="tx2"/>
                </a:solidFill>
              </a:rPr>
              <a:t>Estimates</a:t>
            </a:r>
            <a:r>
              <a:rPr lang="en-US" dirty="0" smtClean="0"/>
              <a:t>, e.g., LP relaxation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Number of </a:t>
            </a:r>
            <a:r>
              <a:rPr lang="en-US" b="1" dirty="0" smtClean="0">
                <a:solidFill>
                  <a:schemeClr val="tx2"/>
                </a:solidFill>
              </a:rPr>
              <a:t>nodes per second </a:t>
            </a:r>
            <a:r>
              <a:rPr lang="en-US" dirty="0" smtClean="0"/>
              <a:t>is “reasonable”</a:t>
            </a:r>
          </a:p>
          <a:p>
            <a:pPr lvl="1"/>
            <a:r>
              <a:rPr lang="en-US" dirty="0" smtClean="0"/>
              <a:t>Can afford additional work at each node with relatively little overhead</a:t>
            </a:r>
          </a:p>
          <a:p>
            <a:pPr lvl="1"/>
            <a:r>
              <a:rPr lang="en-US" dirty="0" smtClean="0"/>
              <a:t>SAT solvers often process 2000-5000 nodes per second</a:t>
            </a:r>
            <a:br>
              <a:rPr lang="en-US" dirty="0" smtClean="0"/>
            </a:br>
            <a:r>
              <a:rPr lang="en-US" dirty="0" smtClean="0">
                <a:sym typeface="Symbol"/>
              </a:rPr>
              <a:t> Not much time for analysis to make “smart” choices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F8ECB-CE50-4BF7-9CB3-79FA4C3D2AC2}" type="slidenum">
              <a:rPr lang="ar-SA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704" y="1478386"/>
            <a:ext cx="20574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161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197"/>
    </mc:Choice>
    <mc:Fallback xmlns="">
      <p:transition spd="slow" advTm="112197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0.1|3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6|102.3|3.4|1.6|0.8|9.7|5.8|17.9|77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6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111.2|1.9|11.2"/>
</p:tagLst>
</file>

<file path=ppt/theme/theme1.xml><?xml version="1.0" encoding="utf-8"?>
<a:theme xmlns:a="http://schemas.openxmlformats.org/drawingml/2006/main" name="Blue Pearl Basic">
  <a:themeElements>
    <a:clrScheme name="Blue Pearl Basic 1">
      <a:dk1>
        <a:srgbClr val="000000"/>
      </a:dk1>
      <a:lt1>
        <a:srgbClr val="FFFFFF"/>
      </a:lt1>
      <a:dk2>
        <a:srgbClr val="7889FB"/>
      </a:dk2>
      <a:lt2>
        <a:srgbClr val="808080"/>
      </a:lt2>
      <a:accent1>
        <a:srgbClr val="7889FB"/>
      </a:accent1>
      <a:accent2>
        <a:srgbClr val="2DB6B3"/>
      </a:accent2>
      <a:accent3>
        <a:srgbClr val="FFFFFF"/>
      </a:accent3>
      <a:accent4>
        <a:srgbClr val="000000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Blue Pearl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ue Pearl Basic 1">
        <a:dk1>
          <a:srgbClr val="000000"/>
        </a:dk1>
        <a:lt1>
          <a:srgbClr val="FFFFFF"/>
        </a:lt1>
        <a:dk2>
          <a:srgbClr val="7889FB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earl Basic 2">
        <a:dk1>
          <a:srgbClr val="808080"/>
        </a:dk1>
        <a:lt1>
          <a:srgbClr val="FFFFFF"/>
        </a:lt1>
        <a:dk2>
          <a:srgbClr val="000000"/>
        </a:dk2>
        <a:lt2>
          <a:srgbClr val="CCCCFF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4606</TotalTime>
  <Words>723</Words>
  <Application>Microsoft Office PowerPoint</Application>
  <PresentationFormat>On-screen Show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Blue Pearl Basic</vt:lpstr>
      <vt:lpstr>Guiding Combinatorial Search with UCT  Ashish Sabharwal, Horst Samulowitz, Chandra Reddy </vt:lpstr>
      <vt:lpstr>Talk Outline</vt:lpstr>
      <vt:lpstr>PowerPoint Presentation</vt:lpstr>
      <vt:lpstr>Upper Confidence bounds for Trees (UCT)</vt:lpstr>
      <vt:lpstr>UCT: A form of Monte Carlo Tree Search</vt:lpstr>
      <vt:lpstr>UCB and UCT:  Typical Application Settings</vt:lpstr>
      <vt:lpstr>PowerPoint Presentation</vt:lpstr>
      <vt:lpstr>Can UCT Help Guide Combinatorial Optimization?</vt:lpstr>
      <vt:lpstr>Aside:  UCT + MIP is at Least More Promising              than UCT + SAT !</vt:lpstr>
      <vt:lpstr>UCT for Node Selection in MIP Search</vt:lpstr>
      <vt:lpstr>PowerPoint Presentation</vt:lpstr>
      <vt:lpstr>Experimental Setup</vt:lpstr>
      <vt:lpstr>Experimental Setup</vt:lpstr>
      <vt:lpstr>Comparison</vt:lpstr>
      <vt:lpstr>Results</vt:lpstr>
      <vt:lpstr>PowerPoint Presentation</vt:lpstr>
      <vt:lpstr>Conclusion and Perspectives</vt:lpstr>
    </vt:vector>
  </TitlesOfParts>
  <Company>IBM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Research Contact SWG Contacts / Catcher</dc:title>
  <dc:subject>IBM Presentation System</dc:subject>
  <dc:creator>IBM_USER</dc:creator>
  <cp:lastModifiedBy>ADMINIBM</cp:lastModifiedBy>
  <cp:revision>119</cp:revision>
  <dcterms:created xsi:type="dcterms:W3CDTF">2005-10-07T02:29:27Z</dcterms:created>
  <dcterms:modified xsi:type="dcterms:W3CDTF">2013-03-11T17:35:59Z</dcterms:modified>
</cp:coreProperties>
</file>